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34"/>
  </p:notesMasterIdLst>
  <p:handoutMasterIdLst>
    <p:handoutMasterId r:id="rId35"/>
  </p:handoutMasterIdLst>
  <p:sldIdLst>
    <p:sldId id="263" r:id="rId5"/>
    <p:sldId id="505" r:id="rId6"/>
    <p:sldId id="491" r:id="rId7"/>
    <p:sldId id="372" r:id="rId8"/>
    <p:sldId id="377" r:id="rId9"/>
    <p:sldId id="378" r:id="rId10"/>
    <p:sldId id="447" r:id="rId11"/>
    <p:sldId id="526" r:id="rId12"/>
    <p:sldId id="536" r:id="rId13"/>
    <p:sldId id="496" r:id="rId14"/>
    <p:sldId id="537" r:id="rId15"/>
    <p:sldId id="524" r:id="rId16"/>
    <p:sldId id="379" r:id="rId17"/>
    <p:sldId id="380" r:id="rId18"/>
    <p:sldId id="517" r:id="rId19"/>
    <p:sldId id="527" r:id="rId20"/>
    <p:sldId id="528" r:id="rId21"/>
    <p:sldId id="529" r:id="rId22"/>
    <p:sldId id="530" r:id="rId23"/>
    <p:sldId id="532" r:id="rId24"/>
    <p:sldId id="531" r:id="rId25"/>
    <p:sldId id="533" r:id="rId26"/>
    <p:sldId id="492" r:id="rId27"/>
    <p:sldId id="534" r:id="rId28"/>
    <p:sldId id="535" r:id="rId29"/>
    <p:sldId id="508" r:id="rId30"/>
    <p:sldId id="510" r:id="rId31"/>
    <p:sldId id="511" r:id="rId32"/>
    <p:sldId id="299" r:id="rId3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D9C9D2-30AE-4DB5-9F91-70DA20A62DFC}" v="7" dt="2021-08-31T19:06:40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11" d="100"/>
          <a:sy n="111" d="100"/>
        </p:scale>
        <p:origin x="134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4DD9C9D2-30AE-4DB5-9F91-70DA20A62DFC}"/>
    <pc:docChg chg="undo custSel addSld modSld sldOrd">
      <pc:chgData name="Mark Young" userId="055a4c4f-05b9-4cd6-bda8-0cc88b7b58d3" providerId="ADAL" clId="{4DD9C9D2-30AE-4DB5-9F91-70DA20A62DFC}" dt="2021-08-31T19:07:57.524" v="1261" actId="20577"/>
      <pc:docMkLst>
        <pc:docMk/>
      </pc:docMkLst>
      <pc:sldChg chg="modSp mod">
        <pc:chgData name="Mark Young" userId="055a4c4f-05b9-4cd6-bda8-0cc88b7b58d3" providerId="ADAL" clId="{4DD9C9D2-30AE-4DB5-9F91-70DA20A62DFC}" dt="2021-08-31T16:30:48.917" v="27" actId="20577"/>
        <pc:sldMkLst>
          <pc:docMk/>
          <pc:sldMk cId="0" sldId="263"/>
        </pc:sldMkLst>
        <pc:spChg chg="mod">
          <ac:chgData name="Mark Young" userId="055a4c4f-05b9-4cd6-bda8-0cc88b7b58d3" providerId="ADAL" clId="{4DD9C9D2-30AE-4DB5-9F91-70DA20A62DFC}" dt="2021-08-31T16:30:48.917" v="27" actId="20577"/>
          <ac:spMkLst>
            <pc:docMk/>
            <pc:sldMk cId="0" sldId="263"/>
            <ac:spMk id="13315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6:31:57.569" v="28" actId="108"/>
        <pc:sldMkLst>
          <pc:docMk/>
          <pc:sldMk cId="0" sldId="372"/>
        </pc:sldMkLst>
        <pc:spChg chg="mod">
          <ac:chgData name="Mark Young" userId="055a4c4f-05b9-4cd6-bda8-0cc88b7b58d3" providerId="ADAL" clId="{4DD9C9D2-30AE-4DB5-9F91-70DA20A62DFC}" dt="2021-08-31T16:31:57.569" v="28" actId="108"/>
          <ac:spMkLst>
            <pc:docMk/>
            <pc:sldMk cId="0" sldId="372"/>
            <ac:spMk id="14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6:54:54.442" v="888" actId="20577"/>
        <pc:sldMkLst>
          <pc:docMk/>
          <pc:sldMk cId="0" sldId="377"/>
        </pc:sldMkLst>
        <pc:spChg chg="mod">
          <ac:chgData name="Mark Young" userId="055a4c4f-05b9-4cd6-bda8-0cc88b7b58d3" providerId="ADAL" clId="{4DD9C9D2-30AE-4DB5-9F91-70DA20A62DFC}" dt="2021-08-31T16:54:40.345" v="887" actId="20577"/>
          <ac:spMkLst>
            <pc:docMk/>
            <pc:sldMk cId="0" sldId="377"/>
            <ac:spMk id="169986" creationId="{00000000-0000-0000-0000-000000000000}"/>
          </ac:spMkLst>
        </pc:spChg>
        <pc:spChg chg="mod">
          <ac:chgData name="Mark Young" userId="055a4c4f-05b9-4cd6-bda8-0cc88b7b58d3" providerId="ADAL" clId="{4DD9C9D2-30AE-4DB5-9F91-70DA20A62DFC}" dt="2021-08-31T16:54:54.442" v="888" actId="20577"/>
          <ac:spMkLst>
            <pc:docMk/>
            <pc:sldMk cId="0" sldId="377"/>
            <ac:spMk id="169987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6:56:28.524" v="948" actId="20577"/>
        <pc:sldMkLst>
          <pc:docMk/>
          <pc:sldMk cId="0" sldId="378"/>
        </pc:sldMkLst>
        <pc:spChg chg="mod">
          <ac:chgData name="Mark Young" userId="055a4c4f-05b9-4cd6-bda8-0cc88b7b58d3" providerId="ADAL" clId="{4DD9C9D2-30AE-4DB5-9F91-70DA20A62DFC}" dt="2021-08-31T16:56:28.524" v="948" actId="20577"/>
          <ac:spMkLst>
            <pc:docMk/>
            <pc:sldMk cId="0" sldId="378"/>
            <ac:spMk id="171011" creationId="{00000000-0000-0000-0000-000000000000}"/>
          </ac:spMkLst>
        </pc:spChg>
      </pc:sldChg>
      <pc:sldChg chg="ord">
        <pc:chgData name="Mark Young" userId="055a4c4f-05b9-4cd6-bda8-0cc88b7b58d3" providerId="ADAL" clId="{4DD9C9D2-30AE-4DB5-9F91-70DA20A62DFC}" dt="2021-08-31T17:00:22.111" v="962"/>
        <pc:sldMkLst>
          <pc:docMk/>
          <pc:sldMk cId="0" sldId="379"/>
        </pc:sldMkLst>
      </pc:sldChg>
      <pc:sldChg chg="modSp mod ord">
        <pc:chgData name="Mark Young" userId="055a4c4f-05b9-4cd6-bda8-0cc88b7b58d3" providerId="ADAL" clId="{4DD9C9D2-30AE-4DB5-9F91-70DA20A62DFC}" dt="2021-08-31T19:07:42.337" v="1256" actId="20577"/>
        <pc:sldMkLst>
          <pc:docMk/>
          <pc:sldMk cId="0" sldId="380"/>
        </pc:sldMkLst>
        <pc:spChg chg="mod">
          <ac:chgData name="Mark Young" userId="055a4c4f-05b9-4cd6-bda8-0cc88b7b58d3" providerId="ADAL" clId="{4DD9C9D2-30AE-4DB5-9F91-70DA20A62DFC}" dt="2021-08-31T19:07:42.337" v="1256" actId="20577"/>
          <ac:spMkLst>
            <pc:docMk/>
            <pc:sldMk cId="0" sldId="380"/>
            <ac:spMk id="12293" creationId="{00000000-0000-0000-0000-000000000000}"/>
          </ac:spMkLst>
        </pc:spChg>
      </pc:sldChg>
      <pc:sldChg chg="ord">
        <pc:chgData name="Mark Young" userId="055a4c4f-05b9-4cd6-bda8-0cc88b7b58d3" providerId="ADAL" clId="{4DD9C9D2-30AE-4DB5-9F91-70DA20A62DFC}" dt="2021-08-31T16:59:54.841" v="956"/>
        <pc:sldMkLst>
          <pc:docMk/>
          <pc:sldMk cId="0" sldId="496"/>
        </pc:sldMkLst>
      </pc:sldChg>
      <pc:sldChg chg="modSp mod">
        <pc:chgData name="Mark Young" userId="055a4c4f-05b9-4cd6-bda8-0cc88b7b58d3" providerId="ADAL" clId="{4DD9C9D2-30AE-4DB5-9F91-70DA20A62DFC}" dt="2021-08-31T17:38:40.560" v="999" actId="20577"/>
        <pc:sldMkLst>
          <pc:docMk/>
          <pc:sldMk cId="0" sldId="511"/>
        </pc:sldMkLst>
        <pc:spChg chg="mod">
          <ac:chgData name="Mark Young" userId="055a4c4f-05b9-4cd6-bda8-0cc88b7b58d3" providerId="ADAL" clId="{4DD9C9D2-30AE-4DB5-9F91-70DA20A62DFC}" dt="2021-08-31T17:38:40.560" v="999" actId="20577"/>
          <ac:spMkLst>
            <pc:docMk/>
            <pc:sldMk cId="0" sldId="511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6:47:31.485" v="817" actId="6549"/>
        <pc:sldMkLst>
          <pc:docMk/>
          <pc:sldMk cId="0" sldId="517"/>
        </pc:sldMkLst>
        <pc:spChg chg="mod">
          <ac:chgData name="Mark Young" userId="055a4c4f-05b9-4cd6-bda8-0cc88b7b58d3" providerId="ADAL" clId="{4DD9C9D2-30AE-4DB5-9F91-70DA20A62DFC}" dt="2021-08-31T16:47:31.485" v="817" actId="6549"/>
          <ac:spMkLst>
            <pc:docMk/>
            <pc:sldMk cId="0" sldId="517"/>
            <ac:spMk id="174083" creationId="{00000000-0000-0000-0000-000000000000}"/>
          </ac:spMkLst>
        </pc:spChg>
      </pc:sldChg>
      <pc:sldChg chg="addSp modSp mod">
        <pc:chgData name="Mark Young" userId="055a4c4f-05b9-4cd6-bda8-0cc88b7b58d3" providerId="ADAL" clId="{4DD9C9D2-30AE-4DB5-9F91-70DA20A62DFC}" dt="2021-08-31T19:07:22.096" v="1250" actId="1035"/>
        <pc:sldMkLst>
          <pc:docMk/>
          <pc:sldMk cId="0" sldId="524"/>
        </pc:sldMkLst>
        <pc:spChg chg="add mod">
          <ac:chgData name="Mark Young" userId="055a4c4f-05b9-4cd6-bda8-0cc88b7b58d3" providerId="ADAL" clId="{4DD9C9D2-30AE-4DB5-9F91-70DA20A62DFC}" dt="2021-08-31T19:07:22.096" v="1250" actId="1035"/>
          <ac:spMkLst>
            <pc:docMk/>
            <pc:sldMk cId="0" sldId="524"/>
            <ac:spMk id="5" creationId="{301D3059-B964-42B0-8795-FDC0F9BCE7FE}"/>
          </ac:spMkLst>
        </pc:spChg>
        <pc:spChg chg="mod">
          <ac:chgData name="Mark Young" userId="055a4c4f-05b9-4cd6-bda8-0cc88b7b58d3" providerId="ADAL" clId="{4DD9C9D2-30AE-4DB5-9F91-70DA20A62DFC}" dt="2021-08-31T16:47:38.224" v="821" actId="20577"/>
          <ac:spMkLst>
            <pc:docMk/>
            <pc:sldMk cId="0" sldId="524"/>
            <ac:spMk id="232451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9:07:57.524" v="1261" actId="20577"/>
        <pc:sldMkLst>
          <pc:docMk/>
          <pc:sldMk cId="0" sldId="527"/>
        </pc:sldMkLst>
        <pc:spChg chg="mod">
          <ac:chgData name="Mark Young" userId="055a4c4f-05b9-4cd6-bda8-0cc88b7b58d3" providerId="ADAL" clId="{4DD9C9D2-30AE-4DB5-9F91-70DA20A62DFC}" dt="2021-08-31T19:07:57.524" v="1261" actId="20577"/>
          <ac:spMkLst>
            <pc:docMk/>
            <pc:sldMk cId="0" sldId="52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7:37:18.038" v="963" actId="20577"/>
        <pc:sldMkLst>
          <pc:docMk/>
          <pc:sldMk cId="0" sldId="528"/>
        </pc:sldMkLst>
        <pc:spChg chg="mod">
          <ac:chgData name="Mark Young" userId="055a4c4f-05b9-4cd6-bda8-0cc88b7b58d3" providerId="ADAL" clId="{4DD9C9D2-30AE-4DB5-9F91-70DA20A62DFC}" dt="2021-08-31T17:37:18.038" v="963" actId="20577"/>
          <ac:spMkLst>
            <pc:docMk/>
            <pc:sldMk cId="0" sldId="52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9:05:21.101" v="1151" actId="114"/>
        <pc:sldMkLst>
          <pc:docMk/>
          <pc:sldMk cId="0" sldId="529"/>
        </pc:sldMkLst>
        <pc:spChg chg="mod">
          <ac:chgData name="Mark Young" userId="055a4c4f-05b9-4cd6-bda8-0cc88b7b58d3" providerId="ADAL" clId="{4DD9C9D2-30AE-4DB5-9F91-70DA20A62DFC}" dt="2021-08-31T19:05:21.101" v="1151" actId="114"/>
          <ac:spMkLst>
            <pc:docMk/>
            <pc:sldMk cId="0" sldId="529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9:06:01.586" v="1154" actId="20577"/>
        <pc:sldMkLst>
          <pc:docMk/>
          <pc:sldMk cId="0" sldId="531"/>
        </pc:sldMkLst>
        <pc:spChg chg="mod">
          <ac:chgData name="Mark Young" userId="055a4c4f-05b9-4cd6-bda8-0cc88b7b58d3" providerId="ADAL" clId="{4DD9C9D2-30AE-4DB5-9F91-70DA20A62DFC}" dt="2021-08-31T19:06:01.586" v="1154" actId="20577"/>
          <ac:spMkLst>
            <pc:docMk/>
            <pc:sldMk cId="0" sldId="531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7:39:33.681" v="1011" actId="20577"/>
        <pc:sldMkLst>
          <pc:docMk/>
          <pc:sldMk cId="0" sldId="534"/>
        </pc:sldMkLst>
        <pc:spChg chg="mod">
          <ac:chgData name="Mark Young" userId="055a4c4f-05b9-4cd6-bda8-0cc88b7b58d3" providerId="ADAL" clId="{4DD9C9D2-30AE-4DB5-9F91-70DA20A62DFC}" dt="2021-08-31T17:39:33.681" v="1011" actId="20577"/>
          <ac:spMkLst>
            <pc:docMk/>
            <pc:sldMk cId="0" sldId="53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4DD9C9D2-30AE-4DB5-9F91-70DA20A62DFC}" dt="2021-08-31T17:39:45.075" v="1013" actId="20577"/>
        <pc:sldMkLst>
          <pc:docMk/>
          <pc:sldMk cId="0" sldId="535"/>
        </pc:sldMkLst>
        <pc:spChg chg="mod">
          <ac:chgData name="Mark Young" userId="055a4c4f-05b9-4cd6-bda8-0cc88b7b58d3" providerId="ADAL" clId="{4DD9C9D2-30AE-4DB5-9F91-70DA20A62DFC}" dt="2021-08-31T17:39:45.075" v="1013" actId="20577"/>
          <ac:spMkLst>
            <pc:docMk/>
            <pc:sldMk cId="0" sldId="535"/>
            <ac:spMk id="3" creationId="{00000000-0000-0000-0000-000000000000}"/>
          </ac:spMkLst>
        </pc:spChg>
      </pc:sldChg>
      <pc:sldChg chg="ord">
        <pc:chgData name="Mark Young" userId="055a4c4f-05b9-4cd6-bda8-0cc88b7b58d3" providerId="ADAL" clId="{4DD9C9D2-30AE-4DB5-9F91-70DA20A62DFC}" dt="2021-08-31T16:59:48.877" v="954"/>
        <pc:sldMkLst>
          <pc:docMk/>
          <pc:sldMk cId="1275544727" sldId="536"/>
        </pc:sldMkLst>
      </pc:sldChg>
      <pc:sldChg chg="modSp new mod ord">
        <pc:chgData name="Mark Young" userId="055a4c4f-05b9-4cd6-bda8-0cc88b7b58d3" providerId="ADAL" clId="{4DD9C9D2-30AE-4DB5-9F91-70DA20A62DFC}" dt="2021-08-31T17:00:03.812" v="958"/>
        <pc:sldMkLst>
          <pc:docMk/>
          <pc:sldMk cId="736979522" sldId="537"/>
        </pc:sldMkLst>
        <pc:spChg chg="mod">
          <ac:chgData name="Mark Young" userId="055a4c4f-05b9-4cd6-bda8-0cc88b7b58d3" providerId="ADAL" clId="{4DD9C9D2-30AE-4DB5-9F91-70DA20A62DFC}" dt="2021-08-31T16:44:25.465" v="610" actId="20577"/>
          <ac:spMkLst>
            <pc:docMk/>
            <pc:sldMk cId="736979522" sldId="537"/>
            <ac:spMk id="2" creationId="{261548FB-70D7-48B8-92FD-2346956A4DED}"/>
          </ac:spMkLst>
        </pc:spChg>
        <pc:spChg chg="mod">
          <ac:chgData name="Mark Young" userId="055a4c4f-05b9-4cd6-bda8-0cc88b7b58d3" providerId="ADAL" clId="{4DD9C9D2-30AE-4DB5-9F91-70DA20A62DFC}" dt="2021-08-31T16:52:49.382" v="885" actId="20577"/>
          <ac:spMkLst>
            <pc:docMk/>
            <pc:sldMk cId="736979522" sldId="537"/>
            <ac:spMk id="3" creationId="{E1F7D80B-56A8-44D8-BF0A-794A81DDB28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2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acle.com/technetwork/java/javase/downloads/jdk-netbeans-jsp-3413139-esa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tbeans.apache.org/download/nb124/nb124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Course Introduction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Programs and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" name="TextBox 39"/>
          <p:cNvSpPr txBox="1">
            <a:spLocks noChangeArrowheads="1"/>
          </p:cNvSpPr>
          <p:nvPr/>
        </p:nvSpPr>
        <p:spPr bwMode="auto">
          <a:xfrm>
            <a:off x="5119688" y="6324600"/>
            <a:ext cx="3925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 dirty="0">
                <a:solidFill>
                  <a:schemeClr val="accent4">
                    <a:lumMod val="50000"/>
                  </a:schemeClr>
                </a:solidFill>
              </a:rPr>
              <a:t>a graphical programming tool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486400" y="1371600"/>
            <a:ext cx="2377440" cy="584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err="1"/>
              <a:t>AppInventor</a:t>
            </a:r>
            <a:endParaRPr lang="en-US" altLang="en-US" sz="3200" dirty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33508"/>
            <a:ext cx="8191225" cy="3757691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48FB-70D7-48B8-92FD-2346956A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 Those Programs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7D80B-56A8-44D8-BF0A-794A81DDB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They tell the computer to do things:</a:t>
            </a:r>
          </a:p>
          <a:p>
            <a:pPr lvl="1"/>
            <a:r>
              <a:rPr lang="en-CA" dirty="0"/>
              <a:t>to create a variable (to remember a number)</a:t>
            </a:r>
          </a:p>
          <a:p>
            <a:pPr lvl="1"/>
            <a:r>
              <a:rPr lang="en-CA" dirty="0"/>
              <a:t>to print out a message</a:t>
            </a:r>
          </a:p>
          <a:p>
            <a:pPr lvl="1"/>
            <a:r>
              <a:rPr lang="en-CA" dirty="0"/>
              <a:t>to get a number from the user</a:t>
            </a:r>
          </a:p>
          <a:p>
            <a:pPr lvl="1"/>
            <a:r>
              <a:rPr lang="en-CA" dirty="0"/>
              <a:t>to check if a number is positive</a:t>
            </a:r>
          </a:p>
          <a:p>
            <a:pPr lvl="1"/>
            <a:r>
              <a:rPr lang="en-CA" dirty="0"/>
              <a:t>to do math (adding / dividing)</a:t>
            </a:r>
          </a:p>
          <a:p>
            <a:pPr lvl="1"/>
            <a:r>
              <a:rPr lang="en-CA" dirty="0"/>
              <a:t>to go back to repeat some steps</a:t>
            </a:r>
          </a:p>
          <a:p>
            <a:r>
              <a:rPr lang="en-CA" dirty="0"/>
              <a:t>In order to calculate and show the average of some positive numbers the user enters</a:t>
            </a:r>
          </a:p>
        </p:txBody>
      </p:sp>
    </p:spTree>
    <p:extLst>
      <p:ext uri="{BB962C8B-B14F-4D97-AF65-F5344CB8AC3E}">
        <p14:creationId xmlns:p14="http://schemas.microsoft.com/office/powerpoint/2010/main" val="73697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Kinds of Languages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62150"/>
            <a:ext cx="3810000" cy="38862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Imperative (*)</a:t>
            </a:r>
          </a:p>
          <a:p>
            <a:pPr lvl="1">
              <a:defRPr/>
            </a:pPr>
            <a:r>
              <a:rPr lang="en-US" sz="2800" dirty="0"/>
              <a:t>tell it what to do</a:t>
            </a:r>
          </a:p>
          <a:p>
            <a:pPr>
              <a:defRPr/>
            </a:pPr>
            <a:r>
              <a:rPr lang="en-US" sz="3200" dirty="0"/>
              <a:t>Functional</a:t>
            </a:r>
          </a:p>
          <a:p>
            <a:pPr lvl="1">
              <a:defRPr/>
            </a:pPr>
            <a:r>
              <a:rPr lang="en-US" sz="2800" dirty="0"/>
              <a:t>specify processes</a:t>
            </a:r>
          </a:p>
          <a:p>
            <a:pPr>
              <a:defRPr/>
            </a:pPr>
            <a:r>
              <a:rPr lang="en-US" sz="3200" dirty="0"/>
              <a:t>Logical</a:t>
            </a:r>
          </a:p>
          <a:p>
            <a:pPr lvl="1">
              <a:defRPr/>
            </a:pPr>
            <a:r>
              <a:rPr lang="en-US" sz="2800" dirty="0"/>
              <a:t>specify meanings</a:t>
            </a:r>
          </a:p>
          <a:p>
            <a:pPr lvl="1">
              <a:defRPr/>
            </a:pPr>
            <a:r>
              <a:rPr lang="en-US" sz="2800" dirty="0"/>
              <a:t>say what you want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62150"/>
            <a:ext cx="3810000" cy="37719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Object Oriented (*)</a:t>
            </a:r>
          </a:p>
          <a:p>
            <a:pPr lvl="1">
              <a:defRPr/>
            </a:pPr>
            <a:r>
              <a:rPr lang="en-US" sz="2800" dirty="0"/>
              <a:t>data &amp; process abstraction</a:t>
            </a:r>
          </a:p>
          <a:p>
            <a:pPr>
              <a:defRPr/>
            </a:pPr>
            <a:r>
              <a:rPr lang="en-US" sz="3200" dirty="0"/>
              <a:t>Parallel</a:t>
            </a:r>
          </a:p>
          <a:p>
            <a:pPr lvl="1">
              <a:defRPr/>
            </a:pPr>
            <a:r>
              <a:rPr lang="en-US" sz="2800" dirty="0"/>
              <a:t>process control</a:t>
            </a:r>
          </a:p>
          <a:p>
            <a:pPr>
              <a:defRPr/>
            </a:pPr>
            <a:r>
              <a:rPr lang="en-US" sz="3200" dirty="0"/>
              <a:t>Graphical</a:t>
            </a:r>
          </a:p>
          <a:p>
            <a:pPr lvl="1">
              <a:defRPr/>
            </a:pPr>
            <a:r>
              <a:rPr lang="en-US" sz="2800" dirty="0"/>
              <a:t>use pictures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D3059-B964-42B0-8795-FDC0F9BCE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543" y="5943600"/>
            <a:ext cx="5782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 dirty="0">
                <a:solidFill>
                  <a:schemeClr val="accent4">
                    <a:lumMod val="50000"/>
                  </a:schemeClr>
                </a:solidFill>
              </a:rPr>
              <a:t>some languages look very different from Java</a:t>
            </a:r>
          </a:p>
          <a:p>
            <a:pPr algn="r">
              <a:defRPr/>
            </a:pPr>
            <a:r>
              <a:rPr lang="en-CA" i="1" dirty="0">
                <a:solidFill>
                  <a:schemeClr val="accent4">
                    <a:lumMod val="50000"/>
                  </a:schemeClr>
                </a:solidFill>
              </a:rPr>
              <a:t>many of the most important are very similar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400">
                <a:latin typeface="Courier New" pitchFamily="49" charset="0"/>
              </a:rPr>
              <a:t>average(List, Average) :-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	sumList(List, Sum),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	length(List, Length),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	Average is Sum / Length.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40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sumList([], 0).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sumList([Num | MoreNums], Total) :-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	sumList(MoreNums, SubTotal),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	Total is Num + SubTotal.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4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Prolog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5008563" y="6324600"/>
            <a:ext cx="4037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>
                <a:solidFill>
                  <a:schemeClr val="accent4">
                    <a:lumMod val="50000"/>
                  </a:schemeClr>
                </a:solidFill>
              </a:rPr>
              <a:t>a logic-programming language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400" dirty="0">
                <a:latin typeface="Courier New" pitchFamily="49" charset="0"/>
              </a:rPr>
              <a:t>average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average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^(self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inject: 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into: [:element :</a:t>
            </a:r>
            <a:r>
              <a:rPr lang="en-US" sz="2400" dirty="0" err="1">
                <a:latin typeface="Courier New" pitchFamily="49" charset="0"/>
              </a:rPr>
              <a:t>tempsum</a:t>
            </a:r>
            <a:r>
              <a:rPr lang="en-US" sz="2400" dirty="0">
                <a:latin typeface="Courier New" pitchFamily="49" charset="0"/>
              </a:rPr>
              <a:t> |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        </a:t>
            </a:r>
            <a:r>
              <a:rPr lang="en-US" sz="2400" dirty="0" err="1">
                <a:latin typeface="Courier New" pitchFamily="49" charset="0"/>
              </a:rPr>
              <a:t>tempsum</a:t>
            </a:r>
            <a:r>
              <a:rPr lang="en-US" sz="2400" dirty="0">
                <a:latin typeface="Courier New" pitchFamily="49" charset="0"/>
              </a:rPr>
              <a:t> + element])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>
                <a:latin typeface="Courier New" pitchFamily="49" charset="0"/>
              </a:rPr>
              <a:t>     /</a:t>
            </a:r>
            <a:endParaRPr lang="en-US" sz="24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self size.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4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Smalltalk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4901684" y="6324600"/>
            <a:ext cx="4143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 dirty="0">
                <a:solidFill>
                  <a:schemeClr val="accent4">
                    <a:lumMod val="50000"/>
                  </a:schemeClr>
                </a:solidFill>
              </a:rPr>
              <a:t>a pure object-oriented language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Java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Java is </a:t>
            </a:r>
            <a:r>
              <a:rPr lang="en-US" i="1" dirty="0"/>
              <a:t>object-oriented</a:t>
            </a:r>
            <a:endParaRPr lang="en-US" dirty="0"/>
          </a:p>
          <a:p>
            <a:pPr lvl="1">
              <a:defRPr/>
            </a:pPr>
            <a:r>
              <a:rPr lang="en-US" dirty="0"/>
              <a:t>Source code arranged like objects</a:t>
            </a:r>
          </a:p>
          <a:p>
            <a:pPr lvl="1">
              <a:defRPr/>
            </a:pPr>
            <a:r>
              <a:rPr lang="en-US" dirty="0"/>
              <a:t>Objects know how to do things that need doing</a:t>
            </a:r>
          </a:p>
          <a:p>
            <a:pPr>
              <a:defRPr/>
            </a:pPr>
            <a:r>
              <a:rPr lang="en-US" dirty="0"/>
              <a:t>Java is also </a:t>
            </a:r>
            <a:r>
              <a:rPr lang="en-US" i="1" dirty="0"/>
              <a:t>imperative</a:t>
            </a:r>
            <a:endParaRPr lang="en-US" dirty="0"/>
          </a:p>
          <a:p>
            <a:pPr lvl="1">
              <a:defRPr/>
            </a:pPr>
            <a:r>
              <a:rPr lang="en-US" dirty="0"/>
              <a:t>Tell computer what to do</a:t>
            </a:r>
          </a:p>
          <a:p>
            <a:pPr>
              <a:defRPr/>
            </a:pPr>
            <a:r>
              <a:rPr lang="en-US" dirty="0"/>
              <a:t>Java is ideal for internet applications</a:t>
            </a:r>
          </a:p>
          <a:p>
            <a:pPr lvl="1">
              <a:defRPr/>
            </a:pPr>
            <a:r>
              <a:rPr lang="en-US" dirty="0"/>
              <a:t>Compile once, run anywhere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 Oriented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Objects:</a:t>
            </a:r>
          </a:p>
          <a:p>
            <a:pPr lvl="1"/>
            <a:r>
              <a:rPr lang="en-CA" dirty="0"/>
              <a:t>the window</a:t>
            </a:r>
          </a:p>
          <a:p>
            <a:pPr lvl="1"/>
            <a:r>
              <a:rPr lang="en-CA" dirty="0"/>
              <a:t>the labels</a:t>
            </a:r>
          </a:p>
          <a:p>
            <a:pPr lvl="1"/>
            <a:r>
              <a:rPr lang="en-CA" dirty="0"/>
              <a:t>the fields</a:t>
            </a:r>
          </a:p>
          <a:p>
            <a:pPr lvl="1"/>
            <a:r>
              <a:rPr lang="en-CA" dirty="0"/>
              <a:t>the buttons</a:t>
            </a:r>
          </a:p>
          <a:p>
            <a:pPr lvl="1"/>
            <a:r>
              <a:rPr lang="en-CA" i="1" dirty="0"/>
              <a:t>many more</a:t>
            </a:r>
          </a:p>
          <a:p>
            <a:r>
              <a:rPr lang="en-CA" dirty="0"/>
              <a:t>Each object knows </a:t>
            </a:r>
            <a:br>
              <a:rPr lang="en-CA" dirty="0"/>
            </a:br>
            <a:r>
              <a:rPr lang="en-CA" dirty="0"/>
              <a:t>how to show itself </a:t>
            </a:r>
            <a:br>
              <a:rPr lang="en-CA" dirty="0"/>
            </a:br>
            <a:r>
              <a:rPr lang="en-CA" dirty="0"/>
              <a:t>and how to do things for itself and others</a:t>
            </a:r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790700"/>
            <a:ext cx="4067175" cy="41529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Imperative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Tell computer to do things</a:t>
            </a:r>
          </a:p>
          <a:p>
            <a:pPr lvl="1"/>
            <a:r>
              <a:rPr lang="en-CA" dirty="0"/>
              <a:t>When the “Calculate” button is clicked:</a:t>
            </a:r>
          </a:p>
          <a:p>
            <a:pPr lvl="2"/>
            <a:r>
              <a:rPr lang="en-CA" dirty="0"/>
              <a:t>get the numbers from the top four fields</a:t>
            </a:r>
          </a:p>
          <a:p>
            <a:pPr lvl="2"/>
            <a:r>
              <a:rPr lang="en-CA" dirty="0"/>
              <a:t>adjust them according to the component weights</a:t>
            </a:r>
          </a:p>
          <a:p>
            <a:pPr lvl="2"/>
            <a:r>
              <a:rPr lang="en-CA" dirty="0"/>
              <a:t>add them up</a:t>
            </a:r>
          </a:p>
          <a:p>
            <a:pPr lvl="2"/>
            <a:r>
              <a:rPr lang="en-CA" dirty="0"/>
              <a:t>put the result into the bottom field</a:t>
            </a:r>
          </a:p>
          <a:p>
            <a:r>
              <a:rPr lang="en-CA" dirty="0"/>
              <a:t>Uses the objects</a:t>
            </a:r>
          </a:p>
          <a:p>
            <a:pPr lvl="1"/>
            <a:r>
              <a:rPr lang="en-CA" dirty="0"/>
              <a:t>get the numbers by asking the fields what’s in them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Console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GUI programs usually long and complex</a:t>
            </a:r>
          </a:p>
          <a:p>
            <a:pPr lvl="1"/>
            <a:r>
              <a:rPr lang="en-CA" dirty="0"/>
              <a:t>about 200 lines</a:t>
            </a:r>
          </a:p>
          <a:p>
            <a:pPr lvl="1"/>
            <a:r>
              <a:rPr lang="en-CA" dirty="0"/>
              <a:t>lots of different</a:t>
            </a:r>
            <a:br>
              <a:rPr lang="en-CA" dirty="0"/>
            </a:br>
            <a:r>
              <a:rPr lang="en-CA" dirty="0"/>
              <a:t>objects</a:t>
            </a:r>
          </a:p>
          <a:p>
            <a:r>
              <a:rPr lang="en-CA" dirty="0"/>
              <a:t>We will do </a:t>
            </a:r>
            <a:r>
              <a:rPr lang="en-CA" i="1" dirty="0"/>
              <a:t>console</a:t>
            </a:r>
            <a:br>
              <a:rPr lang="en-CA" i="1" dirty="0"/>
            </a:br>
            <a:r>
              <a:rPr lang="en-CA" dirty="0"/>
              <a:t>programs at first</a:t>
            </a:r>
          </a:p>
          <a:p>
            <a:pPr lvl="1"/>
            <a:r>
              <a:rPr lang="en-CA" dirty="0"/>
              <a:t>about 100 lines</a:t>
            </a:r>
          </a:p>
          <a:p>
            <a:pPr lvl="1"/>
            <a:r>
              <a:rPr lang="en-CA" dirty="0"/>
              <a:t>only a few objects</a:t>
            </a: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5775" y="2514600"/>
            <a:ext cx="4848225" cy="4095750"/>
          </a:xfrm>
          <a:prstGeom prst="rect">
            <a:avLst/>
          </a:prstGeom>
          <a:noFill/>
          <a:ln w="12700" cap="flat" cmpd="sng">
            <a:solidFill>
              <a:schemeClr val="bg2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1905000"/>
            <a:ext cx="4067175" cy="41529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924050"/>
            <a:ext cx="4848225" cy="4095750"/>
          </a:xfrm>
          <a:prstGeom prst="rect">
            <a:avLst/>
          </a:prstGeom>
          <a:noFill/>
          <a:ln w="12700" cap="flat" cmpd="sng">
            <a:solidFill>
              <a:schemeClr val="bg2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Computer Programs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Applications (“apps”)</a:t>
            </a:r>
          </a:p>
          <a:p>
            <a:pPr lvl="1">
              <a:defRPr/>
            </a:pPr>
            <a:r>
              <a:rPr lang="en-US" dirty="0"/>
              <a:t>also “mods”/“expansion packs” and more</a:t>
            </a:r>
          </a:p>
          <a:p>
            <a:pPr>
              <a:defRPr/>
            </a:pPr>
            <a:r>
              <a:rPr lang="en-US" dirty="0"/>
              <a:t>Instructions the computer can follow</a:t>
            </a:r>
          </a:p>
          <a:p>
            <a:pPr>
              <a:defRPr/>
            </a:pPr>
            <a:r>
              <a:rPr lang="en-US" dirty="0"/>
              <a:t>Written down in special languages</a:t>
            </a:r>
          </a:p>
          <a:p>
            <a:pPr lvl="1">
              <a:defRPr/>
            </a:pPr>
            <a:r>
              <a:rPr lang="en-US" dirty="0"/>
              <a:t>computers do not understand </a:t>
            </a:r>
            <a:r>
              <a:rPr lang="en-US" i="1" dirty="0"/>
              <a:t>human</a:t>
            </a:r>
            <a:r>
              <a:rPr lang="en-US" dirty="0"/>
              <a:t> languages</a:t>
            </a:r>
          </a:p>
          <a:p>
            <a:pPr lvl="1">
              <a:defRPr/>
            </a:pPr>
            <a:r>
              <a:rPr lang="en-US" dirty="0"/>
              <a:t>computers need to be told </a:t>
            </a:r>
            <a:r>
              <a:rPr lang="en-US" i="1" dirty="0"/>
              <a:t>precisely</a:t>
            </a:r>
            <a:r>
              <a:rPr lang="en-US" dirty="0"/>
              <a:t> what to do</a:t>
            </a:r>
          </a:p>
          <a:p>
            <a:pPr>
              <a:defRPr/>
            </a:pPr>
            <a:r>
              <a:rPr lang="en-US" dirty="0"/>
              <a:t>LOTS of different languages</a:t>
            </a:r>
          </a:p>
          <a:p>
            <a:pPr lvl="1">
              <a:defRPr/>
            </a:pPr>
            <a:r>
              <a:rPr lang="en-US" dirty="0"/>
              <a:t>lots of different </a:t>
            </a:r>
            <a:r>
              <a:rPr lang="en-US" i="1" dirty="0"/>
              <a:t>kinds</a:t>
            </a:r>
            <a:r>
              <a:rPr lang="en-US" dirty="0"/>
              <a:t> of languages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Objects involved</a:t>
            </a:r>
          </a:p>
          <a:p>
            <a:pPr lvl="1"/>
            <a:r>
              <a:rPr lang="en-CA" dirty="0"/>
              <a:t>text fields and buttons in app</a:t>
            </a:r>
          </a:p>
          <a:p>
            <a:pPr lvl="1"/>
            <a:r>
              <a:rPr lang="en-CA" i="1" dirty="0"/>
              <a:t>Scanner</a:t>
            </a:r>
            <a:r>
              <a:rPr lang="en-CA" dirty="0"/>
              <a:t> in console</a:t>
            </a:r>
          </a:p>
          <a:p>
            <a:pPr lvl="2"/>
            <a:r>
              <a:rPr lang="en-CA" dirty="0"/>
              <a:t>we will learn more about Scanner objects soon</a:t>
            </a:r>
          </a:p>
          <a:p>
            <a:r>
              <a:rPr lang="en-CA" dirty="0"/>
              <a:t>Interaction</a:t>
            </a:r>
          </a:p>
          <a:p>
            <a:pPr lvl="1"/>
            <a:r>
              <a:rPr lang="en-CA" dirty="0"/>
              <a:t>can change numbers and recalculate in app</a:t>
            </a:r>
          </a:p>
          <a:p>
            <a:pPr lvl="1"/>
            <a:r>
              <a:rPr lang="en-CA" dirty="0"/>
              <a:t>console only lets you do one calculation</a:t>
            </a:r>
          </a:p>
          <a:p>
            <a:pPr lvl="2"/>
            <a:r>
              <a:rPr lang="en-CA" dirty="0"/>
              <a:t>we will learn later how to make console repeat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Similarities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title</a:t>
            </a:r>
          </a:p>
          <a:p>
            <a:pPr lvl="1"/>
            <a:r>
              <a:rPr lang="en-CA" dirty="0"/>
              <a:t>Grade Calculator App/Console</a:t>
            </a:r>
          </a:p>
          <a:p>
            <a:r>
              <a:rPr lang="en-CA" dirty="0"/>
              <a:t>Short instructions</a:t>
            </a:r>
          </a:p>
          <a:p>
            <a:pPr lvl="1"/>
            <a:r>
              <a:rPr lang="en-CA" dirty="0"/>
              <a:t>Enter percentage grades</a:t>
            </a:r>
          </a:p>
          <a:p>
            <a:r>
              <a:rPr lang="en-CA" dirty="0"/>
              <a:t>A way for the user to enter data</a:t>
            </a:r>
          </a:p>
          <a:p>
            <a:pPr lvl="1"/>
            <a:r>
              <a:rPr lang="en-CA" dirty="0"/>
              <a:t>same numbers</a:t>
            </a:r>
          </a:p>
          <a:p>
            <a:r>
              <a:rPr lang="en-CA" dirty="0"/>
              <a:t>A way for the user to see the results</a:t>
            </a:r>
          </a:p>
          <a:p>
            <a:pPr lvl="1"/>
            <a:r>
              <a:rPr lang="en-CA" dirty="0"/>
              <a:t>same result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Similarities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program is the same</a:t>
            </a:r>
          </a:p>
          <a:p>
            <a:pPr lvl="1"/>
            <a:r>
              <a:rPr lang="en-CA" dirty="0"/>
              <a:t>calculate a final course grade for this course</a:t>
            </a:r>
          </a:p>
          <a:p>
            <a:r>
              <a:rPr lang="en-CA" dirty="0"/>
              <a:t>Input is the same</a:t>
            </a:r>
          </a:p>
          <a:p>
            <a:pPr lvl="1"/>
            <a:r>
              <a:rPr lang="en-CA" dirty="0"/>
              <a:t>user provides component grades</a:t>
            </a:r>
          </a:p>
          <a:p>
            <a:pPr lvl="2"/>
            <a:r>
              <a:rPr lang="en-CA" dirty="0"/>
              <a:t>assignments, labs, tests, exam</a:t>
            </a:r>
          </a:p>
          <a:p>
            <a:r>
              <a:rPr lang="en-CA" dirty="0"/>
              <a:t>Steps for doing calculation the same</a:t>
            </a:r>
          </a:p>
          <a:p>
            <a:pPr lvl="1"/>
            <a:r>
              <a:rPr lang="en-CA" dirty="0"/>
              <a:t>read the numbers</a:t>
            </a:r>
          </a:p>
          <a:p>
            <a:pPr lvl="1"/>
            <a:r>
              <a:rPr lang="en-CA" dirty="0"/>
              <a:t>calculate the result</a:t>
            </a:r>
          </a:p>
          <a:p>
            <a:pPr lvl="1"/>
            <a:r>
              <a:rPr lang="en-CA" dirty="0"/>
              <a:t>show the result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Pseudocode</a:t>
            </a:r>
            <a:r>
              <a:rPr lang="en-CA" dirty="0"/>
              <a:t> /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Program is instructions for computer</a:t>
            </a:r>
          </a:p>
          <a:p>
            <a:pPr lvl="1">
              <a:defRPr/>
            </a:pPr>
            <a:r>
              <a:rPr lang="en-CA" dirty="0"/>
              <a:t>recipe is instructions for cook</a:t>
            </a:r>
          </a:p>
          <a:p>
            <a:pPr>
              <a:defRPr/>
            </a:pPr>
            <a:r>
              <a:rPr lang="en-CA" dirty="0"/>
              <a:t>Can be in any programming language</a:t>
            </a:r>
          </a:p>
          <a:p>
            <a:pPr lvl="1">
              <a:defRPr/>
            </a:pPr>
            <a:r>
              <a:rPr lang="en-CA" dirty="0"/>
              <a:t>recipe can be in English, French, Korean, ...</a:t>
            </a:r>
          </a:p>
          <a:p>
            <a:pPr>
              <a:defRPr/>
            </a:pPr>
            <a:r>
              <a:rPr lang="en-CA" dirty="0"/>
              <a:t>Generally </a:t>
            </a:r>
            <a:r>
              <a:rPr lang="en-CA" i="1" dirty="0"/>
              <a:t>start</a:t>
            </a:r>
            <a:r>
              <a:rPr lang="en-CA" dirty="0"/>
              <a:t> in a mixture of English and some generic programming language</a:t>
            </a:r>
          </a:p>
          <a:p>
            <a:pPr lvl="1">
              <a:defRPr/>
            </a:pPr>
            <a:r>
              <a:rPr lang="en-CA" dirty="0"/>
              <a:t>called </a:t>
            </a:r>
            <a:r>
              <a:rPr lang="en-CA" i="1" dirty="0" err="1"/>
              <a:t>pseudocode</a:t>
            </a:r>
            <a:r>
              <a:rPr lang="en-CA" dirty="0"/>
              <a:t> (“almost code”)</a:t>
            </a:r>
          </a:p>
          <a:p>
            <a:pPr lvl="1">
              <a:defRPr/>
            </a:pPr>
            <a:r>
              <a:rPr lang="en-CA" dirty="0"/>
              <a:t>make an </a:t>
            </a:r>
            <a:r>
              <a:rPr lang="en-CA" i="1" dirty="0"/>
              <a:t>algorithm</a:t>
            </a:r>
            <a:r>
              <a:rPr lang="en-CA" dirty="0"/>
              <a:t> (steps to solve the problem)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Grade Calculator Pseudo-Code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High-level description</a:t>
            </a:r>
          </a:p>
          <a:p>
            <a:pPr lvl="1"/>
            <a:r>
              <a:rPr lang="en-CA" dirty="0"/>
              <a:t>Step 1: Get all the component scores</a:t>
            </a:r>
          </a:p>
          <a:p>
            <a:pPr lvl="1"/>
            <a:r>
              <a:rPr lang="en-CA" dirty="0"/>
              <a:t>Step 2: Do the calculation</a:t>
            </a:r>
          </a:p>
          <a:p>
            <a:pPr lvl="1"/>
            <a:r>
              <a:rPr lang="en-CA" dirty="0"/>
              <a:t>Step 3: Show the result</a:t>
            </a:r>
          </a:p>
          <a:p>
            <a:r>
              <a:rPr lang="en-CA" dirty="0"/>
              <a:t>Lower-level description</a:t>
            </a:r>
          </a:p>
          <a:p>
            <a:pPr lvl="2"/>
            <a:r>
              <a:rPr lang="en-CA" dirty="0"/>
              <a:t>Step 1a: get the assignment grade</a:t>
            </a:r>
          </a:p>
          <a:p>
            <a:pPr lvl="2"/>
            <a:r>
              <a:rPr lang="en-CA" dirty="0"/>
              <a:t>Step 1b: get the lab grade</a:t>
            </a:r>
          </a:p>
          <a:p>
            <a:pPr lvl="2"/>
            <a:r>
              <a:rPr lang="en-CA" dirty="0"/>
              <a:t>Step 1c: get the test grade</a:t>
            </a:r>
          </a:p>
          <a:p>
            <a:pPr lvl="2"/>
            <a:r>
              <a:rPr lang="en-CA" dirty="0"/>
              <a:t>Step 1d: get the exam grade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Grade Calculator Pseudo-Code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Lowest levels may differ</a:t>
            </a:r>
          </a:p>
          <a:p>
            <a:pPr lvl="1"/>
            <a:r>
              <a:rPr lang="en-CA" dirty="0"/>
              <a:t>Step 1a: get the assignment grade</a:t>
            </a:r>
          </a:p>
          <a:p>
            <a:pPr lvl="2"/>
            <a:r>
              <a:rPr lang="en-CA" dirty="0"/>
              <a:t>Application: </a:t>
            </a:r>
          </a:p>
          <a:p>
            <a:pPr lvl="3"/>
            <a:r>
              <a:rPr lang="en-CA" dirty="0"/>
              <a:t>get numeral from assignment text field</a:t>
            </a:r>
          </a:p>
          <a:p>
            <a:pPr lvl="3"/>
            <a:r>
              <a:rPr lang="en-CA" dirty="0"/>
              <a:t>translate it into a number</a:t>
            </a:r>
          </a:p>
          <a:p>
            <a:pPr lvl="2"/>
            <a:r>
              <a:rPr lang="en-CA" dirty="0"/>
              <a:t>Console: </a:t>
            </a:r>
          </a:p>
          <a:p>
            <a:pPr lvl="3"/>
            <a:r>
              <a:rPr lang="en-CA" dirty="0"/>
              <a:t>prompt user for assignment grade</a:t>
            </a:r>
          </a:p>
          <a:p>
            <a:pPr lvl="3"/>
            <a:r>
              <a:rPr lang="en-CA" dirty="0"/>
              <a:t>read number from keyboard</a:t>
            </a:r>
          </a:p>
          <a:p>
            <a:pPr lvl="3"/>
            <a:r>
              <a:rPr lang="en-CA" dirty="0"/>
              <a:t>clear up input stream</a:t>
            </a:r>
          </a:p>
          <a:p>
            <a:r>
              <a:rPr lang="en-CA" dirty="0"/>
              <a:t>But the purpose is still the same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Programming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 dirty="0"/>
              <a:t>We </a:t>
            </a:r>
            <a:r>
              <a:rPr lang="en-CA" i="1" dirty="0"/>
              <a:t>use</a:t>
            </a:r>
            <a:r>
              <a:rPr lang="en-CA" dirty="0"/>
              <a:t> programs to </a:t>
            </a:r>
            <a:r>
              <a:rPr lang="en-CA" i="1" dirty="0"/>
              <a:t>write</a:t>
            </a:r>
            <a:r>
              <a:rPr lang="en-CA" dirty="0"/>
              <a:t> programs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need to write the </a:t>
            </a:r>
            <a:r>
              <a:rPr lang="en-CA" i="1" dirty="0"/>
              <a:t>code</a:t>
            </a:r>
            <a:r>
              <a:rPr lang="en-CA" dirty="0"/>
              <a:t> 	(can use Notepad)</a:t>
            </a:r>
            <a:endParaRPr lang="en-CA" i="1" dirty="0"/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need to </a:t>
            </a:r>
            <a:r>
              <a:rPr lang="en-CA" i="1" dirty="0"/>
              <a:t>compile</a:t>
            </a:r>
            <a:r>
              <a:rPr lang="en-CA" dirty="0"/>
              <a:t> (translate) the code 	(</a:t>
            </a:r>
            <a:r>
              <a:rPr lang="en-CA" sz="2400" dirty="0" err="1">
                <a:latin typeface="Courier New" pitchFamily="49" charset="0"/>
                <a:cs typeface="Courier New" pitchFamily="49" charset="0"/>
              </a:rPr>
              <a:t>javac</a:t>
            </a:r>
            <a:r>
              <a:rPr lang="en-CA" dirty="0"/>
              <a:t>)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need to </a:t>
            </a:r>
            <a:r>
              <a:rPr lang="en-CA" i="1" dirty="0"/>
              <a:t>run </a:t>
            </a:r>
            <a:r>
              <a:rPr lang="en-CA" dirty="0"/>
              <a:t>the code 	(</a:t>
            </a:r>
            <a:r>
              <a:rPr lang="en-CA" sz="2400" dirty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CA" dirty="0"/>
              <a:t>)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IDE: Integrated Development Environment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use to write, compile and run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 err="1"/>
              <a:t>JCreator</a:t>
            </a:r>
            <a:r>
              <a:rPr lang="en-CA" dirty="0"/>
              <a:t>, </a:t>
            </a:r>
            <a:r>
              <a:rPr lang="en-CA" dirty="0" err="1"/>
              <a:t>NetBeans</a:t>
            </a:r>
            <a:r>
              <a:rPr lang="en-CA" dirty="0"/>
              <a:t>, Eclipse, ...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Our IDE (NetBeans)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7239000" cy="482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48000" y="2743200"/>
            <a:ext cx="4724400" cy="2133600"/>
          </a:xfrm>
          <a:prstGeom prst="rect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r"/>
            <a:r>
              <a:rPr lang="en-CA" altLang="en-US" dirty="0">
                <a:solidFill>
                  <a:schemeClr val="accent1"/>
                </a:solidFill>
              </a:rPr>
              <a:t>Program code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819400" y="5257800"/>
            <a:ext cx="5029200" cy="1066800"/>
          </a:xfrm>
          <a:prstGeom prst="rect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r"/>
            <a:r>
              <a:rPr lang="en-CA" altLang="en-US" dirty="0">
                <a:solidFill>
                  <a:schemeClr val="accent1"/>
                </a:solidFill>
              </a:rPr>
              <a:t>Program output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990600" y="2590800"/>
            <a:ext cx="1676400" cy="2133600"/>
          </a:xfrm>
          <a:prstGeom prst="rect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CA" altLang="en-US" dirty="0">
                <a:solidFill>
                  <a:schemeClr val="accent1"/>
                </a:solidFill>
              </a:rPr>
              <a:t>List</a:t>
            </a:r>
          </a:p>
          <a:p>
            <a:pPr algn="r"/>
            <a:r>
              <a:rPr lang="en-CA" altLang="en-US" dirty="0">
                <a:solidFill>
                  <a:schemeClr val="accent1"/>
                </a:solidFill>
              </a:rPr>
              <a:t>of</a:t>
            </a:r>
          </a:p>
          <a:p>
            <a:pPr algn="r"/>
            <a:r>
              <a:rPr lang="en-CA" altLang="en-US" dirty="0">
                <a:solidFill>
                  <a:schemeClr val="accent1"/>
                </a:solidFill>
              </a:rPr>
              <a:t>projects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990600" y="4724400"/>
            <a:ext cx="1676400" cy="1371600"/>
          </a:xfrm>
          <a:prstGeom prst="rect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CA" altLang="en-US" dirty="0">
                <a:solidFill>
                  <a:schemeClr val="accent1"/>
                </a:solidFill>
              </a:rPr>
              <a:t>Program</a:t>
            </a:r>
          </a:p>
          <a:p>
            <a:pPr algn="r"/>
            <a:r>
              <a:rPr lang="en-CA" altLang="en-US" dirty="0">
                <a:solidFill>
                  <a:schemeClr val="accent1"/>
                </a:solidFill>
              </a:rPr>
              <a:t>parts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For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use any IDE you like (or none)</a:t>
            </a:r>
          </a:p>
          <a:p>
            <a:pPr>
              <a:defRPr/>
            </a:pPr>
            <a:r>
              <a:rPr lang="en-CA" dirty="0"/>
              <a:t>Can get NetBeans for your computer</a:t>
            </a:r>
          </a:p>
          <a:p>
            <a:pPr lvl="1">
              <a:defRPr/>
            </a:pPr>
            <a:r>
              <a:rPr lang="en-CA" dirty="0"/>
              <a:t>versions for Mac, Windows, Linux</a:t>
            </a:r>
          </a:p>
          <a:p>
            <a:pPr lvl="1">
              <a:defRPr/>
            </a:pPr>
            <a:r>
              <a:rPr lang="en-CA" dirty="0"/>
              <a:t>any version since 8.0 will work</a:t>
            </a:r>
          </a:p>
          <a:p>
            <a:pPr lvl="2">
              <a:defRPr/>
            </a:pPr>
            <a:r>
              <a:rPr lang="en-CA" i="1" dirty="0"/>
              <a:t>slightly</a:t>
            </a:r>
            <a:r>
              <a:rPr lang="en-CA" dirty="0"/>
              <a:t> different ways of starting programs</a:t>
            </a:r>
          </a:p>
          <a:p>
            <a:pPr lvl="1">
              <a:defRPr/>
            </a:pPr>
            <a:r>
              <a:rPr lang="en-CA" dirty="0"/>
              <a:t>links to versions 8.2 and 12.4:</a:t>
            </a:r>
          </a:p>
          <a:p>
            <a:pPr lvl="2">
              <a:defRPr/>
            </a:pPr>
            <a:r>
              <a:rPr lang="en-CA" dirty="0">
                <a:hlinkClick r:id="rId3"/>
              </a:rPr>
              <a:t>https://www.oracle.com/technetwork/java/javase/downloads/jdk-netbeans-jsp-3413139-esa.html</a:t>
            </a:r>
            <a:endParaRPr lang="en-CA" dirty="0"/>
          </a:p>
          <a:p>
            <a:pPr lvl="2">
              <a:defRPr/>
            </a:pPr>
            <a:r>
              <a:rPr lang="en-CA" dirty="0">
                <a:hlinkClick r:id="rId4"/>
              </a:rPr>
              <a:t>https://netbeans.apache.org/download/nb124/nb124.html</a:t>
            </a: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Programmers create programs</a:t>
            </a:r>
          </a:p>
          <a:p>
            <a:pPr>
              <a:defRPr/>
            </a:pPr>
            <a:r>
              <a:rPr lang="en-CA" dirty="0"/>
              <a:t>Programs are instructions to the computer</a:t>
            </a:r>
          </a:p>
          <a:p>
            <a:pPr lvl="1">
              <a:defRPr/>
            </a:pPr>
            <a:r>
              <a:rPr lang="en-CA" dirty="0"/>
              <a:t>compare:  recipes are instructions to cooks</a:t>
            </a:r>
          </a:p>
          <a:p>
            <a:pPr>
              <a:defRPr/>
            </a:pPr>
            <a:r>
              <a:rPr lang="en-CA" dirty="0"/>
              <a:t>Generally we </a:t>
            </a:r>
            <a:r>
              <a:rPr lang="en-CA" i="1" dirty="0"/>
              <a:t>write</a:t>
            </a:r>
            <a:r>
              <a:rPr lang="en-CA" dirty="0"/>
              <a:t> instructions</a:t>
            </a:r>
          </a:p>
          <a:p>
            <a:pPr lvl="1">
              <a:defRPr/>
            </a:pPr>
            <a:r>
              <a:rPr lang="en-CA" dirty="0"/>
              <a:t>but computers don’t understand English</a:t>
            </a:r>
          </a:p>
          <a:p>
            <a:pPr lvl="2">
              <a:defRPr/>
            </a:pPr>
            <a:r>
              <a:rPr lang="en-CA" dirty="0"/>
              <a:t>or any other </a:t>
            </a:r>
            <a:r>
              <a:rPr lang="en-CA" i="1" dirty="0"/>
              <a:t>natural</a:t>
            </a:r>
            <a:r>
              <a:rPr lang="en-CA" dirty="0"/>
              <a:t> language</a:t>
            </a:r>
          </a:p>
          <a:p>
            <a:pPr lvl="1">
              <a:defRPr/>
            </a:pPr>
            <a:r>
              <a:rPr lang="en-CA" i="1" dirty="0"/>
              <a:t>many</a:t>
            </a:r>
            <a:r>
              <a:rPr lang="en-CA" dirty="0"/>
              <a:t> special languages for programming</a:t>
            </a:r>
          </a:p>
          <a:p>
            <a:pPr lvl="2">
              <a:defRPr/>
            </a:pPr>
            <a:r>
              <a:rPr lang="en-CA" i="1" dirty="0"/>
              <a:t>programming</a:t>
            </a:r>
            <a:r>
              <a:rPr lang="en-CA" dirty="0"/>
              <a:t> languages</a:t>
            </a:r>
            <a:endParaRPr lang="en-CA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Languages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6500813" y="6324600"/>
            <a:ext cx="2566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>
                <a:solidFill>
                  <a:schemeClr val="accent4">
                    <a:lumMod val="50000"/>
                  </a:schemeClr>
                </a:solidFill>
              </a:rPr>
              <a:t>and lots, lots more!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2438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FORTRAN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LISP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ALGOL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COBOL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SNOBOL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PL/I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BASIC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APL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3810000" y="1981200"/>
            <a:ext cx="1981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Pascal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Smalltalk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c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Prolog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Scheme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Modula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SQL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800" kern="0" dirty="0" err="1">
                <a:solidFill>
                  <a:schemeClr val="bg2"/>
                </a:solidFill>
                <a:latin typeface="+mn-lt"/>
              </a:rPr>
              <a:t>Ada</a:t>
            </a:r>
            <a:endParaRPr lang="en-US" sz="2800" kern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400800" y="1981200"/>
            <a:ext cx="2209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C++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>
                <a:solidFill>
                  <a:schemeClr val="bg2"/>
                </a:solidFill>
                <a:latin typeface="+mn-lt"/>
              </a:rPr>
              <a:t>Prograph</a:t>
            </a:r>
            <a:endParaRPr lang="en-US" sz="2800" kern="0" dirty="0">
              <a:solidFill>
                <a:schemeClr val="bg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Perl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Python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Java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>
                <a:solidFill>
                  <a:schemeClr val="bg2"/>
                </a:solidFill>
                <a:latin typeface="+mn-lt"/>
              </a:rPr>
              <a:t>Javascript</a:t>
            </a:r>
            <a:endParaRPr lang="en-US" sz="2800" kern="0" dirty="0">
              <a:solidFill>
                <a:schemeClr val="bg2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C#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bg2"/>
                </a:solidFill>
                <a:latin typeface="+mn-lt"/>
              </a:rPr>
              <a:t>Ruby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400" dirty="0">
                <a:latin typeface="Courier New" pitchFamily="49" charset="0"/>
                <a:ea typeface="+mn-ea"/>
                <a:cs typeface="+mn-cs"/>
              </a:rPr>
              <a:t>5.   Rem calculate an average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10.	sum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20.	count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30.	print("Enter a number:  ")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40.	input(n)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50.	if n &lt;= 0 </a:t>
            </a:r>
            <a:r>
              <a:rPr lang="en-US" sz="2400" dirty="0" err="1">
                <a:latin typeface="Courier New" pitchFamily="49" charset="0"/>
              </a:rPr>
              <a:t>goto</a:t>
            </a:r>
            <a:r>
              <a:rPr lang="en-US" sz="2400" dirty="0">
                <a:latin typeface="Courier New" pitchFamily="49" charset="0"/>
              </a:rPr>
              <a:t> 90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60.	sum = sum + 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70.	count = count + 1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80.	</a:t>
            </a:r>
            <a:r>
              <a:rPr lang="en-US" sz="2400" dirty="0" err="1">
                <a:latin typeface="Courier New" pitchFamily="49" charset="0"/>
              </a:rPr>
              <a:t>goto</a:t>
            </a:r>
            <a:r>
              <a:rPr lang="en-US" sz="2400" dirty="0">
                <a:latin typeface="Courier New" pitchFamily="49" charset="0"/>
              </a:rPr>
              <a:t>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90.	</a:t>
            </a:r>
            <a:r>
              <a:rPr lang="en-US" sz="2400" dirty="0" err="1">
                <a:latin typeface="Courier New" pitchFamily="49" charset="0"/>
              </a:rPr>
              <a:t>ave</a:t>
            </a:r>
            <a:r>
              <a:rPr lang="en-US" sz="2400" dirty="0">
                <a:latin typeface="Courier New" pitchFamily="49" charset="0"/>
              </a:rPr>
              <a:t> = sum/count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100.	print("Average = ", </a:t>
            </a:r>
            <a:r>
              <a:rPr lang="en-US" sz="2400" dirty="0" err="1">
                <a:latin typeface="Courier New" pitchFamily="49" charset="0"/>
              </a:rPr>
              <a:t>ave</a:t>
            </a:r>
            <a:r>
              <a:rPr lang="en-US" sz="2400" dirty="0">
                <a:latin typeface="Courier New" pitchFamily="49" charset="0"/>
              </a:rPr>
              <a:t>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4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BASIC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502275" y="6324600"/>
            <a:ext cx="354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>
                <a:solidFill>
                  <a:schemeClr val="accent4">
                    <a:lumMod val="50000"/>
                  </a:schemeClr>
                </a:solidFill>
              </a:rPr>
              <a:t>an old beginners’ language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81000"/>
            <a:ext cx="7753350" cy="533400"/>
          </a:xfrm>
        </p:spPr>
        <p:txBody>
          <a:bodyPr/>
          <a:lstStyle/>
          <a:p>
            <a:pPr algn="l">
              <a:defRPr/>
            </a:pPr>
            <a:r>
              <a:rPr lang="en-US" sz="2400" dirty="0">
                <a:latin typeface="Courier New" pitchFamily="49" charset="0"/>
              </a:rPr>
              <a:t>Program Average(Input, Output);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4864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 err="1">
                <a:latin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</a:rPr>
              <a:t> sum, count, n: integer;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begin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sum := 0;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count := 0;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write("Enter a number: ");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read(n);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while n &gt; 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begin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sum := sum + n;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count := count + 1;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write("Enter a number: ");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read(n);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end;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dirty="0" err="1">
                <a:latin typeface="Courier New" pitchFamily="49" charset="0"/>
              </a:rPr>
              <a:t>writeln</a:t>
            </a:r>
            <a:r>
              <a:rPr lang="en-US" sz="2400" dirty="0">
                <a:latin typeface="Courier New" pitchFamily="49" charset="0"/>
              </a:rPr>
              <a:t>("Average = ", sum/count)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end.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4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Pascal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795963" y="6324600"/>
            <a:ext cx="3233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 dirty="0">
                <a:solidFill>
                  <a:schemeClr val="accent4">
                    <a:lumMod val="50000"/>
                  </a:schemeClr>
                </a:solidFill>
              </a:rPr>
              <a:t>a “structured” language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400">
                <a:latin typeface="Courier New" pitchFamily="49" charset="0"/>
              </a:rPr>
              <a:t>#include &lt;iostream&gt;</a:t>
            </a:r>
            <a:br>
              <a:rPr lang="en-US" sz="2400">
                <a:latin typeface="Courier New" pitchFamily="49" charset="0"/>
              </a:rPr>
            </a:br>
            <a:r>
              <a:rPr lang="en-US" sz="2400">
                <a:latin typeface="Courier New" pitchFamily="49" charset="0"/>
              </a:rPr>
              <a:t>using namespace std;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void main()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sum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count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 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n;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dirty="0" err="1">
                <a:latin typeface="Courier New" pitchFamily="49" charset="0"/>
              </a:rPr>
              <a:t>cout</a:t>
            </a:r>
            <a:r>
              <a:rPr lang="en-US" sz="2400" dirty="0">
                <a:latin typeface="Courier New" pitchFamily="49" charset="0"/>
              </a:rPr>
              <a:t> &lt;&lt; "Enter a number: ";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  </a:t>
            </a:r>
            <a:r>
              <a:rPr lang="en-US" sz="2400" dirty="0" err="1">
                <a:latin typeface="Courier New" pitchFamily="49" charset="0"/>
              </a:rPr>
              <a:t>cin</a:t>
            </a:r>
            <a:r>
              <a:rPr lang="en-US" sz="2400" dirty="0">
                <a:latin typeface="Courier New" pitchFamily="49" charset="0"/>
              </a:rPr>
              <a:t> &gt;&gt; n;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  while (n &gt; 0)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	   sum += n; count++;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	   </a:t>
            </a:r>
            <a:r>
              <a:rPr lang="en-US" sz="2400" dirty="0" err="1">
                <a:latin typeface="Courier New" pitchFamily="49" charset="0"/>
              </a:rPr>
              <a:t>cout</a:t>
            </a:r>
            <a:r>
              <a:rPr lang="en-US" sz="2400" dirty="0">
                <a:latin typeface="Courier New" pitchFamily="49" charset="0"/>
              </a:rPr>
              <a:t> &lt;&lt; "Enter a number: ";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	   </a:t>
            </a:r>
            <a:r>
              <a:rPr lang="en-US" sz="2400" dirty="0" err="1">
                <a:latin typeface="Courier New" pitchFamily="49" charset="0"/>
              </a:rPr>
              <a:t>cin</a:t>
            </a:r>
            <a:r>
              <a:rPr lang="en-US" sz="2400" dirty="0">
                <a:latin typeface="Courier New" pitchFamily="49" charset="0"/>
              </a:rPr>
              <a:t> &gt;&gt; n;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</a:t>
            </a:r>
            <a:r>
              <a:rPr lang="en-US" sz="2400" dirty="0" err="1">
                <a:latin typeface="Courier New" pitchFamily="49" charset="0"/>
              </a:rPr>
              <a:t>cout</a:t>
            </a:r>
            <a:r>
              <a:rPr lang="en-US" sz="2400" dirty="0">
                <a:latin typeface="Courier New" pitchFamily="49" charset="0"/>
              </a:rPr>
              <a:t> &lt;&lt; "Average = "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         &lt;&lt; (double)sum/(double)count;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}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4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C++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2490788" y="6324600"/>
            <a:ext cx="6538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>
                <a:solidFill>
                  <a:schemeClr val="accent4">
                    <a:lumMod val="50000"/>
                  </a:schemeClr>
                </a:solidFill>
              </a:rPr>
              <a:t>we used this language in 1226 until a few years ago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CA" sz="2000" dirty="0">
                <a:latin typeface="Courier New" pitchFamily="49" charset="0"/>
                <a:ea typeface="+mn-ea"/>
                <a:cs typeface="Courier New" pitchFamily="49" charset="0"/>
              </a:rPr>
              <a:t>#!/</a:t>
            </a:r>
            <a:r>
              <a:rPr lang="en-CA" sz="2000" dirty="0" err="1">
                <a:latin typeface="Courier New" pitchFamily="49" charset="0"/>
                <a:ea typeface="+mn-ea"/>
                <a:cs typeface="Courier New" pitchFamily="49" charset="0"/>
              </a:rPr>
              <a:t>usr</a:t>
            </a:r>
            <a:r>
              <a:rPr lang="en-CA" sz="2000" dirty="0">
                <a:latin typeface="Courier New" pitchFamily="49" charset="0"/>
                <a:ea typeface="+mn-ea"/>
                <a:cs typeface="Courier New" pitchFamily="49" charset="0"/>
              </a:rPr>
              <a:t>/bin/ruby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CA" sz="2000" dirty="0"/>
          </a:p>
          <a:p>
            <a:pPr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sum = 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puts "Enter a number"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CA" sz="2000" dirty="0" err="1">
                <a:latin typeface="Courier New" pitchFamily="49" charset="0"/>
                <a:cs typeface="Courier New" pitchFamily="49" charset="0"/>
              </a:rPr>
              <a:t>gets.to_i</a:t>
            </a:r>
            <a:endParaRPr lang="en-CA" sz="20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while number &gt; 0 do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    sum += number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    count += 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    puts "Enter another number or 0 to quit"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    number = </a:t>
            </a:r>
            <a:r>
              <a:rPr lang="en-CA" sz="2000" dirty="0" err="1">
                <a:latin typeface="Courier New" pitchFamily="49" charset="0"/>
                <a:cs typeface="Courier New" pitchFamily="49" charset="0"/>
              </a:rPr>
              <a:t>gets.to_i</a:t>
            </a:r>
            <a:endParaRPr lang="en-CA" sz="20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average = sum / count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000" dirty="0">
                <a:latin typeface="Courier New" pitchFamily="49" charset="0"/>
                <a:cs typeface="Courier New" pitchFamily="49" charset="0"/>
              </a:rPr>
              <a:t>puts "The average is #{average}."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52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Ruby</a:t>
            </a: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2005013" y="6324600"/>
            <a:ext cx="702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>
                <a:solidFill>
                  <a:schemeClr val="accent4">
                    <a:lumMod val="50000"/>
                  </a:schemeClr>
                </a:solidFill>
              </a:rPr>
              <a:t>The language behind “Ruby on Rails” web design tool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CA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848600" cy="4572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CA" sz="1800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JavaAverage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Scanner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kbd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= new Scanner(System.in);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ave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("Enter a number: ");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kbd.nextInt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&gt; 0) {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  sum += number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  count += 1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("Enter a # or 0 to quit: ");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kbd.nextInt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ave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 = (double)sum / (double)count;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("The average is" + </a:t>
            </a:r>
            <a:r>
              <a:rPr lang="en-CA" sz="1800" dirty="0" err="1">
                <a:latin typeface="Courier New" pitchFamily="49" charset="0"/>
                <a:cs typeface="Courier New" pitchFamily="49" charset="0"/>
              </a:rPr>
              <a:t>ave</a:t>
            </a:r>
            <a:r>
              <a:rPr lang="en-CA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CA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86399" y="1371600"/>
            <a:ext cx="2377440" cy="5852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Java</a:t>
            </a: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4215561" y="6324600"/>
            <a:ext cx="48141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i="1" dirty="0">
                <a:solidFill>
                  <a:schemeClr val="accent4">
                    <a:lumMod val="50000"/>
                  </a:schemeClr>
                </a:solidFill>
              </a:rPr>
              <a:t>The language we’ll be using this year</a:t>
            </a:r>
          </a:p>
        </p:txBody>
      </p:sp>
    </p:spTree>
    <p:extLst>
      <p:ext uri="{BB962C8B-B14F-4D97-AF65-F5344CB8AC3E}">
        <p14:creationId xmlns:p14="http://schemas.microsoft.com/office/powerpoint/2010/main" val="12755447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0" ma:contentTypeDescription="Create a new document." ma:contentTypeScope="" ma:versionID="2fb6b426ce736d2df4fc62430496d82b">
  <xsd:schema xmlns:xsd="http://www.w3.org/2001/XMLSchema" xmlns:xs="http://www.w3.org/2001/XMLSchema" xmlns:p="http://schemas.microsoft.com/office/2006/metadata/properties" xmlns:ns3="51f0481b-9fcf-4028-b853-fd3d29f8c390" targetNamespace="http://schemas.microsoft.com/office/2006/metadata/properties" ma:root="true" ma:fieldsID="d4488f3150de4ecd618de1e6f12814f0" ns3:_="">
    <xsd:import namespace="51f0481b-9fcf-4028-b853-fd3d29f8c3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671E05-0E83-47A6-AA55-7F2409B19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219E80-147F-44A0-A473-036242C7A984}">
  <ds:schemaRefs>
    <ds:schemaRef ds:uri="http://purl.org/dc/elements/1.1/"/>
    <ds:schemaRef ds:uri="http://schemas.microsoft.com/office/2006/metadata/properties"/>
    <ds:schemaRef ds:uri="51f0481b-9fcf-4028-b853-fd3d29f8c390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654E8D6-3D12-4602-B1DF-2B778785D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14974</TotalTime>
  <Pages>7</Pages>
  <Words>1475</Words>
  <Application>Microsoft Office PowerPoint</Application>
  <PresentationFormat>On-screen Show (4:3)</PresentationFormat>
  <Paragraphs>297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Times New Roman</vt:lpstr>
      <vt:lpstr>Wingdings</vt:lpstr>
      <vt:lpstr>06loops</vt:lpstr>
      <vt:lpstr>Course Introduction</vt:lpstr>
      <vt:lpstr>Computer Programs</vt:lpstr>
      <vt:lpstr>Programming Languages</vt:lpstr>
      <vt:lpstr>Example Languages</vt:lpstr>
      <vt:lpstr>  5.   Rem calculate an average</vt:lpstr>
      <vt:lpstr>Program Average(Input, Output);</vt:lpstr>
      <vt:lpstr>#include &lt;iostream&gt; using namespace std;</vt:lpstr>
      <vt:lpstr>#!/usr/bin/ruby</vt:lpstr>
      <vt:lpstr>import java.util.Scanner;</vt:lpstr>
      <vt:lpstr>PowerPoint Presentation</vt:lpstr>
      <vt:lpstr>What Do Those Programs Do?</vt:lpstr>
      <vt:lpstr>Kinds of Languages</vt:lpstr>
      <vt:lpstr>average(List, Average) :-</vt:lpstr>
      <vt:lpstr>average</vt:lpstr>
      <vt:lpstr>Java</vt:lpstr>
      <vt:lpstr>Object Oriented</vt:lpstr>
      <vt:lpstr>Imperative</vt:lpstr>
      <vt:lpstr>Console Programs</vt:lpstr>
      <vt:lpstr>Compare</vt:lpstr>
      <vt:lpstr>Differences</vt:lpstr>
      <vt:lpstr>Similarities</vt:lpstr>
      <vt:lpstr>Similarities</vt:lpstr>
      <vt:lpstr>Pseudocode / Algorithms</vt:lpstr>
      <vt:lpstr>Grade Calculator Pseudo-Code</vt:lpstr>
      <vt:lpstr>Grade Calculator Pseudo-Code</vt:lpstr>
      <vt:lpstr>Programming Programs</vt:lpstr>
      <vt:lpstr>Our IDE (NetBeans)</vt:lpstr>
      <vt:lpstr>For This Course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166</cp:revision>
  <cp:lastPrinted>1601-01-01T00:00:00Z</cp:lastPrinted>
  <dcterms:created xsi:type="dcterms:W3CDTF">1998-05-11T15:12:26Z</dcterms:created>
  <dcterms:modified xsi:type="dcterms:W3CDTF">2021-08-31T19:08:14Z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