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96" r:id="rId3"/>
    <p:sldMasterId id="2147483708" r:id="rId4"/>
  </p:sldMasterIdLst>
  <p:notesMasterIdLst>
    <p:notesMasterId r:id="rId72"/>
  </p:notesMasterIdLst>
  <p:handoutMasterIdLst>
    <p:handoutMasterId r:id="rId73"/>
  </p:handoutMasterIdLst>
  <p:sldIdLst>
    <p:sldId id="256" r:id="rId5"/>
    <p:sldId id="404" r:id="rId6"/>
    <p:sldId id="342" r:id="rId7"/>
    <p:sldId id="375" r:id="rId8"/>
    <p:sldId id="377" r:id="rId9"/>
    <p:sldId id="379" r:id="rId10"/>
    <p:sldId id="261" r:id="rId11"/>
    <p:sldId id="440" r:id="rId12"/>
    <p:sldId id="289" r:id="rId13"/>
    <p:sldId id="394" r:id="rId14"/>
    <p:sldId id="378" r:id="rId15"/>
    <p:sldId id="387" r:id="rId16"/>
    <p:sldId id="395" r:id="rId17"/>
    <p:sldId id="460" r:id="rId18"/>
    <p:sldId id="449" r:id="rId19"/>
    <p:sldId id="450" r:id="rId20"/>
    <p:sldId id="485" r:id="rId21"/>
    <p:sldId id="486" r:id="rId22"/>
    <p:sldId id="451" r:id="rId23"/>
    <p:sldId id="452" r:id="rId24"/>
    <p:sldId id="453" r:id="rId25"/>
    <p:sldId id="454" r:id="rId26"/>
    <p:sldId id="455" r:id="rId27"/>
    <p:sldId id="456" r:id="rId28"/>
    <p:sldId id="457" r:id="rId29"/>
    <p:sldId id="458" r:id="rId30"/>
    <p:sldId id="461" r:id="rId31"/>
    <p:sldId id="459" r:id="rId32"/>
    <p:sldId id="385" r:id="rId33"/>
    <p:sldId id="380" r:id="rId34"/>
    <p:sldId id="444" r:id="rId35"/>
    <p:sldId id="445" r:id="rId36"/>
    <p:sldId id="446" r:id="rId37"/>
    <p:sldId id="447" r:id="rId38"/>
    <p:sldId id="448" r:id="rId39"/>
    <p:sldId id="388" r:id="rId40"/>
    <p:sldId id="389" r:id="rId41"/>
    <p:sldId id="390" r:id="rId42"/>
    <p:sldId id="391" r:id="rId43"/>
    <p:sldId id="443" r:id="rId44"/>
    <p:sldId id="462" r:id="rId45"/>
    <p:sldId id="463" r:id="rId46"/>
    <p:sldId id="464" r:id="rId47"/>
    <p:sldId id="465" r:id="rId48"/>
    <p:sldId id="466" r:id="rId49"/>
    <p:sldId id="467" r:id="rId50"/>
    <p:sldId id="468" r:id="rId51"/>
    <p:sldId id="469" r:id="rId52"/>
    <p:sldId id="470" r:id="rId53"/>
    <p:sldId id="480" r:id="rId54"/>
    <p:sldId id="481" r:id="rId55"/>
    <p:sldId id="482" r:id="rId56"/>
    <p:sldId id="483" r:id="rId57"/>
    <p:sldId id="471" r:id="rId58"/>
    <p:sldId id="472" r:id="rId59"/>
    <p:sldId id="473" r:id="rId60"/>
    <p:sldId id="474" r:id="rId61"/>
    <p:sldId id="475" r:id="rId62"/>
    <p:sldId id="476" r:id="rId63"/>
    <p:sldId id="477" r:id="rId64"/>
    <p:sldId id="484" r:id="rId65"/>
    <p:sldId id="392" r:id="rId66"/>
    <p:sldId id="403" r:id="rId67"/>
    <p:sldId id="400" r:id="rId68"/>
    <p:sldId id="487" r:id="rId69"/>
    <p:sldId id="488" r:id="rId70"/>
    <p:sldId id="286" r:id="rId7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07A0E-0471-4BA9-A414-36432E72DB17}" v="3" dt="2021-09-05T19:16:20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6" autoAdjust="0"/>
    <p:restoredTop sz="90929"/>
  </p:normalViewPr>
  <p:slideViewPr>
    <p:cSldViewPr>
      <p:cViewPr varScale="1">
        <p:scale>
          <a:sx n="111" d="100"/>
          <a:sy n="111" d="100"/>
        </p:scale>
        <p:origin x="111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handoutMaster" Target="handoutMasters/handoutMaster1.xml"/><Relationship Id="rId78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ADB-4AA7-472D-997F-BE05CCA53428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3C52-F6F4-4A6C-8585-F2E4342D60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0CD-78D2-4A10-956D-8C5936D1489D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1D40-939C-438C-8C93-E25EEFE17C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3E4B-00D9-48A2-9AF8-F59D52BA7C41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97D8-64C1-4725-A163-99321D4195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4A03-641B-4AF7-A51D-6C0E2D11C2B6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4405-9179-45B7-A4E2-B66C32A6C6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6017-3790-4FFC-A13F-C77EC7DA6A62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AEEB-BFE3-4085-818A-DC67F01228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D20EA-F991-43CE-81AC-C61C26DA39A0}" type="datetimeFigureOut">
              <a:rPr lang="en-CA" smtClean="0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7E8D-54D4-4AD2-8E5A-59BB5823D7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090CD-78D2-4A10-956D-8C5936D1489D}" type="datetimeFigureOut">
              <a:rPr lang="en-CA" smtClean="0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1D40-939C-438C-8C93-E25EEFE17CC7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E3E4B-00D9-48A2-9AF8-F59D52BA7C41}" type="datetimeFigureOut">
              <a:rPr lang="en-CA" smtClean="0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D97D8-64C1-4725-A163-99321D4195A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405-4493-42A4-8B93-4DFD731DA1EB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9399-4B32-423C-A515-770063B58A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26EA-5AE1-402F-8599-CF56074DD124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5BCB-4A3D-40CF-8D19-C2BF7EDC4B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7C48-F006-43D1-AB89-4EB039A9FFC1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F26D-7352-4BC4-A1F8-EE48BDADAC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057B-3777-4E8B-A172-D02DC1024416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0F3-A16F-4A88-9508-B7AE491159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4E82-D1F7-49DA-965E-0CE0FAEEC602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B881-1745-427E-8B16-7868D4967E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20EA-F991-43CE-81AC-C61C26DA39A0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E8D-54D4-4AD2-8E5A-59BB5823D7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076CF0-6419-4F18-A3B2-50AA1ED991C6}" type="datetimeFigureOut">
              <a:rPr lang="en-CA"/>
              <a:pPr>
                <a:defRPr/>
              </a:pPr>
              <a:t>2021-09-05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C886E2-D963-4E8D-97EA-1E0C8B7697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2053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2054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2055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2056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2057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Making Choices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“if” Control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“else” Control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Boolean Variables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Sequential “if” Controls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Each “if” is separate</a:t>
            </a:r>
            <a:endParaRPr lang="en-CA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b="1" dirty="0" err="1">
                <a:solidFill>
                  <a:schemeClr val="tx2"/>
                </a:solidFill>
              </a:rPr>
              <a:t>midtermGrade</a:t>
            </a:r>
            <a:r>
              <a:rPr lang="en-CA" sz="2400" b="1" dirty="0">
                <a:solidFill>
                  <a:schemeClr val="tx2"/>
                </a:solidFill>
              </a:rPr>
              <a:t> &lt; 50) </a:t>
            </a:r>
            <a:r>
              <a:rPr lang="en-CA" sz="24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 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failed the midterm!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b="1" dirty="0" err="1">
                <a:solidFill>
                  <a:schemeClr val="tx2"/>
                </a:solidFill>
              </a:rPr>
              <a:t>finalGrade</a:t>
            </a:r>
            <a:r>
              <a:rPr lang="en-CA" sz="2400" b="1" dirty="0">
                <a:solidFill>
                  <a:schemeClr val="tx2"/>
                </a:solidFill>
              </a:rPr>
              <a:t> &lt; 50) </a:t>
            </a:r>
            <a:r>
              <a:rPr lang="en-CA" sz="24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 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failed the final!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85750" y="5307013"/>
            <a:ext cx="4071938" cy="71437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altLang="en-US" sz="1800">
                <a:latin typeface="Courier New" pitchFamily="49" charset="0"/>
                <a:cs typeface="Courier New" pitchFamily="49" charset="0"/>
              </a:rPr>
              <a:t>You failed the midterm!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786313" y="5307013"/>
            <a:ext cx="4071937" cy="71437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altLang="en-US" sz="1800">
                <a:latin typeface="Courier New" pitchFamily="49" charset="0"/>
                <a:cs typeface="Courier New" pitchFamily="49" charset="0"/>
              </a:rPr>
              <a:t>You failed the final!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535238" y="6099175"/>
            <a:ext cx="4073525" cy="64293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CA" alt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285750" y="594995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one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8132763" y="5949950"/>
            <a:ext cx="72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/>
              <a:t>other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6646863" y="6313488"/>
            <a:ext cx="909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neither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2535238" y="4586288"/>
            <a:ext cx="4073525" cy="64293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altLang="en-US" sz="1800">
                <a:latin typeface="Courier New" pitchFamily="49" charset="0"/>
                <a:cs typeface="Courier New" pitchFamily="49" charset="0"/>
              </a:rPr>
              <a:t>You failed the midterm!</a:t>
            </a:r>
          </a:p>
          <a:p>
            <a:pPr algn="l"/>
            <a:r>
              <a:rPr lang="en-CA" altLang="en-US" sz="1800">
                <a:latin typeface="Courier New" pitchFamily="49" charset="0"/>
                <a:cs typeface="Courier New" pitchFamily="49" charset="0"/>
              </a:rPr>
              <a:t>You failed the final!</a:t>
            </a:r>
          </a:p>
        </p:txBody>
      </p:sp>
      <p:sp>
        <p:nvSpPr>
          <p:cNvPr id="15371" name="TextBox 8"/>
          <p:cNvSpPr txBox="1">
            <a:spLocks noChangeArrowheads="1"/>
          </p:cNvSpPr>
          <p:nvPr/>
        </p:nvSpPr>
        <p:spPr bwMode="auto">
          <a:xfrm>
            <a:off x="6646863" y="4800600"/>
            <a:ext cx="639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both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90FEED-1032-4CC2-81F8-88C2AF24D25C}"/>
              </a:ext>
            </a:extLst>
          </p:cNvPr>
          <p:cNvCxnSpPr/>
          <p:nvPr/>
        </p:nvCxnSpPr>
        <p:spPr>
          <a:xfrm>
            <a:off x="971600" y="2420888"/>
            <a:ext cx="0" cy="237626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E8CAC4-C511-4444-B993-7F1545616835}"/>
              </a:ext>
            </a:extLst>
          </p:cNvPr>
          <p:cNvCxnSpPr/>
          <p:nvPr/>
        </p:nvCxnSpPr>
        <p:spPr>
          <a:xfrm>
            <a:off x="1331640" y="2420888"/>
            <a:ext cx="0" cy="237626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Sequential “if” Controls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Each “if” is separate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(grade &lt; 50) </a:t>
            </a:r>
            <a:r>
              <a:rPr lang="en-CA" sz="24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("I’m sorry.  You failed.");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(grade &gt; 90) </a:t>
            </a:r>
            <a:r>
              <a:rPr lang="en-CA" sz="24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("That is an excellent grade!");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5750" y="5000625"/>
            <a:ext cx="4071938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41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I’m sorry.  You failed.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86313" y="5000625"/>
            <a:ext cx="4071937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95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That is an excellent grade!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535238" y="5786438"/>
            <a:ext cx="4073525" cy="9286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altLang="en-US" sz="180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altLang="en-US" sz="1800" b="1">
                <a:solidFill>
                  <a:srgbClr val="7095FD"/>
                </a:solidFill>
                <a:latin typeface="Courier New" pitchFamily="49" charset="0"/>
                <a:cs typeface="Courier New" pitchFamily="49" charset="0"/>
              </a:rPr>
              <a:t>75</a:t>
            </a:r>
          </a:p>
          <a:p>
            <a:pPr algn="l"/>
            <a:endParaRPr lang="en-CA" alt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85750" y="57150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one</a:t>
            </a: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8132763" y="5715000"/>
            <a:ext cx="72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/>
              <a:t>other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6646863" y="6286500"/>
            <a:ext cx="909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neither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Sequential “if” Controls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Each “if” is separate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(grade &gt;= 50) </a:t>
            </a:r>
            <a:r>
              <a:rPr lang="en-CA" sz="24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("You passed.");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(grade &lt; 80) </a:t>
            </a:r>
            <a:r>
              <a:rPr lang="en-CA" sz="2400" dirty="0">
                <a:solidFill>
                  <a:schemeClr val="tx2"/>
                </a:solidFill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("You didn’t get an A.");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5750" y="5000625"/>
            <a:ext cx="4071938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41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You didn’t get an A.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86313" y="5000625"/>
            <a:ext cx="4071937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95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You passed.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35238" y="5786438"/>
            <a:ext cx="4073525" cy="92868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75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You passed.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You didn’t get an A.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285750" y="57150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one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8132763" y="5715000"/>
            <a:ext cx="72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/>
              <a:t>other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6646863" y="6286500"/>
            <a:ext cx="639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both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Exercise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777163" algn="r"/>
              </a:tabLst>
            </a:pPr>
            <a:r>
              <a:rPr lang="en-CA"/>
              <a:t>What is the output of the following code?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int age = 24;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int height = 180;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int weight = 70;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int income = 120000;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if (age &lt; 18)  {	System.out.println(</a:t>
            </a:r>
            <a:r>
              <a:rPr lang="en-CA" altLang="en-US" sz="2400">
                <a:solidFill>
                  <a:schemeClr val="tx2"/>
                </a:solidFill>
              </a:rPr>
              <a:t>"</a:t>
            </a:r>
            <a:r>
              <a:rPr lang="en-CA" sz="2400">
                <a:solidFill>
                  <a:schemeClr val="tx2"/>
                </a:solidFill>
              </a:rPr>
              <a:t>Young!");  }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if (height &gt; 180) { 	System.out.println(</a:t>
            </a:r>
            <a:r>
              <a:rPr lang="en-CA" altLang="en-US" sz="2400">
                <a:solidFill>
                  <a:schemeClr val="tx2"/>
                </a:solidFill>
              </a:rPr>
              <a:t>"</a:t>
            </a:r>
            <a:r>
              <a:rPr lang="en-CA" sz="2400">
                <a:solidFill>
                  <a:schemeClr val="tx2"/>
                </a:solidFill>
              </a:rPr>
              <a:t>Tall!");  }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if (weight &lt;= 50)  {	System.out.println(</a:t>
            </a:r>
            <a:r>
              <a:rPr lang="en-CA" altLang="en-US" sz="2400">
                <a:solidFill>
                  <a:schemeClr val="tx2"/>
                </a:solidFill>
              </a:rPr>
              <a:t>"</a:t>
            </a:r>
            <a:r>
              <a:rPr lang="en-CA" sz="2400">
                <a:solidFill>
                  <a:schemeClr val="tx2"/>
                </a:solidFill>
              </a:rPr>
              <a:t>Thin!");  }</a:t>
            </a:r>
          </a:p>
          <a:p>
            <a:pPr lvl="1" eaLnBrk="1" hangingPunct="1">
              <a:buFontTx/>
              <a:buNone/>
              <a:tabLst>
                <a:tab pos="7777163" algn="r"/>
              </a:tabLst>
            </a:pPr>
            <a:r>
              <a:rPr lang="en-CA" sz="2400">
                <a:solidFill>
                  <a:schemeClr val="tx2"/>
                </a:solidFill>
              </a:rPr>
              <a:t>if (income &gt;= 100000) { 	System.out.println(</a:t>
            </a:r>
            <a:r>
              <a:rPr lang="en-CA" altLang="en-US" sz="2400">
                <a:solidFill>
                  <a:schemeClr val="tx2"/>
                </a:solidFill>
              </a:rPr>
              <a:t>"</a:t>
            </a:r>
            <a:r>
              <a:rPr lang="en-CA" sz="2400">
                <a:solidFill>
                  <a:schemeClr val="tx2"/>
                </a:solidFill>
              </a:rPr>
              <a:t>Rich!");  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Making a Choice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Taking a lunch order at </a:t>
            </a:r>
            <a:r>
              <a:rPr lang="en-US" dirty="0" err="1"/>
              <a:t>Greesieberger’s</a:t>
            </a:r>
            <a:endParaRPr lang="en-US" dirty="0"/>
          </a:p>
          <a:p>
            <a:pPr lvl="1" eaLnBrk="1" hangingPunct="1"/>
            <a:r>
              <a:rPr lang="en-US" dirty="0"/>
              <a:t>ask what sandwich they want</a:t>
            </a:r>
          </a:p>
          <a:p>
            <a:pPr lvl="1" eaLnBrk="1" hangingPunct="1"/>
            <a:r>
              <a:rPr lang="en-US" dirty="0"/>
              <a:t>add that sandwich to the order</a:t>
            </a:r>
          </a:p>
          <a:p>
            <a:pPr lvl="1" eaLnBrk="1" hangingPunct="1"/>
            <a:r>
              <a:rPr lang="en-US" dirty="0"/>
              <a:t>ask if they want fries with that</a:t>
            </a:r>
          </a:p>
          <a:p>
            <a:pPr lvl="1" eaLnBrk="1" hangingPunct="1"/>
            <a:r>
              <a:rPr lang="en-US" b="1" dirty="0"/>
              <a:t>if they say yes:</a:t>
            </a:r>
          </a:p>
          <a:p>
            <a:pPr lvl="2" eaLnBrk="1" hangingPunct="1"/>
            <a:r>
              <a:rPr lang="en-US" b="1" dirty="0"/>
              <a:t>add fries to the order</a:t>
            </a:r>
          </a:p>
          <a:p>
            <a:pPr lvl="1" eaLnBrk="1" hangingPunct="1"/>
            <a:r>
              <a:rPr lang="en-US" dirty="0"/>
              <a:t>ask what drink they want</a:t>
            </a:r>
          </a:p>
          <a:p>
            <a:pPr lvl="1" eaLnBrk="1" hangingPunct="1"/>
            <a:r>
              <a:rPr lang="en-US" dirty="0"/>
              <a:t>add that drink to the order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4838700" y="5786438"/>
            <a:ext cx="4233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 dirty="0">
                <a:solidFill>
                  <a:schemeClr val="accent1"/>
                </a:solidFill>
              </a:rPr>
              <a:t>Sometimes fries are added to the order;</a:t>
            </a:r>
          </a:p>
          <a:p>
            <a:r>
              <a:rPr lang="en-CA" sz="2000" i="1" dirty="0">
                <a:solidFill>
                  <a:schemeClr val="accent1"/>
                </a:solidFill>
              </a:rPr>
              <a:t>sometimes they’re not.</a:t>
            </a:r>
          </a:p>
          <a:p>
            <a:r>
              <a:rPr lang="en-CA" sz="2000" i="1" dirty="0">
                <a:solidFill>
                  <a:schemeClr val="accent1"/>
                </a:solidFill>
              </a:rPr>
              <a:t>Depends on what the user wants.</a:t>
            </a:r>
          </a:p>
        </p:txBody>
      </p:sp>
      <p:cxnSp>
        <p:nvCxnSpPr>
          <p:cNvPr id="6149" name="Curved Connector 5"/>
          <p:cNvCxnSpPr>
            <a:cxnSpLocks noChangeShapeType="1"/>
            <a:stCxn id="6148" idx="0"/>
            <a:endCxn id="6150" idx="3"/>
          </p:cNvCxnSpPr>
          <p:nvPr/>
        </p:nvCxnSpPr>
        <p:spPr bwMode="auto">
          <a:xfrm rot="16200000" flipV="1">
            <a:off x="5016575" y="3847381"/>
            <a:ext cx="1348185" cy="2529930"/>
          </a:xfrm>
          <a:prstGeom prst="curved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139952" y="4295378"/>
            <a:ext cx="285750" cy="28575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Choosing Fries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/>
              <a:t>Ask the user: Do you want fries with that?</a:t>
            </a:r>
          </a:p>
          <a:p>
            <a:pPr eaLnBrk="1" hangingPunct="1"/>
            <a:r>
              <a:rPr lang="en-US" dirty="0"/>
              <a:t>Get user’s answer (should be yes or no)</a:t>
            </a:r>
          </a:p>
          <a:p>
            <a:pPr lvl="1"/>
            <a:r>
              <a:rPr lang="en-US" dirty="0"/>
              <a:t>if the answer was yes, add fries to the order</a:t>
            </a:r>
          </a:p>
          <a:p>
            <a:pPr eaLnBrk="1" hangingPunct="1"/>
            <a:r>
              <a:rPr lang="en-US" dirty="0"/>
              <a:t>In Java (but not right)</a:t>
            </a:r>
          </a:p>
          <a:p>
            <a:pPr lvl="1" eaLnBrk="1" hangingPunct="1">
              <a:buFontTx/>
              <a:buNone/>
            </a:pP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("Do you want fries? ");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dirty="0" err="1">
                <a:solidFill>
                  <a:schemeClr val="tx2"/>
                </a:solidFill>
              </a:rPr>
              <a:t>kbd.next</a:t>
            </a:r>
            <a:r>
              <a:rPr lang="en-US" sz="2400" dirty="0">
                <a:solidFill>
                  <a:schemeClr val="tx2"/>
                </a:solidFill>
              </a:rPr>
              <a:t>();  </a:t>
            </a:r>
          </a:p>
          <a:p>
            <a:pPr lvl="1" eaLnBrk="1" hangingPunct="1">
              <a:buFontTx/>
              <a:buNone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u="wavyHeavy" dirty="0">
                <a:solidFill>
                  <a:schemeClr val="tx2"/>
                </a:solidFill>
                <a:uFill>
                  <a:solidFill>
                    <a:srgbClr val="FFC000"/>
                  </a:solidFill>
                </a:uFill>
              </a:rPr>
              <a:t>"yes" == answer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	…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27584" y="5805264"/>
            <a:ext cx="8064896" cy="432048"/>
            <a:chOff x="827584" y="5805264"/>
            <a:chExt cx="8064896" cy="432048"/>
          </a:xfrm>
        </p:grpSpPr>
        <p:sp>
          <p:nvSpPr>
            <p:cNvPr id="6" name="Rectangle 5"/>
            <p:cNvSpPr/>
            <p:nvPr/>
          </p:nvSpPr>
          <p:spPr>
            <a:xfrm>
              <a:off x="1259632" y="5805264"/>
              <a:ext cx="76328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dirty="0"/>
                <a:t>Comparing Strings using == or !=</a:t>
              </a:r>
            </a:p>
          </p:txBody>
        </p:sp>
        <p:sp>
          <p:nvSpPr>
            <p:cNvPr id="11" name="Flowchart: Extract 10"/>
            <p:cNvSpPr/>
            <p:nvPr/>
          </p:nvSpPr>
          <p:spPr>
            <a:xfrm>
              <a:off x="827584" y="5841268"/>
              <a:ext cx="360040" cy="360040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r>
                <a:rPr lang="en-CA" sz="2000" dirty="0">
                  <a:solidFill>
                    <a:schemeClr val="tx1"/>
                  </a:solidFill>
                </a:rPr>
                <a:t>!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 Variables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/>
              <a:t>Strings are objects</a:t>
            </a:r>
          </a:p>
          <a:p>
            <a:pPr lvl="1" eaLnBrk="1" hangingPunct="1"/>
            <a:r>
              <a:rPr lang="en-US"/>
              <a:t>== means “Are they the very same object?” as in “My car and my wife’s car are the same car”</a:t>
            </a:r>
          </a:p>
          <a:p>
            <a:pPr lvl="1" eaLnBrk="1" hangingPunct="1"/>
            <a:r>
              <a:rPr lang="en-US"/>
              <a:t>want “Are they the same value?” as in “I have the same car as my neighbour”</a:t>
            </a:r>
          </a:p>
        </p:txBody>
      </p:sp>
      <p:pic>
        <p:nvPicPr>
          <p:cNvPr id="33796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4857750"/>
            <a:ext cx="14795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2100" y="4857750"/>
            <a:ext cx="14795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812800" y="4429125"/>
            <a:ext cx="976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>
                <a:solidFill>
                  <a:schemeClr val="accent1"/>
                </a:solidFill>
              </a:rPr>
              <a:t>My Car</a:t>
            </a: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2760663" y="4429125"/>
            <a:ext cx="170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>
                <a:solidFill>
                  <a:schemeClr val="accent1"/>
                </a:solidFill>
              </a:rPr>
              <a:t>My Wife’s Car</a:t>
            </a:r>
          </a:p>
        </p:txBody>
      </p:sp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5586413" y="4429125"/>
            <a:ext cx="2316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>
                <a:solidFill>
                  <a:schemeClr val="accent1"/>
                </a:solidFill>
              </a:rPr>
              <a:t>My Neighbour’s Car</a:t>
            </a:r>
          </a:p>
        </p:txBody>
      </p:sp>
      <p:cxnSp>
        <p:nvCxnSpPr>
          <p:cNvPr id="33801" name="Shape 9"/>
          <p:cNvCxnSpPr>
            <a:cxnSpLocks noChangeShapeType="1"/>
            <a:stCxn id="33798" idx="2"/>
          </p:cNvCxnSpPr>
          <p:nvPr/>
        </p:nvCxnSpPr>
        <p:spPr bwMode="auto">
          <a:xfrm rot="16200000" flipH="1">
            <a:off x="1261268" y="4869657"/>
            <a:ext cx="493713" cy="412750"/>
          </a:xfrm>
          <a:prstGeom prst="curvedConnector2">
            <a:avLst/>
          </a:prstGeom>
          <a:noFill/>
          <a:ln w="127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3802" name="Shape 11"/>
          <p:cNvCxnSpPr>
            <a:cxnSpLocks noChangeShapeType="1"/>
            <a:stCxn id="33799" idx="2"/>
          </p:cNvCxnSpPr>
          <p:nvPr/>
        </p:nvCxnSpPr>
        <p:spPr bwMode="auto">
          <a:xfrm rot="5400000">
            <a:off x="3156743" y="4866482"/>
            <a:ext cx="493713" cy="419100"/>
          </a:xfrm>
          <a:prstGeom prst="curvedConnector2">
            <a:avLst/>
          </a:prstGeom>
          <a:noFill/>
          <a:ln w="127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3803" name="Shape 13"/>
          <p:cNvCxnSpPr>
            <a:cxnSpLocks noChangeShapeType="1"/>
            <a:stCxn id="33800" idx="3"/>
          </p:cNvCxnSpPr>
          <p:nvPr/>
        </p:nvCxnSpPr>
        <p:spPr bwMode="auto">
          <a:xfrm flipH="1">
            <a:off x="6851650" y="4629150"/>
            <a:ext cx="1050925" cy="693738"/>
          </a:xfrm>
          <a:prstGeom prst="curvedConnector3">
            <a:avLst>
              <a:gd name="adj1" fmla="val -21773"/>
            </a:avLst>
          </a:prstGeom>
          <a:noFill/>
          <a:ln w="12700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33804" name="TextBox 14"/>
          <p:cNvSpPr txBox="1">
            <a:spLocks noChangeArrowheads="1"/>
          </p:cNvSpPr>
          <p:nvPr/>
        </p:nvSpPr>
        <p:spPr bwMode="auto">
          <a:xfrm>
            <a:off x="428625" y="5929313"/>
            <a:ext cx="2525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>
                <a:solidFill>
                  <a:schemeClr val="accent1"/>
                </a:solidFill>
              </a:rPr>
              <a:t>The String in the  code</a:t>
            </a:r>
          </a:p>
        </p:txBody>
      </p:sp>
      <p:sp>
        <p:nvSpPr>
          <p:cNvPr id="33805" name="TextBox 15"/>
          <p:cNvSpPr txBox="1">
            <a:spLocks noChangeArrowheads="1"/>
          </p:cNvSpPr>
          <p:nvPr/>
        </p:nvSpPr>
        <p:spPr bwMode="auto">
          <a:xfrm>
            <a:off x="5662613" y="5929313"/>
            <a:ext cx="250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>
                <a:solidFill>
                  <a:schemeClr val="accent1"/>
                </a:solidFill>
              </a:rPr>
              <a:t>What the user typed in</a:t>
            </a:r>
          </a:p>
        </p:txBody>
      </p:sp>
      <p:sp>
        <p:nvSpPr>
          <p:cNvPr id="33806" name="TextBox 19"/>
          <p:cNvSpPr txBox="1">
            <a:spLocks noChangeArrowheads="1"/>
          </p:cNvSpPr>
          <p:nvPr/>
        </p:nvSpPr>
        <p:spPr bwMode="auto">
          <a:xfrm>
            <a:off x="3357563" y="6276975"/>
            <a:ext cx="754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/>
              <a:t>"yes"</a:t>
            </a:r>
          </a:p>
        </p:txBody>
      </p:sp>
      <p:sp>
        <p:nvSpPr>
          <p:cNvPr id="33807" name="TextBox 20"/>
          <p:cNvSpPr txBox="1">
            <a:spLocks noChangeArrowheads="1"/>
          </p:cNvSpPr>
          <p:nvPr/>
        </p:nvSpPr>
        <p:spPr bwMode="auto">
          <a:xfrm>
            <a:off x="4746625" y="627697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/>
              <a:t>"yes"</a:t>
            </a:r>
          </a:p>
        </p:txBody>
      </p:sp>
      <p:cxnSp>
        <p:nvCxnSpPr>
          <p:cNvPr id="33808" name="Shape 21"/>
          <p:cNvCxnSpPr>
            <a:cxnSpLocks noChangeShapeType="1"/>
            <a:stCxn id="33804" idx="2"/>
            <a:endCxn id="33806" idx="1"/>
          </p:cNvCxnSpPr>
          <p:nvPr/>
        </p:nvCxnSpPr>
        <p:spPr bwMode="auto">
          <a:xfrm rot="16200000" flipH="1">
            <a:off x="2450307" y="5569744"/>
            <a:ext cx="147637" cy="1666875"/>
          </a:xfrm>
          <a:prstGeom prst="curvedConnector2">
            <a:avLst/>
          </a:prstGeom>
          <a:noFill/>
          <a:ln w="127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3809" name="Shape 24"/>
          <p:cNvCxnSpPr>
            <a:cxnSpLocks noChangeShapeType="1"/>
            <a:stCxn id="33805" idx="2"/>
            <a:endCxn id="33807" idx="3"/>
          </p:cNvCxnSpPr>
          <p:nvPr/>
        </p:nvCxnSpPr>
        <p:spPr bwMode="auto">
          <a:xfrm rot="5400000">
            <a:off x="6133307" y="5696744"/>
            <a:ext cx="147637" cy="1412875"/>
          </a:xfrm>
          <a:prstGeom prst="curvedConnector2">
            <a:avLst/>
          </a:prstGeom>
          <a:noFill/>
          <a:ln w="12700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4969-5947-4440-A8AF-419FB361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Objects and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005F-DEEF-46D3-B3EA-314DEBEB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Strings are objects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String name = "Mark";</a:t>
            </a:r>
          </a:p>
          <a:p>
            <a:r>
              <a:rPr lang="en-CA" dirty="0"/>
              <a:t>Scanners are objects, too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Scanner </a:t>
            </a:r>
            <a:r>
              <a:rPr lang="en-CA" sz="2400" dirty="0" err="1">
                <a:solidFill>
                  <a:schemeClr val="accent1"/>
                </a:solidFill>
              </a:rPr>
              <a:t>kbd</a:t>
            </a:r>
            <a:r>
              <a:rPr lang="en-CA" sz="2400" dirty="0">
                <a:solidFill>
                  <a:schemeClr val="accent1"/>
                </a:solidFill>
              </a:rPr>
              <a:t> = new Scanner(System.in);</a:t>
            </a:r>
          </a:p>
          <a:p>
            <a:r>
              <a:rPr lang="en-CA" dirty="0"/>
              <a:t>Data type name starts with a Capital Letter</a:t>
            </a:r>
          </a:p>
          <a:p>
            <a:pPr lvl="1"/>
            <a:r>
              <a:rPr lang="en-CA" dirty="0"/>
              <a:t>String, Scanner, Car, Color, …</a:t>
            </a:r>
          </a:p>
          <a:p>
            <a:pPr lvl="2"/>
            <a:r>
              <a:rPr lang="en-CA" dirty="0"/>
              <a:t>NOTE: the </a:t>
            </a:r>
            <a:r>
              <a:rPr lang="en-CA" i="1" dirty="0"/>
              <a:t>variable name </a:t>
            </a:r>
            <a:r>
              <a:rPr lang="en-CA" dirty="0"/>
              <a:t>starts with a small letter</a:t>
            </a:r>
          </a:p>
          <a:p>
            <a:pPr lvl="2"/>
            <a:r>
              <a:rPr lang="en-CA" dirty="0"/>
              <a:t>name, </a:t>
            </a:r>
            <a:r>
              <a:rPr lang="en-CA" dirty="0" err="1"/>
              <a:t>kbd</a:t>
            </a:r>
            <a:r>
              <a:rPr lang="en-CA" dirty="0"/>
              <a:t>, …</a:t>
            </a:r>
          </a:p>
          <a:p>
            <a:r>
              <a:rPr lang="en-CA" dirty="0"/>
              <a:t>Data types without capitals are </a:t>
            </a:r>
            <a:r>
              <a:rPr lang="en-CA" i="1" dirty="0"/>
              <a:t>primitives</a:t>
            </a:r>
          </a:p>
          <a:p>
            <a:pPr lvl="1"/>
            <a:r>
              <a:rPr lang="en-CA" dirty="0"/>
              <a:t>int, double, …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2571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E4AB-4052-4427-BE81-E989B891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Talking to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BB130-A97C-4A41-B4D2-5E986B0E2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can talk to an object:</a:t>
            </a:r>
          </a:p>
          <a:p>
            <a:pPr lvl="1"/>
            <a:r>
              <a:rPr lang="en-CA" dirty="0"/>
              <a:t>“Hey, </a:t>
            </a:r>
            <a:r>
              <a:rPr lang="en-CA" dirty="0" err="1"/>
              <a:t>kbd</a:t>
            </a:r>
            <a:r>
              <a:rPr lang="en-CA" dirty="0"/>
              <a:t>, give me the next int.”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/>
            <a:r>
              <a:rPr lang="en-CA" dirty="0"/>
              <a:t>“Hey, </a:t>
            </a:r>
            <a:r>
              <a:rPr lang="en-CA" dirty="0" err="1"/>
              <a:t>kbd</a:t>
            </a:r>
            <a:r>
              <a:rPr lang="en-CA" dirty="0"/>
              <a:t>, give me the next line.”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/>
            <a:r>
              <a:rPr lang="en-CA" dirty="0"/>
              <a:t>object name, dot, request name, parentheses</a:t>
            </a:r>
          </a:p>
          <a:p>
            <a:r>
              <a:rPr lang="en-CA" dirty="0"/>
              <a:t>Also known as </a:t>
            </a:r>
            <a:r>
              <a:rPr lang="en-CA" i="1" dirty="0"/>
              <a:t>calling a method</a:t>
            </a:r>
          </a:p>
          <a:p>
            <a:pPr lvl="1"/>
            <a:r>
              <a:rPr lang="en-CA" dirty="0" err="1"/>
              <a:t>nextInt</a:t>
            </a:r>
            <a:r>
              <a:rPr lang="en-CA" dirty="0"/>
              <a:t> and </a:t>
            </a:r>
            <a:r>
              <a:rPr lang="en-CA" dirty="0" err="1"/>
              <a:t>nextLine</a:t>
            </a:r>
            <a:r>
              <a:rPr lang="en-CA" dirty="0"/>
              <a:t> are methods</a:t>
            </a:r>
          </a:p>
          <a:p>
            <a:pPr lvl="1"/>
            <a:r>
              <a:rPr lang="en-CA" dirty="0"/>
              <a:t>each </a:t>
            </a:r>
            <a:r>
              <a:rPr lang="en-CA" i="1" dirty="0"/>
              <a:t>returns</a:t>
            </a:r>
            <a:r>
              <a:rPr lang="en-CA" dirty="0"/>
              <a:t> a value that your program can use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6500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Comparing Strings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487488" algn="ctr"/>
                <a:tab pos="4803775" algn="ctr"/>
              </a:tabLst>
            </a:pPr>
            <a:r>
              <a:rPr lang="en-US" dirty="0"/>
              <a:t>Ask one String about the other String</a:t>
            </a:r>
          </a:p>
          <a:p>
            <a:pPr lvl="1" eaLnBrk="1" hangingPunct="1">
              <a:tabLst>
                <a:tab pos="1487488" algn="ctr"/>
                <a:tab pos="4803775" algn="ctr"/>
              </a:tabLst>
            </a:pPr>
            <a:r>
              <a:rPr lang="en-US" dirty="0"/>
              <a:t>don’t use ==, !=, &lt;, &lt;=, &gt;, &gt;=</a:t>
            </a:r>
          </a:p>
          <a:p>
            <a:pPr lvl="1">
              <a:tabLst>
                <a:tab pos="1487488" algn="ctr"/>
                <a:tab pos="4803775" algn="ctr"/>
              </a:tabLst>
            </a:pPr>
            <a:r>
              <a:rPr lang="en-US" dirty="0"/>
              <a:t>they don’t work (or they do the wrong thing)</a:t>
            </a:r>
          </a:p>
          <a:p>
            <a:pPr lvl="1">
              <a:buNone/>
              <a:tabLst>
                <a:tab pos="1487488" algn="ctr"/>
                <a:tab pos="4803775" algn="ctr"/>
              </a:tabLst>
            </a:pPr>
            <a:r>
              <a:rPr lang="en-US" sz="2400" b="1" dirty="0"/>
              <a:t>	==	</a:t>
            </a:r>
            <a:r>
              <a:rPr lang="en-US" sz="2400" b="1" dirty="0">
                <a:sym typeface="Wingdings" pitchFamily="2" charset="2"/>
              </a:rPr>
              <a:t>	</a:t>
            </a:r>
            <a:r>
              <a:rPr lang="en-US" sz="2400" b="1" i="1" dirty="0" err="1">
                <a:solidFill>
                  <a:schemeClr val="accent1"/>
                </a:solidFill>
              </a:rPr>
              <a:t>oneString</a:t>
            </a:r>
            <a:r>
              <a:rPr lang="en-US" sz="2400" b="1" dirty="0" err="1">
                <a:solidFill>
                  <a:schemeClr val="tx2"/>
                </a:solidFill>
              </a:rPr>
              <a:t>.equals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i="1" dirty="0" err="1">
                <a:solidFill>
                  <a:schemeClr val="accent1"/>
                </a:solidFill>
              </a:rPr>
              <a:t>anotherString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  <a:endParaRPr lang="en-US" sz="2400" b="1" dirty="0">
              <a:sym typeface="Wingdings" pitchFamily="2" charset="2"/>
            </a:endParaRPr>
          </a:p>
          <a:p>
            <a:pPr lvl="1">
              <a:buNone/>
              <a:tabLst>
                <a:tab pos="1487488" algn="ctr"/>
                <a:tab pos="4803775" algn="ctr"/>
              </a:tabLst>
            </a:pPr>
            <a:r>
              <a:rPr lang="en-US" sz="2400" b="1" dirty="0">
                <a:sym typeface="Wingdings" pitchFamily="2" charset="2"/>
              </a:rPr>
              <a:t>	!=		</a:t>
            </a:r>
            <a:r>
              <a:rPr lang="en-US" sz="2400" b="1" dirty="0">
                <a:solidFill>
                  <a:schemeClr val="tx2"/>
                </a:solidFill>
                <a:sym typeface="Wingdings" pitchFamily="2" charset="2"/>
              </a:rPr>
              <a:t>! </a:t>
            </a:r>
            <a:r>
              <a:rPr lang="en-US" sz="2400" b="1" i="1" dirty="0" err="1">
                <a:solidFill>
                  <a:schemeClr val="accent1"/>
                </a:solidFill>
              </a:rPr>
              <a:t>oneString</a:t>
            </a:r>
            <a:r>
              <a:rPr lang="en-US" sz="2400" b="1" dirty="0" err="1">
                <a:solidFill>
                  <a:schemeClr val="tx2"/>
                </a:solidFill>
              </a:rPr>
              <a:t>.equals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i="1" dirty="0" err="1">
                <a:solidFill>
                  <a:schemeClr val="accent1"/>
                </a:solidFill>
              </a:rPr>
              <a:t>anotherString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  <a:endParaRPr lang="en-US" sz="2400" b="1" dirty="0">
              <a:sym typeface="Wingdings" pitchFamily="2" charset="2"/>
            </a:endParaRPr>
          </a:p>
          <a:p>
            <a:pPr lvl="1">
              <a:buNone/>
              <a:tabLst>
                <a:tab pos="1487488" algn="ctr"/>
                <a:tab pos="4803775" algn="ctr"/>
              </a:tabLst>
            </a:pPr>
            <a:r>
              <a:rPr lang="en-US" sz="2400" dirty="0">
                <a:sym typeface="Wingdings" pitchFamily="2" charset="2"/>
              </a:rPr>
              <a:t>	&lt;		</a:t>
            </a:r>
            <a:r>
              <a:rPr lang="en-US" sz="2400" i="1" dirty="0" err="1">
                <a:solidFill>
                  <a:schemeClr val="accent1"/>
                </a:solidFill>
              </a:rPr>
              <a:t>oneString</a:t>
            </a:r>
            <a:r>
              <a:rPr lang="en-US" sz="2400" dirty="0" err="1">
                <a:solidFill>
                  <a:schemeClr val="tx2"/>
                </a:solidFill>
              </a:rPr>
              <a:t>.compareTo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i="1" dirty="0" err="1">
                <a:solidFill>
                  <a:schemeClr val="accent1"/>
                </a:solidFill>
              </a:rPr>
              <a:t>anotherString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 &lt; 0</a:t>
            </a:r>
          </a:p>
          <a:p>
            <a:pPr lvl="1">
              <a:buNone/>
              <a:tabLst>
                <a:tab pos="1487488" algn="ctr"/>
                <a:tab pos="4803775" algn="ctr"/>
              </a:tabLst>
            </a:pPr>
            <a:r>
              <a:rPr lang="en-US" sz="2400" dirty="0">
                <a:sym typeface="Wingdings" pitchFamily="2" charset="2"/>
              </a:rPr>
              <a:t>	&lt;=		</a:t>
            </a:r>
            <a:r>
              <a:rPr lang="en-US" sz="2400" i="1" dirty="0" err="1">
                <a:solidFill>
                  <a:schemeClr val="accent1"/>
                </a:solidFill>
              </a:rPr>
              <a:t>oneString</a:t>
            </a:r>
            <a:r>
              <a:rPr lang="en-US" sz="2400" dirty="0" err="1">
                <a:solidFill>
                  <a:schemeClr val="tx2"/>
                </a:solidFill>
              </a:rPr>
              <a:t>.compareTo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i="1" dirty="0" err="1">
                <a:solidFill>
                  <a:schemeClr val="accent1"/>
                </a:solidFill>
              </a:rPr>
              <a:t>anotherString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 &lt;= 0</a:t>
            </a:r>
          </a:p>
          <a:p>
            <a:pPr lvl="1">
              <a:buNone/>
              <a:tabLst>
                <a:tab pos="1487488" algn="ctr"/>
                <a:tab pos="4803775" algn="ctr"/>
              </a:tabLst>
            </a:pPr>
            <a:r>
              <a:rPr lang="en-US" sz="2400" dirty="0">
                <a:sym typeface="Wingdings" pitchFamily="2" charset="2"/>
              </a:rPr>
              <a:t>	&gt;		</a:t>
            </a:r>
            <a:r>
              <a:rPr lang="en-US" sz="2400" i="1" dirty="0" err="1">
                <a:solidFill>
                  <a:schemeClr val="accent1"/>
                </a:solidFill>
              </a:rPr>
              <a:t>oneString</a:t>
            </a:r>
            <a:r>
              <a:rPr lang="en-US" sz="2400" dirty="0" err="1">
                <a:solidFill>
                  <a:schemeClr val="tx2"/>
                </a:solidFill>
              </a:rPr>
              <a:t>.compareTo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i="1" dirty="0" err="1">
                <a:solidFill>
                  <a:schemeClr val="accent1"/>
                </a:solidFill>
              </a:rPr>
              <a:t>anotherString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 &gt; 0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None/>
              <a:tabLst>
                <a:tab pos="1487488" algn="ctr"/>
                <a:tab pos="4803775" algn="ctr"/>
              </a:tabLst>
            </a:pPr>
            <a:r>
              <a:rPr lang="en-US" sz="2400" dirty="0">
                <a:sym typeface="Wingdings" pitchFamily="2" charset="2"/>
              </a:rPr>
              <a:t>	&gt;=		</a:t>
            </a:r>
            <a:r>
              <a:rPr lang="en-US" sz="2400" i="1" dirty="0" err="1">
                <a:solidFill>
                  <a:schemeClr val="accent1"/>
                </a:solidFill>
              </a:rPr>
              <a:t>oneString</a:t>
            </a:r>
            <a:r>
              <a:rPr lang="en-US" sz="2400" dirty="0" err="1">
                <a:solidFill>
                  <a:schemeClr val="tx2"/>
                </a:solidFill>
              </a:rPr>
              <a:t>.compareTo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i="1" dirty="0" err="1">
                <a:solidFill>
                  <a:schemeClr val="accent1"/>
                </a:solidFill>
              </a:rPr>
              <a:t>anotherString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 &gt;= 0</a:t>
            </a:r>
          </a:p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3719014" y="6341318"/>
            <a:ext cx="5317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We won’t use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compareTo</a:t>
            </a:r>
            <a:r>
              <a:rPr lang="en-CA" altLang="en-US" sz="2000" i="1" dirty="0">
                <a:solidFill>
                  <a:schemeClr val="accent1"/>
                </a:solidFill>
              </a:rPr>
              <a:t> very often in CSCI 1226.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Having the program choose an action</a:t>
            </a:r>
          </a:p>
          <a:p>
            <a:pPr lvl="1" eaLnBrk="1" hangingPunct="1"/>
            <a:r>
              <a:rPr lang="en-CA" dirty="0"/>
              <a:t>the if control</a:t>
            </a:r>
          </a:p>
          <a:p>
            <a:pPr lvl="1" eaLnBrk="1" hangingPunct="1"/>
            <a:r>
              <a:rPr lang="en-CA" dirty="0"/>
              <a:t>comparing Strings</a:t>
            </a:r>
          </a:p>
          <a:p>
            <a:pPr lvl="1" eaLnBrk="1" hangingPunct="1"/>
            <a:r>
              <a:rPr lang="en-CA" dirty="0"/>
              <a:t>the else control</a:t>
            </a:r>
          </a:p>
          <a:p>
            <a:pPr lvl="1" eaLnBrk="1" hangingPunct="1"/>
            <a:r>
              <a:rPr lang="en-CA" dirty="0"/>
              <a:t>nesting controls</a:t>
            </a:r>
          </a:p>
          <a:p>
            <a:pPr lvl="1" eaLnBrk="1" hangingPunct="1"/>
            <a:r>
              <a:rPr lang="en-CA" dirty="0"/>
              <a:t>combining </a:t>
            </a:r>
            <a:r>
              <a:rPr lang="en-CA" dirty="0" err="1"/>
              <a:t>boolean</a:t>
            </a:r>
            <a:r>
              <a:rPr lang="en-CA" dirty="0"/>
              <a:t> conditions</a:t>
            </a:r>
          </a:p>
          <a:p>
            <a:pPr eaLnBrk="1" hangingPunct="1"/>
            <a:r>
              <a:rPr lang="en-CA" dirty="0" err="1"/>
              <a:t>boolean</a:t>
            </a:r>
            <a:r>
              <a:rPr lang="en-CA" dirty="0"/>
              <a:t> variables</a:t>
            </a:r>
          </a:p>
          <a:p>
            <a:pPr lvl="1"/>
            <a:r>
              <a:rPr lang="en-CA" dirty="0"/>
              <a:t>remembering true/false values</a:t>
            </a:r>
          </a:p>
          <a:p>
            <a:pPr lvl="1" eaLnBrk="1" hangingPunct="1"/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String Equality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Strings are equal if </a:t>
            </a:r>
            <a:r>
              <a:rPr lang="en-US" i="1" dirty="0"/>
              <a:t>exactly</a:t>
            </a:r>
            <a:r>
              <a:rPr lang="en-US" dirty="0"/>
              <a:t> the same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</a:t>
            </a:r>
            <a:r>
              <a:rPr lang="en-US" sz="2400" dirty="0">
                <a:solidFill>
                  <a:schemeClr val="tx2"/>
                </a:solidFill>
              </a:rPr>
              <a:t>("First String")</a:t>
            </a:r>
          </a:p>
          <a:p>
            <a:pPr eaLnBrk="1" hangingPunct="1"/>
            <a:r>
              <a:rPr lang="en-US" dirty="0"/>
              <a:t>Any other strings are different!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</a:t>
            </a:r>
            <a:r>
              <a:rPr lang="en-US" sz="2400" dirty="0">
                <a:solidFill>
                  <a:schemeClr val="tx2"/>
                </a:solidFill>
              </a:rPr>
              <a:t>("Second String")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</a:t>
            </a:r>
            <a:r>
              <a:rPr lang="en-US" sz="2400" dirty="0">
                <a:solidFill>
                  <a:schemeClr val="tx2"/>
                </a:solidFill>
              </a:rPr>
              <a:t>("first string")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</a:t>
            </a:r>
            <a:r>
              <a:rPr lang="en-US" sz="2400" dirty="0">
                <a:solidFill>
                  <a:schemeClr val="tx2"/>
                </a:solidFill>
              </a:rPr>
              <a:t>("</a:t>
            </a:r>
            <a:r>
              <a:rPr lang="en-US" sz="2400" dirty="0" err="1">
                <a:solidFill>
                  <a:schemeClr val="tx2"/>
                </a:solidFill>
              </a:rPr>
              <a:t>FirstString</a:t>
            </a:r>
            <a:r>
              <a:rPr lang="en-US" sz="2400" dirty="0">
                <a:solidFill>
                  <a:schemeClr val="tx2"/>
                </a:solidFill>
              </a:rPr>
              <a:t>")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</a:t>
            </a:r>
            <a:r>
              <a:rPr lang="en-US" sz="2400" dirty="0">
                <a:solidFill>
                  <a:schemeClr val="tx2"/>
                </a:solidFill>
              </a:rPr>
              <a:t>("First String ")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In each of the false conditions above, what’s different between the Strings?</a:t>
            </a:r>
          </a:p>
        </p:txBody>
      </p:sp>
      <p:sp>
        <p:nvSpPr>
          <p:cNvPr id="35845" name="Rectangle 1029"/>
          <p:cNvSpPr>
            <a:spLocks noChangeArrowheads="1"/>
          </p:cNvSpPr>
          <p:nvPr/>
        </p:nvSpPr>
        <p:spPr bwMode="auto">
          <a:xfrm>
            <a:off x="956320" y="4868863"/>
            <a:ext cx="228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35846" name="Rectangle 1030"/>
          <p:cNvSpPr>
            <a:spLocks noChangeArrowheads="1"/>
          </p:cNvSpPr>
          <p:nvPr/>
        </p:nvSpPr>
        <p:spPr bwMode="auto">
          <a:xfrm>
            <a:off x="3623320" y="4868863"/>
            <a:ext cx="228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3425B3-2627-4992-9C8D-91EABDA316B9}"/>
              </a:ext>
            </a:extLst>
          </p:cNvPr>
          <p:cNvSpPr txBox="1"/>
          <p:nvPr/>
        </p:nvSpPr>
        <p:spPr>
          <a:xfrm>
            <a:off x="6611479" y="234888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true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A5F529-36E1-4846-88C5-3184CEBB037B}"/>
              </a:ext>
            </a:extLst>
          </p:cNvPr>
          <p:cNvSpPr txBox="1"/>
          <p:nvPr/>
        </p:nvSpPr>
        <p:spPr>
          <a:xfrm>
            <a:off x="6585832" y="3356992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B4B9F0-562B-4654-A803-44505C394DDE}"/>
              </a:ext>
            </a:extLst>
          </p:cNvPr>
          <p:cNvSpPr txBox="1"/>
          <p:nvPr/>
        </p:nvSpPr>
        <p:spPr>
          <a:xfrm>
            <a:off x="6588224" y="3755165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00065F-E8D5-4DB9-88BD-AD319149FA1E}"/>
              </a:ext>
            </a:extLst>
          </p:cNvPr>
          <p:cNvSpPr txBox="1"/>
          <p:nvPr/>
        </p:nvSpPr>
        <p:spPr>
          <a:xfrm>
            <a:off x="6588224" y="4153338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0C4796-9441-43A2-B193-A7AC413D451F}"/>
              </a:ext>
            </a:extLst>
          </p:cNvPr>
          <p:cNvSpPr txBox="1"/>
          <p:nvPr/>
        </p:nvSpPr>
        <p:spPr>
          <a:xfrm>
            <a:off x="6588224" y="4551511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Choosing Fries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04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Java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("Do you want fries? 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dirty="0" err="1">
                <a:solidFill>
                  <a:schemeClr val="tx2"/>
                </a:solidFill>
              </a:rPr>
              <a:t>kbd.next</a:t>
            </a:r>
            <a:r>
              <a:rPr lang="en-US" sz="2400" dirty="0">
                <a:solidFill>
                  <a:schemeClr val="tx2"/>
                </a:solidFill>
              </a:rPr>
              <a:t>(); 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>
                <a:solidFill>
                  <a:schemeClr val="tx2"/>
                </a:solidFill>
              </a:rPr>
              <a:t>"</a:t>
            </a:r>
            <a:r>
              <a:rPr lang="en-US" sz="2400" b="1" dirty="0" err="1">
                <a:solidFill>
                  <a:schemeClr val="tx2"/>
                </a:solidFill>
              </a:rPr>
              <a:t>yes".equals</a:t>
            </a:r>
            <a:r>
              <a:rPr lang="en-US" sz="2400" b="1" dirty="0">
                <a:solidFill>
                  <a:schemeClr val="tx2"/>
                </a:solidFill>
              </a:rPr>
              <a:t>(answer)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>
                <a:solidFill>
                  <a:schemeClr val="accent1"/>
                </a:solidFill>
              </a:rPr>
              <a:t>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only accepts “yes”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does not accept “Yes”, “YES”, …</a:t>
            </a:r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78646FB3-F67A-495D-907B-41E06104A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544" y="5805264"/>
            <a:ext cx="6686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NOTE:  We could have asked answer if it was equals to “yes”:</a:t>
            </a:r>
          </a:p>
          <a:p>
            <a:pPr algn="r"/>
            <a:r>
              <a:rPr lang="en-CA" altLang="en-US" sz="2000" dirty="0" err="1">
                <a:solidFill>
                  <a:schemeClr val="accent1"/>
                </a:solidFill>
              </a:rPr>
              <a:t>answer.equals</a:t>
            </a:r>
            <a:r>
              <a:rPr lang="en-CA" altLang="en-US" sz="2000" dirty="0">
                <a:solidFill>
                  <a:schemeClr val="accent1"/>
                </a:solidFill>
              </a:rPr>
              <a:t>("yes")</a:t>
            </a:r>
          </a:p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We’d get the same answer.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String.</a:t>
            </a:r>
            <a:r>
              <a:rPr lang="en-US"/>
              <a:t>equalsIgnoreCase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/>
              <a:t>Sometimes don’t care if capital or small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String".equalsIgnoreCase</a:t>
            </a:r>
            <a:r>
              <a:rPr lang="en-US" sz="2400" dirty="0">
                <a:solidFill>
                  <a:schemeClr val="tx2"/>
                </a:solidFill>
              </a:rPr>
              <a:t>("First String")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</a:t>
            </a:r>
            <a:r>
              <a:rPr lang="en-US" sz="2400" dirty="0" err="1">
                <a:solidFill>
                  <a:schemeClr val="tx2"/>
                </a:solidFill>
              </a:rPr>
              <a:t>String".equalsIgnoreCase</a:t>
            </a:r>
            <a:r>
              <a:rPr lang="en-US" sz="2400" dirty="0">
                <a:solidFill>
                  <a:schemeClr val="tx2"/>
                </a:solidFill>
              </a:rPr>
              <a:t>("first string")</a:t>
            </a:r>
          </a:p>
          <a:p>
            <a:pPr eaLnBrk="1" hangingPunct="1"/>
            <a:r>
              <a:rPr lang="en-US" dirty="0"/>
              <a:t>Any other strings are different!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String".</a:t>
            </a:r>
            <a:r>
              <a:rPr lang="en-US" sz="2400" dirty="0" err="1">
                <a:solidFill>
                  <a:schemeClr val="tx2"/>
                </a:solidFill>
              </a:rPr>
              <a:t>equalsIgnoreCase</a:t>
            </a:r>
            <a:r>
              <a:rPr lang="en-US" sz="2400" dirty="0">
                <a:solidFill>
                  <a:schemeClr val="tx2"/>
                </a:solidFill>
              </a:rPr>
              <a:t>("Second String")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String".</a:t>
            </a:r>
            <a:r>
              <a:rPr lang="en-US" sz="2400" dirty="0" err="1">
                <a:solidFill>
                  <a:schemeClr val="tx2"/>
                </a:solidFill>
              </a:rPr>
              <a:t>equalsIgnoreCase</a:t>
            </a:r>
            <a:r>
              <a:rPr lang="en-US" sz="2400" dirty="0">
                <a:solidFill>
                  <a:schemeClr val="tx2"/>
                </a:solidFill>
              </a:rPr>
              <a:t>("</a:t>
            </a:r>
            <a:r>
              <a:rPr lang="en-US" sz="2400" dirty="0" err="1">
                <a:solidFill>
                  <a:schemeClr val="tx2"/>
                </a:solidFill>
              </a:rPr>
              <a:t>FirstString</a:t>
            </a:r>
            <a:r>
              <a:rPr lang="en-US" sz="2400" dirty="0">
                <a:solidFill>
                  <a:schemeClr val="tx2"/>
                </a:solidFill>
              </a:rPr>
              <a:t>")</a:t>
            </a:r>
          </a:p>
          <a:p>
            <a:pPr lvl="1" eaLnBrk="1" hangingPunct="1">
              <a:buNone/>
            </a:pPr>
            <a:r>
              <a:rPr lang="en-US" sz="2400" dirty="0">
                <a:solidFill>
                  <a:schemeClr val="tx2"/>
                </a:solidFill>
              </a:rPr>
              <a:t>"First String".</a:t>
            </a:r>
            <a:r>
              <a:rPr lang="en-US" sz="2400" dirty="0" err="1">
                <a:solidFill>
                  <a:schemeClr val="tx2"/>
                </a:solidFill>
              </a:rPr>
              <a:t>equalsIgnoreCase</a:t>
            </a:r>
            <a:r>
              <a:rPr lang="en-US" sz="2400" dirty="0">
                <a:solidFill>
                  <a:schemeClr val="tx2"/>
                </a:solidFill>
              </a:rPr>
              <a:t>("First String ")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006093-94B6-434A-AD17-1460496750EA}"/>
              </a:ext>
            </a:extLst>
          </p:cNvPr>
          <p:cNvSpPr txBox="1"/>
          <p:nvPr/>
        </p:nvSpPr>
        <p:spPr>
          <a:xfrm>
            <a:off x="7333951" y="289532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true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80A99A-3873-4688-9B54-78CE2E98137D}"/>
              </a:ext>
            </a:extLst>
          </p:cNvPr>
          <p:cNvSpPr txBox="1"/>
          <p:nvPr/>
        </p:nvSpPr>
        <p:spPr>
          <a:xfrm>
            <a:off x="7308304" y="390343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2D450-F88B-4F69-954E-DBE6AEAAE206}"/>
              </a:ext>
            </a:extLst>
          </p:cNvPr>
          <p:cNvSpPr txBox="1"/>
          <p:nvPr/>
        </p:nvSpPr>
        <p:spPr>
          <a:xfrm>
            <a:off x="7329214" y="4299483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F7B17-7B74-44B7-984E-F4BBCA61DCAE}"/>
              </a:ext>
            </a:extLst>
          </p:cNvPr>
          <p:cNvSpPr txBox="1"/>
          <p:nvPr/>
        </p:nvSpPr>
        <p:spPr>
          <a:xfrm>
            <a:off x="7329214" y="4725144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false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E6822-A7F3-4257-B0EE-4013062335E1}"/>
              </a:ext>
            </a:extLst>
          </p:cNvPr>
          <p:cNvSpPr txBox="1"/>
          <p:nvPr/>
        </p:nvSpPr>
        <p:spPr>
          <a:xfrm>
            <a:off x="7329214" y="2535287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true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Choosing Fries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04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Java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("Do you want fries?");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dirty="0" err="1">
                <a:solidFill>
                  <a:schemeClr val="tx2"/>
                </a:solidFill>
              </a:rPr>
              <a:t>kbd.next</a:t>
            </a:r>
            <a:r>
              <a:rPr lang="en-US" sz="2400" dirty="0">
                <a:solidFill>
                  <a:schemeClr val="tx2"/>
                </a:solidFill>
              </a:rPr>
              <a:t>(); 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>
                <a:solidFill>
                  <a:schemeClr val="tx2"/>
                </a:solidFill>
              </a:rPr>
              <a:t>"</a:t>
            </a:r>
            <a:r>
              <a:rPr lang="en-US" sz="2400" b="1" dirty="0" err="1">
                <a:solidFill>
                  <a:schemeClr val="tx2"/>
                </a:solidFill>
              </a:rPr>
              <a:t>yes".equalsIgnoreCase</a:t>
            </a:r>
            <a:r>
              <a:rPr lang="en-US" sz="2400" b="1" dirty="0">
                <a:solidFill>
                  <a:schemeClr val="tx2"/>
                </a:solidFill>
              </a:rPr>
              <a:t>(answer)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>
                <a:solidFill>
                  <a:schemeClr val="accent1"/>
                </a:solidFill>
              </a:rPr>
              <a:t>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accepts “yes”, “Yes”, “YES”,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(does not accept “yeah”)</a:t>
            </a:r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E34A880A-E708-432E-9E6E-7766EE68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981" y="5805264"/>
            <a:ext cx="52325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Again, we could have asked answer about “yes”:</a:t>
            </a:r>
          </a:p>
          <a:p>
            <a:pPr algn="r"/>
            <a:r>
              <a:rPr lang="en-CA" altLang="en-US" sz="2000" dirty="0" err="1">
                <a:solidFill>
                  <a:schemeClr val="accent1"/>
                </a:solidFill>
              </a:rPr>
              <a:t>answer.equalsIgnoreCase</a:t>
            </a:r>
            <a:r>
              <a:rPr lang="en-CA" altLang="en-US" sz="2000" dirty="0">
                <a:solidFill>
                  <a:schemeClr val="accent1"/>
                </a:solidFill>
              </a:rPr>
              <a:t>("yes")</a:t>
            </a:r>
          </a:p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We’d get the same answer.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String.</a:t>
            </a:r>
            <a:r>
              <a:rPr lang="en-US"/>
              <a:t>startsWith</a:t>
            </a:r>
            <a:endParaRPr lang="en-US" i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Accept any answer starting with “y” as yes</a:t>
            </a:r>
          </a:p>
          <a:p>
            <a:pPr lvl="1" eaLnBrk="1" hangingPunct="1">
              <a:buFontTx/>
              <a:buNone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("Do you want fries?");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dirty="0" err="1">
                <a:solidFill>
                  <a:schemeClr val="tx2"/>
                </a:solidFill>
              </a:rPr>
              <a:t>kbd.next</a:t>
            </a:r>
            <a:r>
              <a:rPr lang="en-US" sz="2400" dirty="0">
                <a:solidFill>
                  <a:schemeClr val="tx2"/>
                </a:solidFill>
              </a:rPr>
              <a:t>(); </a:t>
            </a:r>
          </a:p>
          <a:p>
            <a:pPr lvl="1" eaLnBrk="1" hangingPunct="1">
              <a:buFontTx/>
              <a:buNone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 err="1">
                <a:solidFill>
                  <a:schemeClr val="tx2"/>
                </a:solidFill>
              </a:rPr>
              <a:t>answer.startsWith</a:t>
            </a:r>
            <a:r>
              <a:rPr lang="en-US" sz="2400" b="1" dirty="0">
                <a:solidFill>
                  <a:schemeClr val="tx2"/>
                </a:solidFill>
              </a:rPr>
              <a:t>("y")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>
                <a:solidFill>
                  <a:schemeClr val="accent1"/>
                </a:solidFill>
              </a:rPr>
              <a:t>…</a:t>
            </a:r>
          </a:p>
          <a:p>
            <a:pPr lvl="1" eaLnBrk="1" hangingPunct="1"/>
            <a:r>
              <a:rPr lang="en-US" dirty="0"/>
              <a:t>Accepts “yes”, “yeah”, “yup”, but not “Yes”</a:t>
            </a:r>
          </a:p>
          <a:p>
            <a:pPr lvl="2" eaLnBrk="1" hangingPunct="1"/>
            <a:r>
              <a:rPr lang="en-US" dirty="0"/>
              <a:t>sadly, there is no “</a:t>
            </a:r>
            <a:r>
              <a:rPr lang="en-US" dirty="0" err="1"/>
              <a:t>startsWithIgnoreCase</a:t>
            </a:r>
            <a:r>
              <a:rPr lang="en-US" dirty="0"/>
              <a:t>” method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067175" y="5983288"/>
            <a:ext cx="5041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i="1" dirty="0">
                <a:solidFill>
                  <a:schemeClr val="accent1"/>
                </a:solidFill>
              </a:rPr>
              <a:t>There’s also an </a:t>
            </a:r>
            <a:r>
              <a:rPr lang="en-US" altLang="en-US" dirty="0" err="1">
                <a:solidFill>
                  <a:schemeClr val="accent1"/>
                </a:solidFill>
              </a:rPr>
              <a:t>endsWith</a:t>
            </a:r>
            <a:r>
              <a:rPr lang="en-US" altLang="en-US" i="1" dirty="0">
                <a:solidFill>
                  <a:schemeClr val="accent1"/>
                </a:solidFill>
              </a:rPr>
              <a:t> method.</a:t>
            </a:r>
          </a:p>
          <a:p>
            <a:r>
              <a:rPr lang="en-US" altLang="en-US" i="1" dirty="0">
                <a:solidFill>
                  <a:schemeClr val="accent1"/>
                </a:solidFill>
              </a:rPr>
              <a:t>And </a:t>
            </a:r>
            <a:r>
              <a:rPr lang="en-US" altLang="en-US" dirty="0">
                <a:solidFill>
                  <a:schemeClr val="accent1"/>
                </a:solidFill>
              </a:rPr>
              <a:t>lots</a:t>
            </a:r>
            <a:r>
              <a:rPr lang="en-US" altLang="en-US" i="1" dirty="0">
                <a:solidFill>
                  <a:schemeClr val="accent1"/>
                </a:solidFill>
              </a:rPr>
              <a:t> of others!  Google </a:t>
            </a:r>
            <a:r>
              <a:rPr lang="en-US" altLang="en-US" dirty="0">
                <a:solidFill>
                  <a:schemeClr val="accent1"/>
                </a:solidFill>
              </a:rPr>
              <a:t>java string</a:t>
            </a:r>
            <a:r>
              <a:rPr lang="en-US" altLang="en-US" i="1" dirty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i="1" dirty="0" err="1"/>
              <a:t>String</a:t>
            </a:r>
            <a:r>
              <a:rPr lang="en-CA" dirty="0" err="1"/>
              <a:t>.toUpperCase</a:t>
            </a:r>
            <a:r>
              <a:rPr lang="en-CA" dirty="0"/>
              <a:t>/</a:t>
            </a:r>
            <a:r>
              <a:rPr lang="en-CA" dirty="0" err="1"/>
              <a:t>toLowerCase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Ask a string for upper/lower case version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("Do you want fries?");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dirty="0" err="1">
                <a:solidFill>
                  <a:schemeClr val="tx2"/>
                </a:solidFill>
              </a:rPr>
              <a:t>kbd.next</a:t>
            </a:r>
            <a:r>
              <a:rPr lang="en-US" sz="2400" dirty="0">
                <a:solidFill>
                  <a:schemeClr val="tx2"/>
                </a:solidFill>
              </a:rPr>
              <a:t>();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>
                <a:solidFill>
                  <a:schemeClr val="tx2"/>
                </a:solidFill>
              </a:rPr>
              <a:t>String </a:t>
            </a:r>
            <a:r>
              <a:rPr lang="en-US" sz="2400" b="1" dirty="0" err="1">
                <a:solidFill>
                  <a:schemeClr val="tx2"/>
                </a:solidFill>
              </a:rPr>
              <a:t>upperAnswer</a:t>
            </a:r>
            <a:r>
              <a:rPr lang="en-US" sz="2400" b="1" dirty="0">
                <a:solidFill>
                  <a:schemeClr val="tx2"/>
                </a:solidFill>
              </a:rPr>
              <a:t> = </a:t>
            </a:r>
            <a:r>
              <a:rPr lang="en-US" sz="2400" b="1" dirty="0" err="1">
                <a:solidFill>
                  <a:schemeClr val="tx2"/>
                </a:solidFill>
              </a:rPr>
              <a:t>answer.toUpperCase</a:t>
            </a:r>
            <a:r>
              <a:rPr lang="en-US" sz="2400" b="1" dirty="0">
                <a:solidFill>
                  <a:schemeClr val="tx2"/>
                </a:solidFill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 err="1">
                <a:solidFill>
                  <a:schemeClr val="tx2"/>
                </a:solidFill>
              </a:rPr>
              <a:t>upperAnswer.</a:t>
            </a:r>
            <a:r>
              <a:rPr lang="en-US" sz="2400" dirty="0" err="1">
                <a:solidFill>
                  <a:schemeClr val="tx2"/>
                </a:solidFill>
              </a:rPr>
              <a:t>startsWith</a:t>
            </a:r>
            <a:r>
              <a:rPr lang="en-US" sz="2400" dirty="0">
                <a:solidFill>
                  <a:schemeClr val="tx2"/>
                </a:solidFill>
              </a:rPr>
              <a:t>("Y"))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	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now accepts “Yes”, “yes”, “Yeah, “yup”, …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err="1"/>
              <a:t>upperAnswer</a:t>
            </a:r>
            <a:r>
              <a:rPr lang="en-US" dirty="0"/>
              <a:t> is “YES”, “YES”, “YEAH”, “YUP”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/>
              <a:t>answer</a:t>
            </a:r>
            <a:r>
              <a:rPr lang="en-US" dirty="0"/>
              <a:t> is still “Yes”, “yes”, “Yeah”, “yup”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String.oneThing</a:t>
            </a:r>
            <a:r>
              <a:rPr lang="en-US"/>
              <a:t>().</a:t>
            </a:r>
            <a:r>
              <a:rPr lang="en-US" i="1"/>
              <a:t>another</a:t>
            </a:r>
            <a:r>
              <a:rPr lang="en-US"/>
              <a:t>()</a:t>
            </a:r>
            <a:endParaRPr lang="en-US" i="1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Can combine two steps into one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and more, if you want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("Do you want fries?");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dirty="0" err="1">
                <a:solidFill>
                  <a:schemeClr val="tx2"/>
                </a:solidFill>
              </a:rPr>
              <a:t>kbd.next</a:t>
            </a:r>
            <a:r>
              <a:rPr lang="en-US" sz="2400" dirty="0">
                <a:solidFill>
                  <a:schemeClr val="tx2"/>
                </a:solidFill>
              </a:rPr>
              <a:t>();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 err="1">
                <a:solidFill>
                  <a:schemeClr val="tx2"/>
                </a:solidFill>
              </a:rPr>
              <a:t>answer.toUpperCase</a:t>
            </a:r>
            <a:r>
              <a:rPr lang="en-US" sz="2400" b="1" dirty="0">
                <a:solidFill>
                  <a:schemeClr val="tx2"/>
                </a:solidFill>
              </a:rPr>
              <a:t>().</a:t>
            </a:r>
            <a:r>
              <a:rPr lang="en-US" sz="2400" b="1" dirty="0" err="1">
                <a:solidFill>
                  <a:schemeClr val="tx2"/>
                </a:solidFill>
              </a:rPr>
              <a:t>startsWith</a:t>
            </a:r>
            <a:r>
              <a:rPr lang="en-US" sz="2400" b="1" dirty="0">
                <a:solidFill>
                  <a:schemeClr val="tx2"/>
                </a:solidFill>
              </a:rPr>
              <a:t>("Y")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	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if answer is “yes”, then </a:t>
            </a:r>
            <a:r>
              <a:rPr lang="en-US" dirty="0" err="1"/>
              <a:t>answer.toUpperCase</a:t>
            </a:r>
            <a:r>
              <a:rPr lang="en-US" dirty="0"/>
              <a:t>() is “YES”, and </a:t>
            </a:r>
            <a:r>
              <a:rPr lang="en-US" i="1" dirty="0"/>
              <a:t>that</a:t>
            </a:r>
            <a:r>
              <a:rPr lang="en-US" dirty="0"/>
              <a:t> does start with a “Y”</a:t>
            </a:r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A41A9E1F-C4DD-4534-A1A5-B38256864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572" y="6105490"/>
            <a:ext cx="72324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This works because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answer.toUpperCase</a:t>
            </a:r>
            <a:r>
              <a:rPr lang="en-CA" altLang="en-US" sz="2000" i="1" dirty="0">
                <a:solidFill>
                  <a:schemeClr val="accent1"/>
                </a:solidFill>
              </a:rPr>
              <a:t>() is another String.</a:t>
            </a:r>
          </a:p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We can ask </a:t>
            </a:r>
            <a:r>
              <a:rPr lang="en-CA" altLang="en-US" sz="2000" dirty="0">
                <a:solidFill>
                  <a:schemeClr val="accent1"/>
                </a:solidFill>
              </a:rPr>
              <a:t>any</a:t>
            </a:r>
            <a:r>
              <a:rPr lang="en-CA" altLang="en-US" sz="2000" i="1" dirty="0">
                <a:solidFill>
                  <a:schemeClr val="accent1"/>
                </a:solidFill>
              </a:rPr>
              <a:t> String a question, even if we haven’t given it a name.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/>
              <a:t>Scanner.oneThing</a:t>
            </a:r>
            <a:r>
              <a:rPr lang="en-US" dirty="0"/>
              <a:t>().</a:t>
            </a:r>
            <a:r>
              <a:rPr lang="en-US" i="1" dirty="0"/>
              <a:t>another</a:t>
            </a:r>
            <a:r>
              <a:rPr lang="en-US" dirty="0"/>
              <a:t>()</a:t>
            </a:r>
            <a:endParaRPr lang="en-US" i="1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Can save the String in upper case to start with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and more, if you want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("Do you want fries?");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String answer = </a:t>
            </a:r>
            <a:r>
              <a:rPr lang="en-US" sz="2400" b="1" dirty="0" err="1">
                <a:solidFill>
                  <a:schemeClr val="tx2"/>
                </a:solidFill>
              </a:rPr>
              <a:t>kbd.next</a:t>
            </a:r>
            <a:r>
              <a:rPr lang="en-US" sz="2400" b="1" dirty="0">
                <a:solidFill>
                  <a:schemeClr val="tx2"/>
                </a:solidFill>
              </a:rPr>
              <a:t>().</a:t>
            </a:r>
            <a:r>
              <a:rPr lang="en-US" sz="2400" b="1" dirty="0" err="1">
                <a:solidFill>
                  <a:schemeClr val="tx2"/>
                </a:solidFill>
              </a:rPr>
              <a:t>toUpperCase</a:t>
            </a:r>
            <a:r>
              <a:rPr lang="en-US" sz="2400" b="1" dirty="0">
                <a:solidFill>
                  <a:schemeClr val="tx2"/>
                </a:solidFill>
              </a:rPr>
              <a:t>()</a:t>
            </a:r>
            <a:r>
              <a:rPr lang="en-US" sz="2400" dirty="0">
                <a:solidFill>
                  <a:schemeClr val="tx2"/>
                </a:solidFill>
              </a:rPr>
              <a:t>;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 err="1">
                <a:solidFill>
                  <a:schemeClr val="tx2"/>
                </a:solidFill>
              </a:rPr>
              <a:t>answer.startsWith</a:t>
            </a:r>
            <a:r>
              <a:rPr lang="en-US" sz="2400" b="1" dirty="0">
                <a:solidFill>
                  <a:schemeClr val="tx2"/>
                </a:solidFill>
              </a:rPr>
              <a:t>("Y")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	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change user’s answer to upper case </a:t>
            </a:r>
            <a:r>
              <a:rPr lang="en-US" i="1" dirty="0"/>
              <a:t>before</a:t>
            </a:r>
            <a:r>
              <a:rPr lang="en-US" dirty="0"/>
              <a:t> saving it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user enters “yes”; answer is “YES”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user enters “Yup”; answer is “YUP”</a:t>
            </a:r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7AFFDB08-8BE7-4B8C-8123-35FAA0F35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530" y="6105490"/>
            <a:ext cx="6959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This works because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kbd.nextLine</a:t>
            </a:r>
            <a:r>
              <a:rPr lang="en-CA" altLang="en-US" sz="2000" i="1" dirty="0">
                <a:solidFill>
                  <a:schemeClr val="accent1"/>
                </a:solidFill>
              </a:rPr>
              <a:t>() is another String.</a:t>
            </a:r>
          </a:p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We asked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kbd</a:t>
            </a:r>
            <a:r>
              <a:rPr lang="en-CA" altLang="en-US" sz="2000" i="1" dirty="0">
                <a:solidFill>
                  <a:schemeClr val="accent1"/>
                </a:solidFill>
              </a:rPr>
              <a:t> to give us the next line, and it gives us back a String.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Exercise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Right now we accept anything that starts with the letter Y (capital or small)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dirty="0" err="1">
                <a:solidFill>
                  <a:schemeClr val="tx2"/>
                </a:solidFill>
              </a:rPr>
              <a:t>answer.toUpperCase</a:t>
            </a:r>
            <a:r>
              <a:rPr lang="en-US" sz="2400" dirty="0">
                <a:solidFill>
                  <a:schemeClr val="tx2"/>
                </a:solidFill>
              </a:rPr>
              <a:t>().</a:t>
            </a:r>
            <a:r>
              <a:rPr lang="en-US" sz="2400" dirty="0" err="1">
                <a:solidFill>
                  <a:schemeClr val="tx2"/>
                </a:solidFill>
              </a:rPr>
              <a:t>startsWith</a:t>
            </a:r>
            <a:r>
              <a:rPr lang="en-US" sz="2400" dirty="0">
                <a:solidFill>
                  <a:schemeClr val="tx2"/>
                </a:solidFill>
              </a:rPr>
              <a:t>("Y"))</a:t>
            </a:r>
          </a:p>
          <a:p>
            <a:pPr lvl="1"/>
            <a:r>
              <a:rPr lang="en-CA" dirty="0"/>
              <a:t>accepts “You need to speak louder” as “Yes”</a:t>
            </a:r>
          </a:p>
          <a:p>
            <a:pPr lvl="1" eaLnBrk="1" hangingPunct="1"/>
            <a:r>
              <a:rPr lang="en-CA" dirty="0"/>
              <a:t>it starts with the letter Y</a:t>
            </a:r>
          </a:p>
          <a:p>
            <a:pPr eaLnBrk="1" hangingPunct="1"/>
            <a:r>
              <a:rPr lang="en-CA" dirty="0"/>
              <a:t>Change the code so that it only accepts abbreviations of “YES” as “Yes”.</a:t>
            </a:r>
          </a:p>
          <a:p>
            <a:pPr lvl="1" eaLnBrk="1" hangingPunct="1"/>
            <a:r>
              <a:rPr lang="en-CA" dirty="0"/>
              <a:t>but still allow capital letters</a:t>
            </a:r>
          </a:p>
          <a:p>
            <a:pPr lvl="2"/>
            <a:r>
              <a:rPr lang="en-CA" dirty="0"/>
              <a:t>Y, y, YE, ye, YES, yes, Ye, </a:t>
            </a:r>
            <a:r>
              <a:rPr lang="en-CA" dirty="0" err="1"/>
              <a:t>yE</a:t>
            </a:r>
            <a:r>
              <a:rPr lang="en-CA" dirty="0"/>
              <a:t>, </a:t>
            </a:r>
            <a:r>
              <a:rPr lang="en-CA" dirty="0" err="1"/>
              <a:t>YeS</a:t>
            </a:r>
            <a:r>
              <a:rPr lang="en-CA" dirty="0"/>
              <a:t>, Yes, …</a:t>
            </a:r>
            <a:endParaRPr lang="en-US" dirty="0"/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393F685A-09B6-4BA9-90AA-3B5912EA3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321" y="6177498"/>
            <a:ext cx="58966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HINT: we still need to use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startsWith</a:t>
            </a:r>
            <a:r>
              <a:rPr lang="en-CA" altLang="en-US" sz="2000" i="1" dirty="0">
                <a:solidFill>
                  <a:schemeClr val="accent1"/>
                </a:solidFill>
              </a:rPr>
              <a:t> and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toUpperCase</a:t>
            </a:r>
            <a:r>
              <a:rPr lang="en-CA" altLang="en-US" sz="2000" i="1" dirty="0">
                <a:solidFill>
                  <a:schemeClr val="accent1"/>
                </a:solidFill>
              </a:rPr>
              <a:t>.</a:t>
            </a:r>
          </a:p>
          <a:p>
            <a:pPr algn="r"/>
            <a:r>
              <a:rPr lang="en-CA" altLang="en-US" sz="2000" i="1" dirty="0">
                <a:solidFill>
                  <a:schemeClr val="accent1"/>
                </a:solidFill>
              </a:rPr>
              <a:t>But who do we ask, and what do we ask about?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The “if-else” Control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Do </a:t>
            </a:r>
            <a:r>
              <a:rPr lang="en-CA" i="1" dirty="0"/>
              <a:t>exactly one of two </a:t>
            </a:r>
            <a:r>
              <a:rPr lang="en-CA" dirty="0"/>
              <a:t>things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dirty="0">
                <a:solidFill>
                  <a:schemeClr val="tx2"/>
                </a:solidFill>
              </a:rPr>
              <a:t>grade &lt; 50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cannot continue to 1227.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else {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 continue to 1227!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note the indentation</a:t>
            </a:r>
            <a:endParaRPr lang="en-CA" sz="24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5750" y="5000625"/>
            <a:ext cx="4071938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41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You cannot continue to 1227.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786313" y="5000625"/>
            <a:ext cx="4071937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What grade did you get? </a:t>
            </a:r>
            <a:r>
              <a:rPr lang="en-CA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95</a:t>
            </a:r>
          </a:p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You can continue to 1227!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285750" y="57150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/>
              <a:t>one</a:t>
            </a:r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8132763" y="5715000"/>
            <a:ext cx="725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/>
              <a:t>other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71600" y="2348880"/>
            <a:ext cx="0" cy="208823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31640" y="2348880"/>
            <a:ext cx="0" cy="208823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Making a Choice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Calculating an employee’s pay</a:t>
            </a:r>
          </a:p>
          <a:p>
            <a:pPr lvl="1" eaLnBrk="1" hangingPunct="1"/>
            <a:r>
              <a:rPr lang="en-US" dirty="0"/>
              <a:t>get their hourly pay</a:t>
            </a:r>
          </a:p>
          <a:p>
            <a:pPr lvl="1" eaLnBrk="1" hangingPunct="1"/>
            <a:r>
              <a:rPr lang="en-US" dirty="0"/>
              <a:t>get how many hours they worked</a:t>
            </a:r>
          </a:p>
          <a:p>
            <a:pPr lvl="1" eaLnBrk="1" hangingPunct="1"/>
            <a:r>
              <a:rPr lang="en-US" dirty="0"/>
              <a:t>calculate their standard pay</a:t>
            </a:r>
          </a:p>
          <a:p>
            <a:pPr lvl="1" eaLnBrk="1" hangingPunct="1"/>
            <a:r>
              <a:rPr lang="en-US" b="1" dirty="0"/>
              <a:t>if they worked more than 40 hours:</a:t>
            </a:r>
          </a:p>
          <a:p>
            <a:pPr lvl="2" eaLnBrk="1" hangingPunct="1"/>
            <a:r>
              <a:rPr lang="en-US" b="1" dirty="0"/>
              <a:t>add overtime pay</a:t>
            </a:r>
          </a:p>
          <a:p>
            <a:pPr lvl="1" eaLnBrk="1" hangingPunct="1"/>
            <a:r>
              <a:rPr lang="en-US" dirty="0"/>
              <a:t>issue a </a:t>
            </a:r>
            <a:r>
              <a:rPr lang="en-US" dirty="0" err="1"/>
              <a:t>cheque</a:t>
            </a:r>
            <a:r>
              <a:rPr lang="en-US" dirty="0"/>
              <a:t> for the total pay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4611948" y="5786438"/>
            <a:ext cx="45368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 dirty="0">
                <a:solidFill>
                  <a:schemeClr val="accent1"/>
                </a:solidFill>
              </a:rPr>
              <a:t>Sometimes overtime pay is added;</a:t>
            </a:r>
          </a:p>
          <a:p>
            <a:r>
              <a:rPr lang="en-CA" sz="2000" i="1" dirty="0">
                <a:solidFill>
                  <a:schemeClr val="accent1"/>
                </a:solidFill>
              </a:rPr>
              <a:t>sometimes it’s not.</a:t>
            </a:r>
          </a:p>
          <a:p>
            <a:r>
              <a:rPr lang="en-CA" sz="2000" i="1" dirty="0">
                <a:solidFill>
                  <a:schemeClr val="accent1"/>
                </a:solidFill>
              </a:rPr>
              <a:t>Depends on how many hours they worked.</a:t>
            </a:r>
          </a:p>
        </p:txBody>
      </p:sp>
      <p:cxnSp>
        <p:nvCxnSpPr>
          <p:cNvPr id="6149" name="Curved Connector 5"/>
          <p:cNvCxnSpPr>
            <a:cxnSpLocks noChangeShapeType="1"/>
            <a:stCxn id="6148" idx="0"/>
            <a:endCxn id="6150" idx="3"/>
          </p:cNvCxnSpPr>
          <p:nvPr/>
        </p:nvCxnSpPr>
        <p:spPr bwMode="auto">
          <a:xfrm rot="16200000" flipV="1">
            <a:off x="4762914" y="3668994"/>
            <a:ext cx="1348185" cy="2886704"/>
          </a:xfrm>
          <a:prstGeom prst="curved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707904" y="4295378"/>
            <a:ext cx="285750" cy="28575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The “if-else” Control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tabLst>
                <a:tab pos="7531100" algn="r"/>
              </a:tabLst>
            </a:pPr>
            <a:r>
              <a:rPr lang="en-CA" sz="3200"/>
              <a:t>Java syntax:</a:t>
            </a:r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CA" sz="2800">
                <a:solidFill>
                  <a:schemeClr val="tx2"/>
                </a:solidFill>
              </a:rPr>
              <a:t>if (</a:t>
            </a:r>
            <a:r>
              <a:rPr lang="en-CA" sz="2800" i="1">
                <a:solidFill>
                  <a:schemeClr val="accent1"/>
                </a:solidFill>
              </a:rPr>
              <a:t>condition</a:t>
            </a:r>
            <a:r>
              <a:rPr lang="en-CA" sz="2800">
                <a:solidFill>
                  <a:schemeClr val="tx2"/>
                </a:solidFill>
              </a:rPr>
              <a:t>) {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7531100" algn="r"/>
              </a:tabLst>
            </a:pPr>
            <a:r>
              <a:rPr lang="en-CA" sz="2800">
                <a:solidFill>
                  <a:srgbClr val="FFFF00"/>
                </a:solidFill>
              </a:rPr>
              <a:t>   </a:t>
            </a:r>
            <a:r>
              <a:rPr lang="en-CA" sz="2800"/>
              <a:t> </a:t>
            </a:r>
            <a:r>
              <a:rPr lang="en-CA" sz="2800" i="1">
                <a:solidFill>
                  <a:schemeClr val="accent1"/>
                </a:solidFill>
              </a:rPr>
              <a:t>ifSoAction</a:t>
            </a:r>
            <a:r>
              <a:rPr lang="en-CA" sz="2800">
                <a:solidFill>
                  <a:schemeClr val="tx2"/>
                </a:solidFill>
              </a:rPr>
              <a:t>;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7531100" algn="r"/>
              </a:tabLst>
            </a:pPr>
            <a:r>
              <a:rPr lang="en-CA" sz="2800">
                <a:solidFill>
                  <a:schemeClr val="tx2"/>
                </a:solidFill>
              </a:rPr>
              <a:t>} else {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7531100" algn="r"/>
              </a:tabLst>
            </a:pPr>
            <a:r>
              <a:rPr lang="en-CA" sz="2800">
                <a:solidFill>
                  <a:srgbClr val="FFFF00"/>
                </a:solidFill>
              </a:rPr>
              <a:t>    </a:t>
            </a:r>
            <a:r>
              <a:rPr lang="en-CA" sz="2800" i="1">
                <a:solidFill>
                  <a:schemeClr val="accent1"/>
                </a:solidFill>
              </a:rPr>
              <a:t>otherwiseAction</a:t>
            </a:r>
            <a:r>
              <a:rPr lang="en-CA" sz="2800">
                <a:solidFill>
                  <a:schemeClr val="tx2"/>
                </a:solidFill>
              </a:rPr>
              <a:t>;</a:t>
            </a:r>
          </a:p>
          <a:p>
            <a:pPr lvl="1" eaLnBrk="1" hangingPunct="1">
              <a:spcBef>
                <a:spcPct val="0"/>
              </a:spcBef>
              <a:buFontTx/>
              <a:buNone/>
              <a:tabLst>
                <a:tab pos="7531100" algn="r"/>
              </a:tabLst>
            </a:pPr>
            <a:r>
              <a:rPr lang="en-CA" sz="28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tabLst>
                <a:tab pos="7531100" algn="r"/>
              </a:tabLst>
            </a:pPr>
            <a:r>
              <a:rPr lang="en-CA" sz="3200"/>
              <a:t>Does </a:t>
            </a:r>
            <a:r>
              <a:rPr lang="en-CA" sz="3200" i="1"/>
              <a:t>exactly</a:t>
            </a:r>
            <a:r>
              <a:rPr lang="en-CA" sz="3200"/>
              <a:t> one of those two things</a:t>
            </a:r>
          </a:p>
          <a:p>
            <a:pPr lvl="1" eaLnBrk="1" hangingPunct="1">
              <a:tabLst>
                <a:tab pos="7531100" algn="r"/>
              </a:tabLst>
            </a:pPr>
            <a:r>
              <a:rPr lang="en-CA" sz="2800"/>
              <a:t>two-way choice	</a:t>
            </a:r>
          </a:p>
          <a:p>
            <a:pPr lvl="2" eaLnBrk="1" hangingPunct="1">
              <a:tabLst>
                <a:tab pos="7531100" algn="r"/>
              </a:tabLst>
            </a:pPr>
            <a:r>
              <a:rPr lang="en-CA" sz="2400" i="1"/>
              <a:t>do this or do that</a:t>
            </a:r>
          </a:p>
          <a:p>
            <a:pPr lvl="1" eaLnBrk="1" hangingPunct="1">
              <a:tabLst>
                <a:tab pos="7531100" algn="r"/>
              </a:tabLst>
            </a:pPr>
            <a:r>
              <a:rPr lang="en-CA" sz="2800"/>
              <a:t>“if” is one-way choice	</a:t>
            </a:r>
          </a:p>
          <a:p>
            <a:pPr lvl="2" eaLnBrk="1" hangingPunct="1">
              <a:tabLst>
                <a:tab pos="7531100" algn="r"/>
              </a:tabLst>
            </a:pPr>
            <a:r>
              <a:rPr lang="en-CA" sz="2400" i="1"/>
              <a:t>do this or not</a:t>
            </a:r>
            <a:endParaRPr lang="en-CA" sz="2400"/>
          </a:p>
          <a:p>
            <a:pPr eaLnBrk="1" hangingPunct="1">
              <a:tabLst>
                <a:tab pos="7531100" algn="r"/>
              </a:tabLst>
            </a:pPr>
            <a:endParaRPr lang="en-CA" sz="3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Better Than Two if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Could rewrite if-else into two if controls: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dirty="0">
                <a:solidFill>
                  <a:schemeClr val="tx2"/>
                </a:solidFill>
              </a:rPr>
              <a:t>grade &lt; 50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cannot continue to 1227.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if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(</a:t>
            </a:r>
            <a:r>
              <a:rPr lang="en-CA" sz="2400" dirty="0">
                <a:solidFill>
                  <a:schemeClr val="tx2"/>
                </a:solidFill>
              </a:rPr>
              <a:t>grade &gt;= 50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 continue to 1227!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but that’s </a:t>
            </a:r>
            <a:r>
              <a:rPr lang="en-CA" i="1" dirty="0"/>
              <a:t>error-prone</a:t>
            </a:r>
          </a:p>
          <a:p>
            <a:pPr lvl="2"/>
            <a:r>
              <a:rPr lang="en-CA" dirty="0"/>
              <a:t>makes it more likely you’ll make a mistake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Error-Prone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What’s wrong with this: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dirty="0">
                <a:solidFill>
                  <a:schemeClr val="tx2"/>
                </a:solidFill>
              </a:rPr>
              <a:t>grade &lt; 50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cannot continue to 1227.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if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(</a:t>
            </a:r>
            <a:r>
              <a:rPr lang="en-CA" sz="2400" dirty="0">
                <a:solidFill>
                  <a:schemeClr val="tx2"/>
                </a:solidFill>
              </a:rPr>
              <a:t>grade &gt; 50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 continue to 1227!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Error-Prone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1228 you need a 60, so…</a:t>
            </a:r>
          </a:p>
          <a:p>
            <a:pPr lvl="1"/>
            <a:r>
              <a:rPr lang="en-CA" dirty="0"/>
              <a:t>copy the code, change 1227 to 1228, and 50 to 60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dirty="0">
                <a:solidFill>
                  <a:schemeClr val="tx2"/>
                </a:solidFill>
              </a:rPr>
              <a:t>grade &lt; </a:t>
            </a:r>
            <a:r>
              <a:rPr lang="en-CA" sz="2400" b="1" dirty="0">
                <a:solidFill>
                  <a:schemeClr val="tx2"/>
                </a:solidFill>
              </a:rPr>
              <a:t>60)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cannot continue to </a:t>
            </a:r>
            <a:r>
              <a:rPr lang="en-CA" sz="2400" b="1" dirty="0">
                <a:solidFill>
                  <a:schemeClr val="tx2"/>
                </a:solidFill>
              </a:rPr>
              <a:t>1228</a:t>
            </a:r>
            <a:r>
              <a:rPr lang="en-CA" sz="2400" dirty="0">
                <a:solidFill>
                  <a:schemeClr val="tx2"/>
                </a:solidFill>
              </a:rPr>
              <a:t>.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if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(</a:t>
            </a:r>
            <a:r>
              <a:rPr lang="en-CA" sz="2400" dirty="0">
                <a:solidFill>
                  <a:schemeClr val="tx2"/>
                </a:solidFill>
              </a:rPr>
              <a:t>grade &gt;= 50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	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altLang="en-US" sz="2400" dirty="0">
                <a:solidFill>
                  <a:schemeClr val="tx2"/>
                </a:solidFill>
              </a:rPr>
              <a:t>"</a:t>
            </a:r>
            <a:r>
              <a:rPr lang="en-CA" sz="2400" dirty="0">
                <a:solidFill>
                  <a:schemeClr val="tx2"/>
                </a:solidFill>
              </a:rPr>
              <a:t>You can continue to </a:t>
            </a:r>
            <a:r>
              <a:rPr lang="en-CA" sz="2400" b="1" dirty="0">
                <a:solidFill>
                  <a:schemeClr val="tx2"/>
                </a:solidFill>
              </a:rPr>
              <a:t>1228</a:t>
            </a:r>
            <a:r>
              <a:rPr lang="en-CA" sz="2400" dirty="0">
                <a:solidFill>
                  <a:schemeClr val="tx2"/>
                </a:solidFill>
              </a:rPr>
              <a:t>!</a:t>
            </a:r>
            <a:r>
              <a:rPr lang="en-CA" altLang="en-US" sz="2400" dirty="0">
                <a:solidFill>
                  <a:schemeClr val="tx2"/>
                </a:solidFill>
              </a:rPr>
              <a:t> "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what went wrong?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Binary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Else is for </a:t>
            </a:r>
            <a:r>
              <a:rPr lang="en-CA" i="1" dirty="0"/>
              <a:t>either-or</a:t>
            </a:r>
            <a:r>
              <a:rPr lang="en-CA" dirty="0"/>
              <a:t> situations</a:t>
            </a:r>
          </a:p>
          <a:p>
            <a:pPr lvl="1"/>
            <a:r>
              <a:rPr lang="en-CA" dirty="0"/>
              <a:t>either you pass or you fail</a:t>
            </a:r>
          </a:p>
          <a:p>
            <a:pPr lvl="2"/>
            <a:r>
              <a:rPr lang="en-CA" dirty="0"/>
              <a:t>no program option for incomplete</a:t>
            </a:r>
          </a:p>
          <a:p>
            <a:pPr lvl="1"/>
            <a:r>
              <a:rPr lang="en-CA" dirty="0"/>
              <a:t>either you can proceed or you cannot</a:t>
            </a:r>
          </a:p>
          <a:p>
            <a:pPr lvl="1"/>
            <a:r>
              <a:rPr lang="en-CA" dirty="0"/>
              <a:t>either go left or go right</a:t>
            </a:r>
          </a:p>
          <a:p>
            <a:pPr lvl="2"/>
            <a:r>
              <a:rPr lang="en-CA" dirty="0"/>
              <a:t>no program option for straight</a:t>
            </a:r>
          </a:p>
          <a:p>
            <a:r>
              <a:rPr lang="en-CA" dirty="0"/>
              <a:t>State the condition once</a:t>
            </a:r>
          </a:p>
          <a:p>
            <a:r>
              <a:rPr lang="en-CA" dirty="0"/>
              <a:t>Split options between if-body and else-body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if-else controls for</a:t>
            </a:r>
          </a:p>
          <a:p>
            <a:pPr lvl="1"/>
            <a:r>
              <a:rPr lang="en-CA" dirty="0"/>
              <a:t>if temp is over 30, print “Go swimming”; otherwise print “Play video games”</a:t>
            </a:r>
          </a:p>
          <a:p>
            <a:pPr lvl="1"/>
            <a:r>
              <a:rPr lang="en-CA" dirty="0"/>
              <a:t>if count is zero, print sum divided by count; otherwise print “No numbers entered”.</a:t>
            </a:r>
          </a:p>
          <a:p>
            <a:pPr lvl="1"/>
            <a:r>
              <a:rPr lang="en-CA" dirty="0"/>
              <a:t>if answer starts with a y (or Y), then set price to $10; otherwise set it to $15.</a:t>
            </a:r>
          </a:p>
          <a:p>
            <a:pPr lvl="1"/>
            <a:r>
              <a:rPr lang="en-CA" dirty="0"/>
              <a:t>if num is even, set it equal to n divided by 2; otherwise set it to n times 3, plus 1</a:t>
            </a:r>
          </a:p>
          <a:p>
            <a:pPr lvl="2"/>
            <a:r>
              <a:rPr lang="en-CA" dirty="0"/>
              <a:t>num is even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dirty="0">
                <a:solidFill>
                  <a:schemeClr val="tx2"/>
                </a:solidFill>
                <a:sym typeface="Wingdings" pitchFamily="2" charset="2"/>
              </a:rPr>
              <a:t>num % 2 == 0</a:t>
            </a:r>
            <a:endParaRPr lang="en-CA" dirty="0">
              <a:solidFill>
                <a:schemeClr val="tx2"/>
              </a:solidFill>
            </a:endParaRP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“if” or “if-else”?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/>
              <a:t>Look at the possible outcomes:</a:t>
            </a:r>
          </a:p>
          <a:p>
            <a:pPr lvl="1" eaLnBrk="1" hangingPunct="1"/>
            <a:r>
              <a:rPr lang="en-CA"/>
              <a:t>outcome #1</a:t>
            </a:r>
          </a:p>
          <a:p>
            <a:pPr lvl="2" eaLnBrk="1" hangingPunct="1"/>
            <a:r>
              <a:rPr lang="en-CA"/>
              <a:t>computer prints A B C D </a:t>
            </a:r>
          </a:p>
          <a:p>
            <a:pPr lvl="1" eaLnBrk="1" hangingPunct="1"/>
            <a:r>
              <a:rPr lang="en-CA"/>
              <a:t>outcome #2</a:t>
            </a:r>
          </a:p>
          <a:p>
            <a:pPr lvl="2" eaLnBrk="1" hangingPunct="1"/>
            <a:r>
              <a:rPr lang="en-CA"/>
              <a:t>computer prints A D</a:t>
            </a:r>
          </a:p>
          <a:p>
            <a:pPr lvl="1" eaLnBrk="1" hangingPunct="1"/>
            <a:r>
              <a:rPr lang="en-CA"/>
              <a:t>code: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2571750" y="4491038"/>
            <a:ext cx="29384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System.out.print("A ");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if  (</a:t>
            </a:r>
            <a:r>
              <a:rPr lang="en-CA" altLang="en-US" sz="2000" i="1">
                <a:solidFill>
                  <a:schemeClr val="tx2"/>
                </a:solidFill>
              </a:rPr>
              <a:t>something</a:t>
            </a:r>
            <a:r>
              <a:rPr lang="en-CA" altLang="en-US" sz="2000">
                <a:solidFill>
                  <a:schemeClr val="tx2"/>
                </a:solidFill>
              </a:rPr>
              <a:t>) {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	System.out.print("B ");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	System.out.print("C ");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}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System.out.print("D ");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3910013" y="2780456"/>
            <a:ext cx="517525" cy="431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925888" y="3644056"/>
            <a:ext cx="55562" cy="431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5743575" y="3709144"/>
            <a:ext cx="29321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/>
              <a:t>Sometimes prints B and C;</a:t>
            </a:r>
          </a:p>
          <a:p>
            <a:r>
              <a:rPr lang="en-CA" sz="2000" i="1"/>
              <a:t>Sometimes doesn’t:</a:t>
            </a:r>
          </a:p>
          <a:p>
            <a:r>
              <a:rPr lang="en-CA" sz="2000" i="1"/>
              <a:t>(if control)</a:t>
            </a:r>
          </a:p>
        </p:txBody>
      </p:sp>
      <p:cxnSp>
        <p:nvCxnSpPr>
          <p:cNvPr id="19464" name="Curved Connector 7"/>
          <p:cNvCxnSpPr>
            <a:cxnSpLocks noChangeShapeType="1"/>
            <a:stCxn id="19463" idx="0"/>
            <a:endCxn id="19461" idx="2"/>
          </p:cNvCxnSpPr>
          <p:nvPr/>
        </p:nvCxnSpPr>
        <p:spPr bwMode="auto">
          <a:xfrm rot="16200000" flipV="1">
            <a:off x="5441156" y="1939875"/>
            <a:ext cx="496888" cy="3041650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9465" name="Curved Connector 9"/>
          <p:cNvCxnSpPr>
            <a:cxnSpLocks noChangeShapeType="1"/>
            <a:stCxn id="19463" idx="1"/>
            <a:endCxn id="19462" idx="0"/>
          </p:cNvCxnSpPr>
          <p:nvPr/>
        </p:nvCxnSpPr>
        <p:spPr bwMode="auto">
          <a:xfrm rot="10800000">
            <a:off x="3954463" y="3644056"/>
            <a:ext cx="1789112" cy="573088"/>
          </a:xfrm>
          <a:prstGeom prst="curvedConnector4">
            <a:avLst>
              <a:gd name="adj1" fmla="val 49222"/>
              <a:gd name="adj2" fmla="val 139889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“if” or “if-else”?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/>
              <a:t>Look at the possible outcomes:</a:t>
            </a:r>
          </a:p>
          <a:p>
            <a:pPr lvl="1" eaLnBrk="1" hangingPunct="1"/>
            <a:r>
              <a:rPr lang="en-CA"/>
              <a:t>outcome #1</a:t>
            </a:r>
          </a:p>
          <a:p>
            <a:pPr lvl="2" eaLnBrk="1" hangingPunct="1"/>
            <a:r>
              <a:rPr lang="en-CA"/>
              <a:t>computer prints A B D </a:t>
            </a:r>
          </a:p>
          <a:p>
            <a:pPr lvl="1" eaLnBrk="1" hangingPunct="1"/>
            <a:r>
              <a:rPr lang="en-CA"/>
              <a:t>outcome #2</a:t>
            </a:r>
          </a:p>
          <a:p>
            <a:pPr lvl="2" eaLnBrk="1" hangingPunct="1"/>
            <a:r>
              <a:rPr lang="en-CA"/>
              <a:t>computer prints A C D</a:t>
            </a:r>
          </a:p>
          <a:p>
            <a:pPr lvl="1" eaLnBrk="1" hangingPunct="1"/>
            <a:r>
              <a:rPr lang="en-CA"/>
              <a:t>code: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2571750" y="4292600"/>
            <a:ext cx="293846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System.out.print("A ");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if  (</a:t>
            </a:r>
            <a:r>
              <a:rPr lang="en-CA" altLang="en-US" sz="2000" i="1">
                <a:solidFill>
                  <a:schemeClr val="tx2"/>
                </a:solidFill>
              </a:rPr>
              <a:t>something</a:t>
            </a:r>
            <a:r>
              <a:rPr lang="en-CA" altLang="en-US" sz="2000">
                <a:solidFill>
                  <a:schemeClr val="tx2"/>
                </a:solidFill>
              </a:rPr>
              <a:t>) {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	System.out.print("B ");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} else {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	System.out.print("C ");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}</a:t>
            </a:r>
          </a:p>
          <a:p>
            <a:pPr marL="0" lvl="2" algn="l">
              <a:tabLst>
                <a:tab pos="355600" algn="l"/>
              </a:tabLst>
            </a:pPr>
            <a:r>
              <a:rPr lang="en-CA" altLang="en-US" sz="2000">
                <a:solidFill>
                  <a:schemeClr val="tx2"/>
                </a:solidFill>
              </a:rPr>
              <a:t>System.out.print("D ");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924300" y="2780580"/>
            <a:ext cx="287338" cy="431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3924300" y="3717205"/>
            <a:ext cx="287338" cy="431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6021388" y="3925168"/>
            <a:ext cx="2262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/>
              <a:t>Sometimes prints B;</a:t>
            </a:r>
          </a:p>
          <a:p>
            <a:r>
              <a:rPr lang="en-CA" sz="2000" i="1"/>
              <a:t>Sometimes prints C:</a:t>
            </a:r>
          </a:p>
          <a:p>
            <a:r>
              <a:rPr lang="en-CA" sz="2000" i="1"/>
              <a:t>(if-else control)</a:t>
            </a:r>
          </a:p>
        </p:txBody>
      </p:sp>
      <p:cxnSp>
        <p:nvCxnSpPr>
          <p:cNvPr id="20488" name="Curved Connector 7"/>
          <p:cNvCxnSpPr>
            <a:cxnSpLocks noChangeShapeType="1"/>
            <a:stCxn id="20487" idx="0"/>
            <a:endCxn id="20485" idx="2"/>
          </p:cNvCxnSpPr>
          <p:nvPr/>
        </p:nvCxnSpPr>
        <p:spPr bwMode="auto">
          <a:xfrm rot="16200000" flipV="1">
            <a:off x="5253038" y="2026517"/>
            <a:ext cx="712788" cy="3084513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0489" name="Curved Connector 8"/>
          <p:cNvCxnSpPr>
            <a:cxnSpLocks noChangeShapeType="1"/>
            <a:stCxn id="20487" idx="1"/>
            <a:endCxn id="20486" idx="0"/>
          </p:cNvCxnSpPr>
          <p:nvPr/>
        </p:nvCxnSpPr>
        <p:spPr bwMode="auto">
          <a:xfrm rot="10800000">
            <a:off x="4067175" y="3717205"/>
            <a:ext cx="1954213" cy="715963"/>
          </a:xfrm>
          <a:prstGeom prst="curvedConnector4">
            <a:avLst>
              <a:gd name="adj1" fmla="val 46315"/>
              <a:gd name="adj2" fmla="val 131931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Exercise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Possible outcomes:</a:t>
            </a:r>
          </a:p>
          <a:p>
            <a:pPr lvl="1" eaLnBrk="1" hangingPunct="1"/>
            <a:r>
              <a:rPr lang="en-CA" dirty="0"/>
              <a:t>outcome #1:  A B C E F</a:t>
            </a:r>
          </a:p>
          <a:p>
            <a:pPr lvl="1" eaLnBrk="1" hangingPunct="1"/>
            <a:r>
              <a:rPr lang="en-CA" dirty="0"/>
              <a:t>outcome #2:  A D E F</a:t>
            </a:r>
          </a:p>
          <a:p>
            <a:pPr lvl="1" eaLnBrk="1" hangingPunct="1"/>
            <a:r>
              <a:rPr lang="en-CA" dirty="0"/>
              <a:t>What is the code?</a:t>
            </a:r>
          </a:p>
          <a:p>
            <a:pPr eaLnBrk="1" hangingPunct="1"/>
            <a:r>
              <a:rPr lang="en-CA" dirty="0"/>
              <a:t>Possible outcomes:</a:t>
            </a:r>
          </a:p>
          <a:p>
            <a:pPr lvl="1" eaLnBrk="1" hangingPunct="1"/>
            <a:r>
              <a:rPr lang="en-CA" dirty="0"/>
              <a:t>outcome #1:  A B C D</a:t>
            </a:r>
          </a:p>
          <a:p>
            <a:pPr lvl="1" eaLnBrk="1" hangingPunct="1"/>
            <a:r>
              <a:rPr lang="en-CA" dirty="0"/>
              <a:t>outcome #2:  A B</a:t>
            </a:r>
          </a:p>
          <a:p>
            <a:pPr lvl="1" eaLnBrk="1" hangingPunct="1"/>
            <a:r>
              <a:rPr lang="en-CA" dirty="0"/>
              <a:t>What is the code?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Exercise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Possible outcomes:</a:t>
            </a:r>
          </a:p>
          <a:p>
            <a:pPr lvl="1" eaLnBrk="1" hangingPunct="1"/>
            <a:r>
              <a:rPr lang="en-CA" dirty="0"/>
              <a:t>outcome #1:  A B C F G</a:t>
            </a:r>
          </a:p>
          <a:p>
            <a:pPr lvl="1" eaLnBrk="1" hangingPunct="1"/>
            <a:r>
              <a:rPr lang="en-CA" dirty="0"/>
              <a:t>outcome #2:  A D E F G</a:t>
            </a:r>
          </a:p>
          <a:p>
            <a:pPr lvl="1" eaLnBrk="1" hangingPunct="1"/>
            <a:r>
              <a:rPr lang="en-CA" dirty="0"/>
              <a:t>outcome #3:  A B C F</a:t>
            </a:r>
          </a:p>
          <a:p>
            <a:pPr lvl="1" eaLnBrk="1" hangingPunct="1"/>
            <a:r>
              <a:rPr lang="en-CA" dirty="0"/>
              <a:t>outcome #4:  A D E F</a:t>
            </a:r>
          </a:p>
          <a:p>
            <a:pPr lvl="1" eaLnBrk="1" hangingPunct="1"/>
            <a:r>
              <a:rPr lang="en-CA" dirty="0"/>
              <a:t>What is the code?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Conditional Commands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“Add overtime pay” is </a:t>
            </a:r>
            <a:r>
              <a:rPr lang="en-CA" i="1" dirty="0"/>
              <a:t>conditional</a:t>
            </a:r>
          </a:p>
          <a:p>
            <a:pPr lvl="1" eaLnBrk="1" hangingPunct="1"/>
            <a:r>
              <a:rPr lang="en-CA" dirty="0"/>
              <a:t>computer doesn’t always do that</a:t>
            </a:r>
          </a:p>
          <a:p>
            <a:pPr eaLnBrk="1" hangingPunct="1"/>
            <a:r>
              <a:rPr lang="en-CA" dirty="0"/>
              <a:t>“worked more than 40 hours” is the </a:t>
            </a:r>
            <a:r>
              <a:rPr lang="en-CA" i="1" dirty="0"/>
              <a:t>condition</a:t>
            </a:r>
          </a:p>
          <a:p>
            <a:pPr lvl="1" eaLnBrk="1" hangingPunct="1"/>
            <a:r>
              <a:rPr lang="en-CA" dirty="0"/>
              <a:t>it’s either </a:t>
            </a:r>
            <a:r>
              <a:rPr lang="en-CA" i="1" dirty="0"/>
              <a:t>true</a:t>
            </a:r>
            <a:r>
              <a:rPr lang="en-CA" dirty="0"/>
              <a:t> or </a:t>
            </a:r>
            <a:r>
              <a:rPr lang="en-CA" i="1" dirty="0"/>
              <a:t>false</a:t>
            </a:r>
          </a:p>
          <a:p>
            <a:pPr lvl="2"/>
            <a:r>
              <a:rPr lang="en-CA" dirty="0"/>
              <a:t>if it’s </a:t>
            </a:r>
            <a:r>
              <a:rPr lang="en-CA" i="1" dirty="0"/>
              <a:t>true</a:t>
            </a:r>
            <a:r>
              <a:rPr lang="en-CA" dirty="0"/>
              <a:t>, then computer adds overtime pay</a:t>
            </a:r>
          </a:p>
          <a:p>
            <a:pPr lvl="2"/>
            <a:r>
              <a:rPr lang="en-CA" dirty="0"/>
              <a:t>if it’s </a:t>
            </a:r>
            <a:r>
              <a:rPr lang="en-CA" i="1" dirty="0"/>
              <a:t>false</a:t>
            </a:r>
            <a:r>
              <a:rPr lang="en-CA" dirty="0"/>
              <a:t>, the computer </a:t>
            </a:r>
            <a:r>
              <a:rPr lang="en-CA" i="1" dirty="0"/>
              <a:t>doesn’t</a:t>
            </a:r>
            <a:r>
              <a:rPr lang="en-CA" dirty="0"/>
              <a:t> add overtime pay</a:t>
            </a:r>
          </a:p>
          <a:p>
            <a:pPr eaLnBrk="1" hangingPunct="1"/>
            <a:r>
              <a:rPr lang="en-CA" dirty="0"/>
              <a:t>In English/</a:t>
            </a:r>
            <a:r>
              <a:rPr lang="en-CA" dirty="0" err="1"/>
              <a:t>pseudocode</a:t>
            </a:r>
            <a:r>
              <a:rPr lang="en-CA" dirty="0"/>
              <a:t>:</a:t>
            </a:r>
          </a:p>
          <a:p>
            <a:pPr lvl="1" eaLnBrk="1" hangingPunct="1"/>
            <a:r>
              <a:rPr lang="en-CA" dirty="0"/>
              <a:t>“if </a:t>
            </a:r>
            <a:r>
              <a:rPr lang="en-CA" i="1" dirty="0"/>
              <a:t>they worked more than 40 hours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/>
              <a:t>  then </a:t>
            </a:r>
            <a:r>
              <a:rPr lang="en-CA" i="1" dirty="0"/>
              <a:t>add overtime pay</a:t>
            </a:r>
            <a:r>
              <a:rPr lang="en-CA" dirty="0"/>
              <a:t>”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/>
              <a:t>A Common Mistake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Putting braces around everything after if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CA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thisIsTrue</a:t>
            </a: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doThis</a:t>
            </a: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andThat</a:t>
            </a: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CA" sz="2400" b="1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else</a:t>
            </a:r>
            <a:endParaRPr lang="en-CA" sz="24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thisOther</a:t>
            </a: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dirty="0"/>
          </a:p>
          <a:p>
            <a:pPr lvl="1" eaLnBrk="1" hangingPunct="1"/>
            <a:r>
              <a:rPr lang="en-CA" dirty="0"/>
              <a:t>the </a:t>
            </a:r>
            <a:r>
              <a:rPr lang="en-CA" dirty="0">
                <a:solidFill>
                  <a:schemeClr val="accent1"/>
                </a:solidFill>
              </a:rPr>
              <a:t>else</a:t>
            </a:r>
            <a:r>
              <a:rPr lang="en-CA" dirty="0"/>
              <a:t> must be </a:t>
            </a:r>
            <a:r>
              <a:rPr lang="en-CA" i="1" dirty="0"/>
              <a:t>after</a:t>
            </a:r>
            <a:r>
              <a:rPr lang="en-CA" dirty="0"/>
              <a:t> the closing brace of the </a:t>
            </a:r>
            <a:r>
              <a:rPr lang="en-CA" dirty="0">
                <a:solidFill>
                  <a:schemeClr val="accent1"/>
                </a:solidFill>
              </a:rPr>
              <a:t>if</a:t>
            </a:r>
          </a:p>
          <a:p>
            <a:pPr lvl="2"/>
            <a:r>
              <a:rPr lang="en-CA" dirty="0"/>
              <a:t>otherwise can’t find the </a:t>
            </a:r>
            <a:r>
              <a:rPr lang="en-CA" dirty="0">
                <a:solidFill>
                  <a:schemeClr val="accent1"/>
                </a:solidFill>
              </a:rPr>
              <a:t>if</a:t>
            </a:r>
            <a:r>
              <a:rPr lang="en-CA" dirty="0"/>
              <a:t> it’s the </a:t>
            </a:r>
            <a:r>
              <a:rPr lang="en-CA" dirty="0">
                <a:solidFill>
                  <a:schemeClr val="accent1"/>
                </a:solidFill>
              </a:rPr>
              <a:t>else</a:t>
            </a:r>
            <a:r>
              <a:rPr lang="en-CA" dirty="0"/>
              <a:t> for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99592" y="4797152"/>
            <a:ext cx="8064896" cy="432048"/>
            <a:chOff x="899592" y="4941168"/>
            <a:chExt cx="8064896" cy="432048"/>
          </a:xfrm>
        </p:grpSpPr>
        <p:sp>
          <p:nvSpPr>
            <p:cNvPr id="5" name="Rectangle 4"/>
            <p:cNvSpPr/>
            <p:nvPr/>
          </p:nvSpPr>
          <p:spPr>
            <a:xfrm>
              <a:off x="1331640" y="4941168"/>
              <a:ext cx="76328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dirty="0"/>
                <a:t>'else' without 'if'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99592" y="4977172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!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if-else inside if-else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10795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CA"/>
              <a:t>What time is it? </a:t>
            </a:r>
            <a:r>
              <a:rPr lang="en-CA">
                <a:solidFill>
                  <a:schemeClr val="accent1"/>
                </a:solidFill>
              </a:rPr>
              <a:t>9 pm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/>
              <a:t>Good evening!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1119188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CA"/>
              <a:t>What time is it? </a:t>
            </a:r>
            <a:r>
              <a:rPr lang="en-CA">
                <a:solidFill>
                  <a:schemeClr val="accent1"/>
                </a:solidFill>
              </a:rPr>
              <a:t>9 am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/>
              <a:t>Good morning!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684213" y="4221163"/>
            <a:ext cx="3810000" cy="107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pPr>
            <a:r>
              <a:rPr lang="en-CA" sz="2800" kern="0" dirty="0">
                <a:latin typeface="+mn-lt"/>
              </a:rPr>
              <a:t>What time is it? </a:t>
            </a:r>
            <a:r>
              <a:rPr lang="en-CA" sz="2800" kern="0" dirty="0">
                <a:solidFill>
                  <a:schemeClr val="accent1"/>
                </a:solidFill>
                <a:latin typeface="+mn-lt"/>
              </a:rPr>
              <a:t>3 pm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pPr>
            <a:r>
              <a:rPr lang="en-CA" sz="2800" kern="0" dirty="0">
                <a:latin typeface="+mn-lt"/>
              </a:rPr>
              <a:t>Good afternoon!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649788" y="4221163"/>
            <a:ext cx="3810000" cy="107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pPr>
            <a:r>
              <a:rPr lang="en-CA" sz="2800" kern="0" dirty="0">
                <a:latin typeface="+mn-lt"/>
              </a:rPr>
              <a:t>What time is it? </a:t>
            </a:r>
            <a:r>
              <a:rPr lang="en-CA" sz="2800" kern="0" dirty="0">
                <a:solidFill>
                  <a:schemeClr val="accent1"/>
                </a:solidFill>
                <a:latin typeface="+mn-lt"/>
              </a:rPr>
              <a:t>3 am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pPr>
            <a:r>
              <a:rPr lang="en-CA" sz="2800" kern="0" dirty="0">
                <a:latin typeface="+mn-lt"/>
              </a:rPr>
              <a:t>Good grief!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684213" y="3141663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i="1">
                <a:solidFill>
                  <a:schemeClr val="accent1"/>
                </a:solidFill>
              </a:rPr>
              <a:t>Evening: 6pm to 11pm.</a:t>
            </a:r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684213" y="5414963"/>
            <a:ext cx="3278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i="1">
                <a:solidFill>
                  <a:schemeClr val="accent1"/>
                </a:solidFill>
              </a:rPr>
              <a:t>Afternoon: 12pm to 5pm.</a:t>
            </a: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4675188" y="3141663"/>
            <a:ext cx="3179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i="1">
                <a:solidFill>
                  <a:schemeClr val="accent1"/>
                </a:solidFill>
              </a:rPr>
              <a:t>Morning: 7am to 11am.</a:t>
            </a:r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4716463" y="5414963"/>
            <a:ext cx="1946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i="1">
                <a:solidFill>
                  <a:schemeClr val="accent1"/>
                </a:solidFill>
              </a:rPr>
              <a:t>12am to 6 am.</a:t>
            </a:r>
          </a:p>
        </p:txBody>
      </p:sp>
      <p:cxnSp>
        <p:nvCxnSpPr>
          <p:cNvPr id="12299" name="Straight Connector 12"/>
          <p:cNvCxnSpPr>
            <a:cxnSpLocks noChangeShapeType="1"/>
          </p:cNvCxnSpPr>
          <p:nvPr/>
        </p:nvCxnSpPr>
        <p:spPr bwMode="auto">
          <a:xfrm>
            <a:off x="4319588" y="1773238"/>
            <a:ext cx="0" cy="47513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3635375" y="6165850"/>
            <a:ext cx="577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/>
              <a:t>pm</a:t>
            </a:r>
          </a:p>
        </p:txBody>
      </p:sp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4425950" y="6165850"/>
            <a:ext cx="577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/>
              <a:t>am</a:t>
            </a: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250825" y="4797425"/>
            <a:ext cx="37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A</a:t>
            </a:r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250825" y="2565400"/>
            <a:ext cx="37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E</a:t>
            </a:r>
          </a:p>
        </p:txBody>
      </p:sp>
      <p:sp>
        <p:nvSpPr>
          <p:cNvPr id="12304" name="TextBox 17"/>
          <p:cNvSpPr txBox="1">
            <a:spLocks noChangeArrowheads="1"/>
          </p:cNvSpPr>
          <p:nvPr/>
        </p:nvSpPr>
        <p:spPr bwMode="auto">
          <a:xfrm>
            <a:off x="7967663" y="2492375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M</a:t>
            </a:r>
          </a:p>
        </p:txBody>
      </p:sp>
      <p:sp>
        <p:nvSpPr>
          <p:cNvPr id="12305" name="TextBox 18"/>
          <p:cNvSpPr txBox="1">
            <a:spLocks noChangeArrowheads="1"/>
          </p:cNvSpPr>
          <p:nvPr/>
        </p:nvSpPr>
        <p:spPr bwMode="auto">
          <a:xfrm>
            <a:off x="8018463" y="4868863"/>
            <a:ext cx="407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Get the Time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create variables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Scanner kbd = new Scanner(System.in);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 hour;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 amPM;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get the time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System.out.println("What time is it?");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hour = kbd.nextInt();</a:t>
            </a:r>
            <a:r>
              <a:rPr lang="en-CA" sz="2000" b="1" i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fix weird clock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(hour == 12) { hour = 0; }</a:t>
            </a:r>
            <a:endParaRPr lang="en-CA" sz="2000" b="1" i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NOTE: read next word in lower case</a:t>
            </a:r>
            <a:endParaRPr lang="en-CA" sz="2000" b="1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amPM = kbd.next().toLowerCase();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kbd.nextLine();</a:t>
            </a:r>
            <a:r>
              <a:rPr lang="en-CA" sz="20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read the Enter key!</a:t>
            </a:r>
            <a:endParaRPr lang="en-CA" sz="2000" b="1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CA" sz="20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endParaRPr lang="en-CA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Print the Message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print the appropriate message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 amPM.equals("pm")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if ( hour &lt; 6 )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afternoon!");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evening!");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if ( hour &gt; 6 )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morning!");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grief!");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</a:pPr>
            <a:endParaRPr lang="en-CA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042988" y="2637780"/>
            <a:ext cx="6696075" cy="15113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042988" y="4437112"/>
            <a:ext cx="6696075" cy="15113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7812088" y="2823517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A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7812088" y="3471217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E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7812088" y="4622849"/>
            <a:ext cx="439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M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7812088" y="5300712"/>
            <a:ext cx="40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9 AM Message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print the appropriate message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 amPM.equals("pm")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if ( hour &lt; 6 )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afternoon!");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evening!");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if ( hour &gt; 6 )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morning!");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grief!");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</a:pPr>
            <a:endParaRPr lang="en-CA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1550" y="2276872"/>
            <a:ext cx="3240088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5650" y="4075509"/>
            <a:ext cx="792163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7763" y="2276872"/>
            <a:ext cx="3201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"am".equals("pm")? NO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19250" y="4364434"/>
            <a:ext cx="1800225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27825" y="4189809"/>
            <a:ext cx="159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i="1"/>
              <a:t>9 &gt; 6? YES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771650" y="4724797"/>
            <a:ext cx="5537200" cy="3587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827088" y="2637234"/>
            <a:ext cx="288925" cy="1511300"/>
          </a:xfrm>
          <a:prstGeom prst="downArrow">
            <a:avLst>
              <a:gd name="adj1" fmla="val 50000"/>
              <a:gd name="adj2" fmla="val 4981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/>
      <p:bldP spid="10" grpId="0" animBg="1"/>
      <p:bldP spid="11" grpId="0"/>
      <p:bldP spid="16" grpId="0" animBg="1"/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Note Indentation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 i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print the appropriate message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 amPM.equals("pm")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if ( hour &lt; 6 )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afternoon!");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evening!");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if ( hour &gt; 6 )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morning!");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System.out.println("Good grief!");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CA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16388" name="Straight Connector 10"/>
          <p:cNvCxnSpPr>
            <a:cxnSpLocks noChangeShapeType="1"/>
          </p:cNvCxnSpPr>
          <p:nvPr/>
        </p:nvCxnSpPr>
        <p:spPr bwMode="auto">
          <a:xfrm>
            <a:off x="519113" y="2061740"/>
            <a:ext cx="0" cy="4319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89" name="Straight Connector 16"/>
          <p:cNvCxnSpPr>
            <a:cxnSpLocks noChangeShapeType="1"/>
          </p:cNvCxnSpPr>
          <p:nvPr/>
        </p:nvCxnSpPr>
        <p:spPr bwMode="auto">
          <a:xfrm>
            <a:off x="1166813" y="2061740"/>
            <a:ext cx="0" cy="4319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0" name="Straight Connector 18"/>
          <p:cNvCxnSpPr>
            <a:cxnSpLocks noChangeShapeType="1"/>
          </p:cNvCxnSpPr>
          <p:nvPr/>
        </p:nvCxnSpPr>
        <p:spPr bwMode="auto">
          <a:xfrm>
            <a:off x="1743075" y="2061740"/>
            <a:ext cx="0" cy="4319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1" name="TextBox 19"/>
          <p:cNvSpPr txBox="1">
            <a:spLocks noChangeArrowheads="1"/>
          </p:cNvSpPr>
          <p:nvPr/>
        </p:nvSpPr>
        <p:spPr bwMode="auto">
          <a:xfrm>
            <a:off x="323850" y="162835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/>
              <a:t>8</a:t>
            </a:r>
          </a:p>
        </p:txBody>
      </p:sp>
      <p:sp>
        <p:nvSpPr>
          <p:cNvPr id="16392" name="TextBox 20"/>
          <p:cNvSpPr txBox="1">
            <a:spLocks noChangeArrowheads="1"/>
          </p:cNvSpPr>
          <p:nvPr/>
        </p:nvSpPr>
        <p:spPr bwMode="auto">
          <a:xfrm>
            <a:off x="946150" y="162835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altLang="en-US"/>
              <a:t>12</a:t>
            </a:r>
          </a:p>
        </p:txBody>
      </p:sp>
      <p:sp>
        <p:nvSpPr>
          <p:cNvPr id="16393" name="TextBox 21"/>
          <p:cNvSpPr txBox="1">
            <a:spLocks noChangeArrowheads="1"/>
          </p:cNvSpPr>
          <p:nvPr/>
        </p:nvSpPr>
        <p:spPr bwMode="auto">
          <a:xfrm>
            <a:off x="1455738" y="162835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altLang="en-US"/>
              <a:t>16</a:t>
            </a:r>
          </a:p>
        </p:txBody>
      </p:sp>
      <p:sp>
        <p:nvSpPr>
          <p:cNvPr id="16394" name="TextBox 22"/>
          <p:cNvSpPr txBox="1">
            <a:spLocks noChangeArrowheads="1"/>
          </p:cNvSpPr>
          <p:nvPr/>
        </p:nvSpPr>
        <p:spPr bwMode="auto">
          <a:xfrm>
            <a:off x="4716463" y="6308725"/>
            <a:ext cx="434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i="1">
                <a:solidFill>
                  <a:schemeClr val="accent1"/>
                </a:solidFill>
              </a:rPr>
              <a:t>Remember the </a:t>
            </a:r>
            <a:r>
              <a:rPr lang="en-CA" b="1" i="1">
                <a:solidFill>
                  <a:schemeClr val="accent1"/>
                </a:solidFill>
              </a:rPr>
              <a:t>Format</a:t>
            </a:r>
            <a:r>
              <a:rPr lang="en-CA" i="1">
                <a:solidFill>
                  <a:schemeClr val="accent1"/>
                </a:solidFill>
              </a:rPr>
              <a:t> command!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if inside if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56088"/>
          </a:xfrm>
        </p:spPr>
        <p:txBody>
          <a:bodyPr/>
          <a:lstStyle/>
          <a:p>
            <a:pPr eaLnBrk="1" hangingPunct="1"/>
            <a:r>
              <a:rPr lang="en-US" dirty="0"/>
              <a:t>You can put if controls inside if controls</a:t>
            </a:r>
          </a:p>
          <a:p>
            <a:pPr lvl="1" eaLnBrk="1" hangingPunct="1"/>
            <a:r>
              <a:rPr lang="en-US" dirty="0"/>
              <a:t>if first condition is true, test second condition</a:t>
            </a:r>
          </a:p>
          <a:p>
            <a:pPr lvl="1" eaLnBrk="1" hangingPunct="1">
              <a:buFontTx/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</a:rPr>
              <a:t>System.out.println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("A");</a:t>
            </a:r>
          </a:p>
          <a:p>
            <a:pPr lvl="1" eaLnBrk="1" hangingPunct="1"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if (condition1)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</a:rPr>
              <a:t>System.out.println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("B");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    if (condition2)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</a:rPr>
              <a:t>System.out.println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("C");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    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484438" y="5084763"/>
            <a:ext cx="2157412" cy="1570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i="1">
                <a:solidFill>
                  <a:schemeClr val="accent1"/>
                </a:solidFill>
              </a:rPr>
              <a:t>possible output:</a:t>
            </a:r>
            <a:br>
              <a:rPr lang="en-US" i="1">
                <a:solidFill>
                  <a:schemeClr val="accent1"/>
                </a:solidFill>
              </a:rPr>
            </a:br>
            <a:r>
              <a:rPr lang="en-US" i="1">
                <a:solidFill>
                  <a:schemeClr val="accent1"/>
                </a:solidFill>
              </a:rPr>
              <a:t>A</a:t>
            </a:r>
            <a:br>
              <a:rPr lang="en-US" i="1">
                <a:solidFill>
                  <a:schemeClr val="accent1"/>
                </a:solidFill>
              </a:rPr>
            </a:br>
            <a:r>
              <a:rPr lang="en-US" i="1">
                <a:solidFill>
                  <a:schemeClr val="accent1"/>
                </a:solidFill>
              </a:rPr>
              <a:t>AB</a:t>
            </a:r>
            <a:br>
              <a:rPr lang="en-US" i="1">
                <a:solidFill>
                  <a:schemeClr val="accent1"/>
                </a:solidFill>
              </a:rPr>
            </a:br>
            <a:r>
              <a:rPr lang="en-US" i="1">
                <a:solidFill>
                  <a:schemeClr val="accent1"/>
                </a:solidFill>
              </a:rPr>
              <a:t>ABC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078413" y="5084763"/>
            <a:ext cx="3278187" cy="1570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i="1">
                <a:solidFill>
                  <a:schemeClr val="accent1"/>
                </a:solidFill>
              </a:rPr>
              <a:t>pattern:</a:t>
            </a:r>
            <a:br>
              <a:rPr lang="en-US" i="1">
                <a:solidFill>
                  <a:schemeClr val="accent1"/>
                </a:solidFill>
              </a:rPr>
            </a:br>
            <a:r>
              <a:rPr lang="en-US" i="1">
                <a:solidFill>
                  <a:schemeClr val="accent1"/>
                </a:solidFill>
              </a:rPr>
              <a:t>always A</a:t>
            </a:r>
            <a:br>
              <a:rPr lang="en-US" i="1">
                <a:solidFill>
                  <a:schemeClr val="accent1"/>
                </a:solidFill>
              </a:rPr>
            </a:br>
            <a:r>
              <a:rPr lang="en-US" i="1">
                <a:solidFill>
                  <a:schemeClr val="accent1"/>
                </a:solidFill>
              </a:rPr>
              <a:t>sometimes B</a:t>
            </a:r>
            <a:br>
              <a:rPr lang="en-US" i="1">
                <a:solidFill>
                  <a:schemeClr val="accent1"/>
                </a:solidFill>
              </a:rPr>
            </a:br>
            <a:r>
              <a:rPr lang="en-US" i="1">
                <a:solidFill>
                  <a:schemeClr val="accent1"/>
                </a:solidFill>
              </a:rPr>
              <a:t>when B, sometimes C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Eligible for Pension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Who is eligible for a pension</a:t>
            </a:r>
          </a:p>
          <a:p>
            <a:pPr lvl="1" eaLnBrk="1" hangingPunct="1"/>
            <a:r>
              <a:rPr lang="en-CA" dirty="0"/>
              <a:t>seniors (age is 65+)</a:t>
            </a:r>
          </a:p>
          <a:p>
            <a:pPr lvl="1" eaLnBrk="1" hangingPunct="1"/>
            <a:r>
              <a:rPr lang="en-CA" dirty="0"/>
              <a:t>disabled people 55+ who live on their own</a:t>
            </a:r>
          </a:p>
          <a:p>
            <a:pPr eaLnBrk="1" hangingPunct="1"/>
            <a:r>
              <a:rPr lang="en-CA" dirty="0"/>
              <a:t>Only ask question if need to know</a:t>
            </a:r>
          </a:p>
          <a:p>
            <a:pPr lvl="1" eaLnBrk="1" hangingPunct="1"/>
            <a:r>
              <a:rPr lang="en-CA" dirty="0"/>
              <a:t>ask age</a:t>
            </a:r>
          </a:p>
          <a:p>
            <a:pPr lvl="1"/>
            <a:r>
              <a:rPr lang="en-CA" dirty="0"/>
              <a:t>if 65+ </a:t>
            </a:r>
            <a:r>
              <a:rPr lang="en-CA" dirty="0">
                <a:sym typeface="Wingdings" pitchFamily="2" charset="2"/>
              </a:rPr>
              <a:t> eligible</a:t>
            </a:r>
            <a:endParaRPr lang="en-CA" dirty="0"/>
          </a:p>
          <a:p>
            <a:pPr lvl="1" eaLnBrk="1" hangingPunct="1"/>
            <a:r>
              <a:rPr lang="en-CA" dirty="0"/>
              <a:t>if 55+ and not already eligible</a:t>
            </a:r>
          </a:p>
          <a:p>
            <a:pPr lvl="2"/>
            <a:r>
              <a:rPr lang="en-CA" dirty="0"/>
              <a:t>ask if disabled</a:t>
            </a:r>
          </a:p>
          <a:p>
            <a:pPr lvl="2" eaLnBrk="1" hangingPunct="1"/>
            <a:r>
              <a:rPr lang="en-CA" dirty="0"/>
              <a:t>if disabled</a:t>
            </a:r>
          </a:p>
          <a:p>
            <a:pPr lvl="3"/>
            <a:r>
              <a:rPr lang="en-CA" dirty="0"/>
              <a:t>ask if live on own</a:t>
            </a:r>
          </a:p>
          <a:p>
            <a:pPr lvl="3"/>
            <a:r>
              <a:rPr lang="en-CA" dirty="0"/>
              <a:t>if live on own </a:t>
            </a:r>
            <a:r>
              <a:rPr lang="en-CA" dirty="0">
                <a:sym typeface="Wingdings" pitchFamily="2" charset="2"/>
              </a:rPr>
              <a:t> eligible</a:t>
            </a:r>
            <a:endParaRPr lang="en-CA" dirty="0"/>
          </a:p>
          <a:p>
            <a:pPr lvl="2" eaLnBrk="1" hangingPunct="1"/>
            <a:endParaRPr lang="en-CA" dirty="0"/>
          </a:p>
          <a:p>
            <a:pPr eaLnBrk="1" hangingPunct="1"/>
            <a:endParaRPr lang="en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Eligible for 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06488"/>
            <a:ext cx="7848600" cy="4114800"/>
          </a:xfrm>
        </p:spPr>
        <p:txBody>
          <a:bodyPr rtlCol="0">
            <a:normAutofit fontScale="70000" lnSpcReduction="20000"/>
          </a:bodyPr>
          <a:lstStyle/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ask age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("How old are you? 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age =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kbd.nextInt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kbd.nextLine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eligible = (age &gt;= 65);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CA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if 55..64, ask if disabled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(age &gt;= 55 &amp;&amp; !eligible) {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("Are you disabled? 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answer =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kbd.nextLine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CA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if disabled, ask if live on own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answer.startsWith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("y")) {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("Do you live on your own? 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answer =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kbd.nextLine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eligible =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answer.startsWith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("y");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Write nested if/if-else to generate:</a:t>
            </a:r>
          </a:p>
          <a:p>
            <a:pPr lvl="1" eaLnBrk="1" hangingPunct="1"/>
            <a:r>
              <a:rPr lang="en-US"/>
              <a:t>either "A", "AB", "ABC" or "ABD"</a:t>
            </a:r>
          </a:p>
          <a:p>
            <a:pPr lvl="1" eaLnBrk="1" hangingPunct="1"/>
            <a:r>
              <a:rPr lang="en-US"/>
              <a:t>either "A", "ABC" or "AC"</a:t>
            </a:r>
          </a:p>
          <a:p>
            <a:pPr lvl="1" eaLnBrk="1" hangingPunct="1"/>
            <a:r>
              <a:rPr lang="en-US"/>
              <a:t>either "A", "ABC", or "D"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The “if” Control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Java syntax: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b="1" dirty="0">
                <a:solidFill>
                  <a:schemeClr val="tx2"/>
                </a:solidFill>
              </a:rPr>
              <a:t>if (</a:t>
            </a:r>
            <a:r>
              <a:rPr lang="en-CA" sz="2400" i="1" dirty="0">
                <a:solidFill>
                  <a:schemeClr val="accent1"/>
                </a:solidFill>
              </a:rPr>
              <a:t>condition</a:t>
            </a:r>
            <a:r>
              <a:rPr lang="en-CA" sz="2400" b="1" dirty="0">
                <a:solidFill>
                  <a:schemeClr val="tx2"/>
                </a:solidFill>
              </a:rPr>
              <a:t>) {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i="1" dirty="0" err="1">
                <a:solidFill>
                  <a:schemeClr val="accent1"/>
                </a:solidFill>
              </a:rPr>
              <a:t>conditionalAction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spcBef>
                <a:spcPct val="0"/>
              </a:spcBef>
            </a:pPr>
            <a:r>
              <a:rPr lang="en-CA" dirty="0"/>
              <a:t>note braces</a:t>
            </a:r>
          </a:p>
          <a:p>
            <a:pPr lvl="2" eaLnBrk="1" hangingPunct="1">
              <a:spcBef>
                <a:spcPct val="0"/>
              </a:spcBef>
            </a:pPr>
            <a:r>
              <a:rPr lang="en-CA" dirty="0"/>
              <a:t>go around the command you </a:t>
            </a:r>
            <a:r>
              <a:rPr lang="en-CA" i="1" dirty="0"/>
              <a:t>maybe</a:t>
            </a:r>
            <a:r>
              <a:rPr lang="en-CA" dirty="0"/>
              <a:t> want to do</a:t>
            </a:r>
          </a:p>
          <a:p>
            <a:pPr lvl="1" eaLnBrk="1" hangingPunct="1">
              <a:spcBef>
                <a:spcPct val="0"/>
              </a:spcBef>
            </a:pPr>
            <a:r>
              <a:rPr lang="en-CA" dirty="0"/>
              <a:t>note </a:t>
            </a:r>
            <a:r>
              <a:rPr lang="en-CA" i="1" dirty="0"/>
              <a:t>indentation</a:t>
            </a:r>
            <a:r>
              <a:rPr lang="en-CA" dirty="0"/>
              <a:t>:  </a:t>
            </a:r>
          </a:p>
          <a:p>
            <a:pPr lvl="2" eaLnBrk="1" hangingPunct="1">
              <a:spcBef>
                <a:spcPct val="0"/>
              </a:spcBef>
            </a:pPr>
            <a:r>
              <a:rPr lang="en-CA" dirty="0"/>
              <a:t>conditional action indented another four spaces!</a:t>
            </a:r>
          </a:p>
          <a:p>
            <a:pPr lvl="1" eaLnBrk="1" hangingPunct="1">
              <a:spcBef>
                <a:spcPct val="0"/>
              </a:spcBef>
            </a:pPr>
            <a:r>
              <a:rPr lang="en-CA" dirty="0"/>
              <a:t>also note:  no semi-colon on the “if” line</a:t>
            </a:r>
          </a:p>
          <a:p>
            <a:pPr lvl="2" eaLnBrk="1" hangingPunct="1">
              <a:spcBef>
                <a:spcPct val="0"/>
              </a:spcBef>
            </a:pPr>
            <a:r>
              <a:rPr lang="en-CA" dirty="0"/>
              <a:t>“if they worked over 40 hours” is </a:t>
            </a:r>
            <a:r>
              <a:rPr lang="en-CA" i="1" dirty="0"/>
              <a:t>not</a:t>
            </a:r>
            <a:r>
              <a:rPr lang="en-CA" dirty="0"/>
              <a:t> a command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2205038"/>
            <a:ext cx="33185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CA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(hours &gt; 40) {</a:t>
            </a:r>
          </a:p>
          <a:p>
            <a:pPr algn="l">
              <a:defRPr/>
            </a:pPr>
            <a:r>
              <a:rPr lang="en-CA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pay = pay + …</a:t>
            </a:r>
          </a:p>
          <a:p>
            <a:pPr algn="l">
              <a:defRPr/>
            </a:pPr>
            <a:r>
              <a:rPr lang="en-CA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44008" y="2204864"/>
            <a:ext cx="0" cy="122413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64088" y="2204864"/>
            <a:ext cx="0" cy="122413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158111" y="6165304"/>
            <a:ext cx="49503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 dirty="0">
                <a:solidFill>
                  <a:schemeClr val="accent1"/>
                </a:solidFill>
              </a:rPr>
              <a:t>Remember the </a:t>
            </a:r>
            <a:r>
              <a:rPr lang="en-CA" sz="2000" b="1" i="1" dirty="0">
                <a:solidFill>
                  <a:schemeClr val="accent1"/>
                </a:solidFill>
              </a:rPr>
              <a:t>Format</a:t>
            </a:r>
            <a:r>
              <a:rPr lang="en-CA" sz="2000" i="1" dirty="0">
                <a:solidFill>
                  <a:schemeClr val="accent1"/>
                </a:solidFill>
              </a:rPr>
              <a:t> command in </a:t>
            </a:r>
            <a:r>
              <a:rPr lang="en-CA" sz="2000" i="1" dirty="0" err="1">
                <a:solidFill>
                  <a:schemeClr val="accent1"/>
                </a:solidFill>
              </a:rPr>
              <a:t>NetBeans</a:t>
            </a:r>
            <a:r>
              <a:rPr lang="en-CA" sz="2000" i="1" dirty="0">
                <a:solidFill>
                  <a:schemeClr val="accent1"/>
                </a:solidFill>
              </a:rPr>
              <a:t>!</a:t>
            </a:r>
          </a:p>
          <a:p>
            <a:r>
              <a:rPr lang="en-CA" sz="2000" i="1" dirty="0">
                <a:solidFill>
                  <a:schemeClr val="accent1"/>
                </a:solidFill>
              </a:rPr>
              <a:t>It will do the indentation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Logical Operators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p &amp;&amp; q</a:t>
            </a:r>
            <a:r>
              <a:rPr lang="en-US" dirty="0"/>
              <a:t>	p </a:t>
            </a:r>
            <a:r>
              <a:rPr lang="en-US" b="1" dirty="0"/>
              <a:t>and</a:t>
            </a:r>
            <a:r>
              <a:rPr lang="en-US" dirty="0"/>
              <a:t> q both true</a:t>
            </a:r>
          </a:p>
          <a:p>
            <a:pPr lvl="1" algn="r" eaLnBrk="1" hangingPunct="1">
              <a:buFontTx/>
              <a:buNone/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(0 &lt; n) &amp;&amp; (n &lt; 100)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p || q</a:t>
            </a:r>
            <a:r>
              <a:rPr lang="en-US" dirty="0"/>
              <a:t>	either p </a:t>
            </a:r>
            <a:r>
              <a:rPr lang="en-US" b="1" dirty="0"/>
              <a:t>or</a:t>
            </a:r>
            <a:r>
              <a:rPr lang="en-US" dirty="0"/>
              <a:t> q (or </a:t>
            </a:r>
            <a:r>
              <a:rPr lang="en-US" i="1" dirty="0"/>
              <a:t>both</a:t>
            </a:r>
            <a:r>
              <a:rPr lang="en-US" dirty="0"/>
              <a:t>) are true</a:t>
            </a:r>
          </a:p>
          <a:p>
            <a:pPr lvl="1" algn="r" eaLnBrk="1" hangingPunct="1">
              <a:buFontTx/>
              <a:buNone/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(m &gt; 0) || (n &gt; 0)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!p</a:t>
            </a:r>
            <a:r>
              <a:rPr lang="en-US" dirty="0"/>
              <a:t>	</a:t>
            </a:r>
            <a:r>
              <a:rPr lang="en-US" dirty="0" err="1"/>
              <a:t>p</a:t>
            </a:r>
            <a:r>
              <a:rPr lang="en-US" dirty="0"/>
              <a:t> is </a:t>
            </a:r>
            <a:r>
              <a:rPr lang="en-US" b="1" dirty="0"/>
              <a:t>not</a:t>
            </a:r>
            <a:r>
              <a:rPr lang="en-US" dirty="0"/>
              <a:t> true</a:t>
            </a:r>
          </a:p>
          <a:p>
            <a:pPr lvl="1" algn="r" eaLnBrk="1" hangingPunct="1">
              <a:buFontTx/>
              <a:buNone/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answer.equals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("yes")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On Translating from English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531100" algn="r"/>
              </a:tabLst>
            </a:pPr>
            <a:r>
              <a:rPr lang="en-CA"/>
              <a:t>In English we can leave things unsaid</a:t>
            </a:r>
          </a:p>
          <a:p>
            <a:pPr lvl="1" eaLnBrk="1" hangingPunct="1">
              <a:tabLst>
                <a:tab pos="7531100" algn="r"/>
              </a:tabLst>
            </a:pPr>
            <a:r>
              <a:rPr lang="en-CA"/>
              <a:t>if x is greater than 0 and less than 100, ...</a:t>
            </a:r>
          </a:p>
          <a:p>
            <a:pPr eaLnBrk="1" hangingPunct="1">
              <a:tabLst>
                <a:tab pos="7531100" algn="r"/>
              </a:tabLst>
            </a:pPr>
            <a:r>
              <a:rPr lang="en-CA"/>
              <a:t>In Java, we can’t</a:t>
            </a:r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CA">
                <a:solidFill>
                  <a:schemeClr val="tx2"/>
                </a:solidFill>
              </a:rPr>
              <a:t>if (x &gt; 0 &amp;&amp; </a:t>
            </a:r>
            <a:r>
              <a:rPr lang="en-CA">
                <a:solidFill>
                  <a:srgbClr val="FF0000"/>
                </a:solidFill>
              </a:rPr>
              <a:t>&lt; 100</a:t>
            </a:r>
            <a:r>
              <a:rPr lang="en-CA">
                <a:solidFill>
                  <a:schemeClr val="tx2"/>
                </a:solidFill>
              </a:rPr>
              <a:t>) </a:t>
            </a:r>
            <a:r>
              <a:rPr lang="en-CA"/>
              <a:t>	</a:t>
            </a:r>
            <a:r>
              <a:rPr lang="en-CA" i="1">
                <a:solidFill>
                  <a:schemeClr val="accent1"/>
                </a:solidFill>
              </a:rPr>
              <a:t>computer:  Huh??</a:t>
            </a:r>
          </a:p>
          <a:p>
            <a:pPr eaLnBrk="1" hangingPunct="1">
              <a:tabLst>
                <a:tab pos="7531100" algn="r"/>
              </a:tabLst>
            </a:pPr>
            <a:r>
              <a:rPr lang="en-CA"/>
              <a:t>Start by saying the whole thing in English</a:t>
            </a:r>
          </a:p>
          <a:p>
            <a:pPr lvl="1" eaLnBrk="1" hangingPunct="1">
              <a:tabLst>
                <a:tab pos="7531100" algn="r"/>
              </a:tabLst>
            </a:pPr>
            <a:r>
              <a:rPr lang="en-CA"/>
              <a:t>if x is greater than 0 and </a:t>
            </a:r>
            <a:r>
              <a:rPr lang="en-CA" b="1"/>
              <a:t>x is </a:t>
            </a:r>
            <a:r>
              <a:rPr lang="en-CA"/>
              <a:t>less than 100, ...</a:t>
            </a:r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CA">
                <a:solidFill>
                  <a:schemeClr val="tx2"/>
                </a:solidFill>
              </a:rPr>
              <a:t>if (x &gt; 0 &amp;&amp; x &lt; 100)</a:t>
            </a:r>
            <a:r>
              <a:rPr lang="en-CA"/>
              <a:t>	</a:t>
            </a:r>
            <a:r>
              <a:rPr lang="en-CA" i="1">
                <a:solidFill>
                  <a:schemeClr val="accent1"/>
                </a:solidFill>
              </a:rPr>
              <a:t>computer:  OK</a:t>
            </a:r>
            <a:endParaRPr lang="en-CA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Warnings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531100" algn="r"/>
              </a:tabLst>
            </a:pPr>
            <a:r>
              <a:rPr lang="en-US"/>
              <a:t>Use the right operators</a:t>
            </a:r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US">
                <a:latin typeface="Courier New" pitchFamily="49" charset="0"/>
              </a:rPr>
              <a:t>==</a:t>
            </a:r>
            <a:r>
              <a:rPr lang="en-US"/>
              <a:t> 	</a:t>
            </a:r>
            <a:r>
              <a:rPr lang="en-US" u="sng"/>
              <a:t>not</a:t>
            </a:r>
            <a:r>
              <a:rPr lang="en-US"/>
              <a:t>  </a:t>
            </a:r>
            <a:r>
              <a:rPr lang="en-US">
                <a:latin typeface="Courier New" pitchFamily="49" charset="0"/>
              </a:rPr>
              <a:t>=</a:t>
            </a:r>
            <a:endParaRPr lang="en-US"/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US">
                <a:latin typeface="Courier New" pitchFamily="49" charset="0"/>
              </a:rPr>
              <a:t>&amp;&amp;</a:t>
            </a:r>
            <a:r>
              <a:rPr lang="en-US"/>
              <a:t>	 </a:t>
            </a:r>
            <a:r>
              <a:rPr lang="en-US" u="sng"/>
              <a:t>not</a:t>
            </a:r>
            <a:r>
              <a:rPr lang="en-US"/>
              <a:t>  </a:t>
            </a:r>
            <a:r>
              <a:rPr lang="en-US">
                <a:latin typeface="Courier New" pitchFamily="49" charset="0"/>
              </a:rPr>
              <a:t>&amp;</a:t>
            </a:r>
            <a:endParaRPr lang="en-US"/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US">
                <a:latin typeface="Courier New" pitchFamily="49" charset="0"/>
              </a:rPr>
              <a:t>||</a:t>
            </a:r>
            <a:r>
              <a:rPr lang="en-US"/>
              <a:t>	 </a:t>
            </a:r>
            <a:r>
              <a:rPr lang="en-US" u="sng"/>
              <a:t>not</a:t>
            </a:r>
            <a:r>
              <a:rPr lang="en-US"/>
              <a:t>  </a:t>
            </a:r>
            <a:r>
              <a:rPr lang="en-US">
                <a:latin typeface="Courier New" pitchFamily="49" charset="0"/>
              </a:rPr>
              <a:t>|</a:t>
            </a:r>
            <a:endParaRPr lang="en-US"/>
          </a:p>
          <a:p>
            <a:pPr eaLnBrk="1" hangingPunct="1">
              <a:tabLst>
                <a:tab pos="7531100" algn="r"/>
              </a:tabLst>
            </a:pPr>
            <a:r>
              <a:rPr lang="en-US"/>
              <a:t>Nothing goes without saying!</a:t>
            </a:r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US" sz="2400">
                <a:solidFill>
                  <a:schemeClr val="tx2"/>
                </a:solidFill>
                <a:latin typeface="Courier New" pitchFamily="49" charset="0"/>
              </a:rPr>
              <a:t>a &gt; 0  &amp;&amp; a &lt; 10</a:t>
            </a:r>
            <a:r>
              <a:rPr lang="en-US"/>
              <a:t>	</a:t>
            </a:r>
            <a:r>
              <a:rPr lang="en-US" u="sng"/>
              <a:t>not</a:t>
            </a:r>
            <a:r>
              <a:rPr lang="en-US"/>
              <a:t>  </a:t>
            </a:r>
            <a:r>
              <a:rPr lang="en-US" sz="2400">
                <a:latin typeface="Courier New" pitchFamily="49" charset="0"/>
              </a:rPr>
              <a:t>a &gt; 0 &amp;&amp; </a:t>
            </a:r>
            <a:r>
              <a:rPr lang="en-US" sz="2400">
                <a:solidFill>
                  <a:srgbClr val="FF0000"/>
                </a:solidFill>
                <a:latin typeface="Courier New" pitchFamily="49" charset="0"/>
              </a:rPr>
              <a:t>&lt; 10</a:t>
            </a:r>
            <a:endParaRPr lang="en-US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US" sz="2400">
                <a:solidFill>
                  <a:schemeClr val="tx2"/>
                </a:solidFill>
                <a:latin typeface="Courier New" pitchFamily="49" charset="0"/>
              </a:rPr>
              <a:t>b == 0 || c == 0</a:t>
            </a:r>
            <a:r>
              <a:rPr lang="en-US"/>
              <a:t>	</a:t>
            </a:r>
            <a:r>
              <a:rPr lang="en-US" u="sng"/>
              <a:t>not</a:t>
            </a:r>
            <a:r>
              <a:rPr lang="en-US"/>
              <a:t>  </a:t>
            </a:r>
            <a:r>
              <a:rPr lang="en-US" sz="2400">
                <a:solidFill>
                  <a:srgbClr val="FF0000"/>
                </a:solidFill>
                <a:latin typeface="Courier New" pitchFamily="49" charset="0"/>
              </a:rPr>
              <a:t>b || </a:t>
            </a:r>
            <a:r>
              <a:rPr lang="en-US" sz="2400">
                <a:latin typeface="Courier New" pitchFamily="49" charset="0"/>
              </a:rPr>
              <a:t>c == 0</a:t>
            </a:r>
            <a:endParaRPr lang="en-US"/>
          </a:p>
          <a:p>
            <a:pPr lvl="1" eaLnBrk="1" hangingPunct="1">
              <a:buFontTx/>
              <a:buNone/>
              <a:tabLst>
                <a:tab pos="7531100" algn="r"/>
              </a:tabLst>
            </a:pPr>
            <a:r>
              <a:rPr lang="en-US" sz="2400">
                <a:solidFill>
                  <a:schemeClr val="tx2"/>
                </a:solidFill>
                <a:latin typeface="Courier New" pitchFamily="49" charset="0"/>
              </a:rPr>
              <a:t>0 &lt; d  &amp;&amp; d &lt; 10</a:t>
            </a:r>
            <a:r>
              <a:rPr lang="en-US"/>
              <a:t>	</a:t>
            </a:r>
            <a:r>
              <a:rPr lang="en-US" u="sng"/>
              <a:t>not</a:t>
            </a:r>
            <a:r>
              <a:rPr lang="en-US"/>
              <a:t>  </a:t>
            </a:r>
            <a:r>
              <a:rPr lang="en-US" sz="2400">
                <a:latin typeface="Courier New" pitchFamily="49" charset="0"/>
              </a:rPr>
              <a:t>0 &lt; d </a:t>
            </a:r>
            <a:r>
              <a:rPr lang="en-US" sz="2400">
                <a:solidFill>
                  <a:srgbClr val="FF0000"/>
                </a:solidFill>
                <a:latin typeface="Courier New" pitchFamily="49" charset="0"/>
              </a:rPr>
              <a:t>&lt; 10</a:t>
            </a:r>
            <a:endParaRPr lang="en-US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Write Boolean expressions for whether…</a:t>
            </a:r>
          </a:p>
          <a:p>
            <a:pPr lvl="1" eaLnBrk="1" hangingPunct="1"/>
            <a:r>
              <a:rPr lang="en-US" dirty="0"/>
              <a:t>x is greater than 0 and y is less than 5</a:t>
            </a:r>
          </a:p>
          <a:p>
            <a:pPr lvl="1" eaLnBrk="1" hangingPunct="1"/>
            <a:r>
              <a:rPr lang="en-US" dirty="0"/>
              <a:t>x is greater than zero or y is equal to z</a:t>
            </a:r>
          </a:p>
          <a:p>
            <a:pPr lvl="1" eaLnBrk="1" hangingPunct="1"/>
            <a:r>
              <a:rPr lang="en-US" dirty="0"/>
              <a:t>answer does not start with N</a:t>
            </a:r>
          </a:p>
          <a:p>
            <a:pPr lvl="1" eaLnBrk="1" hangingPunct="1"/>
            <a:r>
              <a:rPr lang="en-US" dirty="0"/>
              <a:t>it’s not the case that x is greater than the product of y and z</a:t>
            </a:r>
          </a:p>
          <a:p>
            <a:pPr lvl="2" eaLnBrk="1" hangingPunct="1"/>
            <a:r>
              <a:rPr lang="en-US" dirty="0"/>
              <a:t>NOTE:  translate </a:t>
            </a:r>
            <a:r>
              <a:rPr lang="en-US" i="1" dirty="0"/>
              <a:t>directly</a:t>
            </a:r>
            <a:r>
              <a:rPr lang="en-US" dirty="0"/>
              <a:t> to Java</a:t>
            </a:r>
          </a:p>
          <a:p>
            <a:pPr lvl="1" eaLnBrk="1" hangingPunct="1"/>
            <a:r>
              <a:rPr lang="en-US" dirty="0"/>
              <a:t>y is greater than x and less than z</a:t>
            </a:r>
          </a:p>
          <a:p>
            <a:pPr lvl="1" eaLnBrk="1" hangingPunct="1"/>
            <a:r>
              <a:rPr lang="en-US" dirty="0"/>
              <a:t>x is equal to y but not to z</a:t>
            </a:r>
          </a:p>
          <a:p>
            <a:pPr lvl="1" eaLnBrk="1" hangingPunct="1"/>
            <a:r>
              <a:rPr lang="en-US" dirty="0"/>
              <a:t>m or n is greater than 0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Three-Way Choice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Exactly one of three options</a:t>
            </a:r>
          </a:p>
          <a:p>
            <a:pPr lvl="1" eaLnBrk="1" hangingPunct="1"/>
            <a:r>
              <a:rPr lang="en-US"/>
              <a:t>either "A", "B", or "C"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if (age &lt; 18)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	System.out.print("Child");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}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if (age &gt;= 18 &amp;&amp; age &lt; 65)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	System.out.print("Adult");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}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if (age &gt;= 65)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	System.out.print("Senior");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003800" y="3429000"/>
            <a:ext cx="3671888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Child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037138" y="3000375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15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003800" y="4357688"/>
            <a:ext cx="3671888" cy="3571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Adult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037138" y="3929063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25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5003800" y="5286375"/>
            <a:ext cx="3671888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Senior</a:t>
            </a:r>
          </a:p>
        </p:txBody>
      </p:sp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5037138" y="4857750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65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Sequential If and If-Else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Be careful mixing if with if-else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else parts go with each if separately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if (age &lt; 18)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	System.out.print("Child");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if (age &gt;= 18 &amp;&amp; age &lt; 65)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	System.out.print("Adult"); 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} else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	System.out.print("Senior"); 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}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148263" y="3100388"/>
            <a:ext cx="3455987" cy="4000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i="1" dirty="0"/>
              <a:t>What happens when age is 15?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5108575" y="4143375"/>
            <a:ext cx="3495675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Adult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141913" y="3714750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25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5108575" y="5000625"/>
            <a:ext cx="3495675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Senior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5141913" y="4572000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65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If-Else Inside Else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7772400" cy="4495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If-Else inside an Else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only do Adult/Senior choice if Child </a:t>
            </a:r>
            <a:r>
              <a:rPr lang="en-US" i="1" dirty="0"/>
              <a:t>not </a:t>
            </a:r>
            <a:r>
              <a:rPr lang="en-US" dirty="0"/>
              <a:t>chosen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if (age &lt; 18)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("Child");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 else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if (age &gt;= 18 &amp;&amp; age &lt; 65)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    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("Adult");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} else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    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("Senior");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148263" y="4143375"/>
            <a:ext cx="3424237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Adult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5181600" y="371475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25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148263" y="5000625"/>
            <a:ext cx="3424237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Senior</a:t>
            </a:r>
          </a:p>
        </p:txBody>
      </p:sp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5181600" y="457200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65</a:t>
            </a:r>
          </a:p>
        </p:txBody>
      </p:sp>
      <p:sp>
        <p:nvSpPr>
          <p:cNvPr id="23560" name="Text Box 4"/>
          <p:cNvSpPr txBox="1">
            <a:spLocks noChangeArrowheads="1"/>
          </p:cNvSpPr>
          <p:nvPr/>
        </p:nvSpPr>
        <p:spPr bwMode="auto">
          <a:xfrm>
            <a:off x="5148263" y="3100388"/>
            <a:ext cx="3455987" cy="4000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i="1" dirty="0"/>
              <a:t>What happens when age is 15?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If-Else Inside Else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So common it has a special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second </a:t>
            </a:r>
            <a:r>
              <a:rPr lang="en-US" dirty="0">
                <a:solidFill>
                  <a:schemeClr val="tx2"/>
                </a:solidFill>
              </a:rPr>
              <a:t>if</a:t>
            </a:r>
            <a:r>
              <a:rPr lang="en-US" dirty="0"/>
              <a:t> comes </a:t>
            </a:r>
            <a:r>
              <a:rPr lang="en-US" i="1" dirty="0"/>
              <a:t>right after</a:t>
            </a:r>
            <a:r>
              <a:rPr lang="en-US" dirty="0"/>
              <a:t> the </a:t>
            </a:r>
            <a:r>
              <a:rPr lang="en-US" dirty="0">
                <a:solidFill>
                  <a:schemeClr val="tx2"/>
                </a:solidFill>
              </a:rPr>
              <a:t>else</a:t>
            </a:r>
            <a:r>
              <a:rPr lang="en-US" dirty="0"/>
              <a:t> (no braces)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if (age &lt; 18) 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("Child");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} else if (age &gt;= 18 &amp;&amp; age &lt; 65)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("Adult");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} else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("Senior");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behaves exactly the same as previous slide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Cascading If Statements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Simplified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already </a:t>
            </a:r>
            <a:r>
              <a:rPr lang="en-US" i="1"/>
              <a:t>know</a:t>
            </a:r>
            <a:r>
              <a:rPr lang="en-US"/>
              <a:t> age &gt;= 18 in part 2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if (age &lt; 18)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	System.out.print("Child");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} else if (age &lt; 65)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	System.out.print("Adult");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} else {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	System.out.print("Senior");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108575" y="4143375"/>
            <a:ext cx="3567113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Adult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5141913" y="3714750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25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108575" y="5000625"/>
            <a:ext cx="3567113" cy="357188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1800">
                <a:latin typeface="Courier New" pitchFamily="49" charset="0"/>
                <a:cs typeface="Courier New" pitchFamily="49" charset="0"/>
              </a:rPr>
              <a:t>Senior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141913" y="4572000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sz="2000" i="1"/>
              <a:t>age is 65</a:t>
            </a:r>
          </a:p>
        </p:txBody>
      </p:sp>
      <p:sp>
        <p:nvSpPr>
          <p:cNvPr id="25608" name="Text Box 4"/>
          <p:cNvSpPr txBox="1">
            <a:spLocks noChangeArrowheads="1"/>
          </p:cNvSpPr>
          <p:nvPr/>
        </p:nvSpPr>
        <p:spPr bwMode="auto">
          <a:xfrm>
            <a:off x="5148263" y="3100388"/>
            <a:ext cx="3455987" cy="4000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i="1" dirty="0"/>
              <a:t>What happens when age is 15?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Multi-Way Choice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CA"/>
              <a:t>A or B or C or ... or Z	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if (...)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	doA();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} else if (...)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	doB();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...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} else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	doZ();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662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CA"/>
              <a:t>A or B or ... or Z </a:t>
            </a:r>
            <a:br>
              <a:rPr lang="en-CA"/>
            </a:br>
            <a:r>
              <a:rPr lang="en-CA"/>
              <a:t>or </a:t>
            </a:r>
            <a:r>
              <a:rPr lang="en-CA" i="1"/>
              <a:t>none of the above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if (...)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	doA();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} else if (...)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	doB();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...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} else if (...) {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	doZ();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CA" sz="20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685800" y="5786438"/>
            <a:ext cx="3551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>
                <a:solidFill>
                  <a:schemeClr val="accent1"/>
                </a:solidFill>
              </a:rPr>
              <a:t>If we didn’t do any of the others,</a:t>
            </a:r>
          </a:p>
          <a:p>
            <a:r>
              <a:rPr lang="en-CA" sz="2000" i="1">
                <a:solidFill>
                  <a:schemeClr val="accent1"/>
                </a:solidFill>
              </a:rPr>
              <a:t>then we’ll do Z for sure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664075" y="5786438"/>
            <a:ext cx="3551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>
                <a:solidFill>
                  <a:schemeClr val="accent1"/>
                </a:solidFill>
              </a:rPr>
              <a:t>If we didn’t do any of the others,</a:t>
            </a:r>
          </a:p>
          <a:p>
            <a:r>
              <a:rPr lang="en-CA" sz="2000" i="1">
                <a:solidFill>
                  <a:schemeClr val="accent1"/>
                </a:solidFill>
              </a:rPr>
              <a:t>we </a:t>
            </a:r>
            <a:r>
              <a:rPr lang="en-CA" sz="2000" b="1" i="1">
                <a:solidFill>
                  <a:schemeClr val="accent1"/>
                </a:solidFill>
              </a:rPr>
              <a:t>still</a:t>
            </a:r>
            <a:r>
              <a:rPr lang="en-CA" sz="2000" i="1">
                <a:solidFill>
                  <a:schemeClr val="accent1"/>
                </a:solidFill>
              </a:rPr>
              <a:t> might not do 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“if” Control Example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("Hours this week: ");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hours = </a:t>
            </a:r>
            <a:r>
              <a:rPr lang="en-CA" sz="2400" dirty="0" err="1">
                <a:solidFill>
                  <a:schemeClr val="tx2"/>
                </a:solidFill>
              </a:rPr>
              <a:t>kbd.nextDouble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 eaLnBrk="1" hangingPunct="1">
              <a:buFontTx/>
              <a:buNone/>
            </a:pP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 eaLnBrk="1" hangingPunct="1">
              <a:buFontTx/>
              <a:buNone/>
            </a:pPr>
            <a:r>
              <a:rPr lang="en-CA" sz="2400" dirty="0">
                <a:solidFill>
                  <a:schemeClr val="tx2"/>
                </a:solidFill>
              </a:rPr>
              <a:t>pay = rate * hours;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if (hours &gt; 40) {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	</a:t>
            </a:r>
            <a:r>
              <a:rPr lang="en-CA" sz="2400" b="1" dirty="0" err="1">
                <a:solidFill>
                  <a:schemeClr val="tx2"/>
                </a:solidFill>
              </a:rPr>
              <a:t>System.out.println</a:t>
            </a:r>
            <a:r>
              <a:rPr lang="en-CA" sz="2400" b="1" dirty="0">
                <a:solidFill>
                  <a:schemeClr val="tx2"/>
                </a:solidFill>
              </a:rPr>
              <a:t>("You get overtime pay.");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    pay = pay + rate * 0.5 * (hours – 40);</a:t>
            </a:r>
          </a:p>
          <a:p>
            <a:pPr lvl="1" eaLnBrk="1" hangingPunct="1">
              <a:buFontTx/>
              <a:buNone/>
            </a:pP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5750" y="5214938"/>
            <a:ext cx="4071938" cy="71437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Hours this week: </a:t>
            </a:r>
            <a:r>
              <a:rPr lang="en-CA" sz="1800" b="1" dirty="0">
                <a:solidFill>
                  <a:srgbClr val="7095FD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algn="l">
              <a:defRPr/>
            </a:pPr>
            <a:endParaRPr lang="en-CA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786313" y="5214938"/>
            <a:ext cx="4071937" cy="71437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altLang="en-US" sz="1800" dirty="0">
                <a:latin typeface="Courier New" pitchFamily="49" charset="0"/>
                <a:cs typeface="Courier New" pitchFamily="49" charset="0"/>
              </a:rPr>
              <a:t>Hours this week: </a:t>
            </a:r>
            <a:r>
              <a:rPr lang="en-CA" altLang="en-US" sz="1800" b="1" dirty="0">
                <a:solidFill>
                  <a:srgbClr val="7095FD"/>
                </a:solidFill>
                <a:latin typeface="Courier New" pitchFamily="49" charset="0"/>
                <a:cs typeface="Courier New" pitchFamily="49" charset="0"/>
              </a:rPr>
              <a:t>45</a:t>
            </a:r>
          </a:p>
          <a:p>
            <a:pPr algn="l"/>
            <a:r>
              <a:rPr lang="en-CA" sz="1800" dirty="0">
                <a:latin typeface="Courier New" pitchFamily="49" charset="0"/>
                <a:cs typeface="Courier New" pitchFamily="49" charset="0"/>
              </a:rPr>
              <a:t>You get overtime pay.</a:t>
            </a:r>
            <a:endParaRPr lang="en-CA" altLang="en-US" sz="1800" b="1" dirty="0">
              <a:solidFill>
                <a:srgbClr val="7095FD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endParaRPr lang="en-CA" altLang="en-US" sz="1800" b="1" dirty="0">
              <a:solidFill>
                <a:srgbClr val="7095FD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85750" y="5929313"/>
            <a:ext cx="18357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altLang="en-US" sz="2000" i="1" dirty="0"/>
              <a:t>no overtime pay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7343092" y="5929313"/>
            <a:ext cx="1515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altLang="en-US" sz="2000" i="1" dirty="0"/>
              <a:t>overtime pay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6254750" y="3111053"/>
            <a:ext cx="1412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/>
              <a:t>Condition</a:t>
            </a:r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5664392" y="4767535"/>
            <a:ext cx="2652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altLang="en-US" dirty="0"/>
              <a:t>Conditional Actions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1358927" y="3532946"/>
            <a:ext cx="1412874" cy="328102"/>
          </a:xfrm>
          <a:prstGeom prst="rect">
            <a:avLst/>
          </a:prstGeom>
          <a:solidFill>
            <a:srgbClr val="4F81BD">
              <a:alpha val="14902"/>
            </a:srgbClr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cxnSp>
        <p:nvCxnSpPr>
          <p:cNvPr id="9229" name="Shape 14"/>
          <p:cNvCxnSpPr>
            <a:cxnSpLocks noChangeShapeType="1"/>
            <a:stCxn id="9225" idx="1"/>
            <a:endCxn id="8" idx="2"/>
          </p:cNvCxnSpPr>
          <p:nvPr/>
        </p:nvCxnSpPr>
        <p:spPr bwMode="auto">
          <a:xfrm rot="10800000">
            <a:off x="4211960" y="4681538"/>
            <a:ext cx="1452432" cy="316831"/>
          </a:xfrm>
          <a:prstGeom prst="curved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03DE717F-CC70-4BE9-B038-533BDC2E3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933056"/>
            <a:ext cx="5904656" cy="748481"/>
          </a:xfrm>
          <a:prstGeom prst="rect">
            <a:avLst/>
          </a:prstGeom>
          <a:solidFill>
            <a:srgbClr val="4F81BD">
              <a:alpha val="14902"/>
            </a:srgbClr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CA" altLang="en-US"/>
          </a:p>
        </p:txBody>
      </p:sp>
      <p:cxnSp>
        <p:nvCxnSpPr>
          <p:cNvPr id="23" name="Shape 14">
            <a:extLst>
              <a:ext uri="{FF2B5EF4-FFF2-40B4-BE49-F238E27FC236}">
                <a16:creationId xmlns:a16="http://schemas.microsoft.com/office/drawing/2014/main" id="{406CDB4C-9DAF-4943-8B7C-1D2849682A92}"/>
              </a:ext>
            </a:extLst>
          </p:cNvPr>
          <p:cNvCxnSpPr>
            <a:cxnSpLocks noChangeShapeType="1"/>
            <a:stCxn id="9224" idx="1"/>
            <a:endCxn id="9226" idx="0"/>
          </p:cNvCxnSpPr>
          <p:nvPr/>
        </p:nvCxnSpPr>
        <p:spPr bwMode="auto">
          <a:xfrm rot="10800000" flipV="1">
            <a:off x="2065364" y="3342034"/>
            <a:ext cx="4189386" cy="190911"/>
          </a:xfrm>
          <a:prstGeom prst="curved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Write “Good morning</a:t>
            </a:r>
            <a:r>
              <a:rPr lang="en-CA" dirty="0"/>
              <a:t>”</a:t>
            </a:r>
            <a:r>
              <a:rPr lang="en-US" dirty="0"/>
              <a:t> if time &lt; 12, “Good afternoon</a:t>
            </a:r>
            <a:r>
              <a:rPr lang="en-CA" dirty="0"/>
              <a:t>”</a:t>
            </a:r>
            <a:r>
              <a:rPr lang="en-US" dirty="0"/>
              <a:t> if 12 </a:t>
            </a:r>
            <a:r>
              <a:rPr lang="en-US" dirty="0">
                <a:sym typeface="Symbol" pitchFamily="18" charset="2"/>
              </a:rPr>
              <a:t> </a:t>
            </a:r>
            <a:r>
              <a:rPr lang="en-US" dirty="0"/>
              <a:t>time &lt; 17, “Good evening</a:t>
            </a:r>
            <a:r>
              <a:rPr lang="en-CA" dirty="0"/>
              <a:t>”</a:t>
            </a:r>
            <a:r>
              <a:rPr lang="en-US" dirty="0"/>
              <a:t> otherwise</a:t>
            </a:r>
          </a:p>
          <a:p>
            <a:pPr eaLnBrk="1" hangingPunct="1"/>
            <a:r>
              <a:rPr lang="en-US" dirty="0"/>
              <a:t>Write “Small</a:t>
            </a:r>
            <a:r>
              <a:rPr lang="en-CA" dirty="0"/>
              <a:t>”</a:t>
            </a:r>
            <a:r>
              <a:rPr lang="en-US" dirty="0"/>
              <a:t> if size is 1, “Medium</a:t>
            </a:r>
            <a:r>
              <a:rPr lang="en-CA" dirty="0"/>
              <a:t>”</a:t>
            </a:r>
            <a:r>
              <a:rPr lang="en-US" dirty="0"/>
              <a:t> if size is 2, “Large</a:t>
            </a:r>
            <a:r>
              <a:rPr lang="en-CA" dirty="0"/>
              <a:t>”</a:t>
            </a:r>
            <a:r>
              <a:rPr lang="en-US" dirty="0"/>
              <a:t> if size is 3, “X-Large</a:t>
            </a:r>
            <a:r>
              <a:rPr lang="en-CA" dirty="0"/>
              <a:t>”</a:t>
            </a:r>
            <a:r>
              <a:rPr lang="en-US" dirty="0"/>
              <a:t> if size is 4, and “XX-Large</a:t>
            </a:r>
            <a:r>
              <a:rPr lang="en-CA" dirty="0"/>
              <a:t>”</a:t>
            </a:r>
            <a:r>
              <a:rPr lang="en-US" dirty="0"/>
              <a:t> if size is 5</a:t>
            </a:r>
          </a:p>
          <a:p>
            <a:pPr lvl="1" eaLnBrk="1" hangingPunct="1"/>
            <a:r>
              <a:rPr lang="en-US" dirty="0"/>
              <a:t>don’t write anything if size is not 1..5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Boolean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Comparison operators evaluate to </a:t>
            </a:r>
            <a:r>
              <a:rPr lang="en-CA" dirty="0">
                <a:solidFill>
                  <a:schemeClr val="tx2"/>
                </a:solidFill>
              </a:rPr>
              <a:t>true</a:t>
            </a:r>
            <a:r>
              <a:rPr lang="en-CA" dirty="0"/>
              <a:t> or </a:t>
            </a:r>
            <a:r>
              <a:rPr lang="en-CA" dirty="0">
                <a:solidFill>
                  <a:schemeClr val="tx2"/>
                </a:solidFill>
              </a:rPr>
              <a:t>false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20 &lt; 40</a:t>
            </a:r>
            <a:r>
              <a:rPr lang="en-CA" dirty="0"/>
              <a:t> is </a:t>
            </a:r>
            <a:r>
              <a:rPr lang="en-CA" dirty="0">
                <a:solidFill>
                  <a:schemeClr val="tx2"/>
                </a:solidFill>
              </a:rPr>
              <a:t>true</a:t>
            </a:r>
            <a:r>
              <a:rPr lang="en-CA" dirty="0"/>
              <a:t>; </a:t>
            </a:r>
            <a:r>
              <a:rPr lang="en-CA" dirty="0">
                <a:solidFill>
                  <a:schemeClr val="tx2"/>
                </a:solidFill>
              </a:rPr>
              <a:t>40 &lt; 20</a:t>
            </a:r>
            <a:r>
              <a:rPr lang="en-CA" dirty="0"/>
              <a:t> is </a:t>
            </a:r>
            <a:r>
              <a:rPr lang="en-CA" dirty="0">
                <a:solidFill>
                  <a:schemeClr val="tx2"/>
                </a:solidFill>
              </a:rPr>
              <a:t>false</a:t>
            </a:r>
          </a:p>
          <a:p>
            <a:pPr lvl="1"/>
            <a:r>
              <a:rPr lang="en-CA" dirty="0"/>
              <a:t>NOTE: </a:t>
            </a:r>
            <a:r>
              <a:rPr lang="en-CA" dirty="0">
                <a:solidFill>
                  <a:schemeClr val="tx2"/>
                </a:solidFill>
              </a:rPr>
              <a:t>true</a:t>
            </a:r>
            <a:r>
              <a:rPr lang="en-CA" dirty="0"/>
              <a:t> and </a:t>
            </a:r>
            <a:r>
              <a:rPr lang="en-CA" dirty="0">
                <a:solidFill>
                  <a:schemeClr val="tx2"/>
                </a:solidFill>
              </a:rPr>
              <a:t>"true" </a:t>
            </a:r>
            <a:r>
              <a:rPr lang="en-CA" dirty="0"/>
              <a:t>are entirely different</a:t>
            </a:r>
          </a:p>
          <a:p>
            <a:pPr lvl="2"/>
            <a:r>
              <a:rPr lang="en-CA" dirty="0"/>
              <a:t>just like </a:t>
            </a:r>
            <a:r>
              <a:rPr lang="en-CA" dirty="0">
                <a:solidFill>
                  <a:schemeClr val="tx2"/>
                </a:solidFill>
              </a:rPr>
              <a:t>65.0</a:t>
            </a:r>
            <a:r>
              <a:rPr lang="en-CA" dirty="0"/>
              <a:t> and </a:t>
            </a:r>
            <a:r>
              <a:rPr lang="en-CA" dirty="0">
                <a:solidFill>
                  <a:schemeClr val="tx2"/>
                </a:solidFill>
              </a:rPr>
              <a:t>"65.0"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true</a:t>
            </a:r>
            <a:r>
              <a:rPr lang="en-CA" dirty="0"/>
              <a:t> and </a:t>
            </a:r>
            <a:r>
              <a:rPr lang="en-CA" dirty="0">
                <a:solidFill>
                  <a:schemeClr val="tx2"/>
                </a:solidFill>
              </a:rPr>
              <a:t>false</a:t>
            </a:r>
            <a:r>
              <a:rPr lang="en-CA" dirty="0"/>
              <a:t> are called “Boolean” values</a:t>
            </a:r>
          </a:p>
          <a:p>
            <a:pPr lvl="2"/>
            <a:r>
              <a:rPr lang="en-CA" dirty="0"/>
              <a:t>after George Boole, who studied logic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20 &lt; 40</a:t>
            </a:r>
            <a:r>
              <a:rPr lang="en-CA" dirty="0"/>
              <a:t> is called a “Boolean expression”</a:t>
            </a:r>
          </a:p>
          <a:p>
            <a:pPr lvl="2"/>
            <a:r>
              <a:rPr lang="en-CA" dirty="0"/>
              <a:t>its value is a Boolean value</a:t>
            </a:r>
          </a:p>
          <a:p>
            <a:pPr lvl="1"/>
            <a:r>
              <a:rPr lang="en-CA" dirty="0"/>
              <a:t> </a:t>
            </a:r>
            <a:r>
              <a:rPr lang="en-CA" dirty="0">
                <a:solidFill>
                  <a:schemeClr val="tx2"/>
                </a:solidFill>
              </a:rPr>
              <a:t>&amp;&amp;</a:t>
            </a:r>
            <a:r>
              <a:rPr lang="en-CA" dirty="0"/>
              <a:t>, </a:t>
            </a:r>
            <a:r>
              <a:rPr lang="en-CA" dirty="0">
                <a:solidFill>
                  <a:schemeClr val="tx2"/>
                </a:solidFill>
              </a:rPr>
              <a:t>||</a:t>
            </a:r>
            <a:r>
              <a:rPr lang="en-CA" dirty="0"/>
              <a:t> and </a:t>
            </a:r>
            <a:r>
              <a:rPr lang="en-CA" dirty="0">
                <a:solidFill>
                  <a:schemeClr val="tx2"/>
                </a:solidFill>
              </a:rPr>
              <a:t>!</a:t>
            </a:r>
            <a:r>
              <a:rPr lang="en-CA" dirty="0"/>
              <a:t> are called “Boolean operators”</a:t>
            </a:r>
          </a:p>
          <a:p>
            <a:pPr lvl="2"/>
            <a:r>
              <a:rPr lang="en-CA" dirty="0"/>
              <a:t>allow us to make bigger Boolean expressions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Boolean Variables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/>
              <a:t>Can save the answer to a comparison</a:t>
            </a:r>
          </a:p>
          <a:p>
            <a:pPr lvl="1" eaLnBrk="1" hangingPunct="1"/>
            <a:r>
              <a:rPr lang="en-CA"/>
              <a:t>use a boolean variable</a:t>
            </a:r>
          </a:p>
          <a:p>
            <a:pPr lvl="1" eaLnBrk="1" hangingPunct="1">
              <a:buFontTx/>
              <a:buNone/>
            </a:pPr>
            <a:r>
              <a:rPr lang="en-CA" sz="2400" b="1">
                <a:solidFill>
                  <a:schemeClr val="tx2"/>
                </a:solidFill>
              </a:rPr>
              <a:t>boolean workedOvertime = (hours &gt; 40);</a:t>
            </a:r>
            <a:endParaRPr lang="en-CA" b="1">
              <a:solidFill>
                <a:schemeClr val="tx2"/>
              </a:solidFill>
            </a:endParaRPr>
          </a:p>
          <a:p>
            <a:pPr lvl="2" eaLnBrk="1" hangingPunct="1"/>
            <a:r>
              <a:rPr lang="en-CA"/>
              <a:t>you don’t </a:t>
            </a:r>
            <a:r>
              <a:rPr lang="en-CA" i="1"/>
              <a:t>need</a:t>
            </a:r>
            <a:r>
              <a:rPr lang="en-CA"/>
              <a:t> parentheses, but it’s easier to read</a:t>
            </a:r>
          </a:p>
          <a:p>
            <a:pPr eaLnBrk="1" hangingPunct="1"/>
            <a:r>
              <a:rPr lang="en-CA"/>
              <a:t>Can use the saved result as a condition</a:t>
            </a:r>
          </a:p>
          <a:p>
            <a:pPr lvl="1" eaLnBrk="1" hangingPunct="1">
              <a:buFontTx/>
              <a:buNone/>
            </a:pPr>
            <a:r>
              <a:rPr lang="en-CA" sz="2400">
                <a:solidFill>
                  <a:schemeClr val="tx2"/>
                </a:solidFill>
              </a:rPr>
              <a:t>if (</a:t>
            </a:r>
            <a:r>
              <a:rPr lang="en-CA" sz="2400" b="1">
                <a:solidFill>
                  <a:schemeClr val="tx2"/>
                </a:solidFill>
              </a:rPr>
              <a:t>workedOvertime</a:t>
            </a:r>
            <a:r>
              <a:rPr lang="en-CA" sz="2400">
                <a:solidFill>
                  <a:schemeClr val="tx2"/>
                </a:solidFill>
              </a:rPr>
              <a:t>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CA" sz="2400">
                <a:solidFill>
                  <a:schemeClr val="tx2"/>
                </a:solidFill>
              </a:rPr>
              <a:t>	overtimeHours = hours – 40;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CA" sz="2400">
                <a:solidFill>
                  <a:schemeClr val="tx2"/>
                </a:solidFill>
              </a:rPr>
              <a:t>	regularPay = 40 * rate;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CA" sz="2400">
                <a:solidFill>
                  <a:schemeClr val="tx2"/>
                </a:solidFill>
              </a:rPr>
              <a:t>	overtimePay = overtimeHours * rate * 1.5;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CA" sz="2400">
                <a:solidFill>
                  <a:schemeClr val="tx2"/>
                </a:solidFill>
              </a:rPr>
              <a:t>}</a:t>
            </a:r>
            <a:endParaRPr lang="en-CA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Boolean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Answer to a “True or False” question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dirty="0"/>
              <a:t>True or False?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CA" dirty="0"/>
              <a:t>The hours worked is over 40.</a:t>
            </a: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err="1">
                <a:solidFill>
                  <a:schemeClr val="tx2"/>
                </a:solidFill>
              </a:rPr>
              <a:t>workedOvertime</a:t>
            </a:r>
            <a:r>
              <a:rPr lang="en-CA" dirty="0">
                <a:solidFill>
                  <a:schemeClr val="tx2"/>
                </a:solidFill>
              </a:rPr>
              <a:t> = (</a:t>
            </a:r>
            <a:r>
              <a:rPr lang="en-CA" dirty="0" err="1">
                <a:solidFill>
                  <a:schemeClr val="tx2"/>
                </a:solidFill>
              </a:rPr>
              <a:t>hoursWorked</a:t>
            </a:r>
            <a:r>
              <a:rPr lang="en-CA" dirty="0">
                <a:solidFill>
                  <a:schemeClr val="tx2"/>
                </a:solidFill>
              </a:rPr>
              <a:t> &gt; 40);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en-CA" dirty="0">
              <a:solidFill>
                <a:srgbClr val="FFFF00"/>
              </a:solidFill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>
                <a:solidFill>
                  <a:srgbClr val="FFFF00"/>
                </a:solidFill>
              </a:rPr>
              <a:t>	</a:t>
            </a:r>
            <a:endParaRPr lang="en-CA" dirty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CA" dirty="0"/>
              <a:t>The midterm grade is less than 50.</a:t>
            </a:r>
          </a:p>
          <a:p>
            <a:pPr marL="1371600" lvl="2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dirty="0" err="1">
                <a:solidFill>
                  <a:schemeClr val="tx2"/>
                </a:solidFill>
              </a:rPr>
              <a:t>failedMidterm</a:t>
            </a:r>
            <a:r>
              <a:rPr lang="en-CA" dirty="0">
                <a:solidFill>
                  <a:schemeClr val="tx2"/>
                </a:solidFill>
              </a:rPr>
              <a:t> = (</a:t>
            </a:r>
            <a:r>
              <a:rPr lang="en-CA" dirty="0" err="1">
                <a:solidFill>
                  <a:schemeClr val="tx2"/>
                </a:solidFill>
              </a:rPr>
              <a:t>midtermGrade</a:t>
            </a:r>
            <a:r>
              <a:rPr lang="en-CA" dirty="0">
                <a:solidFill>
                  <a:schemeClr val="tx2"/>
                </a:solidFill>
              </a:rPr>
              <a:t> &lt; 50);</a:t>
            </a: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>
            <a:off x="2198688" y="3644900"/>
            <a:ext cx="2411412" cy="863600"/>
            <a:chOff x="1512682" y="4221088"/>
            <a:chExt cx="2411246" cy="864096"/>
          </a:xfrm>
        </p:grpSpPr>
        <p:sp>
          <p:nvSpPr>
            <p:cNvPr id="28688" name="Rectangle 3"/>
            <p:cNvSpPr>
              <a:spLocks noChangeArrowheads="1"/>
            </p:cNvSpPr>
            <p:nvPr/>
          </p:nvSpPr>
          <p:spPr bwMode="auto">
            <a:xfrm>
              <a:off x="2123827" y="4653136"/>
              <a:ext cx="1800101" cy="43204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CA" altLang="en-US"/>
                <a:t>45</a:t>
              </a:r>
            </a:p>
          </p:txBody>
        </p:sp>
        <p:sp>
          <p:nvSpPr>
            <p:cNvPr id="29713" name="TextBox 4"/>
            <p:cNvSpPr txBox="1">
              <a:spLocks noChangeArrowheads="1"/>
            </p:cNvSpPr>
            <p:nvPr/>
          </p:nvSpPr>
          <p:spPr bwMode="auto">
            <a:xfrm>
              <a:off x="1512682" y="4221088"/>
              <a:ext cx="18351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altLang="en-US"/>
                <a:t>hoursWorked</a:t>
              </a:r>
            </a:p>
          </p:txBody>
        </p:sp>
      </p:grpSp>
      <p:grpSp>
        <p:nvGrpSpPr>
          <p:cNvPr id="29701" name="Group 6"/>
          <p:cNvGrpSpPr>
            <a:grpSpLocks/>
          </p:cNvGrpSpPr>
          <p:nvPr/>
        </p:nvGrpSpPr>
        <p:grpSpPr bwMode="auto">
          <a:xfrm>
            <a:off x="2162175" y="5661025"/>
            <a:ext cx="2481263" cy="863600"/>
            <a:chOff x="1441864" y="4221088"/>
            <a:chExt cx="2482064" cy="864096"/>
          </a:xfrm>
        </p:grpSpPr>
        <p:sp>
          <p:nvSpPr>
            <p:cNvPr id="28686" name="Rectangle 7"/>
            <p:cNvSpPr>
              <a:spLocks noChangeArrowheads="1"/>
            </p:cNvSpPr>
            <p:nvPr/>
          </p:nvSpPr>
          <p:spPr bwMode="auto">
            <a:xfrm>
              <a:off x="2123122" y="4653136"/>
              <a:ext cx="1800806" cy="43204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CA" altLang="en-US"/>
                <a:t>95</a:t>
              </a:r>
            </a:p>
          </p:txBody>
        </p:sp>
        <p:sp>
          <p:nvSpPr>
            <p:cNvPr id="29711" name="TextBox 8"/>
            <p:cNvSpPr txBox="1">
              <a:spLocks noChangeArrowheads="1"/>
            </p:cNvSpPr>
            <p:nvPr/>
          </p:nvSpPr>
          <p:spPr bwMode="auto">
            <a:xfrm>
              <a:off x="1441864" y="4221088"/>
              <a:ext cx="19768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altLang="en-US"/>
                <a:t>midtermGrade</a:t>
              </a:r>
            </a:p>
          </p:txBody>
        </p:sp>
      </p:grpSp>
      <p:grpSp>
        <p:nvGrpSpPr>
          <p:cNvPr id="29702" name="Group 9"/>
          <p:cNvGrpSpPr>
            <a:grpSpLocks/>
          </p:cNvGrpSpPr>
          <p:nvPr/>
        </p:nvGrpSpPr>
        <p:grpSpPr bwMode="auto">
          <a:xfrm>
            <a:off x="5510213" y="3644900"/>
            <a:ext cx="2628900" cy="863600"/>
            <a:chOff x="1295991" y="4221088"/>
            <a:chExt cx="2627937" cy="864096"/>
          </a:xfrm>
        </p:grpSpPr>
        <p:sp>
          <p:nvSpPr>
            <p:cNvPr id="28684" name="Rectangle 10"/>
            <p:cNvSpPr>
              <a:spLocks noChangeArrowheads="1"/>
            </p:cNvSpPr>
            <p:nvPr/>
          </p:nvSpPr>
          <p:spPr bwMode="auto">
            <a:xfrm>
              <a:off x="2124362" y="4653136"/>
              <a:ext cx="1799566" cy="43204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CA" altLang="en-US"/>
                <a:t>true</a:t>
              </a:r>
            </a:p>
          </p:txBody>
        </p:sp>
        <p:sp>
          <p:nvSpPr>
            <p:cNvPr id="29709" name="TextBox 11"/>
            <p:cNvSpPr txBox="1">
              <a:spLocks noChangeArrowheads="1"/>
            </p:cNvSpPr>
            <p:nvPr/>
          </p:nvSpPr>
          <p:spPr bwMode="auto">
            <a:xfrm>
              <a:off x="1295991" y="4221088"/>
              <a:ext cx="22685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altLang="en-US"/>
                <a:t>workedOvertime</a:t>
              </a:r>
            </a:p>
          </p:txBody>
        </p:sp>
      </p:grpSp>
      <p:grpSp>
        <p:nvGrpSpPr>
          <p:cNvPr id="29703" name="Group 12"/>
          <p:cNvGrpSpPr>
            <a:grpSpLocks/>
          </p:cNvGrpSpPr>
          <p:nvPr/>
        </p:nvGrpSpPr>
        <p:grpSpPr bwMode="auto">
          <a:xfrm>
            <a:off x="5699125" y="5661025"/>
            <a:ext cx="2473325" cy="863600"/>
            <a:chOff x="1450683" y="4221088"/>
            <a:chExt cx="2473245" cy="864096"/>
          </a:xfrm>
        </p:grpSpPr>
        <p:sp>
          <p:nvSpPr>
            <p:cNvPr id="28682" name="Rectangle 13"/>
            <p:cNvSpPr>
              <a:spLocks noChangeArrowheads="1"/>
            </p:cNvSpPr>
            <p:nvPr/>
          </p:nvSpPr>
          <p:spPr bwMode="auto">
            <a:xfrm>
              <a:off x="2123761" y="4653136"/>
              <a:ext cx="1800167" cy="43204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CA" altLang="en-US"/>
                <a:t>false</a:t>
              </a:r>
            </a:p>
          </p:txBody>
        </p:sp>
        <p:sp>
          <p:nvSpPr>
            <p:cNvPr id="29707" name="TextBox 14"/>
            <p:cNvSpPr txBox="1">
              <a:spLocks noChangeArrowheads="1"/>
            </p:cNvSpPr>
            <p:nvPr/>
          </p:nvSpPr>
          <p:spPr bwMode="auto">
            <a:xfrm>
              <a:off x="1450683" y="4221088"/>
              <a:ext cx="19591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altLang="en-US" dirty="0" err="1"/>
                <a:t>failedMidterm</a:t>
              </a:r>
              <a:endParaRPr lang="en-CA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Complex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58138" cy="4114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Break complex expressions down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boolean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failedMidterm</a:t>
            </a:r>
            <a:r>
              <a:rPr lang="en-CA" sz="2400" dirty="0">
                <a:solidFill>
                  <a:schemeClr val="tx2"/>
                </a:solidFill>
              </a:rPr>
              <a:t>, </a:t>
            </a:r>
            <a:r>
              <a:rPr lang="en-CA" sz="2400" dirty="0" err="1">
                <a:solidFill>
                  <a:schemeClr val="tx2"/>
                </a:solidFill>
              </a:rPr>
              <a:t>failedFinal</a:t>
            </a:r>
            <a:r>
              <a:rPr lang="en-CA" sz="2400" dirty="0">
                <a:solidFill>
                  <a:schemeClr val="tx2"/>
                </a:solidFill>
              </a:rPr>
              <a:t>, …;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CA" sz="2400" dirty="0">
              <a:solidFill>
                <a:schemeClr val="tx2"/>
              </a:solidFill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failedMidterm</a:t>
            </a:r>
            <a:r>
              <a:rPr lang="en-CA" sz="2400" dirty="0">
                <a:solidFill>
                  <a:schemeClr val="tx2"/>
                </a:solidFill>
              </a:rPr>
              <a:t> = (</a:t>
            </a:r>
            <a:r>
              <a:rPr lang="en-CA" sz="2400" dirty="0" err="1">
                <a:solidFill>
                  <a:schemeClr val="tx2"/>
                </a:solidFill>
              </a:rPr>
              <a:t>midtermGrade</a:t>
            </a:r>
            <a:r>
              <a:rPr lang="en-CA" sz="2400" dirty="0">
                <a:solidFill>
                  <a:schemeClr val="tx2"/>
                </a:solidFill>
              </a:rPr>
              <a:t> &lt; 50);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failedFinal</a:t>
            </a:r>
            <a:r>
              <a:rPr lang="en-CA" sz="2400" dirty="0">
                <a:solidFill>
                  <a:schemeClr val="tx2"/>
                </a:solidFill>
              </a:rPr>
              <a:t> = (</a:t>
            </a:r>
            <a:r>
              <a:rPr lang="en-CA" sz="2400" dirty="0" err="1">
                <a:solidFill>
                  <a:schemeClr val="tx2"/>
                </a:solidFill>
              </a:rPr>
              <a:t>finalGrade</a:t>
            </a:r>
            <a:r>
              <a:rPr lang="en-CA" sz="2400" dirty="0">
                <a:solidFill>
                  <a:schemeClr val="tx2"/>
                </a:solidFill>
              </a:rPr>
              <a:t> &lt; 50);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failedBothTests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failedMidterm</a:t>
            </a:r>
            <a:r>
              <a:rPr lang="en-CA" sz="2400" dirty="0">
                <a:solidFill>
                  <a:schemeClr val="tx2"/>
                </a:solidFill>
              </a:rPr>
              <a:t> &amp;&amp; </a:t>
            </a:r>
            <a:r>
              <a:rPr lang="en-CA" sz="2400" dirty="0" err="1">
                <a:solidFill>
                  <a:schemeClr val="tx2"/>
                </a:solidFill>
              </a:rPr>
              <a:t>failedFinal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blewOffLabs</a:t>
            </a:r>
            <a:r>
              <a:rPr lang="en-CA" sz="2400" dirty="0">
                <a:solidFill>
                  <a:schemeClr val="tx2"/>
                </a:solidFill>
              </a:rPr>
              <a:t> = (</a:t>
            </a:r>
            <a:r>
              <a:rPr lang="en-CA" sz="2400" dirty="0" err="1">
                <a:solidFill>
                  <a:schemeClr val="tx2"/>
                </a:solidFill>
              </a:rPr>
              <a:t>labGrade</a:t>
            </a:r>
            <a:r>
              <a:rPr lang="en-CA" sz="2400" dirty="0">
                <a:solidFill>
                  <a:schemeClr val="tx2"/>
                </a:solidFill>
              </a:rPr>
              <a:t> &lt; 30);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blewOffAsgns</a:t>
            </a:r>
            <a:r>
              <a:rPr lang="en-CA" sz="2400" dirty="0">
                <a:solidFill>
                  <a:schemeClr val="tx2"/>
                </a:solidFill>
              </a:rPr>
              <a:t> = (</a:t>
            </a:r>
            <a:r>
              <a:rPr lang="en-CA" sz="2400" dirty="0" err="1">
                <a:solidFill>
                  <a:schemeClr val="tx2"/>
                </a:solidFill>
              </a:rPr>
              <a:t>asgnGrade</a:t>
            </a:r>
            <a:r>
              <a:rPr lang="en-CA" sz="2400" dirty="0">
                <a:solidFill>
                  <a:schemeClr val="tx2"/>
                </a:solidFill>
              </a:rPr>
              <a:t> &lt; 30);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blewOffWork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blewOffLabs</a:t>
            </a:r>
            <a:r>
              <a:rPr lang="en-CA" sz="2400" dirty="0">
                <a:solidFill>
                  <a:schemeClr val="tx2"/>
                </a:solidFill>
              </a:rPr>
              <a:t> &amp;&amp; </a:t>
            </a:r>
            <a:r>
              <a:rPr lang="en-CA" sz="2400" dirty="0" err="1">
                <a:solidFill>
                  <a:schemeClr val="tx2"/>
                </a:solidFill>
              </a:rPr>
              <a:t>blewOffAsgns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CA" sz="2400" dirty="0">
              <a:solidFill>
                <a:schemeClr val="tx2"/>
              </a:solidFill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if (</a:t>
            </a:r>
            <a:r>
              <a:rPr lang="en-CA" sz="2400" b="1" dirty="0" err="1">
                <a:solidFill>
                  <a:schemeClr val="tx2"/>
                </a:solidFill>
              </a:rPr>
              <a:t>failedBothTests</a:t>
            </a:r>
            <a:r>
              <a:rPr lang="en-CA" sz="2400" b="1" dirty="0">
                <a:solidFill>
                  <a:schemeClr val="tx2"/>
                </a:solidFill>
              </a:rPr>
              <a:t> || </a:t>
            </a:r>
            <a:r>
              <a:rPr lang="en-CA" sz="2400" b="1" dirty="0" err="1">
                <a:solidFill>
                  <a:schemeClr val="tx2"/>
                </a:solidFill>
              </a:rPr>
              <a:t>blewOffWork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  <a:r>
              <a:rPr lang="en-CA" dirty="0">
                <a:solidFill>
                  <a:schemeClr val="tx2"/>
                </a:solidFill>
              </a:rPr>
              <a:t> {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	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("Special fail rule!");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	</a:t>
            </a:r>
            <a:r>
              <a:rPr lang="en-CA" sz="2400" dirty="0" err="1">
                <a:solidFill>
                  <a:schemeClr val="tx2"/>
                </a:solidFill>
              </a:rPr>
              <a:t>courseGrade</a:t>
            </a:r>
            <a:r>
              <a:rPr lang="en-CA" sz="2400" dirty="0">
                <a:solidFill>
                  <a:schemeClr val="tx2"/>
                </a:solidFill>
              </a:rPr>
              <a:t> = "F";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BAEB-D1D3-414B-8738-2B23A1C8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Remember!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6ED8-C6A6-4D95-BCB2-5C5C45DB1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Changing the value of one variable doesn’t change the value of any other variables!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length = 10;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width = 2;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area = length * width;	</a:t>
            </a:r>
            <a:r>
              <a:rPr lang="en-CA" sz="2400" i="1" dirty="0">
                <a:solidFill>
                  <a:schemeClr val="accent1"/>
                </a:solidFill>
              </a:rPr>
              <a:t>// area is 10 * 2 = 20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width = 5;	</a:t>
            </a:r>
            <a:r>
              <a:rPr lang="en-CA" sz="2400" i="1" dirty="0">
                <a:solidFill>
                  <a:schemeClr val="accent1"/>
                </a:solidFill>
              </a:rPr>
              <a:t>// area is </a:t>
            </a:r>
            <a:r>
              <a:rPr lang="en-CA" sz="2400" dirty="0">
                <a:solidFill>
                  <a:schemeClr val="accent1"/>
                </a:solidFill>
              </a:rPr>
              <a:t>still</a:t>
            </a:r>
            <a:r>
              <a:rPr lang="en-CA" sz="2400" i="1" dirty="0">
                <a:solidFill>
                  <a:schemeClr val="accent1"/>
                </a:solidFill>
              </a:rPr>
              <a:t> 20 -- NOT 50</a:t>
            </a:r>
          </a:p>
          <a:p>
            <a:r>
              <a:rPr lang="en-CA" dirty="0"/>
              <a:t>Applies to </a:t>
            </a:r>
            <a:r>
              <a:rPr lang="en-CA" dirty="0" err="1"/>
              <a:t>boolean</a:t>
            </a:r>
            <a:r>
              <a:rPr lang="en-CA" dirty="0"/>
              <a:t> variables, too!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age = 15;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isMinor</a:t>
            </a:r>
            <a:r>
              <a:rPr lang="en-CA" sz="2400" dirty="0">
                <a:solidFill>
                  <a:schemeClr val="accent1"/>
                </a:solidFill>
              </a:rPr>
              <a:t> = (age &lt; 18);	</a:t>
            </a:r>
            <a:r>
              <a:rPr lang="en-CA" sz="2400" i="1" dirty="0">
                <a:solidFill>
                  <a:schemeClr val="accent1"/>
                </a:solidFill>
              </a:rPr>
              <a:t>// </a:t>
            </a:r>
            <a:r>
              <a:rPr lang="en-CA" sz="2400" i="1" dirty="0" err="1">
                <a:solidFill>
                  <a:schemeClr val="accent1"/>
                </a:solidFill>
              </a:rPr>
              <a:t>isMinor</a:t>
            </a:r>
            <a:r>
              <a:rPr lang="en-CA" sz="2400" i="1" dirty="0">
                <a:solidFill>
                  <a:schemeClr val="accent1"/>
                </a:solidFill>
              </a:rPr>
              <a:t> is true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age = 20;	</a:t>
            </a:r>
            <a:r>
              <a:rPr lang="en-CA" sz="2400" i="1" dirty="0">
                <a:solidFill>
                  <a:schemeClr val="accent1"/>
                </a:solidFill>
              </a:rPr>
              <a:t>// </a:t>
            </a:r>
            <a:r>
              <a:rPr lang="en-CA" sz="2400" i="1" dirty="0" err="1">
                <a:solidFill>
                  <a:schemeClr val="accent1"/>
                </a:solidFill>
              </a:rPr>
              <a:t>isMinor</a:t>
            </a:r>
            <a:r>
              <a:rPr lang="en-CA" sz="2400" i="1" dirty="0">
                <a:solidFill>
                  <a:schemeClr val="accent1"/>
                </a:solidFill>
              </a:rPr>
              <a:t> is </a:t>
            </a:r>
            <a:r>
              <a:rPr lang="en-CA" sz="2400" dirty="0">
                <a:solidFill>
                  <a:schemeClr val="accent1"/>
                </a:solidFill>
              </a:rPr>
              <a:t>still</a:t>
            </a:r>
            <a:r>
              <a:rPr lang="en-CA" sz="2400" i="1" dirty="0">
                <a:solidFill>
                  <a:schemeClr val="accent1"/>
                </a:solidFill>
              </a:rPr>
              <a:t> true -- NOT false</a:t>
            </a:r>
          </a:p>
        </p:txBody>
      </p:sp>
    </p:spTree>
    <p:extLst>
      <p:ext uri="{BB962C8B-B14F-4D97-AF65-F5344CB8AC3E}">
        <p14:creationId xmlns:p14="http://schemas.microsoft.com/office/powerpoint/2010/main" val="36361938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F867-AC29-4D5B-8A81-B7C226E3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0D14-A22D-4051-9FBD-5A75C91B8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a variable named </a:t>
            </a:r>
            <a:r>
              <a:rPr lang="en-CA" dirty="0" err="1"/>
              <a:t>saidYes</a:t>
            </a:r>
            <a:endParaRPr lang="en-CA" dirty="0"/>
          </a:p>
          <a:p>
            <a:r>
              <a:rPr lang="en-CA" dirty="0"/>
              <a:t>Ask user if they are an adult</a:t>
            </a:r>
          </a:p>
          <a:p>
            <a:r>
              <a:rPr lang="en-CA" dirty="0"/>
              <a:t>Set </a:t>
            </a:r>
            <a:r>
              <a:rPr lang="en-CA" dirty="0" err="1"/>
              <a:t>saidYes</a:t>
            </a:r>
            <a:r>
              <a:rPr lang="en-CA" dirty="0"/>
              <a:t> to true or false</a:t>
            </a:r>
          </a:p>
          <a:p>
            <a:pPr lvl="1"/>
            <a:r>
              <a:rPr lang="en-CA" dirty="0"/>
              <a:t>true if they said “Yes” (ignoring case)</a:t>
            </a:r>
          </a:p>
          <a:p>
            <a:pPr lvl="1"/>
            <a:r>
              <a:rPr lang="en-CA" dirty="0"/>
              <a:t>false otherwise</a:t>
            </a:r>
          </a:p>
          <a:p>
            <a:r>
              <a:rPr lang="en-CA" dirty="0"/>
              <a:t>Can you do it without using any variables for what the user typed in?</a:t>
            </a:r>
          </a:p>
        </p:txBody>
      </p:sp>
    </p:spTree>
    <p:extLst>
      <p:ext uri="{BB962C8B-B14F-4D97-AF65-F5344CB8AC3E}">
        <p14:creationId xmlns:p14="http://schemas.microsoft.com/office/powerpoint/2010/main" val="40746214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Comparisons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741613" algn="l"/>
              </a:tabLst>
            </a:pPr>
            <a:r>
              <a:rPr lang="en-US" dirty="0"/>
              <a:t>if (hours &gt; 40)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“if hours is greater than 40ˮ</a:t>
            </a:r>
          </a:p>
          <a:p>
            <a:pPr eaLnBrk="1" hangingPunct="1">
              <a:tabLst>
                <a:tab pos="2741613" algn="l"/>
              </a:tabLst>
            </a:pPr>
            <a:r>
              <a:rPr lang="en-US" dirty="0"/>
              <a:t>Can also put “</a:t>
            </a:r>
            <a:r>
              <a:rPr lang="en-US" dirty="0" err="1"/>
              <a:t>ifˮ</a:t>
            </a:r>
            <a:r>
              <a:rPr lang="en-US" dirty="0"/>
              <a:t> in front of these:</a:t>
            </a:r>
          </a:p>
          <a:p>
            <a:pPr lvl="1"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 == b</a:t>
            </a:r>
            <a:r>
              <a:rPr lang="en-US" dirty="0"/>
              <a:t>	“a is equal to </a:t>
            </a:r>
            <a:r>
              <a:rPr lang="en-US" dirty="0" err="1"/>
              <a:t>bˮ</a:t>
            </a:r>
            <a:endParaRPr lang="en-US" dirty="0"/>
          </a:p>
          <a:p>
            <a:pPr lvl="1"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 != b</a:t>
            </a:r>
            <a:r>
              <a:rPr lang="en-US" dirty="0"/>
              <a:t>	“a is not equal to </a:t>
            </a:r>
            <a:r>
              <a:rPr lang="en-US" dirty="0" err="1"/>
              <a:t>bˮ</a:t>
            </a:r>
            <a:endParaRPr lang="en-US" dirty="0"/>
          </a:p>
          <a:p>
            <a:pPr lvl="1"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 &lt; b</a:t>
            </a:r>
            <a:r>
              <a:rPr lang="en-US" dirty="0"/>
              <a:t>	“a is less than </a:t>
            </a:r>
            <a:r>
              <a:rPr lang="en-US" dirty="0" err="1"/>
              <a:t>bˮ</a:t>
            </a:r>
            <a:endParaRPr lang="en-US" dirty="0"/>
          </a:p>
          <a:p>
            <a:pPr lvl="1"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 &lt;= b</a:t>
            </a:r>
            <a:r>
              <a:rPr lang="en-US" dirty="0"/>
              <a:t>	“a is less than or equal to </a:t>
            </a:r>
            <a:r>
              <a:rPr lang="en-US" dirty="0" err="1"/>
              <a:t>bˮ</a:t>
            </a:r>
            <a:endParaRPr lang="en-US" dirty="0"/>
          </a:p>
          <a:p>
            <a:pPr lvl="1"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 &gt; b</a:t>
            </a:r>
            <a:r>
              <a:rPr lang="en-US" dirty="0"/>
              <a:t>	“a is greater than </a:t>
            </a:r>
            <a:r>
              <a:rPr lang="en-US" dirty="0" err="1"/>
              <a:t>bˮ</a:t>
            </a:r>
            <a:endParaRPr lang="en-US" dirty="0"/>
          </a:p>
          <a:p>
            <a:pPr lvl="1" eaLnBrk="1" hangingPunct="1">
              <a:tabLst>
                <a:tab pos="2741613" algn="l"/>
              </a:tabLst>
            </a:pPr>
            <a:r>
              <a:rPr lang="en-US" dirty="0">
                <a:solidFill>
                  <a:schemeClr val="tx2"/>
                </a:solidFill>
                <a:latin typeface="Courier New" pitchFamily="49" charset="0"/>
              </a:rPr>
              <a:t>a &gt;= b</a:t>
            </a:r>
            <a:r>
              <a:rPr lang="en-US" dirty="0"/>
              <a:t>	“a is greater than or equal to </a:t>
            </a:r>
            <a:r>
              <a:rPr lang="en-US" dirty="0" err="1"/>
              <a:t>bˮ</a:t>
            </a:r>
            <a:endParaRPr lang="en-US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937233" y="6105490"/>
            <a:ext cx="40713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i="1" dirty="0">
                <a:solidFill>
                  <a:schemeClr val="accent1"/>
                </a:solidFill>
              </a:rPr>
              <a:t>You can’t use the ≤ or ≥ signs in Java.</a:t>
            </a:r>
          </a:p>
          <a:p>
            <a:r>
              <a:rPr lang="en-CA" sz="2000" i="1" dirty="0">
                <a:solidFill>
                  <a:schemeClr val="accent1"/>
                </a:solidFill>
              </a:rPr>
              <a:t>It doesn’t understand them!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Check</a:t>
            </a:r>
            <a:r>
              <a:rPr lang="en-CA" dirty="0"/>
              <a:t> </a:t>
            </a:r>
            <a:r>
              <a:rPr lang="en-CA" i="1" dirty="0"/>
              <a:t>whether</a:t>
            </a:r>
            <a:r>
              <a:rPr lang="en-CA" dirty="0"/>
              <a:t> a is equal to b: </a:t>
            </a:r>
            <a:r>
              <a:rPr lang="en-CA" dirty="0">
                <a:solidFill>
                  <a:schemeClr val="tx2"/>
                </a:solidFill>
              </a:rPr>
              <a:t>a </a:t>
            </a:r>
            <a:r>
              <a:rPr lang="en-CA" b="1" dirty="0">
                <a:solidFill>
                  <a:schemeClr val="tx2"/>
                </a:solidFill>
              </a:rPr>
              <a:t>==</a:t>
            </a:r>
            <a:r>
              <a:rPr lang="en-CA" dirty="0">
                <a:solidFill>
                  <a:schemeClr val="tx2"/>
                </a:solidFill>
              </a:rPr>
              <a:t> b</a:t>
            </a:r>
          </a:p>
          <a:p>
            <a:pPr lvl="1"/>
            <a:r>
              <a:rPr lang="en-CA" dirty="0"/>
              <a:t>two equals signs</a:t>
            </a:r>
          </a:p>
          <a:p>
            <a:r>
              <a:rPr lang="en-CA" i="1" dirty="0"/>
              <a:t>Make</a:t>
            </a:r>
            <a:r>
              <a:rPr lang="en-CA" dirty="0"/>
              <a:t> a equal to b: </a:t>
            </a:r>
            <a:r>
              <a:rPr lang="en-CA" dirty="0">
                <a:solidFill>
                  <a:schemeClr val="tx2"/>
                </a:solidFill>
              </a:rPr>
              <a:t>a </a:t>
            </a:r>
            <a:r>
              <a:rPr lang="en-CA" b="1" dirty="0">
                <a:solidFill>
                  <a:schemeClr val="tx2"/>
                </a:solidFill>
              </a:rPr>
              <a:t>=</a:t>
            </a:r>
            <a:r>
              <a:rPr lang="en-CA" dirty="0">
                <a:solidFill>
                  <a:schemeClr val="tx2"/>
                </a:solidFill>
              </a:rPr>
              <a:t> b</a:t>
            </a:r>
          </a:p>
          <a:p>
            <a:pPr lvl="1"/>
            <a:r>
              <a:rPr lang="en-CA" dirty="0"/>
              <a:t>one equals sign</a:t>
            </a:r>
          </a:p>
          <a:p>
            <a:r>
              <a:rPr lang="en-CA" dirty="0"/>
              <a:t>Do not get them confused</a:t>
            </a:r>
          </a:p>
          <a:p>
            <a:pPr lvl="1"/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hours == </a:t>
            </a: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kbd.nextDouble</a:t>
            </a: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();</a:t>
            </a:r>
          </a:p>
          <a:p>
            <a:endParaRPr lang="en-CA" sz="2800" dirty="0"/>
          </a:p>
          <a:p>
            <a:pPr lvl="1">
              <a:buNone/>
            </a:pP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if (hours = 40.0) {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99592" y="4869160"/>
            <a:ext cx="8064896" cy="432048"/>
            <a:chOff x="899592" y="4941168"/>
            <a:chExt cx="8064896" cy="432048"/>
          </a:xfrm>
        </p:grpSpPr>
        <p:sp>
          <p:nvSpPr>
            <p:cNvPr id="5" name="Rectangle 4"/>
            <p:cNvSpPr/>
            <p:nvPr/>
          </p:nvSpPr>
          <p:spPr>
            <a:xfrm>
              <a:off x="1331640" y="4941168"/>
              <a:ext cx="76328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dirty="0"/>
                <a:t>not a statement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99592" y="4977172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!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99592" y="5805264"/>
            <a:ext cx="8064896" cy="432048"/>
            <a:chOff x="899592" y="5949280"/>
            <a:chExt cx="8064896" cy="432048"/>
          </a:xfrm>
        </p:grpSpPr>
        <p:sp>
          <p:nvSpPr>
            <p:cNvPr id="4" name="Rectangle 3"/>
            <p:cNvSpPr/>
            <p:nvPr/>
          </p:nvSpPr>
          <p:spPr>
            <a:xfrm>
              <a:off x="1331640" y="5949280"/>
              <a:ext cx="763284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CA" dirty="0"/>
                <a:t>incompatible types: double cannot be converted to </a:t>
              </a:r>
              <a:r>
                <a:rPr lang="en-CA" dirty="0" err="1"/>
                <a:t>boolean</a:t>
              </a:r>
              <a:endParaRPr lang="en-CA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899592" y="598528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!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Write if statements:</a:t>
            </a:r>
          </a:p>
          <a:p>
            <a:pPr lvl="1" eaLnBrk="1" hangingPunct="1"/>
            <a:r>
              <a:rPr lang="en-US"/>
              <a:t>if grade is greater than or equal to 50, print out “You passed!”</a:t>
            </a:r>
          </a:p>
          <a:p>
            <a:pPr lvl="1" eaLnBrk="1" hangingPunct="1"/>
            <a:r>
              <a:rPr lang="en-US"/>
              <a:t>if age is less than 18, print out “I’m sorry, but you’re not allowed to see this movie.”</a:t>
            </a:r>
          </a:p>
          <a:p>
            <a:pPr lvl="1" eaLnBrk="1" hangingPunct="1"/>
            <a:r>
              <a:rPr lang="en-US"/>
              <a:t>if guess is equal to secretNumber, print out “You guessed it!”</a:t>
            </a:r>
          </a:p>
          <a:p>
            <a:pPr lvl="1" eaLnBrk="1" hangingPunct="1"/>
            <a:r>
              <a:rPr lang="en-US"/>
              <a:t>if y plus 9 is less than or equal to x times 2, set z equal to zero.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CSCITheme</Template>
  <TotalTime>111952832</TotalTime>
  <Pages>31</Pages>
  <Words>5096</Words>
  <Application>Microsoft Office PowerPoint</Application>
  <PresentationFormat>On-screen Show (4:3)</PresentationFormat>
  <Paragraphs>805</Paragraphs>
  <Slides>67</Slides>
  <Notes>63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Arial</vt:lpstr>
      <vt:lpstr>Calibri</vt:lpstr>
      <vt:lpstr>Courier New</vt:lpstr>
      <vt:lpstr>Monotype Sorts</vt:lpstr>
      <vt:lpstr>Times New Roman</vt:lpstr>
      <vt:lpstr>Wingdings</vt:lpstr>
      <vt:lpstr>CSCITheme</vt:lpstr>
      <vt:lpstr>brknbars</vt:lpstr>
      <vt:lpstr>1_CSCITheme</vt:lpstr>
      <vt:lpstr>1_brknbars</vt:lpstr>
      <vt:lpstr>Making Choices</vt:lpstr>
      <vt:lpstr>Overview</vt:lpstr>
      <vt:lpstr>Making a Choice</vt:lpstr>
      <vt:lpstr>Conditional Commands</vt:lpstr>
      <vt:lpstr>The “if” Control</vt:lpstr>
      <vt:lpstr>“if” Control Example</vt:lpstr>
      <vt:lpstr>Simple Comparisons</vt:lpstr>
      <vt:lpstr>Important Difference</vt:lpstr>
      <vt:lpstr>Exercises</vt:lpstr>
      <vt:lpstr>Sequential “if” Controls</vt:lpstr>
      <vt:lpstr>Sequential “if” Controls</vt:lpstr>
      <vt:lpstr>Sequential “if” Controls</vt:lpstr>
      <vt:lpstr>Exercise</vt:lpstr>
      <vt:lpstr>Making a Choice</vt:lpstr>
      <vt:lpstr>Choosing Fries</vt:lpstr>
      <vt:lpstr>Object Variables</vt:lpstr>
      <vt:lpstr>Objects and Primitives</vt:lpstr>
      <vt:lpstr>Talking to Objects</vt:lpstr>
      <vt:lpstr>Comparing Strings</vt:lpstr>
      <vt:lpstr>String Equality</vt:lpstr>
      <vt:lpstr>Choosing Fries</vt:lpstr>
      <vt:lpstr>String.equalsIgnoreCase</vt:lpstr>
      <vt:lpstr>Choosing Fries</vt:lpstr>
      <vt:lpstr>String.startsWith</vt:lpstr>
      <vt:lpstr>String.toUpperCase/toLowerCase</vt:lpstr>
      <vt:lpstr>String.oneThing().another()</vt:lpstr>
      <vt:lpstr>Scanner.oneThing().another()</vt:lpstr>
      <vt:lpstr>Exercise</vt:lpstr>
      <vt:lpstr>The “if-else” Control</vt:lpstr>
      <vt:lpstr>The “if-else” Control</vt:lpstr>
      <vt:lpstr>Better Than Two if Controls</vt:lpstr>
      <vt:lpstr>Error-Prone Version</vt:lpstr>
      <vt:lpstr>Error-Prone Version</vt:lpstr>
      <vt:lpstr>Binary Choices</vt:lpstr>
      <vt:lpstr>Exercise</vt:lpstr>
      <vt:lpstr>“if” or “if-else”?</vt:lpstr>
      <vt:lpstr>“if” or “if-else”?</vt:lpstr>
      <vt:lpstr>Exercise</vt:lpstr>
      <vt:lpstr>Exercise</vt:lpstr>
      <vt:lpstr>A Common Mistake</vt:lpstr>
      <vt:lpstr>if-else inside if-else</vt:lpstr>
      <vt:lpstr>Get the Time</vt:lpstr>
      <vt:lpstr>Print the Message</vt:lpstr>
      <vt:lpstr>9 AM Message</vt:lpstr>
      <vt:lpstr>Note Indentation</vt:lpstr>
      <vt:lpstr>if inside if</vt:lpstr>
      <vt:lpstr>Eligible for Pension</vt:lpstr>
      <vt:lpstr>Eligible for Pension</vt:lpstr>
      <vt:lpstr>Exercise</vt:lpstr>
      <vt:lpstr>Logical Operators</vt:lpstr>
      <vt:lpstr>On Translating from English</vt:lpstr>
      <vt:lpstr>Warnings</vt:lpstr>
      <vt:lpstr>Exercises</vt:lpstr>
      <vt:lpstr>Three-Way Choice</vt:lpstr>
      <vt:lpstr>Sequential If and If-Else</vt:lpstr>
      <vt:lpstr>If-Else Inside Else</vt:lpstr>
      <vt:lpstr>If-Else Inside Else</vt:lpstr>
      <vt:lpstr>Cascading If Statements</vt:lpstr>
      <vt:lpstr>Multi-Way Choice</vt:lpstr>
      <vt:lpstr>Exercises</vt:lpstr>
      <vt:lpstr>Boolean Values</vt:lpstr>
      <vt:lpstr>Boolean Variables</vt:lpstr>
      <vt:lpstr>Boolean Variable</vt:lpstr>
      <vt:lpstr>Complex Expressions</vt:lpstr>
      <vt:lpstr>Remember!</vt:lpstr>
      <vt:lpstr>Exercise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Expressions</dc:title>
  <dc:creator>Mark</dc:creator>
  <cp:lastModifiedBy>Mark Young</cp:lastModifiedBy>
  <cp:revision>110</cp:revision>
  <cp:lastPrinted>1601-01-01T00:00:00Z</cp:lastPrinted>
  <dcterms:created xsi:type="dcterms:W3CDTF">1998-05-26T02:22:10Z</dcterms:created>
  <dcterms:modified xsi:type="dcterms:W3CDTF">2021-09-05T19:19:13Z</dcterms:modified>
</cp:coreProperties>
</file>