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1" r:id="rId1"/>
    <p:sldMasterId id="2147483673" r:id="rId2"/>
    <p:sldMasterId id="2147483686" r:id="rId3"/>
    <p:sldMasterId id="2147483698" r:id="rId4"/>
  </p:sldMasterIdLst>
  <p:notesMasterIdLst>
    <p:notesMasterId r:id="rId63"/>
  </p:notesMasterIdLst>
  <p:handoutMasterIdLst>
    <p:handoutMasterId r:id="rId64"/>
  </p:handoutMasterIdLst>
  <p:sldIdLst>
    <p:sldId id="260" r:id="rId5"/>
    <p:sldId id="465" r:id="rId6"/>
    <p:sldId id="526" r:id="rId7"/>
    <p:sldId id="527" r:id="rId8"/>
    <p:sldId id="466" r:id="rId9"/>
    <p:sldId id="538" r:id="rId10"/>
    <p:sldId id="539" r:id="rId11"/>
    <p:sldId id="535" r:id="rId12"/>
    <p:sldId id="536" r:id="rId13"/>
    <p:sldId id="537" r:id="rId14"/>
    <p:sldId id="540" r:id="rId15"/>
    <p:sldId id="525" r:id="rId16"/>
    <p:sldId id="421" r:id="rId17"/>
    <p:sldId id="479" r:id="rId18"/>
    <p:sldId id="409" r:id="rId19"/>
    <p:sldId id="477" r:id="rId20"/>
    <p:sldId id="555" r:id="rId21"/>
    <p:sldId id="556" r:id="rId22"/>
    <p:sldId id="557" r:id="rId23"/>
    <p:sldId id="558" r:id="rId24"/>
    <p:sldId id="559" r:id="rId25"/>
    <p:sldId id="480" r:id="rId26"/>
    <p:sldId id="484" r:id="rId27"/>
    <p:sldId id="485" r:id="rId28"/>
    <p:sldId id="560" r:id="rId29"/>
    <p:sldId id="561" r:id="rId30"/>
    <p:sldId id="486" r:id="rId31"/>
    <p:sldId id="487" r:id="rId32"/>
    <p:sldId id="562" r:id="rId33"/>
    <p:sldId id="489" r:id="rId34"/>
    <p:sldId id="490" r:id="rId35"/>
    <p:sldId id="563" r:id="rId36"/>
    <p:sldId id="492" r:id="rId37"/>
    <p:sldId id="573" r:id="rId38"/>
    <p:sldId id="438" r:id="rId39"/>
    <p:sldId id="493" r:id="rId40"/>
    <p:sldId id="515" r:id="rId41"/>
    <p:sldId id="494" r:id="rId42"/>
    <p:sldId id="496" r:id="rId43"/>
    <p:sldId id="564" r:id="rId44"/>
    <p:sldId id="565" r:id="rId45"/>
    <p:sldId id="567" r:id="rId46"/>
    <p:sldId id="568" r:id="rId47"/>
    <p:sldId id="569" r:id="rId48"/>
    <p:sldId id="571" r:id="rId49"/>
    <p:sldId id="572" r:id="rId50"/>
    <p:sldId id="580" r:id="rId51"/>
    <p:sldId id="574" r:id="rId52"/>
    <p:sldId id="576" r:id="rId53"/>
    <p:sldId id="577" r:id="rId54"/>
    <p:sldId id="519" r:id="rId55"/>
    <p:sldId id="578" r:id="rId56"/>
    <p:sldId id="581" r:id="rId57"/>
    <p:sldId id="582" r:id="rId58"/>
    <p:sldId id="583" r:id="rId59"/>
    <p:sldId id="584" r:id="rId60"/>
    <p:sldId id="518" r:id="rId61"/>
    <p:sldId id="408" r:id="rId62"/>
  </p:sldIdLst>
  <p:sldSz cx="9144000" cy="6858000" type="screen4x3"/>
  <p:notesSz cx="6858000" cy="91440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FFF7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90" autoAdjust="0"/>
    <p:restoredTop sz="69829" autoAdjust="0"/>
  </p:normalViewPr>
  <p:slideViewPr>
    <p:cSldViewPr>
      <p:cViewPr varScale="1">
        <p:scale>
          <a:sx n="70" d="100"/>
          <a:sy n="70" d="100"/>
        </p:scale>
        <p:origin x="1976" y="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841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2.xml"/><Relationship Id="rId21" Type="http://schemas.openxmlformats.org/officeDocument/2006/relationships/slide" Target="slides/slide17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63" Type="http://schemas.openxmlformats.org/officeDocument/2006/relationships/notesMaster" Target="notesMasters/notesMaster1.xml"/><Relationship Id="rId68" Type="http://schemas.openxmlformats.org/officeDocument/2006/relationships/tableStyles" Target="tableStyles.xml"/><Relationship Id="rId7" Type="http://schemas.openxmlformats.org/officeDocument/2006/relationships/slide" Target="slides/slide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3" Type="http://schemas.openxmlformats.org/officeDocument/2006/relationships/slide" Target="slides/slide49.xml"/><Relationship Id="rId58" Type="http://schemas.openxmlformats.org/officeDocument/2006/relationships/slide" Target="slides/slide54.xml"/><Relationship Id="rId66" Type="http://schemas.openxmlformats.org/officeDocument/2006/relationships/viewProps" Target="viewProps.xml"/><Relationship Id="rId5" Type="http://schemas.openxmlformats.org/officeDocument/2006/relationships/slide" Target="slides/slide1.xml"/><Relationship Id="rId61" Type="http://schemas.openxmlformats.org/officeDocument/2006/relationships/slide" Target="slides/slide57.xml"/><Relationship Id="rId19" Type="http://schemas.openxmlformats.org/officeDocument/2006/relationships/slide" Target="slides/slide1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56" Type="http://schemas.openxmlformats.org/officeDocument/2006/relationships/slide" Target="slides/slide52.xml"/><Relationship Id="rId64" Type="http://schemas.openxmlformats.org/officeDocument/2006/relationships/handoutMaster" Target="handoutMasters/handoutMaster1.xml"/><Relationship Id="rId69" Type="http://schemas.microsoft.com/office/2016/11/relationships/changesInfo" Target="changesInfos/changesInfo1.xml"/><Relationship Id="rId8" Type="http://schemas.openxmlformats.org/officeDocument/2006/relationships/slide" Target="slides/slide4.xml"/><Relationship Id="rId51" Type="http://schemas.openxmlformats.org/officeDocument/2006/relationships/slide" Target="slides/slide47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59" Type="http://schemas.openxmlformats.org/officeDocument/2006/relationships/slide" Target="slides/slide55.xml"/><Relationship Id="rId67" Type="http://schemas.openxmlformats.org/officeDocument/2006/relationships/theme" Target="theme/theme1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54" Type="http://schemas.openxmlformats.org/officeDocument/2006/relationships/slide" Target="slides/slide50.xml"/><Relationship Id="rId62" Type="http://schemas.openxmlformats.org/officeDocument/2006/relationships/slide" Target="slides/slide5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slide" Target="slides/slide45.xml"/><Relationship Id="rId57" Type="http://schemas.openxmlformats.org/officeDocument/2006/relationships/slide" Target="slides/slide53.xml"/><Relationship Id="rId10" Type="http://schemas.openxmlformats.org/officeDocument/2006/relationships/slide" Target="slides/slide6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slide" Target="slides/slide48.xml"/><Relationship Id="rId60" Type="http://schemas.openxmlformats.org/officeDocument/2006/relationships/slide" Target="slides/slide56.xml"/><Relationship Id="rId65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9" Type="http://schemas.openxmlformats.org/officeDocument/2006/relationships/slide" Target="slides/slide35.xml"/><Relationship Id="rId34" Type="http://schemas.openxmlformats.org/officeDocument/2006/relationships/slide" Target="slides/slide30.xml"/><Relationship Id="rId50" Type="http://schemas.openxmlformats.org/officeDocument/2006/relationships/slide" Target="slides/slide46.xml"/><Relationship Id="rId55" Type="http://schemas.openxmlformats.org/officeDocument/2006/relationships/slide" Target="slides/slide5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k Young" userId="055a4c4f-05b9-4cd6-bda8-0cc88b7b58d3" providerId="ADAL" clId="{5BC3E28C-8E77-4FCC-BA69-79692CEAD369}"/>
    <pc:docChg chg="custSel modSld">
      <pc:chgData name="Mark Young" userId="055a4c4f-05b9-4cd6-bda8-0cc88b7b58d3" providerId="ADAL" clId="{5BC3E28C-8E77-4FCC-BA69-79692CEAD369}" dt="2022-10-16T20:23:53.698" v="1461" actId="20577"/>
      <pc:docMkLst>
        <pc:docMk/>
      </pc:docMkLst>
      <pc:sldChg chg="modNotesTx">
        <pc:chgData name="Mark Young" userId="055a4c4f-05b9-4cd6-bda8-0cc88b7b58d3" providerId="ADAL" clId="{5BC3E28C-8E77-4FCC-BA69-79692CEAD369}" dt="2022-10-16T20:17:38.289" v="685" actId="20577"/>
        <pc:sldMkLst>
          <pc:docMk/>
          <pc:sldMk cId="0" sldId="438"/>
        </pc:sldMkLst>
      </pc:sldChg>
      <pc:sldChg chg="modNotesTx">
        <pc:chgData name="Mark Young" userId="055a4c4f-05b9-4cd6-bda8-0cc88b7b58d3" providerId="ADAL" clId="{5BC3E28C-8E77-4FCC-BA69-79692CEAD369}" dt="2022-10-16T20:22:49.358" v="1353" actId="20577"/>
        <pc:sldMkLst>
          <pc:docMk/>
          <pc:sldMk cId="0" sldId="519"/>
        </pc:sldMkLst>
      </pc:sldChg>
      <pc:sldChg chg="modNotesTx">
        <pc:chgData name="Mark Young" userId="055a4c4f-05b9-4cd6-bda8-0cc88b7b58d3" providerId="ADAL" clId="{5BC3E28C-8E77-4FCC-BA69-79692CEAD369}" dt="2022-10-16T20:15:20.783" v="430" actId="20577"/>
        <pc:sldMkLst>
          <pc:docMk/>
          <pc:sldMk cId="0" sldId="525"/>
        </pc:sldMkLst>
      </pc:sldChg>
      <pc:sldChg chg="modNotesTx">
        <pc:chgData name="Mark Young" userId="055a4c4f-05b9-4cd6-bda8-0cc88b7b58d3" providerId="ADAL" clId="{5BC3E28C-8E77-4FCC-BA69-79692CEAD369}" dt="2022-10-16T20:23:53.698" v="1461" actId="20577"/>
        <pc:sldMkLst>
          <pc:docMk/>
          <pc:sldMk cId="280573237" sldId="584"/>
        </pc:sldMkLst>
      </pc:sldChg>
    </pc:docChg>
  </pc:docChgLst>
  <pc:docChgLst>
    <pc:chgData name="Mark Young" userId="055a4c4f-05b9-4cd6-bda8-0cc88b7b58d3" providerId="ADAL" clId="{56080F02-7AC0-455D-A6FA-5DE4D6C5D9C1}"/>
    <pc:docChg chg="undo custSel modSld">
      <pc:chgData name="Mark Young" userId="055a4c4f-05b9-4cd6-bda8-0cc88b7b58d3" providerId="ADAL" clId="{56080F02-7AC0-455D-A6FA-5DE4D6C5D9C1}" dt="2021-09-28T14:16:36.109" v="115" actId="20577"/>
      <pc:docMkLst>
        <pc:docMk/>
      </pc:docMkLst>
      <pc:sldChg chg="modSp mod">
        <pc:chgData name="Mark Young" userId="055a4c4f-05b9-4cd6-bda8-0cc88b7b58d3" providerId="ADAL" clId="{56080F02-7AC0-455D-A6FA-5DE4D6C5D9C1}" dt="2021-09-28T14:16:36.109" v="115" actId="20577"/>
        <pc:sldMkLst>
          <pc:docMk/>
          <pc:sldMk cId="1055232813" sldId="558"/>
        </pc:sldMkLst>
        <pc:spChg chg="mod">
          <ac:chgData name="Mark Young" userId="055a4c4f-05b9-4cd6-bda8-0cc88b7b58d3" providerId="ADAL" clId="{56080F02-7AC0-455D-A6FA-5DE4D6C5D9C1}" dt="2021-09-28T14:16:36.109" v="115" actId="20577"/>
          <ac:spMkLst>
            <pc:docMk/>
            <pc:sldMk cId="1055232813" sldId="558"/>
            <ac:spMk id="3" creationId="{6318A326-CCBA-494E-B68F-1E60C184679E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notes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9395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83971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CA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CA" dirty="0"/>
              <a:t>Target: </a:t>
            </a:r>
            <a:r>
              <a:rPr lang="en-CA" dirty="0" err="1"/>
              <a:t>System.out</a:t>
            </a:r>
            <a:r>
              <a:rPr lang="en-CA" dirty="0"/>
              <a:t> – Name: </a:t>
            </a:r>
            <a:r>
              <a:rPr lang="en-CA" dirty="0" err="1"/>
              <a:t>println</a:t>
            </a:r>
            <a:r>
              <a:rPr lang="en-CA" dirty="0"/>
              <a:t> – Argument: "Hello, World!"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CA" dirty="0"/>
              <a:t>Target: </a:t>
            </a:r>
            <a:r>
              <a:rPr lang="en-CA" dirty="0" err="1"/>
              <a:t>System.out</a:t>
            </a:r>
            <a:r>
              <a:rPr lang="en-CA" dirty="0"/>
              <a:t> – Name: </a:t>
            </a:r>
            <a:r>
              <a:rPr lang="en-CA" dirty="0" err="1"/>
              <a:t>println</a:t>
            </a:r>
            <a:r>
              <a:rPr lang="en-CA" dirty="0"/>
              <a:t> – Argument: 42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CA" dirty="0"/>
              <a:t>Target: </a:t>
            </a:r>
            <a:r>
              <a:rPr lang="en-CA" dirty="0" err="1"/>
              <a:t>kbd</a:t>
            </a:r>
            <a:r>
              <a:rPr lang="en-CA" dirty="0"/>
              <a:t> – Name: </a:t>
            </a:r>
            <a:r>
              <a:rPr lang="en-CA" dirty="0" err="1"/>
              <a:t>nextInt</a:t>
            </a:r>
            <a:r>
              <a:rPr lang="en-CA" dirty="0"/>
              <a:t> – Arguments: (none)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CA" dirty="0"/>
              <a:t>Target: answer – Name: </a:t>
            </a:r>
            <a:r>
              <a:rPr lang="en-CA" dirty="0" err="1"/>
              <a:t>startsWith</a:t>
            </a:r>
            <a:r>
              <a:rPr lang="en-CA" dirty="0"/>
              <a:t> – Argument: "y"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CA" dirty="0"/>
              <a:t>Target: Math – Name: pow – Arguments: radius and 2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CA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CA" dirty="0"/>
              <a:t>There are three (3) method calls in the last command: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CA" dirty="0"/>
              <a:t>Target: </a:t>
            </a:r>
            <a:r>
              <a:rPr lang="en-CA" dirty="0" err="1"/>
              <a:t>kbd</a:t>
            </a:r>
            <a:r>
              <a:rPr lang="en-CA" dirty="0"/>
              <a:t> – Name: next – Arguments: (none)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CA" dirty="0"/>
              <a:t>Target: </a:t>
            </a:r>
            <a:r>
              <a:rPr lang="en-CA" dirty="0" err="1"/>
              <a:t>kbd.next</a:t>
            </a:r>
            <a:r>
              <a:rPr lang="en-CA" dirty="0"/>
              <a:t>() – Name: </a:t>
            </a:r>
            <a:r>
              <a:rPr lang="en-CA" dirty="0" err="1"/>
              <a:t>toLowerCase</a:t>
            </a:r>
            <a:r>
              <a:rPr lang="en-CA" dirty="0"/>
              <a:t>() – Arguments: (none)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CA" dirty="0"/>
              <a:t>Target: </a:t>
            </a:r>
            <a:r>
              <a:rPr lang="en-CA" dirty="0" err="1"/>
              <a:t>kbd.next</a:t>
            </a:r>
            <a:r>
              <a:rPr lang="en-CA" dirty="0"/>
              <a:t>().</a:t>
            </a:r>
            <a:r>
              <a:rPr lang="en-CA" dirty="0" err="1"/>
              <a:t>toLowerCase</a:t>
            </a:r>
            <a:r>
              <a:rPr lang="en-CA" dirty="0"/>
              <a:t>() – Name: </a:t>
            </a:r>
            <a:r>
              <a:rPr lang="en-CA" dirty="0" err="1"/>
              <a:t>startsWith</a:t>
            </a:r>
            <a:r>
              <a:rPr lang="en-CA" dirty="0"/>
              <a:t> – Argument: "n"</a:t>
            </a:r>
          </a:p>
          <a:p>
            <a:endParaRPr lang="en-CA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90115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CA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82947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61174740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76803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r>
              <a:rPr lang="en-CA" altLang="en-US" dirty="0" err="1"/>
              <a:t>getExponent</a:t>
            </a:r>
            <a:r>
              <a:rPr lang="en-CA" altLang="en-US" dirty="0"/>
              <a:t>: double</a:t>
            </a:r>
          </a:p>
          <a:p>
            <a:r>
              <a:rPr lang="en-CA" altLang="en-US" dirty="0" err="1"/>
              <a:t>ulp</a:t>
            </a:r>
            <a:r>
              <a:rPr lang="en-CA" altLang="en-US" dirty="0"/>
              <a:t>: double</a:t>
            </a:r>
          </a:p>
          <a:p>
            <a:r>
              <a:rPr lang="en-CA" altLang="en-US" dirty="0" err="1"/>
              <a:t>scalb</a:t>
            </a:r>
            <a:r>
              <a:rPr lang="en-CA" altLang="en-US" dirty="0"/>
              <a:t>: double and int</a:t>
            </a:r>
          </a:p>
          <a:p>
            <a:r>
              <a:rPr lang="en-CA" altLang="en-US" dirty="0"/>
              <a:t>split: String and String</a:t>
            </a:r>
          </a:p>
          <a:p>
            <a:r>
              <a:rPr lang="en-CA" altLang="en-US" dirty="0"/>
              <a:t>length: (none)</a:t>
            </a:r>
          </a:p>
          <a:p>
            <a:r>
              <a:rPr lang="en-CA" altLang="en-US" dirty="0" err="1"/>
              <a:t>doesItDo</a:t>
            </a:r>
            <a:r>
              <a:rPr lang="en-CA" altLang="en-US" dirty="0"/>
              <a:t>: String, int, double, String, String and String</a:t>
            </a:r>
          </a:p>
          <a:p>
            <a:r>
              <a:rPr lang="en-CA" altLang="en-US" dirty="0" err="1"/>
              <a:t>readPositiveNumberFrom</a:t>
            </a:r>
            <a:r>
              <a:rPr lang="en-CA" altLang="en-US" dirty="0"/>
              <a:t>: Scanner</a:t>
            </a: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CA" dirty="0"/>
              <a:t>/**</a:t>
            </a:r>
          </a:p>
          <a:p>
            <a:r>
              <a:rPr lang="en-CA" dirty="0"/>
              <a:t> * </a:t>
            </a:r>
            <a:r>
              <a:rPr lang="en-US" dirty="0"/>
              <a:t>Print the given line with a blank line after it.</a:t>
            </a:r>
          </a:p>
          <a:p>
            <a:r>
              <a:rPr lang="en-US" dirty="0"/>
              <a:t> *</a:t>
            </a:r>
          </a:p>
          <a:p>
            <a:r>
              <a:rPr lang="en-US" dirty="0"/>
              <a:t> * @param line the line to print.</a:t>
            </a:r>
          </a:p>
          <a:p>
            <a:r>
              <a:rPr lang="en-US" dirty="0"/>
              <a:t> */</a:t>
            </a:r>
            <a:endParaRPr lang="en-CA" dirty="0"/>
          </a:p>
          <a:p>
            <a:r>
              <a:rPr lang="en-CA" dirty="0"/>
              <a:t>private static void </a:t>
            </a:r>
            <a:r>
              <a:rPr lang="en-CA" dirty="0" err="1"/>
              <a:t>printPlusBlank</a:t>
            </a:r>
            <a:r>
              <a:rPr lang="en-CA" dirty="0"/>
              <a:t>(String line) {</a:t>
            </a:r>
          </a:p>
          <a:p>
            <a:r>
              <a:rPr lang="en-CA" dirty="0"/>
              <a:t>    </a:t>
            </a:r>
            <a:r>
              <a:rPr lang="en-CA" dirty="0" err="1"/>
              <a:t>sopln</a:t>
            </a:r>
            <a:r>
              <a:rPr lang="en-CA" dirty="0"/>
              <a:t>(line);</a:t>
            </a:r>
          </a:p>
          <a:p>
            <a:r>
              <a:rPr lang="en-CA" dirty="0"/>
              <a:t>    </a:t>
            </a:r>
            <a:r>
              <a:rPr lang="en-CA" dirty="0" err="1"/>
              <a:t>sopln</a:t>
            </a:r>
            <a:r>
              <a:rPr lang="en-CA" dirty="0"/>
              <a:t>();</a:t>
            </a:r>
          </a:p>
          <a:p>
            <a:r>
              <a:rPr lang="en-CA" dirty="0"/>
              <a:t>}</a:t>
            </a:r>
          </a:p>
          <a:p>
            <a:endParaRPr lang="en-CA" dirty="0"/>
          </a:p>
          <a:p>
            <a:r>
              <a:rPr lang="en-CA" dirty="0"/>
              <a:t>/**</a:t>
            </a:r>
          </a:p>
          <a:p>
            <a:r>
              <a:rPr lang="en-CA" dirty="0"/>
              <a:t> * </a:t>
            </a:r>
            <a:r>
              <a:rPr lang="en-US" dirty="0"/>
              <a:t>Print the sum of the given three numbers.</a:t>
            </a:r>
          </a:p>
          <a:p>
            <a:r>
              <a:rPr lang="en-US" dirty="0"/>
              <a:t> *</a:t>
            </a:r>
          </a:p>
          <a:p>
            <a:r>
              <a:rPr lang="en-US" dirty="0"/>
              <a:t> * @param num1 the first of the three numbers.</a:t>
            </a:r>
          </a:p>
          <a:p>
            <a:r>
              <a:rPr lang="en-US" dirty="0"/>
              <a:t> * @param num2 the second of the three numbers.</a:t>
            </a:r>
          </a:p>
          <a:p>
            <a:r>
              <a:rPr lang="en-US" dirty="0"/>
              <a:t> * @param num3 the third of the three numbers.</a:t>
            </a:r>
          </a:p>
          <a:p>
            <a:r>
              <a:rPr lang="en-US" dirty="0"/>
              <a:t> */</a:t>
            </a:r>
            <a:endParaRPr lang="en-CA" dirty="0"/>
          </a:p>
          <a:p>
            <a:r>
              <a:rPr lang="en-CA" dirty="0"/>
              <a:t>private static void </a:t>
            </a:r>
            <a:r>
              <a:rPr lang="en-CA" dirty="0" err="1"/>
              <a:t>printSumOf</a:t>
            </a:r>
            <a:r>
              <a:rPr lang="en-CA" dirty="0"/>
              <a:t>(int num1, int num2, int num3) {</a:t>
            </a:r>
          </a:p>
          <a:p>
            <a:r>
              <a:rPr lang="en-CA" dirty="0"/>
              <a:t>    </a:t>
            </a:r>
            <a:r>
              <a:rPr lang="en-CA" dirty="0" err="1"/>
              <a:t>sopln</a:t>
            </a:r>
            <a:r>
              <a:rPr lang="en-CA" dirty="0"/>
              <a:t>(num1 + num2 + num3);</a:t>
            </a:r>
          </a:p>
          <a:p>
            <a:r>
              <a:rPr lang="en-CA" dirty="0"/>
              <a:t>}</a:t>
            </a:r>
          </a:p>
          <a:p>
            <a:endParaRPr lang="en-CA" dirty="0"/>
          </a:p>
          <a:p>
            <a:r>
              <a:rPr lang="en-CA" dirty="0"/>
              <a:t>/**</a:t>
            </a:r>
          </a:p>
          <a:p>
            <a:r>
              <a:rPr lang="en-CA" dirty="0"/>
              <a:t> * Print the sum of the numbers from 1 to 10;</a:t>
            </a:r>
          </a:p>
          <a:p>
            <a:r>
              <a:rPr lang="en-CA" dirty="0"/>
              <a:t> */</a:t>
            </a:r>
          </a:p>
          <a:p>
            <a:r>
              <a:rPr lang="en-CA" dirty="0"/>
              <a:t>private static void </a:t>
            </a:r>
            <a:r>
              <a:rPr lang="en-CA" dirty="0" err="1"/>
              <a:t>printSumToTen</a:t>
            </a:r>
            <a:r>
              <a:rPr lang="en-CA" dirty="0"/>
              <a:t>() {</a:t>
            </a:r>
          </a:p>
          <a:p>
            <a:r>
              <a:rPr lang="en-CA" dirty="0"/>
              <a:t>    int sum = 0;</a:t>
            </a:r>
          </a:p>
          <a:p>
            <a:r>
              <a:rPr lang="en-CA" dirty="0"/>
              <a:t>    for (int n = 1; n &lt;= 10; ++n) {</a:t>
            </a:r>
          </a:p>
          <a:p>
            <a:r>
              <a:rPr lang="en-CA" dirty="0"/>
              <a:t>        sum += n;</a:t>
            </a:r>
          </a:p>
          <a:p>
            <a:r>
              <a:rPr lang="en-CA" dirty="0"/>
              <a:t>    }</a:t>
            </a:r>
          </a:p>
          <a:p>
            <a:r>
              <a:rPr lang="en-CA" dirty="0"/>
              <a:t>    </a:t>
            </a:r>
            <a:r>
              <a:rPr lang="en-CA" dirty="0" err="1"/>
              <a:t>sopln</a:t>
            </a:r>
            <a:r>
              <a:rPr lang="en-CA" dirty="0"/>
              <a:t>(sum);</a:t>
            </a:r>
          </a:p>
          <a:p>
            <a:r>
              <a:rPr lang="en-CA" dirty="0"/>
              <a:t>}</a:t>
            </a:r>
          </a:p>
          <a:p>
            <a:endParaRPr lang="en-CA" dirty="0"/>
          </a:p>
          <a:p>
            <a:r>
              <a:rPr lang="en-CA" dirty="0"/>
              <a:t>/**</a:t>
            </a:r>
          </a:p>
          <a:p>
            <a:r>
              <a:rPr lang="en-CA" dirty="0"/>
              <a:t> * Print the sum of the numbers from 1 to num.</a:t>
            </a:r>
          </a:p>
          <a:p>
            <a:r>
              <a:rPr lang="en-CA" dirty="0"/>
              <a:t> *</a:t>
            </a:r>
          </a:p>
          <a:p>
            <a:r>
              <a:rPr lang="en-CA" dirty="0"/>
              <a:t> * @param num the number to sum up to.</a:t>
            </a:r>
          </a:p>
          <a:p>
            <a:r>
              <a:rPr lang="en-CA" dirty="0"/>
              <a:t> */</a:t>
            </a:r>
          </a:p>
          <a:p>
            <a:r>
              <a:rPr lang="en-CA" dirty="0"/>
              <a:t>private static void </a:t>
            </a:r>
            <a:r>
              <a:rPr lang="en-CA" dirty="0" err="1"/>
              <a:t>printSumToNum</a:t>
            </a:r>
            <a:r>
              <a:rPr lang="en-CA" dirty="0"/>
              <a:t>(int num) {</a:t>
            </a:r>
          </a:p>
          <a:p>
            <a:r>
              <a:rPr lang="en-CA" dirty="0"/>
              <a:t>    int sum = 0;</a:t>
            </a:r>
          </a:p>
          <a:p>
            <a:r>
              <a:rPr lang="en-CA" dirty="0"/>
              <a:t>    for (int n = 1; n &lt;= num; ++n) {</a:t>
            </a:r>
          </a:p>
          <a:p>
            <a:r>
              <a:rPr lang="en-CA" dirty="0"/>
              <a:t>        sum += n;</a:t>
            </a:r>
          </a:p>
          <a:p>
            <a:r>
              <a:rPr lang="en-CA" dirty="0"/>
              <a:t>    }</a:t>
            </a:r>
          </a:p>
          <a:p>
            <a:r>
              <a:rPr lang="en-CA" dirty="0"/>
              <a:t>    </a:t>
            </a:r>
            <a:r>
              <a:rPr lang="en-CA" dirty="0" err="1"/>
              <a:t>sopln</a:t>
            </a:r>
            <a:r>
              <a:rPr lang="en-CA" dirty="0"/>
              <a:t>(sum);</a:t>
            </a:r>
          </a:p>
          <a:p>
            <a:r>
              <a:rPr lang="en-CA" dirty="0"/>
              <a:t>}</a:t>
            </a:r>
          </a:p>
          <a:p>
            <a:endParaRPr lang="en-CA" dirty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private static void </a:t>
            </a:r>
            <a:r>
              <a:rPr lang="en-CA" dirty="0" err="1"/>
              <a:t>printFigure</a:t>
            </a:r>
            <a:r>
              <a:rPr lang="en-CA" dirty="0"/>
              <a:t>() {</a:t>
            </a:r>
          </a:p>
          <a:p>
            <a:r>
              <a:rPr lang="en-CA" dirty="0"/>
              <a:t>    for (int n = 1; n &lt;= 5; ++n) {</a:t>
            </a:r>
          </a:p>
          <a:p>
            <a:r>
              <a:rPr lang="en-CA" dirty="0"/>
              <a:t>        </a:t>
            </a:r>
            <a:r>
              <a:rPr lang="en-CA" dirty="0" err="1"/>
              <a:t>printRectangle</a:t>
            </a:r>
            <a:r>
              <a:rPr lang="en-CA" dirty="0"/>
              <a:t>(3, n);</a:t>
            </a:r>
          </a:p>
          <a:p>
            <a:r>
              <a:rPr lang="en-CA" dirty="0"/>
              <a:t>    }</a:t>
            </a:r>
          </a:p>
          <a:p>
            <a:r>
              <a:rPr lang="en-CA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4019877265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15715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CA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81923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CA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82947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CA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80FAD-DCB9-4763-AEE2-A7ADC3E58BEF}" type="datetimeFigureOut">
              <a:rPr lang="en-CA" smtClean="0"/>
              <a:pPr/>
              <a:t>2022-10-16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10DBE-0913-4A70-BC56-53AF746D718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80FAD-DCB9-4763-AEE2-A7ADC3E58BEF}" type="datetimeFigureOut">
              <a:rPr lang="en-CA" smtClean="0"/>
              <a:pPr/>
              <a:t>2022-10-16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10DBE-0913-4A70-BC56-53AF746D718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80FAD-DCB9-4763-AEE2-A7ADC3E58BEF}" type="datetimeFigureOut">
              <a:rPr lang="en-CA" smtClean="0"/>
              <a:pPr/>
              <a:t>2022-10-16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10DBE-0913-4A70-BC56-53AF746D718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80FAD-DCB9-4763-AEE2-A7ADC3E58BEF}" type="datetimeFigureOut">
              <a:rPr lang="en-CA" smtClean="0"/>
              <a:pPr/>
              <a:t>2022-10-16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10DBE-0913-4A70-BC56-53AF746D718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CA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1925" y="171450"/>
            <a:ext cx="1946275" cy="59245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3100" y="171450"/>
            <a:ext cx="5686425" cy="59245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3100" y="171450"/>
            <a:ext cx="7753350" cy="11239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r>
              <a:rPr lang="en-US" noProof="0"/>
              <a:t>Click icon to add SmartArt graphic</a:t>
            </a:r>
            <a:endParaRPr lang="en-CA" noProof="0" dirty="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648201"/>
          </a:xfrm>
        </p:spPr>
        <p:txBody>
          <a:bodyPr/>
          <a:lstStyle>
            <a:lvl2pPr>
              <a:spcBef>
                <a:spcPts val="336"/>
              </a:spcBef>
              <a:defRPr/>
            </a:lvl2pPr>
            <a:lvl3pPr>
              <a:spcBef>
                <a:spcPts val="288"/>
              </a:spcBef>
              <a:defRPr/>
            </a:lvl3pPr>
            <a:lvl4pPr>
              <a:spcBef>
                <a:spcPts val="240"/>
              </a:spcBef>
              <a:defRPr/>
            </a:lvl4pPr>
            <a:lvl5pPr>
              <a:spcBef>
                <a:spcPts val="240"/>
              </a:spcBef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 dirty="0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74837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74837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809750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80FAD-DCB9-4763-AEE2-A7ADC3E58BEF}" type="datetimeFigureOut">
              <a:rPr lang="en-CA" smtClean="0"/>
              <a:pPr/>
              <a:t>2022-10-16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10DBE-0913-4A70-BC56-53AF746D718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CA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7B080FAD-DCB9-4763-AEE2-A7ADC3E58BEF}" type="datetimeFigureOut">
              <a:rPr lang="en-CA" smtClean="0"/>
              <a:pPr/>
              <a:t>2022-10-16</a:t>
            </a:fld>
            <a:endParaRPr lang="en-C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D6610DBE-0913-4A70-BC56-53AF746D718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7B080FAD-DCB9-4763-AEE2-A7ADC3E58BEF}" type="datetimeFigureOut">
              <a:rPr lang="en-CA" smtClean="0"/>
              <a:pPr/>
              <a:t>2022-10-16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D6610DBE-0913-4A70-BC56-53AF746D718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7B080FAD-DCB9-4763-AEE2-A7ADC3E58BEF}" type="datetimeFigureOut">
              <a:rPr lang="en-CA" smtClean="0"/>
              <a:pPr/>
              <a:t>2022-10-16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D6610DBE-0913-4A70-BC56-53AF746D718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80FAD-DCB9-4763-AEE2-A7ADC3E58BEF}" type="datetimeFigureOut">
              <a:rPr lang="en-CA" smtClean="0"/>
              <a:pPr/>
              <a:t>2022-10-16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10DBE-0913-4A70-BC56-53AF746D718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CA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1925" y="171450"/>
            <a:ext cx="1946275" cy="59245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3100" y="171450"/>
            <a:ext cx="5686425" cy="59245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3100" y="171450"/>
            <a:ext cx="7753350" cy="11239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r>
              <a:rPr lang="en-US" noProof="0"/>
              <a:t>Click icon to add SmartArt graphic</a:t>
            </a:r>
            <a:endParaRPr lang="en-CA" noProof="0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80FAD-DCB9-4763-AEE2-A7ADC3E58BEF}" type="datetimeFigureOut">
              <a:rPr lang="en-CA" smtClean="0"/>
              <a:pPr/>
              <a:t>2022-10-16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10DBE-0913-4A70-BC56-53AF746D718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80FAD-DCB9-4763-AEE2-A7ADC3E58BEF}" type="datetimeFigureOut">
              <a:rPr lang="en-CA" smtClean="0"/>
              <a:pPr/>
              <a:t>2022-10-16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10DBE-0913-4A70-BC56-53AF746D718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80FAD-DCB9-4763-AEE2-A7ADC3E58BEF}" type="datetimeFigureOut">
              <a:rPr lang="en-CA" smtClean="0"/>
              <a:pPr/>
              <a:t>2022-10-16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10DBE-0913-4A70-BC56-53AF746D718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80FAD-DCB9-4763-AEE2-A7ADC3E58BEF}" type="datetimeFigureOut">
              <a:rPr lang="en-CA" smtClean="0"/>
              <a:pPr/>
              <a:t>2022-10-16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10DBE-0913-4A70-BC56-53AF746D718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80FAD-DCB9-4763-AEE2-A7ADC3E58BEF}" type="datetimeFigureOut">
              <a:rPr lang="en-CA" smtClean="0"/>
              <a:pPr/>
              <a:t>2022-10-16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10DBE-0913-4A70-BC56-53AF746D718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slideLayout" Target="../slideLayouts/slideLayout46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080FAD-DCB9-4763-AEE2-A7ADC3E58BEF}" type="datetimeFigureOut">
              <a:rPr lang="en-CA" smtClean="0"/>
              <a:pPr/>
              <a:t>2022-10-16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610DBE-0913-4A70-BC56-53AF746D718E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670718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9"/>
          <p:cNvGrpSpPr>
            <a:grpSpLocks/>
          </p:cNvGrpSpPr>
          <p:nvPr/>
        </p:nvGrpSpPr>
        <p:grpSpPr bwMode="auto">
          <a:xfrm>
            <a:off x="0" y="1385888"/>
            <a:ext cx="8364538" cy="290512"/>
            <a:chOff x="0" y="873"/>
            <a:chExt cx="5269" cy="183"/>
          </a:xfrm>
        </p:grpSpPr>
        <p:grpSp>
          <p:nvGrpSpPr>
            <p:cNvPr id="8" name="Group 4"/>
            <p:cNvGrpSpPr>
              <a:grpSpLocks/>
            </p:cNvGrpSpPr>
            <p:nvPr/>
          </p:nvGrpSpPr>
          <p:grpSpPr bwMode="auto">
            <a:xfrm>
              <a:off x="5146" y="873"/>
              <a:ext cx="123" cy="182"/>
              <a:chOff x="5146" y="873"/>
              <a:chExt cx="123" cy="182"/>
            </a:xfrm>
          </p:grpSpPr>
          <p:sp>
            <p:nvSpPr>
              <p:cNvPr id="2" name="Rectangle 2"/>
              <p:cNvSpPr>
                <a:spLocks noChangeArrowheads="1"/>
              </p:cNvSpPr>
              <p:nvPr/>
            </p:nvSpPr>
            <p:spPr bwMode="auto">
              <a:xfrm>
                <a:off x="5240" y="873"/>
                <a:ext cx="29" cy="182"/>
              </a:xfrm>
              <a:prstGeom prst="rect">
                <a:avLst/>
              </a:prstGeom>
              <a:solidFill>
                <a:srgbClr val="C0C0FF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 dirty="0"/>
              </a:p>
            </p:txBody>
          </p:sp>
          <p:sp>
            <p:nvSpPr>
              <p:cNvPr id="1027" name="Rectangle 3"/>
              <p:cNvSpPr>
                <a:spLocks noChangeArrowheads="1"/>
              </p:cNvSpPr>
              <p:nvPr/>
            </p:nvSpPr>
            <p:spPr bwMode="auto">
              <a:xfrm>
                <a:off x="5146" y="873"/>
                <a:ext cx="59" cy="182"/>
              </a:xfrm>
              <a:prstGeom prst="rect">
                <a:avLst/>
              </a:prstGeom>
              <a:solidFill>
                <a:srgbClr val="C0C0FF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 dirty="0"/>
              </a:p>
            </p:txBody>
          </p:sp>
        </p:grpSp>
        <p:grpSp>
          <p:nvGrpSpPr>
            <p:cNvPr id="9" name="Group 7"/>
            <p:cNvGrpSpPr>
              <a:grpSpLocks/>
            </p:cNvGrpSpPr>
            <p:nvPr/>
          </p:nvGrpSpPr>
          <p:grpSpPr bwMode="auto">
            <a:xfrm>
              <a:off x="4836" y="873"/>
              <a:ext cx="263" cy="182"/>
              <a:chOff x="4836" y="873"/>
              <a:chExt cx="263" cy="182"/>
            </a:xfrm>
          </p:grpSpPr>
          <p:sp>
            <p:nvSpPr>
              <p:cNvPr id="3" name="Rectangle 5"/>
              <p:cNvSpPr>
                <a:spLocks noChangeArrowheads="1"/>
              </p:cNvSpPr>
              <p:nvPr/>
            </p:nvSpPr>
            <p:spPr bwMode="auto">
              <a:xfrm>
                <a:off x="5006" y="873"/>
                <a:ext cx="93" cy="182"/>
              </a:xfrm>
              <a:prstGeom prst="rect">
                <a:avLst/>
              </a:prstGeom>
              <a:solidFill>
                <a:srgbClr val="8080FF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 dirty="0"/>
              </a:p>
            </p:txBody>
          </p:sp>
          <p:sp>
            <p:nvSpPr>
              <p:cNvPr id="4" name="Rectangle 6"/>
              <p:cNvSpPr>
                <a:spLocks noChangeArrowheads="1"/>
              </p:cNvSpPr>
              <p:nvPr/>
            </p:nvSpPr>
            <p:spPr bwMode="auto">
              <a:xfrm>
                <a:off x="4836" y="873"/>
                <a:ext cx="127" cy="182"/>
              </a:xfrm>
              <a:prstGeom prst="rect">
                <a:avLst/>
              </a:prstGeom>
              <a:solidFill>
                <a:srgbClr val="8080FF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 dirty="0"/>
              </a:p>
            </p:txBody>
          </p:sp>
        </p:grpSp>
        <p:grpSp>
          <p:nvGrpSpPr>
            <p:cNvPr id="10" name="Group 10"/>
            <p:cNvGrpSpPr>
              <a:grpSpLocks/>
            </p:cNvGrpSpPr>
            <p:nvPr/>
          </p:nvGrpSpPr>
          <p:grpSpPr bwMode="auto">
            <a:xfrm>
              <a:off x="4407" y="873"/>
              <a:ext cx="386" cy="182"/>
              <a:chOff x="4407" y="873"/>
              <a:chExt cx="386" cy="182"/>
            </a:xfrm>
          </p:grpSpPr>
          <p:sp>
            <p:nvSpPr>
              <p:cNvPr id="5" name="Rectangle 8"/>
              <p:cNvSpPr>
                <a:spLocks noChangeArrowheads="1"/>
              </p:cNvSpPr>
              <p:nvPr/>
            </p:nvSpPr>
            <p:spPr bwMode="auto">
              <a:xfrm>
                <a:off x="4639" y="873"/>
                <a:ext cx="154" cy="182"/>
              </a:xfrm>
              <a:prstGeom prst="rect">
                <a:avLst/>
              </a:prstGeom>
              <a:solidFill>
                <a:srgbClr val="4040FF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 dirty="0"/>
              </a:p>
            </p:txBody>
          </p:sp>
          <p:sp>
            <p:nvSpPr>
              <p:cNvPr id="6" name="Rectangle 9"/>
              <p:cNvSpPr>
                <a:spLocks noChangeArrowheads="1"/>
              </p:cNvSpPr>
              <p:nvPr/>
            </p:nvSpPr>
            <p:spPr bwMode="auto">
              <a:xfrm>
                <a:off x="4407" y="873"/>
                <a:ext cx="189" cy="182"/>
              </a:xfrm>
              <a:prstGeom prst="rect">
                <a:avLst/>
              </a:prstGeom>
              <a:solidFill>
                <a:srgbClr val="4040FF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 dirty="0"/>
              </a:p>
            </p:txBody>
          </p:sp>
        </p:grpSp>
        <p:grpSp>
          <p:nvGrpSpPr>
            <p:cNvPr id="11" name="Group 15"/>
            <p:cNvGrpSpPr>
              <a:grpSpLocks/>
            </p:cNvGrpSpPr>
            <p:nvPr/>
          </p:nvGrpSpPr>
          <p:grpSpPr bwMode="auto">
            <a:xfrm>
              <a:off x="3176" y="873"/>
              <a:ext cx="1188" cy="183"/>
              <a:chOff x="3176" y="873"/>
              <a:chExt cx="1188" cy="183"/>
            </a:xfrm>
          </p:grpSpPr>
          <p:sp>
            <p:nvSpPr>
              <p:cNvPr id="1035" name="Rectangle 11"/>
              <p:cNvSpPr>
                <a:spLocks noChangeArrowheads="1"/>
              </p:cNvSpPr>
              <p:nvPr/>
            </p:nvSpPr>
            <p:spPr bwMode="auto">
              <a:xfrm>
                <a:off x="4146" y="873"/>
                <a:ext cx="218" cy="182"/>
              </a:xfrm>
              <a:prstGeom prst="rect">
                <a:avLst/>
              </a:prstGeom>
              <a:solidFill>
                <a:srgbClr val="0000FF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 dirty="0"/>
              </a:p>
            </p:txBody>
          </p:sp>
          <p:sp>
            <p:nvSpPr>
              <p:cNvPr id="1036" name="Rectangle 12"/>
              <p:cNvSpPr>
                <a:spLocks noChangeArrowheads="1"/>
              </p:cNvSpPr>
              <p:nvPr/>
            </p:nvSpPr>
            <p:spPr bwMode="auto">
              <a:xfrm>
                <a:off x="3855" y="873"/>
                <a:ext cx="249" cy="182"/>
              </a:xfrm>
              <a:prstGeom prst="rect">
                <a:avLst/>
              </a:prstGeom>
              <a:solidFill>
                <a:srgbClr val="0000FF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 dirty="0"/>
              </a:p>
            </p:txBody>
          </p:sp>
          <p:sp>
            <p:nvSpPr>
              <p:cNvPr id="1037" name="Rectangle 13"/>
              <p:cNvSpPr>
                <a:spLocks noChangeArrowheads="1"/>
              </p:cNvSpPr>
              <p:nvPr/>
            </p:nvSpPr>
            <p:spPr bwMode="auto">
              <a:xfrm>
                <a:off x="3530" y="873"/>
                <a:ext cx="283" cy="183"/>
              </a:xfrm>
              <a:prstGeom prst="rect">
                <a:avLst/>
              </a:prstGeom>
              <a:solidFill>
                <a:srgbClr val="0000FF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 dirty="0"/>
              </a:p>
            </p:txBody>
          </p:sp>
          <p:sp>
            <p:nvSpPr>
              <p:cNvPr id="1038" name="Rectangle 14"/>
              <p:cNvSpPr>
                <a:spLocks noChangeArrowheads="1"/>
              </p:cNvSpPr>
              <p:nvPr/>
            </p:nvSpPr>
            <p:spPr bwMode="auto">
              <a:xfrm>
                <a:off x="3176" y="873"/>
                <a:ext cx="313" cy="182"/>
              </a:xfrm>
              <a:prstGeom prst="rect">
                <a:avLst/>
              </a:prstGeom>
              <a:solidFill>
                <a:srgbClr val="0000FF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 dirty="0"/>
              </a:p>
            </p:txBody>
          </p:sp>
        </p:grpSp>
        <p:grpSp>
          <p:nvGrpSpPr>
            <p:cNvPr id="12" name="Group 18"/>
            <p:cNvGrpSpPr>
              <a:grpSpLocks/>
            </p:cNvGrpSpPr>
            <p:nvPr/>
          </p:nvGrpSpPr>
          <p:grpSpPr bwMode="auto">
            <a:xfrm>
              <a:off x="0" y="873"/>
              <a:ext cx="3136" cy="182"/>
              <a:chOff x="0" y="873"/>
              <a:chExt cx="3136" cy="182"/>
            </a:xfrm>
          </p:grpSpPr>
          <p:sp>
            <p:nvSpPr>
              <p:cNvPr id="1040" name="Rectangle 16"/>
              <p:cNvSpPr>
                <a:spLocks noChangeArrowheads="1"/>
              </p:cNvSpPr>
              <p:nvPr/>
            </p:nvSpPr>
            <p:spPr bwMode="auto">
              <a:xfrm>
                <a:off x="2792" y="873"/>
                <a:ext cx="344" cy="182"/>
              </a:xfrm>
              <a:prstGeom prst="rect">
                <a:avLst/>
              </a:prstGeom>
              <a:solidFill>
                <a:srgbClr val="0000E0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 dirty="0"/>
              </a:p>
            </p:txBody>
          </p:sp>
          <p:sp>
            <p:nvSpPr>
              <p:cNvPr id="1041" name="Rectangle 17"/>
              <p:cNvSpPr>
                <a:spLocks noChangeArrowheads="1"/>
              </p:cNvSpPr>
              <p:nvPr/>
            </p:nvSpPr>
            <p:spPr bwMode="auto">
              <a:xfrm>
                <a:off x="0" y="873"/>
                <a:ext cx="2750" cy="182"/>
              </a:xfrm>
              <a:prstGeom prst="rect">
                <a:avLst/>
              </a:prstGeom>
              <a:solidFill>
                <a:srgbClr val="0000E0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 dirty="0"/>
              </a:p>
            </p:txBody>
          </p:sp>
        </p:grpSp>
      </p:grpSp>
      <p:sp>
        <p:nvSpPr>
          <p:cNvPr id="1044" name="Rectangle 20"/>
          <p:cNvSpPr>
            <a:spLocks noGrp="1" noChangeArrowheads="1"/>
          </p:cNvSpPr>
          <p:nvPr>
            <p:ph type="title"/>
          </p:nvPr>
        </p:nvSpPr>
        <p:spPr bwMode="auto">
          <a:xfrm>
            <a:off x="673100" y="171450"/>
            <a:ext cx="7753350" cy="11239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45" name="Rectangle 21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xStyles>
    <p:titleStyle>
      <a:lvl1pPr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5pPr>
      <a:lvl6pPr marL="457200"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6pPr>
      <a:lvl7pPr marL="914400"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7pPr>
      <a:lvl8pPr marL="1371600"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8pPr>
      <a:lvl9pPr marL="1828800"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10000"/>
        </a:spcBef>
        <a:spcAft>
          <a:spcPct val="0"/>
        </a:spcAft>
        <a:buClr>
          <a:schemeClr val="tx2"/>
        </a:buClr>
        <a:buSzPct val="100000"/>
        <a:buFont typeface="Wingdings" pitchFamily="2" charset="2"/>
        <a:buChar char="s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10000"/>
        </a:spcBef>
        <a:spcAft>
          <a:spcPct val="0"/>
        </a:spcAft>
        <a:buClr>
          <a:schemeClr val="tx2"/>
        </a:buClr>
        <a:buSzPct val="100000"/>
        <a:buChar char="»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10000"/>
        </a:spcBef>
        <a:spcAft>
          <a:spcPct val="0"/>
        </a:spcAft>
        <a:buClr>
          <a:schemeClr val="tx2"/>
        </a:buClr>
        <a:buSzPct val="100000"/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1" fontAlgn="base" hangingPunct="1">
        <a:spcBef>
          <a:spcPct val="10000"/>
        </a:spcBef>
        <a:spcAft>
          <a:spcPct val="0"/>
        </a:spcAft>
        <a:buClr>
          <a:schemeClr val="tx2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10000"/>
        </a:spcBef>
        <a:spcAft>
          <a:spcPct val="0"/>
        </a:spcAft>
        <a:buClr>
          <a:schemeClr val="tx2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10000"/>
        </a:spcBef>
        <a:spcAft>
          <a:spcPct val="0"/>
        </a:spcAft>
        <a:buClr>
          <a:schemeClr val="tx2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10000"/>
        </a:spcBef>
        <a:spcAft>
          <a:spcPct val="0"/>
        </a:spcAft>
        <a:buClr>
          <a:schemeClr val="tx2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10000"/>
        </a:spcBef>
        <a:spcAft>
          <a:spcPct val="0"/>
        </a:spcAft>
        <a:buClr>
          <a:schemeClr val="tx2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CA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951037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txStyles>
    <p:titleStyle>
      <a:lvl1pPr algn="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Times New Roman" pitchFamily="18" charset="0"/>
          <a:ea typeface="+mj-ea"/>
          <a:cs typeface="Times New Roman" pitchFamily="18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•"/>
        <a:defRPr sz="32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–"/>
        <a:defRPr sz="28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•"/>
        <a:defRPr sz="24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–"/>
        <a:defRPr sz="20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»"/>
        <a:defRPr sz="20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670718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9"/>
          <p:cNvGrpSpPr>
            <a:grpSpLocks/>
          </p:cNvGrpSpPr>
          <p:nvPr/>
        </p:nvGrpSpPr>
        <p:grpSpPr bwMode="auto">
          <a:xfrm>
            <a:off x="0" y="1385888"/>
            <a:ext cx="8364538" cy="290512"/>
            <a:chOff x="0" y="873"/>
            <a:chExt cx="5269" cy="183"/>
          </a:xfrm>
        </p:grpSpPr>
        <p:grpSp>
          <p:nvGrpSpPr>
            <p:cNvPr id="8" name="Group 4"/>
            <p:cNvGrpSpPr>
              <a:grpSpLocks/>
            </p:cNvGrpSpPr>
            <p:nvPr/>
          </p:nvGrpSpPr>
          <p:grpSpPr bwMode="auto">
            <a:xfrm>
              <a:off x="5146" y="873"/>
              <a:ext cx="123" cy="182"/>
              <a:chOff x="5146" y="873"/>
              <a:chExt cx="123" cy="182"/>
            </a:xfrm>
          </p:grpSpPr>
          <p:sp>
            <p:nvSpPr>
              <p:cNvPr id="2" name="Rectangle 2"/>
              <p:cNvSpPr>
                <a:spLocks noChangeArrowheads="1"/>
              </p:cNvSpPr>
              <p:nvPr/>
            </p:nvSpPr>
            <p:spPr bwMode="auto">
              <a:xfrm>
                <a:off x="5240" y="873"/>
                <a:ext cx="29" cy="182"/>
              </a:xfrm>
              <a:prstGeom prst="rect">
                <a:avLst/>
              </a:prstGeom>
              <a:solidFill>
                <a:srgbClr val="C0C0FF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 dirty="0"/>
              </a:p>
            </p:txBody>
          </p:sp>
          <p:sp>
            <p:nvSpPr>
              <p:cNvPr id="1027" name="Rectangle 3"/>
              <p:cNvSpPr>
                <a:spLocks noChangeArrowheads="1"/>
              </p:cNvSpPr>
              <p:nvPr/>
            </p:nvSpPr>
            <p:spPr bwMode="auto">
              <a:xfrm>
                <a:off x="5146" y="873"/>
                <a:ext cx="59" cy="182"/>
              </a:xfrm>
              <a:prstGeom prst="rect">
                <a:avLst/>
              </a:prstGeom>
              <a:solidFill>
                <a:srgbClr val="C0C0FF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 dirty="0"/>
              </a:p>
            </p:txBody>
          </p:sp>
        </p:grpSp>
        <p:grpSp>
          <p:nvGrpSpPr>
            <p:cNvPr id="9" name="Group 7"/>
            <p:cNvGrpSpPr>
              <a:grpSpLocks/>
            </p:cNvGrpSpPr>
            <p:nvPr/>
          </p:nvGrpSpPr>
          <p:grpSpPr bwMode="auto">
            <a:xfrm>
              <a:off x="4836" y="873"/>
              <a:ext cx="263" cy="182"/>
              <a:chOff x="4836" y="873"/>
              <a:chExt cx="263" cy="182"/>
            </a:xfrm>
          </p:grpSpPr>
          <p:sp>
            <p:nvSpPr>
              <p:cNvPr id="3" name="Rectangle 5"/>
              <p:cNvSpPr>
                <a:spLocks noChangeArrowheads="1"/>
              </p:cNvSpPr>
              <p:nvPr/>
            </p:nvSpPr>
            <p:spPr bwMode="auto">
              <a:xfrm>
                <a:off x="5006" y="873"/>
                <a:ext cx="93" cy="182"/>
              </a:xfrm>
              <a:prstGeom prst="rect">
                <a:avLst/>
              </a:prstGeom>
              <a:solidFill>
                <a:srgbClr val="8080FF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 dirty="0"/>
              </a:p>
            </p:txBody>
          </p:sp>
          <p:sp>
            <p:nvSpPr>
              <p:cNvPr id="4" name="Rectangle 6"/>
              <p:cNvSpPr>
                <a:spLocks noChangeArrowheads="1"/>
              </p:cNvSpPr>
              <p:nvPr/>
            </p:nvSpPr>
            <p:spPr bwMode="auto">
              <a:xfrm>
                <a:off x="4836" y="873"/>
                <a:ext cx="127" cy="182"/>
              </a:xfrm>
              <a:prstGeom prst="rect">
                <a:avLst/>
              </a:prstGeom>
              <a:solidFill>
                <a:srgbClr val="8080FF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 dirty="0"/>
              </a:p>
            </p:txBody>
          </p:sp>
        </p:grpSp>
        <p:grpSp>
          <p:nvGrpSpPr>
            <p:cNvPr id="10" name="Group 10"/>
            <p:cNvGrpSpPr>
              <a:grpSpLocks/>
            </p:cNvGrpSpPr>
            <p:nvPr/>
          </p:nvGrpSpPr>
          <p:grpSpPr bwMode="auto">
            <a:xfrm>
              <a:off x="4407" y="873"/>
              <a:ext cx="386" cy="182"/>
              <a:chOff x="4407" y="873"/>
              <a:chExt cx="386" cy="182"/>
            </a:xfrm>
          </p:grpSpPr>
          <p:sp>
            <p:nvSpPr>
              <p:cNvPr id="5" name="Rectangle 8"/>
              <p:cNvSpPr>
                <a:spLocks noChangeArrowheads="1"/>
              </p:cNvSpPr>
              <p:nvPr/>
            </p:nvSpPr>
            <p:spPr bwMode="auto">
              <a:xfrm>
                <a:off x="4639" y="873"/>
                <a:ext cx="154" cy="182"/>
              </a:xfrm>
              <a:prstGeom prst="rect">
                <a:avLst/>
              </a:prstGeom>
              <a:solidFill>
                <a:srgbClr val="4040FF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 dirty="0"/>
              </a:p>
            </p:txBody>
          </p:sp>
          <p:sp>
            <p:nvSpPr>
              <p:cNvPr id="6" name="Rectangle 9"/>
              <p:cNvSpPr>
                <a:spLocks noChangeArrowheads="1"/>
              </p:cNvSpPr>
              <p:nvPr/>
            </p:nvSpPr>
            <p:spPr bwMode="auto">
              <a:xfrm>
                <a:off x="4407" y="873"/>
                <a:ext cx="189" cy="182"/>
              </a:xfrm>
              <a:prstGeom prst="rect">
                <a:avLst/>
              </a:prstGeom>
              <a:solidFill>
                <a:srgbClr val="4040FF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 dirty="0"/>
              </a:p>
            </p:txBody>
          </p:sp>
        </p:grpSp>
        <p:grpSp>
          <p:nvGrpSpPr>
            <p:cNvPr id="11" name="Group 15"/>
            <p:cNvGrpSpPr>
              <a:grpSpLocks/>
            </p:cNvGrpSpPr>
            <p:nvPr/>
          </p:nvGrpSpPr>
          <p:grpSpPr bwMode="auto">
            <a:xfrm>
              <a:off x="3176" y="873"/>
              <a:ext cx="1188" cy="183"/>
              <a:chOff x="3176" y="873"/>
              <a:chExt cx="1188" cy="183"/>
            </a:xfrm>
          </p:grpSpPr>
          <p:sp>
            <p:nvSpPr>
              <p:cNvPr id="1035" name="Rectangle 11"/>
              <p:cNvSpPr>
                <a:spLocks noChangeArrowheads="1"/>
              </p:cNvSpPr>
              <p:nvPr/>
            </p:nvSpPr>
            <p:spPr bwMode="auto">
              <a:xfrm>
                <a:off x="4146" y="873"/>
                <a:ext cx="218" cy="182"/>
              </a:xfrm>
              <a:prstGeom prst="rect">
                <a:avLst/>
              </a:prstGeom>
              <a:solidFill>
                <a:srgbClr val="0000FF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 dirty="0"/>
              </a:p>
            </p:txBody>
          </p:sp>
          <p:sp>
            <p:nvSpPr>
              <p:cNvPr id="1036" name="Rectangle 12"/>
              <p:cNvSpPr>
                <a:spLocks noChangeArrowheads="1"/>
              </p:cNvSpPr>
              <p:nvPr/>
            </p:nvSpPr>
            <p:spPr bwMode="auto">
              <a:xfrm>
                <a:off x="3855" y="873"/>
                <a:ext cx="249" cy="182"/>
              </a:xfrm>
              <a:prstGeom prst="rect">
                <a:avLst/>
              </a:prstGeom>
              <a:solidFill>
                <a:srgbClr val="0000FF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 dirty="0"/>
              </a:p>
            </p:txBody>
          </p:sp>
          <p:sp>
            <p:nvSpPr>
              <p:cNvPr id="1037" name="Rectangle 13"/>
              <p:cNvSpPr>
                <a:spLocks noChangeArrowheads="1"/>
              </p:cNvSpPr>
              <p:nvPr/>
            </p:nvSpPr>
            <p:spPr bwMode="auto">
              <a:xfrm>
                <a:off x="3530" y="873"/>
                <a:ext cx="283" cy="183"/>
              </a:xfrm>
              <a:prstGeom prst="rect">
                <a:avLst/>
              </a:prstGeom>
              <a:solidFill>
                <a:srgbClr val="0000FF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 dirty="0"/>
              </a:p>
            </p:txBody>
          </p:sp>
          <p:sp>
            <p:nvSpPr>
              <p:cNvPr id="1038" name="Rectangle 14"/>
              <p:cNvSpPr>
                <a:spLocks noChangeArrowheads="1"/>
              </p:cNvSpPr>
              <p:nvPr/>
            </p:nvSpPr>
            <p:spPr bwMode="auto">
              <a:xfrm>
                <a:off x="3176" y="873"/>
                <a:ext cx="313" cy="182"/>
              </a:xfrm>
              <a:prstGeom prst="rect">
                <a:avLst/>
              </a:prstGeom>
              <a:solidFill>
                <a:srgbClr val="0000FF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 dirty="0"/>
              </a:p>
            </p:txBody>
          </p:sp>
        </p:grpSp>
        <p:grpSp>
          <p:nvGrpSpPr>
            <p:cNvPr id="12" name="Group 18"/>
            <p:cNvGrpSpPr>
              <a:grpSpLocks/>
            </p:cNvGrpSpPr>
            <p:nvPr/>
          </p:nvGrpSpPr>
          <p:grpSpPr bwMode="auto">
            <a:xfrm>
              <a:off x="0" y="873"/>
              <a:ext cx="3136" cy="182"/>
              <a:chOff x="0" y="873"/>
              <a:chExt cx="3136" cy="182"/>
            </a:xfrm>
          </p:grpSpPr>
          <p:sp>
            <p:nvSpPr>
              <p:cNvPr id="1040" name="Rectangle 16"/>
              <p:cNvSpPr>
                <a:spLocks noChangeArrowheads="1"/>
              </p:cNvSpPr>
              <p:nvPr/>
            </p:nvSpPr>
            <p:spPr bwMode="auto">
              <a:xfrm>
                <a:off x="2792" y="873"/>
                <a:ext cx="344" cy="182"/>
              </a:xfrm>
              <a:prstGeom prst="rect">
                <a:avLst/>
              </a:prstGeom>
              <a:solidFill>
                <a:srgbClr val="0000E0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 dirty="0"/>
              </a:p>
            </p:txBody>
          </p:sp>
          <p:sp>
            <p:nvSpPr>
              <p:cNvPr id="1041" name="Rectangle 17"/>
              <p:cNvSpPr>
                <a:spLocks noChangeArrowheads="1"/>
              </p:cNvSpPr>
              <p:nvPr/>
            </p:nvSpPr>
            <p:spPr bwMode="auto">
              <a:xfrm>
                <a:off x="0" y="873"/>
                <a:ext cx="2750" cy="182"/>
              </a:xfrm>
              <a:prstGeom prst="rect">
                <a:avLst/>
              </a:prstGeom>
              <a:solidFill>
                <a:srgbClr val="0000E0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 dirty="0"/>
              </a:p>
            </p:txBody>
          </p:sp>
        </p:grpSp>
      </p:grpSp>
      <p:sp>
        <p:nvSpPr>
          <p:cNvPr id="1044" name="Rectangle 20"/>
          <p:cNvSpPr>
            <a:spLocks noGrp="1" noChangeArrowheads="1"/>
          </p:cNvSpPr>
          <p:nvPr>
            <p:ph type="title"/>
          </p:nvPr>
        </p:nvSpPr>
        <p:spPr bwMode="auto">
          <a:xfrm>
            <a:off x="673100" y="171450"/>
            <a:ext cx="7753350" cy="11239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45" name="Rectangle 21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  <p:sldLayoutId id="2147483710" r:id="rId12"/>
  </p:sldLayoutIdLst>
  <p:txStyles>
    <p:titleStyle>
      <a:lvl1pPr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5pPr>
      <a:lvl6pPr marL="457200"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6pPr>
      <a:lvl7pPr marL="914400"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7pPr>
      <a:lvl8pPr marL="1371600"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8pPr>
      <a:lvl9pPr marL="1828800"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10000"/>
        </a:spcBef>
        <a:spcAft>
          <a:spcPct val="0"/>
        </a:spcAft>
        <a:buClr>
          <a:schemeClr val="tx2"/>
        </a:buClr>
        <a:buSzPct val="100000"/>
        <a:buFont typeface="Wingdings" pitchFamily="2" charset="2"/>
        <a:buChar char="s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10000"/>
        </a:spcBef>
        <a:spcAft>
          <a:spcPct val="0"/>
        </a:spcAft>
        <a:buClr>
          <a:schemeClr val="tx2"/>
        </a:buClr>
        <a:buSzPct val="100000"/>
        <a:buChar char="»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10000"/>
        </a:spcBef>
        <a:spcAft>
          <a:spcPct val="0"/>
        </a:spcAft>
        <a:buClr>
          <a:schemeClr val="tx2"/>
        </a:buClr>
        <a:buSzPct val="100000"/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1" fontAlgn="base" hangingPunct="1">
        <a:spcBef>
          <a:spcPct val="10000"/>
        </a:spcBef>
        <a:spcAft>
          <a:spcPct val="0"/>
        </a:spcAft>
        <a:buClr>
          <a:schemeClr val="tx2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10000"/>
        </a:spcBef>
        <a:spcAft>
          <a:spcPct val="0"/>
        </a:spcAft>
        <a:buClr>
          <a:schemeClr val="tx2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10000"/>
        </a:spcBef>
        <a:spcAft>
          <a:spcPct val="0"/>
        </a:spcAft>
        <a:buClr>
          <a:schemeClr val="tx2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10000"/>
        </a:spcBef>
        <a:spcAft>
          <a:spcPct val="0"/>
        </a:spcAft>
        <a:buClr>
          <a:schemeClr val="tx2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10000"/>
        </a:spcBef>
        <a:spcAft>
          <a:spcPct val="0"/>
        </a:spcAft>
        <a:buClr>
          <a:schemeClr val="tx2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5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5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5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5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5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5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5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5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5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5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5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5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oracle.com/javase/10/docs/api/java/util/Scanner.html" TargetMode="External"/><Relationship Id="rId2" Type="http://schemas.openxmlformats.org/officeDocument/2006/relationships/hyperlink" Target="https://docs.oracle.com/javase/10/docs/api/java/lang/String.html" TargetMode="External"/><Relationship Id="rId1" Type="http://schemas.openxmlformats.org/officeDocument/2006/relationships/slideLayout" Target="../slideLayouts/slideLayout25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7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5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5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5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5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5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dirty="0"/>
              <a:t>Methods I</a:t>
            </a:r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Introduction to Methods</a:t>
            </a:r>
          </a:p>
          <a:p>
            <a:pPr>
              <a:defRPr/>
            </a:pPr>
            <a:r>
              <a:rPr lang="en-US" dirty="0"/>
              <a:t>Declaring and Calling void Methods</a:t>
            </a:r>
          </a:p>
          <a:p>
            <a:pPr>
              <a:defRPr/>
            </a:pPr>
            <a:r>
              <a:rPr lang="en-US" dirty="0"/>
              <a:t>Arguments and Parameters</a:t>
            </a:r>
          </a:p>
          <a:p>
            <a:pPr>
              <a:defRPr/>
            </a:pPr>
            <a:r>
              <a:rPr lang="en-US" dirty="0" err="1"/>
              <a:t>Javadocs</a:t>
            </a:r>
            <a:r>
              <a:rPr lang="en-US" dirty="0"/>
              <a:t> for Methods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Flow of Control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You ask </a:t>
            </a:r>
            <a:r>
              <a:rPr lang="en-CA" dirty="0" err="1"/>
              <a:t>kbd</a:t>
            </a:r>
            <a:r>
              <a:rPr lang="en-CA" dirty="0"/>
              <a:t> to get the next int</a:t>
            </a:r>
          </a:p>
          <a:p>
            <a:pPr lvl="1">
              <a:defRPr/>
            </a:pPr>
            <a:r>
              <a:rPr lang="en-CA" dirty="0"/>
              <a:t>computer stops working on your program (for a moment) &amp; starts doing the nextInt method</a:t>
            </a:r>
          </a:p>
          <a:p>
            <a:pPr lvl="1">
              <a:defRPr/>
            </a:pPr>
            <a:r>
              <a:rPr lang="en-CA" dirty="0"/>
              <a:t>the steps of the nextInt method are followed to completion, getting an int from the user</a:t>
            </a:r>
          </a:p>
          <a:p>
            <a:pPr lvl="1">
              <a:defRPr/>
            </a:pPr>
            <a:r>
              <a:rPr lang="en-CA" dirty="0"/>
              <a:t>that int is brought back to your program</a:t>
            </a:r>
          </a:p>
          <a:p>
            <a:pPr lvl="1">
              <a:defRPr/>
            </a:pPr>
            <a:r>
              <a:rPr lang="en-CA" dirty="0"/>
              <a:t>your program starts up again, right where it left off, with that </a:t>
            </a:r>
            <a:r>
              <a:rPr lang="en-CA" dirty="0" err="1"/>
              <a:t>int</a:t>
            </a:r>
            <a:r>
              <a:rPr lang="en-CA" dirty="0"/>
              <a:t> where </a:t>
            </a:r>
            <a:r>
              <a:rPr lang="en-CA" dirty="0" err="1"/>
              <a:t>kbd.nextInt</a:t>
            </a:r>
            <a:r>
              <a:rPr lang="en-CA" dirty="0"/>
              <a:t> is/was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Calling a Method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Telling the computer to do the instructions</a:t>
            </a:r>
          </a:p>
          <a:p>
            <a:pPr lvl="1"/>
            <a:r>
              <a:rPr lang="en-CA" dirty="0"/>
              <a:t>to print this thing or read a number or whatever</a:t>
            </a:r>
          </a:p>
          <a:p>
            <a:r>
              <a:rPr lang="en-CA" dirty="0"/>
              <a:t>Method calls look like this:</a:t>
            </a:r>
          </a:p>
          <a:p>
            <a:pPr lvl="1">
              <a:buNone/>
            </a:pPr>
            <a:r>
              <a:rPr lang="en-CA" i="1" dirty="0">
                <a:solidFill>
                  <a:schemeClr val="tx2"/>
                </a:solidFill>
              </a:rPr>
              <a:t>target</a:t>
            </a:r>
            <a:r>
              <a:rPr lang="en-CA" dirty="0">
                <a:solidFill>
                  <a:schemeClr val="tx2"/>
                </a:solidFill>
              </a:rPr>
              <a:t>.</a:t>
            </a:r>
            <a:r>
              <a:rPr lang="en-CA" b="1" i="1" dirty="0">
                <a:solidFill>
                  <a:schemeClr val="tx2"/>
                </a:solidFill>
              </a:rPr>
              <a:t>name</a:t>
            </a:r>
            <a:r>
              <a:rPr lang="en-CA" b="1" dirty="0">
                <a:solidFill>
                  <a:schemeClr val="tx2"/>
                </a:solidFill>
              </a:rPr>
              <a:t>(</a:t>
            </a:r>
            <a:r>
              <a:rPr lang="en-CA" i="1" dirty="0">
                <a:solidFill>
                  <a:schemeClr val="tx2"/>
                </a:solidFill>
              </a:rPr>
              <a:t>arguments</a:t>
            </a:r>
            <a:r>
              <a:rPr lang="en-CA" b="1" dirty="0">
                <a:solidFill>
                  <a:schemeClr val="tx2"/>
                </a:solidFill>
              </a:rPr>
              <a:t>)</a:t>
            </a:r>
          </a:p>
          <a:p>
            <a:pPr lvl="1"/>
            <a:r>
              <a:rPr lang="en-CA" dirty="0"/>
              <a:t>target (</a:t>
            </a:r>
            <a:r>
              <a:rPr lang="en-CA" i="1" dirty="0"/>
              <a:t>e.g.</a:t>
            </a:r>
            <a:r>
              <a:rPr lang="en-CA" dirty="0"/>
              <a:t> </a:t>
            </a:r>
            <a:r>
              <a:rPr lang="en-CA" dirty="0" err="1">
                <a:solidFill>
                  <a:schemeClr val="tx2"/>
                </a:solidFill>
              </a:rPr>
              <a:t>System.out</a:t>
            </a:r>
            <a:r>
              <a:rPr lang="en-CA" dirty="0"/>
              <a:t> or </a:t>
            </a:r>
            <a:r>
              <a:rPr lang="en-CA" dirty="0" err="1">
                <a:solidFill>
                  <a:schemeClr val="tx2"/>
                </a:solidFill>
              </a:rPr>
              <a:t>kbd</a:t>
            </a:r>
            <a:r>
              <a:rPr lang="en-CA" dirty="0"/>
              <a:t>)</a:t>
            </a:r>
          </a:p>
          <a:p>
            <a:pPr lvl="2"/>
            <a:r>
              <a:rPr lang="en-CA" i="1" dirty="0"/>
              <a:t>sometimes</a:t>
            </a:r>
            <a:r>
              <a:rPr lang="en-CA" dirty="0"/>
              <a:t> it can be left off entirely</a:t>
            </a:r>
          </a:p>
          <a:p>
            <a:pPr lvl="1"/>
            <a:r>
              <a:rPr lang="en-CA" dirty="0"/>
              <a:t>name (</a:t>
            </a:r>
            <a:r>
              <a:rPr lang="en-CA" i="1" dirty="0"/>
              <a:t>e.g.</a:t>
            </a:r>
            <a:r>
              <a:rPr lang="en-CA" dirty="0"/>
              <a:t> </a:t>
            </a:r>
            <a:r>
              <a:rPr lang="en-CA" dirty="0" err="1">
                <a:solidFill>
                  <a:schemeClr val="tx2"/>
                </a:solidFill>
              </a:rPr>
              <a:t>println</a:t>
            </a:r>
            <a:r>
              <a:rPr lang="en-CA" dirty="0"/>
              <a:t> or </a:t>
            </a:r>
            <a:r>
              <a:rPr lang="en-CA" dirty="0" err="1">
                <a:solidFill>
                  <a:schemeClr val="tx2"/>
                </a:solidFill>
              </a:rPr>
              <a:t>nextDouble</a:t>
            </a:r>
            <a:r>
              <a:rPr lang="en-CA" dirty="0"/>
              <a:t>)</a:t>
            </a:r>
          </a:p>
          <a:p>
            <a:pPr lvl="1"/>
            <a:r>
              <a:rPr lang="en-CA" dirty="0"/>
              <a:t>may be zero, one or more arguments</a:t>
            </a:r>
          </a:p>
          <a:p>
            <a:pPr lvl="2"/>
            <a:r>
              <a:rPr lang="en-CA" dirty="0"/>
              <a:t>separated by commas</a:t>
            </a:r>
          </a:p>
          <a:p>
            <a:pPr lvl="2"/>
            <a:r>
              <a:rPr lang="en-CA" dirty="0"/>
              <a:t>but </a:t>
            </a:r>
            <a:r>
              <a:rPr lang="en-CA" i="1" dirty="0"/>
              <a:t>parentheses</a:t>
            </a:r>
            <a:r>
              <a:rPr lang="en-CA" dirty="0"/>
              <a:t> are needed, even if no arguments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Exercise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State the target, name, and arguments for each method call:</a:t>
            </a:r>
          </a:p>
          <a:p>
            <a:pPr lvl="1"/>
            <a:r>
              <a:rPr lang="en-CA" dirty="0" err="1">
                <a:solidFill>
                  <a:schemeClr val="tx2"/>
                </a:solidFill>
              </a:rPr>
              <a:t>System.out.println</a:t>
            </a:r>
            <a:r>
              <a:rPr lang="en-CA" dirty="0">
                <a:solidFill>
                  <a:schemeClr val="tx2"/>
                </a:solidFill>
              </a:rPr>
              <a:t>("Hello, World!")</a:t>
            </a:r>
          </a:p>
          <a:p>
            <a:pPr lvl="1"/>
            <a:r>
              <a:rPr lang="en-CA" dirty="0" err="1">
                <a:solidFill>
                  <a:schemeClr val="tx2"/>
                </a:solidFill>
              </a:rPr>
              <a:t>System.out.println</a:t>
            </a:r>
            <a:r>
              <a:rPr lang="en-CA" dirty="0">
                <a:solidFill>
                  <a:schemeClr val="tx2"/>
                </a:solidFill>
              </a:rPr>
              <a:t>(42)</a:t>
            </a:r>
          </a:p>
          <a:p>
            <a:pPr lvl="1"/>
            <a:r>
              <a:rPr lang="en-CA" dirty="0" err="1">
                <a:solidFill>
                  <a:schemeClr val="tx2"/>
                </a:solidFill>
              </a:rPr>
              <a:t>kbd.nextInt</a:t>
            </a:r>
            <a:r>
              <a:rPr lang="en-CA" dirty="0">
                <a:solidFill>
                  <a:schemeClr val="tx2"/>
                </a:solidFill>
              </a:rPr>
              <a:t>()</a:t>
            </a:r>
          </a:p>
          <a:p>
            <a:pPr lvl="1"/>
            <a:r>
              <a:rPr lang="en-CA" dirty="0" err="1">
                <a:solidFill>
                  <a:schemeClr val="tx2"/>
                </a:solidFill>
              </a:rPr>
              <a:t>answer.startsWith</a:t>
            </a:r>
            <a:r>
              <a:rPr lang="en-CA" dirty="0">
                <a:solidFill>
                  <a:schemeClr val="tx2"/>
                </a:solidFill>
              </a:rPr>
              <a:t>("y")</a:t>
            </a:r>
          </a:p>
          <a:p>
            <a:pPr lvl="1"/>
            <a:r>
              <a:rPr lang="en-CA" dirty="0">
                <a:solidFill>
                  <a:schemeClr val="tx2"/>
                </a:solidFill>
              </a:rPr>
              <a:t>Math.pow(radius, 2)</a:t>
            </a:r>
          </a:p>
          <a:p>
            <a:r>
              <a:rPr lang="en-CA" dirty="0"/>
              <a:t>What about this one?</a:t>
            </a:r>
          </a:p>
          <a:p>
            <a:pPr lvl="1"/>
            <a:r>
              <a:rPr lang="en-CA" dirty="0" err="1">
                <a:solidFill>
                  <a:schemeClr val="tx2"/>
                </a:solidFill>
              </a:rPr>
              <a:t>kbd.next</a:t>
            </a:r>
            <a:r>
              <a:rPr lang="en-CA" dirty="0">
                <a:solidFill>
                  <a:schemeClr val="tx2"/>
                </a:solidFill>
              </a:rPr>
              <a:t>().</a:t>
            </a:r>
            <a:r>
              <a:rPr lang="en-CA" dirty="0" err="1">
                <a:solidFill>
                  <a:schemeClr val="tx2"/>
                </a:solidFill>
              </a:rPr>
              <a:t>toLowerCase</a:t>
            </a:r>
            <a:r>
              <a:rPr lang="en-CA" dirty="0">
                <a:solidFill>
                  <a:schemeClr val="tx2"/>
                </a:solidFill>
              </a:rPr>
              <a:t>().</a:t>
            </a:r>
            <a:r>
              <a:rPr lang="en-CA" dirty="0" err="1">
                <a:solidFill>
                  <a:schemeClr val="tx2"/>
                </a:solidFill>
              </a:rPr>
              <a:t>startsWith</a:t>
            </a:r>
            <a:r>
              <a:rPr lang="en-CA" dirty="0">
                <a:solidFill>
                  <a:schemeClr val="tx2"/>
                </a:solidFill>
              </a:rPr>
              <a:t>("n")</a:t>
            </a:r>
          </a:p>
          <a:p>
            <a:pPr lvl="1"/>
            <a:endParaRPr lang="en-CA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Why Do We Make Methods?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Code Re-use</a:t>
            </a:r>
          </a:p>
          <a:p>
            <a:pPr lvl="1">
              <a:buSzPct val="75000"/>
              <a:defRPr/>
            </a:pPr>
            <a:r>
              <a:rPr lang="en-US" dirty="0"/>
              <a:t>Doing “same” thing in multiple places</a:t>
            </a:r>
          </a:p>
          <a:p>
            <a:pPr lvl="2">
              <a:buSzPct val="75000"/>
              <a:defRPr/>
            </a:pPr>
            <a:r>
              <a:rPr lang="en-US" dirty="0"/>
              <a:t>we do </a:t>
            </a:r>
            <a:r>
              <a:rPr lang="en-US" i="1" dirty="0"/>
              <a:t>a lot </a:t>
            </a:r>
            <a:r>
              <a:rPr lang="en-US" dirty="0"/>
              <a:t>of printing!</a:t>
            </a:r>
          </a:p>
          <a:p>
            <a:pPr>
              <a:defRPr/>
            </a:pPr>
            <a:r>
              <a:rPr lang="en-US" dirty="0"/>
              <a:t>Code Hiding (Encapsulation)</a:t>
            </a:r>
          </a:p>
          <a:p>
            <a:pPr lvl="1">
              <a:buSzPct val="75000"/>
              <a:defRPr/>
            </a:pPr>
            <a:r>
              <a:rPr lang="en-US" dirty="0"/>
              <a:t>Secret</a:t>
            </a:r>
          </a:p>
          <a:p>
            <a:pPr lvl="1">
              <a:buSzPct val="75000"/>
              <a:defRPr/>
            </a:pPr>
            <a:r>
              <a:rPr lang="en-US" dirty="0"/>
              <a:t>Implementation independence</a:t>
            </a:r>
          </a:p>
          <a:p>
            <a:pPr>
              <a:defRPr/>
            </a:pPr>
            <a:r>
              <a:rPr lang="en-US" dirty="0"/>
              <a:t>Code Abstraction</a:t>
            </a:r>
          </a:p>
          <a:p>
            <a:pPr lvl="1">
              <a:buSzPct val="75000"/>
              <a:defRPr/>
            </a:pPr>
            <a:r>
              <a:rPr lang="en-US" dirty="0"/>
              <a:t>Top-down design</a:t>
            </a:r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Adding Methods to a Program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We’ll redo </a:t>
            </a:r>
            <a:r>
              <a:rPr lang="en-CA" dirty="0" err="1"/>
              <a:t>RectangleArea</a:t>
            </a:r>
            <a:r>
              <a:rPr lang="en-CA" dirty="0"/>
              <a:t> using methods</a:t>
            </a:r>
          </a:p>
          <a:p>
            <a:pPr marL="457200" lvl="1" indent="0">
              <a:spcBef>
                <a:spcPts val="0"/>
              </a:spcBef>
              <a:buNone/>
              <a:defRPr/>
            </a:pPr>
            <a:r>
              <a:rPr lang="en-CA" sz="2400" dirty="0">
                <a:solidFill>
                  <a:schemeClr val="tx2"/>
                </a:solidFill>
              </a:rPr>
              <a:t>public class </a:t>
            </a:r>
            <a:r>
              <a:rPr lang="en-CA" sz="2400" dirty="0" err="1">
                <a:solidFill>
                  <a:schemeClr val="tx2"/>
                </a:solidFill>
              </a:rPr>
              <a:t>RectangleArea</a:t>
            </a:r>
            <a:r>
              <a:rPr lang="en-CA" sz="2400" dirty="0">
                <a:solidFill>
                  <a:schemeClr val="tx2"/>
                </a:solidFill>
              </a:rPr>
              <a:t> {</a:t>
            </a:r>
          </a:p>
          <a:p>
            <a:pPr marL="457200" lvl="1" indent="0">
              <a:spcBef>
                <a:spcPts val="0"/>
              </a:spcBef>
              <a:buNone/>
              <a:defRPr/>
            </a:pPr>
            <a:r>
              <a:rPr lang="en-CA" sz="2400" dirty="0">
                <a:solidFill>
                  <a:schemeClr val="tx2"/>
                </a:solidFill>
              </a:rPr>
              <a:t>    public static void main(String[] </a:t>
            </a:r>
            <a:r>
              <a:rPr lang="en-CA" sz="2400" dirty="0" err="1">
                <a:solidFill>
                  <a:schemeClr val="tx2"/>
                </a:solidFill>
              </a:rPr>
              <a:t>args</a:t>
            </a:r>
            <a:r>
              <a:rPr lang="en-CA" sz="2400" dirty="0">
                <a:solidFill>
                  <a:schemeClr val="tx2"/>
                </a:solidFill>
              </a:rPr>
              <a:t>) {</a:t>
            </a:r>
          </a:p>
          <a:p>
            <a:pPr marL="457200" lvl="1" indent="0">
              <a:spcBef>
                <a:spcPts val="0"/>
              </a:spcBef>
              <a:buNone/>
              <a:defRPr/>
            </a:pPr>
            <a:r>
              <a:rPr lang="en-CA" sz="2400" i="1" dirty="0">
                <a:solidFill>
                  <a:schemeClr val="bg1">
                    <a:lumMod val="50000"/>
                  </a:schemeClr>
                </a:solidFill>
              </a:rPr>
              <a:t>        // create variables for length, width and area</a:t>
            </a:r>
          </a:p>
          <a:p>
            <a:pPr marL="457200" lvl="1" indent="0">
              <a:spcBef>
                <a:spcPts val="0"/>
              </a:spcBef>
              <a:buNone/>
              <a:defRPr/>
            </a:pPr>
            <a:r>
              <a:rPr lang="en-CA" sz="2400" i="1" dirty="0">
                <a:solidFill>
                  <a:schemeClr val="bg1">
                    <a:lumMod val="50000"/>
                  </a:schemeClr>
                </a:solidFill>
              </a:rPr>
              <a:t>        // print an introduction for the user</a:t>
            </a:r>
          </a:p>
          <a:p>
            <a:pPr marL="457200" lvl="1" indent="0">
              <a:spcBef>
                <a:spcPts val="0"/>
              </a:spcBef>
              <a:buNone/>
              <a:defRPr/>
            </a:pPr>
            <a:r>
              <a:rPr lang="en-CA" sz="2400" i="1" dirty="0">
                <a:solidFill>
                  <a:schemeClr val="bg1">
                    <a:lumMod val="50000"/>
                  </a:schemeClr>
                </a:solidFill>
              </a:rPr>
              <a:t>        // get length and width of rectangle</a:t>
            </a:r>
          </a:p>
          <a:p>
            <a:pPr marL="457200" lvl="1" indent="0">
              <a:spcBef>
                <a:spcPts val="0"/>
              </a:spcBef>
              <a:buNone/>
              <a:defRPr/>
            </a:pPr>
            <a:r>
              <a:rPr lang="en-CA" sz="2400" i="1" dirty="0">
                <a:solidFill>
                  <a:schemeClr val="bg1">
                    <a:lumMod val="50000"/>
                  </a:schemeClr>
                </a:solidFill>
              </a:rPr>
              <a:t>        // calculate the area</a:t>
            </a:r>
          </a:p>
          <a:p>
            <a:pPr marL="457200" lvl="1" indent="0">
              <a:spcBef>
                <a:spcPts val="0"/>
              </a:spcBef>
              <a:buNone/>
              <a:defRPr/>
            </a:pPr>
            <a:r>
              <a:rPr lang="en-CA" sz="2400" i="1" dirty="0">
                <a:solidFill>
                  <a:schemeClr val="bg1">
                    <a:lumMod val="50000"/>
                  </a:schemeClr>
                </a:solidFill>
              </a:rPr>
              <a:t>        // report dimensions and area to user</a:t>
            </a:r>
          </a:p>
          <a:p>
            <a:pPr marL="457200" lvl="1" indent="0">
              <a:spcBef>
                <a:spcPts val="0"/>
              </a:spcBef>
              <a:buNone/>
              <a:defRPr/>
            </a:pPr>
            <a:r>
              <a:rPr lang="en-CA" sz="2400" dirty="0">
                <a:solidFill>
                  <a:schemeClr val="tx2"/>
                </a:solidFill>
              </a:rPr>
              <a:t>    }</a:t>
            </a:r>
          </a:p>
          <a:p>
            <a:pPr marL="457200" lvl="1" indent="0">
              <a:spcBef>
                <a:spcPts val="0"/>
              </a:spcBef>
              <a:buNone/>
              <a:defRPr/>
            </a:pPr>
            <a:r>
              <a:rPr lang="en-CA" sz="2400" dirty="0">
                <a:solidFill>
                  <a:schemeClr val="tx2"/>
                </a:solidFill>
              </a:rPr>
              <a:t>}</a:t>
            </a:r>
            <a:endParaRPr lang="en-CA" dirty="0"/>
          </a:p>
          <a:p>
            <a:pPr lvl="1"/>
            <a:r>
              <a:rPr lang="en-CA" dirty="0"/>
              <a:t>find the version with code on-line</a:t>
            </a:r>
          </a:p>
          <a:p>
            <a:pPr lvl="1"/>
            <a:endParaRPr lang="en-CA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Method Purpose</a:t>
            </a:r>
          </a:p>
        </p:txBody>
      </p:sp>
      <p:sp>
        <p:nvSpPr>
          <p:cNvPr id="93187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Method has a job to do</a:t>
            </a:r>
          </a:p>
          <a:p>
            <a:pPr lvl="1">
              <a:defRPr/>
            </a:pPr>
            <a:r>
              <a:rPr lang="en-US" dirty="0"/>
              <a:t>get an int from the user</a:t>
            </a:r>
          </a:p>
          <a:p>
            <a:pPr lvl="1">
              <a:defRPr/>
            </a:pPr>
            <a:r>
              <a:rPr lang="en-US" dirty="0"/>
              <a:t>print a string on the screen</a:t>
            </a:r>
          </a:p>
          <a:p>
            <a:pPr lvl="1">
              <a:defRPr/>
            </a:pPr>
            <a:r>
              <a:rPr lang="en-US" dirty="0"/>
              <a:t>translate a temperature in Celsius to Fahrenheit</a:t>
            </a:r>
          </a:p>
          <a:p>
            <a:pPr>
              <a:defRPr/>
            </a:pPr>
            <a:r>
              <a:rPr lang="en-US" dirty="0"/>
              <a:t>Method does its job</a:t>
            </a:r>
          </a:p>
          <a:p>
            <a:pPr lvl="1">
              <a:defRPr/>
            </a:pPr>
            <a:r>
              <a:rPr lang="en-US" dirty="0"/>
              <a:t>how it does its job is not the caller’s business (recall:  code hiding)</a:t>
            </a:r>
          </a:p>
          <a:p>
            <a:pPr lvl="1">
              <a:defRPr/>
            </a:pPr>
            <a:r>
              <a:rPr lang="en-US" dirty="0"/>
              <a:t>caller should not worry about it (nor have to)</a:t>
            </a:r>
          </a:p>
          <a:p>
            <a:pPr lvl="2">
              <a:defRPr/>
            </a:pPr>
            <a:r>
              <a:rPr lang="en-US" i="1" dirty="0"/>
              <a:t>how does printing work, in detail?</a:t>
            </a:r>
          </a:p>
          <a:p>
            <a:pPr lvl="2">
              <a:defRPr/>
            </a:pPr>
            <a:r>
              <a:rPr lang="en-US" i="1" dirty="0"/>
              <a:t>you don’t need to know!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Method Design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What is the purpose of this method?</a:t>
            </a:r>
          </a:p>
          <a:p>
            <a:pPr lvl="1"/>
            <a:r>
              <a:rPr lang="en-CA" dirty="0"/>
              <a:t>need to know what it</a:t>
            </a:r>
            <a:r>
              <a:rPr lang="en-US" dirty="0"/>
              <a:t>’s supposed to do</a:t>
            </a:r>
          </a:p>
          <a:p>
            <a:pPr lvl="1"/>
            <a:r>
              <a:rPr lang="en-CA" dirty="0"/>
              <a:t>be very clear on its job</a:t>
            </a:r>
          </a:p>
          <a:p>
            <a:pPr lvl="1"/>
            <a:r>
              <a:rPr lang="en-CA" dirty="0"/>
              <a:t>write its job as a comment</a:t>
            </a:r>
          </a:p>
          <a:p>
            <a:pPr lvl="1">
              <a:buNone/>
            </a:pPr>
            <a:r>
              <a:rPr lang="en-CA" sz="2400" i="1" dirty="0">
                <a:solidFill>
                  <a:schemeClr val="bg1">
                    <a:lumMod val="50000"/>
                  </a:schemeClr>
                </a:solidFill>
              </a:rPr>
              <a:t>// Print the introduction for this program.</a:t>
            </a:r>
          </a:p>
          <a:p>
            <a:pPr lvl="2"/>
            <a:r>
              <a:rPr lang="en-CA" dirty="0"/>
              <a:t>write this down </a:t>
            </a:r>
            <a:r>
              <a:rPr lang="en-CA" i="1" dirty="0"/>
              <a:t>before</a:t>
            </a:r>
            <a:r>
              <a:rPr lang="en-CA" dirty="0"/>
              <a:t> you create the method!</a:t>
            </a:r>
          </a:p>
          <a:p>
            <a:pPr lvl="2"/>
            <a:r>
              <a:rPr lang="en-CA" i="1" dirty="0"/>
              <a:t>you</a:t>
            </a:r>
            <a:r>
              <a:rPr lang="en-CA" dirty="0"/>
              <a:t> need to know what </a:t>
            </a:r>
            <a:r>
              <a:rPr lang="en-CA" i="1" dirty="0"/>
              <a:t>it</a:t>
            </a:r>
            <a:r>
              <a:rPr lang="en-CA" dirty="0"/>
              <a:t> needs to do </a:t>
            </a:r>
            <a:r>
              <a:rPr lang="en-CA" i="1" dirty="0"/>
              <a:t>before</a:t>
            </a:r>
            <a:r>
              <a:rPr lang="en-CA" dirty="0"/>
              <a:t> you start telling it how to do it!</a:t>
            </a:r>
          </a:p>
          <a:p>
            <a:pPr lvl="1"/>
            <a:r>
              <a:rPr lang="en-CA" dirty="0"/>
              <a:t>choose a name that reflects that job</a:t>
            </a:r>
          </a:p>
          <a:p>
            <a:pPr lvl="1">
              <a:buNone/>
            </a:pPr>
            <a:r>
              <a:rPr lang="en-CA" sz="2400" dirty="0" err="1">
                <a:solidFill>
                  <a:schemeClr val="tx2"/>
                </a:solidFill>
              </a:rPr>
              <a:t>printIntroduction</a:t>
            </a:r>
            <a:endParaRPr lang="en-CA" sz="2400" dirty="0">
              <a:solidFill>
                <a:schemeClr val="tx2"/>
              </a:solidFill>
            </a:endParaRPr>
          </a:p>
          <a:p>
            <a:pPr lvl="2"/>
            <a:r>
              <a:rPr lang="en-CA" dirty="0"/>
              <a:t>looks like a command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F62F94-0E87-4AFA-8B99-B5D15EB83F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Replacing Code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B8C35D-47E8-4AEF-AB89-25E58DB7FD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Code to print an introduction already in main</a:t>
            </a:r>
          </a:p>
          <a:p>
            <a:pPr marL="457200" lvl="1" indent="0">
              <a:spcBef>
                <a:spcPts val="0"/>
              </a:spcBef>
              <a:buNone/>
              <a:defRPr/>
            </a:pPr>
            <a:r>
              <a:rPr lang="en-CA" sz="2400" dirty="0">
                <a:solidFill>
                  <a:schemeClr val="tx2"/>
                </a:solidFill>
              </a:rPr>
              <a:t>public class </a:t>
            </a:r>
            <a:r>
              <a:rPr lang="en-CA" sz="2400" dirty="0" err="1">
                <a:solidFill>
                  <a:schemeClr val="tx2"/>
                </a:solidFill>
              </a:rPr>
              <a:t>RectangleArea</a:t>
            </a:r>
            <a:r>
              <a:rPr lang="en-CA" sz="2400" dirty="0">
                <a:solidFill>
                  <a:schemeClr val="tx2"/>
                </a:solidFill>
              </a:rPr>
              <a:t> {</a:t>
            </a:r>
          </a:p>
          <a:p>
            <a:pPr marL="457200" lvl="1" indent="0">
              <a:spcBef>
                <a:spcPts val="0"/>
              </a:spcBef>
              <a:buNone/>
              <a:defRPr/>
            </a:pPr>
            <a:r>
              <a:rPr lang="en-CA" sz="2400" dirty="0">
                <a:solidFill>
                  <a:schemeClr val="tx2"/>
                </a:solidFill>
              </a:rPr>
              <a:t>    public static void main(String[] </a:t>
            </a:r>
            <a:r>
              <a:rPr lang="en-CA" sz="2400" dirty="0" err="1">
                <a:solidFill>
                  <a:schemeClr val="tx2"/>
                </a:solidFill>
              </a:rPr>
              <a:t>args</a:t>
            </a:r>
            <a:r>
              <a:rPr lang="en-CA" sz="2400" dirty="0">
                <a:solidFill>
                  <a:schemeClr val="tx2"/>
                </a:solidFill>
              </a:rPr>
              <a:t>) {</a:t>
            </a:r>
          </a:p>
          <a:p>
            <a:pPr marL="457200" lvl="1" indent="0">
              <a:spcBef>
                <a:spcPts val="0"/>
              </a:spcBef>
              <a:buNone/>
              <a:defRPr/>
            </a:pPr>
            <a:r>
              <a:rPr lang="en-CA" sz="2400" i="1" dirty="0">
                <a:solidFill>
                  <a:schemeClr val="bg1">
                    <a:lumMod val="50000"/>
                  </a:schemeClr>
                </a:solidFill>
              </a:rPr>
              <a:t>        // create variables for length, width and area</a:t>
            </a:r>
          </a:p>
          <a:p>
            <a:pPr marL="457200" lvl="1" indent="0">
              <a:spcBef>
                <a:spcPts val="0"/>
              </a:spcBef>
              <a:buNone/>
              <a:defRPr/>
            </a:pPr>
            <a:r>
              <a:rPr lang="en-CA" sz="2400" i="1" dirty="0">
                <a:solidFill>
                  <a:schemeClr val="bg1">
                    <a:lumMod val="50000"/>
                  </a:schemeClr>
                </a:solidFill>
              </a:rPr>
              <a:t>        // print an introduction for the user</a:t>
            </a:r>
          </a:p>
          <a:p>
            <a:pPr marL="457200" lvl="1" indent="0">
              <a:spcBef>
                <a:spcPts val="0"/>
              </a:spcBef>
              <a:buNone/>
              <a:defRPr/>
            </a:pPr>
            <a:r>
              <a:rPr lang="en-CA" sz="2400" i="1" dirty="0">
                <a:solidFill>
                  <a:schemeClr val="accent5"/>
                </a:solidFill>
              </a:rPr>
              <a:t>        </a:t>
            </a:r>
            <a:r>
              <a:rPr lang="en-CA" sz="2400" b="1" dirty="0" err="1">
                <a:solidFill>
                  <a:schemeClr val="tx2"/>
                </a:solidFill>
              </a:rPr>
              <a:t>System.out.println</a:t>
            </a:r>
            <a:r>
              <a:rPr lang="en-CA" sz="2400" b="1" dirty="0">
                <a:solidFill>
                  <a:schemeClr val="tx2"/>
                </a:solidFill>
              </a:rPr>
              <a:t>("This program calculates " </a:t>
            </a:r>
          </a:p>
          <a:p>
            <a:pPr marL="457200" lvl="1" indent="0">
              <a:spcBef>
                <a:spcPts val="0"/>
              </a:spcBef>
              <a:buNone/>
              <a:defRPr/>
            </a:pPr>
            <a:r>
              <a:rPr lang="en-CA" sz="2400" b="1" dirty="0">
                <a:solidFill>
                  <a:schemeClr val="tx2"/>
                </a:solidFill>
              </a:rPr>
              <a:t>                + "the area of a rectangle.");</a:t>
            </a:r>
          </a:p>
          <a:p>
            <a:pPr marL="457200" lvl="1" indent="0">
              <a:spcBef>
                <a:spcPts val="0"/>
              </a:spcBef>
              <a:buNone/>
              <a:defRPr/>
            </a:pPr>
            <a:r>
              <a:rPr lang="en-CA" sz="2400" i="1" dirty="0">
                <a:solidFill>
                  <a:schemeClr val="bg1">
                    <a:lumMod val="50000"/>
                  </a:schemeClr>
                </a:solidFill>
              </a:rPr>
              <a:t>        // get length and width of rectangle</a:t>
            </a:r>
          </a:p>
          <a:p>
            <a:pPr marL="457200" lvl="1" indent="0">
              <a:spcBef>
                <a:spcPts val="0"/>
              </a:spcBef>
              <a:buNone/>
              <a:defRPr/>
            </a:pPr>
            <a:r>
              <a:rPr lang="en-CA" sz="2400" i="1" dirty="0">
                <a:solidFill>
                  <a:schemeClr val="bg1">
                    <a:lumMod val="50000"/>
                  </a:schemeClr>
                </a:solidFill>
              </a:rPr>
              <a:t>        // calculate the area</a:t>
            </a:r>
          </a:p>
          <a:p>
            <a:pPr marL="457200" lvl="1" indent="0">
              <a:spcBef>
                <a:spcPts val="0"/>
              </a:spcBef>
              <a:buNone/>
              <a:defRPr/>
            </a:pPr>
            <a:r>
              <a:rPr lang="en-CA" sz="2400" i="1" dirty="0">
                <a:solidFill>
                  <a:schemeClr val="bg1">
                    <a:lumMod val="50000"/>
                  </a:schemeClr>
                </a:solidFill>
              </a:rPr>
              <a:t>        // report dimensions and area to user</a:t>
            </a:r>
          </a:p>
          <a:p>
            <a:pPr marL="457200" lvl="1" indent="0">
              <a:spcBef>
                <a:spcPts val="0"/>
              </a:spcBef>
              <a:buNone/>
              <a:defRPr/>
            </a:pPr>
            <a:r>
              <a:rPr lang="en-CA" sz="2400" dirty="0">
                <a:solidFill>
                  <a:schemeClr val="tx2"/>
                </a:solidFill>
              </a:rPr>
              <a:t>    }</a:t>
            </a:r>
          </a:p>
          <a:p>
            <a:pPr marL="457200" lvl="1" indent="0">
              <a:spcBef>
                <a:spcPts val="0"/>
              </a:spcBef>
              <a:buNone/>
              <a:defRPr/>
            </a:pPr>
            <a:r>
              <a:rPr lang="en-CA" sz="2400" dirty="0">
                <a:solidFill>
                  <a:schemeClr val="tx2"/>
                </a:solidFill>
              </a:rPr>
              <a:t>}</a:t>
            </a:r>
            <a:endParaRPr lang="en-CA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205470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66B671-981E-4E17-906A-7F5717FCAD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Move Code to Method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74E962-85D5-43A9-96AB-FE2F0BC53F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Create a new void method to hold </a:t>
            </a:r>
            <a:r>
              <a:rPr lang="en-US" i="1" dirty="0"/>
              <a:t>that</a:t>
            </a:r>
            <a:r>
              <a:rPr lang="en-US" dirty="0"/>
              <a:t> code</a:t>
            </a:r>
          </a:p>
          <a:p>
            <a:pPr marL="457200" lvl="1" indent="0">
              <a:spcBef>
                <a:spcPts val="0"/>
              </a:spcBef>
              <a:buNone/>
              <a:defRPr/>
            </a:pPr>
            <a:r>
              <a:rPr lang="en-CA" sz="2400" dirty="0">
                <a:solidFill>
                  <a:schemeClr val="tx2"/>
                </a:solidFill>
              </a:rPr>
              <a:t>public class </a:t>
            </a:r>
            <a:r>
              <a:rPr lang="en-CA" sz="2400" dirty="0" err="1">
                <a:solidFill>
                  <a:schemeClr val="tx2"/>
                </a:solidFill>
              </a:rPr>
              <a:t>RectangleArea</a:t>
            </a:r>
            <a:r>
              <a:rPr lang="en-CA" sz="2400" dirty="0">
                <a:solidFill>
                  <a:schemeClr val="tx2"/>
                </a:solidFill>
              </a:rPr>
              <a:t> {</a:t>
            </a:r>
          </a:p>
          <a:p>
            <a:pPr marL="457200" lvl="1" indent="0">
              <a:spcBef>
                <a:spcPts val="0"/>
              </a:spcBef>
              <a:buNone/>
              <a:defRPr/>
            </a:pPr>
            <a:r>
              <a:rPr lang="en-CA" sz="2400" dirty="0">
                <a:solidFill>
                  <a:schemeClr val="tx2"/>
                </a:solidFill>
              </a:rPr>
              <a:t>    public static void main(String[] </a:t>
            </a:r>
            <a:r>
              <a:rPr lang="en-CA" sz="2400" dirty="0" err="1">
                <a:solidFill>
                  <a:schemeClr val="tx2"/>
                </a:solidFill>
              </a:rPr>
              <a:t>args</a:t>
            </a:r>
            <a:r>
              <a:rPr lang="en-CA" sz="2400" dirty="0">
                <a:solidFill>
                  <a:schemeClr val="tx2"/>
                </a:solidFill>
              </a:rPr>
              <a:t>) {</a:t>
            </a:r>
          </a:p>
          <a:p>
            <a:pPr marL="457200" lvl="1" indent="0">
              <a:spcBef>
                <a:spcPts val="0"/>
              </a:spcBef>
              <a:buNone/>
              <a:defRPr/>
            </a:pPr>
            <a:r>
              <a:rPr lang="en-CA" sz="2400" dirty="0">
                <a:solidFill>
                  <a:schemeClr val="tx2"/>
                </a:solidFill>
              </a:rPr>
              <a:t>        …</a:t>
            </a:r>
          </a:p>
          <a:p>
            <a:pPr marL="457200" lvl="1" indent="0">
              <a:spcBef>
                <a:spcPts val="0"/>
              </a:spcBef>
              <a:buNone/>
              <a:defRPr/>
            </a:pPr>
            <a:r>
              <a:rPr lang="en-CA" sz="2400" dirty="0">
                <a:solidFill>
                  <a:schemeClr val="tx2"/>
                </a:solidFill>
              </a:rPr>
              <a:t>    }</a:t>
            </a:r>
          </a:p>
          <a:p>
            <a:pPr marL="457200" lvl="1" indent="0">
              <a:spcBef>
                <a:spcPts val="0"/>
              </a:spcBef>
              <a:buNone/>
              <a:defRPr/>
            </a:pPr>
            <a:endParaRPr lang="en-CA" sz="2400" dirty="0">
              <a:solidFill>
                <a:schemeClr val="tx2"/>
              </a:solidFill>
            </a:endParaRPr>
          </a:p>
          <a:p>
            <a:pPr marL="457200" lvl="1" indent="0">
              <a:spcBef>
                <a:spcPts val="0"/>
              </a:spcBef>
              <a:buNone/>
              <a:defRPr/>
            </a:pPr>
            <a:r>
              <a:rPr lang="en-CA" sz="2400" dirty="0">
                <a:solidFill>
                  <a:schemeClr val="bg1">
                    <a:lumMod val="50000"/>
                  </a:schemeClr>
                </a:solidFill>
              </a:rPr>
              <a:t>    </a:t>
            </a:r>
            <a:r>
              <a:rPr lang="en-CA" sz="2400" i="1" dirty="0">
                <a:solidFill>
                  <a:schemeClr val="bg1">
                    <a:lumMod val="50000"/>
                  </a:schemeClr>
                </a:solidFill>
              </a:rPr>
              <a:t>// Print the introduction of this program</a:t>
            </a:r>
          </a:p>
          <a:p>
            <a:pPr marL="457200" lvl="1" indent="0">
              <a:spcBef>
                <a:spcPts val="0"/>
              </a:spcBef>
              <a:buNone/>
              <a:defRPr/>
            </a:pPr>
            <a:r>
              <a:rPr lang="en-CA" sz="2400" dirty="0">
                <a:solidFill>
                  <a:schemeClr val="tx2"/>
                </a:solidFill>
              </a:rPr>
              <a:t>    public static void </a:t>
            </a:r>
            <a:r>
              <a:rPr lang="en-CA" sz="2400" dirty="0" err="1">
                <a:solidFill>
                  <a:schemeClr val="tx2"/>
                </a:solidFill>
              </a:rPr>
              <a:t>printIntroduction</a:t>
            </a:r>
            <a:r>
              <a:rPr lang="en-CA" sz="2400" dirty="0">
                <a:solidFill>
                  <a:schemeClr val="tx2"/>
                </a:solidFill>
              </a:rPr>
              <a:t>() {</a:t>
            </a:r>
          </a:p>
          <a:p>
            <a:pPr marL="457200" lvl="1" indent="0">
              <a:spcBef>
                <a:spcPts val="0"/>
              </a:spcBef>
              <a:buNone/>
              <a:defRPr/>
            </a:pPr>
            <a:r>
              <a:rPr lang="en-CA" sz="2400" dirty="0">
                <a:solidFill>
                  <a:schemeClr val="tx2"/>
                </a:solidFill>
              </a:rPr>
              <a:t>        </a:t>
            </a:r>
            <a:r>
              <a:rPr lang="en-CA" sz="2400" dirty="0" err="1">
                <a:solidFill>
                  <a:schemeClr val="tx2"/>
                </a:solidFill>
              </a:rPr>
              <a:t>System.out.println</a:t>
            </a:r>
            <a:r>
              <a:rPr lang="en-CA" sz="2400" dirty="0">
                <a:solidFill>
                  <a:schemeClr val="tx2"/>
                </a:solidFill>
              </a:rPr>
              <a:t>("This program calculates " </a:t>
            </a:r>
          </a:p>
          <a:p>
            <a:pPr marL="457200" lvl="1" indent="0">
              <a:spcBef>
                <a:spcPts val="0"/>
              </a:spcBef>
              <a:buNone/>
              <a:defRPr/>
            </a:pPr>
            <a:r>
              <a:rPr lang="en-CA" sz="2400" dirty="0">
                <a:solidFill>
                  <a:schemeClr val="tx2"/>
                </a:solidFill>
              </a:rPr>
              <a:t>                + "the area of a rectangle.");</a:t>
            </a:r>
          </a:p>
          <a:p>
            <a:pPr marL="457200" lvl="1" indent="0">
              <a:spcBef>
                <a:spcPts val="0"/>
              </a:spcBef>
              <a:buNone/>
              <a:defRPr/>
            </a:pPr>
            <a:r>
              <a:rPr lang="en-CA" sz="2400" dirty="0">
                <a:solidFill>
                  <a:schemeClr val="tx2"/>
                </a:solidFill>
              </a:rPr>
              <a:t>    }</a:t>
            </a:r>
          </a:p>
          <a:p>
            <a:pPr marL="457200" lvl="1" indent="0">
              <a:spcBef>
                <a:spcPts val="0"/>
              </a:spcBef>
              <a:buNone/>
              <a:defRPr/>
            </a:pPr>
            <a:r>
              <a:rPr lang="en-CA" sz="2400" dirty="0">
                <a:solidFill>
                  <a:schemeClr val="tx2"/>
                </a:solidFill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48614803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9E548B-0713-4CD6-AE6E-9AD77AEE44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Method Definition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1D5904-B941-40D9-AE0C-E40D231A43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Starts with the comment …</a:t>
            </a:r>
          </a:p>
          <a:p>
            <a:r>
              <a:rPr lang="en-US" dirty="0"/>
              <a:t>… then the method header …</a:t>
            </a:r>
          </a:p>
          <a:p>
            <a:pPr lvl="1"/>
            <a:r>
              <a:rPr lang="en-US" dirty="0"/>
              <a:t>same three words as main (public static void)</a:t>
            </a:r>
          </a:p>
          <a:p>
            <a:pPr lvl="2"/>
            <a:r>
              <a:rPr lang="en-US" dirty="0"/>
              <a:t>I’ll explain those later</a:t>
            </a:r>
          </a:p>
          <a:p>
            <a:pPr lvl="1"/>
            <a:r>
              <a:rPr lang="en-CA" dirty="0"/>
              <a:t>name of method (</a:t>
            </a:r>
            <a:r>
              <a:rPr lang="en-CA" dirty="0" err="1"/>
              <a:t>printIntroduction</a:t>
            </a:r>
            <a:r>
              <a:rPr lang="en-CA" dirty="0"/>
              <a:t>)</a:t>
            </a:r>
          </a:p>
          <a:p>
            <a:pPr lvl="1"/>
            <a:r>
              <a:rPr lang="en-CA" dirty="0"/>
              <a:t>empty parentheses</a:t>
            </a:r>
          </a:p>
          <a:p>
            <a:r>
              <a:rPr lang="en-CA" dirty="0"/>
              <a:t>… then the body in {braces}</a:t>
            </a:r>
          </a:p>
          <a:p>
            <a:pPr lvl="1"/>
            <a:r>
              <a:rPr lang="en-CA" dirty="0"/>
              <a:t>the same command(s) we had in main</a:t>
            </a:r>
          </a:p>
          <a:p>
            <a:pPr lvl="2"/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5638558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What are methods?</a:t>
            </a:r>
          </a:p>
          <a:p>
            <a:pPr lvl="1"/>
            <a:r>
              <a:rPr lang="en-CA" dirty="0"/>
              <a:t>what are they for?</a:t>
            </a:r>
          </a:p>
          <a:p>
            <a:pPr lvl="1"/>
            <a:r>
              <a:rPr lang="en-CA" dirty="0"/>
              <a:t>what do they look like?</a:t>
            </a:r>
          </a:p>
          <a:p>
            <a:pPr lvl="1"/>
            <a:r>
              <a:rPr lang="en-CA" dirty="0"/>
              <a:t>how do we use them?</a:t>
            </a:r>
          </a:p>
          <a:p>
            <a:r>
              <a:rPr lang="en-CA" dirty="0"/>
              <a:t>Making our own methods (other than main)</a:t>
            </a:r>
          </a:p>
          <a:p>
            <a:pPr lvl="1"/>
            <a:r>
              <a:rPr lang="en-CA" dirty="0"/>
              <a:t>void, </a:t>
            </a:r>
            <a:r>
              <a:rPr lang="en-CA" dirty="0" err="1"/>
              <a:t>parameterless</a:t>
            </a:r>
            <a:r>
              <a:rPr lang="en-CA" dirty="0"/>
              <a:t> methods</a:t>
            </a:r>
          </a:p>
          <a:p>
            <a:pPr lvl="1"/>
            <a:r>
              <a:rPr lang="en-CA" dirty="0"/>
              <a:t>void methods with parameters</a:t>
            </a:r>
          </a:p>
          <a:p>
            <a:pPr lvl="1"/>
            <a:r>
              <a:rPr lang="en-CA" dirty="0" err="1"/>
              <a:t>javadocs</a:t>
            </a:r>
            <a:endParaRPr lang="en-CA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A9AD19-2AD8-4FA7-821E-FE841ACD6D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Calling the Method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18A326-CCBA-494E-B68F-1E60C18467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Replace the </a:t>
            </a:r>
            <a:r>
              <a:rPr lang="en-US" dirty="0" err="1"/>
              <a:t>println</a:t>
            </a:r>
            <a:r>
              <a:rPr lang="en-US" dirty="0"/>
              <a:t> command(s) from main with a call to the new method</a:t>
            </a:r>
          </a:p>
          <a:p>
            <a:pPr lvl="1"/>
            <a:r>
              <a:rPr lang="en-US" dirty="0"/>
              <a:t>include the target, name and () – </a:t>
            </a:r>
            <a:r>
              <a:rPr lang="en-US" i="1" dirty="0"/>
              <a:t>i.e. </a:t>
            </a:r>
            <a:r>
              <a:rPr lang="en-US" dirty="0"/>
              <a:t>no arguments</a:t>
            </a:r>
          </a:p>
          <a:p>
            <a:pPr marL="457200" lvl="1" indent="0">
              <a:spcBef>
                <a:spcPts val="0"/>
              </a:spcBef>
              <a:buNone/>
              <a:defRPr/>
            </a:pPr>
            <a:r>
              <a:rPr lang="en-CA" sz="2400" dirty="0">
                <a:solidFill>
                  <a:schemeClr val="tx2"/>
                </a:solidFill>
              </a:rPr>
              <a:t>    public static void main(String[] </a:t>
            </a:r>
            <a:r>
              <a:rPr lang="en-CA" sz="2400" dirty="0" err="1">
                <a:solidFill>
                  <a:schemeClr val="tx2"/>
                </a:solidFill>
              </a:rPr>
              <a:t>args</a:t>
            </a:r>
            <a:r>
              <a:rPr lang="en-CA" sz="2400" dirty="0">
                <a:solidFill>
                  <a:schemeClr val="tx2"/>
                </a:solidFill>
              </a:rPr>
              <a:t>) {</a:t>
            </a:r>
          </a:p>
          <a:p>
            <a:pPr marL="457200" lvl="1" indent="0">
              <a:spcBef>
                <a:spcPts val="0"/>
              </a:spcBef>
              <a:buNone/>
              <a:defRPr/>
            </a:pPr>
            <a:r>
              <a:rPr lang="en-CA" sz="2400" dirty="0">
                <a:solidFill>
                  <a:schemeClr val="bg1">
                    <a:lumMod val="50000"/>
                  </a:schemeClr>
                </a:solidFill>
              </a:rPr>
              <a:t>        </a:t>
            </a:r>
            <a:r>
              <a:rPr lang="en-CA" sz="2400" i="1" dirty="0">
                <a:solidFill>
                  <a:schemeClr val="bg1">
                    <a:lumMod val="50000"/>
                  </a:schemeClr>
                </a:solidFill>
              </a:rPr>
              <a:t>// create variables for length, width and area</a:t>
            </a:r>
          </a:p>
          <a:p>
            <a:pPr marL="457200" lvl="1" indent="0">
              <a:spcBef>
                <a:spcPts val="0"/>
              </a:spcBef>
              <a:buNone/>
              <a:defRPr/>
            </a:pPr>
            <a:r>
              <a:rPr lang="en-CA" sz="2400" i="1" dirty="0">
                <a:solidFill>
                  <a:schemeClr val="bg1">
                    <a:lumMod val="50000"/>
                  </a:schemeClr>
                </a:solidFill>
              </a:rPr>
              <a:t>        </a:t>
            </a:r>
            <a:r>
              <a:rPr lang="en-CA" sz="2400" dirty="0">
                <a:solidFill>
                  <a:schemeClr val="tx2">
                    <a:lumMod val="75000"/>
                  </a:schemeClr>
                </a:solidFill>
              </a:rPr>
              <a:t>int length, width, area;</a:t>
            </a:r>
          </a:p>
          <a:p>
            <a:pPr marL="457200" lvl="1" indent="0">
              <a:spcBef>
                <a:spcPts val="0"/>
              </a:spcBef>
              <a:buNone/>
              <a:defRPr/>
            </a:pPr>
            <a:endParaRPr lang="en-CA" sz="2400" i="1" dirty="0">
              <a:solidFill>
                <a:schemeClr val="bg1">
                  <a:lumMod val="50000"/>
                </a:schemeClr>
              </a:solidFill>
            </a:endParaRPr>
          </a:p>
          <a:p>
            <a:pPr marL="457200" lvl="1" indent="0">
              <a:spcBef>
                <a:spcPts val="0"/>
              </a:spcBef>
              <a:buNone/>
              <a:defRPr/>
            </a:pPr>
            <a:r>
              <a:rPr lang="en-CA" sz="2400" i="1" dirty="0">
                <a:solidFill>
                  <a:schemeClr val="bg1">
                    <a:lumMod val="50000"/>
                  </a:schemeClr>
                </a:solidFill>
              </a:rPr>
              <a:t>        // print an introduction for the user</a:t>
            </a:r>
          </a:p>
          <a:p>
            <a:pPr marL="457200" lvl="1" indent="0">
              <a:spcBef>
                <a:spcPts val="0"/>
              </a:spcBef>
              <a:buNone/>
              <a:defRPr/>
            </a:pPr>
            <a:r>
              <a:rPr lang="en-CA" sz="2400" dirty="0">
                <a:solidFill>
                  <a:schemeClr val="tx2"/>
                </a:solidFill>
              </a:rPr>
              <a:t>        </a:t>
            </a:r>
            <a:r>
              <a:rPr lang="en-CA" sz="2400" dirty="0" err="1">
                <a:solidFill>
                  <a:schemeClr val="tx2"/>
                </a:solidFill>
              </a:rPr>
              <a:t>RectangleArea.printIntroduction</a:t>
            </a:r>
            <a:r>
              <a:rPr lang="en-CA" sz="2400" dirty="0">
                <a:solidFill>
                  <a:schemeClr val="tx2"/>
                </a:solidFill>
              </a:rPr>
              <a:t>();</a:t>
            </a:r>
          </a:p>
          <a:p>
            <a:pPr marL="457200" lvl="1" indent="0">
              <a:spcBef>
                <a:spcPts val="0"/>
              </a:spcBef>
              <a:buNone/>
              <a:defRPr/>
            </a:pPr>
            <a:endParaRPr lang="en-CA" sz="2400" dirty="0">
              <a:solidFill>
                <a:schemeClr val="tx2"/>
              </a:solidFill>
            </a:endParaRPr>
          </a:p>
          <a:p>
            <a:pPr marL="457200" lvl="1" indent="0">
              <a:spcBef>
                <a:spcPts val="0"/>
              </a:spcBef>
              <a:buNone/>
              <a:defRPr/>
            </a:pPr>
            <a:r>
              <a:rPr lang="en-CA" sz="2400" dirty="0">
                <a:solidFill>
                  <a:schemeClr val="bg1">
                    <a:lumMod val="50000"/>
                  </a:schemeClr>
                </a:solidFill>
              </a:rPr>
              <a:t>        </a:t>
            </a:r>
            <a:r>
              <a:rPr lang="en-CA" sz="2400" i="1" dirty="0">
                <a:solidFill>
                  <a:schemeClr val="bg1">
                    <a:lumMod val="50000"/>
                  </a:schemeClr>
                </a:solidFill>
              </a:rPr>
              <a:t>// get length and width of rectangle</a:t>
            </a:r>
          </a:p>
          <a:p>
            <a:pPr marL="457200" lvl="1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05523281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Flow of Control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You ask </a:t>
            </a:r>
            <a:r>
              <a:rPr lang="en-CA" dirty="0" err="1"/>
              <a:t>RectangleArea</a:t>
            </a:r>
            <a:r>
              <a:rPr lang="en-CA" dirty="0"/>
              <a:t> to print an introduction</a:t>
            </a:r>
          </a:p>
          <a:p>
            <a:pPr lvl="1">
              <a:defRPr/>
            </a:pPr>
            <a:r>
              <a:rPr lang="en-CA" dirty="0"/>
              <a:t>computer stops working on main (for a moment) &amp; goes to the </a:t>
            </a:r>
            <a:r>
              <a:rPr lang="en-CA" dirty="0" err="1"/>
              <a:t>printIntroduction</a:t>
            </a:r>
            <a:r>
              <a:rPr lang="en-CA" dirty="0"/>
              <a:t> method in the  </a:t>
            </a:r>
            <a:r>
              <a:rPr lang="en-CA" dirty="0" err="1"/>
              <a:t>RectangleArea</a:t>
            </a:r>
            <a:r>
              <a:rPr lang="en-CA" dirty="0"/>
              <a:t> program</a:t>
            </a:r>
          </a:p>
          <a:p>
            <a:pPr lvl="1">
              <a:defRPr/>
            </a:pPr>
            <a:r>
              <a:rPr lang="en-CA" dirty="0"/>
              <a:t>the steps of the </a:t>
            </a:r>
            <a:r>
              <a:rPr lang="en-CA" dirty="0" err="1"/>
              <a:t>printIntroduction</a:t>
            </a:r>
            <a:r>
              <a:rPr lang="en-CA" dirty="0"/>
              <a:t> method are followed to completion </a:t>
            </a:r>
            <a:r>
              <a:rPr lang="en-CA" dirty="0">
                <a:sym typeface="Wingdings" pitchFamily="2" charset="2"/>
              </a:rPr>
              <a:t></a:t>
            </a:r>
            <a:r>
              <a:rPr lang="en-CA" dirty="0"/>
              <a:t> program introduction appears on the screen</a:t>
            </a:r>
          </a:p>
          <a:p>
            <a:pPr lvl="1">
              <a:defRPr/>
            </a:pPr>
            <a:r>
              <a:rPr lang="en-CA" dirty="0"/>
              <a:t>main starts up again, right where it left off</a:t>
            </a:r>
          </a:p>
        </p:txBody>
      </p:sp>
    </p:spTree>
    <p:extLst>
      <p:ext uri="{BB962C8B-B14F-4D97-AF65-F5344CB8AC3E}">
        <p14:creationId xmlns:p14="http://schemas.microsoft.com/office/powerpoint/2010/main" val="170742824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Simplification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You don’t actually need to say </a:t>
            </a:r>
            <a:r>
              <a:rPr lang="en-CA" dirty="0" err="1"/>
              <a:t>RectangleArea</a:t>
            </a:r>
            <a:endParaRPr lang="en-CA" dirty="0"/>
          </a:p>
          <a:p>
            <a:pPr marL="457200" lvl="1" indent="0">
              <a:spcBef>
                <a:spcPts val="0"/>
              </a:spcBef>
              <a:buNone/>
              <a:defRPr/>
            </a:pPr>
            <a:r>
              <a:rPr lang="en-CA" sz="2400" dirty="0">
                <a:solidFill>
                  <a:schemeClr val="tx2"/>
                </a:solidFill>
              </a:rPr>
              <a:t>public class </a:t>
            </a:r>
            <a:r>
              <a:rPr lang="en-CA" sz="2400" dirty="0" err="1">
                <a:solidFill>
                  <a:schemeClr val="tx2"/>
                </a:solidFill>
              </a:rPr>
              <a:t>RectangleArea</a:t>
            </a:r>
            <a:r>
              <a:rPr lang="en-CA" sz="2400" dirty="0">
                <a:solidFill>
                  <a:schemeClr val="tx2"/>
                </a:solidFill>
              </a:rPr>
              <a:t> {</a:t>
            </a:r>
          </a:p>
          <a:p>
            <a:pPr marL="457200" lvl="1" indent="0">
              <a:spcBef>
                <a:spcPts val="0"/>
              </a:spcBef>
              <a:buNone/>
              <a:defRPr/>
            </a:pPr>
            <a:r>
              <a:rPr lang="en-CA" sz="2400" dirty="0">
                <a:solidFill>
                  <a:schemeClr val="tx2"/>
                </a:solidFill>
              </a:rPr>
              <a:t>    public static void main(String[] </a:t>
            </a:r>
            <a:r>
              <a:rPr lang="en-CA" sz="2400" dirty="0" err="1">
                <a:solidFill>
                  <a:schemeClr val="tx2"/>
                </a:solidFill>
              </a:rPr>
              <a:t>args</a:t>
            </a:r>
            <a:r>
              <a:rPr lang="en-CA" sz="2400" dirty="0">
                <a:solidFill>
                  <a:schemeClr val="tx2"/>
                </a:solidFill>
              </a:rPr>
              <a:t>) {</a:t>
            </a:r>
          </a:p>
          <a:p>
            <a:pPr marL="457200" lvl="1" indent="0">
              <a:spcBef>
                <a:spcPts val="0"/>
              </a:spcBef>
              <a:buNone/>
              <a:defRPr/>
            </a:pPr>
            <a:r>
              <a:rPr lang="en-CA" sz="2400" dirty="0">
                <a:solidFill>
                  <a:schemeClr val="bg1">
                    <a:lumMod val="50000"/>
                  </a:schemeClr>
                </a:solidFill>
              </a:rPr>
              <a:t>        </a:t>
            </a:r>
            <a:r>
              <a:rPr lang="en-CA" sz="2400" i="1" dirty="0">
                <a:solidFill>
                  <a:schemeClr val="bg1">
                    <a:lumMod val="50000"/>
                  </a:schemeClr>
                </a:solidFill>
              </a:rPr>
              <a:t>// create variables for length, width and area</a:t>
            </a:r>
          </a:p>
          <a:p>
            <a:pPr marL="457200" lvl="1" indent="0">
              <a:spcBef>
                <a:spcPts val="0"/>
              </a:spcBef>
              <a:buNone/>
              <a:defRPr/>
            </a:pPr>
            <a:r>
              <a:rPr lang="en-CA" sz="2400" i="1" dirty="0">
                <a:solidFill>
                  <a:schemeClr val="bg1">
                    <a:lumMod val="50000"/>
                  </a:schemeClr>
                </a:solidFill>
              </a:rPr>
              <a:t>        // print an introduction for the user</a:t>
            </a:r>
          </a:p>
          <a:p>
            <a:pPr marL="457200" lvl="1" indent="0">
              <a:spcBef>
                <a:spcPts val="0"/>
              </a:spcBef>
              <a:buNone/>
              <a:defRPr/>
            </a:pPr>
            <a:r>
              <a:rPr lang="en-CA" sz="2400" dirty="0">
                <a:solidFill>
                  <a:schemeClr val="tx2"/>
                </a:solidFill>
              </a:rPr>
              <a:t>        </a:t>
            </a:r>
            <a:r>
              <a:rPr lang="en-CA" sz="2400" b="1" dirty="0" err="1">
                <a:solidFill>
                  <a:schemeClr val="tx2"/>
                </a:solidFill>
              </a:rPr>
              <a:t>printIntroduction</a:t>
            </a:r>
            <a:r>
              <a:rPr lang="en-CA" sz="2400" b="1" dirty="0">
                <a:solidFill>
                  <a:schemeClr val="tx2"/>
                </a:solidFill>
              </a:rPr>
              <a:t>();</a:t>
            </a:r>
            <a:endParaRPr lang="en-CA" b="1" dirty="0"/>
          </a:p>
          <a:p>
            <a:pPr lvl="1"/>
            <a:r>
              <a:rPr lang="en-CA" dirty="0"/>
              <a:t>no target </a:t>
            </a:r>
            <a:r>
              <a:rPr lang="en-CA" dirty="0">
                <a:sym typeface="Wingdings" pitchFamily="2" charset="2"/>
              </a:rPr>
              <a:t> the method is in </a:t>
            </a:r>
            <a:r>
              <a:rPr lang="en-CA" i="1" dirty="0">
                <a:sym typeface="Wingdings" pitchFamily="2" charset="2"/>
              </a:rPr>
              <a:t>this</a:t>
            </a:r>
            <a:r>
              <a:rPr lang="en-CA" dirty="0">
                <a:sym typeface="Wingdings" pitchFamily="2" charset="2"/>
              </a:rPr>
              <a:t> class</a:t>
            </a:r>
          </a:p>
          <a:p>
            <a:pPr lvl="1"/>
            <a:r>
              <a:rPr lang="en-CA" dirty="0">
                <a:sym typeface="Wingdings" pitchFamily="2" charset="2"/>
              </a:rPr>
              <a:t>will find the method </a:t>
            </a:r>
            <a:r>
              <a:rPr lang="en-CA" i="1" dirty="0">
                <a:sym typeface="Wingdings" pitchFamily="2" charset="2"/>
              </a:rPr>
              <a:t>if it’s in this class</a:t>
            </a:r>
          </a:p>
          <a:p>
            <a:pPr lvl="1"/>
            <a:r>
              <a:rPr lang="en-CA" dirty="0">
                <a:sym typeface="Wingdings" pitchFamily="2" charset="2"/>
              </a:rPr>
              <a:t>if it’s not in this class, you get red underlines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Run the Program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Program behaves exactly as it did before</a:t>
            </a:r>
          </a:p>
          <a:p>
            <a:r>
              <a:rPr lang="en-CA" dirty="0">
                <a:sym typeface="Wingdings" pitchFamily="2" charset="2"/>
              </a:rPr>
              <a:t>Introduction gets printed because:</a:t>
            </a:r>
          </a:p>
          <a:p>
            <a:pPr lvl="1"/>
            <a:r>
              <a:rPr lang="en-CA" dirty="0"/>
              <a:t>main asked </a:t>
            </a:r>
            <a:r>
              <a:rPr lang="en-CA" dirty="0" err="1"/>
              <a:t>printIntroduction</a:t>
            </a:r>
            <a:r>
              <a:rPr lang="en-CA" dirty="0"/>
              <a:t> to do it (method </a:t>
            </a:r>
            <a:r>
              <a:rPr lang="en-CA" i="1" dirty="0"/>
              <a:t>call</a:t>
            </a:r>
            <a:r>
              <a:rPr lang="en-CA" dirty="0"/>
              <a:t>)</a:t>
            </a:r>
          </a:p>
          <a:p>
            <a:pPr lvl="1"/>
            <a:r>
              <a:rPr lang="en-CA" dirty="0" err="1"/>
              <a:t>printIntroduction</a:t>
            </a:r>
            <a:r>
              <a:rPr lang="en-CA" dirty="0"/>
              <a:t> did it (method </a:t>
            </a:r>
            <a:r>
              <a:rPr lang="en-CA" i="1" dirty="0"/>
              <a:t>definition</a:t>
            </a:r>
            <a:r>
              <a:rPr lang="en-CA" dirty="0"/>
              <a:t>)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827584" y="3933056"/>
            <a:ext cx="7086600" cy="2376264"/>
          </a:xfrm>
          <a:prstGeom prst="rect">
            <a:avLst/>
          </a:prstGeom>
          <a:solidFill>
            <a:schemeClr val="bg2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CA" dirty="0"/>
              <a:t>This program calculates the area of a rectangle.</a:t>
            </a:r>
            <a:endParaRPr lang="en-CA" dirty="0">
              <a:solidFill>
                <a:schemeClr val="tx2"/>
              </a:solidFill>
            </a:endParaRPr>
          </a:p>
          <a:p>
            <a:pPr>
              <a:defRPr/>
            </a:pPr>
            <a:endParaRPr lang="en-CA" dirty="0">
              <a:solidFill>
                <a:schemeClr val="tx2"/>
              </a:solidFill>
            </a:endParaRPr>
          </a:p>
          <a:p>
            <a:pPr>
              <a:defRPr/>
            </a:pPr>
            <a:r>
              <a:rPr lang="en-CA" dirty="0"/>
              <a:t>Enter the length of the rectangle: </a:t>
            </a:r>
            <a:r>
              <a:rPr lang="en-CA" b="1" dirty="0">
                <a:solidFill>
                  <a:schemeClr val="accent1"/>
                </a:solidFill>
              </a:rPr>
              <a:t>10</a:t>
            </a:r>
            <a:endParaRPr lang="en-CA" dirty="0">
              <a:solidFill>
                <a:schemeClr val="tx2"/>
              </a:solidFill>
            </a:endParaRPr>
          </a:p>
          <a:p>
            <a:pPr>
              <a:defRPr/>
            </a:pPr>
            <a:r>
              <a:rPr lang="en-CA" dirty="0"/>
              <a:t>Enter the width of the rectangle: </a:t>
            </a:r>
            <a:r>
              <a:rPr lang="en-CA" b="1" dirty="0">
                <a:solidFill>
                  <a:schemeClr val="accent1"/>
                </a:solidFill>
              </a:rPr>
              <a:t>7</a:t>
            </a:r>
          </a:p>
          <a:p>
            <a:pPr>
              <a:defRPr/>
            </a:pPr>
            <a:endParaRPr lang="en-CA" dirty="0">
              <a:solidFill>
                <a:schemeClr val="tx2"/>
              </a:solidFill>
            </a:endParaRPr>
          </a:p>
          <a:p>
            <a:pPr>
              <a:defRPr/>
            </a:pPr>
            <a:r>
              <a:rPr lang="en-CA" dirty="0"/>
              <a:t>The area of a 10 x 7 rectangle is 70.</a:t>
            </a:r>
            <a:endParaRPr lang="en-CA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Next Method: Pause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Follow same procedure as before</a:t>
            </a:r>
          </a:p>
          <a:p>
            <a:pPr lvl="1"/>
            <a:r>
              <a:rPr lang="en-CA" dirty="0"/>
              <a:t>determine its purpose; write comment</a:t>
            </a:r>
          </a:p>
          <a:p>
            <a:pPr lvl="2"/>
            <a:r>
              <a:rPr lang="en-CA" dirty="0"/>
              <a:t>prompt user then wait for them to press enter</a:t>
            </a:r>
          </a:p>
          <a:p>
            <a:pPr lvl="1"/>
            <a:r>
              <a:rPr lang="en-CA" dirty="0"/>
              <a:t>add pause() to main right after </a:t>
            </a:r>
            <a:r>
              <a:rPr lang="en-CA" dirty="0" err="1"/>
              <a:t>printIntroduction</a:t>
            </a:r>
            <a:r>
              <a:rPr lang="en-CA" dirty="0"/>
              <a:t>()</a:t>
            </a:r>
          </a:p>
          <a:p>
            <a:pPr lvl="2"/>
            <a:r>
              <a:rPr lang="en-CA" dirty="0"/>
              <a:t>you’ll get red </a:t>
            </a:r>
            <a:r>
              <a:rPr lang="en-CA" dirty="0" err="1"/>
              <a:t>squigglies</a:t>
            </a:r>
            <a:r>
              <a:rPr lang="en-CA" dirty="0"/>
              <a:t> because it’s not defined yet</a:t>
            </a:r>
          </a:p>
          <a:p>
            <a:pPr marL="457200" lvl="1" indent="0">
              <a:spcBef>
                <a:spcPts val="0"/>
              </a:spcBef>
              <a:buNone/>
              <a:defRPr/>
            </a:pPr>
            <a:r>
              <a:rPr lang="en-CA" sz="2400" dirty="0">
                <a:solidFill>
                  <a:schemeClr val="tx2"/>
                </a:solidFill>
              </a:rPr>
              <a:t>public class </a:t>
            </a:r>
            <a:r>
              <a:rPr lang="en-CA" sz="2400" dirty="0" err="1">
                <a:solidFill>
                  <a:schemeClr val="tx2"/>
                </a:solidFill>
              </a:rPr>
              <a:t>RectangleArea</a:t>
            </a:r>
            <a:r>
              <a:rPr lang="en-CA" sz="2400" dirty="0">
                <a:solidFill>
                  <a:schemeClr val="tx2"/>
                </a:solidFill>
              </a:rPr>
              <a:t> {</a:t>
            </a:r>
          </a:p>
          <a:p>
            <a:pPr marL="457200" lvl="1" indent="0">
              <a:spcBef>
                <a:spcPts val="0"/>
              </a:spcBef>
              <a:buNone/>
              <a:defRPr/>
            </a:pPr>
            <a:r>
              <a:rPr lang="en-CA" sz="2400" dirty="0">
                <a:solidFill>
                  <a:schemeClr val="tx2"/>
                </a:solidFill>
              </a:rPr>
              <a:t>    public static void main(String[] </a:t>
            </a:r>
            <a:r>
              <a:rPr lang="en-CA" sz="2400" dirty="0" err="1">
                <a:solidFill>
                  <a:schemeClr val="tx2"/>
                </a:solidFill>
              </a:rPr>
              <a:t>args</a:t>
            </a:r>
            <a:r>
              <a:rPr lang="en-CA" sz="2400" dirty="0">
                <a:solidFill>
                  <a:schemeClr val="tx2"/>
                </a:solidFill>
              </a:rPr>
              <a:t>) {</a:t>
            </a:r>
          </a:p>
          <a:p>
            <a:pPr marL="457200" lvl="1" indent="0">
              <a:spcBef>
                <a:spcPts val="0"/>
              </a:spcBef>
              <a:buNone/>
              <a:defRPr/>
            </a:pPr>
            <a:r>
              <a:rPr lang="en-CA" sz="2400" dirty="0">
                <a:solidFill>
                  <a:schemeClr val="bg1">
                    <a:lumMod val="50000"/>
                  </a:schemeClr>
                </a:solidFill>
              </a:rPr>
              <a:t>        </a:t>
            </a:r>
            <a:r>
              <a:rPr lang="en-CA" sz="2400" i="1" dirty="0">
                <a:solidFill>
                  <a:schemeClr val="bg1">
                    <a:lumMod val="50000"/>
                  </a:schemeClr>
                </a:solidFill>
              </a:rPr>
              <a:t>// create variables for length, width and area</a:t>
            </a:r>
          </a:p>
          <a:p>
            <a:pPr marL="457200" lvl="1" indent="0">
              <a:spcBef>
                <a:spcPts val="0"/>
              </a:spcBef>
              <a:buNone/>
              <a:defRPr/>
            </a:pPr>
            <a:r>
              <a:rPr lang="en-CA" sz="2400" i="1" dirty="0">
                <a:solidFill>
                  <a:schemeClr val="bg1">
                    <a:lumMod val="50000"/>
                  </a:schemeClr>
                </a:solidFill>
              </a:rPr>
              <a:t>        // print an introduction for the user</a:t>
            </a:r>
          </a:p>
          <a:p>
            <a:pPr marL="457200" lvl="1" indent="0">
              <a:spcBef>
                <a:spcPts val="0"/>
              </a:spcBef>
              <a:buNone/>
              <a:defRPr/>
            </a:pPr>
            <a:r>
              <a:rPr lang="en-CA" sz="2400" dirty="0">
                <a:solidFill>
                  <a:schemeClr val="tx2"/>
                </a:solidFill>
              </a:rPr>
              <a:t>        </a:t>
            </a:r>
            <a:r>
              <a:rPr lang="en-CA" sz="2400" dirty="0" err="1">
                <a:solidFill>
                  <a:schemeClr val="tx2"/>
                </a:solidFill>
              </a:rPr>
              <a:t>printIntroduction</a:t>
            </a:r>
            <a:r>
              <a:rPr lang="en-CA" sz="2400" dirty="0">
                <a:solidFill>
                  <a:schemeClr val="tx2"/>
                </a:solidFill>
              </a:rPr>
              <a:t>();</a:t>
            </a:r>
          </a:p>
          <a:p>
            <a:pPr marL="457200" lvl="1" indent="0">
              <a:spcBef>
                <a:spcPts val="0"/>
              </a:spcBef>
              <a:buNone/>
              <a:defRPr/>
            </a:pPr>
            <a:r>
              <a:rPr lang="en-CA" sz="2400" dirty="0">
                <a:solidFill>
                  <a:schemeClr val="tx2"/>
                </a:solidFill>
              </a:rPr>
              <a:t>        pause();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376ED4-51C2-4B7A-B40F-8180A0DD59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 the Definition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94E08C-5C39-41EC-857B-6CEE2940B6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Needs to ask user to press the enter key …</a:t>
            </a:r>
          </a:p>
          <a:p>
            <a:r>
              <a:rPr lang="en-US" dirty="0"/>
              <a:t>… then read the enter key …</a:t>
            </a:r>
          </a:p>
          <a:p>
            <a:r>
              <a:rPr lang="en-US" dirty="0"/>
              <a:t>… then print a blank line</a:t>
            </a:r>
          </a:p>
          <a:p>
            <a:pPr marL="457200" lvl="1" indent="0">
              <a:spcBef>
                <a:spcPts val="0"/>
              </a:spcBef>
              <a:buNone/>
              <a:defRPr/>
            </a:pPr>
            <a:r>
              <a:rPr lang="en-CA" sz="2400" i="1" dirty="0">
                <a:solidFill>
                  <a:schemeClr val="bg1">
                    <a:lumMod val="50000"/>
                  </a:schemeClr>
                </a:solidFill>
              </a:rPr>
              <a:t>// prompt user and wait for them to press enter</a:t>
            </a:r>
          </a:p>
          <a:p>
            <a:pPr marL="457200" lvl="1" indent="0">
              <a:spcBef>
                <a:spcPts val="0"/>
              </a:spcBef>
              <a:buNone/>
              <a:defRPr/>
            </a:pPr>
            <a:r>
              <a:rPr lang="en-CA" sz="2400" dirty="0">
                <a:solidFill>
                  <a:schemeClr val="tx2"/>
                </a:solidFill>
              </a:rPr>
              <a:t>public static void pause() {</a:t>
            </a:r>
          </a:p>
          <a:p>
            <a:pPr marL="457200" lvl="1" indent="0">
              <a:spcBef>
                <a:spcPts val="0"/>
              </a:spcBef>
              <a:buNone/>
              <a:defRPr/>
            </a:pPr>
            <a:r>
              <a:rPr lang="en-CA" sz="2400" dirty="0">
                <a:solidFill>
                  <a:schemeClr val="tx2"/>
                </a:solidFill>
              </a:rPr>
              <a:t>    </a:t>
            </a:r>
            <a:r>
              <a:rPr lang="en-CA" sz="2400" dirty="0" err="1">
                <a:solidFill>
                  <a:schemeClr val="tx2"/>
                </a:solidFill>
              </a:rPr>
              <a:t>System.out.print</a:t>
            </a:r>
            <a:r>
              <a:rPr lang="en-CA" sz="2400" dirty="0">
                <a:solidFill>
                  <a:schemeClr val="tx2"/>
                </a:solidFill>
              </a:rPr>
              <a:t>("Press enter…");</a:t>
            </a:r>
          </a:p>
          <a:p>
            <a:pPr marL="457200" lvl="1" indent="0">
              <a:spcBef>
                <a:spcPts val="0"/>
              </a:spcBef>
              <a:buNone/>
              <a:defRPr/>
            </a:pPr>
            <a:r>
              <a:rPr lang="en-CA" sz="2400" dirty="0">
                <a:solidFill>
                  <a:schemeClr val="tx2"/>
                </a:solidFill>
              </a:rPr>
              <a:t>    </a:t>
            </a:r>
            <a:r>
              <a:rPr lang="en-CA" sz="2400" u="wavyHeavy" dirty="0" err="1">
                <a:solidFill>
                  <a:schemeClr val="tx2"/>
                </a:solidFill>
                <a:uFill>
                  <a:solidFill>
                    <a:srgbClr val="FF0000"/>
                  </a:solidFill>
                </a:uFill>
              </a:rPr>
              <a:t>kbd</a:t>
            </a:r>
            <a:r>
              <a:rPr lang="en-CA" sz="2400" dirty="0" err="1">
                <a:solidFill>
                  <a:schemeClr val="tx2"/>
                </a:solidFill>
              </a:rPr>
              <a:t>.nextLine</a:t>
            </a:r>
            <a:r>
              <a:rPr lang="en-CA" sz="2400" dirty="0">
                <a:solidFill>
                  <a:schemeClr val="tx2"/>
                </a:solidFill>
              </a:rPr>
              <a:t>();</a:t>
            </a:r>
          </a:p>
          <a:p>
            <a:pPr marL="457200" lvl="1" indent="0">
              <a:spcBef>
                <a:spcPts val="0"/>
              </a:spcBef>
              <a:buNone/>
              <a:defRPr/>
            </a:pPr>
            <a:r>
              <a:rPr lang="en-CA" sz="2400" dirty="0">
                <a:solidFill>
                  <a:schemeClr val="tx2"/>
                </a:solidFill>
              </a:rPr>
              <a:t>    </a:t>
            </a:r>
            <a:r>
              <a:rPr lang="en-CA" sz="2400" dirty="0" err="1">
                <a:solidFill>
                  <a:schemeClr val="tx2"/>
                </a:solidFill>
              </a:rPr>
              <a:t>System.out.println</a:t>
            </a:r>
            <a:r>
              <a:rPr lang="en-CA" sz="2400" dirty="0">
                <a:solidFill>
                  <a:schemeClr val="tx2"/>
                </a:solidFill>
              </a:rPr>
              <a:t>();</a:t>
            </a:r>
          </a:p>
          <a:p>
            <a:pPr marL="457200" lvl="1" indent="0">
              <a:spcBef>
                <a:spcPts val="0"/>
              </a:spcBef>
              <a:buNone/>
              <a:defRPr/>
            </a:pPr>
            <a:r>
              <a:rPr lang="en-CA" sz="2400" dirty="0">
                <a:solidFill>
                  <a:schemeClr val="tx2"/>
                </a:solidFill>
              </a:rPr>
              <a:t>}</a:t>
            </a:r>
            <a:endParaRPr lang="en-US" dirty="0"/>
          </a:p>
          <a:p>
            <a:r>
              <a:rPr lang="en-US" dirty="0"/>
              <a:t>Problem: doesn’t know </a:t>
            </a:r>
            <a:r>
              <a:rPr lang="en-US" dirty="0" err="1"/>
              <a:t>kbd</a:t>
            </a:r>
            <a:r>
              <a:rPr lang="en-US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181522984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5FC620-0473-4A37-B39A-BCA657562B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Local Variables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ACA7AB-18BF-403B-8319-C924A1D1BD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Every method has its own variables</a:t>
            </a:r>
          </a:p>
          <a:p>
            <a:pPr lvl="1"/>
            <a:r>
              <a:rPr lang="en-US" dirty="0"/>
              <a:t>declared at beginning of method</a:t>
            </a:r>
          </a:p>
          <a:p>
            <a:pPr lvl="2"/>
            <a:r>
              <a:rPr lang="en-US" dirty="0"/>
              <a:t>or possibly somewhere later in the method</a:t>
            </a:r>
          </a:p>
          <a:p>
            <a:r>
              <a:rPr lang="en-US" dirty="0"/>
              <a:t>Each method’s variables are its alone</a:t>
            </a:r>
          </a:p>
          <a:p>
            <a:pPr lvl="1"/>
            <a:r>
              <a:rPr lang="en-US" dirty="0"/>
              <a:t>no other method can use them</a:t>
            </a:r>
          </a:p>
          <a:p>
            <a:r>
              <a:rPr lang="en-US" dirty="0" err="1"/>
              <a:t>kbd</a:t>
            </a:r>
            <a:r>
              <a:rPr lang="en-US" dirty="0"/>
              <a:t> belongs to main</a:t>
            </a:r>
          </a:p>
          <a:p>
            <a:pPr lvl="1"/>
            <a:r>
              <a:rPr lang="en-US" dirty="0"/>
              <a:t>pause can’t use it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31070015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Local Variables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Declare another </a:t>
            </a:r>
            <a:r>
              <a:rPr lang="en-CA" dirty="0" err="1"/>
              <a:t>kbd</a:t>
            </a:r>
            <a:r>
              <a:rPr lang="en-CA" dirty="0"/>
              <a:t> in pause method</a:t>
            </a:r>
          </a:p>
          <a:p>
            <a:pPr marL="457200" lvl="1" indent="0">
              <a:spcBef>
                <a:spcPts val="0"/>
              </a:spcBef>
              <a:buNone/>
              <a:defRPr/>
            </a:pPr>
            <a:r>
              <a:rPr lang="en-CA" sz="2400" i="1" dirty="0">
                <a:solidFill>
                  <a:schemeClr val="bg1">
                    <a:lumMod val="50000"/>
                  </a:schemeClr>
                </a:solidFill>
              </a:rPr>
              <a:t>// prompt user and wait for them to press enter</a:t>
            </a:r>
          </a:p>
          <a:p>
            <a:pPr marL="457200" lvl="1" indent="0">
              <a:spcBef>
                <a:spcPts val="0"/>
              </a:spcBef>
              <a:buNone/>
              <a:defRPr/>
            </a:pPr>
            <a:r>
              <a:rPr lang="en-CA" sz="2400" dirty="0">
                <a:solidFill>
                  <a:schemeClr val="tx2"/>
                </a:solidFill>
              </a:rPr>
              <a:t>public static void pause() {</a:t>
            </a:r>
          </a:p>
          <a:p>
            <a:pPr marL="457200" lvl="1" indent="0">
              <a:spcBef>
                <a:spcPts val="0"/>
              </a:spcBef>
              <a:buNone/>
              <a:defRPr/>
            </a:pPr>
            <a:r>
              <a:rPr lang="en-CA" sz="2400" dirty="0">
                <a:solidFill>
                  <a:schemeClr val="tx2"/>
                </a:solidFill>
              </a:rPr>
              <a:t>    </a:t>
            </a:r>
            <a:r>
              <a:rPr lang="en-CA" sz="2400" b="1" dirty="0">
                <a:solidFill>
                  <a:schemeClr val="tx2"/>
                </a:solidFill>
              </a:rPr>
              <a:t>Scanner </a:t>
            </a:r>
            <a:r>
              <a:rPr lang="en-CA" sz="2400" b="1" dirty="0" err="1">
                <a:solidFill>
                  <a:schemeClr val="tx2"/>
                </a:solidFill>
              </a:rPr>
              <a:t>kbd</a:t>
            </a:r>
            <a:r>
              <a:rPr lang="en-CA" sz="2400" b="1" dirty="0">
                <a:solidFill>
                  <a:schemeClr val="tx2"/>
                </a:solidFill>
              </a:rPr>
              <a:t> = new Scanner(System.in);</a:t>
            </a:r>
          </a:p>
          <a:p>
            <a:pPr marL="457200" lvl="1" indent="0">
              <a:spcBef>
                <a:spcPts val="0"/>
              </a:spcBef>
              <a:buNone/>
              <a:defRPr/>
            </a:pPr>
            <a:r>
              <a:rPr lang="en-CA" sz="2400" dirty="0">
                <a:solidFill>
                  <a:schemeClr val="tx2"/>
                </a:solidFill>
              </a:rPr>
              <a:t>    </a:t>
            </a:r>
            <a:r>
              <a:rPr lang="en-CA" sz="2400" dirty="0" err="1">
                <a:solidFill>
                  <a:schemeClr val="tx2"/>
                </a:solidFill>
              </a:rPr>
              <a:t>System.out.print</a:t>
            </a:r>
            <a:r>
              <a:rPr lang="en-CA" sz="2400" dirty="0">
                <a:solidFill>
                  <a:schemeClr val="tx2"/>
                </a:solidFill>
              </a:rPr>
              <a:t>("Press enter…");</a:t>
            </a:r>
          </a:p>
          <a:p>
            <a:pPr marL="457200" lvl="1" indent="0">
              <a:spcBef>
                <a:spcPts val="0"/>
              </a:spcBef>
              <a:buNone/>
              <a:defRPr/>
            </a:pPr>
            <a:r>
              <a:rPr lang="en-CA" sz="2400" dirty="0">
                <a:solidFill>
                  <a:schemeClr val="tx2"/>
                </a:solidFill>
              </a:rPr>
              <a:t>    </a:t>
            </a:r>
            <a:r>
              <a:rPr lang="en-CA" sz="2400" dirty="0" err="1">
                <a:solidFill>
                  <a:schemeClr val="tx2"/>
                </a:solidFill>
              </a:rPr>
              <a:t>kbd.nextLine</a:t>
            </a:r>
            <a:r>
              <a:rPr lang="en-CA" sz="2400" dirty="0">
                <a:solidFill>
                  <a:schemeClr val="tx2"/>
                </a:solidFill>
              </a:rPr>
              <a:t>();</a:t>
            </a:r>
          </a:p>
          <a:p>
            <a:pPr marL="457200" lvl="1" indent="0">
              <a:spcBef>
                <a:spcPts val="0"/>
              </a:spcBef>
              <a:buNone/>
              <a:defRPr/>
            </a:pPr>
            <a:r>
              <a:rPr lang="en-CA" sz="2400" dirty="0">
                <a:solidFill>
                  <a:schemeClr val="tx2"/>
                </a:solidFill>
              </a:rPr>
              <a:t>    </a:t>
            </a:r>
            <a:r>
              <a:rPr lang="en-CA" sz="2400" dirty="0" err="1">
                <a:solidFill>
                  <a:schemeClr val="tx2"/>
                </a:solidFill>
              </a:rPr>
              <a:t>System.out.println</a:t>
            </a:r>
            <a:r>
              <a:rPr lang="en-CA" sz="2400" dirty="0">
                <a:solidFill>
                  <a:schemeClr val="tx2"/>
                </a:solidFill>
              </a:rPr>
              <a:t>();</a:t>
            </a:r>
          </a:p>
          <a:p>
            <a:pPr marL="457200" lvl="1" indent="0">
              <a:spcBef>
                <a:spcPts val="0"/>
              </a:spcBef>
              <a:buNone/>
              <a:defRPr/>
            </a:pPr>
            <a:r>
              <a:rPr lang="en-CA" sz="2400" dirty="0">
                <a:solidFill>
                  <a:schemeClr val="tx2"/>
                </a:solidFill>
              </a:rPr>
              <a:t>}</a:t>
            </a:r>
            <a:endParaRPr lang="en-CA" dirty="0"/>
          </a:p>
          <a:p>
            <a:pPr lvl="1"/>
            <a:r>
              <a:rPr lang="en-CA" dirty="0"/>
              <a:t>problem solved!</a:t>
            </a:r>
          </a:p>
          <a:p>
            <a:pPr lvl="2"/>
            <a:r>
              <a:rPr lang="en-CA" dirty="0"/>
              <a:t>NOTE: it’s a </a:t>
            </a:r>
            <a:r>
              <a:rPr lang="en-CA" i="1" dirty="0"/>
              <a:t>different variable </a:t>
            </a:r>
            <a:r>
              <a:rPr lang="en-CA" dirty="0"/>
              <a:t>with the </a:t>
            </a:r>
            <a:r>
              <a:rPr lang="en-CA" i="1" dirty="0"/>
              <a:t>same name</a:t>
            </a:r>
          </a:p>
          <a:p>
            <a:pPr lvl="2"/>
            <a:r>
              <a:rPr lang="en-CA" dirty="0"/>
              <a:t>that’s OK because it’s in a </a:t>
            </a:r>
            <a:r>
              <a:rPr lang="en-CA" i="1" dirty="0"/>
              <a:t>different method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Run Program Again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Make sure what we just did works</a:t>
            </a:r>
          </a:p>
          <a:p>
            <a:pPr lvl="1"/>
            <a:r>
              <a:rPr lang="en-CA" dirty="0"/>
              <a:t>main calls </a:t>
            </a:r>
            <a:r>
              <a:rPr lang="en-CA" dirty="0" err="1"/>
              <a:t>printIntroduction</a:t>
            </a:r>
            <a:r>
              <a:rPr lang="en-CA" dirty="0"/>
              <a:t> which prints stuff</a:t>
            </a:r>
          </a:p>
          <a:p>
            <a:pPr lvl="1"/>
            <a:r>
              <a:rPr lang="en-CA" dirty="0"/>
              <a:t>main then calls pause which prints stuff and waits for the user to press enter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D960E0B-75C4-4AAA-BF12-9C73D1B6BD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7584" y="3933056"/>
            <a:ext cx="7086600" cy="2376264"/>
          </a:xfrm>
          <a:prstGeom prst="rect">
            <a:avLst/>
          </a:prstGeom>
          <a:solidFill>
            <a:schemeClr val="bg2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CA" dirty="0"/>
              <a:t>This program calculates the area of a rectangle.</a:t>
            </a:r>
          </a:p>
          <a:p>
            <a:pPr>
              <a:defRPr/>
            </a:pPr>
            <a:endParaRPr lang="en-CA" dirty="0">
              <a:solidFill>
                <a:schemeClr val="tx2"/>
              </a:solidFill>
            </a:endParaRPr>
          </a:p>
          <a:p>
            <a:pPr>
              <a:defRPr/>
            </a:pPr>
            <a:r>
              <a:rPr lang="en-CA" dirty="0"/>
              <a:t>Press enter…</a:t>
            </a:r>
          </a:p>
          <a:p>
            <a:pPr>
              <a:defRPr/>
            </a:pPr>
            <a:endParaRPr lang="en-CA" dirty="0">
              <a:solidFill>
                <a:schemeClr val="tx2"/>
              </a:solidFill>
            </a:endParaRPr>
          </a:p>
          <a:p>
            <a:pPr>
              <a:defRPr/>
            </a:pPr>
            <a:r>
              <a:rPr lang="en-CA" dirty="0"/>
              <a:t>Enter the length of the rectangle: </a:t>
            </a:r>
            <a:r>
              <a:rPr lang="en-CA" b="1" dirty="0">
                <a:solidFill>
                  <a:schemeClr val="accent1"/>
                </a:solidFill>
              </a:rPr>
              <a:t>10</a:t>
            </a:r>
            <a:endParaRPr lang="en-CA" dirty="0">
              <a:solidFill>
                <a:schemeClr val="tx2"/>
              </a:solidFill>
            </a:endParaRPr>
          </a:p>
          <a:p>
            <a:pPr>
              <a:defRPr/>
            </a:pPr>
            <a:r>
              <a:rPr lang="en-CA" dirty="0"/>
              <a:t>Enter the width of the rectangle: </a:t>
            </a:r>
            <a:r>
              <a:rPr lang="en-CA" b="1" dirty="0">
                <a:solidFill>
                  <a:schemeClr val="accent1"/>
                </a:solidFill>
              </a:rPr>
              <a:t>7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174806-740A-4481-85E7-D244C40E30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 Another Pause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D9D610-EA63-4EE9-95F2-D5E4966116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Can call pause again after the input and report</a:t>
            </a:r>
          </a:p>
          <a:p>
            <a:pPr lvl="1"/>
            <a:r>
              <a:rPr lang="en-US" dirty="0"/>
              <a:t>can </a:t>
            </a:r>
            <a:r>
              <a:rPr lang="en-US" i="1" dirty="0"/>
              <a:t>call</a:t>
            </a:r>
            <a:r>
              <a:rPr lang="en-US" dirty="0"/>
              <a:t> same method as many times as you want</a:t>
            </a:r>
          </a:p>
          <a:p>
            <a:pPr lvl="1"/>
            <a:r>
              <a:rPr lang="en-US" dirty="0"/>
              <a:t>only need to </a:t>
            </a:r>
            <a:r>
              <a:rPr lang="en-US" i="1" dirty="0"/>
              <a:t>define</a:t>
            </a:r>
            <a:r>
              <a:rPr lang="en-US" dirty="0"/>
              <a:t> it once</a:t>
            </a:r>
          </a:p>
          <a:p>
            <a:pPr marL="457200" lvl="1" indent="0">
              <a:spcBef>
                <a:spcPts val="0"/>
              </a:spcBef>
              <a:buNone/>
              <a:defRPr/>
            </a:pPr>
            <a:r>
              <a:rPr lang="en-CA" sz="2400" dirty="0">
                <a:solidFill>
                  <a:schemeClr val="tx2"/>
                </a:solidFill>
              </a:rPr>
              <a:t>public static void main(String[] </a:t>
            </a:r>
            <a:r>
              <a:rPr lang="en-CA" sz="2400" dirty="0" err="1">
                <a:solidFill>
                  <a:schemeClr val="tx2"/>
                </a:solidFill>
              </a:rPr>
              <a:t>args</a:t>
            </a:r>
            <a:r>
              <a:rPr lang="en-CA" sz="2400" dirty="0">
                <a:solidFill>
                  <a:schemeClr val="tx2"/>
                </a:solidFill>
              </a:rPr>
              <a:t>) {</a:t>
            </a:r>
          </a:p>
          <a:p>
            <a:pPr marL="457200" lvl="1" indent="0">
              <a:spcBef>
                <a:spcPts val="0"/>
              </a:spcBef>
              <a:buNone/>
              <a:defRPr/>
            </a:pPr>
            <a:r>
              <a:rPr lang="en-CA" sz="2400" dirty="0">
                <a:solidFill>
                  <a:schemeClr val="tx2"/>
                </a:solidFill>
              </a:rPr>
              <a:t>    pause();</a:t>
            </a:r>
          </a:p>
          <a:p>
            <a:pPr marL="457200" lvl="1" indent="0">
              <a:spcBef>
                <a:spcPts val="0"/>
              </a:spcBef>
              <a:buNone/>
              <a:defRPr/>
            </a:pPr>
            <a:r>
              <a:rPr lang="en-CA" sz="2400" dirty="0">
                <a:solidFill>
                  <a:schemeClr val="tx2"/>
                </a:solidFill>
              </a:rPr>
              <a:t>    pause();</a:t>
            </a:r>
          </a:p>
          <a:p>
            <a:pPr marL="457200" lvl="1" indent="0">
              <a:spcBef>
                <a:spcPts val="0"/>
              </a:spcBef>
              <a:buNone/>
              <a:defRPr/>
            </a:pPr>
            <a:r>
              <a:rPr lang="en-CA" sz="2400" dirty="0">
                <a:solidFill>
                  <a:schemeClr val="tx2"/>
                </a:solidFill>
              </a:rPr>
              <a:t>    pause();</a:t>
            </a:r>
          </a:p>
          <a:p>
            <a:pPr marL="457200" lvl="1" indent="0">
              <a:spcBef>
                <a:spcPts val="0"/>
              </a:spcBef>
              <a:buNone/>
              <a:defRPr/>
            </a:pPr>
            <a:r>
              <a:rPr lang="en-CA" sz="2400" dirty="0">
                <a:solidFill>
                  <a:schemeClr val="tx2"/>
                </a:solidFill>
              </a:rPr>
              <a:t>}</a:t>
            </a:r>
          </a:p>
          <a:p>
            <a:pPr marL="457200" lvl="1" indent="0">
              <a:spcBef>
                <a:spcPts val="0"/>
              </a:spcBef>
              <a:buNone/>
              <a:defRPr/>
            </a:pPr>
            <a:r>
              <a:rPr lang="en-CA" sz="2400" dirty="0">
                <a:solidFill>
                  <a:schemeClr val="tx2"/>
                </a:solidFill>
              </a:rPr>
              <a:t>public static void pause() {</a:t>
            </a:r>
          </a:p>
          <a:p>
            <a:pPr marL="457200" lvl="1" indent="0">
              <a:spcBef>
                <a:spcPts val="0"/>
              </a:spcBef>
              <a:buNone/>
              <a:defRPr/>
            </a:pPr>
            <a:r>
              <a:rPr lang="en-CA" sz="2400" dirty="0">
                <a:solidFill>
                  <a:schemeClr val="tx2"/>
                </a:solidFill>
              </a:rPr>
              <a:t>    …</a:t>
            </a:r>
          </a:p>
          <a:p>
            <a:pPr marL="457200" lvl="1" indent="0">
              <a:spcBef>
                <a:spcPts val="0"/>
              </a:spcBef>
              <a:buNone/>
              <a:defRPr/>
            </a:pPr>
            <a:r>
              <a:rPr lang="en-CA" sz="2400" dirty="0">
                <a:solidFill>
                  <a:schemeClr val="tx2"/>
                </a:solidFill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8930289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Using Methods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en-CA" dirty="0"/>
              <a:t>Consider the bolded parts of this program:</a:t>
            </a:r>
            <a:endParaRPr lang="en-CA" sz="2400" dirty="0"/>
          </a:p>
          <a:p>
            <a:pPr lvl="1">
              <a:spcBef>
                <a:spcPts val="0"/>
              </a:spcBef>
              <a:buNone/>
            </a:pPr>
            <a:r>
              <a:rPr lang="en-CA" sz="2000" dirty="0">
                <a:solidFill>
                  <a:schemeClr val="tx2"/>
                </a:solidFill>
              </a:rPr>
              <a:t>Scanner </a:t>
            </a:r>
            <a:r>
              <a:rPr lang="en-CA" sz="2000" dirty="0" err="1">
                <a:solidFill>
                  <a:schemeClr val="tx2"/>
                </a:solidFill>
              </a:rPr>
              <a:t>kbd</a:t>
            </a:r>
            <a:r>
              <a:rPr lang="en-CA" sz="2000" dirty="0">
                <a:solidFill>
                  <a:schemeClr val="tx2"/>
                </a:solidFill>
              </a:rPr>
              <a:t> = new Scanner(</a:t>
            </a:r>
            <a:r>
              <a:rPr lang="en-CA" sz="2000" dirty="0" err="1">
                <a:solidFill>
                  <a:schemeClr val="tx2"/>
                </a:solidFill>
              </a:rPr>
              <a:t>System.in</a:t>
            </a:r>
            <a:r>
              <a:rPr lang="en-CA" sz="2000" dirty="0">
                <a:solidFill>
                  <a:schemeClr val="tx2"/>
                </a:solidFill>
              </a:rPr>
              <a:t>);</a:t>
            </a:r>
          </a:p>
          <a:p>
            <a:pPr lvl="1">
              <a:spcBef>
                <a:spcPts val="0"/>
              </a:spcBef>
              <a:buNone/>
            </a:pPr>
            <a:r>
              <a:rPr lang="en-CA" sz="2000" dirty="0" err="1">
                <a:solidFill>
                  <a:schemeClr val="tx2"/>
                </a:solidFill>
              </a:rPr>
              <a:t>int</a:t>
            </a:r>
            <a:r>
              <a:rPr lang="en-CA" sz="2000" dirty="0">
                <a:solidFill>
                  <a:schemeClr val="tx2"/>
                </a:solidFill>
              </a:rPr>
              <a:t> num, sum;</a:t>
            </a:r>
          </a:p>
          <a:p>
            <a:pPr lvl="1">
              <a:spcBef>
                <a:spcPts val="0"/>
              </a:spcBef>
              <a:buNone/>
            </a:pPr>
            <a:r>
              <a:rPr lang="en-CA" sz="2000" dirty="0">
                <a:solidFill>
                  <a:schemeClr val="tx2"/>
                </a:solidFill>
              </a:rPr>
              <a:t>sum = 0;</a:t>
            </a:r>
          </a:p>
          <a:p>
            <a:pPr lvl="1">
              <a:spcBef>
                <a:spcPts val="0"/>
              </a:spcBef>
              <a:buNone/>
            </a:pPr>
            <a:r>
              <a:rPr lang="en-CA" sz="2000" b="1" dirty="0" err="1">
                <a:solidFill>
                  <a:schemeClr val="tx2"/>
                </a:solidFill>
              </a:rPr>
              <a:t>System.out.println</a:t>
            </a:r>
            <a:r>
              <a:rPr lang="en-CA" sz="2000" b="1" dirty="0">
                <a:solidFill>
                  <a:schemeClr val="tx2"/>
                </a:solidFill>
              </a:rPr>
              <a:t>("Enter positive integers below.")</a:t>
            </a:r>
            <a:r>
              <a:rPr lang="en-CA" sz="2000" dirty="0">
                <a:solidFill>
                  <a:schemeClr val="tx2"/>
                </a:solidFill>
              </a:rPr>
              <a:t>;</a:t>
            </a:r>
          </a:p>
          <a:p>
            <a:pPr lvl="1">
              <a:spcBef>
                <a:spcPts val="0"/>
              </a:spcBef>
              <a:buNone/>
            </a:pPr>
            <a:r>
              <a:rPr lang="en-CA" sz="2000" b="1" dirty="0" err="1">
                <a:solidFill>
                  <a:schemeClr val="tx2"/>
                </a:solidFill>
              </a:rPr>
              <a:t>System.out.println</a:t>
            </a:r>
            <a:r>
              <a:rPr lang="en-CA" sz="2000" b="1" dirty="0">
                <a:solidFill>
                  <a:schemeClr val="tx2"/>
                </a:solidFill>
              </a:rPr>
              <a:t>("Enter a negative integer when you're done.")</a:t>
            </a:r>
            <a:r>
              <a:rPr lang="en-CA" sz="2000" dirty="0">
                <a:solidFill>
                  <a:schemeClr val="tx2"/>
                </a:solidFill>
              </a:rPr>
              <a:t>;</a:t>
            </a:r>
          </a:p>
          <a:p>
            <a:pPr lvl="1">
              <a:spcBef>
                <a:spcPts val="0"/>
              </a:spcBef>
              <a:buNone/>
            </a:pPr>
            <a:r>
              <a:rPr lang="en-CA" sz="2000" dirty="0">
                <a:solidFill>
                  <a:schemeClr val="tx2"/>
                </a:solidFill>
              </a:rPr>
              <a:t>num = </a:t>
            </a:r>
            <a:r>
              <a:rPr lang="en-CA" sz="2000" b="1" dirty="0" err="1">
                <a:solidFill>
                  <a:schemeClr val="tx2"/>
                </a:solidFill>
              </a:rPr>
              <a:t>kbd.nextInt</a:t>
            </a:r>
            <a:r>
              <a:rPr lang="en-CA" sz="2000" b="1" dirty="0">
                <a:solidFill>
                  <a:schemeClr val="tx2"/>
                </a:solidFill>
              </a:rPr>
              <a:t>()</a:t>
            </a:r>
            <a:r>
              <a:rPr lang="en-CA" sz="2000" dirty="0">
                <a:solidFill>
                  <a:schemeClr val="tx2"/>
                </a:solidFill>
              </a:rPr>
              <a:t>;</a:t>
            </a:r>
          </a:p>
          <a:p>
            <a:pPr lvl="1">
              <a:spcBef>
                <a:spcPts val="0"/>
              </a:spcBef>
              <a:buNone/>
            </a:pPr>
            <a:r>
              <a:rPr lang="en-CA" sz="2000" dirty="0">
                <a:solidFill>
                  <a:schemeClr val="tx2"/>
                </a:solidFill>
              </a:rPr>
              <a:t>while (num &gt;= 0) {</a:t>
            </a:r>
          </a:p>
          <a:p>
            <a:pPr lvl="1">
              <a:spcBef>
                <a:spcPts val="0"/>
              </a:spcBef>
              <a:buNone/>
            </a:pPr>
            <a:r>
              <a:rPr lang="en-CA" sz="2000" dirty="0">
                <a:solidFill>
                  <a:schemeClr val="tx2"/>
                </a:solidFill>
              </a:rPr>
              <a:t>    sum += num;</a:t>
            </a:r>
          </a:p>
          <a:p>
            <a:pPr lvl="1">
              <a:spcBef>
                <a:spcPts val="0"/>
              </a:spcBef>
              <a:buNone/>
            </a:pPr>
            <a:r>
              <a:rPr lang="en-CA" sz="2000" dirty="0">
                <a:solidFill>
                  <a:schemeClr val="tx2"/>
                </a:solidFill>
              </a:rPr>
              <a:t>    num = </a:t>
            </a:r>
            <a:r>
              <a:rPr lang="en-CA" sz="2000" b="1" dirty="0" err="1">
                <a:solidFill>
                  <a:schemeClr val="tx2"/>
                </a:solidFill>
              </a:rPr>
              <a:t>kbd.nextInt</a:t>
            </a:r>
            <a:r>
              <a:rPr lang="en-CA" sz="2000" b="1" dirty="0">
                <a:solidFill>
                  <a:schemeClr val="tx2"/>
                </a:solidFill>
              </a:rPr>
              <a:t>()</a:t>
            </a:r>
            <a:r>
              <a:rPr lang="en-CA" sz="2000" dirty="0">
                <a:solidFill>
                  <a:schemeClr val="tx2"/>
                </a:solidFill>
              </a:rPr>
              <a:t>;</a:t>
            </a:r>
          </a:p>
          <a:p>
            <a:pPr lvl="1">
              <a:spcBef>
                <a:spcPts val="0"/>
              </a:spcBef>
              <a:buNone/>
            </a:pPr>
            <a:r>
              <a:rPr lang="en-CA" sz="2000" dirty="0">
                <a:solidFill>
                  <a:schemeClr val="tx2"/>
                </a:solidFill>
              </a:rPr>
              <a:t>}</a:t>
            </a:r>
          </a:p>
          <a:p>
            <a:pPr lvl="1">
              <a:spcBef>
                <a:spcPts val="0"/>
              </a:spcBef>
              <a:buNone/>
            </a:pPr>
            <a:r>
              <a:rPr lang="en-CA" sz="2000" b="1" dirty="0" err="1">
                <a:solidFill>
                  <a:schemeClr val="tx2"/>
                </a:solidFill>
              </a:rPr>
              <a:t>kbd.nextLine</a:t>
            </a:r>
            <a:r>
              <a:rPr lang="en-CA" sz="2000" b="1" dirty="0">
                <a:solidFill>
                  <a:schemeClr val="tx2"/>
                </a:solidFill>
              </a:rPr>
              <a:t>()</a:t>
            </a:r>
            <a:r>
              <a:rPr lang="en-CA" sz="2000" dirty="0">
                <a:solidFill>
                  <a:schemeClr val="tx2"/>
                </a:solidFill>
              </a:rPr>
              <a:t>;</a:t>
            </a:r>
          </a:p>
          <a:p>
            <a:pPr lvl="1">
              <a:spcBef>
                <a:spcPts val="0"/>
              </a:spcBef>
              <a:buNone/>
            </a:pPr>
            <a:r>
              <a:rPr lang="en-CA" sz="2000" b="1" dirty="0" err="1">
                <a:solidFill>
                  <a:schemeClr val="tx2"/>
                </a:solidFill>
              </a:rPr>
              <a:t>System.out.print</a:t>
            </a:r>
            <a:r>
              <a:rPr lang="en-CA" sz="2000" b="1" dirty="0">
                <a:solidFill>
                  <a:schemeClr val="tx2"/>
                </a:solidFill>
              </a:rPr>
              <a:t>("The total of those positive integers is ")</a:t>
            </a:r>
            <a:r>
              <a:rPr lang="en-CA" sz="2000" dirty="0">
                <a:solidFill>
                  <a:schemeClr val="tx2"/>
                </a:solidFill>
              </a:rPr>
              <a:t>;</a:t>
            </a:r>
          </a:p>
          <a:p>
            <a:pPr lvl="1">
              <a:spcBef>
                <a:spcPts val="0"/>
              </a:spcBef>
              <a:buNone/>
            </a:pPr>
            <a:r>
              <a:rPr lang="en-CA" sz="2000" b="1" dirty="0" err="1">
                <a:solidFill>
                  <a:schemeClr val="tx2"/>
                </a:solidFill>
              </a:rPr>
              <a:t>System.out.println</a:t>
            </a:r>
            <a:r>
              <a:rPr lang="en-CA" sz="2000" b="1" dirty="0">
                <a:solidFill>
                  <a:schemeClr val="tx2"/>
                </a:solidFill>
              </a:rPr>
              <a:t>(sum)</a:t>
            </a:r>
            <a:r>
              <a:rPr lang="en-CA" sz="2000" dirty="0">
                <a:solidFill>
                  <a:schemeClr val="tx2"/>
                </a:solidFill>
              </a:rPr>
              <a:t>;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Next Method: </a:t>
            </a:r>
            <a:r>
              <a:rPr lang="en-CA" dirty="0" err="1"/>
              <a:t>printReport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Purpose is to report findings to user</a:t>
            </a:r>
          </a:p>
          <a:p>
            <a:pPr marL="457200" lvl="1" indent="0">
              <a:spcBef>
                <a:spcPts val="0"/>
              </a:spcBef>
              <a:buNone/>
              <a:defRPr/>
            </a:pPr>
            <a:r>
              <a:rPr lang="en-CA" sz="2400" i="1" dirty="0">
                <a:solidFill>
                  <a:schemeClr val="bg1">
                    <a:lumMod val="50000"/>
                  </a:schemeClr>
                </a:solidFill>
              </a:rPr>
              <a:t>// Report findings to user.  Include length, width and area of</a:t>
            </a:r>
          </a:p>
          <a:p>
            <a:pPr marL="457200" lvl="1" indent="0">
              <a:spcBef>
                <a:spcPts val="0"/>
              </a:spcBef>
              <a:buNone/>
              <a:defRPr/>
            </a:pPr>
            <a:r>
              <a:rPr lang="en-CA" sz="2400" i="1" dirty="0">
                <a:solidFill>
                  <a:schemeClr val="bg1">
                    <a:lumMod val="50000"/>
                  </a:schemeClr>
                </a:solidFill>
              </a:rPr>
              <a:t>// the rectangle in the report.</a:t>
            </a:r>
          </a:p>
          <a:p>
            <a:pPr lvl="1"/>
            <a:r>
              <a:rPr lang="en-CA" dirty="0"/>
              <a:t>needs to print length, width and area</a:t>
            </a:r>
          </a:p>
          <a:p>
            <a:pPr lvl="1"/>
            <a:r>
              <a:rPr lang="en-CA" dirty="0"/>
              <a:t>so it needs to be </a:t>
            </a:r>
            <a:r>
              <a:rPr lang="en-CA" i="1" dirty="0"/>
              <a:t>told</a:t>
            </a:r>
            <a:r>
              <a:rPr lang="en-CA" dirty="0"/>
              <a:t> those values</a:t>
            </a:r>
          </a:p>
          <a:p>
            <a:pPr lvl="1">
              <a:buNone/>
            </a:pPr>
            <a:r>
              <a:rPr lang="en-CA" sz="2400" dirty="0" err="1">
                <a:solidFill>
                  <a:schemeClr val="tx2"/>
                </a:solidFill>
              </a:rPr>
              <a:t>printReport</a:t>
            </a:r>
            <a:r>
              <a:rPr lang="en-CA" sz="2400" dirty="0">
                <a:solidFill>
                  <a:schemeClr val="tx2"/>
                </a:solidFill>
              </a:rPr>
              <a:t>(length, width, area);</a:t>
            </a:r>
          </a:p>
          <a:p>
            <a:pPr lvl="1"/>
            <a:r>
              <a:rPr lang="en-CA" dirty="0"/>
              <a:t>those variables need to be created and given values</a:t>
            </a:r>
          </a:p>
          <a:p>
            <a:pPr lvl="2"/>
            <a:r>
              <a:rPr lang="en-CA" dirty="0"/>
              <a:t>in </a:t>
            </a:r>
            <a:r>
              <a:rPr lang="en-CA" dirty="0">
                <a:solidFill>
                  <a:schemeClr val="tx2"/>
                </a:solidFill>
              </a:rPr>
              <a:t>main</a:t>
            </a:r>
            <a:r>
              <a:rPr lang="en-CA" dirty="0"/>
              <a:t>, because that’s who’s doing the telling!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433115" y="6351711"/>
            <a:ext cx="767538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en-CA" altLang="en-US" b="1" i="1" dirty="0">
                <a:solidFill>
                  <a:schemeClr val="accent4">
                    <a:lumMod val="50000"/>
                  </a:schemeClr>
                </a:solidFill>
              </a:rPr>
              <a:t>Recall</a:t>
            </a:r>
            <a:r>
              <a:rPr lang="en-CA" altLang="en-US" i="1" dirty="0">
                <a:solidFill>
                  <a:schemeClr val="accent4">
                    <a:lumMod val="50000"/>
                  </a:schemeClr>
                </a:solidFill>
              </a:rPr>
              <a:t>: the values given to methods are called </a:t>
            </a:r>
            <a:r>
              <a:rPr lang="en-CA" altLang="en-US" b="1" i="1" dirty="0">
                <a:solidFill>
                  <a:schemeClr val="accent4">
                    <a:lumMod val="50000"/>
                  </a:schemeClr>
                </a:solidFill>
              </a:rPr>
              <a:t>arguments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Variables in main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Declare the variables and give them values</a:t>
            </a:r>
          </a:p>
          <a:p>
            <a:pPr marL="457200" lvl="1" indent="0">
              <a:buNone/>
            </a:pPr>
            <a:r>
              <a:rPr lang="en-CA" sz="2400" dirty="0">
                <a:solidFill>
                  <a:schemeClr val="tx2"/>
                </a:solidFill>
              </a:rPr>
              <a:t>int length, width, area;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CA" sz="2400" dirty="0">
                <a:solidFill>
                  <a:schemeClr val="tx2"/>
                </a:solidFill>
              </a:rPr>
              <a:t>…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CA" sz="2400" dirty="0">
                <a:solidFill>
                  <a:schemeClr val="tx2"/>
                </a:solidFill>
              </a:rPr>
              <a:t>length = </a:t>
            </a:r>
            <a:r>
              <a:rPr lang="en-CA" sz="2400" dirty="0" err="1">
                <a:solidFill>
                  <a:schemeClr val="tx2"/>
                </a:solidFill>
              </a:rPr>
              <a:t>kbd.nextInt</a:t>
            </a:r>
            <a:r>
              <a:rPr lang="en-CA" sz="2400" dirty="0">
                <a:solidFill>
                  <a:schemeClr val="tx2"/>
                </a:solidFill>
              </a:rPr>
              <a:t>();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CA" sz="2400" dirty="0">
                <a:solidFill>
                  <a:schemeClr val="tx2"/>
                </a:solidFill>
              </a:rPr>
              <a:t>width = </a:t>
            </a:r>
            <a:r>
              <a:rPr lang="en-CA" sz="2400" dirty="0" err="1">
                <a:solidFill>
                  <a:schemeClr val="tx2"/>
                </a:solidFill>
              </a:rPr>
              <a:t>kbd.nextInt</a:t>
            </a:r>
            <a:r>
              <a:rPr lang="en-CA" sz="2400" dirty="0">
                <a:solidFill>
                  <a:schemeClr val="tx2"/>
                </a:solidFill>
              </a:rPr>
              <a:t>();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CA" sz="2400" dirty="0">
                <a:solidFill>
                  <a:schemeClr val="tx2"/>
                </a:solidFill>
              </a:rPr>
              <a:t>…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CA" sz="2400" dirty="0">
                <a:solidFill>
                  <a:schemeClr val="tx2"/>
                </a:solidFill>
              </a:rPr>
              <a:t>area = length * width;</a:t>
            </a:r>
          </a:p>
          <a:p>
            <a:r>
              <a:rPr lang="en-CA" dirty="0"/>
              <a:t>Add call to </a:t>
            </a:r>
            <a:r>
              <a:rPr lang="en-CA" dirty="0" err="1"/>
              <a:t>printReport</a:t>
            </a:r>
            <a:r>
              <a:rPr lang="en-CA" dirty="0"/>
              <a:t> (</a:t>
            </a:r>
            <a:r>
              <a:rPr lang="en-CA" i="1" dirty="0"/>
              <a:t>after</a:t>
            </a:r>
            <a:r>
              <a:rPr lang="en-CA" dirty="0"/>
              <a:t> all the above)</a:t>
            </a:r>
          </a:p>
          <a:p>
            <a:pPr marL="457200" lvl="1" indent="0">
              <a:buNone/>
            </a:pPr>
            <a:r>
              <a:rPr lang="en-CA" sz="2400" dirty="0" err="1">
                <a:solidFill>
                  <a:schemeClr val="tx2"/>
                </a:solidFill>
              </a:rPr>
              <a:t>printReport</a:t>
            </a:r>
            <a:r>
              <a:rPr lang="en-CA" sz="2400" dirty="0">
                <a:solidFill>
                  <a:schemeClr val="tx2"/>
                </a:solidFill>
              </a:rPr>
              <a:t>(length, width, area);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1F0E03-84F8-4ABD-97E9-0EC6A7F6BC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Declaring a Method </a:t>
            </a:r>
            <a:r>
              <a:rPr lang="en-CA" i="1" dirty="0"/>
              <a:t>w</a:t>
            </a:r>
            <a:r>
              <a:rPr lang="en-CA" dirty="0"/>
              <a:t>. Arguments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CCD218-25C1-4C14-96DD-6A30B053E6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Same as before, except need to make variables for the arguments</a:t>
            </a:r>
          </a:p>
          <a:p>
            <a:pPr lvl="1"/>
            <a:r>
              <a:rPr lang="en-CA" dirty="0"/>
              <a:t>variables for arguments are called </a:t>
            </a:r>
            <a:r>
              <a:rPr lang="en-CA" i="1" dirty="0"/>
              <a:t>parameters</a:t>
            </a:r>
          </a:p>
          <a:p>
            <a:pPr lvl="1"/>
            <a:r>
              <a:rPr lang="en-CA" dirty="0"/>
              <a:t>they are declared inside the parentheses of the method header</a:t>
            </a:r>
          </a:p>
          <a:p>
            <a:pPr marL="457200" lvl="1" indent="0">
              <a:buNone/>
            </a:pPr>
            <a:r>
              <a:rPr lang="en-CA" sz="2400" dirty="0">
                <a:solidFill>
                  <a:schemeClr val="tx2"/>
                </a:solidFill>
              </a:rPr>
              <a:t>public static void </a:t>
            </a:r>
            <a:r>
              <a:rPr lang="en-CA" sz="2400" dirty="0" err="1">
                <a:solidFill>
                  <a:schemeClr val="tx2"/>
                </a:solidFill>
              </a:rPr>
              <a:t>printReport</a:t>
            </a:r>
            <a:r>
              <a:rPr lang="en-CA" sz="2400" dirty="0">
                <a:solidFill>
                  <a:schemeClr val="tx2"/>
                </a:solidFill>
              </a:rPr>
              <a:t>(int </a:t>
            </a:r>
            <a:r>
              <a:rPr lang="en-CA" sz="2400" dirty="0" err="1">
                <a:solidFill>
                  <a:schemeClr val="tx2"/>
                </a:solidFill>
              </a:rPr>
              <a:t>len</a:t>
            </a:r>
            <a:r>
              <a:rPr lang="en-CA" sz="2400" dirty="0">
                <a:solidFill>
                  <a:schemeClr val="tx2"/>
                </a:solidFill>
              </a:rPr>
              <a:t>, int </a:t>
            </a:r>
            <a:r>
              <a:rPr lang="en-CA" sz="2400" dirty="0" err="1">
                <a:solidFill>
                  <a:schemeClr val="tx2"/>
                </a:solidFill>
              </a:rPr>
              <a:t>wid</a:t>
            </a:r>
            <a:r>
              <a:rPr lang="en-CA" sz="2400" dirty="0">
                <a:solidFill>
                  <a:schemeClr val="tx2"/>
                </a:solidFill>
              </a:rPr>
              <a:t>, int area) {</a:t>
            </a:r>
          </a:p>
          <a:p>
            <a:pPr marL="457200" lvl="1" indent="0">
              <a:buNone/>
            </a:pPr>
            <a:r>
              <a:rPr lang="en-CA" sz="2400" dirty="0">
                <a:solidFill>
                  <a:schemeClr val="tx2"/>
                </a:solidFill>
              </a:rPr>
              <a:t>}</a:t>
            </a:r>
          </a:p>
          <a:p>
            <a:pPr lvl="1"/>
            <a:r>
              <a:rPr lang="en-CA" dirty="0"/>
              <a:t>NOTE: </a:t>
            </a:r>
            <a:r>
              <a:rPr lang="en-CA" i="1" dirty="0"/>
              <a:t>can</a:t>
            </a:r>
            <a:r>
              <a:rPr lang="en-CA" dirty="0"/>
              <a:t> use the same names as main uses …</a:t>
            </a:r>
          </a:p>
          <a:p>
            <a:pPr lvl="1"/>
            <a:r>
              <a:rPr lang="en-CA" dirty="0"/>
              <a:t>… but don’t </a:t>
            </a:r>
            <a:r>
              <a:rPr lang="en-CA" i="1" dirty="0"/>
              <a:t>need</a:t>
            </a:r>
            <a:r>
              <a:rPr lang="en-CA" dirty="0"/>
              <a:t> to</a:t>
            </a:r>
          </a:p>
          <a:p>
            <a:pPr lvl="2"/>
            <a:r>
              <a:rPr lang="en-CA" dirty="0"/>
              <a:t>and they’re </a:t>
            </a:r>
            <a:r>
              <a:rPr lang="en-CA" i="1" dirty="0"/>
              <a:t>different variables either way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36656414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Parameters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Those variables are called </a:t>
            </a:r>
            <a:r>
              <a:rPr lang="en-CA" i="1" dirty="0"/>
              <a:t>parameters</a:t>
            </a:r>
          </a:p>
          <a:p>
            <a:pPr lvl="1"/>
            <a:r>
              <a:rPr lang="en-CA" dirty="0"/>
              <a:t>have to be same type as the </a:t>
            </a:r>
            <a:r>
              <a:rPr lang="en-CA" i="1" dirty="0"/>
              <a:t>arguments</a:t>
            </a:r>
          </a:p>
          <a:p>
            <a:pPr lvl="1"/>
            <a:r>
              <a:rPr lang="en-CA" dirty="0"/>
              <a:t>are names </a:t>
            </a:r>
            <a:r>
              <a:rPr lang="en-CA" i="1" dirty="0"/>
              <a:t>this</a:t>
            </a:r>
            <a:r>
              <a:rPr lang="en-CA" dirty="0"/>
              <a:t> method will use for the arguments</a:t>
            </a:r>
          </a:p>
          <a:p>
            <a:pPr lvl="1"/>
            <a:r>
              <a:rPr lang="en-CA" dirty="0"/>
              <a:t>same names as in main is </a:t>
            </a:r>
            <a:r>
              <a:rPr lang="en-CA" i="1" dirty="0"/>
              <a:t>fine</a:t>
            </a:r>
          </a:p>
          <a:p>
            <a:pPr lvl="1"/>
            <a:r>
              <a:rPr lang="en-CA" dirty="0"/>
              <a:t>but they are </a:t>
            </a:r>
            <a:r>
              <a:rPr lang="en-CA" i="1" dirty="0"/>
              <a:t>different</a:t>
            </a:r>
            <a:r>
              <a:rPr lang="en-CA" dirty="0"/>
              <a:t> variables</a:t>
            </a:r>
          </a:p>
          <a:p>
            <a:pPr lvl="1"/>
            <a:r>
              <a:rPr lang="en-CA" dirty="0"/>
              <a:t>get their values from the arguments</a:t>
            </a:r>
          </a:p>
          <a:p>
            <a:pPr lvl="1">
              <a:buNone/>
            </a:pPr>
            <a:r>
              <a:rPr lang="en-CA" sz="2400" dirty="0" err="1">
                <a:solidFill>
                  <a:schemeClr val="tx2"/>
                </a:solidFill>
              </a:rPr>
              <a:t>printReport</a:t>
            </a:r>
            <a:r>
              <a:rPr lang="en-CA" sz="2400" dirty="0">
                <a:solidFill>
                  <a:schemeClr val="tx2"/>
                </a:solidFill>
              </a:rPr>
              <a:t>(10, 20, 42);</a:t>
            </a:r>
          </a:p>
          <a:p>
            <a:pPr lvl="1">
              <a:buNone/>
            </a:pPr>
            <a:r>
              <a:rPr lang="en-CA" sz="2400" dirty="0" err="1">
                <a:solidFill>
                  <a:schemeClr val="tx2"/>
                </a:solidFill>
              </a:rPr>
              <a:t>printReport</a:t>
            </a:r>
            <a:r>
              <a:rPr lang="en-CA" sz="2400" dirty="0">
                <a:solidFill>
                  <a:schemeClr val="tx2"/>
                </a:solidFill>
              </a:rPr>
              <a:t>(</a:t>
            </a:r>
            <a:r>
              <a:rPr lang="en-CA" sz="2400" dirty="0" err="1">
                <a:solidFill>
                  <a:schemeClr val="tx2"/>
                </a:solidFill>
              </a:rPr>
              <a:t>int</a:t>
            </a:r>
            <a:r>
              <a:rPr lang="en-CA" sz="2400" dirty="0">
                <a:solidFill>
                  <a:schemeClr val="tx2"/>
                </a:solidFill>
              </a:rPr>
              <a:t> l, </a:t>
            </a:r>
            <a:r>
              <a:rPr lang="en-CA" sz="2400" dirty="0" err="1">
                <a:solidFill>
                  <a:schemeClr val="tx2"/>
                </a:solidFill>
              </a:rPr>
              <a:t>int</a:t>
            </a:r>
            <a:r>
              <a:rPr lang="en-CA" sz="2400" dirty="0">
                <a:solidFill>
                  <a:schemeClr val="tx2"/>
                </a:solidFill>
              </a:rPr>
              <a:t> w, </a:t>
            </a:r>
            <a:r>
              <a:rPr lang="en-CA" sz="2400" dirty="0" err="1">
                <a:solidFill>
                  <a:schemeClr val="tx2"/>
                </a:solidFill>
              </a:rPr>
              <a:t>int</a:t>
            </a:r>
            <a:r>
              <a:rPr lang="en-CA" sz="2400" dirty="0">
                <a:solidFill>
                  <a:schemeClr val="tx2"/>
                </a:solidFill>
              </a:rPr>
              <a:t> a)</a:t>
            </a:r>
            <a:r>
              <a:rPr lang="en-CA" dirty="0"/>
              <a:t> </a:t>
            </a:r>
            <a:r>
              <a:rPr lang="en-CA" dirty="0">
                <a:sym typeface="Wingdings" pitchFamily="2" charset="2"/>
              </a:rPr>
              <a:t> l = 10, w = 20, a = 42</a:t>
            </a:r>
          </a:p>
          <a:p>
            <a:pPr lvl="1">
              <a:buNone/>
            </a:pPr>
            <a:r>
              <a:rPr lang="en-CA" sz="2400" dirty="0" err="1">
                <a:solidFill>
                  <a:schemeClr val="tx2"/>
                </a:solidFill>
              </a:rPr>
              <a:t>printReport</a:t>
            </a:r>
            <a:r>
              <a:rPr lang="en-CA" sz="2400" dirty="0">
                <a:solidFill>
                  <a:schemeClr val="tx2"/>
                </a:solidFill>
              </a:rPr>
              <a:t>(50, 77, -3);</a:t>
            </a:r>
          </a:p>
          <a:p>
            <a:pPr lvl="1">
              <a:buNone/>
            </a:pPr>
            <a:r>
              <a:rPr lang="en-CA" sz="2400" dirty="0" err="1">
                <a:solidFill>
                  <a:schemeClr val="tx2"/>
                </a:solidFill>
              </a:rPr>
              <a:t>printReport</a:t>
            </a:r>
            <a:r>
              <a:rPr lang="en-CA" sz="2400" dirty="0">
                <a:solidFill>
                  <a:schemeClr val="tx2"/>
                </a:solidFill>
              </a:rPr>
              <a:t>(</a:t>
            </a:r>
            <a:r>
              <a:rPr lang="en-CA" sz="2400" dirty="0" err="1">
                <a:solidFill>
                  <a:schemeClr val="tx2"/>
                </a:solidFill>
              </a:rPr>
              <a:t>int</a:t>
            </a:r>
            <a:r>
              <a:rPr lang="en-CA" sz="2400" dirty="0">
                <a:solidFill>
                  <a:schemeClr val="tx2"/>
                </a:solidFill>
              </a:rPr>
              <a:t> l, </a:t>
            </a:r>
            <a:r>
              <a:rPr lang="en-CA" sz="2400" dirty="0" err="1">
                <a:solidFill>
                  <a:schemeClr val="tx2"/>
                </a:solidFill>
              </a:rPr>
              <a:t>int</a:t>
            </a:r>
            <a:r>
              <a:rPr lang="en-CA" sz="2400" dirty="0">
                <a:solidFill>
                  <a:schemeClr val="tx2"/>
                </a:solidFill>
              </a:rPr>
              <a:t> w, </a:t>
            </a:r>
            <a:r>
              <a:rPr lang="en-CA" sz="2400" dirty="0" err="1">
                <a:solidFill>
                  <a:schemeClr val="tx2"/>
                </a:solidFill>
              </a:rPr>
              <a:t>int</a:t>
            </a:r>
            <a:r>
              <a:rPr lang="en-CA" sz="2400" dirty="0">
                <a:solidFill>
                  <a:schemeClr val="tx2"/>
                </a:solidFill>
              </a:rPr>
              <a:t> a)</a:t>
            </a:r>
            <a:r>
              <a:rPr lang="en-CA" sz="2400" dirty="0"/>
              <a:t> </a:t>
            </a:r>
            <a:r>
              <a:rPr lang="en-CA" sz="2400" dirty="0">
                <a:sym typeface="Wingdings" pitchFamily="2" charset="2"/>
              </a:rPr>
              <a:t> l = 50, w = 77, a = -3</a:t>
            </a:r>
            <a:endParaRPr lang="en-CA" sz="2400" dirty="0"/>
          </a:p>
          <a:p>
            <a:pPr lvl="1">
              <a:buNone/>
            </a:pPr>
            <a:endParaRPr lang="en-CA" dirty="0"/>
          </a:p>
        </p:txBody>
      </p:sp>
      <p:sp>
        <p:nvSpPr>
          <p:cNvPr id="4" name="Rectangle 3"/>
          <p:cNvSpPr/>
          <p:nvPr/>
        </p:nvSpPr>
        <p:spPr>
          <a:xfrm>
            <a:off x="827584" y="4725144"/>
            <a:ext cx="7488832" cy="86409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" name="Rectangle 4"/>
          <p:cNvSpPr/>
          <p:nvPr/>
        </p:nvSpPr>
        <p:spPr>
          <a:xfrm>
            <a:off x="827584" y="5589240"/>
            <a:ext cx="7488832" cy="86409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13E372-F97C-43DA-9A24-6EB5636B47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Multiple Parameters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A55A4A-0C1B-46A7-9FE4-0734DF0FA7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Every parameter needs to be told its data type</a:t>
            </a:r>
          </a:p>
          <a:p>
            <a:pPr marL="457200" lvl="1" indent="0">
              <a:spcBef>
                <a:spcPts val="0"/>
              </a:spcBef>
              <a:buNone/>
              <a:defRPr/>
            </a:pPr>
            <a:r>
              <a:rPr lang="en-CA" sz="2400" dirty="0">
                <a:solidFill>
                  <a:schemeClr val="tx2"/>
                </a:solidFill>
              </a:rPr>
              <a:t>public static void </a:t>
            </a:r>
            <a:r>
              <a:rPr lang="en-CA" sz="2400" dirty="0" err="1">
                <a:solidFill>
                  <a:schemeClr val="tx2"/>
                </a:solidFill>
              </a:rPr>
              <a:t>printReport</a:t>
            </a:r>
            <a:r>
              <a:rPr lang="en-CA" sz="2400" dirty="0">
                <a:solidFill>
                  <a:schemeClr val="tx2"/>
                </a:solidFill>
              </a:rPr>
              <a:t>(</a:t>
            </a:r>
            <a:r>
              <a:rPr lang="en-CA" sz="2400" b="1" dirty="0">
                <a:solidFill>
                  <a:schemeClr val="tx2"/>
                </a:solidFill>
              </a:rPr>
              <a:t>int length, int width, int area</a:t>
            </a:r>
            <a:r>
              <a:rPr lang="en-CA" sz="2400" dirty="0">
                <a:solidFill>
                  <a:schemeClr val="tx2"/>
                </a:solidFill>
              </a:rPr>
              <a:t>)</a:t>
            </a:r>
          </a:p>
          <a:p>
            <a:r>
              <a:rPr lang="en-CA" dirty="0"/>
              <a:t>Not like other variable declarations, where you can just say the data type once</a:t>
            </a:r>
          </a:p>
          <a:p>
            <a:pPr marL="457200" lvl="1" indent="0">
              <a:spcBef>
                <a:spcPts val="0"/>
              </a:spcBef>
              <a:buNone/>
              <a:defRPr/>
            </a:pPr>
            <a:r>
              <a:rPr lang="en-CA" sz="2400" dirty="0">
                <a:solidFill>
                  <a:schemeClr val="tx2"/>
                </a:solidFill>
              </a:rPr>
              <a:t>int length, width, area;</a:t>
            </a:r>
          </a:p>
          <a:p>
            <a:r>
              <a:rPr lang="en-CA" dirty="0"/>
              <a:t>Parameters do not need to be initialized</a:t>
            </a:r>
          </a:p>
          <a:p>
            <a:pPr lvl="1"/>
            <a:r>
              <a:rPr lang="en-CA" dirty="0"/>
              <a:t>the method call will initialize them</a:t>
            </a:r>
          </a:p>
          <a:p>
            <a:pPr marL="457200" lvl="1" indent="0">
              <a:spcBef>
                <a:spcPts val="0"/>
              </a:spcBef>
              <a:buNone/>
              <a:defRPr/>
            </a:pPr>
            <a:r>
              <a:rPr lang="en-CA" sz="2400" dirty="0" err="1">
                <a:solidFill>
                  <a:schemeClr val="tx2"/>
                </a:solidFill>
              </a:rPr>
              <a:t>printReport</a:t>
            </a:r>
            <a:r>
              <a:rPr lang="en-CA" sz="2400" dirty="0">
                <a:solidFill>
                  <a:schemeClr val="tx2"/>
                </a:solidFill>
              </a:rPr>
              <a:t>(10, 20, 200);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EB060F3-06D2-4845-8A29-7D3D59A0E9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87624" y="5661248"/>
            <a:ext cx="7086600" cy="504056"/>
          </a:xfrm>
          <a:prstGeom prst="rect">
            <a:avLst/>
          </a:prstGeom>
          <a:solidFill>
            <a:schemeClr val="bg2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CA" dirty="0"/>
              <a:t>The area of a 10 x 20 rectangle is 200.</a:t>
            </a:r>
            <a:endParaRPr lang="en-CA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050542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Exercise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Assume the calls below are correct.  What argument type(s) does each method take?</a:t>
            </a:r>
          </a:p>
          <a:p>
            <a:pPr lvl="1">
              <a:defRPr/>
            </a:pPr>
            <a:r>
              <a:rPr lang="en-CA" dirty="0" err="1">
                <a:solidFill>
                  <a:schemeClr val="tx2"/>
                </a:solidFill>
              </a:rPr>
              <a:t>Math.getExponent</a:t>
            </a:r>
            <a:r>
              <a:rPr lang="en-CA" dirty="0">
                <a:solidFill>
                  <a:schemeClr val="tx2"/>
                </a:solidFill>
              </a:rPr>
              <a:t>(3400.2)</a:t>
            </a:r>
          </a:p>
          <a:p>
            <a:pPr lvl="1">
              <a:defRPr/>
            </a:pPr>
            <a:r>
              <a:rPr lang="en-CA" dirty="0">
                <a:solidFill>
                  <a:schemeClr val="tx2"/>
                </a:solidFill>
              </a:rPr>
              <a:t>Math.ulp(2.6)</a:t>
            </a:r>
          </a:p>
          <a:p>
            <a:pPr lvl="1">
              <a:defRPr/>
            </a:pPr>
            <a:r>
              <a:rPr lang="en-CA" dirty="0" err="1">
                <a:solidFill>
                  <a:schemeClr val="tx2"/>
                </a:solidFill>
              </a:rPr>
              <a:t>Math.scalb</a:t>
            </a:r>
            <a:r>
              <a:rPr lang="en-CA" dirty="0">
                <a:solidFill>
                  <a:schemeClr val="tx2"/>
                </a:solidFill>
              </a:rPr>
              <a:t>(4.5, 2)</a:t>
            </a:r>
          </a:p>
          <a:p>
            <a:pPr lvl="1">
              <a:defRPr/>
            </a:pPr>
            <a:r>
              <a:rPr lang="en-CA" dirty="0" err="1">
                <a:solidFill>
                  <a:schemeClr val="tx2"/>
                </a:solidFill>
              </a:rPr>
              <a:t>str.split</a:t>
            </a:r>
            <a:r>
              <a:rPr lang="en-CA" dirty="0">
                <a:solidFill>
                  <a:schemeClr val="tx2"/>
                </a:solidFill>
              </a:rPr>
              <a:t>(":", "</a:t>
            </a:r>
            <a:r>
              <a:rPr lang="en-CA" dirty="0" err="1">
                <a:solidFill>
                  <a:schemeClr val="tx2"/>
                </a:solidFill>
              </a:rPr>
              <a:t>one:two:three:four</a:t>
            </a:r>
            <a:r>
              <a:rPr lang="en-CA" dirty="0">
                <a:solidFill>
                  <a:schemeClr val="tx2"/>
                </a:solidFill>
              </a:rPr>
              <a:t>")</a:t>
            </a:r>
          </a:p>
          <a:p>
            <a:pPr lvl="1">
              <a:defRPr/>
            </a:pPr>
            <a:r>
              <a:rPr lang="en-CA" dirty="0" err="1">
                <a:solidFill>
                  <a:schemeClr val="tx2"/>
                </a:solidFill>
              </a:rPr>
              <a:t>str.length</a:t>
            </a:r>
            <a:r>
              <a:rPr lang="en-CA" dirty="0">
                <a:solidFill>
                  <a:schemeClr val="tx2"/>
                </a:solidFill>
              </a:rPr>
              <a:t>()</a:t>
            </a:r>
          </a:p>
          <a:p>
            <a:pPr lvl="1">
              <a:defRPr/>
            </a:pPr>
            <a:r>
              <a:rPr lang="en-CA" dirty="0" err="1">
                <a:solidFill>
                  <a:schemeClr val="tx2"/>
                </a:solidFill>
              </a:rPr>
              <a:t>thingy.doesItDo</a:t>
            </a:r>
            <a:r>
              <a:rPr lang="en-CA" dirty="0">
                <a:solidFill>
                  <a:schemeClr val="tx2"/>
                </a:solidFill>
              </a:rPr>
              <a:t>("2", 2, 2.0, "to", "too", "two")</a:t>
            </a:r>
          </a:p>
          <a:p>
            <a:pPr lvl="1">
              <a:defRPr/>
            </a:pPr>
            <a:r>
              <a:rPr lang="en-CA" dirty="0" err="1">
                <a:solidFill>
                  <a:schemeClr val="tx2"/>
                </a:solidFill>
              </a:rPr>
              <a:t>Utility.readPositiveNumberFrom</a:t>
            </a:r>
            <a:r>
              <a:rPr lang="en-CA" dirty="0">
                <a:solidFill>
                  <a:schemeClr val="tx2"/>
                </a:solidFill>
              </a:rPr>
              <a:t>(</a:t>
            </a:r>
            <a:r>
              <a:rPr lang="en-CA" dirty="0" err="1">
                <a:solidFill>
                  <a:schemeClr val="tx2"/>
                </a:solidFill>
              </a:rPr>
              <a:t>kbd</a:t>
            </a:r>
            <a:r>
              <a:rPr lang="en-CA" dirty="0">
                <a:solidFill>
                  <a:schemeClr val="tx2"/>
                </a:solidFill>
              </a:rPr>
              <a:t>)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Method Body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Have it print out the report</a:t>
            </a:r>
          </a:p>
          <a:p>
            <a:pPr marL="457200" lvl="1" indent="0">
              <a:spcBef>
                <a:spcPts val="0"/>
              </a:spcBef>
              <a:buNone/>
              <a:defRPr/>
            </a:pPr>
            <a:r>
              <a:rPr lang="en-CA" sz="2400" dirty="0">
                <a:solidFill>
                  <a:schemeClr val="tx2"/>
                </a:solidFill>
              </a:rPr>
              <a:t>public static void </a:t>
            </a:r>
            <a:r>
              <a:rPr lang="en-CA" sz="2400" dirty="0" err="1">
                <a:solidFill>
                  <a:schemeClr val="tx2"/>
                </a:solidFill>
              </a:rPr>
              <a:t>printReport</a:t>
            </a:r>
            <a:r>
              <a:rPr lang="en-CA" sz="2400" dirty="0">
                <a:solidFill>
                  <a:schemeClr val="tx2"/>
                </a:solidFill>
              </a:rPr>
              <a:t>(int length, int width, int area) {</a:t>
            </a:r>
          </a:p>
          <a:p>
            <a:pPr marL="457200" lvl="1" indent="0">
              <a:spcBef>
                <a:spcPts val="0"/>
              </a:spcBef>
              <a:buNone/>
              <a:defRPr/>
            </a:pPr>
            <a:r>
              <a:rPr lang="en-CA" sz="2400" dirty="0">
                <a:solidFill>
                  <a:schemeClr val="tx2"/>
                </a:solidFill>
              </a:rPr>
              <a:t>    </a:t>
            </a:r>
            <a:r>
              <a:rPr lang="en-CA" sz="2400" b="1" dirty="0" err="1">
                <a:solidFill>
                  <a:schemeClr val="tx2"/>
                </a:solidFill>
              </a:rPr>
              <a:t>System.out.print</a:t>
            </a:r>
            <a:r>
              <a:rPr lang="en-CA" sz="2400" b="1" dirty="0">
                <a:solidFill>
                  <a:schemeClr val="tx2"/>
                </a:solidFill>
              </a:rPr>
              <a:t>("The area of a " + length + "x" </a:t>
            </a:r>
          </a:p>
          <a:p>
            <a:pPr marL="457200" lvl="1" indent="0">
              <a:spcBef>
                <a:spcPts val="0"/>
              </a:spcBef>
              <a:buNone/>
              <a:defRPr/>
            </a:pPr>
            <a:r>
              <a:rPr lang="en-CA" sz="2400" b="1" dirty="0">
                <a:solidFill>
                  <a:schemeClr val="tx2"/>
                </a:solidFill>
              </a:rPr>
              <a:t>            + width + " rectangle is " + area + ".");</a:t>
            </a:r>
          </a:p>
          <a:p>
            <a:pPr marL="457200" lvl="1" indent="0">
              <a:spcBef>
                <a:spcPts val="0"/>
              </a:spcBef>
              <a:buNone/>
              <a:defRPr/>
            </a:pPr>
            <a:r>
              <a:rPr lang="en-CA" sz="2400" b="1" dirty="0">
                <a:solidFill>
                  <a:schemeClr val="tx2"/>
                </a:solidFill>
              </a:rPr>
              <a:t>    </a:t>
            </a:r>
            <a:r>
              <a:rPr lang="en-CA" sz="2400" b="1" dirty="0" err="1">
                <a:solidFill>
                  <a:schemeClr val="tx2"/>
                </a:solidFill>
              </a:rPr>
              <a:t>System.out.println</a:t>
            </a:r>
            <a:r>
              <a:rPr lang="en-CA" sz="2400" b="1" dirty="0">
                <a:solidFill>
                  <a:schemeClr val="tx2"/>
                </a:solidFill>
              </a:rPr>
              <a:t>();</a:t>
            </a:r>
          </a:p>
          <a:p>
            <a:pPr marL="457200" lvl="1" indent="0">
              <a:spcBef>
                <a:spcPts val="0"/>
              </a:spcBef>
              <a:buNone/>
              <a:defRPr/>
            </a:pPr>
            <a:r>
              <a:rPr lang="en-CA" sz="2400" dirty="0">
                <a:solidFill>
                  <a:schemeClr val="tx2"/>
                </a:solidFill>
              </a:rPr>
              <a:t>}</a:t>
            </a:r>
            <a:endParaRPr lang="en-CA" dirty="0"/>
          </a:p>
          <a:p>
            <a:pPr lvl="1"/>
            <a:r>
              <a:rPr lang="en-CA" dirty="0"/>
              <a:t>use names of </a:t>
            </a:r>
            <a:r>
              <a:rPr lang="en-CA" i="1" dirty="0"/>
              <a:t>parameters</a:t>
            </a:r>
            <a:r>
              <a:rPr lang="en-CA" dirty="0"/>
              <a:t>; not of arguments</a:t>
            </a:r>
          </a:p>
          <a:p>
            <a:pPr marL="457200" lvl="1" indent="0">
              <a:spcBef>
                <a:spcPts val="0"/>
              </a:spcBef>
              <a:buNone/>
              <a:defRPr/>
            </a:pPr>
            <a:r>
              <a:rPr lang="en-CA" sz="2400" dirty="0">
                <a:solidFill>
                  <a:schemeClr val="tx2"/>
                </a:solidFill>
              </a:rPr>
              <a:t>public static void </a:t>
            </a:r>
            <a:r>
              <a:rPr lang="en-CA" sz="2400" dirty="0" err="1">
                <a:solidFill>
                  <a:schemeClr val="tx2"/>
                </a:solidFill>
              </a:rPr>
              <a:t>printReport</a:t>
            </a:r>
            <a:r>
              <a:rPr lang="en-CA" sz="2400" dirty="0">
                <a:solidFill>
                  <a:schemeClr val="tx2"/>
                </a:solidFill>
              </a:rPr>
              <a:t>(int </a:t>
            </a:r>
            <a:r>
              <a:rPr lang="en-CA" sz="2400" b="1" dirty="0" err="1">
                <a:solidFill>
                  <a:schemeClr val="tx2"/>
                </a:solidFill>
              </a:rPr>
              <a:t>len</a:t>
            </a:r>
            <a:r>
              <a:rPr lang="en-CA" sz="2400" dirty="0">
                <a:solidFill>
                  <a:schemeClr val="tx2"/>
                </a:solidFill>
              </a:rPr>
              <a:t>, int </a:t>
            </a:r>
            <a:r>
              <a:rPr lang="en-CA" sz="2400" b="1" dirty="0" err="1">
                <a:solidFill>
                  <a:schemeClr val="tx2"/>
                </a:solidFill>
              </a:rPr>
              <a:t>wid</a:t>
            </a:r>
            <a:r>
              <a:rPr lang="en-CA" sz="2400" dirty="0">
                <a:solidFill>
                  <a:schemeClr val="tx2"/>
                </a:solidFill>
              </a:rPr>
              <a:t>, int </a:t>
            </a:r>
            <a:r>
              <a:rPr lang="en-CA" sz="2400" b="1" dirty="0" err="1">
                <a:solidFill>
                  <a:schemeClr val="tx2"/>
                </a:solidFill>
              </a:rPr>
              <a:t>ar</a:t>
            </a:r>
            <a:r>
              <a:rPr lang="en-CA" sz="2400" dirty="0">
                <a:solidFill>
                  <a:schemeClr val="tx2"/>
                </a:solidFill>
              </a:rPr>
              <a:t>) {</a:t>
            </a:r>
          </a:p>
          <a:p>
            <a:pPr marL="457200" lvl="1" indent="0">
              <a:spcBef>
                <a:spcPts val="0"/>
              </a:spcBef>
              <a:buNone/>
              <a:defRPr/>
            </a:pPr>
            <a:r>
              <a:rPr lang="en-CA" sz="2400" dirty="0">
                <a:solidFill>
                  <a:schemeClr val="tx2"/>
                </a:solidFill>
              </a:rPr>
              <a:t>    </a:t>
            </a:r>
            <a:r>
              <a:rPr lang="en-CA" sz="2400" dirty="0" err="1">
                <a:solidFill>
                  <a:schemeClr val="tx2"/>
                </a:solidFill>
              </a:rPr>
              <a:t>System.out.print</a:t>
            </a:r>
            <a:r>
              <a:rPr lang="en-CA" sz="2400" dirty="0">
                <a:solidFill>
                  <a:schemeClr val="tx2"/>
                </a:solidFill>
              </a:rPr>
              <a:t>("The area of a " + </a:t>
            </a:r>
            <a:r>
              <a:rPr lang="en-CA" sz="2400" b="1" dirty="0" err="1">
                <a:solidFill>
                  <a:schemeClr val="tx2"/>
                </a:solidFill>
              </a:rPr>
              <a:t>len</a:t>
            </a:r>
            <a:r>
              <a:rPr lang="en-CA" sz="2400" dirty="0">
                <a:solidFill>
                  <a:schemeClr val="tx2"/>
                </a:solidFill>
              </a:rPr>
              <a:t> + "x" </a:t>
            </a:r>
          </a:p>
          <a:p>
            <a:pPr marL="457200" lvl="1" indent="0">
              <a:spcBef>
                <a:spcPts val="0"/>
              </a:spcBef>
              <a:buNone/>
              <a:defRPr/>
            </a:pPr>
            <a:r>
              <a:rPr lang="en-CA" sz="2400" dirty="0">
                <a:solidFill>
                  <a:schemeClr val="tx2"/>
                </a:solidFill>
              </a:rPr>
              <a:t>            + </a:t>
            </a:r>
            <a:r>
              <a:rPr lang="en-CA" sz="2400" b="1" dirty="0" err="1">
                <a:solidFill>
                  <a:schemeClr val="tx2"/>
                </a:solidFill>
              </a:rPr>
              <a:t>wid</a:t>
            </a:r>
            <a:r>
              <a:rPr lang="en-CA" sz="2400" b="1" dirty="0">
                <a:solidFill>
                  <a:schemeClr val="tx2"/>
                </a:solidFill>
              </a:rPr>
              <a:t> </a:t>
            </a:r>
            <a:r>
              <a:rPr lang="en-CA" sz="2400" dirty="0">
                <a:solidFill>
                  <a:schemeClr val="tx2"/>
                </a:solidFill>
              </a:rPr>
              <a:t>+ " rectangle is " + </a:t>
            </a:r>
            <a:r>
              <a:rPr lang="en-CA" sz="2400" b="1" dirty="0" err="1">
                <a:solidFill>
                  <a:schemeClr val="tx2"/>
                </a:solidFill>
              </a:rPr>
              <a:t>ar</a:t>
            </a:r>
            <a:r>
              <a:rPr lang="en-CA" sz="2400" dirty="0">
                <a:solidFill>
                  <a:schemeClr val="tx2"/>
                </a:solidFill>
              </a:rPr>
              <a:t> + ".");</a:t>
            </a:r>
          </a:p>
          <a:p>
            <a:pPr marL="457200" lvl="1" indent="0">
              <a:spcBef>
                <a:spcPts val="0"/>
              </a:spcBef>
              <a:buNone/>
              <a:defRPr/>
            </a:pPr>
            <a:r>
              <a:rPr lang="en-CA" sz="2400" dirty="0">
                <a:solidFill>
                  <a:schemeClr val="tx2"/>
                </a:solidFill>
              </a:rPr>
              <a:t>    </a:t>
            </a:r>
            <a:r>
              <a:rPr lang="en-CA" sz="2400" dirty="0" err="1">
                <a:solidFill>
                  <a:schemeClr val="tx2"/>
                </a:solidFill>
              </a:rPr>
              <a:t>System.out.println</a:t>
            </a:r>
            <a:r>
              <a:rPr lang="en-CA" sz="2400" dirty="0">
                <a:solidFill>
                  <a:schemeClr val="tx2"/>
                </a:solidFill>
              </a:rPr>
              <a:t>();</a:t>
            </a:r>
          </a:p>
          <a:p>
            <a:pPr marL="457200" lvl="1" indent="0">
              <a:spcBef>
                <a:spcPts val="0"/>
              </a:spcBef>
              <a:buNone/>
              <a:defRPr/>
            </a:pPr>
            <a:r>
              <a:rPr lang="en-CA" sz="2400" dirty="0">
                <a:solidFill>
                  <a:schemeClr val="tx2"/>
                </a:solidFill>
              </a:rPr>
              <a:t>}</a:t>
            </a:r>
          </a:p>
          <a:p>
            <a:pPr lvl="1"/>
            <a:endParaRPr lang="en-CA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Parameter Values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Parameter values come from the caller</a:t>
            </a:r>
          </a:p>
          <a:p>
            <a:pPr lvl="1"/>
            <a:r>
              <a:rPr lang="en-CA" dirty="0"/>
              <a:t>main is the only caller our methods have, yet</a:t>
            </a:r>
          </a:p>
          <a:p>
            <a:r>
              <a:rPr lang="en-CA" b="1" dirty="0"/>
              <a:t>Do not read a value into a parameter!</a:t>
            </a:r>
          </a:p>
          <a:p>
            <a:pPr lvl="1"/>
            <a:r>
              <a:rPr lang="en-CA" dirty="0"/>
              <a:t>the parameter already </a:t>
            </a:r>
            <a:r>
              <a:rPr lang="en-CA" i="1" dirty="0"/>
              <a:t>has</a:t>
            </a:r>
            <a:r>
              <a:rPr lang="en-CA" dirty="0"/>
              <a:t> a value; don’t change it!</a:t>
            </a:r>
          </a:p>
          <a:p>
            <a:pPr lvl="1"/>
            <a:r>
              <a:rPr lang="en-CA" dirty="0"/>
              <a:t>main already asked the user for length and width</a:t>
            </a:r>
          </a:p>
          <a:p>
            <a:pPr lvl="1"/>
            <a:r>
              <a:rPr lang="en-CA" dirty="0"/>
              <a:t>main (</a:t>
            </a:r>
            <a:r>
              <a:rPr lang="en-CA" i="1" dirty="0"/>
              <a:t>will have</a:t>
            </a:r>
            <a:r>
              <a:rPr lang="en-CA" dirty="0"/>
              <a:t>) already calculated the area</a:t>
            </a:r>
          </a:p>
          <a:p>
            <a:pPr lvl="1"/>
            <a:r>
              <a:rPr lang="en-CA" dirty="0"/>
              <a:t>if </a:t>
            </a:r>
            <a:r>
              <a:rPr lang="en-CA" dirty="0" err="1"/>
              <a:t>printReport</a:t>
            </a:r>
            <a:r>
              <a:rPr lang="en-CA" dirty="0"/>
              <a:t> asks user for those values…</a:t>
            </a:r>
          </a:p>
          <a:p>
            <a:pPr lvl="2"/>
            <a:r>
              <a:rPr lang="en-CA" dirty="0"/>
              <a:t>…user will be asked </a:t>
            </a:r>
            <a:r>
              <a:rPr lang="en-CA" i="1" dirty="0"/>
              <a:t>twice </a:t>
            </a:r>
            <a:r>
              <a:rPr lang="en-CA" dirty="0"/>
              <a:t>for length and width</a:t>
            </a:r>
          </a:p>
          <a:p>
            <a:pPr lvl="2"/>
            <a:r>
              <a:rPr lang="en-CA" dirty="0"/>
              <a:t>…user will be asked for the area, which is what the user wanted from the program in the first place! </a:t>
            </a:r>
          </a:p>
          <a:p>
            <a:endParaRPr lang="en-CA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Run the Program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Program works exactly as before</a:t>
            </a:r>
          </a:p>
          <a:p>
            <a:pPr lvl="1"/>
            <a:r>
              <a:rPr lang="en-CA" dirty="0"/>
              <a:t>make sure it does</a:t>
            </a:r>
          </a:p>
          <a:p>
            <a:pPr lvl="1"/>
            <a:r>
              <a:rPr lang="en-CA" dirty="0"/>
              <a:t>if it doesn’t, you did something wrong</a:t>
            </a:r>
          </a:p>
          <a:p>
            <a:r>
              <a:rPr lang="en-CA" dirty="0"/>
              <a:t>Numbers from main passed to </a:t>
            </a:r>
            <a:r>
              <a:rPr lang="en-CA" dirty="0" err="1"/>
              <a:t>printReport</a:t>
            </a:r>
            <a:endParaRPr lang="en-CA" dirty="0"/>
          </a:p>
          <a:p>
            <a:pPr lvl="1"/>
            <a:r>
              <a:rPr lang="en-CA" dirty="0"/>
              <a:t>length and width that user entered, area that main calculated</a:t>
            </a:r>
          </a:p>
          <a:p>
            <a:pPr lvl="1"/>
            <a:r>
              <a:rPr lang="en-CA" dirty="0" err="1"/>
              <a:t>printReport</a:t>
            </a:r>
            <a:r>
              <a:rPr lang="en-CA" dirty="0"/>
              <a:t> prints those numbers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Not My Job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err="1"/>
              <a:t>printReport</a:t>
            </a:r>
            <a:r>
              <a:rPr lang="en-CA" dirty="0"/>
              <a:t> </a:t>
            </a:r>
            <a:r>
              <a:rPr lang="en-CA" i="1" dirty="0"/>
              <a:t>does not check</a:t>
            </a:r>
            <a:r>
              <a:rPr lang="en-CA" dirty="0"/>
              <a:t> whether the numbers you gave it make sense</a:t>
            </a:r>
          </a:p>
          <a:p>
            <a:pPr lvl="1"/>
            <a:r>
              <a:rPr lang="en-CA" dirty="0"/>
              <a:t>that is </a:t>
            </a:r>
            <a:r>
              <a:rPr lang="en-CA" i="1" dirty="0"/>
              <a:t>NOT</a:t>
            </a:r>
            <a:r>
              <a:rPr lang="en-CA" dirty="0"/>
              <a:t> its job</a:t>
            </a:r>
          </a:p>
          <a:p>
            <a:pPr lvl="1"/>
            <a:r>
              <a:rPr lang="en-CA" dirty="0"/>
              <a:t>its job is just to </a:t>
            </a:r>
            <a:r>
              <a:rPr lang="en-CA" i="1" dirty="0"/>
              <a:t>print the dang report</a:t>
            </a:r>
          </a:p>
          <a:p>
            <a:pPr lvl="1"/>
            <a:r>
              <a:rPr lang="en-CA" dirty="0"/>
              <a:t>checking the numbers is </a:t>
            </a:r>
            <a:r>
              <a:rPr lang="en-CA" i="1" dirty="0"/>
              <a:t>somebody else’s problem</a:t>
            </a:r>
          </a:p>
          <a:p>
            <a:r>
              <a:rPr lang="en-CA" dirty="0"/>
              <a:t>Programming principle: GIGO</a:t>
            </a:r>
          </a:p>
          <a:p>
            <a:pPr lvl="1"/>
            <a:r>
              <a:rPr lang="en-CA" dirty="0"/>
              <a:t>garbage in; garbage out</a:t>
            </a:r>
          </a:p>
          <a:p>
            <a:pPr lvl="1"/>
            <a:r>
              <a:rPr lang="en-CA" dirty="0"/>
              <a:t>if you give a method/program the wrong information, it will do the wrong thing</a:t>
            </a:r>
          </a:p>
          <a:p>
            <a:pPr lvl="2"/>
            <a:r>
              <a:rPr lang="en-CA" dirty="0"/>
              <a:t>it is following its instructions; that is </a:t>
            </a:r>
            <a:r>
              <a:rPr lang="en-CA" i="1" dirty="0"/>
              <a:t>all</a:t>
            </a:r>
            <a:r>
              <a:rPr lang="en-CA" dirty="0"/>
              <a:t> it can do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Method Calls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We have been using methods since the start</a:t>
            </a:r>
          </a:p>
          <a:p>
            <a:pPr lvl="1"/>
            <a:r>
              <a:rPr lang="en-CA" sz="2400" dirty="0" err="1">
                <a:solidFill>
                  <a:schemeClr val="tx2"/>
                </a:solidFill>
              </a:rPr>
              <a:t>System.out.println</a:t>
            </a:r>
            <a:r>
              <a:rPr lang="en-CA" sz="2400" dirty="0">
                <a:solidFill>
                  <a:schemeClr val="tx2"/>
                </a:solidFill>
              </a:rPr>
              <a:t>(…)</a:t>
            </a:r>
          </a:p>
          <a:p>
            <a:pPr lvl="1"/>
            <a:r>
              <a:rPr lang="en-CA" sz="2400" dirty="0" err="1">
                <a:solidFill>
                  <a:schemeClr val="tx2"/>
                </a:solidFill>
              </a:rPr>
              <a:t>System.out.print</a:t>
            </a:r>
            <a:r>
              <a:rPr lang="en-CA" sz="2400" dirty="0">
                <a:solidFill>
                  <a:schemeClr val="tx2"/>
                </a:solidFill>
              </a:rPr>
              <a:t>(…)</a:t>
            </a:r>
          </a:p>
          <a:p>
            <a:pPr lvl="1"/>
            <a:r>
              <a:rPr lang="en-CA" sz="2400" dirty="0" err="1">
                <a:solidFill>
                  <a:schemeClr val="tx2"/>
                </a:solidFill>
              </a:rPr>
              <a:t>kbd.nextInt</a:t>
            </a:r>
            <a:r>
              <a:rPr lang="en-CA" sz="2400" dirty="0">
                <a:solidFill>
                  <a:schemeClr val="tx2"/>
                </a:solidFill>
              </a:rPr>
              <a:t>()</a:t>
            </a:r>
          </a:p>
          <a:p>
            <a:pPr lvl="1"/>
            <a:r>
              <a:rPr lang="en-CA" sz="2400" dirty="0" err="1">
                <a:solidFill>
                  <a:schemeClr val="tx2"/>
                </a:solidFill>
              </a:rPr>
              <a:t>kbd.nextDouble</a:t>
            </a:r>
            <a:r>
              <a:rPr lang="en-CA" sz="2400" dirty="0">
                <a:solidFill>
                  <a:schemeClr val="tx2"/>
                </a:solidFill>
              </a:rPr>
              <a:t>()</a:t>
            </a:r>
          </a:p>
          <a:p>
            <a:pPr lvl="1"/>
            <a:r>
              <a:rPr lang="en-CA" sz="2400" dirty="0" err="1">
                <a:solidFill>
                  <a:schemeClr val="tx2"/>
                </a:solidFill>
              </a:rPr>
              <a:t>kbd.next</a:t>
            </a:r>
            <a:r>
              <a:rPr lang="en-CA" sz="2400" dirty="0">
                <a:solidFill>
                  <a:schemeClr val="tx2"/>
                </a:solidFill>
              </a:rPr>
              <a:t>()</a:t>
            </a:r>
          </a:p>
          <a:p>
            <a:pPr lvl="1"/>
            <a:r>
              <a:rPr lang="en-CA" sz="2400" dirty="0" err="1">
                <a:solidFill>
                  <a:schemeClr val="tx2"/>
                </a:solidFill>
              </a:rPr>
              <a:t>kbd.nextLine</a:t>
            </a:r>
            <a:r>
              <a:rPr lang="en-CA" sz="2400" dirty="0">
                <a:solidFill>
                  <a:schemeClr val="tx2"/>
                </a:solidFill>
              </a:rPr>
              <a:t>()</a:t>
            </a:r>
          </a:p>
          <a:p>
            <a:r>
              <a:rPr lang="en-CA" dirty="0"/>
              <a:t>Those are all method calls</a:t>
            </a:r>
          </a:p>
          <a:p>
            <a:pPr lvl="1"/>
            <a:r>
              <a:rPr lang="en-CA" dirty="0"/>
              <a:t>they tell the computer to run a method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7C34A2-4143-41B5-BFFC-19E32316A9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Garbage In; Garbage Out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0714AA-1AFF-498A-ADCC-8DB05CA6A4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Give the method call the wrong area …</a:t>
            </a:r>
          </a:p>
          <a:p>
            <a:pPr marL="457200" lvl="1" indent="0">
              <a:spcBef>
                <a:spcPts val="0"/>
              </a:spcBef>
              <a:buNone/>
              <a:defRPr/>
            </a:pPr>
            <a:r>
              <a:rPr lang="en-CA" sz="2400" dirty="0" err="1">
                <a:solidFill>
                  <a:schemeClr val="tx2"/>
                </a:solidFill>
              </a:rPr>
              <a:t>printReport</a:t>
            </a:r>
            <a:r>
              <a:rPr lang="en-CA" sz="2400" dirty="0">
                <a:solidFill>
                  <a:schemeClr val="tx2"/>
                </a:solidFill>
              </a:rPr>
              <a:t>(length, width, -10);</a:t>
            </a:r>
          </a:p>
          <a:p>
            <a:r>
              <a:rPr lang="en-CA" dirty="0"/>
              <a:t>… the wrong area gets printed out!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10A2C86-7A52-4BB8-8F94-2E5402BBF7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7584" y="3501008"/>
            <a:ext cx="7086600" cy="2376264"/>
          </a:xfrm>
          <a:prstGeom prst="rect">
            <a:avLst/>
          </a:prstGeom>
          <a:solidFill>
            <a:schemeClr val="bg2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CA" dirty="0"/>
              <a:t>This program calculates the area of a rectangle.</a:t>
            </a:r>
            <a:endParaRPr lang="en-CA" dirty="0">
              <a:solidFill>
                <a:schemeClr val="tx2"/>
              </a:solidFill>
            </a:endParaRPr>
          </a:p>
          <a:p>
            <a:pPr>
              <a:defRPr/>
            </a:pPr>
            <a:endParaRPr lang="en-CA" dirty="0">
              <a:solidFill>
                <a:schemeClr val="tx2"/>
              </a:solidFill>
            </a:endParaRPr>
          </a:p>
          <a:p>
            <a:pPr>
              <a:defRPr/>
            </a:pPr>
            <a:r>
              <a:rPr lang="en-CA" dirty="0"/>
              <a:t>Enter the length of the rectangle: </a:t>
            </a:r>
            <a:r>
              <a:rPr lang="en-CA" b="1" dirty="0">
                <a:solidFill>
                  <a:schemeClr val="accent1"/>
                </a:solidFill>
              </a:rPr>
              <a:t>10</a:t>
            </a:r>
            <a:endParaRPr lang="en-CA" dirty="0">
              <a:solidFill>
                <a:schemeClr val="tx2"/>
              </a:solidFill>
            </a:endParaRPr>
          </a:p>
          <a:p>
            <a:pPr>
              <a:defRPr/>
            </a:pPr>
            <a:r>
              <a:rPr lang="en-CA" dirty="0"/>
              <a:t>Enter the width of the rectangle: </a:t>
            </a:r>
            <a:r>
              <a:rPr lang="en-CA" b="1" dirty="0">
                <a:solidFill>
                  <a:schemeClr val="accent1"/>
                </a:solidFill>
              </a:rPr>
              <a:t>7</a:t>
            </a:r>
          </a:p>
          <a:p>
            <a:pPr>
              <a:defRPr/>
            </a:pPr>
            <a:endParaRPr lang="en-CA" dirty="0">
              <a:solidFill>
                <a:schemeClr val="tx2"/>
              </a:solidFill>
            </a:endParaRPr>
          </a:p>
          <a:p>
            <a:pPr>
              <a:defRPr/>
            </a:pPr>
            <a:r>
              <a:rPr lang="en-CA" dirty="0"/>
              <a:t>The length of a 10 x 7 rectangle is -10.</a:t>
            </a:r>
            <a:endParaRPr lang="en-CA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527442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F2C7CC-4105-44F0-92CA-DFE69A0DC9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Programming Principle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5767AE-AF91-4442-B988-45A09E2DF1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Don’t give yourself a chance to put garbage in</a:t>
            </a:r>
          </a:p>
          <a:p>
            <a:pPr lvl="1"/>
            <a:r>
              <a:rPr lang="en-CA" dirty="0" err="1"/>
              <a:t>printReport</a:t>
            </a:r>
            <a:r>
              <a:rPr lang="en-CA" dirty="0"/>
              <a:t> says it’s printing the area</a:t>
            </a:r>
          </a:p>
          <a:p>
            <a:pPr lvl="2"/>
            <a:r>
              <a:rPr lang="en-CA" dirty="0"/>
              <a:t>maybe </a:t>
            </a:r>
            <a:r>
              <a:rPr lang="en-CA" dirty="0" err="1"/>
              <a:t>printReport</a:t>
            </a:r>
            <a:r>
              <a:rPr lang="en-CA" dirty="0"/>
              <a:t> should calculate the area itself</a:t>
            </a:r>
          </a:p>
          <a:p>
            <a:pPr lvl="1"/>
            <a:r>
              <a:rPr lang="en-CA" dirty="0"/>
              <a:t>then it just needs length and width</a:t>
            </a:r>
          </a:p>
          <a:p>
            <a:pPr lvl="2"/>
            <a:r>
              <a:rPr lang="en-CA" dirty="0"/>
              <a:t>no way for main to give it the wrong area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CA" sz="2400" dirty="0">
                <a:solidFill>
                  <a:schemeClr val="tx2"/>
                </a:solidFill>
              </a:rPr>
              <a:t>    </a:t>
            </a:r>
            <a:r>
              <a:rPr lang="en-CA" sz="2400" dirty="0" err="1">
                <a:solidFill>
                  <a:schemeClr val="tx2"/>
                </a:solidFill>
              </a:rPr>
              <a:t>printArea</a:t>
            </a:r>
            <a:r>
              <a:rPr lang="en-CA" sz="2400" dirty="0">
                <a:solidFill>
                  <a:schemeClr val="tx2"/>
                </a:solidFill>
              </a:rPr>
              <a:t>(length, width);	</a:t>
            </a:r>
            <a:r>
              <a:rPr lang="en-CA" sz="2400" i="1" dirty="0">
                <a:solidFill>
                  <a:schemeClr val="tx2"/>
                </a:solidFill>
              </a:rPr>
              <a:t>// revised call in main</a:t>
            </a:r>
            <a:endParaRPr lang="en-CA" sz="2400" dirty="0">
              <a:solidFill>
                <a:schemeClr val="tx2"/>
              </a:solidFill>
            </a:endParaRPr>
          </a:p>
          <a:p>
            <a:pPr marL="457200" lvl="1" indent="0">
              <a:spcBef>
                <a:spcPts val="0"/>
              </a:spcBef>
              <a:buNone/>
            </a:pPr>
            <a:r>
              <a:rPr lang="en-CA" sz="2400" dirty="0">
                <a:solidFill>
                  <a:schemeClr val="tx2"/>
                </a:solidFill>
              </a:rPr>
              <a:t>…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CA" sz="2400" dirty="0">
                <a:solidFill>
                  <a:schemeClr val="tx2"/>
                </a:solidFill>
              </a:rPr>
              <a:t>public static void </a:t>
            </a:r>
            <a:r>
              <a:rPr lang="en-CA" sz="2400" dirty="0" err="1">
                <a:solidFill>
                  <a:schemeClr val="tx2"/>
                </a:solidFill>
              </a:rPr>
              <a:t>printArea</a:t>
            </a:r>
            <a:r>
              <a:rPr lang="en-CA" sz="2400" dirty="0">
                <a:solidFill>
                  <a:schemeClr val="tx2"/>
                </a:solidFill>
              </a:rPr>
              <a:t>(int </a:t>
            </a:r>
            <a:r>
              <a:rPr lang="en-CA" sz="2400" dirty="0" err="1">
                <a:solidFill>
                  <a:schemeClr val="tx2"/>
                </a:solidFill>
              </a:rPr>
              <a:t>len</a:t>
            </a:r>
            <a:r>
              <a:rPr lang="en-CA" sz="2400" dirty="0">
                <a:solidFill>
                  <a:schemeClr val="tx2"/>
                </a:solidFill>
              </a:rPr>
              <a:t>, int </a:t>
            </a:r>
            <a:r>
              <a:rPr lang="en-CA" sz="2400" dirty="0" err="1">
                <a:solidFill>
                  <a:schemeClr val="tx2"/>
                </a:solidFill>
              </a:rPr>
              <a:t>wid</a:t>
            </a:r>
            <a:r>
              <a:rPr lang="en-CA" sz="2400" dirty="0">
                <a:solidFill>
                  <a:schemeClr val="tx2"/>
                </a:solidFill>
              </a:rPr>
              <a:t>) {	</a:t>
            </a:r>
            <a:r>
              <a:rPr lang="en-CA" sz="2400" i="1" dirty="0">
                <a:solidFill>
                  <a:schemeClr val="tx2"/>
                </a:solidFill>
              </a:rPr>
              <a:t>// revised …</a:t>
            </a:r>
            <a:endParaRPr lang="en-CA" sz="2400" dirty="0">
              <a:solidFill>
                <a:schemeClr val="tx2"/>
              </a:solidFill>
            </a:endParaRPr>
          </a:p>
          <a:p>
            <a:pPr marL="457200" lvl="1" indent="0">
              <a:spcBef>
                <a:spcPts val="0"/>
              </a:spcBef>
              <a:buNone/>
            </a:pPr>
            <a:r>
              <a:rPr lang="en-CA" sz="2400" dirty="0">
                <a:solidFill>
                  <a:schemeClr val="tx2"/>
                </a:solidFill>
              </a:rPr>
              <a:t>    int area;			</a:t>
            </a:r>
            <a:r>
              <a:rPr lang="en-CA" sz="2400" i="1" dirty="0">
                <a:solidFill>
                  <a:schemeClr val="tx2"/>
                </a:solidFill>
              </a:rPr>
              <a:t>// moved from main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CA" sz="2400" dirty="0">
                <a:solidFill>
                  <a:schemeClr val="tx2"/>
                </a:solidFill>
              </a:rPr>
              <a:t>    area = </a:t>
            </a:r>
            <a:r>
              <a:rPr lang="en-CA" sz="2400" dirty="0" err="1">
                <a:solidFill>
                  <a:schemeClr val="tx2"/>
                </a:solidFill>
              </a:rPr>
              <a:t>len</a:t>
            </a:r>
            <a:r>
              <a:rPr lang="en-CA" sz="2400" dirty="0">
                <a:solidFill>
                  <a:schemeClr val="tx2"/>
                </a:solidFill>
              </a:rPr>
              <a:t> * </a:t>
            </a:r>
            <a:r>
              <a:rPr lang="en-CA" sz="2400" dirty="0" err="1">
                <a:solidFill>
                  <a:schemeClr val="tx2"/>
                </a:solidFill>
              </a:rPr>
              <a:t>wid</a:t>
            </a:r>
            <a:r>
              <a:rPr lang="en-CA" sz="2400" dirty="0">
                <a:solidFill>
                  <a:schemeClr val="tx2"/>
                </a:solidFill>
              </a:rPr>
              <a:t>;	</a:t>
            </a:r>
            <a:r>
              <a:rPr lang="en-CA" sz="2400" i="1" dirty="0">
                <a:solidFill>
                  <a:schemeClr val="tx2"/>
                </a:solidFill>
              </a:rPr>
              <a:t>// moved from main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CA" sz="2400" dirty="0">
                <a:solidFill>
                  <a:schemeClr val="tx2"/>
                </a:solidFill>
              </a:rPr>
              <a:t>    …	</a:t>
            </a:r>
            <a:r>
              <a:rPr lang="en-CA" sz="2400" i="1" dirty="0">
                <a:solidFill>
                  <a:schemeClr val="tx2"/>
                </a:solidFill>
              </a:rPr>
              <a:t>// same as before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CA" sz="2400" dirty="0">
                <a:solidFill>
                  <a:schemeClr val="tx2"/>
                </a:solidFill>
              </a:rPr>
              <a:t>}</a:t>
            </a:r>
            <a:endParaRPr lang="en-CA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580167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5BB6D9-D9AC-45BB-876A-E501BFD5D2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Commenting Methods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65F4CE-2B5A-433E-8815-9657651C95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Should have description before you write code</a:t>
            </a:r>
          </a:p>
          <a:p>
            <a:pPr lvl="1"/>
            <a:r>
              <a:rPr lang="en-CA" dirty="0"/>
              <a:t>know what the method is supposed to do</a:t>
            </a:r>
          </a:p>
          <a:p>
            <a:r>
              <a:rPr lang="en-CA" dirty="0"/>
              <a:t>Should know the arguments/parameters, too</a:t>
            </a:r>
          </a:p>
          <a:p>
            <a:pPr lvl="1"/>
            <a:r>
              <a:rPr lang="en-CA" dirty="0"/>
              <a:t>what extra information will it need to do its job</a:t>
            </a:r>
          </a:p>
          <a:p>
            <a:r>
              <a:rPr lang="en-CA" dirty="0"/>
              <a:t>Document this, too</a:t>
            </a:r>
          </a:p>
          <a:p>
            <a:pPr marL="457200" lvl="1" indent="0">
              <a:spcBef>
                <a:spcPts val="0"/>
              </a:spcBef>
              <a:buNone/>
              <a:defRPr/>
            </a:pPr>
            <a:r>
              <a:rPr lang="en-CA" sz="2400" i="1" dirty="0">
                <a:solidFill>
                  <a:schemeClr val="bg1">
                    <a:lumMod val="50000"/>
                  </a:schemeClr>
                </a:solidFill>
              </a:rPr>
              <a:t>// Report findings to user.  Include length, width and area of</a:t>
            </a:r>
          </a:p>
          <a:p>
            <a:pPr marL="457200" lvl="1" indent="0">
              <a:spcBef>
                <a:spcPts val="0"/>
              </a:spcBef>
              <a:buNone/>
              <a:defRPr/>
            </a:pPr>
            <a:r>
              <a:rPr lang="en-CA" sz="2400" i="1" dirty="0">
                <a:solidFill>
                  <a:schemeClr val="bg1">
                    <a:lumMod val="50000"/>
                  </a:schemeClr>
                </a:solidFill>
              </a:rPr>
              <a:t>// the rectangle in the report.</a:t>
            </a:r>
          </a:p>
          <a:p>
            <a:pPr marL="457200" lvl="1" indent="0">
              <a:spcBef>
                <a:spcPts val="0"/>
              </a:spcBef>
              <a:buNone/>
              <a:defRPr/>
            </a:pPr>
            <a:r>
              <a:rPr lang="en-CA" sz="2400" b="1" i="1" dirty="0">
                <a:solidFill>
                  <a:schemeClr val="bg1">
                    <a:lumMod val="50000"/>
                  </a:schemeClr>
                </a:solidFill>
              </a:rPr>
              <a:t>// Needs to be told length and width of rectangle!</a:t>
            </a:r>
          </a:p>
        </p:txBody>
      </p:sp>
    </p:spTree>
    <p:extLst>
      <p:ext uri="{BB962C8B-B14F-4D97-AF65-F5344CB8AC3E}">
        <p14:creationId xmlns:p14="http://schemas.microsoft.com/office/powerpoint/2010/main" val="275376407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26FAC0-DE90-4E9E-92D1-327AFEBA78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Javadoc Comments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3F05D7-1A5D-4F48-9ACE-6CBFFD1321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Note that some comments in program start with </a:t>
            </a:r>
            <a:r>
              <a:rPr lang="en-CA" dirty="0">
                <a:solidFill>
                  <a:schemeClr val="bg1">
                    <a:lumMod val="50000"/>
                  </a:schemeClr>
                </a:solidFill>
              </a:rPr>
              <a:t>/**</a:t>
            </a:r>
            <a:r>
              <a:rPr lang="en-CA" dirty="0"/>
              <a:t> and end with </a:t>
            </a:r>
            <a:r>
              <a:rPr lang="en-CA" dirty="0">
                <a:solidFill>
                  <a:schemeClr val="bg1">
                    <a:lumMod val="50000"/>
                  </a:schemeClr>
                </a:solidFill>
              </a:rPr>
              <a:t>*/</a:t>
            </a:r>
          </a:p>
          <a:p>
            <a:pPr lvl="1"/>
            <a:r>
              <a:rPr lang="en-CA" dirty="0"/>
              <a:t>those are </a:t>
            </a:r>
            <a:r>
              <a:rPr lang="en-CA" dirty="0" err="1"/>
              <a:t>javadoc</a:t>
            </a:r>
            <a:r>
              <a:rPr lang="en-CA" dirty="0"/>
              <a:t> comments</a:t>
            </a:r>
          </a:p>
          <a:p>
            <a:pPr lvl="1"/>
            <a:r>
              <a:rPr lang="en-CA" dirty="0"/>
              <a:t>they are special</a:t>
            </a:r>
          </a:p>
          <a:p>
            <a:pPr lvl="1"/>
            <a:r>
              <a:rPr lang="en-CA" dirty="0"/>
              <a:t>they are used to generate web pages documenting the code you’re writing</a:t>
            </a:r>
          </a:p>
          <a:p>
            <a:pPr lvl="1"/>
            <a:r>
              <a:rPr lang="en-CA" dirty="0"/>
              <a:t>see, for example:</a:t>
            </a:r>
          </a:p>
          <a:p>
            <a:pPr lvl="2"/>
            <a:r>
              <a:rPr lang="en-CA" sz="2000" dirty="0">
                <a:hlinkClick r:id="rId2"/>
              </a:rPr>
              <a:t>https://docs.oracle.com/javase/10/docs/api/java/lang/String.html</a:t>
            </a:r>
            <a:endParaRPr lang="en-CA" sz="2000" dirty="0"/>
          </a:p>
          <a:p>
            <a:pPr lvl="2"/>
            <a:r>
              <a:rPr lang="en-CA" sz="2000" dirty="0">
                <a:hlinkClick r:id="rId3"/>
              </a:rPr>
              <a:t>https://docs.oracle.com/javase/10/docs/api/java/util/Scanner.html</a:t>
            </a:r>
          </a:p>
          <a:p>
            <a:pPr lvl="1"/>
            <a:r>
              <a:rPr lang="en-CA" dirty="0"/>
              <a:t>both generated from </a:t>
            </a:r>
            <a:r>
              <a:rPr lang="en-CA" dirty="0" err="1"/>
              <a:t>javadoc</a:t>
            </a:r>
            <a:r>
              <a:rPr lang="en-CA" dirty="0"/>
              <a:t> in Java program</a:t>
            </a:r>
          </a:p>
        </p:txBody>
      </p:sp>
    </p:spTree>
    <p:extLst>
      <p:ext uri="{BB962C8B-B14F-4D97-AF65-F5344CB8AC3E}">
        <p14:creationId xmlns:p14="http://schemas.microsoft.com/office/powerpoint/2010/main" val="419466004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EF594A-4778-464F-A27D-FEDEA10C5F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Class Javadoc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3F32F3-D7C7-45DE-9B6C-64681FCD82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Javadoc comment for class just before class</a:t>
            </a:r>
          </a:p>
          <a:p>
            <a:pPr marL="457200" lvl="1" indent="0">
              <a:spcBef>
                <a:spcPts val="0"/>
              </a:spcBef>
              <a:buNone/>
              <a:defRPr/>
            </a:pPr>
            <a:r>
              <a:rPr lang="en-CA" sz="2400" dirty="0">
                <a:solidFill>
                  <a:schemeClr val="bg1">
                    <a:lumMod val="50000"/>
                  </a:schemeClr>
                </a:solidFill>
              </a:rPr>
              <a:t>/**</a:t>
            </a:r>
          </a:p>
          <a:p>
            <a:pPr marL="457200" lvl="1" indent="0">
              <a:spcBef>
                <a:spcPts val="0"/>
              </a:spcBef>
              <a:buNone/>
              <a:defRPr/>
            </a:pPr>
            <a:r>
              <a:rPr lang="en-CA" sz="2400" dirty="0">
                <a:solidFill>
                  <a:schemeClr val="bg1">
                    <a:lumMod val="50000"/>
                  </a:schemeClr>
                </a:solidFill>
              </a:rPr>
              <a:t> * </a:t>
            </a:r>
            <a:r>
              <a:rPr lang="en-CA" sz="2400" b="1" dirty="0">
                <a:solidFill>
                  <a:schemeClr val="bg1">
                    <a:lumMod val="50000"/>
                  </a:schemeClr>
                </a:solidFill>
              </a:rPr>
              <a:t>This program calculates and prints the area of a</a:t>
            </a:r>
          </a:p>
          <a:p>
            <a:pPr marL="457200" lvl="1" indent="0">
              <a:spcBef>
                <a:spcPts val="0"/>
              </a:spcBef>
              <a:buNone/>
              <a:defRPr/>
            </a:pPr>
            <a:r>
              <a:rPr lang="en-CA" sz="2400" b="1" dirty="0">
                <a:solidFill>
                  <a:schemeClr val="bg1">
                    <a:lumMod val="50000"/>
                  </a:schemeClr>
                </a:solidFill>
              </a:rPr>
              <a:t> * rectangle.</a:t>
            </a:r>
          </a:p>
          <a:p>
            <a:pPr marL="457200" lvl="1" indent="0">
              <a:spcBef>
                <a:spcPts val="0"/>
              </a:spcBef>
              <a:buNone/>
              <a:defRPr/>
            </a:pPr>
            <a:r>
              <a:rPr lang="en-CA" sz="2400" dirty="0">
                <a:solidFill>
                  <a:schemeClr val="bg1">
                    <a:lumMod val="50000"/>
                  </a:schemeClr>
                </a:solidFill>
              </a:rPr>
              <a:t> *</a:t>
            </a:r>
          </a:p>
          <a:p>
            <a:pPr marL="457200" lvl="1" indent="0">
              <a:spcBef>
                <a:spcPts val="0"/>
              </a:spcBef>
              <a:buNone/>
              <a:defRPr/>
            </a:pPr>
            <a:r>
              <a:rPr lang="en-CA" sz="2400" dirty="0">
                <a:solidFill>
                  <a:schemeClr val="bg1">
                    <a:lumMod val="50000"/>
                  </a:schemeClr>
                </a:solidFill>
              </a:rPr>
              <a:t> * @author Mark Young (A00000000)</a:t>
            </a:r>
          </a:p>
          <a:p>
            <a:pPr marL="457200" lvl="1" indent="0">
              <a:spcBef>
                <a:spcPts val="0"/>
              </a:spcBef>
              <a:buNone/>
              <a:defRPr/>
            </a:pPr>
            <a:r>
              <a:rPr lang="en-CA" sz="2400" dirty="0">
                <a:solidFill>
                  <a:schemeClr val="bg1">
                    <a:lumMod val="50000"/>
                  </a:schemeClr>
                </a:solidFill>
              </a:rPr>
              <a:t> */</a:t>
            </a:r>
          </a:p>
          <a:p>
            <a:pPr marL="457200" lvl="1" indent="0">
              <a:spcBef>
                <a:spcPts val="0"/>
              </a:spcBef>
              <a:buNone/>
              <a:defRPr/>
            </a:pPr>
            <a:r>
              <a:rPr lang="en-CA" sz="2400" dirty="0">
                <a:solidFill>
                  <a:schemeClr val="tx2"/>
                </a:solidFill>
              </a:rPr>
              <a:t>public class </a:t>
            </a:r>
            <a:r>
              <a:rPr lang="en-CA" sz="2400" dirty="0" err="1">
                <a:solidFill>
                  <a:schemeClr val="tx2"/>
                </a:solidFill>
              </a:rPr>
              <a:t>RectangleArea</a:t>
            </a:r>
            <a:r>
              <a:rPr lang="en-CA" sz="2400" dirty="0">
                <a:solidFill>
                  <a:schemeClr val="tx2"/>
                </a:solidFill>
              </a:rPr>
              <a:t> {</a:t>
            </a:r>
          </a:p>
          <a:p>
            <a:pPr marL="457200" lvl="1" indent="0">
              <a:spcBef>
                <a:spcPts val="0"/>
              </a:spcBef>
              <a:buNone/>
              <a:defRPr/>
            </a:pPr>
            <a:r>
              <a:rPr lang="en-CA" sz="2400" dirty="0">
                <a:solidFill>
                  <a:schemeClr val="tx2"/>
                </a:solidFill>
              </a:rPr>
              <a:t>   …</a:t>
            </a:r>
          </a:p>
          <a:p>
            <a:pPr marL="457200" lvl="1" indent="0">
              <a:spcBef>
                <a:spcPts val="0"/>
              </a:spcBef>
              <a:buNone/>
              <a:defRPr/>
            </a:pPr>
            <a:r>
              <a:rPr lang="en-CA" sz="2400" dirty="0">
                <a:solidFill>
                  <a:schemeClr val="tx2"/>
                </a:solidFill>
              </a:rPr>
              <a:t>}</a:t>
            </a:r>
          </a:p>
          <a:p>
            <a:pPr lvl="1"/>
            <a:r>
              <a:rPr lang="en-CA" dirty="0"/>
              <a:t>contains description of program</a:t>
            </a:r>
          </a:p>
          <a:p>
            <a:pPr lvl="1"/>
            <a:r>
              <a:rPr lang="en-CA" dirty="0"/>
              <a:t>contains an @author tag to identify the author</a:t>
            </a:r>
          </a:p>
        </p:txBody>
      </p:sp>
    </p:spTree>
    <p:extLst>
      <p:ext uri="{BB962C8B-B14F-4D97-AF65-F5344CB8AC3E}">
        <p14:creationId xmlns:p14="http://schemas.microsoft.com/office/powerpoint/2010/main" val="3078202434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EF594A-4778-464F-A27D-FEDEA10C5F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Method Javadoc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3F32F3-D7C7-45DE-9B6C-64681FCD82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Javadoc comment just before method def </a:t>
            </a:r>
            <a:r>
              <a:rPr lang="en-CA" u="sng" baseline="30000" dirty="0"/>
              <a:t>n</a:t>
            </a:r>
            <a:endParaRPr lang="en-CA" dirty="0"/>
          </a:p>
          <a:p>
            <a:pPr marL="457200" lvl="1" indent="0">
              <a:spcBef>
                <a:spcPts val="0"/>
              </a:spcBef>
              <a:buNone/>
              <a:defRPr/>
            </a:pPr>
            <a:r>
              <a:rPr lang="en-CA" sz="2400" dirty="0">
                <a:solidFill>
                  <a:schemeClr val="bg1">
                    <a:lumMod val="50000"/>
                  </a:schemeClr>
                </a:solidFill>
              </a:rPr>
              <a:t>/**</a:t>
            </a:r>
          </a:p>
          <a:p>
            <a:pPr marL="457200" lvl="1" indent="0">
              <a:spcBef>
                <a:spcPts val="0"/>
              </a:spcBef>
              <a:buNone/>
              <a:defRPr/>
            </a:pPr>
            <a:r>
              <a:rPr lang="en-CA" sz="2400" dirty="0">
                <a:solidFill>
                  <a:schemeClr val="bg1">
                    <a:lumMod val="50000"/>
                  </a:schemeClr>
                </a:solidFill>
              </a:rPr>
              <a:t> * </a:t>
            </a:r>
            <a:r>
              <a:rPr lang="en-CA" sz="2400" b="1" i="1" dirty="0">
                <a:solidFill>
                  <a:schemeClr val="bg1">
                    <a:lumMod val="50000"/>
                  </a:schemeClr>
                </a:solidFill>
              </a:rPr>
              <a:t>Report findings to user.  </a:t>
            </a:r>
            <a:r>
              <a:rPr lang="en-CA" sz="2400" i="1" dirty="0">
                <a:solidFill>
                  <a:schemeClr val="bg1">
                    <a:lumMod val="50000"/>
                  </a:schemeClr>
                </a:solidFill>
              </a:rPr>
              <a:t>Include length, width and area of</a:t>
            </a:r>
          </a:p>
          <a:p>
            <a:pPr marL="457200" lvl="1" indent="0">
              <a:spcBef>
                <a:spcPts val="0"/>
              </a:spcBef>
              <a:buNone/>
              <a:defRPr/>
            </a:pPr>
            <a:r>
              <a:rPr lang="en-CA" sz="2400" i="1" dirty="0">
                <a:solidFill>
                  <a:schemeClr val="bg1">
                    <a:lumMod val="50000"/>
                  </a:schemeClr>
                </a:solidFill>
              </a:rPr>
              <a:t> * the rectangle in the report</a:t>
            </a:r>
            <a:r>
              <a:rPr lang="en-CA" sz="2400" b="1" dirty="0">
                <a:solidFill>
                  <a:schemeClr val="bg1">
                    <a:lumMod val="50000"/>
                  </a:schemeClr>
                </a:solidFill>
              </a:rPr>
              <a:t>.</a:t>
            </a:r>
          </a:p>
          <a:p>
            <a:pPr marL="457200" lvl="1" indent="0">
              <a:spcBef>
                <a:spcPts val="0"/>
              </a:spcBef>
              <a:buNone/>
              <a:defRPr/>
            </a:pPr>
            <a:r>
              <a:rPr lang="en-CA" sz="2400" dirty="0">
                <a:solidFill>
                  <a:schemeClr val="bg1">
                    <a:lumMod val="50000"/>
                  </a:schemeClr>
                </a:solidFill>
              </a:rPr>
              <a:t> *</a:t>
            </a:r>
          </a:p>
          <a:p>
            <a:pPr marL="457200" lvl="1" indent="0">
              <a:spcBef>
                <a:spcPts val="0"/>
              </a:spcBef>
              <a:buNone/>
              <a:defRPr/>
            </a:pPr>
            <a:r>
              <a:rPr lang="en-CA" sz="2400" dirty="0">
                <a:solidFill>
                  <a:schemeClr val="bg1">
                    <a:lumMod val="50000"/>
                  </a:schemeClr>
                </a:solidFill>
              </a:rPr>
              <a:t> * @param </a:t>
            </a:r>
            <a:r>
              <a:rPr lang="en-CA" sz="2400" dirty="0" err="1">
                <a:solidFill>
                  <a:schemeClr val="bg1">
                    <a:lumMod val="50000"/>
                  </a:schemeClr>
                </a:solidFill>
              </a:rPr>
              <a:t>len</a:t>
            </a:r>
            <a:r>
              <a:rPr lang="en-CA" sz="2400" dirty="0">
                <a:solidFill>
                  <a:schemeClr val="bg1">
                    <a:lumMod val="50000"/>
                  </a:schemeClr>
                </a:solidFill>
              </a:rPr>
              <a:t> the length of the rectangle</a:t>
            </a:r>
          </a:p>
          <a:p>
            <a:pPr marL="457200" lvl="1" indent="0">
              <a:spcBef>
                <a:spcPts val="0"/>
              </a:spcBef>
              <a:buNone/>
              <a:defRPr/>
            </a:pPr>
            <a:r>
              <a:rPr lang="en-CA" sz="2400" dirty="0">
                <a:solidFill>
                  <a:schemeClr val="bg1">
                    <a:lumMod val="50000"/>
                  </a:schemeClr>
                </a:solidFill>
              </a:rPr>
              <a:t> * @param </a:t>
            </a:r>
            <a:r>
              <a:rPr lang="en-CA" sz="2400" dirty="0" err="1">
                <a:solidFill>
                  <a:schemeClr val="bg1">
                    <a:lumMod val="50000"/>
                  </a:schemeClr>
                </a:solidFill>
              </a:rPr>
              <a:t>wid</a:t>
            </a:r>
            <a:r>
              <a:rPr lang="en-CA" sz="2400" dirty="0">
                <a:solidFill>
                  <a:schemeClr val="bg1">
                    <a:lumMod val="50000"/>
                  </a:schemeClr>
                </a:solidFill>
              </a:rPr>
              <a:t> the width of the rectangle</a:t>
            </a:r>
          </a:p>
          <a:p>
            <a:pPr marL="457200" lvl="1" indent="0">
              <a:spcBef>
                <a:spcPts val="0"/>
              </a:spcBef>
              <a:buNone/>
              <a:defRPr/>
            </a:pPr>
            <a:r>
              <a:rPr lang="en-CA" sz="2400" dirty="0">
                <a:solidFill>
                  <a:schemeClr val="bg1">
                    <a:lumMod val="50000"/>
                  </a:schemeClr>
                </a:solidFill>
              </a:rPr>
              <a:t> */</a:t>
            </a:r>
          </a:p>
          <a:p>
            <a:pPr marL="457200" lvl="1" indent="0">
              <a:spcBef>
                <a:spcPts val="0"/>
              </a:spcBef>
              <a:buNone/>
              <a:defRPr/>
            </a:pPr>
            <a:r>
              <a:rPr lang="en-CA" sz="2400" dirty="0">
                <a:solidFill>
                  <a:schemeClr val="tx2"/>
                </a:solidFill>
              </a:rPr>
              <a:t>public class </a:t>
            </a:r>
            <a:r>
              <a:rPr lang="en-CA" sz="2400" dirty="0" err="1">
                <a:solidFill>
                  <a:schemeClr val="tx2"/>
                </a:solidFill>
              </a:rPr>
              <a:t>printReport</a:t>
            </a:r>
            <a:r>
              <a:rPr lang="en-CA" sz="2400" dirty="0">
                <a:solidFill>
                  <a:schemeClr val="tx2"/>
                </a:solidFill>
              </a:rPr>
              <a:t>(int </a:t>
            </a:r>
            <a:r>
              <a:rPr lang="en-CA" sz="2400" dirty="0" err="1">
                <a:solidFill>
                  <a:schemeClr val="tx2"/>
                </a:solidFill>
              </a:rPr>
              <a:t>len</a:t>
            </a:r>
            <a:r>
              <a:rPr lang="en-CA" sz="2400" dirty="0">
                <a:solidFill>
                  <a:schemeClr val="tx2"/>
                </a:solidFill>
              </a:rPr>
              <a:t>, int </a:t>
            </a:r>
            <a:r>
              <a:rPr lang="en-CA" sz="2400" dirty="0" err="1">
                <a:solidFill>
                  <a:schemeClr val="tx2"/>
                </a:solidFill>
              </a:rPr>
              <a:t>wid</a:t>
            </a:r>
            <a:r>
              <a:rPr lang="en-CA" sz="2400" dirty="0">
                <a:solidFill>
                  <a:schemeClr val="tx2"/>
                </a:solidFill>
              </a:rPr>
              <a:t>) { … }</a:t>
            </a:r>
          </a:p>
          <a:p>
            <a:pPr lvl="1"/>
            <a:r>
              <a:rPr lang="en-CA" dirty="0"/>
              <a:t>contains description of method</a:t>
            </a:r>
          </a:p>
          <a:p>
            <a:pPr lvl="1"/>
            <a:r>
              <a:rPr lang="en-CA" dirty="0"/>
              <a:t>contains @param tags to identify the parameters</a:t>
            </a:r>
          </a:p>
        </p:txBody>
      </p:sp>
    </p:spTree>
    <p:extLst>
      <p:ext uri="{BB962C8B-B14F-4D97-AF65-F5344CB8AC3E}">
        <p14:creationId xmlns:p14="http://schemas.microsoft.com/office/powerpoint/2010/main" val="4195423352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D6995A-CF66-42A4-ACCA-F3AC9C2F0A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Parameter Tags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2A3A6E-0F93-4699-8AE6-071DBE1E50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Format (all parts required)</a:t>
            </a:r>
          </a:p>
          <a:p>
            <a:pPr marL="457200" lvl="1" indent="0">
              <a:spcBef>
                <a:spcPts val="0"/>
              </a:spcBef>
              <a:buNone/>
              <a:defRPr/>
            </a:pPr>
            <a:r>
              <a:rPr lang="en-CA" sz="2400" dirty="0">
                <a:solidFill>
                  <a:schemeClr val="bg1">
                    <a:lumMod val="50000"/>
                  </a:schemeClr>
                </a:solidFill>
              </a:rPr>
              <a:t>@param </a:t>
            </a:r>
            <a:r>
              <a:rPr lang="en-CA" sz="2400" i="1" dirty="0" err="1">
                <a:solidFill>
                  <a:schemeClr val="bg1">
                    <a:lumMod val="50000"/>
                  </a:schemeClr>
                </a:solidFill>
              </a:rPr>
              <a:t>parameterName</a:t>
            </a:r>
            <a:r>
              <a:rPr lang="en-CA" sz="24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CA" sz="2400" i="1" dirty="0">
                <a:solidFill>
                  <a:schemeClr val="bg1">
                    <a:lumMod val="50000"/>
                  </a:schemeClr>
                </a:solidFill>
              </a:rPr>
              <a:t>more info about this parameter</a:t>
            </a:r>
          </a:p>
          <a:p>
            <a:r>
              <a:rPr lang="en-CA" dirty="0"/>
              <a:t>The name should describe the contents of the parameter …</a:t>
            </a:r>
          </a:p>
          <a:p>
            <a:pPr lvl="1"/>
            <a:r>
              <a:rPr lang="en-CA" dirty="0"/>
              <a:t>like all good names</a:t>
            </a:r>
          </a:p>
          <a:p>
            <a:r>
              <a:rPr lang="en-CA" dirty="0"/>
              <a:t>… description gives more details</a:t>
            </a:r>
          </a:p>
          <a:p>
            <a:pPr marL="457200" lvl="1" indent="0">
              <a:spcBef>
                <a:spcPts val="0"/>
              </a:spcBef>
              <a:buNone/>
              <a:defRPr/>
            </a:pPr>
            <a:r>
              <a:rPr lang="en-CA" sz="2400" dirty="0">
                <a:solidFill>
                  <a:schemeClr val="bg1">
                    <a:lumMod val="50000"/>
                  </a:schemeClr>
                </a:solidFill>
              </a:rPr>
              <a:t> * @param </a:t>
            </a:r>
            <a:r>
              <a:rPr lang="en-CA" sz="2400" dirty="0" err="1">
                <a:solidFill>
                  <a:schemeClr val="bg1">
                    <a:lumMod val="50000"/>
                  </a:schemeClr>
                </a:solidFill>
              </a:rPr>
              <a:t>len</a:t>
            </a:r>
            <a:r>
              <a:rPr lang="en-CA" sz="2400" dirty="0">
                <a:solidFill>
                  <a:schemeClr val="bg1">
                    <a:lumMod val="50000"/>
                  </a:schemeClr>
                </a:solidFill>
              </a:rPr>
              <a:t> the length of the rectangle</a:t>
            </a:r>
          </a:p>
          <a:p>
            <a:pPr marL="457200" lvl="1" indent="0">
              <a:spcBef>
                <a:spcPts val="0"/>
              </a:spcBef>
              <a:buNone/>
              <a:defRPr/>
            </a:pPr>
            <a:r>
              <a:rPr lang="en-CA" sz="2400" dirty="0">
                <a:solidFill>
                  <a:schemeClr val="bg1">
                    <a:lumMod val="50000"/>
                  </a:schemeClr>
                </a:solidFill>
              </a:rPr>
              <a:t> * @param </a:t>
            </a:r>
            <a:r>
              <a:rPr lang="en-CA" sz="2400" dirty="0" err="1">
                <a:solidFill>
                  <a:schemeClr val="bg1">
                    <a:lumMod val="50000"/>
                  </a:schemeClr>
                </a:solidFill>
              </a:rPr>
              <a:t>wid</a:t>
            </a:r>
            <a:r>
              <a:rPr lang="en-CA" sz="2400" dirty="0">
                <a:solidFill>
                  <a:schemeClr val="bg1">
                    <a:lumMod val="50000"/>
                  </a:schemeClr>
                </a:solidFill>
              </a:rPr>
              <a:t> the width of the rectangle</a:t>
            </a:r>
          </a:p>
        </p:txBody>
      </p:sp>
    </p:spTree>
    <p:extLst>
      <p:ext uri="{BB962C8B-B14F-4D97-AF65-F5344CB8AC3E}">
        <p14:creationId xmlns:p14="http://schemas.microsoft.com/office/powerpoint/2010/main" val="1797568859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CD7AD5-7638-44E1-9247-6C00BD6FEE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 Parameter Tags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F9039B-1997-4DA2-9DF8-3B1206A1F7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the method has no parameters…</a:t>
            </a:r>
          </a:p>
          <a:p>
            <a:pPr lvl="1"/>
            <a:r>
              <a:rPr lang="en-US" dirty="0"/>
              <a:t>such as </a:t>
            </a:r>
            <a:r>
              <a:rPr lang="en-US" dirty="0" err="1"/>
              <a:t>printIntroduction</a:t>
            </a:r>
            <a:r>
              <a:rPr lang="en-US" dirty="0"/>
              <a:t> and pause</a:t>
            </a:r>
          </a:p>
          <a:p>
            <a:r>
              <a:rPr lang="en-US" dirty="0"/>
              <a:t>… then its </a:t>
            </a:r>
            <a:r>
              <a:rPr lang="en-US" dirty="0" err="1"/>
              <a:t>javadoc</a:t>
            </a:r>
            <a:r>
              <a:rPr lang="en-US" dirty="0"/>
              <a:t> has no @param tags</a:t>
            </a:r>
          </a:p>
          <a:p>
            <a:pPr marL="457200" lvl="1" indent="0">
              <a:spcBef>
                <a:spcPts val="0"/>
              </a:spcBef>
              <a:buNone/>
              <a:defRPr/>
            </a:pPr>
            <a:r>
              <a:rPr lang="en-US" sz="2400" dirty="0">
                <a:solidFill>
                  <a:schemeClr val="bg1">
                    <a:lumMod val="65000"/>
                  </a:schemeClr>
                </a:solidFill>
              </a:rPr>
              <a:t>/**</a:t>
            </a:r>
          </a:p>
          <a:p>
            <a:pPr marL="457200" lvl="1" indent="0">
              <a:spcBef>
                <a:spcPts val="0"/>
              </a:spcBef>
              <a:buNone/>
              <a:defRPr/>
            </a:pPr>
            <a:r>
              <a:rPr lang="en-US" sz="2400" dirty="0">
                <a:solidFill>
                  <a:schemeClr val="bg1">
                    <a:lumMod val="65000"/>
                  </a:schemeClr>
                </a:solidFill>
              </a:rPr>
              <a:t> * </a:t>
            </a:r>
            <a:r>
              <a:rPr lang="en-US" sz="2400" b="1" dirty="0">
                <a:solidFill>
                  <a:schemeClr val="bg1">
                    <a:lumMod val="65000"/>
                  </a:schemeClr>
                </a:solidFill>
              </a:rPr>
              <a:t>Prompt user then wait for them to press the enter key.</a:t>
            </a:r>
          </a:p>
          <a:p>
            <a:pPr marL="457200" lvl="1" indent="0">
              <a:spcBef>
                <a:spcPts val="0"/>
              </a:spcBef>
              <a:buNone/>
              <a:defRPr/>
            </a:pPr>
            <a:r>
              <a:rPr lang="en-US" sz="2400" dirty="0">
                <a:solidFill>
                  <a:schemeClr val="bg1">
                    <a:lumMod val="65000"/>
                  </a:schemeClr>
                </a:solidFill>
              </a:rPr>
              <a:t> */</a:t>
            </a:r>
          </a:p>
          <a:p>
            <a:pPr marL="457200" lvl="1" indent="0">
              <a:spcBef>
                <a:spcPts val="0"/>
              </a:spcBef>
              <a:buNone/>
              <a:defRPr/>
            </a:pPr>
            <a:r>
              <a:rPr lang="en-US" sz="2400" dirty="0">
                <a:solidFill>
                  <a:schemeClr val="tx2"/>
                </a:solidFill>
              </a:rPr>
              <a:t>public static void pause() {</a:t>
            </a:r>
          </a:p>
          <a:p>
            <a:pPr marL="457200" lvl="1" indent="0">
              <a:spcBef>
                <a:spcPts val="0"/>
              </a:spcBef>
              <a:buNone/>
              <a:defRPr/>
            </a:pPr>
            <a:r>
              <a:rPr lang="en-US" sz="2400" dirty="0">
                <a:solidFill>
                  <a:schemeClr val="tx2"/>
                </a:solidFill>
              </a:rPr>
              <a:t>    Scanner </a:t>
            </a:r>
            <a:r>
              <a:rPr lang="en-US" sz="2400" dirty="0" err="1">
                <a:solidFill>
                  <a:schemeClr val="tx2"/>
                </a:solidFill>
              </a:rPr>
              <a:t>kbd</a:t>
            </a:r>
            <a:r>
              <a:rPr lang="en-US" sz="2400" dirty="0">
                <a:solidFill>
                  <a:schemeClr val="tx2"/>
                </a:solidFill>
              </a:rPr>
              <a:t> = new Scanner(System.in);</a:t>
            </a:r>
          </a:p>
          <a:p>
            <a:pPr marL="457200" lvl="1" indent="0">
              <a:spcBef>
                <a:spcPts val="0"/>
              </a:spcBef>
              <a:buNone/>
              <a:defRPr/>
            </a:pPr>
            <a:r>
              <a:rPr lang="en-US" sz="2400" dirty="0">
                <a:solidFill>
                  <a:schemeClr val="tx2"/>
                </a:solidFill>
              </a:rPr>
              <a:t>    </a:t>
            </a:r>
            <a:r>
              <a:rPr lang="en-US" sz="2400" dirty="0" err="1">
                <a:solidFill>
                  <a:schemeClr val="tx2"/>
                </a:solidFill>
              </a:rPr>
              <a:t>System.out.print</a:t>
            </a:r>
            <a:r>
              <a:rPr lang="en-US" sz="2400" dirty="0">
                <a:solidFill>
                  <a:schemeClr val="tx2"/>
                </a:solidFill>
              </a:rPr>
              <a:t>("…press enter…");</a:t>
            </a:r>
          </a:p>
          <a:p>
            <a:pPr marL="457200" lvl="1" indent="0">
              <a:spcBef>
                <a:spcPts val="0"/>
              </a:spcBef>
              <a:buNone/>
              <a:defRPr/>
            </a:pPr>
            <a:r>
              <a:rPr lang="en-US" sz="2400" dirty="0">
                <a:solidFill>
                  <a:schemeClr val="tx2"/>
                </a:solidFill>
              </a:rPr>
              <a:t>    </a:t>
            </a:r>
            <a:r>
              <a:rPr lang="en-US" sz="2400" dirty="0" err="1">
                <a:solidFill>
                  <a:schemeClr val="tx2"/>
                </a:solidFill>
              </a:rPr>
              <a:t>kbd.nextLine</a:t>
            </a:r>
            <a:r>
              <a:rPr lang="en-US" sz="2400" dirty="0">
                <a:solidFill>
                  <a:schemeClr val="tx2"/>
                </a:solidFill>
              </a:rPr>
              <a:t>();</a:t>
            </a:r>
          </a:p>
          <a:p>
            <a:pPr marL="457200" lvl="1" indent="0">
              <a:spcBef>
                <a:spcPts val="0"/>
              </a:spcBef>
              <a:buNone/>
              <a:defRPr/>
            </a:pPr>
            <a:r>
              <a:rPr lang="en-US" sz="2400" dirty="0">
                <a:solidFill>
                  <a:schemeClr val="tx2"/>
                </a:solidFill>
              </a:rPr>
              <a:t>    </a:t>
            </a:r>
            <a:r>
              <a:rPr lang="en-US" sz="2400" dirty="0" err="1">
                <a:solidFill>
                  <a:schemeClr val="tx2"/>
                </a:solidFill>
              </a:rPr>
              <a:t>System.out.println</a:t>
            </a:r>
            <a:r>
              <a:rPr lang="en-US" sz="2400" dirty="0">
                <a:solidFill>
                  <a:schemeClr val="tx2"/>
                </a:solidFill>
              </a:rPr>
              <a:t>();</a:t>
            </a:r>
          </a:p>
          <a:p>
            <a:pPr marL="457200" lvl="1" indent="0">
              <a:spcBef>
                <a:spcPts val="0"/>
              </a:spcBef>
              <a:buNone/>
              <a:defRPr/>
            </a:pPr>
            <a:r>
              <a:rPr lang="en-US" sz="2400" dirty="0">
                <a:solidFill>
                  <a:schemeClr val="tx2"/>
                </a:solidFill>
              </a:rPr>
              <a:t>}</a:t>
            </a:r>
            <a:endParaRPr lang="en-CA" sz="2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0227743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AC9FE4-E200-48AB-90A8-880871B32D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 wrap="square" anchor="b">
            <a:normAutofit/>
          </a:bodyPr>
          <a:lstStyle/>
          <a:p>
            <a:r>
              <a:rPr lang="en-CA" dirty="0"/>
              <a:t>NetBeans Navigation Pane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DAE8A51-3B26-447C-A26D-8663610B10C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7275" y="1874837"/>
            <a:ext cx="2998449" cy="4525963"/>
          </a:xfrm>
          <a:prstGeom prst="rect">
            <a:avLst/>
          </a:prstGeom>
          <a:noFill/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9C8C45-F5DA-4EBD-8DF5-619F711A2B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975724" y="1874837"/>
            <a:ext cx="4711076" cy="4525963"/>
          </a:xfrm>
        </p:spPr>
        <p:txBody>
          <a:bodyPr wrap="square" anchor="t">
            <a:normAutofit/>
          </a:bodyPr>
          <a:lstStyle/>
          <a:p>
            <a:r>
              <a:rPr lang="en-CA" sz="3200" dirty="0"/>
              <a:t>Methods appear in the navigation pane</a:t>
            </a:r>
          </a:p>
          <a:p>
            <a:pPr lvl="1"/>
            <a:r>
              <a:rPr lang="en-CA" sz="2800" dirty="0"/>
              <a:t>bottom-left corner of NetBeans window</a:t>
            </a:r>
          </a:p>
          <a:p>
            <a:r>
              <a:rPr lang="en-CA" sz="3200" dirty="0"/>
              <a:t>Double-click to go directly to method definition</a:t>
            </a:r>
          </a:p>
        </p:txBody>
      </p:sp>
    </p:spTree>
    <p:extLst>
      <p:ext uri="{BB962C8B-B14F-4D97-AF65-F5344CB8AC3E}">
        <p14:creationId xmlns:p14="http://schemas.microsoft.com/office/powerpoint/2010/main" val="1750650755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D6995A-CF66-42A4-ACCA-F3AC9C2F0A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Viewing the Javadoc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2A3A6E-0F93-4699-8AE6-071DBE1E50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Hover over the method name in the nav. pane</a:t>
            </a:r>
            <a:endParaRPr lang="en-CA" sz="2400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4" name="Content Placeholder 4">
            <a:extLst>
              <a:ext uri="{FF2B5EF4-FFF2-40B4-BE49-F238E27FC236}">
                <a16:creationId xmlns:a16="http://schemas.microsoft.com/office/drawing/2014/main" id="{59112DE3-93C3-49FC-B90F-B2D5158349D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1331640" y="2363039"/>
            <a:ext cx="6960116" cy="423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1567809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What are Methods?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Methods are named bits of code</a:t>
            </a:r>
          </a:p>
          <a:p>
            <a:pPr lvl="1"/>
            <a:r>
              <a:rPr lang="en-CA" dirty="0"/>
              <a:t>instructions for carrying out some task</a:t>
            </a:r>
          </a:p>
          <a:p>
            <a:pPr lvl="2"/>
            <a:r>
              <a:rPr lang="en-CA" dirty="0">
                <a:solidFill>
                  <a:schemeClr val="tx2"/>
                </a:solidFill>
              </a:rPr>
              <a:t>main</a:t>
            </a:r>
            <a:r>
              <a:rPr lang="en-CA" dirty="0"/>
              <a:t> is for doing a whole program</a:t>
            </a:r>
          </a:p>
          <a:p>
            <a:pPr lvl="2"/>
            <a:r>
              <a:rPr lang="en-CA" dirty="0"/>
              <a:t>other methods not </a:t>
            </a:r>
            <a:r>
              <a:rPr lang="en-CA" i="1" dirty="0"/>
              <a:t>usually</a:t>
            </a:r>
            <a:r>
              <a:rPr lang="en-CA" dirty="0"/>
              <a:t> a whole program</a:t>
            </a:r>
          </a:p>
          <a:p>
            <a:pPr lvl="1"/>
            <a:r>
              <a:rPr lang="en-CA" dirty="0"/>
              <a:t>also called </a:t>
            </a:r>
            <a:r>
              <a:rPr lang="en-CA" i="1" dirty="0"/>
              <a:t>procedures</a:t>
            </a:r>
            <a:r>
              <a:rPr lang="en-CA" dirty="0"/>
              <a:t>, </a:t>
            </a:r>
            <a:r>
              <a:rPr lang="en-CA" i="1" dirty="0"/>
              <a:t>subroutines</a:t>
            </a:r>
            <a:r>
              <a:rPr lang="en-CA" dirty="0"/>
              <a:t>, </a:t>
            </a:r>
            <a:r>
              <a:rPr lang="en-CA" i="1" dirty="0"/>
              <a:t>functions</a:t>
            </a:r>
            <a:r>
              <a:rPr lang="en-CA" dirty="0"/>
              <a:t> </a:t>
            </a:r>
          </a:p>
          <a:p>
            <a:r>
              <a:rPr lang="en-CA" dirty="0"/>
              <a:t>Method </a:t>
            </a:r>
            <a:r>
              <a:rPr lang="en-CA" i="1" dirty="0"/>
              <a:t>call</a:t>
            </a:r>
            <a:r>
              <a:rPr lang="en-CA" dirty="0"/>
              <a:t> is command to run that code</a:t>
            </a:r>
          </a:p>
          <a:p>
            <a:pPr lvl="1"/>
            <a:r>
              <a:rPr lang="en-CA" dirty="0" err="1">
                <a:solidFill>
                  <a:schemeClr val="tx2"/>
                </a:solidFill>
              </a:rPr>
              <a:t>System.out.println</a:t>
            </a:r>
            <a:r>
              <a:rPr lang="en-CA" dirty="0">
                <a:solidFill>
                  <a:schemeClr val="tx2"/>
                </a:solidFill>
              </a:rPr>
              <a:t>("Hello?")</a:t>
            </a:r>
            <a:r>
              <a:rPr lang="en-CA" dirty="0"/>
              <a:t> is command to run </a:t>
            </a:r>
            <a:r>
              <a:rPr lang="en-CA" b="1" dirty="0" err="1"/>
              <a:t>println</a:t>
            </a:r>
            <a:r>
              <a:rPr lang="en-CA" dirty="0"/>
              <a:t> method</a:t>
            </a:r>
          </a:p>
          <a:p>
            <a:pPr lvl="1"/>
            <a:r>
              <a:rPr lang="en-CA" dirty="0" err="1">
                <a:solidFill>
                  <a:schemeClr val="tx2"/>
                </a:solidFill>
              </a:rPr>
              <a:t>kbd.nextInt</a:t>
            </a:r>
            <a:r>
              <a:rPr lang="en-CA" dirty="0">
                <a:solidFill>
                  <a:schemeClr val="tx2"/>
                </a:solidFill>
              </a:rPr>
              <a:t>()</a:t>
            </a:r>
            <a:r>
              <a:rPr lang="en-CA" dirty="0"/>
              <a:t> is command to run </a:t>
            </a:r>
            <a:r>
              <a:rPr lang="en-CA" b="1" dirty="0" err="1"/>
              <a:t>nextInt</a:t>
            </a:r>
            <a:r>
              <a:rPr lang="en-CA" dirty="0"/>
              <a:t> method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529206-EE60-408C-B872-33CD6F4B22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Full Javadoc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27717B-CBA0-4A04-A201-96A868E808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Type Ctrl+F1 to see whole Javadoc</a:t>
            </a:r>
          </a:p>
          <a:p>
            <a:pPr lvl="1"/>
            <a:r>
              <a:rPr lang="en-US" dirty="0"/>
              <a:t>includes method header, description, and parameter descriptions</a:t>
            </a:r>
            <a:endParaRPr lang="en-CA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EF5D20D-033C-4262-8813-F93FDF50D8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9578" y="3356992"/>
            <a:ext cx="7664844" cy="3067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8871827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Exercise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Write methods to:</a:t>
            </a:r>
          </a:p>
          <a:p>
            <a:pPr lvl="1"/>
            <a:r>
              <a:rPr lang="en-CA" dirty="0"/>
              <a:t>print a given line and a blank line after it.</a:t>
            </a:r>
          </a:p>
          <a:p>
            <a:pPr lvl="2"/>
            <a:r>
              <a:rPr lang="en-CA" dirty="0"/>
              <a:t>“</a:t>
            </a:r>
            <a:r>
              <a:rPr lang="en-CA" dirty="0" err="1"/>
              <a:t>givenˮ</a:t>
            </a:r>
            <a:r>
              <a:rPr lang="en-CA" dirty="0"/>
              <a:t> </a:t>
            </a:r>
            <a:r>
              <a:rPr lang="en-CA" dirty="0">
                <a:sym typeface="Wingdings" pitchFamily="2" charset="2"/>
              </a:rPr>
              <a:t>means </a:t>
            </a:r>
            <a:r>
              <a:rPr lang="en-CA" i="1" dirty="0">
                <a:sym typeface="Wingdings" pitchFamily="2" charset="2"/>
              </a:rPr>
              <a:t>given to the method</a:t>
            </a:r>
            <a:endParaRPr lang="en-CA" i="1" dirty="0"/>
          </a:p>
          <a:p>
            <a:pPr lvl="1"/>
            <a:r>
              <a:rPr lang="en-CA" dirty="0"/>
              <a:t>print the sum of three given numbers.</a:t>
            </a:r>
          </a:p>
          <a:p>
            <a:pPr lvl="1"/>
            <a:r>
              <a:rPr lang="en-CA" dirty="0"/>
              <a:t>print the sum of the numbers from 1 to 10.</a:t>
            </a:r>
          </a:p>
          <a:p>
            <a:pPr lvl="1"/>
            <a:r>
              <a:rPr lang="en-CA" dirty="0"/>
              <a:t>print the sum of the numbers from 1 to n, where the caller says what n is.</a:t>
            </a:r>
          </a:p>
          <a:p>
            <a:r>
              <a:rPr lang="en-CA" dirty="0"/>
              <a:t>Add </a:t>
            </a:r>
            <a:r>
              <a:rPr lang="en-CA" dirty="0" err="1"/>
              <a:t>javadocs</a:t>
            </a:r>
            <a:r>
              <a:rPr lang="en-CA" dirty="0"/>
              <a:t> to each method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3159A9-E40D-4F26-B4BF-01D6A93A04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Solution for Last Exercise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4C0A01-03AF-4D66-A0A3-C12CBBD91D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method to sum the numbers from 1 to n</a:t>
            </a:r>
          </a:p>
          <a:p>
            <a:pPr marL="457200" lvl="1" indent="0">
              <a:spcBef>
                <a:spcPts val="0"/>
              </a:spcBef>
              <a:buNone/>
              <a:defRPr/>
            </a:pPr>
            <a:r>
              <a:rPr lang="en-US" sz="2000" dirty="0">
                <a:solidFill>
                  <a:schemeClr val="bg1">
                    <a:lumMod val="65000"/>
                  </a:schemeClr>
                </a:solidFill>
              </a:rPr>
              <a:t>/**</a:t>
            </a:r>
          </a:p>
          <a:p>
            <a:pPr marL="457200" lvl="1" indent="0">
              <a:spcBef>
                <a:spcPts val="0"/>
              </a:spcBef>
              <a:buNone/>
              <a:defRPr/>
            </a:pPr>
            <a:r>
              <a:rPr lang="en-US" sz="2000" dirty="0">
                <a:solidFill>
                  <a:schemeClr val="bg1">
                    <a:lumMod val="65000"/>
                  </a:schemeClr>
                </a:solidFill>
              </a:rPr>
              <a:t> * Print the sum of the numbers from 1 to n.</a:t>
            </a:r>
          </a:p>
          <a:p>
            <a:pPr marL="457200" lvl="1" indent="0">
              <a:spcBef>
                <a:spcPts val="0"/>
              </a:spcBef>
              <a:buNone/>
              <a:defRPr/>
            </a:pPr>
            <a:r>
              <a:rPr lang="en-US" sz="2000" dirty="0">
                <a:solidFill>
                  <a:schemeClr val="bg1">
                    <a:lumMod val="65000"/>
                  </a:schemeClr>
                </a:solidFill>
              </a:rPr>
              <a:t> * </a:t>
            </a:r>
          </a:p>
          <a:p>
            <a:pPr marL="457200" lvl="1" indent="0">
              <a:spcBef>
                <a:spcPts val="0"/>
              </a:spcBef>
              <a:buNone/>
              <a:defRPr/>
            </a:pPr>
            <a:r>
              <a:rPr lang="en-US" sz="2000" dirty="0">
                <a:solidFill>
                  <a:schemeClr val="bg1">
                    <a:lumMod val="65000"/>
                  </a:schemeClr>
                </a:solidFill>
              </a:rPr>
              <a:t> * @param n the number to sum up to</a:t>
            </a:r>
          </a:p>
          <a:p>
            <a:pPr marL="457200" lvl="1" indent="0">
              <a:spcBef>
                <a:spcPts val="0"/>
              </a:spcBef>
              <a:buNone/>
              <a:defRPr/>
            </a:pPr>
            <a:r>
              <a:rPr lang="en-US" sz="2000" dirty="0">
                <a:solidFill>
                  <a:schemeClr val="bg1">
                    <a:lumMod val="65000"/>
                  </a:schemeClr>
                </a:solidFill>
              </a:rPr>
              <a:t> */</a:t>
            </a:r>
          </a:p>
          <a:p>
            <a:pPr marL="457200" lvl="1" indent="0">
              <a:spcBef>
                <a:spcPts val="0"/>
              </a:spcBef>
              <a:buNone/>
              <a:defRPr/>
            </a:pPr>
            <a:r>
              <a:rPr lang="en-US" sz="2000" dirty="0">
                <a:solidFill>
                  <a:schemeClr val="tx2"/>
                </a:solidFill>
              </a:rPr>
              <a:t>public static void </a:t>
            </a:r>
            <a:r>
              <a:rPr lang="en-US" sz="2000" dirty="0" err="1">
                <a:solidFill>
                  <a:schemeClr val="tx2"/>
                </a:solidFill>
              </a:rPr>
              <a:t>printSumTo</a:t>
            </a:r>
            <a:r>
              <a:rPr lang="en-US" sz="2000" dirty="0">
                <a:solidFill>
                  <a:schemeClr val="tx2"/>
                </a:solidFill>
              </a:rPr>
              <a:t>(int n) {</a:t>
            </a:r>
          </a:p>
          <a:p>
            <a:pPr marL="457200" lvl="1" indent="0">
              <a:spcBef>
                <a:spcPts val="0"/>
              </a:spcBef>
              <a:buNone/>
              <a:defRPr/>
            </a:pPr>
            <a:r>
              <a:rPr lang="en-US" sz="2000" dirty="0">
                <a:solidFill>
                  <a:schemeClr val="tx2"/>
                </a:solidFill>
              </a:rPr>
              <a:t>    int sum = 0;</a:t>
            </a:r>
          </a:p>
          <a:p>
            <a:pPr marL="457200" lvl="1" indent="0">
              <a:spcBef>
                <a:spcPts val="0"/>
              </a:spcBef>
              <a:buNone/>
              <a:defRPr/>
            </a:pPr>
            <a:r>
              <a:rPr lang="en-US" sz="2000" dirty="0">
                <a:solidFill>
                  <a:schemeClr val="tx2"/>
                </a:solidFill>
              </a:rPr>
              <a:t>    for (int </a:t>
            </a:r>
            <a:r>
              <a:rPr lang="en-US" sz="2000" dirty="0" err="1">
                <a:solidFill>
                  <a:schemeClr val="tx2"/>
                </a:solidFill>
              </a:rPr>
              <a:t>i</a:t>
            </a:r>
            <a:r>
              <a:rPr lang="en-US" sz="2000" dirty="0">
                <a:solidFill>
                  <a:schemeClr val="tx2"/>
                </a:solidFill>
              </a:rPr>
              <a:t> = 1; </a:t>
            </a:r>
            <a:r>
              <a:rPr lang="en-US" sz="2000" dirty="0" err="1">
                <a:solidFill>
                  <a:schemeClr val="tx2"/>
                </a:solidFill>
              </a:rPr>
              <a:t>i</a:t>
            </a:r>
            <a:r>
              <a:rPr lang="en-US" sz="2000" dirty="0">
                <a:solidFill>
                  <a:schemeClr val="tx2"/>
                </a:solidFill>
              </a:rPr>
              <a:t> &lt;= n; ++</a:t>
            </a:r>
            <a:r>
              <a:rPr lang="en-US" sz="2000" dirty="0" err="1">
                <a:solidFill>
                  <a:schemeClr val="tx2"/>
                </a:solidFill>
              </a:rPr>
              <a:t>i</a:t>
            </a:r>
            <a:r>
              <a:rPr lang="en-US" sz="2000" dirty="0">
                <a:solidFill>
                  <a:schemeClr val="tx2"/>
                </a:solidFill>
              </a:rPr>
              <a:t>) {</a:t>
            </a:r>
          </a:p>
          <a:p>
            <a:pPr marL="457200" lvl="1" indent="0">
              <a:spcBef>
                <a:spcPts val="0"/>
              </a:spcBef>
              <a:buNone/>
              <a:defRPr/>
            </a:pPr>
            <a:r>
              <a:rPr lang="en-US" sz="2000" dirty="0">
                <a:solidFill>
                  <a:schemeClr val="tx2"/>
                </a:solidFill>
              </a:rPr>
              <a:t>        sum += </a:t>
            </a:r>
            <a:r>
              <a:rPr lang="en-US" sz="2000" dirty="0" err="1">
                <a:solidFill>
                  <a:schemeClr val="tx2"/>
                </a:solidFill>
              </a:rPr>
              <a:t>i</a:t>
            </a:r>
            <a:r>
              <a:rPr lang="en-US" sz="2000" dirty="0">
                <a:solidFill>
                  <a:schemeClr val="tx2"/>
                </a:solidFill>
              </a:rPr>
              <a:t>;</a:t>
            </a:r>
          </a:p>
          <a:p>
            <a:pPr marL="457200" lvl="1" indent="0">
              <a:spcBef>
                <a:spcPts val="0"/>
              </a:spcBef>
              <a:buNone/>
              <a:defRPr/>
            </a:pPr>
            <a:r>
              <a:rPr lang="en-US" sz="2000" dirty="0">
                <a:solidFill>
                  <a:schemeClr val="tx2"/>
                </a:solidFill>
              </a:rPr>
              <a:t>    }</a:t>
            </a:r>
          </a:p>
          <a:p>
            <a:pPr marL="457200" lvl="1" indent="0">
              <a:spcBef>
                <a:spcPts val="0"/>
              </a:spcBef>
              <a:buNone/>
              <a:defRPr/>
            </a:pPr>
            <a:r>
              <a:rPr lang="en-US" sz="2000" dirty="0">
                <a:solidFill>
                  <a:schemeClr val="tx2"/>
                </a:solidFill>
              </a:rPr>
              <a:t>    </a:t>
            </a:r>
            <a:r>
              <a:rPr lang="en-US" sz="2000" dirty="0" err="1">
                <a:solidFill>
                  <a:schemeClr val="tx2"/>
                </a:solidFill>
              </a:rPr>
              <a:t>System.out.println</a:t>
            </a:r>
            <a:r>
              <a:rPr lang="en-US" sz="2000" dirty="0">
                <a:solidFill>
                  <a:schemeClr val="tx2"/>
                </a:solidFill>
              </a:rPr>
              <a:t>("The sum of the numbers from 1 to " + n + " is " </a:t>
            </a:r>
          </a:p>
          <a:p>
            <a:pPr marL="457200" lvl="1" indent="0">
              <a:spcBef>
                <a:spcPts val="0"/>
              </a:spcBef>
              <a:buNone/>
              <a:defRPr/>
            </a:pPr>
            <a:r>
              <a:rPr lang="en-US" sz="2000" dirty="0">
                <a:solidFill>
                  <a:schemeClr val="tx2"/>
                </a:solidFill>
              </a:rPr>
              <a:t>            + sum + ".");</a:t>
            </a:r>
          </a:p>
          <a:p>
            <a:pPr marL="457200" lvl="1" indent="0">
              <a:spcBef>
                <a:spcPts val="0"/>
              </a:spcBef>
              <a:buNone/>
              <a:defRPr/>
            </a:pPr>
            <a:r>
              <a:rPr lang="en-US" sz="2000" dirty="0">
                <a:solidFill>
                  <a:schemeClr val="tx2"/>
                </a:solidFill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798300688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B50421-FDA7-43B7-A7FF-4A0C34F7A4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Calling Methods from Methods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475A78-37B1-45DD-A37B-5F6A62B55E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It is possible to call one of your own methods from another one of your own methods</a:t>
            </a:r>
          </a:p>
          <a:p>
            <a:pPr lvl="1"/>
            <a:r>
              <a:rPr lang="en-US" dirty="0"/>
              <a:t>call pause from </a:t>
            </a:r>
            <a:r>
              <a:rPr lang="en-US" dirty="0" err="1"/>
              <a:t>printIntroduction</a:t>
            </a:r>
            <a:r>
              <a:rPr lang="en-US" dirty="0"/>
              <a:t> and </a:t>
            </a:r>
            <a:r>
              <a:rPr lang="en-US" dirty="0" err="1"/>
              <a:t>printReport</a:t>
            </a:r>
            <a:endParaRPr lang="en-US" dirty="0"/>
          </a:p>
          <a:p>
            <a:pPr marL="457200" lvl="1" indent="0">
              <a:spcBef>
                <a:spcPts val="0"/>
              </a:spcBef>
              <a:buNone/>
              <a:defRPr/>
            </a:pPr>
            <a:r>
              <a:rPr lang="en-US" sz="2400" dirty="0">
                <a:solidFill>
                  <a:schemeClr val="tx2"/>
                </a:solidFill>
              </a:rPr>
              <a:t>public static void </a:t>
            </a:r>
            <a:r>
              <a:rPr lang="en-US" sz="2400" dirty="0" err="1">
                <a:solidFill>
                  <a:schemeClr val="tx2"/>
                </a:solidFill>
              </a:rPr>
              <a:t>printIntroduction</a:t>
            </a:r>
            <a:r>
              <a:rPr lang="en-US" sz="2400" dirty="0">
                <a:solidFill>
                  <a:schemeClr val="tx2"/>
                </a:solidFill>
              </a:rPr>
              <a:t>() {</a:t>
            </a:r>
          </a:p>
          <a:p>
            <a:pPr marL="457200" lvl="1" indent="0">
              <a:spcBef>
                <a:spcPts val="0"/>
              </a:spcBef>
              <a:buNone/>
              <a:defRPr/>
            </a:pPr>
            <a:r>
              <a:rPr lang="en-US" sz="2400" dirty="0">
                <a:solidFill>
                  <a:schemeClr val="tx2"/>
                </a:solidFill>
              </a:rPr>
              <a:t>    </a:t>
            </a:r>
            <a:r>
              <a:rPr lang="en-US" sz="2400" dirty="0" err="1">
                <a:solidFill>
                  <a:schemeClr val="tx2"/>
                </a:solidFill>
              </a:rPr>
              <a:t>System.out.println</a:t>
            </a:r>
            <a:r>
              <a:rPr lang="en-US" sz="2400" dirty="0">
                <a:solidFill>
                  <a:schemeClr val="tx2"/>
                </a:solidFill>
              </a:rPr>
              <a:t>(“…”);</a:t>
            </a:r>
          </a:p>
          <a:p>
            <a:pPr marL="457200" lvl="1" indent="0">
              <a:spcBef>
                <a:spcPts val="0"/>
              </a:spcBef>
              <a:buNone/>
              <a:defRPr/>
            </a:pPr>
            <a:r>
              <a:rPr lang="en-US" sz="2400" dirty="0">
                <a:solidFill>
                  <a:schemeClr val="tx2"/>
                </a:solidFill>
              </a:rPr>
              <a:t>    </a:t>
            </a:r>
            <a:r>
              <a:rPr lang="en-US" sz="2400" b="1" dirty="0">
                <a:solidFill>
                  <a:schemeClr val="tx2"/>
                </a:solidFill>
              </a:rPr>
              <a:t>pause();</a:t>
            </a:r>
          </a:p>
          <a:p>
            <a:pPr marL="457200" lvl="1" indent="0">
              <a:spcBef>
                <a:spcPts val="0"/>
              </a:spcBef>
              <a:buNone/>
              <a:defRPr/>
            </a:pPr>
            <a:r>
              <a:rPr lang="en-US" sz="2400" dirty="0">
                <a:solidFill>
                  <a:schemeClr val="tx2"/>
                </a:solidFill>
              </a:rPr>
              <a:t>}</a:t>
            </a:r>
          </a:p>
          <a:p>
            <a:pPr marL="457200" lvl="1" indent="0">
              <a:spcBef>
                <a:spcPts val="0"/>
              </a:spcBef>
              <a:buNone/>
              <a:defRPr/>
            </a:pPr>
            <a:r>
              <a:rPr lang="en-US" sz="2400" dirty="0">
                <a:solidFill>
                  <a:schemeClr val="tx2"/>
                </a:solidFill>
              </a:rPr>
              <a:t>public static void </a:t>
            </a:r>
            <a:r>
              <a:rPr lang="en-US" sz="2400" dirty="0" err="1">
                <a:solidFill>
                  <a:schemeClr val="tx2"/>
                </a:solidFill>
              </a:rPr>
              <a:t>printReport</a:t>
            </a:r>
            <a:r>
              <a:rPr lang="en-US" sz="2400" dirty="0">
                <a:solidFill>
                  <a:schemeClr val="tx2"/>
                </a:solidFill>
              </a:rPr>
              <a:t>(int l, int w) {</a:t>
            </a:r>
          </a:p>
          <a:p>
            <a:pPr marL="457200" lvl="1" indent="0">
              <a:spcBef>
                <a:spcPts val="0"/>
              </a:spcBef>
              <a:buNone/>
              <a:defRPr/>
            </a:pPr>
            <a:r>
              <a:rPr lang="en-US" sz="2400" dirty="0">
                <a:solidFill>
                  <a:schemeClr val="tx2"/>
                </a:solidFill>
              </a:rPr>
              <a:t>    …</a:t>
            </a:r>
          </a:p>
          <a:p>
            <a:pPr marL="457200" lvl="1" indent="0">
              <a:spcBef>
                <a:spcPts val="0"/>
              </a:spcBef>
              <a:buNone/>
              <a:defRPr/>
            </a:pPr>
            <a:r>
              <a:rPr lang="en-US" sz="2400" dirty="0">
                <a:solidFill>
                  <a:schemeClr val="tx2"/>
                </a:solidFill>
              </a:rPr>
              <a:t>    </a:t>
            </a:r>
            <a:r>
              <a:rPr lang="en-US" sz="2400" b="1" dirty="0">
                <a:solidFill>
                  <a:schemeClr val="tx2"/>
                </a:solidFill>
              </a:rPr>
              <a:t>pause();</a:t>
            </a:r>
          </a:p>
          <a:p>
            <a:pPr marL="457200" lvl="1" indent="0">
              <a:spcBef>
                <a:spcPts val="0"/>
              </a:spcBef>
              <a:buNone/>
              <a:defRPr/>
            </a:pPr>
            <a:r>
              <a:rPr lang="en-US" sz="2400" dirty="0">
                <a:solidFill>
                  <a:schemeClr val="tx2"/>
                </a:solidFill>
              </a:rPr>
              <a:t>}</a:t>
            </a:r>
            <a:endParaRPr lang="en-CA" sz="2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7059205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FB0254-EDA5-4AB5-9E4B-D34F907F92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Creating Methods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F65B1B-6EB0-4FDD-8445-F01D05B855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Have a clear idea of what you want it to do</a:t>
            </a:r>
          </a:p>
          <a:p>
            <a:pPr lvl="1"/>
            <a:r>
              <a:rPr lang="en-US" dirty="0"/>
              <a:t>print a line of n stars (needs to be told n)</a:t>
            </a:r>
          </a:p>
          <a:p>
            <a:r>
              <a:rPr lang="en-US" dirty="0"/>
              <a:t>Make it do that</a:t>
            </a:r>
          </a:p>
          <a:p>
            <a:pPr marL="457200" lvl="1" indent="0">
              <a:spcBef>
                <a:spcPts val="0"/>
              </a:spcBef>
              <a:buNone/>
              <a:defRPr/>
            </a:pPr>
            <a:r>
              <a:rPr lang="en-US" sz="2400" dirty="0">
                <a:solidFill>
                  <a:schemeClr val="tx2"/>
                </a:solidFill>
              </a:rPr>
              <a:t>public static void </a:t>
            </a:r>
            <a:r>
              <a:rPr lang="en-US" sz="2400" dirty="0" err="1">
                <a:solidFill>
                  <a:schemeClr val="tx2"/>
                </a:solidFill>
              </a:rPr>
              <a:t>printNStarsLine</a:t>
            </a:r>
            <a:r>
              <a:rPr lang="en-US" sz="2400" dirty="0">
                <a:solidFill>
                  <a:schemeClr val="tx2"/>
                </a:solidFill>
              </a:rPr>
              <a:t>(int n) {</a:t>
            </a:r>
          </a:p>
          <a:p>
            <a:pPr marL="457200" lvl="1" indent="0">
              <a:spcBef>
                <a:spcPts val="0"/>
              </a:spcBef>
              <a:buNone/>
              <a:defRPr/>
            </a:pPr>
            <a:r>
              <a:rPr lang="en-US" sz="2400" dirty="0">
                <a:solidFill>
                  <a:schemeClr val="tx2"/>
                </a:solidFill>
              </a:rPr>
              <a:t>    for (int s = 1; s &lt;= n; ++s) {</a:t>
            </a:r>
          </a:p>
          <a:p>
            <a:pPr marL="457200" lvl="1" indent="0">
              <a:spcBef>
                <a:spcPts val="0"/>
              </a:spcBef>
              <a:buNone/>
              <a:defRPr/>
            </a:pPr>
            <a:r>
              <a:rPr lang="en-US" sz="2400" dirty="0">
                <a:solidFill>
                  <a:schemeClr val="tx2"/>
                </a:solidFill>
              </a:rPr>
              <a:t>        </a:t>
            </a:r>
            <a:r>
              <a:rPr lang="en-US" sz="2400" dirty="0" err="1">
                <a:solidFill>
                  <a:schemeClr val="tx2"/>
                </a:solidFill>
              </a:rPr>
              <a:t>System.out.print</a:t>
            </a:r>
            <a:r>
              <a:rPr lang="en-US" sz="2400" dirty="0">
                <a:solidFill>
                  <a:schemeClr val="tx2"/>
                </a:solidFill>
              </a:rPr>
              <a:t>("*");</a:t>
            </a:r>
          </a:p>
          <a:p>
            <a:pPr marL="457200" lvl="1" indent="0">
              <a:spcBef>
                <a:spcPts val="0"/>
              </a:spcBef>
              <a:buNone/>
              <a:defRPr/>
            </a:pPr>
            <a:r>
              <a:rPr lang="en-US" sz="2400" dirty="0">
                <a:solidFill>
                  <a:schemeClr val="tx2"/>
                </a:solidFill>
              </a:rPr>
              <a:t>    }</a:t>
            </a:r>
          </a:p>
          <a:p>
            <a:pPr marL="457200" lvl="1" indent="0">
              <a:spcBef>
                <a:spcPts val="0"/>
              </a:spcBef>
              <a:buNone/>
              <a:defRPr/>
            </a:pPr>
            <a:r>
              <a:rPr lang="en-US" sz="2400" dirty="0">
                <a:solidFill>
                  <a:schemeClr val="tx2"/>
                </a:solidFill>
              </a:rPr>
              <a:t>    </a:t>
            </a:r>
            <a:r>
              <a:rPr lang="en-US" sz="2400" dirty="0" err="1">
                <a:solidFill>
                  <a:schemeClr val="tx2"/>
                </a:solidFill>
              </a:rPr>
              <a:t>System.out.println</a:t>
            </a:r>
            <a:r>
              <a:rPr lang="en-US" sz="2400" dirty="0">
                <a:solidFill>
                  <a:schemeClr val="tx2"/>
                </a:solidFill>
              </a:rPr>
              <a:t>();</a:t>
            </a:r>
          </a:p>
          <a:p>
            <a:pPr marL="457200" lvl="1" indent="0">
              <a:spcBef>
                <a:spcPts val="0"/>
              </a:spcBef>
              <a:buNone/>
              <a:defRPr/>
            </a:pPr>
            <a:r>
              <a:rPr lang="en-US" sz="2400" dirty="0">
                <a:solidFill>
                  <a:schemeClr val="tx2"/>
                </a:solidFill>
              </a:rPr>
              <a:t>}</a:t>
            </a:r>
            <a:endParaRPr lang="en-CA" sz="2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7066913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2C87DC-DB99-49E0-AE31-76B947A569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Creating Methods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8C267D-9996-4DF6-8A38-25992D5B2A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Have a clear idea of what you want it to do</a:t>
            </a:r>
          </a:p>
          <a:p>
            <a:pPr lvl="1"/>
            <a:r>
              <a:rPr lang="en-US" dirty="0"/>
              <a:t>print a rectangle (needs told #rows and #columns)</a:t>
            </a:r>
          </a:p>
          <a:p>
            <a:r>
              <a:rPr lang="en-US" dirty="0"/>
              <a:t>Make it do that</a:t>
            </a:r>
          </a:p>
          <a:p>
            <a:pPr lvl="1"/>
            <a:r>
              <a:rPr lang="en-US" dirty="0"/>
              <a:t>OK to use other methods you created</a:t>
            </a:r>
          </a:p>
          <a:p>
            <a:pPr marL="457200" lvl="1" indent="0">
              <a:spcBef>
                <a:spcPts val="0"/>
              </a:spcBef>
              <a:buNone/>
              <a:defRPr/>
            </a:pPr>
            <a:r>
              <a:rPr lang="en-US" sz="2400" dirty="0">
                <a:solidFill>
                  <a:schemeClr val="tx2"/>
                </a:solidFill>
              </a:rPr>
              <a:t>public static void </a:t>
            </a:r>
            <a:r>
              <a:rPr lang="en-US" sz="2400" dirty="0" err="1">
                <a:solidFill>
                  <a:schemeClr val="tx2"/>
                </a:solidFill>
              </a:rPr>
              <a:t>printRectangle</a:t>
            </a:r>
            <a:r>
              <a:rPr lang="en-US" sz="2400" dirty="0">
                <a:solidFill>
                  <a:schemeClr val="tx2"/>
                </a:solidFill>
              </a:rPr>
              <a:t>(int rows, int cols) {</a:t>
            </a:r>
          </a:p>
          <a:p>
            <a:pPr marL="457200" lvl="1" indent="0">
              <a:spcBef>
                <a:spcPts val="0"/>
              </a:spcBef>
              <a:buNone/>
              <a:defRPr/>
            </a:pPr>
            <a:r>
              <a:rPr lang="en-US" sz="2400" dirty="0">
                <a:solidFill>
                  <a:schemeClr val="tx2"/>
                </a:solidFill>
              </a:rPr>
              <a:t>    for (int r = 1; r &lt;= rows; ++r) {</a:t>
            </a:r>
          </a:p>
          <a:p>
            <a:pPr marL="457200" lvl="1" indent="0">
              <a:spcBef>
                <a:spcPts val="0"/>
              </a:spcBef>
              <a:buNone/>
              <a:defRPr/>
            </a:pPr>
            <a:r>
              <a:rPr lang="en-US" sz="2400" dirty="0">
                <a:solidFill>
                  <a:schemeClr val="tx2"/>
                </a:solidFill>
              </a:rPr>
              <a:t>        </a:t>
            </a:r>
            <a:r>
              <a:rPr lang="en-US" sz="2400" dirty="0" err="1">
                <a:solidFill>
                  <a:schemeClr val="tx2"/>
                </a:solidFill>
              </a:rPr>
              <a:t>printNStarsLine</a:t>
            </a:r>
            <a:r>
              <a:rPr lang="en-US" sz="2400" dirty="0">
                <a:solidFill>
                  <a:schemeClr val="tx2"/>
                </a:solidFill>
              </a:rPr>
              <a:t>(cols);</a:t>
            </a:r>
          </a:p>
          <a:p>
            <a:pPr marL="457200" lvl="1" indent="0">
              <a:spcBef>
                <a:spcPts val="0"/>
              </a:spcBef>
              <a:buNone/>
              <a:defRPr/>
            </a:pPr>
            <a:r>
              <a:rPr lang="en-US" sz="2400" dirty="0">
                <a:solidFill>
                  <a:schemeClr val="tx2"/>
                </a:solidFill>
              </a:rPr>
              <a:t>    }</a:t>
            </a:r>
          </a:p>
          <a:p>
            <a:pPr marL="457200" lvl="1" indent="0">
              <a:spcBef>
                <a:spcPts val="0"/>
              </a:spcBef>
              <a:buNone/>
              <a:defRPr/>
            </a:pPr>
            <a:r>
              <a:rPr lang="en-US" sz="2400" dirty="0">
                <a:solidFill>
                  <a:schemeClr val="tx2"/>
                </a:solidFill>
              </a:rPr>
              <a:t>}</a:t>
            </a:r>
            <a:endParaRPr lang="en-CA" sz="2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0608950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A2A473-A4E0-4CCD-B0C2-44286A772B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FE9958-CE30-4173-87E5-300FC485E9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Using the methods from the previous slides, write a method that prints the following:</a:t>
            </a:r>
          </a:p>
          <a:p>
            <a:pPr lvl="1"/>
            <a:r>
              <a:rPr lang="en-US" dirty="0"/>
              <a:t>note: 3 rows of 1 star, </a:t>
            </a:r>
            <a:br>
              <a:rPr lang="en-US" dirty="0"/>
            </a:br>
            <a:r>
              <a:rPr lang="en-US" dirty="0"/>
              <a:t>3 rows of 2 stars,</a:t>
            </a:r>
            <a:br>
              <a:rPr lang="en-US" dirty="0"/>
            </a:br>
            <a:r>
              <a:rPr lang="en-US" dirty="0"/>
              <a:t>3 rows of 3 stars,</a:t>
            </a:r>
            <a:br>
              <a:rPr lang="en-US" dirty="0"/>
            </a:br>
            <a:r>
              <a:rPr lang="en-US" dirty="0"/>
              <a:t>3 rows of 4 stars, and</a:t>
            </a:r>
            <a:br>
              <a:rPr lang="en-US" dirty="0"/>
            </a:br>
            <a:r>
              <a:rPr lang="en-US" dirty="0"/>
              <a:t>3 rows of 5 stars</a:t>
            </a:r>
          </a:p>
          <a:p>
            <a:pPr lvl="1"/>
            <a:r>
              <a:rPr lang="en-US" dirty="0"/>
              <a:t>can you do it using only one loop?</a:t>
            </a:r>
          </a:p>
          <a:p>
            <a:pPr marL="0" indent="0">
              <a:buNone/>
            </a:pPr>
            <a:endParaRPr lang="en-CA" dirty="0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DB40C87E-CBEA-402B-A7A5-31404BCC8E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32240" y="2873689"/>
            <a:ext cx="1728191" cy="3730427"/>
          </a:xfrm>
          <a:prstGeom prst="rect">
            <a:avLst/>
          </a:prstGeom>
          <a:solidFill>
            <a:schemeClr val="bg2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latin typeface="+mn-lt"/>
              </a:rPr>
              <a:t>*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latin typeface="+mn-lt"/>
              </a:rPr>
              <a:t>*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latin typeface="+mn-lt"/>
              </a:rPr>
              <a:t>*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latin typeface="+mn-lt"/>
              </a:rPr>
              <a:t>**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latin typeface="+mn-lt"/>
              </a:rPr>
              <a:t>**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latin typeface="+mn-lt"/>
              </a:rPr>
              <a:t>**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latin typeface="+mn-lt"/>
              </a:rPr>
              <a:t>***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latin typeface="+mn-lt"/>
              </a:rPr>
              <a:t>***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latin typeface="+mn-lt"/>
              </a:rPr>
              <a:t>***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latin typeface="+mn-lt"/>
              </a:rPr>
              <a:t>****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latin typeface="+mn-lt"/>
              </a:rPr>
              <a:t>****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latin typeface="+mn-lt"/>
              </a:rPr>
              <a:t>****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latin typeface="+mn-lt"/>
              </a:rPr>
              <a:t>*****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latin typeface="+mn-lt"/>
              </a:rPr>
              <a:t>*****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latin typeface="+mn-lt"/>
              </a:rPr>
              <a:t>*****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600" b="1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80573237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Methods 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Can create our own methods</a:t>
            </a:r>
          </a:p>
          <a:p>
            <a:pPr lvl="1"/>
            <a:r>
              <a:rPr lang="en-CA" dirty="0">
                <a:solidFill>
                  <a:schemeClr val="tx2"/>
                </a:solidFill>
              </a:rPr>
              <a:t>public static</a:t>
            </a:r>
            <a:r>
              <a:rPr lang="en-CA" dirty="0"/>
              <a:t> methods</a:t>
            </a:r>
          </a:p>
          <a:p>
            <a:pPr lvl="1"/>
            <a:r>
              <a:rPr lang="en-CA" dirty="0">
                <a:solidFill>
                  <a:schemeClr val="tx2"/>
                </a:solidFill>
              </a:rPr>
              <a:t>void</a:t>
            </a:r>
            <a:r>
              <a:rPr lang="en-CA" dirty="0"/>
              <a:t> methods just do something</a:t>
            </a:r>
          </a:p>
          <a:p>
            <a:pPr lvl="1"/>
            <a:r>
              <a:rPr lang="en-CA" dirty="0"/>
              <a:t>arguments saved into parameters</a:t>
            </a:r>
          </a:p>
          <a:p>
            <a:pPr lvl="1"/>
            <a:r>
              <a:rPr lang="en-CA" dirty="0"/>
              <a:t>use local variables and parameters</a:t>
            </a:r>
          </a:p>
          <a:p>
            <a:pPr lvl="2"/>
            <a:r>
              <a:rPr lang="en-CA" dirty="0"/>
              <a:t>don’t change parameter values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endParaRPr lang="en-CA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What Are Methods For?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Most methods do one thing</a:t>
            </a:r>
          </a:p>
          <a:p>
            <a:pPr lvl="1"/>
            <a:r>
              <a:rPr lang="en-CA" dirty="0" err="1">
                <a:solidFill>
                  <a:schemeClr val="tx2"/>
                </a:solidFill>
              </a:rPr>
              <a:t>System.out.print</a:t>
            </a:r>
            <a:r>
              <a:rPr lang="en-CA" dirty="0"/>
              <a:t> prints what you give it</a:t>
            </a:r>
          </a:p>
          <a:p>
            <a:pPr lvl="1"/>
            <a:r>
              <a:rPr lang="en-CA" dirty="0" err="1">
                <a:solidFill>
                  <a:schemeClr val="tx2"/>
                </a:solidFill>
              </a:rPr>
              <a:t>System.out.println</a:t>
            </a:r>
            <a:r>
              <a:rPr lang="en-CA" dirty="0"/>
              <a:t> prints it and ends the line</a:t>
            </a:r>
          </a:p>
          <a:p>
            <a:pPr lvl="1"/>
            <a:r>
              <a:rPr lang="en-CA" dirty="0" err="1">
                <a:solidFill>
                  <a:schemeClr val="tx2"/>
                </a:solidFill>
              </a:rPr>
              <a:t>kbd.nextInt</a:t>
            </a:r>
            <a:r>
              <a:rPr lang="en-CA" dirty="0"/>
              <a:t> reads an integer value</a:t>
            </a:r>
          </a:p>
          <a:p>
            <a:r>
              <a:rPr lang="en-CA" dirty="0"/>
              <a:t>Usually something you want to do many times</a:t>
            </a:r>
          </a:p>
          <a:p>
            <a:pPr lvl="1"/>
            <a:r>
              <a:rPr lang="en-CA" dirty="0"/>
              <a:t>print lots of things; read lots of numbers</a:t>
            </a:r>
          </a:p>
          <a:p>
            <a:r>
              <a:rPr lang="en-CA" dirty="0"/>
              <a:t>Often just one step of an algorithm</a:t>
            </a:r>
          </a:p>
          <a:p>
            <a:pPr lvl="1"/>
            <a:r>
              <a:rPr lang="en-CA" dirty="0"/>
              <a:t>the low-level details of a high-level step</a:t>
            </a:r>
          </a:p>
          <a:p>
            <a:r>
              <a:rPr lang="en-CA" dirty="0"/>
              <a:t>A few other reasons….</a:t>
            </a:r>
          </a:p>
          <a:p>
            <a:pPr lvl="1"/>
            <a:endParaRPr lang="en-CA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Named Instructions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Calling the method makes the computer run those instructions</a:t>
            </a:r>
          </a:p>
          <a:p>
            <a:pPr lvl="1"/>
            <a:r>
              <a:rPr lang="en-CA" dirty="0"/>
              <a:t>running a program = calling </a:t>
            </a:r>
            <a:r>
              <a:rPr lang="en-CA" dirty="0">
                <a:solidFill>
                  <a:schemeClr val="tx2"/>
                </a:solidFill>
              </a:rPr>
              <a:t>main</a:t>
            </a:r>
          </a:p>
          <a:p>
            <a:r>
              <a:rPr lang="en-CA" dirty="0"/>
              <a:t>Someone wrote instructions for printing</a:t>
            </a:r>
          </a:p>
          <a:p>
            <a:pPr lvl="1"/>
            <a:r>
              <a:rPr lang="en-CA" dirty="0"/>
              <a:t>saved them in a method called </a:t>
            </a:r>
            <a:r>
              <a:rPr lang="en-CA" dirty="0">
                <a:solidFill>
                  <a:schemeClr val="tx2"/>
                </a:solidFill>
              </a:rPr>
              <a:t>print</a:t>
            </a:r>
          </a:p>
          <a:p>
            <a:pPr lvl="1"/>
            <a:r>
              <a:rPr lang="en-CA" dirty="0"/>
              <a:t>put that method into </a:t>
            </a:r>
            <a:r>
              <a:rPr lang="en-CA" dirty="0" err="1">
                <a:solidFill>
                  <a:schemeClr val="tx2"/>
                </a:solidFill>
              </a:rPr>
              <a:t>System.out</a:t>
            </a:r>
            <a:endParaRPr lang="en-CA" dirty="0">
              <a:solidFill>
                <a:schemeClr val="tx2"/>
              </a:solidFill>
            </a:endParaRPr>
          </a:p>
          <a:p>
            <a:pPr lvl="1"/>
            <a:r>
              <a:rPr lang="en-CA" dirty="0"/>
              <a:t>call </a:t>
            </a:r>
            <a:r>
              <a:rPr lang="en-CA" dirty="0" err="1">
                <a:solidFill>
                  <a:schemeClr val="tx2"/>
                </a:solidFill>
              </a:rPr>
              <a:t>System.out.print</a:t>
            </a:r>
            <a:r>
              <a:rPr lang="en-CA" dirty="0"/>
              <a:t> = run those instructions</a:t>
            </a:r>
          </a:p>
          <a:p>
            <a:r>
              <a:rPr lang="en-CA" dirty="0"/>
              <a:t>Someone wrote instructions for reading an </a:t>
            </a:r>
            <a:r>
              <a:rPr lang="en-CA" dirty="0" err="1"/>
              <a:t>int</a:t>
            </a:r>
            <a:endParaRPr lang="en-CA" dirty="0"/>
          </a:p>
          <a:p>
            <a:pPr lvl="1"/>
            <a:r>
              <a:rPr lang="en-CA" dirty="0"/>
              <a:t>call </a:t>
            </a:r>
            <a:r>
              <a:rPr lang="en-CA" dirty="0" err="1">
                <a:solidFill>
                  <a:schemeClr val="tx2"/>
                </a:solidFill>
              </a:rPr>
              <a:t>kbd.nextInt</a:t>
            </a:r>
            <a:r>
              <a:rPr lang="en-CA" dirty="0"/>
              <a:t> = run those instructions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How Do Methods 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Instructions written down in one place . . .</a:t>
            </a:r>
          </a:p>
          <a:p>
            <a:pPr lvl="1">
              <a:defRPr/>
            </a:pPr>
            <a:r>
              <a:rPr lang="en-CA" dirty="0"/>
              <a:t>Scanner.java, String.java, Math.java, …</a:t>
            </a:r>
          </a:p>
          <a:p>
            <a:pPr>
              <a:defRPr/>
            </a:pPr>
            <a:r>
              <a:rPr lang="en-CA" dirty="0"/>
              <a:t>. . . call comes from some other place</a:t>
            </a:r>
          </a:p>
          <a:p>
            <a:pPr lvl="1">
              <a:defRPr/>
            </a:pPr>
            <a:r>
              <a:rPr lang="en-CA" dirty="0"/>
              <a:t>MyProg.java, ExamGrades.java, …</a:t>
            </a:r>
          </a:p>
          <a:p>
            <a:pPr>
              <a:defRPr/>
            </a:pPr>
            <a:r>
              <a:rPr lang="en-CA" dirty="0"/>
              <a:t>Computer remembers where it was . . .</a:t>
            </a:r>
          </a:p>
          <a:p>
            <a:pPr>
              <a:defRPr/>
            </a:pPr>
            <a:r>
              <a:rPr lang="en-CA" dirty="0"/>
              <a:t>. . . follows instructions for the method . . .</a:t>
            </a:r>
          </a:p>
          <a:p>
            <a:pPr>
              <a:defRPr/>
            </a:pPr>
            <a:r>
              <a:rPr lang="en-CA" dirty="0"/>
              <a:t>. . . returns to where it left off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Flow of Control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You ask </a:t>
            </a:r>
            <a:r>
              <a:rPr lang="en-CA" dirty="0" err="1"/>
              <a:t>System.out</a:t>
            </a:r>
            <a:r>
              <a:rPr lang="en-CA" dirty="0"/>
              <a:t> to print “Hello”</a:t>
            </a:r>
          </a:p>
          <a:p>
            <a:pPr lvl="1">
              <a:defRPr/>
            </a:pPr>
            <a:r>
              <a:rPr lang="en-CA" dirty="0"/>
              <a:t>computer stops working on your program (for a moment) &amp; takes “Hello” to the print method</a:t>
            </a:r>
          </a:p>
          <a:p>
            <a:pPr lvl="1">
              <a:defRPr/>
            </a:pPr>
            <a:r>
              <a:rPr lang="en-CA" dirty="0"/>
              <a:t>the steps of the print method are followed to completion </a:t>
            </a:r>
            <a:r>
              <a:rPr lang="en-CA" dirty="0">
                <a:sym typeface="Wingdings" pitchFamily="2" charset="2"/>
              </a:rPr>
              <a:t></a:t>
            </a:r>
            <a:r>
              <a:rPr lang="en-CA" dirty="0"/>
              <a:t> Hello appears on the screen</a:t>
            </a:r>
          </a:p>
          <a:p>
            <a:pPr lvl="1">
              <a:defRPr/>
            </a:pPr>
            <a:r>
              <a:rPr lang="en-CA" dirty="0"/>
              <a:t>your program starts up again, right where it left off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SCI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rknbars">
  <a:themeElements>
    <a:clrScheme name="">
      <a:dk1>
        <a:srgbClr val="000000"/>
      </a:dk1>
      <a:lt1>
        <a:srgbClr val="FFFFFF"/>
      </a:lt1>
      <a:dk2>
        <a:srgbClr val="CF0E30"/>
      </a:dk2>
      <a:lt2>
        <a:srgbClr val="FFFFFF"/>
      </a:lt2>
      <a:accent1>
        <a:srgbClr val="114FFB"/>
      </a:accent1>
      <a:accent2>
        <a:srgbClr val="FC0128"/>
      </a:accent2>
      <a:accent3>
        <a:srgbClr val="E4AAAD"/>
      </a:accent3>
      <a:accent4>
        <a:srgbClr val="DADADA"/>
      </a:accent4>
      <a:accent5>
        <a:srgbClr val="AAB2FD"/>
      </a:accent5>
      <a:accent6>
        <a:srgbClr val="E40123"/>
      </a:accent6>
      <a:hlink>
        <a:srgbClr val="00DFCA"/>
      </a:hlink>
      <a:folHlink>
        <a:srgbClr val="F76681"/>
      </a:folHlink>
    </a:clrScheme>
    <a:fontScheme name="brknbar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rknbar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rknbar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rknbars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rknbars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rknbar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rknbar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rknbar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CSCI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_brknbars">
  <a:themeElements>
    <a:clrScheme name="">
      <a:dk1>
        <a:srgbClr val="000000"/>
      </a:dk1>
      <a:lt1>
        <a:srgbClr val="FFFFFF"/>
      </a:lt1>
      <a:dk2>
        <a:srgbClr val="CF0E30"/>
      </a:dk2>
      <a:lt2>
        <a:srgbClr val="FFFFFF"/>
      </a:lt2>
      <a:accent1>
        <a:srgbClr val="114FFB"/>
      </a:accent1>
      <a:accent2>
        <a:srgbClr val="FC0128"/>
      </a:accent2>
      <a:accent3>
        <a:srgbClr val="E4AAAD"/>
      </a:accent3>
      <a:accent4>
        <a:srgbClr val="DADADA"/>
      </a:accent4>
      <a:accent5>
        <a:srgbClr val="AAB2FD"/>
      </a:accent5>
      <a:accent6>
        <a:srgbClr val="E40123"/>
      </a:accent6>
      <a:hlink>
        <a:srgbClr val="00DFCA"/>
      </a:hlink>
      <a:folHlink>
        <a:srgbClr val="F76681"/>
      </a:folHlink>
    </a:clrScheme>
    <a:fontScheme name="brknbar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rknbar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rknbar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rknbars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rknbars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rknbar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rknbar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rknbar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2155</TotalTime>
  <Words>4318</Words>
  <Application>Microsoft Office PowerPoint</Application>
  <PresentationFormat>On-screen Show (4:3)</PresentationFormat>
  <Paragraphs>625</Paragraphs>
  <Slides>58</Slides>
  <Notes>34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58</vt:i4>
      </vt:variant>
    </vt:vector>
  </HeadingPairs>
  <TitlesOfParts>
    <vt:vector size="66" baseType="lpstr">
      <vt:lpstr>Arial</vt:lpstr>
      <vt:lpstr>Calibri</vt:lpstr>
      <vt:lpstr>Times New Roman</vt:lpstr>
      <vt:lpstr>Wingdings</vt:lpstr>
      <vt:lpstr>CSCITheme</vt:lpstr>
      <vt:lpstr>brknbars</vt:lpstr>
      <vt:lpstr>1_CSCITheme</vt:lpstr>
      <vt:lpstr>1_brknbars</vt:lpstr>
      <vt:lpstr>Methods I</vt:lpstr>
      <vt:lpstr>Outline</vt:lpstr>
      <vt:lpstr>Using Methods</vt:lpstr>
      <vt:lpstr>Method Calls</vt:lpstr>
      <vt:lpstr>What are Methods?</vt:lpstr>
      <vt:lpstr>What Are Methods For?</vt:lpstr>
      <vt:lpstr>Named Instructions</vt:lpstr>
      <vt:lpstr>How Do Methods Work</vt:lpstr>
      <vt:lpstr>Flow of Control</vt:lpstr>
      <vt:lpstr>Flow of Control</vt:lpstr>
      <vt:lpstr>Calling a Method</vt:lpstr>
      <vt:lpstr>Exercise</vt:lpstr>
      <vt:lpstr>Why Do We Make Methods?</vt:lpstr>
      <vt:lpstr>Adding Methods to a Program</vt:lpstr>
      <vt:lpstr>Method Purpose</vt:lpstr>
      <vt:lpstr>Method Design</vt:lpstr>
      <vt:lpstr>Replacing Code</vt:lpstr>
      <vt:lpstr>Move Code to Method</vt:lpstr>
      <vt:lpstr>The Method Definition</vt:lpstr>
      <vt:lpstr>Calling the Method</vt:lpstr>
      <vt:lpstr>Flow of Control</vt:lpstr>
      <vt:lpstr>Simplification</vt:lpstr>
      <vt:lpstr>Run the Program</vt:lpstr>
      <vt:lpstr>Next Method: Pause</vt:lpstr>
      <vt:lpstr>Add the Definition</vt:lpstr>
      <vt:lpstr>Local Variables</vt:lpstr>
      <vt:lpstr>Local Variables</vt:lpstr>
      <vt:lpstr>Run Program Again</vt:lpstr>
      <vt:lpstr>Add Another Pause</vt:lpstr>
      <vt:lpstr>Next Method: printReport</vt:lpstr>
      <vt:lpstr>Variables in main</vt:lpstr>
      <vt:lpstr>Declaring a Method w. Arguments</vt:lpstr>
      <vt:lpstr>Parameters</vt:lpstr>
      <vt:lpstr>Multiple Parameters</vt:lpstr>
      <vt:lpstr>Exercise</vt:lpstr>
      <vt:lpstr>Method Body</vt:lpstr>
      <vt:lpstr>Parameter Values</vt:lpstr>
      <vt:lpstr>Run the Program</vt:lpstr>
      <vt:lpstr>Not My Job</vt:lpstr>
      <vt:lpstr>Garbage In; Garbage Out</vt:lpstr>
      <vt:lpstr>Programming Principle</vt:lpstr>
      <vt:lpstr>Commenting Methods</vt:lpstr>
      <vt:lpstr>Javadoc Comments</vt:lpstr>
      <vt:lpstr>Class Javadoc</vt:lpstr>
      <vt:lpstr>Method Javadoc</vt:lpstr>
      <vt:lpstr>Parameter Tags</vt:lpstr>
      <vt:lpstr>No Parameter Tags</vt:lpstr>
      <vt:lpstr>NetBeans Navigation Pane</vt:lpstr>
      <vt:lpstr>Viewing the Javadoc</vt:lpstr>
      <vt:lpstr>Full Javadoc</vt:lpstr>
      <vt:lpstr>Exercise</vt:lpstr>
      <vt:lpstr>A Solution for Last Exercise</vt:lpstr>
      <vt:lpstr>Calling Methods from Methods</vt:lpstr>
      <vt:lpstr>Creating Methods</vt:lpstr>
      <vt:lpstr>Creating Methods</vt:lpstr>
      <vt:lpstr>Exercise</vt:lpstr>
      <vt:lpstr>Methods Summary</vt:lpstr>
      <vt:lpstr>Questions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Methods I</dc:title>
  <dc:creator>Mark Young</dc:creator>
  <cp:lastModifiedBy>Mark Young</cp:lastModifiedBy>
  <cp:revision>16</cp:revision>
  <dcterms:created xsi:type="dcterms:W3CDTF">2020-09-27T19:58:36Z</dcterms:created>
  <dcterms:modified xsi:type="dcterms:W3CDTF">2022-10-16T20:24:06Z</dcterms:modified>
</cp:coreProperties>
</file>