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  <p:sldMasterId id="2147483686" r:id="rId3"/>
    <p:sldMasterId id="2147483698" r:id="rId4"/>
  </p:sldMasterIdLst>
  <p:notesMasterIdLst>
    <p:notesMasterId r:id="rId55"/>
  </p:notesMasterIdLst>
  <p:handoutMasterIdLst>
    <p:handoutMasterId r:id="rId56"/>
  </p:handoutMasterIdLst>
  <p:sldIdLst>
    <p:sldId id="260" r:id="rId5"/>
    <p:sldId id="465" r:id="rId6"/>
    <p:sldId id="550" r:id="rId7"/>
    <p:sldId id="539" r:id="rId8"/>
    <p:sldId id="536" r:id="rId9"/>
    <p:sldId id="537" r:id="rId10"/>
    <p:sldId id="524" r:id="rId11"/>
    <p:sldId id="528" r:id="rId12"/>
    <p:sldId id="529" r:id="rId13"/>
    <p:sldId id="530" r:id="rId14"/>
    <p:sldId id="551" r:id="rId15"/>
    <p:sldId id="552" r:id="rId16"/>
    <p:sldId id="531" r:id="rId17"/>
    <p:sldId id="533" r:id="rId18"/>
    <p:sldId id="548" r:id="rId19"/>
    <p:sldId id="549" r:id="rId20"/>
    <p:sldId id="532" r:id="rId21"/>
    <p:sldId id="431" r:id="rId22"/>
    <p:sldId id="534" r:id="rId23"/>
    <p:sldId id="437" r:id="rId24"/>
    <p:sldId id="438" r:id="rId25"/>
    <p:sldId id="425" r:id="rId26"/>
    <p:sldId id="495" r:id="rId27"/>
    <p:sldId id="497" r:id="rId28"/>
    <p:sldId id="498" r:id="rId29"/>
    <p:sldId id="553" r:id="rId30"/>
    <p:sldId id="557" r:id="rId31"/>
    <p:sldId id="501" r:id="rId32"/>
    <p:sldId id="555" r:id="rId33"/>
    <p:sldId id="554" r:id="rId34"/>
    <p:sldId id="502" r:id="rId35"/>
    <p:sldId id="507" r:id="rId36"/>
    <p:sldId id="509" r:id="rId37"/>
    <p:sldId id="510" r:id="rId38"/>
    <p:sldId id="513" r:id="rId39"/>
    <p:sldId id="514" r:id="rId40"/>
    <p:sldId id="517" r:id="rId41"/>
    <p:sldId id="519" r:id="rId42"/>
    <p:sldId id="541" r:id="rId43"/>
    <p:sldId id="546" r:id="rId44"/>
    <p:sldId id="547" r:id="rId45"/>
    <p:sldId id="559" r:id="rId46"/>
    <p:sldId id="522" r:id="rId47"/>
    <p:sldId id="560" r:id="rId48"/>
    <p:sldId id="561" r:id="rId49"/>
    <p:sldId id="562" r:id="rId50"/>
    <p:sldId id="563" r:id="rId51"/>
    <p:sldId id="564" r:id="rId52"/>
    <p:sldId id="518" r:id="rId53"/>
    <p:sldId id="408" r:id="rId5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2BC"/>
    <a:srgbClr val="7FFF7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9790" autoAdjust="0"/>
    <p:restoredTop sz="90929"/>
  </p:normalViewPr>
  <p:slideViewPr>
    <p:cSldViewPr>
      <p:cViewPr varScale="1">
        <p:scale>
          <a:sx n="102" d="100"/>
          <a:sy n="102" d="100"/>
        </p:scale>
        <p:origin x="105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12"/>
    </p:cViewPr>
  </p:sorterViewPr>
  <p:notesViewPr>
    <p:cSldViewPr>
      <p:cViewPr varScale="1">
        <p:scale>
          <a:sx n="77" d="100"/>
          <a:sy n="77" d="100"/>
        </p:scale>
        <p:origin x="33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0BF15E41-66B9-4505-AC02-FCE653391A95}"/>
    <pc:docChg chg="custSel modSld">
      <pc:chgData name="Mark Young" userId="055a4c4f-05b9-4cd6-bda8-0cc88b7b58d3" providerId="ADAL" clId="{0BF15E41-66B9-4505-AC02-FCE653391A95}" dt="2022-11-23T17:11:02.204" v="1609" actId="20577"/>
      <pc:docMkLst>
        <pc:docMk/>
      </pc:docMkLst>
      <pc:sldChg chg="modNotes">
        <pc:chgData name="Mark Young" userId="055a4c4f-05b9-4cd6-bda8-0cc88b7b58d3" providerId="ADAL" clId="{0BF15E41-66B9-4505-AC02-FCE653391A95}" dt="2022-11-23T17:07:05.917" v="1224" actId="20577"/>
        <pc:sldMkLst>
          <pc:docMk/>
          <pc:sldMk cId="0" sldId="438"/>
        </pc:sldMkLst>
      </pc:sldChg>
      <pc:sldChg chg="modNotes">
        <pc:chgData name="Mark Young" userId="055a4c4f-05b9-4cd6-bda8-0cc88b7b58d3" providerId="ADAL" clId="{0BF15E41-66B9-4505-AC02-FCE653391A95}" dt="2022-10-19T12:52:46.446" v="545" actId="20577"/>
        <pc:sldMkLst>
          <pc:docMk/>
          <pc:sldMk cId="0" sldId="519"/>
        </pc:sldMkLst>
      </pc:sldChg>
      <pc:sldChg chg="modNotes">
        <pc:chgData name="Mark Young" userId="055a4c4f-05b9-4cd6-bda8-0cc88b7b58d3" providerId="ADAL" clId="{0BF15E41-66B9-4505-AC02-FCE653391A95}" dt="2022-10-17T12:58:38.443" v="85" actId="20577"/>
        <pc:sldMkLst>
          <pc:docMk/>
          <pc:sldMk cId="0" sldId="530"/>
        </pc:sldMkLst>
      </pc:sldChg>
      <pc:sldChg chg="modNotes">
        <pc:chgData name="Mark Young" userId="055a4c4f-05b9-4cd6-bda8-0cc88b7b58d3" providerId="ADAL" clId="{0BF15E41-66B9-4505-AC02-FCE653391A95}" dt="2022-11-23T17:02:30.365" v="796" actId="20577"/>
        <pc:sldMkLst>
          <pc:docMk/>
          <pc:sldMk cId="0" sldId="532"/>
        </pc:sldMkLst>
      </pc:sldChg>
      <pc:sldChg chg="modNotes">
        <pc:chgData name="Mark Young" userId="055a4c4f-05b9-4cd6-bda8-0cc88b7b58d3" providerId="ADAL" clId="{0BF15E41-66B9-4505-AC02-FCE653391A95}" dt="2022-11-23T17:09:38.330" v="1427" actId="20577"/>
        <pc:sldMkLst>
          <pc:docMk/>
          <pc:sldMk cId="863558573" sldId="560"/>
        </pc:sldMkLst>
      </pc:sldChg>
      <pc:sldChg chg="modNotes">
        <pc:chgData name="Mark Young" userId="055a4c4f-05b9-4cd6-bda8-0cc88b7b58d3" providerId="ADAL" clId="{0BF15E41-66B9-4505-AC02-FCE653391A95}" dt="2022-11-23T17:11:02.204" v="1609" actId="20577"/>
        <pc:sldMkLst>
          <pc:docMk/>
          <pc:sldMk cId="2432713259" sldId="5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void</a:t>
            </a:r>
          </a:p>
          <a:p>
            <a:r>
              <a:rPr lang="en-CA" dirty="0"/>
              <a:t>value-returning</a:t>
            </a:r>
          </a:p>
          <a:p>
            <a:r>
              <a:rPr lang="en-CA" dirty="0"/>
              <a:t>value-returning</a:t>
            </a:r>
          </a:p>
          <a:p>
            <a:r>
              <a:rPr lang="en-CA" dirty="0"/>
              <a:t>void</a:t>
            </a:r>
          </a:p>
          <a:p>
            <a:r>
              <a:rPr lang="en-CA" dirty="0"/>
              <a:t>value-returning</a:t>
            </a:r>
          </a:p>
          <a:p>
            <a:r>
              <a:rPr lang="en-CA" dirty="0"/>
              <a:t>void</a:t>
            </a:r>
          </a:p>
          <a:p>
            <a:r>
              <a:rPr lang="en-CA" dirty="0"/>
              <a:t>value-returning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437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856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618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291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 err="1"/>
              <a:t>replaceFirst</a:t>
            </a:r>
            <a:r>
              <a:rPr lang="en-CA" altLang="en-US" dirty="0"/>
              <a:t> returns a String (saved in String variable name)</a:t>
            </a:r>
          </a:p>
          <a:p>
            <a:endParaRPr lang="en-CA" altLang="en-US" dirty="0"/>
          </a:p>
          <a:p>
            <a:r>
              <a:rPr lang="en-CA" altLang="en-US" dirty="0"/>
              <a:t>exp returns a double (saved in double variable x)</a:t>
            </a:r>
          </a:p>
          <a:p>
            <a:endParaRPr lang="en-CA" altLang="en-US" dirty="0"/>
          </a:p>
          <a:p>
            <a:r>
              <a:rPr lang="en-CA" altLang="en-US" dirty="0" err="1"/>
              <a:t>getExponent</a:t>
            </a:r>
            <a:r>
              <a:rPr lang="en-CA" altLang="en-US" dirty="0"/>
              <a:t> returns an int (saved in int variable n)</a:t>
            </a:r>
          </a:p>
          <a:p>
            <a:endParaRPr lang="en-CA" altLang="en-US" dirty="0"/>
          </a:p>
          <a:p>
            <a:r>
              <a:rPr lang="en-CA" altLang="en-US" dirty="0" err="1"/>
              <a:t>equalsIgnoreCase</a:t>
            </a:r>
            <a:r>
              <a:rPr lang="en-CA" altLang="en-US" dirty="0"/>
              <a:t> returns </a:t>
            </a:r>
            <a:r>
              <a:rPr lang="en-CA" altLang="en-US" dirty="0" err="1"/>
              <a:t>boolean</a:t>
            </a:r>
            <a:r>
              <a:rPr lang="en-CA" altLang="en-US" dirty="0"/>
              <a:t> (used as the condition of an if control)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CA" altLang="en-US" dirty="0" err="1"/>
              <a:t>getExponent</a:t>
            </a:r>
            <a:r>
              <a:rPr lang="en-CA" altLang="en-US" dirty="0"/>
              <a:t> takes a double</a:t>
            </a:r>
          </a:p>
          <a:p>
            <a:pPr marL="171450" indent="-171450">
              <a:buFontTx/>
              <a:buChar char="-"/>
            </a:pPr>
            <a:r>
              <a:rPr lang="en-CA" altLang="en-US" dirty="0" err="1"/>
              <a:t>ulp</a:t>
            </a:r>
            <a:r>
              <a:rPr lang="en-CA" altLang="en-US" dirty="0"/>
              <a:t> takes a double</a:t>
            </a:r>
          </a:p>
          <a:p>
            <a:pPr marL="171450" indent="-171450">
              <a:buFontTx/>
              <a:buChar char="-"/>
            </a:pPr>
            <a:r>
              <a:rPr lang="en-CA" altLang="en-US" dirty="0" err="1"/>
              <a:t>scalb</a:t>
            </a:r>
            <a:r>
              <a:rPr lang="en-CA" altLang="en-US" dirty="0"/>
              <a:t> takes a double and an int</a:t>
            </a:r>
          </a:p>
          <a:p>
            <a:pPr marL="171450" indent="-171450">
              <a:buFontTx/>
              <a:buChar char="-"/>
            </a:pPr>
            <a:r>
              <a:rPr lang="en-CA" altLang="en-US" dirty="0"/>
              <a:t>split takes a String and another String</a:t>
            </a:r>
          </a:p>
          <a:p>
            <a:pPr marL="171450" indent="-171450">
              <a:buFontTx/>
              <a:buChar char="-"/>
            </a:pPr>
            <a:r>
              <a:rPr lang="en-CA" altLang="en-US" dirty="0"/>
              <a:t>length has no arguments</a:t>
            </a:r>
          </a:p>
          <a:p>
            <a:pPr marL="171450" indent="-171450">
              <a:buFontTx/>
              <a:buChar char="-"/>
            </a:pPr>
            <a:r>
              <a:rPr lang="en-CA" altLang="en-US" dirty="0" err="1"/>
              <a:t>doesItDo</a:t>
            </a:r>
            <a:r>
              <a:rPr lang="en-CA" altLang="en-US" dirty="0"/>
              <a:t> takes a String, an int, a double, and three more Strings</a:t>
            </a:r>
          </a:p>
          <a:p>
            <a:pPr marL="171450" indent="-171450">
              <a:buFontTx/>
              <a:buChar char="-"/>
            </a:pPr>
            <a:endParaRPr lang="en-CA" altLang="en-US" dirty="0"/>
          </a:p>
          <a:p>
            <a:r>
              <a:rPr lang="en-CA" altLang="en-US" dirty="0" err="1"/>
              <a:t>Eith</a:t>
            </a:r>
            <a:r>
              <a:rPr lang="en-CA" altLang="en-US" dirty="0"/>
              <a:t> int in the above answers MIGHT be double instead: it's OK to pass an int value into a double parameter. BUT it's NOT OK to pass a double into an int parameter.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8743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3258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76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5832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2575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private static void </a:t>
            </a:r>
            <a:r>
              <a:rPr lang="en-CA" dirty="0" err="1"/>
              <a:t>printPlusBlankLine</a:t>
            </a:r>
            <a:r>
              <a:rPr lang="en-CA" dirty="0"/>
              <a:t>(String text) {</a:t>
            </a:r>
          </a:p>
          <a:p>
            <a:r>
              <a:rPr lang="en-CA" dirty="0"/>
              <a:t>    </a:t>
            </a:r>
            <a:r>
              <a:rPr lang="en-CA" dirty="0" err="1"/>
              <a:t>sout</a:t>
            </a:r>
            <a:r>
              <a:rPr lang="en-CA" dirty="0"/>
              <a:t>(text);</a:t>
            </a:r>
          </a:p>
          <a:p>
            <a:r>
              <a:rPr lang="en-CA" dirty="0"/>
              <a:t>    </a:t>
            </a:r>
            <a:r>
              <a:rPr lang="en-CA" dirty="0" err="1"/>
              <a:t>sout</a:t>
            </a:r>
            <a:r>
              <a:rPr lang="en-CA" dirty="0"/>
              <a:t>();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double f(double x) {</a:t>
            </a:r>
          </a:p>
          <a:p>
            <a:r>
              <a:rPr lang="en-CA" dirty="0"/>
              <a:t>    return 2 * </a:t>
            </a:r>
            <a:r>
              <a:rPr lang="en-CA" dirty="0" err="1"/>
              <a:t>Math.pow</a:t>
            </a:r>
            <a:r>
              <a:rPr lang="en-CA" dirty="0"/>
              <a:t>(x, 3) – 3 * x + 5;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void printSumOf3(int num1, int num2, int num3) {</a:t>
            </a:r>
          </a:p>
          <a:p>
            <a:r>
              <a:rPr lang="en-CA" dirty="0"/>
              <a:t>    </a:t>
            </a:r>
            <a:r>
              <a:rPr lang="en-CA" dirty="0" err="1"/>
              <a:t>sout</a:t>
            </a:r>
            <a:r>
              <a:rPr lang="en-CA" dirty="0"/>
              <a:t>(num1 + num2 + num3);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int getSumOf3(int num1, int num2, int num3) {</a:t>
            </a:r>
          </a:p>
          <a:p>
            <a:r>
              <a:rPr lang="en-CA" dirty="0"/>
              <a:t>    return num1 + num2 + num3;</a:t>
            </a:r>
          </a:p>
          <a:p>
            <a:r>
              <a:rPr lang="en-CA" dirty="0"/>
              <a:t>}</a:t>
            </a:r>
          </a:p>
          <a:p>
            <a:r>
              <a:rPr lang="en-CA" dirty="0"/>
              <a:t>// This method RETURNs the sum instead of </a:t>
            </a:r>
            <a:r>
              <a:rPr lang="en-CA" dirty="0" err="1"/>
              <a:t>PRINTing</a:t>
            </a:r>
            <a:r>
              <a:rPr lang="en-CA" dirty="0"/>
              <a:t> it.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9660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private static </a:t>
            </a:r>
            <a:r>
              <a:rPr lang="en-CA" dirty="0" err="1"/>
              <a:t>boolean</a:t>
            </a:r>
            <a:r>
              <a:rPr lang="en-CA" dirty="0"/>
              <a:t> </a:t>
            </a:r>
            <a:r>
              <a:rPr lang="en-CA" dirty="0" err="1"/>
              <a:t>meansNo</a:t>
            </a:r>
            <a:r>
              <a:rPr lang="en-CA" dirty="0"/>
              <a:t>(String answer) {</a:t>
            </a:r>
          </a:p>
          <a:p>
            <a:r>
              <a:rPr lang="en-CA" dirty="0"/>
              <a:t>    return </a:t>
            </a:r>
            <a:r>
              <a:rPr lang="en-CA" dirty="0" err="1"/>
              <a:t>answer.equalsIgnoreCase</a:t>
            </a:r>
            <a:r>
              <a:rPr lang="en-CA" dirty="0"/>
              <a:t>("no")</a:t>
            </a:r>
          </a:p>
          <a:p>
            <a:r>
              <a:rPr lang="en-CA" dirty="0"/>
              <a:t>            || </a:t>
            </a:r>
            <a:r>
              <a:rPr lang="en-CA" dirty="0" err="1"/>
              <a:t>answer.equalsIgnoreCase</a:t>
            </a:r>
            <a:r>
              <a:rPr lang="en-CA" dirty="0"/>
              <a:t>("nah")</a:t>
            </a:r>
          </a:p>
          <a:p>
            <a:r>
              <a:rPr lang="en-CA" dirty="0"/>
              <a:t>            || </a:t>
            </a:r>
            <a:r>
              <a:rPr lang="en-CA" dirty="0" err="1"/>
              <a:t>answer.equalsIgnoreCase</a:t>
            </a:r>
            <a:r>
              <a:rPr lang="en-CA" dirty="0"/>
              <a:t>("nope")</a:t>
            </a:r>
          </a:p>
          <a:p>
            <a:r>
              <a:rPr lang="en-CA" dirty="0"/>
              <a:t>            || </a:t>
            </a:r>
            <a:r>
              <a:rPr lang="en-CA" dirty="0" err="1"/>
              <a:t>answer.equalsIgnoreCase</a:t>
            </a:r>
            <a:r>
              <a:rPr lang="en-CA" dirty="0"/>
              <a:t>("sorry");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47902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0789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3999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385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private static void </a:t>
            </a:r>
            <a:r>
              <a:rPr lang="en-CA" dirty="0" err="1"/>
              <a:t>printDimensions</a:t>
            </a:r>
            <a:r>
              <a:rPr lang="en-CA" dirty="0"/>
              <a:t>(Rectangle r) {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String </a:t>
            </a:r>
            <a:r>
              <a:rPr lang="en-CA" dirty="0" err="1"/>
              <a:t>toRoman</a:t>
            </a:r>
            <a:r>
              <a:rPr lang="en-CA" dirty="0"/>
              <a:t>(int n) {</a:t>
            </a:r>
          </a:p>
          <a:p>
            <a:r>
              <a:rPr lang="en-CA" dirty="0"/>
              <a:t>    return "XLII";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private static int </a:t>
            </a:r>
            <a:r>
              <a:rPr lang="en-CA" dirty="0" err="1"/>
              <a:t>fromRoman</a:t>
            </a:r>
            <a:r>
              <a:rPr lang="en-CA" dirty="0"/>
              <a:t>(String roman) {</a:t>
            </a:r>
          </a:p>
          <a:p>
            <a:r>
              <a:rPr lang="en-CA" dirty="0"/>
              <a:t>    return 42;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1884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Methods II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Void or Value-Returning?</a:t>
            </a:r>
          </a:p>
          <a:p>
            <a:pPr lvl="1"/>
            <a:r>
              <a:rPr lang="en-CA" b="1" dirty="0" err="1">
                <a:solidFill>
                  <a:schemeClr val="tx2"/>
                </a:solidFill>
              </a:rPr>
              <a:t>win.setVisible</a:t>
            </a:r>
            <a:r>
              <a:rPr lang="en-CA" b="1" dirty="0">
                <a:solidFill>
                  <a:schemeClr val="tx2"/>
                </a:solidFill>
              </a:rPr>
              <a:t>(true)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distance = </a:t>
            </a:r>
            <a:r>
              <a:rPr lang="en-CA" b="1" dirty="0" err="1">
                <a:solidFill>
                  <a:schemeClr val="tx2"/>
                </a:solidFill>
              </a:rPr>
              <a:t>Math.hypot</a:t>
            </a:r>
            <a:r>
              <a:rPr lang="en-CA" b="1" dirty="0">
                <a:solidFill>
                  <a:schemeClr val="tx2"/>
                </a:solidFill>
              </a:rPr>
              <a:t>(x1 – x2, y1 – y2)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area = </a:t>
            </a:r>
            <a:r>
              <a:rPr lang="en-CA" dirty="0" err="1">
                <a:solidFill>
                  <a:schemeClr val="tx2"/>
                </a:solidFill>
              </a:rPr>
              <a:t>Math.PI</a:t>
            </a:r>
            <a:r>
              <a:rPr lang="en-CA" dirty="0">
                <a:solidFill>
                  <a:schemeClr val="tx2"/>
                </a:solidFill>
              </a:rPr>
              <a:t> * </a:t>
            </a:r>
            <a:r>
              <a:rPr lang="en-CA" b="1" dirty="0">
                <a:solidFill>
                  <a:schemeClr val="tx2"/>
                </a:solidFill>
              </a:rPr>
              <a:t>Math.pow(radius, 2)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b="1" dirty="0" err="1">
                <a:solidFill>
                  <a:schemeClr val="tx2"/>
                </a:solidFill>
              </a:rPr>
              <a:t>root.add</a:t>
            </a:r>
            <a:r>
              <a:rPr lang="en-CA" b="1" dirty="0">
                <a:solidFill>
                  <a:schemeClr val="tx2"/>
                </a:solidFill>
              </a:rPr>
              <a:t>(</a:t>
            </a:r>
            <a:r>
              <a:rPr lang="en-CA" b="1" dirty="0" err="1">
                <a:solidFill>
                  <a:schemeClr val="tx2"/>
                </a:solidFill>
              </a:rPr>
              <a:t>okButton</a:t>
            </a:r>
            <a:r>
              <a:rPr lang="en-CA" b="1" dirty="0">
                <a:solidFill>
                  <a:schemeClr val="tx2"/>
                </a:solidFill>
              </a:rPr>
              <a:t>, 0, 3, 2, 1)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if (</a:t>
            </a:r>
            <a:r>
              <a:rPr lang="en-CA" b="1" dirty="0" err="1">
                <a:solidFill>
                  <a:schemeClr val="tx2"/>
                </a:solidFill>
              </a:rPr>
              <a:t>myList.isEmpty</a:t>
            </a:r>
            <a:r>
              <a:rPr lang="en-CA" b="1" dirty="0">
                <a:solidFill>
                  <a:schemeClr val="tx2"/>
                </a:solidFill>
              </a:rPr>
              <a:t>()</a:t>
            </a:r>
            <a:r>
              <a:rPr lang="en-CA" dirty="0">
                <a:solidFill>
                  <a:schemeClr val="tx2"/>
                </a:solidFill>
              </a:rPr>
              <a:t>) { … }</a:t>
            </a:r>
          </a:p>
          <a:p>
            <a:pPr lvl="1"/>
            <a:r>
              <a:rPr lang="en-CA" b="1" dirty="0" err="1">
                <a:solidFill>
                  <a:schemeClr val="tx2"/>
                </a:solidFill>
              </a:rPr>
              <a:t>myList.add</a:t>
            </a:r>
            <a:r>
              <a:rPr lang="en-CA" b="1" dirty="0">
                <a:solidFill>
                  <a:schemeClr val="tx2"/>
                </a:solidFill>
              </a:rPr>
              <a:t>(10)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while (</a:t>
            </a:r>
            <a:r>
              <a:rPr lang="en-CA" b="1" dirty="0" err="1">
                <a:solidFill>
                  <a:schemeClr val="tx2"/>
                </a:solidFill>
              </a:rPr>
              <a:t>it.hasNext</a:t>
            </a:r>
            <a:r>
              <a:rPr lang="en-CA" b="1" dirty="0">
                <a:solidFill>
                  <a:schemeClr val="tx2"/>
                </a:solidFill>
              </a:rPr>
              <a:t>()</a:t>
            </a:r>
            <a:r>
              <a:rPr lang="en-CA" dirty="0">
                <a:solidFill>
                  <a:schemeClr val="tx2"/>
                </a:solidFill>
              </a:rPr>
              <a:t>) { … }</a:t>
            </a:r>
          </a:p>
          <a:p>
            <a:r>
              <a:rPr lang="en-CA" dirty="0"/>
              <a:t>Are you </a:t>
            </a:r>
            <a:r>
              <a:rPr lang="en-CA" i="1" dirty="0"/>
              <a:t>sure</a:t>
            </a:r>
            <a:r>
              <a:rPr lang="en-CA" dirty="0"/>
              <a:t> about the void ones?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4ED0-6F91-42F9-962F-CF680747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We Can Ask a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6F26-DD2E-4AE4-B244-5D6712CEF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ask a Scanner (</a:t>
            </a:r>
            <a:r>
              <a:rPr lang="en-CA" i="1" dirty="0"/>
              <a:t>e.g.</a:t>
            </a:r>
            <a:r>
              <a:rPr lang="en-CA" dirty="0"/>
              <a:t> </a:t>
            </a:r>
            <a:r>
              <a:rPr lang="en-CA" dirty="0" err="1"/>
              <a:t>kbd</a:t>
            </a:r>
            <a:r>
              <a:rPr lang="en-CA" dirty="0"/>
              <a:t>):</a:t>
            </a:r>
          </a:p>
          <a:p>
            <a:pPr lvl="1"/>
            <a:r>
              <a:rPr lang="en-CA" dirty="0"/>
              <a:t>to get the next int – </a:t>
            </a:r>
            <a:r>
              <a:rPr lang="en-CA" dirty="0" err="1"/>
              <a:t>nextInt</a:t>
            </a:r>
            <a:r>
              <a:rPr lang="en-CA" dirty="0"/>
              <a:t>()</a:t>
            </a:r>
          </a:p>
          <a:p>
            <a:pPr lvl="1"/>
            <a:r>
              <a:rPr lang="en-CA" dirty="0"/>
              <a:t>to get the next double – </a:t>
            </a:r>
            <a:r>
              <a:rPr lang="en-CA" dirty="0" err="1"/>
              <a:t>nextDouble</a:t>
            </a:r>
            <a:r>
              <a:rPr lang="en-CA" dirty="0"/>
              <a:t>()</a:t>
            </a:r>
          </a:p>
          <a:p>
            <a:pPr lvl="1"/>
            <a:r>
              <a:rPr lang="en-CA" dirty="0"/>
              <a:t>to get the next word – next()</a:t>
            </a:r>
          </a:p>
          <a:p>
            <a:pPr lvl="1"/>
            <a:r>
              <a:rPr lang="en-CA" dirty="0"/>
              <a:t>to get the next line – </a:t>
            </a:r>
            <a:r>
              <a:rPr lang="en-CA" dirty="0" err="1"/>
              <a:t>nextLine</a:t>
            </a:r>
            <a:r>
              <a:rPr lang="en-CA" dirty="0"/>
              <a:t>()</a:t>
            </a:r>
          </a:p>
          <a:p>
            <a:pPr lvl="1"/>
            <a:r>
              <a:rPr lang="en-CA" dirty="0"/>
              <a:t>to get the next </a:t>
            </a:r>
            <a:r>
              <a:rPr lang="en-CA" dirty="0" err="1"/>
              <a:t>boolean</a:t>
            </a:r>
            <a:r>
              <a:rPr lang="en-CA" dirty="0"/>
              <a:t> – </a:t>
            </a:r>
            <a:r>
              <a:rPr lang="en-CA" dirty="0" err="1"/>
              <a:t>nextBoolean</a:t>
            </a:r>
            <a:r>
              <a:rPr lang="en-CA" dirty="0"/>
              <a:t>()</a:t>
            </a:r>
          </a:p>
          <a:p>
            <a:pPr lvl="2"/>
            <a:r>
              <a:rPr lang="en-CA" dirty="0"/>
              <a:t>user must type true or false</a:t>
            </a:r>
          </a:p>
          <a:p>
            <a:r>
              <a:rPr lang="en-CA" dirty="0"/>
              <a:t>We will learn more Scanner methods later</a:t>
            </a:r>
          </a:p>
        </p:txBody>
      </p:sp>
    </p:spTree>
    <p:extLst>
      <p:ext uri="{BB962C8B-B14F-4D97-AF65-F5344CB8AC3E}">
        <p14:creationId xmlns:p14="http://schemas.microsoft.com/office/powerpoint/2010/main" val="382551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7512-B963-467F-A505-5850D523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We Can Ask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F103D-F8DB-452A-962E-B1131621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ask a String (</a:t>
            </a:r>
            <a:r>
              <a:rPr lang="en-CA" i="1" dirty="0"/>
              <a:t>e.g.</a:t>
            </a:r>
            <a:r>
              <a:rPr lang="en-CA" dirty="0"/>
              <a:t> answer):</a:t>
            </a:r>
          </a:p>
          <a:p>
            <a:pPr lvl="1"/>
            <a:r>
              <a:rPr lang="en-CA" dirty="0"/>
              <a:t>if it equals another String – equals("yes")</a:t>
            </a:r>
          </a:p>
          <a:p>
            <a:pPr lvl="1"/>
            <a:r>
              <a:rPr lang="en-CA" i="1" dirty="0"/>
              <a:t>ditto</a:t>
            </a:r>
            <a:r>
              <a:rPr lang="en-CA" dirty="0"/>
              <a:t>, but ignoring case – </a:t>
            </a:r>
            <a:r>
              <a:rPr lang="en-CA" dirty="0" err="1"/>
              <a:t>equalsIgnoreCase</a:t>
            </a:r>
            <a:r>
              <a:rPr lang="en-CA" dirty="0"/>
              <a:t>("yes")</a:t>
            </a:r>
          </a:p>
          <a:p>
            <a:pPr lvl="1"/>
            <a:r>
              <a:rPr lang="en-CA" dirty="0"/>
              <a:t>if it starts with some String – </a:t>
            </a:r>
            <a:r>
              <a:rPr lang="en-CA" dirty="0" err="1"/>
              <a:t>startsWith</a:t>
            </a:r>
            <a:r>
              <a:rPr lang="en-CA" dirty="0"/>
              <a:t>("y")</a:t>
            </a:r>
          </a:p>
          <a:p>
            <a:pPr lvl="1"/>
            <a:r>
              <a:rPr lang="en-CA" dirty="0"/>
              <a:t>what it would be in all capitals – </a:t>
            </a:r>
            <a:r>
              <a:rPr lang="en-CA" dirty="0" err="1"/>
              <a:t>toUpperCase</a:t>
            </a:r>
            <a:r>
              <a:rPr lang="en-CA" dirty="0"/>
              <a:t>()</a:t>
            </a:r>
          </a:p>
          <a:p>
            <a:pPr lvl="1"/>
            <a:r>
              <a:rPr lang="en-CA" i="1" dirty="0"/>
              <a:t>ditto</a:t>
            </a:r>
            <a:r>
              <a:rPr lang="en-CA" dirty="0"/>
              <a:t>, but small letters – </a:t>
            </a:r>
            <a:r>
              <a:rPr lang="en-CA" dirty="0" err="1"/>
              <a:t>toLowerCase</a:t>
            </a:r>
            <a:r>
              <a:rPr lang="en-CA" dirty="0"/>
              <a:t>()</a:t>
            </a:r>
          </a:p>
          <a:p>
            <a:pPr lvl="1"/>
            <a:r>
              <a:rPr lang="en-CA" dirty="0"/>
              <a:t>how many characters it has – length()</a:t>
            </a:r>
          </a:p>
          <a:p>
            <a:r>
              <a:rPr lang="en-CA" dirty="0"/>
              <a:t>We will learn more String methods later</a:t>
            </a:r>
          </a:p>
        </p:txBody>
      </p:sp>
    </p:spTree>
    <p:extLst>
      <p:ext uri="{BB962C8B-B14F-4D97-AF65-F5344CB8AC3E}">
        <p14:creationId xmlns:p14="http://schemas.microsoft.com/office/powerpoint/2010/main" val="112700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Each method returns one kind of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 </a:t>
            </a:r>
            <a:r>
              <a:rPr lang="en-CA" dirty="0"/>
              <a:t>returns an </a:t>
            </a:r>
            <a:r>
              <a:rPr lang="en-CA" b="1" dirty="0" err="1"/>
              <a:t>int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kbd.nextDouble</a:t>
            </a:r>
            <a:r>
              <a:rPr lang="en-CA" dirty="0">
                <a:solidFill>
                  <a:schemeClr val="tx2"/>
                </a:solidFill>
              </a:rPr>
              <a:t>() </a:t>
            </a:r>
            <a:r>
              <a:rPr lang="en-CA" dirty="0"/>
              <a:t>returns a </a:t>
            </a:r>
            <a:r>
              <a:rPr lang="en-CA" b="1" dirty="0"/>
              <a:t>double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kbd.next</a:t>
            </a:r>
            <a:r>
              <a:rPr lang="en-CA" dirty="0">
                <a:solidFill>
                  <a:schemeClr val="tx2"/>
                </a:solidFill>
              </a:rPr>
              <a:t>() </a:t>
            </a:r>
            <a:r>
              <a:rPr lang="en-CA" dirty="0"/>
              <a:t>returns a </a:t>
            </a:r>
            <a:r>
              <a:rPr lang="en-CA" b="1" dirty="0"/>
              <a:t>String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answer.toUpperCase</a:t>
            </a:r>
            <a:r>
              <a:rPr lang="en-CA" dirty="0">
                <a:solidFill>
                  <a:schemeClr val="tx2"/>
                </a:solidFill>
              </a:rPr>
              <a:t>() </a:t>
            </a:r>
            <a:r>
              <a:rPr lang="en-CA" dirty="0"/>
              <a:t>returns a </a:t>
            </a:r>
            <a:r>
              <a:rPr lang="en-CA" b="1" dirty="0"/>
              <a:t>String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answer.startsWith</a:t>
            </a:r>
            <a:r>
              <a:rPr lang="en-CA" dirty="0">
                <a:solidFill>
                  <a:schemeClr val="tx2"/>
                </a:solidFill>
              </a:rPr>
              <a:t>("yes")</a:t>
            </a:r>
            <a:r>
              <a:rPr lang="en-CA" dirty="0"/>
              <a:t> returns a </a:t>
            </a:r>
            <a:r>
              <a:rPr lang="en-CA" b="1" dirty="0" err="1"/>
              <a:t>boolean</a:t>
            </a:r>
            <a:r>
              <a:rPr lang="en-CA" dirty="0"/>
              <a:t> value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Math.sqrt</a:t>
            </a:r>
            <a:r>
              <a:rPr lang="en-CA" dirty="0">
                <a:solidFill>
                  <a:schemeClr val="tx2"/>
                </a:solidFill>
              </a:rPr>
              <a:t>(10) </a:t>
            </a:r>
            <a:r>
              <a:rPr lang="en-CA" dirty="0"/>
              <a:t>returns a </a:t>
            </a:r>
            <a:r>
              <a:rPr lang="en-CA" b="1" dirty="0"/>
              <a:t>double</a:t>
            </a:r>
            <a:r>
              <a:rPr lang="en-CA" dirty="0"/>
              <a:t> value</a:t>
            </a:r>
          </a:p>
          <a:p>
            <a:pPr lvl="2">
              <a:defRPr/>
            </a:pPr>
            <a:r>
              <a:rPr lang="en-CA" dirty="0"/>
              <a:t>the square root of 10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Math.pow(radius, 2) </a:t>
            </a:r>
            <a:r>
              <a:rPr lang="en-CA" dirty="0"/>
              <a:t>returns a </a:t>
            </a:r>
            <a:r>
              <a:rPr lang="en-CA" b="1" dirty="0"/>
              <a:t>double </a:t>
            </a:r>
            <a:r>
              <a:rPr lang="en-CA" dirty="0"/>
              <a:t>value</a:t>
            </a:r>
          </a:p>
          <a:p>
            <a:pPr lvl="2">
              <a:defRPr/>
            </a:pPr>
            <a:r>
              <a:rPr lang="en-CA" dirty="0"/>
              <a:t>radius squared (</a:t>
            </a:r>
            <a:r>
              <a:rPr lang="en-CA" i="1" dirty="0"/>
              <a:t>radius</a:t>
            </a:r>
            <a:r>
              <a:rPr lang="en-CA" baseline="30000" dirty="0"/>
              <a:t>2</a:t>
            </a:r>
            <a:r>
              <a:rPr lang="en-CA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value returned replaces the method call</a:t>
            </a:r>
          </a:p>
          <a:p>
            <a:pPr lvl="1">
              <a:defRPr/>
            </a:pPr>
            <a:r>
              <a:rPr lang="en-CA" dirty="0"/>
              <a:t>you can save the result to a variable:</a:t>
            </a:r>
          </a:p>
          <a:p>
            <a:pPr lvl="1"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bestScore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b="1" dirty="0">
                <a:solidFill>
                  <a:schemeClr val="tx2"/>
                </a:solidFill>
              </a:rPr>
              <a:t>Math.max(</a:t>
            </a:r>
            <a:r>
              <a:rPr lang="en-CA" sz="2400" b="1" dirty="0" err="1">
                <a:solidFill>
                  <a:schemeClr val="tx2"/>
                </a:solidFill>
              </a:rPr>
              <a:t>testScore</a:t>
            </a:r>
            <a:r>
              <a:rPr lang="en-CA" sz="2400" b="1" dirty="0">
                <a:solidFill>
                  <a:schemeClr val="tx2"/>
                </a:solidFill>
              </a:rPr>
              <a:t>, </a:t>
            </a:r>
            <a:r>
              <a:rPr lang="en-CA" sz="2400" b="1" dirty="0" err="1">
                <a:solidFill>
                  <a:schemeClr val="tx2"/>
                </a:solidFill>
              </a:rPr>
              <a:t>examScore</a:t>
            </a:r>
            <a:r>
              <a:rPr lang="en-CA" sz="2400" b="1" dirty="0">
                <a:solidFill>
                  <a:schemeClr val="tx2"/>
                </a:solidFill>
              </a:rPr>
              <a:t>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2">
              <a:defRPr/>
            </a:pPr>
            <a:r>
              <a:rPr lang="en-CA" dirty="0"/>
              <a:t>Math.max call replaced with maximum of the two given test scores; </a:t>
            </a:r>
            <a:r>
              <a:rPr lang="en-CA" dirty="0" err="1"/>
              <a:t>bestScore</a:t>
            </a:r>
            <a:r>
              <a:rPr lang="en-CA" dirty="0"/>
              <a:t> is set to that value</a:t>
            </a:r>
          </a:p>
          <a:p>
            <a:pPr lvl="1">
              <a:defRPr/>
            </a:pPr>
            <a:r>
              <a:rPr lang="en-CA" dirty="0"/>
              <a:t>you can send the result to another method: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b="1" dirty="0">
                <a:solidFill>
                  <a:schemeClr val="tx2"/>
                </a:solidFill>
              </a:rPr>
              <a:t>Math.pow(5, 2)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2">
              <a:defRPr/>
            </a:pPr>
            <a:r>
              <a:rPr lang="en-CA" dirty="0"/>
              <a:t>Math.pow(5, 2) replaced with 25.0; it gets printed</a:t>
            </a:r>
          </a:p>
          <a:p>
            <a:pPr lvl="1">
              <a:defRPr/>
            </a:pPr>
            <a:r>
              <a:rPr lang="en-CA" dirty="0"/>
              <a:t>you can include it in a larger expression: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root = (-b + </a:t>
            </a:r>
            <a:r>
              <a:rPr lang="en-CA" sz="2400" b="1" dirty="0" err="1">
                <a:solidFill>
                  <a:schemeClr val="tx2"/>
                </a:solidFill>
              </a:rPr>
              <a:t>Math.sqrt</a:t>
            </a:r>
            <a:r>
              <a:rPr lang="en-CA" sz="2400" b="1" dirty="0">
                <a:solidFill>
                  <a:schemeClr val="tx2"/>
                </a:solidFill>
              </a:rPr>
              <a:t>(b*b – 4*a*c)</a:t>
            </a:r>
            <a:r>
              <a:rPr lang="en-CA" sz="2400" dirty="0">
                <a:solidFill>
                  <a:schemeClr val="tx2"/>
                </a:solidFill>
              </a:rPr>
              <a:t>) / (2 * a);</a:t>
            </a:r>
          </a:p>
          <a:p>
            <a:pPr lvl="1">
              <a:buNone/>
              <a:defRPr/>
            </a:pPr>
            <a:endParaRPr lang="en-CA" i="1" baseline="3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1A2A-A5B8-4B57-AEA4-A5F86568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Math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8DB9-7461-4BCF-81B3-FB7FE80CD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useful methods found in Math</a:t>
            </a:r>
          </a:p>
          <a:p>
            <a:pPr lvl="1"/>
            <a:r>
              <a:rPr lang="en-US" dirty="0" err="1"/>
              <a:t>Math.pow</a:t>
            </a:r>
            <a:r>
              <a:rPr lang="en-US" dirty="0"/>
              <a:t>(x, y) – returns </a:t>
            </a:r>
            <a:r>
              <a:rPr lang="en-US" dirty="0" err="1"/>
              <a:t>x</a:t>
            </a:r>
            <a:r>
              <a:rPr lang="en-US" baseline="30000" dirty="0" err="1"/>
              <a:t>y</a:t>
            </a:r>
            <a:endParaRPr lang="en-US" baseline="30000" dirty="0"/>
          </a:p>
          <a:p>
            <a:pPr lvl="1"/>
            <a:r>
              <a:rPr lang="en-US" dirty="0" err="1"/>
              <a:t>Math.max</a:t>
            </a:r>
            <a:r>
              <a:rPr lang="en-US" dirty="0"/>
              <a:t>(a, b) – returns maximum of a and b</a:t>
            </a:r>
          </a:p>
          <a:p>
            <a:pPr lvl="1"/>
            <a:r>
              <a:rPr lang="en-US" dirty="0" err="1"/>
              <a:t>Math.min</a:t>
            </a:r>
            <a:r>
              <a:rPr lang="en-US" dirty="0"/>
              <a:t>(a, b) – returns minimum of a and b</a:t>
            </a:r>
          </a:p>
          <a:p>
            <a:pPr lvl="1"/>
            <a:r>
              <a:rPr lang="en-US" dirty="0" err="1"/>
              <a:t>Math.sqrt</a:t>
            </a:r>
            <a:r>
              <a:rPr lang="en-US" dirty="0"/>
              <a:t>(x) – returns square root of x</a:t>
            </a:r>
          </a:p>
          <a:p>
            <a:pPr lvl="1"/>
            <a:r>
              <a:rPr lang="en-US" dirty="0"/>
              <a:t>Math.log(x) – returns natural log of x</a:t>
            </a:r>
          </a:p>
          <a:p>
            <a:pPr lvl="1"/>
            <a:r>
              <a:rPr lang="en-US" dirty="0"/>
              <a:t>Math.log10(x) – returns log</a:t>
            </a:r>
            <a:r>
              <a:rPr lang="en-US" baseline="-25000" dirty="0"/>
              <a:t>10</a:t>
            </a:r>
            <a:r>
              <a:rPr lang="en-US" dirty="0"/>
              <a:t> of x</a:t>
            </a:r>
          </a:p>
          <a:p>
            <a:pPr lvl="1"/>
            <a:r>
              <a:rPr lang="en-US" dirty="0" err="1"/>
              <a:t>Math.sin</a:t>
            </a:r>
            <a:r>
              <a:rPr lang="en-US" dirty="0"/>
              <a:t>(theta) – returns sin of theta</a:t>
            </a:r>
          </a:p>
          <a:p>
            <a:pPr lvl="2"/>
            <a:r>
              <a:rPr lang="en-US" dirty="0"/>
              <a:t>also cos, tan, </a:t>
            </a:r>
            <a:r>
              <a:rPr lang="en-US" dirty="0" err="1"/>
              <a:t>asin</a:t>
            </a:r>
            <a:r>
              <a:rPr lang="en-US" dirty="0"/>
              <a:t>, </a:t>
            </a:r>
            <a:r>
              <a:rPr lang="en-US" dirty="0" err="1"/>
              <a:t>acos</a:t>
            </a:r>
            <a:r>
              <a:rPr lang="en-US" dirty="0"/>
              <a:t>, </a:t>
            </a:r>
            <a:r>
              <a:rPr lang="en-US" dirty="0" err="1"/>
              <a:t>atan</a:t>
            </a:r>
            <a:endParaRPr lang="en-US" dirty="0"/>
          </a:p>
          <a:p>
            <a:pPr lvl="2"/>
            <a:r>
              <a:rPr lang="en-US" dirty="0"/>
              <a:t>theta is in radians (not degrees)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87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445B-FBE0-4EAD-9779-7B385918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More Math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34C97-115D-40CA-924E-E9704CF0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Rounding off</a:t>
            </a:r>
          </a:p>
          <a:p>
            <a:pPr lvl="1"/>
            <a:r>
              <a:rPr lang="en-US" dirty="0"/>
              <a:t>(int)</a:t>
            </a:r>
            <a:r>
              <a:rPr lang="en-US" dirty="0" err="1"/>
              <a:t>Math.round</a:t>
            </a:r>
            <a:r>
              <a:rPr lang="en-US" dirty="0"/>
              <a:t>(x) – x rounded to nearest int</a:t>
            </a:r>
          </a:p>
          <a:p>
            <a:pPr lvl="1"/>
            <a:r>
              <a:rPr lang="en-US" dirty="0"/>
              <a:t>(int)</a:t>
            </a:r>
            <a:r>
              <a:rPr lang="en-US" dirty="0" err="1"/>
              <a:t>Math.rint</a:t>
            </a:r>
            <a:r>
              <a:rPr lang="en-US" dirty="0"/>
              <a:t>(x) – </a:t>
            </a:r>
            <a:r>
              <a:rPr lang="en-US" i="1" dirty="0"/>
              <a:t>same</a:t>
            </a:r>
            <a:r>
              <a:rPr lang="en-US" dirty="0"/>
              <a:t>(!)</a:t>
            </a:r>
          </a:p>
          <a:p>
            <a:pPr lvl="2"/>
            <a:r>
              <a:rPr lang="en-US" dirty="0"/>
              <a:t>NOTE the (int)</a:t>
            </a:r>
          </a:p>
          <a:p>
            <a:pPr lvl="3"/>
            <a:r>
              <a:rPr lang="en-US" dirty="0" err="1"/>
              <a:t>Math.round</a:t>
            </a:r>
            <a:r>
              <a:rPr lang="en-US" dirty="0"/>
              <a:t> returns a long value</a:t>
            </a:r>
          </a:p>
          <a:p>
            <a:pPr lvl="3"/>
            <a:r>
              <a:rPr lang="en-US" dirty="0" err="1"/>
              <a:t>Math.rint</a:t>
            </a:r>
            <a:r>
              <a:rPr lang="en-US" dirty="0"/>
              <a:t> returns a double (!)</a:t>
            </a:r>
          </a:p>
          <a:p>
            <a:r>
              <a:rPr lang="en-US" dirty="0"/>
              <a:t>Random numbers</a:t>
            </a:r>
          </a:p>
          <a:p>
            <a:pPr lvl="1"/>
            <a:r>
              <a:rPr lang="en-US" dirty="0" err="1"/>
              <a:t>Math.random</a:t>
            </a:r>
            <a:r>
              <a:rPr lang="en-US" dirty="0"/>
              <a:t>() – returns a random number in [0,1)</a:t>
            </a:r>
          </a:p>
          <a:p>
            <a:pPr lvl="2"/>
            <a:r>
              <a:rPr lang="en-US" dirty="0"/>
              <a:t>might be zero; won’t ever be one</a:t>
            </a:r>
          </a:p>
          <a:p>
            <a:pPr lvl="2"/>
            <a:r>
              <a:rPr lang="en-US" dirty="0"/>
              <a:t>1 + (int)(6 * </a:t>
            </a:r>
            <a:r>
              <a:rPr lang="en-US" dirty="0" err="1"/>
              <a:t>Math.random</a:t>
            </a:r>
            <a:r>
              <a:rPr lang="en-US" dirty="0"/>
              <a:t>()) – returns 1, 2, 3, 4, 5 or 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308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Assuming the code below is correct, what kind of value does each method return?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double x,  y = 3.2;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n = 42;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name = "Mark";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boolean</a:t>
            </a:r>
            <a:r>
              <a:rPr lang="en-CA" sz="2400" dirty="0">
                <a:solidFill>
                  <a:schemeClr val="tx2"/>
                </a:solidFill>
              </a:rPr>
              <a:t> good;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name = </a:t>
            </a:r>
            <a:r>
              <a:rPr lang="en-CA" sz="2400" b="1" dirty="0" err="1">
                <a:solidFill>
                  <a:schemeClr val="tx2"/>
                </a:solidFill>
              </a:rPr>
              <a:t>name.replaceFirst</a:t>
            </a:r>
            <a:r>
              <a:rPr lang="en-CA" sz="2400" dirty="0">
                <a:solidFill>
                  <a:schemeClr val="tx2"/>
                </a:solidFill>
              </a:rPr>
              <a:t>("a", "o");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x = </a:t>
            </a:r>
            <a:r>
              <a:rPr lang="en-CA" sz="2400" b="1" dirty="0">
                <a:solidFill>
                  <a:schemeClr val="tx2"/>
                </a:solidFill>
              </a:rPr>
              <a:t>Math.exp</a:t>
            </a:r>
            <a:r>
              <a:rPr lang="en-CA" sz="2400" dirty="0">
                <a:solidFill>
                  <a:schemeClr val="tx2"/>
                </a:solidFill>
              </a:rPr>
              <a:t>(y);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n = </a:t>
            </a:r>
            <a:r>
              <a:rPr lang="en-CA" sz="2400" b="1" dirty="0" err="1">
                <a:solidFill>
                  <a:schemeClr val="tx2"/>
                </a:solidFill>
              </a:rPr>
              <a:t>Math.getExponent</a:t>
            </a:r>
            <a:r>
              <a:rPr lang="en-CA" sz="2400" dirty="0">
                <a:solidFill>
                  <a:schemeClr val="tx2"/>
                </a:solidFill>
              </a:rPr>
              <a:t>(x);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good = (</a:t>
            </a:r>
            <a:r>
              <a:rPr lang="en-CA" sz="2400" b="1" dirty="0" err="1">
                <a:solidFill>
                  <a:schemeClr val="tx2"/>
                </a:solidFill>
              </a:rPr>
              <a:t>name.equalsIgnoreCase</a:t>
            </a:r>
            <a:r>
              <a:rPr lang="en-CA" sz="2400" dirty="0">
                <a:solidFill>
                  <a:schemeClr val="tx2"/>
                </a:solidFill>
              </a:rPr>
              <a:t>("</a:t>
            </a:r>
            <a:r>
              <a:rPr lang="en-CA" sz="2400" dirty="0" err="1">
                <a:solidFill>
                  <a:schemeClr val="tx2"/>
                </a:solidFill>
              </a:rPr>
              <a:t>mork</a:t>
            </a:r>
            <a:r>
              <a:rPr lang="en-CA" sz="2400" dirty="0">
                <a:solidFill>
                  <a:schemeClr val="tx2"/>
                </a:solidFill>
              </a:rPr>
              <a:t>"));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“Arguments” are </a:t>
            </a:r>
            <a:r>
              <a:rPr lang="en-CA" i="1" dirty="0"/>
              <a:t>given to </a:t>
            </a:r>
            <a:r>
              <a:rPr lang="en-CA" dirty="0"/>
              <a:t>the method</a:t>
            </a:r>
          </a:p>
          <a:p>
            <a:pPr lvl="2">
              <a:defRPr/>
            </a:pPr>
            <a:r>
              <a:rPr lang="en-CA" dirty="0"/>
              <a:t>we also say that the method </a:t>
            </a:r>
            <a:r>
              <a:rPr lang="en-CA" i="1" dirty="0"/>
              <a:t>takes </a:t>
            </a:r>
            <a:r>
              <a:rPr lang="en-CA" dirty="0"/>
              <a:t>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Math.sqrt</a:t>
            </a:r>
            <a:r>
              <a:rPr lang="en-CA" dirty="0">
                <a:solidFill>
                  <a:schemeClr val="tx2"/>
                </a:solidFill>
              </a:rPr>
              <a:t>(10) </a:t>
            </a:r>
            <a:r>
              <a:rPr lang="en-CA" dirty="0"/>
              <a:t>– 10 is the (only) argument</a:t>
            </a:r>
          </a:p>
          <a:p>
            <a:pPr lvl="2">
              <a:defRPr/>
            </a:pPr>
            <a:r>
              <a:rPr lang="en-CA" dirty="0" err="1"/>
              <a:t>sqrt</a:t>
            </a:r>
            <a:r>
              <a:rPr lang="en-CA" dirty="0"/>
              <a:t> knows how to find the square root of a number</a:t>
            </a:r>
          </a:p>
          <a:p>
            <a:pPr lvl="2">
              <a:defRPr/>
            </a:pPr>
            <a:r>
              <a:rPr lang="en-CA" dirty="0"/>
              <a:t>but need to tell it </a:t>
            </a:r>
            <a:r>
              <a:rPr lang="en-CA" i="1" dirty="0"/>
              <a:t>what number to find the square root o</a:t>
            </a:r>
            <a:r>
              <a:rPr lang="en-CA" dirty="0"/>
              <a:t>f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Math.pow</a:t>
            </a:r>
            <a:r>
              <a:rPr lang="en-CA" dirty="0">
                <a:solidFill>
                  <a:schemeClr val="tx2"/>
                </a:solidFill>
              </a:rPr>
              <a:t>(5, 2) </a:t>
            </a:r>
            <a:r>
              <a:rPr lang="en-CA" dirty="0"/>
              <a:t>– 5 and 2 are both arguments</a:t>
            </a:r>
          </a:p>
          <a:p>
            <a:pPr lvl="2">
              <a:defRPr/>
            </a:pPr>
            <a:r>
              <a:rPr lang="en-CA" dirty="0" err="1"/>
              <a:t>pow</a:t>
            </a:r>
            <a:r>
              <a:rPr lang="en-CA" dirty="0"/>
              <a:t> knows how to raise a number to a power</a:t>
            </a:r>
          </a:p>
          <a:p>
            <a:pPr lvl="2">
              <a:defRPr/>
            </a:pPr>
            <a:r>
              <a:rPr lang="en-CA" dirty="0"/>
              <a:t>but need to tell it </a:t>
            </a:r>
            <a:r>
              <a:rPr lang="en-CA" i="1" dirty="0"/>
              <a:t>what number to raise</a:t>
            </a:r>
            <a:r>
              <a:rPr lang="en-CA" dirty="0"/>
              <a:t> to </a:t>
            </a:r>
            <a:r>
              <a:rPr lang="en-CA" i="1" dirty="0"/>
              <a:t>what power</a:t>
            </a:r>
          </a:p>
          <a:p>
            <a:pPr lvl="1">
              <a:defRPr/>
            </a:pPr>
            <a:r>
              <a:rPr lang="en-CA" dirty="0"/>
              <a:t>arguments must be in the right order!</a:t>
            </a:r>
          </a:p>
          <a:p>
            <a:pPr lvl="2">
              <a:defRPr/>
            </a:pPr>
            <a:r>
              <a:rPr lang="en-CA" dirty="0" err="1">
                <a:solidFill>
                  <a:schemeClr val="tx2"/>
                </a:solidFill>
              </a:rPr>
              <a:t>Math.pow</a:t>
            </a:r>
            <a:r>
              <a:rPr lang="en-CA" dirty="0">
                <a:solidFill>
                  <a:schemeClr val="tx2"/>
                </a:solidFill>
              </a:rPr>
              <a:t>(2, 5) </a:t>
            </a:r>
            <a:r>
              <a:rPr lang="en-CA" dirty="0"/>
              <a:t>is 2</a:t>
            </a:r>
            <a:r>
              <a:rPr lang="en-CA" baseline="30000" dirty="0"/>
              <a:t>5</a:t>
            </a:r>
            <a:r>
              <a:rPr lang="en-CA" dirty="0"/>
              <a:t>, not 5</a:t>
            </a:r>
            <a:r>
              <a:rPr lang="en-CA" baseline="30000" dirty="0"/>
              <a:t>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Arguments?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</a:t>
            </a:r>
            <a:r>
              <a:rPr lang="en-CA" i="1" dirty="0"/>
              <a:t>may</a:t>
            </a:r>
            <a:r>
              <a:rPr lang="en-CA" dirty="0"/>
              <a:t> need extra information</a:t>
            </a:r>
          </a:p>
          <a:p>
            <a:pPr lvl="1"/>
            <a:r>
              <a:rPr lang="en-CA" dirty="0"/>
              <a:t>what should it print?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	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("This!")</a:t>
            </a:r>
          </a:p>
          <a:p>
            <a:pPr lvl="1"/>
            <a:r>
              <a:rPr lang="en-CA" dirty="0"/>
              <a:t>what number do you want the square root of?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	</a:t>
            </a:r>
            <a:r>
              <a:rPr lang="en-CA" sz="2400" dirty="0" err="1">
                <a:solidFill>
                  <a:schemeClr val="tx2"/>
                </a:solidFill>
              </a:rPr>
              <a:t>Math.sqrt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thisNumber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CA" dirty="0"/>
              <a:t>what power of what number?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	Math.pow(</a:t>
            </a:r>
            <a:r>
              <a:rPr lang="en-CA" sz="2400" dirty="0" err="1">
                <a:solidFill>
                  <a:schemeClr val="tx2"/>
                </a:solidFill>
              </a:rPr>
              <a:t>thisBase</a:t>
            </a:r>
            <a:r>
              <a:rPr lang="en-CA" sz="2400" dirty="0">
                <a:solidFill>
                  <a:schemeClr val="tx2"/>
                </a:solidFill>
              </a:rPr>
              <a:t>, </a:t>
            </a:r>
            <a:r>
              <a:rPr lang="en-CA" sz="2400" dirty="0" err="1">
                <a:solidFill>
                  <a:schemeClr val="tx2"/>
                </a:solidFill>
              </a:rPr>
              <a:t>thatExponent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CA" dirty="0"/>
              <a:t>what should I check to see if I start with?</a:t>
            </a:r>
          </a:p>
          <a:p>
            <a:pPr lvl="1">
              <a:buNone/>
            </a:pPr>
            <a:r>
              <a:rPr lang="en-CA" dirty="0">
                <a:solidFill>
                  <a:schemeClr val="tx2"/>
                </a:solidFill>
              </a:rPr>
              <a:t>		</a:t>
            </a:r>
            <a:r>
              <a:rPr lang="en-CA" dirty="0" err="1">
                <a:solidFill>
                  <a:schemeClr val="tx2"/>
                </a:solidFill>
              </a:rPr>
              <a:t>answer.startsWith</a:t>
            </a:r>
            <a:r>
              <a:rPr lang="en-CA" dirty="0">
                <a:solidFill>
                  <a:schemeClr val="tx2"/>
                </a:solidFill>
              </a:rPr>
              <a:t>("this")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  <a:r>
              <a:rPr lang="en-CA" dirty="0"/>
              <a:t> doesn’t need any extra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Value-returning Methods</a:t>
            </a:r>
          </a:p>
          <a:p>
            <a:pPr lvl="1"/>
            <a:r>
              <a:rPr lang="en-CA" dirty="0"/>
              <a:t>methods from Scanner and String</a:t>
            </a:r>
          </a:p>
          <a:p>
            <a:pPr lvl="1"/>
            <a:r>
              <a:rPr lang="en-CA" dirty="0"/>
              <a:t>methods from Math</a:t>
            </a:r>
          </a:p>
          <a:p>
            <a:r>
              <a:rPr lang="en-CA" dirty="0"/>
              <a:t>Creating our own value-returning methods</a:t>
            </a:r>
          </a:p>
          <a:p>
            <a:pPr lvl="1"/>
            <a:r>
              <a:rPr lang="en-CA" dirty="0"/>
              <a:t>return type and the return command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Argument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Arguments must be the right type!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Math.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pow(</a:t>
            </a:r>
            <a:r>
              <a:rPr lang="en-CA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"</a:t>
            </a:r>
            <a:r>
              <a:rPr lang="en-CA" u="wavyHeavy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fred</a:t>
            </a:r>
            <a:r>
              <a:rPr lang="en-CA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", true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makes no sense!</a:t>
            </a:r>
          </a:p>
          <a:p>
            <a:pPr lvl="2">
              <a:defRPr/>
            </a:pPr>
            <a:r>
              <a:rPr lang="en-CA" dirty="0"/>
              <a:t>the two arguments must be numbers</a:t>
            </a:r>
          </a:p>
          <a:p>
            <a:pPr lvl="2">
              <a:defRPr/>
            </a:pPr>
            <a:r>
              <a:rPr lang="en-CA" dirty="0"/>
              <a:t>doubles are OK: </a:t>
            </a:r>
            <a:r>
              <a:rPr lang="en-CA" dirty="0" err="1">
                <a:solidFill>
                  <a:schemeClr val="tx2"/>
                </a:solidFill>
              </a:rPr>
              <a:t>Math.pow</a:t>
            </a:r>
            <a:r>
              <a:rPr lang="en-CA" dirty="0">
                <a:solidFill>
                  <a:schemeClr val="tx2"/>
                </a:solidFill>
              </a:rPr>
              <a:t>(3.7, 1.98)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name.</a:t>
            </a:r>
            <a:r>
              <a:rPr lang="en-CA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startsWith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(</a:t>
            </a:r>
            <a:r>
              <a:rPr lang="en-CA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7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CA" dirty="0"/>
              <a:t> makes no sense!</a:t>
            </a:r>
          </a:p>
          <a:p>
            <a:pPr lvl="2">
              <a:defRPr/>
            </a:pPr>
            <a:r>
              <a:rPr lang="en-CA" dirty="0"/>
              <a:t>the argument must be a String: </a:t>
            </a:r>
            <a:r>
              <a:rPr lang="en-CA" dirty="0" err="1">
                <a:solidFill>
                  <a:schemeClr val="tx2"/>
                </a:solidFill>
              </a:rPr>
              <a:t>name.startsWith</a:t>
            </a:r>
            <a:r>
              <a:rPr lang="en-CA" dirty="0">
                <a:solidFill>
                  <a:schemeClr val="tx2"/>
                </a:solidFill>
              </a:rPr>
              <a:t>("7")</a:t>
            </a:r>
          </a:p>
          <a:p>
            <a:pPr>
              <a:defRPr/>
            </a:pPr>
            <a:r>
              <a:rPr lang="en-CA" dirty="0"/>
              <a:t>There must be the right number of them!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Math.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pow(5</a:t>
            </a:r>
            <a:r>
              <a:rPr lang="en-CA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CA" dirty="0"/>
              <a:t> makes no sense!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Math.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pow(1, 2</a:t>
            </a:r>
            <a:r>
              <a:rPr lang="en-CA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, 3</a:t>
            </a:r>
            <a:r>
              <a:rPr lang="en-CA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/>
              <a:t>makes no sense!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Assume the calls below are correct.  What argument type(s) does each method take?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Math.getExponent</a:t>
            </a:r>
            <a:r>
              <a:rPr lang="en-CA" dirty="0">
                <a:solidFill>
                  <a:schemeClr val="tx2"/>
                </a:solidFill>
              </a:rPr>
              <a:t>(3400.2)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Math.ulp(2.6)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Math.scalb</a:t>
            </a:r>
            <a:r>
              <a:rPr lang="en-CA" dirty="0">
                <a:solidFill>
                  <a:schemeClr val="tx2"/>
                </a:solidFill>
              </a:rPr>
              <a:t>(4.5, 2)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str.split</a:t>
            </a:r>
            <a:r>
              <a:rPr lang="en-CA" dirty="0">
                <a:solidFill>
                  <a:schemeClr val="tx2"/>
                </a:solidFill>
              </a:rPr>
              <a:t>(":", "</a:t>
            </a:r>
            <a:r>
              <a:rPr lang="en-CA" dirty="0" err="1">
                <a:solidFill>
                  <a:schemeClr val="tx2"/>
                </a:solidFill>
              </a:rPr>
              <a:t>one:two:three:four</a:t>
            </a:r>
            <a:r>
              <a:rPr lang="en-CA" dirty="0">
                <a:solidFill>
                  <a:schemeClr val="tx2"/>
                </a:solidFill>
              </a:rPr>
              <a:t>")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str.length</a:t>
            </a:r>
            <a:r>
              <a:rPr lang="en-CA" dirty="0">
                <a:solidFill>
                  <a:schemeClr val="tx2"/>
                </a:solidFill>
              </a:rPr>
              <a:t>()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thingy.doesItDo</a:t>
            </a:r>
            <a:r>
              <a:rPr lang="en-CA" dirty="0">
                <a:solidFill>
                  <a:schemeClr val="tx2"/>
                </a:solidFill>
              </a:rPr>
              <a:t>("2", 2, 2.0, "to", "too", "two")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 far we’ve only done void methods</a:t>
            </a:r>
          </a:p>
          <a:p>
            <a:pPr lvl="1">
              <a:defRPr/>
            </a:pPr>
            <a:r>
              <a:rPr lang="en-CA" dirty="0"/>
              <a:t>all start with public static void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 …}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 { … }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pause() { … }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drawRectangle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dirty="0" err="1">
                <a:solidFill>
                  <a:schemeClr val="tx2"/>
                </a:solidFill>
              </a:rPr>
              <a:t>hgt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) { … }</a:t>
            </a:r>
          </a:p>
          <a:p>
            <a:pPr>
              <a:defRPr/>
            </a:pPr>
            <a:r>
              <a:rPr lang="en-CA" dirty="0"/>
              <a:t>Value-returning methods replace void with the method’s return type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</a:t>
            </a:r>
            <a:r>
              <a:rPr lang="en-CA" sz="2400" b="1" dirty="0">
                <a:solidFill>
                  <a:schemeClr val="tx2"/>
                </a:solidFill>
              </a:rPr>
              <a:t>double</a:t>
            </a:r>
            <a:r>
              <a:rPr lang="en-CA" sz="2400" dirty="0">
                <a:solidFill>
                  <a:schemeClr val="tx2"/>
                </a:solidFill>
              </a:rPr>
              <a:t> sqrt(double x) { … }</a:t>
            </a:r>
          </a:p>
          <a:p>
            <a:pPr lvl="1">
              <a:spcBef>
                <a:spcPts val="0"/>
              </a:spcBef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</a:t>
            </a:r>
            <a:r>
              <a:rPr lang="en-CA" sz="2400" b="1" dirty="0" err="1">
                <a:solidFill>
                  <a:schemeClr val="tx2"/>
                </a:solidFill>
              </a:rPr>
              <a:t>boolean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startsWith</a:t>
            </a:r>
            <a:r>
              <a:rPr lang="en-CA" sz="2400" dirty="0">
                <a:solidFill>
                  <a:schemeClr val="tx2"/>
                </a:solidFill>
              </a:rPr>
              <a:t>(String s) { … }</a:t>
            </a:r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RectangleArea</a:t>
            </a:r>
            <a:r>
              <a:rPr lang="en-CA" dirty="0"/>
              <a:t>: </a:t>
            </a:r>
            <a:r>
              <a:rPr lang="en-CA" dirty="0" err="1"/>
              <a:t>calculateArea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the method is to calculate the area of a rectangle of a given length and width</a:t>
            </a:r>
          </a:p>
          <a:p>
            <a:pPr lvl="1"/>
            <a:r>
              <a:rPr lang="en-CA" dirty="0"/>
              <a:t>needs to be given the length and width</a:t>
            </a:r>
          </a:p>
          <a:p>
            <a:pPr lvl="1"/>
            <a:r>
              <a:rPr lang="en-CA" dirty="0"/>
              <a:t>needs to </a:t>
            </a:r>
            <a:r>
              <a:rPr lang="en-CA" i="1" dirty="0"/>
              <a:t>return</a:t>
            </a:r>
            <a:r>
              <a:rPr lang="en-CA" dirty="0"/>
              <a:t> the area</a:t>
            </a:r>
          </a:p>
          <a:p>
            <a:pPr lvl="1"/>
            <a:r>
              <a:rPr lang="en-CA" dirty="0"/>
              <a:t>we will save the result in the variable area</a:t>
            </a:r>
          </a:p>
          <a:p>
            <a:pPr lvl="2"/>
            <a:r>
              <a:rPr lang="en-CA" dirty="0"/>
              <a:t>recall that in </a:t>
            </a:r>
            <a:r>
              <a:rPr lang="en-CA" dirty="0" err="1"/>
              <a:t>RectangleArea</a:t>
            </a:r>
            <a:r>
              <a:rPr lang="en-CA" dirty="0"/>
              <a:t>, we use int values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int area;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area = </a:t>
            </a: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calculateArea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(length, width)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Return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New method has a return type: </a:t>
            </a:r>
            <a:r>
              <a:rPr lang="en-CA" dirty="0" err="1"/>
              <a:t>int</a:t>
            </a:r>
            <a:endParaRPr lang="en-CA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</a:t>
            </a:r>
            <a:r>
              <a:rPr lang="en-CA" sz="2400" b="1" dirty="0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(int length, int width)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int replaces the word void</a:t>
            </a:r>
          </a:p>
          <a:p>
            <a:pPr lvl="1"/>
            <a:r>
              <a:rPr lang="en-CA" dirty="0"/>
              <a:t>same as data type of area</a:t>
            </a:r>
          </a:p>
          <a:p>
            <a:pPr lvl="2"/>
            <a:r>
              <a:rPr lang="en-CA" dirty="0"/>
              <a:t>the variable we saved the result in</a:t>
            </a:r>
          </a:p>
          <a:p>
            <a:pPr lvl="1"/>
            <a:r>
              <a:rPr lang="en-CA" dirty="0"/>
              <a:t>says that this method will return an int value</a:t>
            </a:r>
          </a:p>
          <a:p>
            <a:pPr lvl="2"/>
            <a:r>
              <a:rPr lang="en-CA" dirty="0"/>
              <a:t>programmer must tell it what value to return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Returning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Area is product of length and width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(int length, int width)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area</a:t>
            </a:r>
            <a:r>
              <a:rPr lang="en-CA" sz="2400" dirty="0">
                <a:solidFill>
                  <a:schemeClr val="tx2"/>
                </a:solidFill>
              </a:rPr>
              <a:t> = length * width;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}</a:t>
            </a:r>
          </a:p>
          <a:p>
            <a:pPr lvl="1"/>
            <a:r>
              <a:rPr lang="en-CA" dirty="0"/>
              <a:t>problem: area is not recognized</a:t>
            </a:r>
          </a:p>
          <a:p>
            <a:pPr lvl="2"/>
            <a:r>
              <a:rPr lang="en-CA" dirty="0"/>
              <a:t>it belongs to main, not </a:t>
            </a:r>
            <a:r>
              <a:rPr lang="en-CA" dirty="0" err="1"/>
              <a:t>calculateArea</a:t>
            </a:r>
            <a:endParaRPr lang="en-CA" dirty="0"/>
          </a:p>
          <a:p>
            <a:pPr lvl="2"/>
            <a:r>
              <a:rPr lang="en-CA" dirty="0"/>
              <a:t>so declare it here…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(int length, int width)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    int area;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area = length * width;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}</a:t>
            </a:r>
          </a:p>
          <a:p>
            <a:pPr lvl="2"/>
            <a:r>
              <a:rPr lang="en-CA" dirty="0"/>
              <a:t>but there’s still a problem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Returning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say</a:t>
            </a:r>
            <a:r>
              <a:rPr lang="en-CA" i="1" dirty="0"/>
              <a:t> what to do </a:t>
            </a:r>
            <a:r>
              <a:rPr lang="en-CA" dirty="0"/>
              <a:t>with the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(int length, int width)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int area;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area = length * width;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}</a:t>
            </a:r>
          </a:p>
          <a:p>
            <a:pPr lvl="1"/>
            <a:r>
              <a:rPr lang="en-CA" dirty="0"/>
              <a:t>need to return the value to main</a:t>
            </a:r>
          </a:p>
          <a:p>
            <a:pPr lvl="2"/>
            <a:r>
              <a:rPr lang="en-CA" dirty="0"/>
              <a:t>return command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(int length, int width)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int area;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area = length * width;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b="1" dirty="0">
                <a:solidFill>
                  <a:schemeClr val="tx2"/>
                </a:solidFill>
              </a:rPr>
              <a:t>return area;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5054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RectangleArea</a:t>
            </a:r>
            <a:r>
              <a:rPr lang="en-CA" dirty="0"/>
              <a:t>: </a:t>
            </a:r>
            <a:r>
              <a:rPr lang="en-CA" dirty="0" err="1"/>
              <a:t>readDimension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Recall our steps for reading length and width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the length of the rectangle: 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length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the width of the rectangle: 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r>
              <a:rPr lang="en-CA" dirty="0"/>
              <a:t>Would be nice if we could do this: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length, width = </a:t>
            </a: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readLengthAndWidth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45D54-5C03-4E24-93BE-0FB9EF55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6381328"/>
            <a:ext cx="7675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We will learn how to do something </a:t>
            </a:r>
            <a:r>
              <a:rPr lang="en-US" altLang="en-US" dirty="0">
                <a:solidFill>
                  <a:schemeClr val="accent4">
                    <a:lumMod val="50000"/>
                  </a:schemeClr>
                </a:solidFill>
              </a:rPr>
              <a:t>like</a:t>
            </a: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 this later, </a:t>
            </a:r>
            <a:r>
              <a:rPr lang="en-US" altLang="en-US" i="1" dirty="0" err="1">
                <a:solidFill>
                  <a:schemeClr val="accent4">
                    <a:lumMod val="50000"/>
                  </a:schemeClr>
                </a:solidFill>
              </a:rPr>
              <a:t>tho</a:t>
            </a: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…</a:t>
            </a:r>
            <a:endParaRPr lang="en-US" altLang="en-US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038CD-9A1A-4FBE-BD2E-D34A2A9A1697}"/>
              </a:ext>
            </a:extLst>
          </p:cNvPr>
          <p:cNvSpPr txBox="1"/>
          <p:nvPr/>
        </p:nvSpPr>
        <p:spPr>
          <a:xfrm>
            <a:off x="6084168" y="5184339"/>
            <a:ext cx="2044149" cy="830997"/>
          </a:xfrm>
          <a:prstGeom prst="rect">
            <a:avLst/>
          </a:prstGeom>
          <a:solidFill>
            <a:srgbClr val="EDF2B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not a statement</a:t>
            </a:r>
          </a:p>
          <a:p>
            <a:r>
              <a:rPr lang="en-CA" dirty="0"/>
              <a:t>';' expected</a:t>
            </a:r>
          </a:p>
        </p:txBody>
      </p:sp>
    </p:spTree>
    <p:extLst>
      <p:ext uri="{BB962C8B-B14F-4D97-AF65-F5344CB8AC3E}">
        <p14:creationId xmlns:p14="http://schemas.microsoft.com/office/powerpoint/2010/main" val="1565946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 Return Value; No </a:t>
            </a:r>
            <a:r>
              <a:rPr lang="en-CA" dirty="0" err="1"/>
              <a:t>Changesies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can only return ONE value</a:t>
            </a:r>
          </a:p>
          <a:p>
            <a:pPr lvl="1"/>
            <a:r>
              <a:rPr lang="en-CA" dirty="0"/>
              <a:t>length and width are two separate values</a:t>
            </a:r>
          </a:p>
          <a:p>
            <a:r>
              <a:rPr lang="en-CA" dirty="0"/>
              <a:t>Can’t change variables in a different method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length = 10;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changeLength</a:t>
            </a:r>
            <a:r>
              <a:rPr lang="en-CA" sz="2400" dirty="0">
                <a:solidFill>
                  <a:schemeClr val="tx2"/>
                </a:solidFill>
              </a:rPr>
              <a:t>(length);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("length == " + length);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changeLength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chemeClr val="bg1">
                      <a:lumMod val="65000"/>
                    </a:schemeClr>
                  </a:solidFill>
                </a:uFill>
              </a:rPr>
              <a:t>length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length = 20;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45D54-5C03-4E24-93BE-0FB9EF55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6021288"/>
            <a:ext cx="76753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This is called “pass-by-value”</a:t>
            </a:r>
            <a:endParaRPr lang="en-US" altLang="en-US" i="1" dirty="0">
              <a:solidFill>
                <a:schemeClr val="accent4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Some languages allow “pass-by-reference” </a:t>
            </a:r>
            <a:endParaRPr lang="en-CA" altLang="en-US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10AB30-53F2-4353-9148-F6BCFB06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232" y="4077072"/>
            <a:ext cx="1944216" cy="504056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/>
              <a:t>length == 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6A5950-E189-4230-B2CB-E790F409A2F8}"/>
              </a:ext>
            </a:extLst>
          </p:cNvPr>
          <p:cNvSpPr txBox="1"/>
          <p:nvPr/>
        </p:nvSpPr>
        <p:spPr>
          <a:xfrm>
            <a:off x="4954090" y="5271591"/>
            <a:ext cx="3667992" cy="461665"/>
          </a:xfrm>
          <a:prstGeom prst="rect">
            <a:avLst/>
          </a:prstGeom>
          <a:solidFill>
            <a:srgbClr val="EDF2B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Parameter length is not used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C049-7C1F-4A98-A893-84624EC6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93A3A-C0C5-4BF5-A351-34E8BEC5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for length, another for width?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length = </a:t>
            </a:r>
            <a:r>
              <a:rPr lang="en-CA" sz="2400" dirty="0" err="1">
                <a:solidFill>
                  <a:schemeClr val="tx2"/>
                </a:solidFill>
              </a:rPr>
              <a:t>readLength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readWidth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r>
              <a:rPr lang="en-CA" dirty="0"/>
              <a:t>The </a:t>
            </a:r>
            <a:r>
              <a:rPr lang="en-CA" dirty="0" err="1"/>
              <a:t>readLength</a:t>
            </a:r>
            <a:r>
              <a:rPr lang="en-CA" dirty="0"/>
              <a:t> method definition: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readLength</a:t>
            </a:r>
            <a:r>
              <a:rPr lang="en-CA" sz="2400" dirty="0">
                <a:solidFill>
                  <a:schemeClr val="tx2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Scanner(System.in);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int length;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the length of the rectangle: 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length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return length;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D0FE6-9CDD-449C-A40F-C809DBD9C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6021288"/>
            <a:ext cx="50831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This works, but </a:t>
            </a:r>
            <a:r>
              <a:rPr lang="en-CA" altLang="en-US" i="1" dirty="0" err="1">
                <a:solidFill>
                  <a:schemeClr val="accent4">
                    <a:lumMod val="50000"/>
                  </a:schemeClr>
                </a:solidFill>
              </a:rPr>
              <a:t>readWidth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 will be almost exactly the same as </a:t>
            </a:r>
            <a:r>
              <a:rPr lang="en-CA" altLang="en-US" i="1" dirty="0" err="1">
                <a:solidFill>
                  <a:schemeClr val="accent4">
                    <a:lumMod val="50000"/>
                  </a:schemeClr>
                </a:solidFill>
              </a:rPr>
              <a:t>readLength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CA" altLang="en-US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278A-2FDA-4C9B-9F13-D3EDFF00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4AE9C-1B8D-4A24-B0D4-0B37CEFC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void Methods</a:t>
            </a:r>
          </a:p>
          <a:p>
            <a:pPr lvl="1"/>
            <a:r>
              <a:rPr lang="en-CA" dirty="0"/>
              <a:t>just </a:t>
            </a:r>
            <a:r>
              <a:rPr lang="en-CA" i="1" dirty="0"/>
              <a:t>do</a:t>
            </a:r>
            <a:r>
              <a:rPr lang="en-CA" dirty="0"/>
              <a:t> something</a:t>
            </a:r>
          </a:p>
          <a:p>
            <a:pPr lvl="2"/>
            <a:r>
              <a:rPr lang="en-CA" dirty="0"/>
              <a:t>print the introduction, print a report, pause, …</a:t>
            </a:r>
          </a:p>
          <a:p>
            <a:pPr lvl="1"/>
            <a:r>
              <a:rPr lang="en-CA" dirty="0"/>
              <a:t>method call with arguments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(length, width);</a:t>
            </a:r>
          </a:p>
          <a:p>
            <a:pPr lvl="1"/>
            <a:r>
              <a:rPr lang="en-CA" dirty="0"/>
              <a:t>method definition with parameters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int area =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 *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("The area of a " +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 + "x" +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endParaRPr lang="en-CA" sz="2400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    + " rectangle is " + area + ".");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444014-0AE9-4A8E-8603-6A351A74B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115" y="6021288"/>
            <a:ext cx="76753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CA" altLang="en-US" b="1" i="1" dirty="0">
                <a:solidFill>
                  <a:schemeClr val="accent4">
                    <a:lumMod val="50000"/>
                  </a:schemeClr>
                </a:solidFill>
              </a:rPr>
              <a:t>call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 tells the computer </a:t>
            </a:r>
            <a:r>
              <a:rPr lang="en-CA" altLang="en-US" dirty="0">
                <a:solidFill>
                  <a:schemeClr val="accent4">
                    <a:lumMod val="50000"/>
                  </a:schemeClr>
                </a:solidFill>
              </a:rPr>
              <a:t>to do something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b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CA" altLang="en-US" b="1" i="1" dirty="0">
                <a:solidFill>
                  <a:schemeClr val="accent4">
                    <a:lumMod val="50000"/>
                  </a:schemeClr>
                </a:solidFill>
              </a:rPr>
              <a:t>definition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 says </a:t>
            </a:r>
            <a:r>
              <a:rPr lang="en-CA" altLang="en-US" dirty="0">
                <a:solidFill>
                  <a:schemeClr val="accent4">
                    <a:lumMod val="50000"/>
                  </a:schemeClr>
                </a:solidFill>
              </a:rPr>
              <a:t>how to do it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520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5481-8F71-4AD3-9F7F-81E1DD31A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Same and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30816-B11C-4C99-82A1-5441D158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384176"/>
          </a:xfrm>
        </p:spPr>
        <p:txBody>
          <a:bodyPr/>
          <a:lstStyle/>
          <a:p>
            <a:r>
              <a:rPr lang="en-CA" dirty="0"/>
              <a:t>See what’s the </a:t>
            </a:r>
            <a:r>
              <a:rPr lang="en-CA" dirty="0">
                <a:highlight>
                  <a:srgbClr val="FFFF00"/>
                </a:highlight>
              </a:rPr>
              <a:t>same</a:t>
            </a:r>
            <a:r>
              <a:rPr lang="en-CA" dirty="0"/>
              <a:t>, and what’s </a:t>
            </a:r>
            <a:r>
              <a:rPr lang="en-CA" dirty="0">
                <a:highlight>
                  <a:srgbClr val="00FF00"/>
                </a:highlight>
              </a:rPr>
              <a:t>different</a:t>
            </a:r>
            <a:r>
              <a:rPr lang="en-CA" dirty="0"/>
              <a:t>:</a:t>
            </a:r>
          </a:p>
          <a:p>
            <a:pPr lvl="2"/>
            <a:endParaRPr lang="en-CA" dirty="0"/>
          </a:p>
          <a:p>
            <a:pPr lvl="2"/>
            <a:endParaRPr lang="en-CA" dirty="0"/>
          </a:p>
          <a:p>
            <a:pPr lvl="1"/>
            <a:r>
              <a:rPr lang="en-CA" dirty="0">
                <a:highlight>
                  <a:srgbClr val="FFFF00"/>
                </a:highlight>
              </a:rPr>
              <a:t>prints "Enter the … of the rectangle"</a:t>
            </a:r>
          </a:p>
          <a:p>
            <a:pPr lvl="1"/>
            <a:r>
              <a:rPr lang="en-CA" dirty="0">
                <a:highlight>
                  <a:srgbClr val="00FF00"/>
                </a:highlight>
              </a:rPr>
              <a:t>prints length or width where the … is</a:t>
            </a:r>
          </a:p>
          <a:p>
            <a:pPr lvl="1"/>
            <a:r>
              <a:rPr lang="en-CA" dirty="0">
                <a:highlight>
                  <a:srgbClr val="FFFF00"/>
                </a:highlight>
              </a:rPr>
              <a:t>reads an integer value</a:t>
            </a:r>
          </a:p>
          <a:p>
            <a:r>
              <a:rPr lang="en-CA" dirty="0"/>
              <a:t>Can just tell it which word to print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length = </a:t>
            </a:r>
            <a:r>
              <a:rPr lang="en-CA" sz="2400" dirty="0" err="1">
                <a:solidFill>
                  <a:schemeClr val="tx2"/>
                </a:solidFill>
              </a:rPr>
              <a:t>readDimension</a:t>
            </a:r>
            <a:r>
              <a:rPr lang="en-CA" sz="2400" dirty="0">
                <a:solidFill>
                  <a:schemeClr val="tx2"/>
                </a:solidFill>
              </a:rPr>
              <a:t>("length");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readDimension</a:t>
            </a:r>
            <a:r>
              <a:rPr lang="en-CA" sz="2400" dirty="0">
                <a:solidFill>
                  <a:schemeClr val="tx2"/>
                </a:solidFill>
              </a:rPr>
              <a:t>("width");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9A649-7D22-451C-8FFA-9F03FDF2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348880"/>
            <a:ext cx="7086600" cy="7920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highlight>
                  <a:srgbClr val="FFFF00"/>
                </a:highlight>
              </a:rPr>
              <a:t>Enter the </a:t>
            </a:r>
            <a:r>
              <a:rPr lang="en-CA" dirty="0">
                <a:highlight>
                  <a:srgbClr val="00FF00"/>
                </a:highlight>
              </a:rPr>
              <a:t>length</a:t>
            </a:r>
            <a:r>
              <a:rPr lang="en-CA" dirty="0">
                <a:highlight>
                  <a:srgbClr val="FFFF00"/>
                </a:highlight>
              </a:rPr>
              <a:t> of the rectangle: </a:t>
            </a:r>
            <a:r>
              <a:rPr lang="en-CA" b="1" dirty="0">
                <a:solidFill>
                  <a:schemeClr val="accent1"/>
                </a:solidFill>
                <a:highlight>
                  <a:srgbClr val="FFFF00"/>
                </a:highlight>
              </a:rPr>
              <a:t>10</a:t>
            </a:r>
          </a:p>
          <a:p>
            <a:pPr>
              <a:defRPr/>
            </a:pPr>
            <a:r>
              <a:rPr lang="en-CA" dirty="0">
                <a:highlight>
                  <a:srgbClr val="FFFF00"/>
                </a:highlight>
              </a:rPr>
              <a:t>Enter the </a:t>
            </a:r>
            <a:r>
              <a:rPr lang="en-CA" dirty="0">
                <a:highlight>
                  <a:srgbClr val="00FF00"/>
                </a:highlight>
              </a:rPr>
              <a:t>width</a:t>
            </a:r>
            <a:r>
              <a:rPr lang="en-CA" dirty="0">
                <a:highlight>
                  <a:srgbClr val="FFFF00"/>
                </a:highlight>
              </a:rPr>
              <a:t> of the rectangle: </a:t>
            </a:r>
            <a:r>
              <a:rPr lang="en-CA" b="1" dirty="0">
                <a:solidFill>
                  <a:schemeClr val="accent1"/>
                </a:solidFill>
                <a:highlight>
                  <a:srgbClr val="FFFF00"/>
                </a:highligh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529836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Calls to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Call once to read length; again to read width</a:t>
            </a:r>
          </a:p>
          <a:p>
            <a:pPr lvl="1"/>
            <a:r>
              <a:rPr lang="en-CA" dirty="0"/>
              <a:t>need to tell the method what to prompt for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length = </a:t>
            </a:r>
            <a:r>
              <a:rPr lang="en-CA" sz="2400" dirty="0" err="1">
                <a:solidFill>
                  <a:schemeClr val="tx2"/>
                </a:solidFill>
              </a:rPr>
              <a:t>readDimension</a:t>
            </a:r>
            <a:r>
              <a:rPr lang="en-CA" sz="2400" dirty="0">
                <a:solidFill>
                  <a:schemeClr val="tx2"/>
                </a:solidFill>
              </a:rPr>
              <a:t>("length");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readDimension</a:t>
            </a:r>
            <a:r>
              <a:rPr lang="en-CA" sz="2400" dirty="0">
                <a:solidFill>
                  <a:schemeClr val="tx2"/>
                </a:solidFill>
              </a:rPr>
              <a:t>("width");</a:t>
            </a:r>
            <a:endParaRPr lang="en-CA" dirty="0"/>
          </a:p>
          <a:p>
            <a:pPr lvl="1"/>
            <a:r>
              <a:rPr lang="en-CA" dirty="0">
                <a:sym typeface="Wingdings" pitchFamily="2" charset="2"/>
              </a:rPr>
              <a:t>method reads one integer value each time</a:t>
            </a:r>
          </a:p>
          <a:p>
            <a:pPr lvl="1"/>
            <a:r>
              <a:rPr lang="en-CA" dirty="0">
                <a:sym typeface="Wingdings" pitchFamily="2" charset="2"/>
              </a:rPr>
              <a:t>and returns one value each time</a:t>
            </a:r>
            <a:endParaRPr lang="en-CA" dirty="0"/>
          </a:p>
          <a:p>
            <a:pPr lvl="1"/>
            <a:r>
              <a:rPr lang="en-CA" dirty="0"/>
              <a:t>put what it returns into the appropriate variable</a:t>
            </a:r>
          </a:p>
          <a:p>
            <a:pPr lvl="2"/>
            <a:r>
              <a:rPr lang="en-CA" dirty="0"/>
              <a:t>prompt for length </a:t>
            </a:r>
            <a:r>
              <a:rPr lang="en-CA" dirty="0">
                <a:sym typeface="Wingdings" pitchFamily="2" charset="2"/>
              </a:rPr>
              <a:t> save length</a:t>
            </a:r>
          </a:p>
          <a:p>
            <a:pPr lvl="2"/>
            <a:r>
              <a:rPr lang="en-CA" dirty="0">
                <a:sym typeface="Wingdings" pitchFamily="2" charset="2"/>
              </a:rPr>
              <a:t>prompt for width  save width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readDimension</a:t>
            </a:r>
            <a:r>
              <a:rPr lang="en-CA" dirty="0"/>
              <a:t>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Argument says which dimension to ask for</a:t>
            </a:r>
          </a:p>
          <a:p>
            <a:pPr lvl="1"/>
            <a:r>
              <a:rPr lang="en-CA" dirty="0"/>
              <a:t>need our own local variables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int </a:t>
            </a:r>
            <a:r>
              <a:rPr lang="en-CA" sz="2400" dirty="0" err="1">
                <a:solidFill>
                  <a:schemeClr val="tx2"/>
                </a:solidFill>
              </a:rPr>
              <a:t>readDimension</a:t>
            </a:r>
            <a:r>
              <a:rPr lang="en-CA" sz="2400" dirty="0">
                <a:solidFill>
                  <a:schemeClr val="tx2"/>
                </a:solidFill>
              </a:rPr>
              <a:t>(String dimension)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Scanner(System.in);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int result;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the " + dimension 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            + " of the rectangle: 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result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return result;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 the Program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works properly!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2348880"/>
            <a:ext cx="7086600" cy="4176464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run:</a:t>
            </a:r>
          </a:p>
          <a:p>
            <a:pPr>
              <a:defRPr/>
            </a:pPr>
            <a:r>
              <a:rPr lang="en-CA" dirty="0"/>
              <a:t>This program calculates the area of a rectangle.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Press enter…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Enter the length of the rectangle: </a:t>
            </a:r>
            <a:r>
              <a:rPr lang="en-CA" b="1" dirty="0">
                <a:solidFill>
                  <a:schemeClr val="accent1"/>
                </a:solidFill>
              </a:rPr>
              <a:t>10</a:t>
            </a:r>
          </a:p>
          <a:p>
            <a:pPr>
              <a:defRPr/>
            </a:pPr>
            <a:r>
              <a:rPr lang="en-CA" dirty="0"/>
              <a:t>Enter the width of the rectangle: </a:t>
            </a:r>
            <a:r>
              <a:rPr lang="en-CA" b="1" dirty="0">
                <a:solidFill>
                  <a:schemeClr val="accent1"/>
                </a:solidFill>
              </a:rPr>
              <a:t>20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The area of a 10x20 rectangle is 200.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>
                <a:solidFill>
                  <a:srgbClr val="00B050"/>
                </a:solidFill>
              </a:rPr>
              <a:t>BUILD SUCCESSFUL 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Note that </a:t>
            </a:r>
            <a:r>
              <a:rPr lang="en-CA" dirty="0" err="1"/>
              <a:t>readDimension</a:t>
            </a:r>
            <a:r>
              <a:rPr lang="en-CA" dirty="0"/>
              <a:t> returns an </a:t>
            </a:r>
            <a:r>
              <a:rPr lang="en-CA" dirty="0" err="1"/>
              <a:t>int</a:t>
            </a:r>
            <a:r>
              <a:rPr lang="en-CA" dirty="0"/>
              <a:t> value</a:t>
            </a:r>
          </a:p>
          <a:p>
            <a:pPr lvl="1"/>
            <a:r>
              <a:rPr lang="en-CA" i="1" dirty="0"/>
              <a:t>it</a:t>
            </a:r>
            <a:r>
              <a:rPr lang="en-CA" dirty="0"/>
              <a:t> does not decide what to do with that value</a:t>
            </a:r>
          </a:p>
          <a:p>
            <a:pPr lvl="1"/>
            <a:r>
              <a:rPr lang="en-CA" i="1" dirty="0">
                <a:solidFill>
                  <a:schemeClr val="tx2"/>
                </a:solidFill>
              </a:rPr>
              <a:t>main</a:t>
            </a:r>
            <a:r>
              <a:rPr lang="en-CA" dirty="0"/>
              <a:t> decides what to do with that value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length = </a:t>
            </a:r>
            <a:r>
              <a:rPr lang="en-CA" dirty="0" err="1">
                <a:solidFill>
                  <a:schemeClr val="tx2"/>
                </a:solidFill>
              </a:rPr>
              <a:t>readDimension</a:t>
            </a:r>
            <a:r>
              <a:rPr lang="en-CA" dirty="0">
                <a:solidFill>
                  <a:schemeClr val="tx2"/>
                </a:solidFill>
              </a:rPr>
              <a:t>("…")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save in length</a:t>
            </a:r>
          </a:p>
          <a:p>
            <a:pPr lvl="1"/>
            <a:r>
              <a:rPr lang="en-CA" dirty="0">
                <a:solidFill>
                  <a:schemeClr val="tx2"/>
                </a:solidFill>
                <a:sym typeface="Wingdings" pitchFamily="2" charset="2"/>
              </a:rPr>
              <a:t>width = </a:t>
            </a:r>
            <a:r>
              <a:rPr lang="en-CA" dirty="0" err="1">
                <a:solidFill>
                  <a:schemeClr val="tx2"/>
                </a:solidFill>
                <a:sym typeface="Wingdings" pitchFamily="2" charset="2"/>
              </a:rPr>
              <a:t>readDimension</a:t>
            </a:r>
            <a:r>
              <a:rPr lang="en-CA" dirty="0">
                <a:solidFill>
                  <a:schemeClr val="tx2"/>
                </a:solidFill>
                <a:sym typeface="Wingdings" pitchFamily="2" charset="2"/>
              </a:rPr>
              <a:t>("…")</a:t>
            </a:r>
            <a:r>
              <a:rPr lang="en-CA" dirty="0">
                <a:sym typeface="Wingdings" pitchFamily="2" charset="2"/>
              </a:rPr>
              <a:t>  save in width</a:t>
            </a:r>
          </a:p>
          <a:p>
            <a:r>
              <a:rPr lang="en-CA" dirty="0">
                <a:sym typeface="Wingdings" pitchFamily="2" charset="2"/>
              </a:rPr>
              <a:t>That number named value in </a:t>
            </a:r>
            <a:r>
              <a:rPr lang="en-CA" dirty="0" err="1">
                <a:sym typeface="Wingdings" pitchFamily="2" charset="2"/>
              </a:rPr>
              <a:t>readDimension</a:t>
            </a:r>
            <a:endParaRPr lang="en-CA" dirty="0">
              <a:sym typeface="Wingdings" pitchFamily="2" charset="2"/>
            </a:endParaRPr>
          </a:p>
          <a:p>
            <a:pPr lvl="1"/>
            <a:r>
              <a:rPr lang="en-CA" dirty="0">
                <a:sym typeface="Wingdings" pitchFamily="2" charset="2"/>
              </a:rPr>
              <a:t>but it doesn’t matter to the computer</a:t>
            </a:r>
          </a:p>
          <a:p>
            <a:pPr lvl="2"/>
            <a:r>
              <a:rPr lang="en-CA" dirty="0">
                <a:sym typeface="Wingdings" pitchFamily="2" charset="2"/>
              </a:rPr>
              <a:t>could call it </a:t>
            </a:r>
            <a:r>
              <a:rPr lang="en-CA" i="1" dirty="0">
                <a:sym typeface="Wingdings" pitchFamily="2" charset="2"/>
              </a:rPr>
              <a:t>length</a:t>
            </a:r>
            <a:r>
              <a:rPr lang="en-CA" dirty="0">
                <a:sym typeface="Wingdings" pitchFamily="2" charset="2"/>
              </a:rPr>
              <a:t>, or </a:t>
            </a:r>
            <a:r>
              <a:rPr lang="en-CA" i="1" dirty="0">
                <a:sym typeface="Wingdings" pitchFamily="2" charset="2"/>
              </a:rPr>
              <a:t>width</a:t>
            </a:r>
            <a:r>
              <a:rPr lang="en-CA" dirty="0">
                <a:sym typeface="Wingdings" pitchFamily="2" charset="2"/>
              </a:rPr>
              <a:t>, or </a:t>
            </a:r>
            <a:r>
              <a:rPr lang="en-CA" i="1" dirty="0">
                <a:sym typeface="Wingdings" pitchFamily="2" charset="2"/>
              </a:rPr>
              <a:t>area</a:t>
            </a:r>
            <a:r>
              <a:rPr lang="en-CA" dirty="0">
                <a:sym typeface="Wingdings" pitchFamily="2" charset="2"/>
              </a:rPr>
              <a:t>, or </a:t>
            </a:r>
            <a:r>
              <a:rPr lang="en-CA" i="1" dirty="0">
                <a:sym typeface="Wingdings" pitchFamily="2" charset="2"/>
              </a:rPr>
              <a:t>ludicrous</a:t>
            </a:r>
          </a:p>
          <a:p>
            <a:pPr lvl="2"/>
            <a:r>
              <a:rPr lang="en-CA" dirty="0">
                <a:sym typeface="Wingdings" pitchFamily="2" charset="2"/>
              </a:rPr>
              <a:t>method will still do the same thing</a:t>
            </a:r>
          </a:p>
          <a:p>
            <a:pPr lvl="1"/>
            <a:r>
              <a:rPr lang="en-CA" dirty="0">
                <a:sym typeface="Wingdings" pitchFamily="2" charset="2"/>
              </a:rPr>
              <a:t>but it does matter to other programmers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</a:t>
            </a:r>
            <a:r>
              <a:rPr lang="en-CA" dirty="0" err="1"/>
              <a:t>Javadocs</a:t>
            </a:r>
            <a:r>
              <a:rPr lang="en-CA" dirty="0"/>
              <a:t> with NetBeans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Insert a blank line just above method header</a:t>
            </a:r>
          </a:p>
          <a:p>
            <a:r>
              <a:rPr lang="en-CA" dirty="0"/>
              <a:t>Type /** on that line and press enter</a:t>
            </a:r>
          </a:p>
          <a:p>
            <a:r>
              <a:rPr lang="en-CA" dirty="0" err="1"/>
              <a:t>NetBeans</a:t>
            </a:r>
            <a:r>
              <a:rPr lang="en-CA" dirty="0"/>
              <a:t> fills in a </a:t>
            </a:r>
            <a:r>
              <a:rPr lang="en-CA" dirty="0" err="1"/>
              <a:t>javadoc</a:t>
            </a:r>
            <a:r>
              <a:rPr lang="en-CA" dirty="0"/>
              <a:t> comment template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3668216"/>
            <a:ext cx="7632848" cy="235307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private static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 err="1">
                <a:solidFill>
                  <a:schemeClr val="tx2"/>
                </a:solidFill>
              </a:rPr>
              <a:t>readDimension</a:t>
            </a:r>
            <a:r>
              <a:rPr lang="en-CA" dirty="0">
                <a:solidFill>
                  <a:schemeClr val="tx2"/>
                </a:solidFill>
              </a:rPr>
              <a:t>(String dimension) {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Scanner </a:t>
            </a:r>
            <a:r>
              <a:rPr lang="en-CA" dirty="0" err="1">
                <a:solidFill>
                  <a:schemeClr val="tx2"/>
                </a:solidFill>
              </a:rPr>
              <a:t>kbd</a:t>
            </a:r>
            <a:r>
              <a:rPr lang="en-CA" dirty="0">
                <a:solidFill>
                  <a:schemeClr val="tx2"/>
                </a:solidFill>
              </a:rPr>
              <a:t> = new Scanner(</a:t>
            </a:r>
            <a:r>
              <a:rPr lang="en-CA" dirty="0" err="1">
                <a:solidFill>
                  <a:schemeClr val="tx2"/>
                </a:solidFill>
              </a:rPr>
              <a:t>System.in</a:t>
            </a:r>
            <a:r>
              <a:rPr lang="en-CA" dirty="0">
                <a:solidFill>
                  <a:schemeClr val="tx2"/>
                </a:solidFill>
              </a:rPr>
              <a:t>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answer;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>
                <a:solidFill>
                  <a:schemeClr val="tx2"/>
                </a:solidFill>
              </a:rPr>
              <a:t>("Enter the length of the rectangle: ");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answer =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kbd.nextLine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3668216"/>
            <a:ext cx="7632848" cy="235307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private static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 err="1">
                <a:solidFill>
                  <a:schemeClr val="tx2"/>
                </a:solidFill>
              </a:rPr>
              <a:t>readDimension</a:t>
            </a:r>
            <a:r>
              <a:rPr lang="en-CA" dirty="0">
                <a:solidFill>
                  <a:schemeClr val="tx2"/>
                </a:solidFill>
              </a:rPr>
              <a:t>(String dimension) {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Scanner </a:t>
            </a:r>
            <a:r>
              <a:rPr lang="en-CA" dirty="0" err="1">
                <a:solidFill>
                  <a:schemeClr val="tx2"/>
                </a:solidFill>
              </a:rPr>
              <a:t>kbd</a:t>
            </a:r>
            <a:r>
              <a:rPr lang="en-CA" dirty="0">
                <a:solidFill>
                  <a:schemeClr val="tx2"/>
                </a:solidFill>
              </a:rPr>
              <a:t> = new Scanner(</a:t>
            </a:r>
            <a:r>
              <a:rPr lang="en-CA" dirty="0" err="1">
                <a:solidFill>
                  <a:schemeClr val="tx2"/>
                </a:solidFill>
              </a:rPr>
              <a:t>System.in</a:t>
            </a:r>
            <a:r>
              <a:rPr lang="en-CA" dirty="0">
                <a:solidFill>
                  <a:schemeClr val="tx2"/>
                </a:solidFill>
              </a:rPr>
              <a:t>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answer;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>
                <a:solidFill>
                  <a:schemeClr val="tx2"/>
                </a:solidFill>
              </a:rPr>
              <a:t>("Enter the length of the rectangle: ");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answer =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3668216"/>
            <a:ext cx="7632848" cy="235307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/**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private static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dirty="0" err="1">
                <a:solidFill>
                  <a:schemeClr val="tx2"/>
                </a:solidFill>
              </a:rPr>
              <a:t>readDimension</a:t>
            </a:r>
            <a:r>
              <a:rPr lang="en-CA" dirty="0">
                <a:solidFill>
                  <a:schemeClr val="tx2"/>
                </a:solidFill>
              </a:rPr>
              <a:t>(String dimension) {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Scanner </a:t>
            </a:r>
            <a:r>
              <a:rPr lang="en-CA" dirty="0" err="1">
                <a:solidFill>
                  <a:schemeClr val="tx2"/>
                </a:solidFill>
              </a:rPr>
              <a:t>kbd</a:t>
            </a:r>
            <a:r>
              <a:rPr lang="en-CA" dirty="0">
                <a:solidFill>
                  <a:schemeClr val="tx2"/>
                </a:solidFill>
              </a:rPr>
              <a:t> = new Scanner(</a:t>
            </a:r>
            <a:r>
              <a:rPr lang="en-CA" dirty="0" err="1">
                <a:solidFill>
                  <a:schemeClr val="tx2"/>
                </a:solidFill>
              </a:rPr>
              <a:t>System.in</a:t>
            </a:r>
            <a:r>
              <a:rPr lang="en-CA" dirty="0">
                <a:solidFill>
                  <a:schemeClr val="tx2"/>
                </a:solidFill>
              </a:rPr>
              <a:t>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int</a:t>
            </a:r>
            <a:r>
              <a:rPr lang="en-CA" dirty="0">
                <a:solidFill>
                  <a:schemeClr val="tx2"/>
                </a:solidFill>
              </a:rPr>
              <a:t> answer;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</a:t>
            </a:r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>
                <a:solidFill>
                  <a:schemeClr val="tx2"/>
                </a:solidFill>
              </a:rPr>
              <a:t>("Enter the length of the rectangle: ");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   answer =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584" y="3668216"/>
            <a:ext cx="7632848" cy="235307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/**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 @param dimension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 @return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*/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private static int </a:t>
            </a:r>
            <a:r>
              <a:rPr lang="en-CA" dirty="0" err="1">
                <a:solidFill>
                  <a:schemeClr val="tx2"/>
                </a:solidFill>
              </a:rPr>
              <a:t>readDimension</a:t>
            </a:r>
            <a:r>
              <a:rPr lang="en-CA" dirty="0">
                <a:solidFill>
                  <a:schemeClr val="tx2"/>
                </a:solidFill>
              </a:rPr>
              <a:t>(String dimension) {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Filling in the </a:t>
            </a:r>
            <a:r>
              <a:rPr lang="en-CA" dirty="0" err="1"/>
              <a:t>Javadoc</a:t>
            </a:r>
            <a:r>
              <a:rPr lang="en-CA" dirty="0"/>
              <a:t>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Type the purpose on the second line</a:t>
            </a:r>
          </a:p>
          <a:p>
            <a:pPr lvl="1"/>
            <a:r>
              <a:rPr lang="en-CA" dirty="0"/>
              <a:t>add more lines as required; add a blank line after</a:t>
            </a:r>
          </a:p>
          <a:p>
            <a:r>
              <a:rPr lang="en-CA" dirty="0"/>
              <a:t>Describe every parameter (on @</a:t>
            </a:r>
            <a:r>
              <a:rPr lang="en-CA" dirty="0" err="1"/>
              <a:t>param</a:t>
            </a:r>
            <a:r>
              <a:rPr lang="en-CA" dirty="0"/>
              <a:t> lines)</a:t>
            </a:r>
          </a:p>
          <a:p>
            <a:r>
              <a:rPr lang="en-CA" dirty="0"/>
              <a:t>Describe the return value (on @return lines)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4028256"/>
            <a:ext cx="7920880" cy="235307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/**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 </a:t>
            </a:r>
            <a:r>
              <a:rPr lang="en-CA" b="1" dirty="0">
                <a:solidFill>
                  <a:schemeClr val="tx2"/>
                </a:solidFill>
              </a:rPr>
              <a:t>Read one dimension (length or width) of a rectangle.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 @</a:t>
            </a:r>
            <a:r>
              <a:rPr lang="en-CA" dirty="0" err="1">
                <a:solidFill>
                  <a:schemeClr val="tx2"/>
                </a:solidFill>
              </a:rPr>
              <a:t>param</a:t>
            </a:r>
            <a:r>
              <a:rPr lang="en-CA" dirty="0">
                <a:solidFill>
                  <a:schemeClr val="tx2"/>
                </a:solidFill>
              </a:rPr>
              <a:t> dimension </a:t>
            </a:r>
            <a:r>
              <a:rPr lang="en-CA" b="1" dirty="0">
                <a:solidFill>
                  <a:schemeClr val="tx2"/>
                </a:solidFill>
              </a:rPr>
              <a:t>the name of the dimension to read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 @return </a:t>
            </a:r>
            <a:r>
              <a:rPr lang="en-CA" b="1" dirty="0">
                <a:solidFill>
                  <a:schemeClr val="tx2"/>
                </a:solidFill>
              </a:rPr>
              <a:t>the user-given value of that dimension</a:t>
            </a:r>
          </a:p>
          <a:p>
            <a:pPr>
              <a:defRPr/>
            </a:pPr>
            <a:r>
              <a:rPr lang="en-CA" dirty="0">
                <a:solidFill>
                  <a:schemeClr val="tx2"/>
                </a:solidFill>
              </a:rPr>
              <a:t>     */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NetBeans</a:t>
            </a:r>
            <a:r>
              <a:rPr lang="en-CA" dirty="0"/>
              <a:t>’ Navigation 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Bottom-left side of IDE window</a:t>
            </a:r>
          </a:p>
          <a:p>
            <a:pPr lvl="1"/>
            <a:r>
              <a:rPr lang="en-CA" dirty="0"/>
              <a:t>double-click method to jump to its definition</a:t>
            </a:r>
          </a:p>
          <a:p>
            <a:pPr lvl="1"/>
            <a:r>
              <a:rPr lang="en-CA" dirty="0"/>
              <a:t>hover to see its </a:t>
            </a:r>
            <a:r>
              <a:rPr lang="en-CA" dirty="0" err="1"/>
              <a:t>javadoc</a:t>
            </a:r>
            <a:endParaRPr lang="en-CA" dirty="0"/>
          </a:p>
          <a:p>
            <a:pPr lvl="2"/>
            <a:r>
              <a:rPr lang="en-CA" dirty="0"/>
              <a:t>remind you in</a:t>
            </a:r>
            <a:br>
              <a:rPr lang="en-CA" dirty="0"/>
            </a:br>
            <a:r>
              <a:rPr lang="en-CA" dirty="0"/>
              <a:t>case you </a:t>
            </a:r>
            <a:br>
              <a:rPr lang="en-CA" dirty="0"/>
            </a:br>
            <a:r>
              <a:rPr lang="en-CA" dirty="0"/>
              <a:t>forgot what </a:t>
            </a:r>
            <a:br>
              <a:rPr lang="en-CA" dirty="0"/>
            </a:br>
            <a:r>
              <a:rPr lang="en-CA" dirty="0"/>
              <a:t>it’s for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095" y="4866084"/>
            <a:ext cx="2600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 rot="18900000">
            <a:off x="2090283" y="6203867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01641"/>
            <a:ext cx="63531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401641"/>
            <a:ext cx="66579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2383" y="3307804"/>
            <a:ext cx="47720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 rot="18900000">
            <a:off x="2090283" y="6203867"/>
            <a:ext cx="288032" cy="432048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1" grpId="1" animBg="1"/>
      <p:bldP spid="11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methods to:</a:t>
            </a:r>
          </a:p>
          <a:p>
            <a:pPr lvl="1"/>
            <a:r>
              <a:rPr lang="en-CA" dirty="0"/>
              <a:t>print a given line and a blank line after it.</a:t>
            </a:r>
          </a:p>
          <a:p>
            <a:pPr lvl="2"/>
            <a:r>
              <a:rPr lang="en-CA" dirty="0"/>
              <a:t>“</a:t>
            </a:r>
            <a:r>
              <a:rPr lang="en-CA" dirty="0" err="1"/>
              <a:t>givenˮ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means </a:t>
            </a:r>
            <a:r>
              <a:rPr lang="en-CA" i="1" dirty="0">
                <a:sym typeface="Wingdings" pitchFamily="2" charset="2"/>
              </a:rPr>
              <a:t>given to the method</a:t>
            </a:r>
            <a:endParaRPr lang="en-CA" i="1" dirty="0"/>
          </a:p>
          <a:p>
            <a:pPr lvl="1"/>
            <a:r>
              <a:rPr lang="en-CA" dirty="0"/>
              <a:t>calculate f(x) where f(</a:t>
            </a:r>
            <a:r>
              <a:rPr lang="en-CA" i="1" dirty="0"/>
              <a:t>x</a:t>
            </a:r>
            <a:r>
              <a:rPr lang="en-CA" dirty="0"/>
              <a:t>) = 2</a:t>
            </a:r>
            <a:r>
              <a:rPr lang="en-CA" i="1" dirty="0"/>
              <a:t>x</a:t>
            </a:r>
            <a:r>
              <a:rPr lang="en-CA" baseline="30000" dirty="0"/>
              <a:t>3</a:t>
            </a:r>
            <a:r>
              <a:rPr lang="en-CA" dirty="0"/>
              <a:t> – 3</a:t>
            </a:r>
            <a:r>
              <a:rPr lang="en-CA" i="1" dirty="0"/>
              <a:t>x</a:t>
            </a:r>
            <a:r>
              <a:rPr lang="en-CA" dirty="0"/>
              <a:t> + 5.</a:t>
            </a:r>
          </a:p>
          <a:p>
            <a:pPr lvl="1"/>
            <a:r>
              <a:rPr lang="en-CA" dirty="0"/>
              <a:t>print the sum of three given numbers.</a:t>
            </a:r>
          </a:p>
          <a:p>
            <a:pPr lvl="1"/>
            <a:r>
              <a:rPr lang="en-CA" dirty="0"/>
              <a:t>sum three given numbers.</a:t>
            </a:r>
          </a:p>
          <a:p>
            <a:pPr lvl="2"/>
            <a:r>
              <a:rPr lang="en-CA" dirty="0"/>
              <a:t>what’s different from the previous question?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 to </a:t>
            </a:r>
            <a:r>
              <a:rPr lang="en-CA" dirty="0" err="1"/>
              <a:t>Greesie</a:t>
            </a:r>
            <a:r>
              <a:rPr lang="en-CA" dirty="0"/>
              <a:t> Burger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Wanted to check answer to see if yes or no</a:t>
            </a:r>
          </a:p>
          <a:p>
            <a:pPr lvl="1"/>
            <a:r>
              <a:rPr lang="en-CA" dirty="0"/>
              <a:t>lots of ways to say yes</a:t>
            </a:r>
          </a:p>
          <a:p>
            <a:pPr lvl="1"/>
            <a:r>
              <a:rPr lang="en-CA" dirty="0"/>
              <a:t>several ways to say no</a:t>
            </a:r>
          </a:p>
          <a:p>
            <a:r>
              <a:rPr lang="en-CA" dirty="0"/>
              <a:t>Needed to check for yes twice:</a:t>
            </a:r>
          </a:p>
          <a:p>
            <a:pPr lvl="1"/>
            <a:r>
              <a:rPr lang="en-CA" dirty="0"/>
              <a:t>while (!</a:t>
            </a:r>
            <a:r>
              <a:rPr lang="en-CA" b="1" dirty="0"/>
              <a:t>answer means yes</a:t>
            </a:r>
            <a:r>
              <a:rPr lang="en-CA" dirty="0"/>
              <a:t> and !answer means no)</a:t>
            </a:r>
          </a:p>
          <a:p>
            <a:pPr lvl="2"/>
            <a:r>
              <a:rPr lang="en-CA" dirty="0"/>
              <a:t>get another answer</a:t>
            </a:r>
          </a:p>
          <a:p>
            <a:pPr lvl="1"/>
            <a:r>
              <a:rPr lang="en-CA" dirty="0"/>
              <a:t>if (</a:t>
            </a:r>
            <a:r>
              <a:rPr lang="en-CA" b="1" dirty="0"/>
              <a:t>answer means yes</a:t>
            </a:r>
            <a:r>
              <a:rPr lang="en-CA" dirty="0"/>
              <a:t>)</a:t>
            </a:r>
          </a:p>
          <a:p>
            <a:pPr lvl="2"/>
            <a:r>
              <a:rPr lang="en-CA" dirty="0"/>
              <a:t>add fries to the order</a:t>
            </a:r>
          </a:p>
          <a:p>
            <a:r>
              <a:rPr lang="en-CA" dirty="0"/>
              <a:t>Methods would be helpful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Named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Calling the method makes the computer run those instructions</a:t>
            </a:r>
          </a:p>
          <a:p>
            <a:pPr lvl="1"/>
            <a:r>
              <a:rPr lang="en-CA" dirty="0"/>
              <a:t>running a program = calling </a:t>
            </a:r>
            <a:r>
              <a:rPr lang="en-CA" dirty="0">
                <a:solidFill>
                  <a:schemeClr val="tx2"/>
                </a:solidFill>
              </a:rPr>
              <a:t>main</a:t>
            </a:r>
          </a:p>
          <a:p>
            <a:r>
              <a:rPr lang="en-CA" dirty="0"/>
              <a:t>Someone wrote instructions for printing</a:t>
            </a:r>
          </a:p>
          <a:p>
            <a:pPr lvl="1"/>
            <a:r>
              <a:rPr lang="en-CA" dirty="0"/>
              <a:t>saved them in a method called </a:t>
            </a:r>
            <a:r>
              <a:rPr lang="en-CA" dirty="0">
                <a:solidFill>
                  <a:schemeClr val="tx2"/>
                </a:solidFill>
              </a:rPr>
              <a:t>print</a:t>
            </a:r>
          </a:p>
          <a:p>
            <a:pPr lvl="1"/>
            <a:r>
              <a:rPr lang="en-CA" dirty="0"/>
              <a:t>put that method into </a:t>
            </a:r>
            <a:r>
              <a:rPr lang="en-CA" dirty="0" err="1">
                <a:solidFill>
                  <a:schemeClr val="tx2"/>
                </a:solidFill>
              </a:rPr>
              <a:t>System.out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call </a:t>
            </a:r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/>
              <a:t> = run those instructions</a:t>
            </a:r>
          </a:p>
          <a:p>
            <a:r>
              <a:rPr lang="en-CA" dirty="0"/>
              <a:t>Someone wrote instructions for reading an </a:t>
            </a:r>
            <a:r>
              <a:rPr lang="en-CA" dirty="0" err="1"/>
              <a:t>int</a:t>
            </a:r>
            <a:endParaRPr lang="en-CA" dirty="0"/>
          </a:p>
          <a:p>
            <a:pPr lvl="1"/>
            <a:r>
              <a:rPr lang="en-CA" dirty="0"/>
              <a:t>call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/>
              <a:t> = run those instructions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Great Way to Create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Available in </a:t>
            </a:r>
            <a:r>
              <a:rPr lang="en-CA" dirty="0" err="1"/>
              <a:t>NetBeans</a:t>
            </a:r>
            <a:endParaRPr lang="en-CA" dirty="0"/>
          </a:p>
          <a:p>
            <a:pPr lvl="1"/>
            <a:r>
              <a:rPr lang="en-CA" dirty="0"/>
              <a:t>type the code you want in the place you want it</a:t>
            </a:r>
          </a:p>
          <a:p>
            <a:pPr lvl="1"/>
            <a:r>
              <a:rPr lang="en-CA" dirty="0"/>
              <a:t>select the bit you want in your method</a:t>
            </a:r>
          </a:p>
          <a:p>
            <a:endParaRPr lang="en-CA" dirty="0"/>
          </a:p>
          <a:p>
            <a:pPr lvl="1"/>
            <a:r>
              <a:rPr lang="en-CA" dirty="0"/>
              <a:t>select </a:t>
            </a:r>
            <a:r>
              <a:rPr lang="en-CA" dirty="0" err="1"/>
              <a:t>Refactor</a:t>
            </a:r>
            <a:r>
              <a:rPr lang="en-CA" dirty="0"/>
              <a:t> &gt; Introduce &gt; Method…</a:t>
            </a:r>
          </a:p>
          <a:p>
            <a:pPr lvl="1"/>
            <a:r>
              <a:rPr lang="en-CA" dirty="0"/>
              <a:t>fill in method name</a:t>
            </a:r>
          </a:p>
          <a:p>
            <a:pPr lvl="1"/>
            <a:r>
              <a:rPr lang="en-CA" dirty="0"/>
              <a:t>click Ok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56992"/>
            <a:ext cx="85658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4554" y="4365104"/>
            <a:ext cx="49339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NetBeans</a:t>
            </a:r>
            <a:r>
              <a:rPr lang="en-CA" dirty="0"/>
              <a:t> makes the changes you need</a:t>
            </a:r>
          </a:p>
          <a:p>
            <a:pPr lvl="1"/>
            <a:r>
              <a:rPr lang="en-CA" dirty="0"/>
              <a:t>creates method call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creates required method</a:t>
            </a:r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you make corresponding change to other code</a:t>
            </a:r>
          </a:p>
          <a:p>
            <a:pPr lvl="2"/>
            <a:r>
              <a:rPr lang="en-CA" dirty="0"/>
              <a:t>unless NetBeans does it automatically – </a:t>
            </a:r>
            <a:r>
              <a:rPr lang="en-CA" i="1" dirty="0"/>
              <a:t>which it might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while (!</a:t>
            </a:r>
            <a:r>
              <a:rPr lang="en-CA" sz="2400" dirty="0" err="1">
                <a:solidFill>
                  <a:schemeClr val="tx2"/>
                </a:solidFill>
              </a:rPr>
              <a:t>meansYes</a:t>
            </a:r>
            <a:r>
              <a:rPr lang="en-CA" sz="2400" dirty="0">
                <a:solidFill>
                  <a:schemeClr val="tx2"/>
                </a:solidFill>
              </a:rPr>
              <a:t>(answer) &amp;&amp; !</a:t>
            </a:r>
            <a:r>
              <a:rPr lang="en-CA" sz="2400" dirty="0" err="1">
                <a:solidFill>
                  <a:schemeClr val="tx2"/>
                </a:solidFill>
              </a:rPr>
              <a:t>answer.startsWith</a:t>
            </a:r>
            <a:r>
              <a:rPr lang="en-CA" sz="2400" dirty="0">
                <a:solidFill>
                  <a:schemeClr val="tx2"/>
                </a:solidFill>
              </a:rPr>
              <a:t>("no")) {</a:t>
            </a: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924944"/>
            <a:ext cx="4145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481" y="3861048"/>
            <a:ext cx="792595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5F21-AD40-41E2-A5E9-EAA50B62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 </a:t>
            </a:r>
            <a:r>
              <a:rPr lang="en-CA" i="1" dirty="0"/>
              <a:t>vs</a:t>
            </a:r>
            <a:r>
              <a:rPr lang="en-CA" dirty="0"/>
              <a:t>. Private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F4CF-BC29-4EF9-83BA-A7837EFF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NetBeans defaults to making methods private</a:t>
            </a:r>
          </a:p>
          <a:p>
            <a:pPr lvl="1"/>
            <a:r>
              <a:rPr lang="en-CA" dirty="0"/>
              <a:t>that is OK</a:t>
            </a:r>
          </a:p>
          <a:p>
            <a:pPr lvl="1"/>
            <a:r>
              <a:rPr lang="en-CA" dirty="0"/>
              <a:t>private </a:t>
            </a:r>
            <a:r>
              <a:rPr lang="en-CA" dirty="0">
                <a:sym typeface="Wingdings" panose="05000000000000000000" pitchFamily="2" charset="2"/>
              </a:rPr>
              <a:t> can only be used inside this class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public  other classes can use this method</a:t>
            </a:r>
          </a:p>
          <a:p>
            <a:r>
              <a:rPr lang="en-CA" dirty="0">
                <a:sym typeface="Wingdings" panose="05000000000000000000" pitchFamily="2" charset="2"/>
              </a:rPr>
              <a:t>Do you want other classes to use this method?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Math, Scanner, and String </a:t>
            </a:r>
            <a:r>
              <a:rPr lang="en-CA" i="1" dirty="0">
                <a:sym typeface="Wingdings" panose="05000000000000000000" pitchFamily="2" charset="2"/>
              </a:rPr>
              <a:t>do</a:t>
            </a:r>
            <a:r>
              <a:rPr lang="en-CA" dirty="0">
                <a:sym typeface="Wingdings" panose="05000000000000000000" pitchFamily="2" charset="2"/>
              </a:rPr>
              <a:t> want others to use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so they declare methods public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so far, we don’t care!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make it public or leave it private.  Whatevs!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E48F90-9175-4491-B590-59A2969FC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6021288"/>
            <a:ext cx="53711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Later we will learn when to make it public and when to make it private.</a:t>
            </a:r>
            <a:r>
              <a:rPr lang="en-US" altLang="en-US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CA" altLang="en-US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03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/>
              <a:t>Revising </a:t>
            </a:r>
            <a:r>
              <a:rPr lang="en-CA" dirty="0" err="1"/>
              <a:t>meansYes</a:t>
            </a:r>
            <a:endParaRPr lang="en-CA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change the list of words in </a:t>
            </a:r>
            <a:r>
              <a:rPr lang="en-CA" dirty="0" err="1"/>
              <a:t>meansYes</a:t>
            </a:r>
            <a:r>
              <a:rPr lang="en-CA" dirty="0"/>
              <a:t>…</a:t>
            </a:r>
          </a:p>
          <a:p>
            <a:pPr lvl="1"/>
            <a:r>
              <a:rPr lang="en-CA" i="1" dirty="0"/>
              <a:t>e.g.</a:t>
            </a:r>
            <a:r>
              <a:rPr lang="en-CA" dirty="0"/>
              <a:t> add "sure" as an option</a:t>
            </a:r>
          </a:p>
          <a:p>
            <a:pPr lvl="1"/>
            <a:r>
              <a:rPr lang="en-CA" dirty="0"/>
              <a:t>and maybe tell it to ignore case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meansYes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(String word) {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word.equalsIgnoreCase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("yes")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||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word.equalsIgnoreCase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("yeah")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||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word.equalsIgnoreCase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("ok")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||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word.equalsIgnoreCase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("fine")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||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word.equalsIgnoreCase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("sure");</a:t>
            </a:r>
          </a:p>
          <a:p>
            <a:pPr lvl="1"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dirty="0"/>
              <a:t>…change applies in both places (if and while)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8E10-DF8B-4B77-8BF4-114F6CDD4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2B01-B40B-4F46-9422-6D23063FB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a method for meaning No.</a:t>
            </a:r>
          </a:p>
          <a:p>
            <a:pPr lvl="1"/>
            <a:r>
              <a:rPr lang="en-CA" dirty="0"/>
              <a:t>adjust by using </a:t>
            </a:r>
            <a:r>
              <a:rPr lang="en-CA" dirty="0" err="1"/>
              <a:t>equalsIgnoreCase</a:t>
            </a:r>
            <a:r>
              <a:rPr lang="en-CA" dirty="0"/>
              <a:t>, by adding new words that mean no, …</a:t>
            </a:r>
          </a:p>
          <a:p>
            <a:pPr lvl="2"/>
            <a:r>
              <a:rPr lang="en-CA" dirty="0"/>
              <a:t>nah, nope, not(?), …?</a:t>
            </a:r>
          </a:p>
          <a:p>
            <a:pPr lvl="1"/>
            <a:endParaRPr lang="en-CA" dirty="0"/>
          </a:p>
          <a:p>
            <a:r>
              <a:rPr lang="en-CA" dirty="0"/>
              <a:t>Any changes made to the method definition will apply in the while loop</a:t>
            </a:r>
          </a:p>
          <a:p>
            <a:pPr lvl="1"/>
            <a:r>
              <a:rPr lang="en-CA" dirty="0"/>
              <a:t>because the while loop calls this method</a:t>
            </a:r>
          </a:p>
          <a:p>
            <a:pPr lvl="1"/>
            <a:r>
              <a:rPr lang="en-CA" dirty="0"/>
              <a:t>this method says what to check for</a:t>
            </a:r>
          </a:p>
        </p:txBody>
      </p:sp>
    </p:spTree>
    <p:extLst>
      <p:ext uri="{BB962C8B-B14F-4D97-AF65-F5344CB8AC3E}">
        <p14:creationId xmlns:p14="http://schemas.microsoft.com/office/powerpoint/2010/main" val="8635585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F045-1A61-47A3-B5DF-9CE43CA5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C782-9FE5-41C1-91AF-811330EC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you start a method you might not have the code you need</a:t>
            </a:r>
          </a:p>
          <a:p>
            <a:pPr marL="457200" lvl="1" indent="0">
              <a:buNone/>
            </a:pP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printTitle</a:t>
            </a:r>
            <a:r>
              <a:rPr lang="en-CA" sz="2400" dirty="0">
                <a:solidFill>
                  <a:schemeClr val="tx2"/>
                </a:solidFill>
              </a:rPr>
              <a:t>("My Program Title");</a:t>
            </a:r>
          </a:p>
          <a:p>
            <a:pPr lvl="1"/>
            <a:r>
              <a:rPr lang="en-CA" dirty="0"/>
              <a:t>can still ask NetBeans to create the method</a:t>
            </a:r>
          </a:p>
          <a:p>
            <a:pPr lvl="1"/>
            <a:r>
              <a:rPr lang="en-CA" dirty="0"/>
              <a:t>creates a </a:t>
            </a:r>
            <a:r>
              <a:rPr lang="en-CA" i="1" dirty="0"/>
              <a:t>stub</a:t>
            </a:r>
            <a:r>
              <a:rPr lang="en-CA" dirty="0"/>
              <a:t> – a definition with degenerate body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printTitle</a:t>
            </a:r>
            <a:r>
              <a:rPr lang="en-CA" sz="2400" dirty="0">
                <a:solidFill>
                  <a:schemeClr val="tx2"/>
                </a:solidFill>
              </a:rPr>
              <a:t>(String </a:t>
            </a:r>
            <a:r>
              <a:rPr lang="en-CA" sz="2400" dirty="0" err="1">
                <a:solidFill>
                  <a:schemeClr val="tx2"/>
                </a:solidFill>
              </a:rPr>
              <a:t>my_Program_Title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US" sz="2400" dirty="0">
                <a:solidFill>
                  <a:schemeClr val="tx2"/>
                </a:solidFill>
              </a:rPr>
              <a:t>throw new </a:t>
            </a:r>
            <a:r>
              <a:rPr lang="en-US" sz="2400" dirty="0" err="1">
                <a:solidFill>
                  <a:schemeClr val="tx2"/>
                </a:solidFill>
              </a:rPr>
              <a:t>UnsupportedOperationException</a:t>
            </a:r>
            <a:r>
              <a:rPr lang="en-US" sz="2400" dirty="0">
                <a:solidFill>
                  <a:schemeClr val="tx2"/>
                </a:solidFill>
              </a:rPr>
              <a:t>("….");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  <a:endParaRPr lang="en-CA" sz="2400" dirty="0">
              <a:solidFill>
                <a:schemeClr val="tx2"/>
              </a:solidFill>
            </a:endParaRPr>
          </a:p>
          <a:p>
            <a:pPr lvl="2"/>
            <a:r>
              <a:rPr lang="en-CA" dirty="0"/>
              <a:t>just delete the whole “throw new …” line</a:t>
            </a:r>
          </a:p>
          <a:p>
            <a:pPr lvl="2"/>
            <a:r>
              <a:rPr lang="en-CA" dirty="0"/>
              <a:t>it just says to end the program with an error</a:t>
            </a:r>
          </a:p>
          <a:p>
            <a:pPr lvl="2"/>
            <a:r>
              <a:rPr lang="en-CA" dirty="0"/>
              <a:t>but we can just make it do nothing</a:t>
            </a:r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5882B-41B6-401F-931E-193346C7DC1B}"/>
              </a:ext>
            </a:extLst>
          </p:cNvPr>
          <p:cNvSpPr txBox="1"/>
          <p:nvPr/>
        </p:nvSpPr>
        <p:spPr>
          <a:xfrm>
            <a:off x="4872894" y="2420888"/>
            <a:ext cx="4271106" cy="830997"/>
          </a:xfrm>
          <a:prstGeom prst="rect">
            <a:avLst/>
          </a:prstGeom>
          <a:solidFill>
            <a:srgbClr val="EDF2B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Symbol not found:</a:t>
            </a:r>
          </a:p>
          <a:p>
            <a:r>
              <a:rPr lang="en-CA" dirty="0"/>
              <a:t>symbol method </a:t>
            </a:r>
            <a:r>
              <a:rPr lang="en-CA" dirty="0" err="1"/>
              <a:t>printTitle</a:t>
            </a:r>
            <a:r>
              <a:rPr lang="en-CA" dirty="0"/>
              <a:t>(String)</a:t>
            </a:r>
          </a:p>
        </p:txBody>
      </p:sp>
    </p:spTree>
    <p:extLst>
      <p:ext uri="{BB962C8B-B14F-4D97-AF65-F5344CB8AC3E}">
        <p14:creationId xmlns:p14="http://schemas.microsoft.com/office/powerpoint/2010/main" val="3527265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ED5E-B991-4241-B99D-E14896F7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E78A0-B429-4DDD-A4BA-9615B75A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value-returning methods, need a return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name;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name = </a:t>
            </a:r>
            <a:r>
              <a:rPr lang="en-CA" sz="2400" dirty="0" err="1">
                <a:solidFill>
                  <a:schemeClr val="tx2"/>
                </a:solidFill>
              </a:rPr>
              <a:t>getUsersName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dirty="0"/>
              <a:t>NetBeans figures out the return type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String </a:t>
            </a:r>
            <a:r>
              <a:rPr lang="en-CA" sz="2400" dirty="0" err="1">
                <a:solidFill>
                  <a:schemeClr val="tx2"/>
                </a:solidFill>
              </a:rPr>
              <a:t>getUsersName</a:t>
            </a:r>
            <a:r>
              <a:rPr lang="en-CA" sz="2400" dirty="0">
                <a:solidFill>
                  <a:schemeClr val="tx2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throw new </a:t>
            </a:r>
            <a:r>
              <a:rPr lang="en-CA" sz="2400" dirty="0" err="1">
                <a:solidFill>
                  <a:schemeClr val="tx2"/>
                </a:solidFill>
              </a:rPr>
              <a:t>UnsupportedOperationException</a:t>
            </a:r>
            <a:r>
              <a:rPr lang="en-CA" sz="2400" dirty="0">
                <a:solidFill>
                  <a:schemeClr val="tx2"/>
                </a:solidFill>
              </a:rPr>
              <a:t>(…);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replace “throw new …” with a return command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String </a:t>
            </a:r>
            <a:r>
              <a:rPr lang="en-CA" sz="2400" dirty="0" err="1">
                <a:solidFill>
                  <a:schemeClr val="tx2"/>
                </a:solidFill>
              </a:rPr>
              <a:t>getUsersName</a:t>
            </a:r>
            <a:r>
              <a:rPr lang="en-CA" sz="2400" dirty="0">
                <a:solidFill>
                  <a:schemeClr val="tx2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return "User's NAME Goes Here";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0322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D83D-35A8-4C20-8540-222BA92A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 of a Stub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16CE-F0A8-4FAD-94B8-152127DD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Get the program running quickly</a:t>
            </a:r>
          </a:p>
          <a:p>
            <a:r>
              <a:rPr lang="en-CA" dirty="0"/>
              <a:t>Test whether things happen in the right order</a:t>
            </a:r>
          </a:p>
          <a:p>
            <a:pPr lvl="1"/>
            <a:r>
              <a:rPr lang="en-CA" dirty="0"/>
              <a:t>add a </a:t>
            </a:r>
            <a:r>
              <a:rPr lang="en-CA" dirty="0" err="1"/>
              <a:t>println</a:t>
            </a:r>
            <a:r>
              <a:rPr lang="en-CA" dirty="0"/>
              <a:t> command in void methods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printTitle</a:t>
            </a:r>
            <a:r>
              <a:rPr lang="en-CA" sz="2400" dirty="0">
                <a:solidFill>
                  <a:schemeClr val="tx2"/>
                </a:solidFill>
              </a:rPr>
              <a:t>(String </a:t>
            </a:r>
            <a:r>
              <a:rPr lang="en-CA" sz="2400" dirty="0" err="1">
                <a:solidFill>
                  <a:schemeClr val="tx2"/>
                </a:solidFill>
              </a:rPr>
              <a:t>my_Program_Title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("Program title goes here");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can think about what exactly to do later</a:t>
            </a:r>
          </a:p>
          <a:p>
            <a:pPr lvl="2"/>
            <a:r>
              <a:rPr lang="en-CA" dirty="0"/>
              <a:t>called </a:t>
            </a:r>
            <a:r>
              <a:rPr lang="en-CA" i="1" dirty="0"/>
              <a:t>top down design</a:t>
            </a:r>
          </a:p>
        </p:txBody>
      </p:sp>
    </p:spTree>
    <p:extLst>
      <p:ext uri="{BB962C8B-B14F-4D97-AF65-F5344CB8AC3E}">
        <p14:creationId xmlns:p14="http://schemas.microsoft.com/office/powerpoint/2010/main" val="2247595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AE47-C63C-4E91-9659-1572A8CF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7956D-40F6-41DE-BA04-589F56828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stubs for the following methods:</a:t>
            </a:r>
          </a:p>
          <a:p>
            <a:pPr lvl="1"/>
            <a:r>
              <a:rPr lang="en-CA" dirty="0"/>
              <a:t>print a report including the length and width of a rectangle</a:t>
            </a:r>
          </a:p>
          <a:p>
            <a:pPr lvl="1"/>
            <a:r>
              <a:rPr lang="en-CA" dirty="0"/>
              <a:t>translate an int value into a Roman numeral</a:t>
            </a:r>
          </a:p>
          <a:p>
            <a:pPr lvl="2"/>
            <a:r>
              <a:rPr lang="en-CA" dirty="0"/>
              <a:t>e.g. 42 </a:t>
            </a:r>
            <a:r>
              <a:rPr lang="en-CA" dirty="0">
                <a:sym typeface="Wingdings" panose="05000000000000000000" pitchFamily="2" charset="2"/>
              </a:rPr>
              <a:t> XLII; 2020  MMXX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don’t print it!!!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translate a Roman numeral into its int value</a:t>
            </a:r>
          </a:p>
          <a:p>
            <a:pPr lvl="1"/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Remember: STUBS!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you don’t need to know how to do it!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27132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Many useful methods available</a:t>
            </a:r>
          </a:p>
          <a:p>
            <a:pPr lvl="1"/>
            <a:r>
              <a:rPr lang="en-CA" dirty="0"/>
              <a:t>Scanners, Strings, Math, …</a:t>
            </a:r>
          </a:p>
          <a:p>
            <a:r>
              <a:rPr lang="en-CA" dirty="0"/>
              <a:t>Can create our own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private static</a:t>
            </a:r>
            <a:r>
              <a:rPr lang="en-CA" dirty="0"/>
              <a:t> methods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void</a:t>
            </a:r>
            <a:r>
              <a:rPr lang="en-CA" dirty="0"/>
              <a:t> methods just do something</a:t>
            </a:r>
          </a:p>
          <a:p>
            <a:pPr lvl="1"/>
            <a:r>
              <a:rPr lang="en-CA" dirty="0"/>
              <a:t>value-returning methods return a value (duh!)</a:t>
            </a:r>
          </a:p>
          <a:p>
            <a:pPr lvl="2"/>
            <a:r>
              <a:rPr lang="en-CA" dirty="0"/>
              <a:t>type of value returned replaces </a:t>
            </a:r>
            <a:r>
              <a:rPr lang="en-CA" dirty="0">
                <a:solidFill>
                  <a:schemeClr val="tx2"/>
                </a:solidFill>
              </a:rPr>
              <a:t>void</a:t>
            </a:r>
          </a:p>
          <a:p>
            <a:pPr lvl="1"/>
            <a:r>
              <a:rPr lang="en-CA" dirty="0"/>
              <a:t>arguments saved into parameters</a:t>
            </a:r>
          </a:p>
          <a:p>
            <a:pPr lvl="1"/>
            <a:r>
              <a:rPr lang="en-CA" dirty="0"/>
              <a:t>use local variables and parameters</a:t>
            </a:r>
          </a:p>
          <a:p>
            <a:pPr lvl="2"/>
            <a:r>
              <a:rPr lang="en-CA" dirty="0"/>
              <a:t>don’t change parameter values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Flow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ask </a:t>
            </a:r>
            <a:r>
              <a:rPr lang="en-CA" dirty="0" err="1"/>
              <a:t>System.out</a:t>
            </a:r>
            <a:r>
              <a:rPr lang="en-CA" dirty="0"/>
              <a:t> to print “Hello”</a:t>
            </a:r>
          </a:p>
          <a:p>
            <a:pPr lvl="1">
              <a:defRPr/>
            </a:pPr>
            <a:r>
              <a:rPr lang="en-CA" dirty="0"/>
              <a:t>computer stops working on your program (for a moment) &amp; takes “Hello” to the print method</a:t>
            </a:r>
          </a:p>
          <a:p>
            <a:pPr lvl="1">
              <a:defRPr/>
            </a:pPr>
            <a:r>
              <a:rPr lang="en-CA" dirty="0"/>
              <a:t>the steps of the print method are followed to completion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Hello appears on the screen</a:t>
            </a:r>
          </a:p>
          <a:p>
            <a:pPr lvl="1">
              <a:defRPr/>
            </a:pPr>
            <a:r>
              <a:rPr lang="en-CA" dirty="0"/>
              <a:t>your program starts up again, right where it left off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Flow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ask </a:t>
            </a:r>
            <a:r>
              <a:rPr lang="en-CA" dirty="0" err="1"/>
              <a:t>kbd</a:t>
            </a:r>
            <a:r>
              <a:rPr lang="en-CA" dirty="0"/>
              <a:t> to get the next int</a:t>
            </a:r>
          </a:p>
          <a:p>
            <a:pPr lvl="1">
              <a:defRPr/>
            </a:pPr>
            <a:r>
              <a:rPr lang="en-CA" dirty="0"/>
              <a:t>computer stops working on your program (for a moment) &amp; starts doing the nextInt method</a:t>
            </a:r>
          </a:p>
          <a:p>
            <a:pPr lvl="1">
              <a:defRPr/>
            </a:pPr>
            <a:r>
              <a:rPr lang="en-CA" dirty="0"/>
              <a:t>the steps of the nextInt method are followed to completion, getting an int from the user</a:t>
            </a:r>
          </a:p>
          <a:p>
            <a:pPr lvl="1">
              <a:defRPr/>
            </a:pPr>
            <a:r>
              <a:rPr lang="en-CA" dirty="0"/>
              <a:t>that int is brought back to your program</a:t>
            </a:r>
          </a:p>
          <a:p>
            <a:pPr lvl="1">
              <a:defRPr/>
            </a:pPr>
            <a:r>
              <a:rPr lang="en-CA" dirty="0"/>
              <a:t>your program starts up again, right where it left off, with that </a:t>
            </a:r>
            <a:r>
              <a:rPr lang="en-CA" dirty="0" err="1"/>
              <a:t>int</a:t>
            </a:r>
            <a:r>
              <a:rPr lang="en-CA" dirty="0"/>
              <a:t> where </a:t>
            </a:r>
            <a:r>
              <a:rPr lang="en-CA" dirty="0" err="1"/>
              <a:t>kbd.nextInt</a:t>
            </a:r>
            <a:r>
              <a:rPr lang="en-CA" dirty="0"/>
              <a:t> is/was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Kinds of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like print: </a:t>
            </a:r>
            <a:r>
              <a:rPr lang="en-CA" i="1" dirty="0"/>
              <a:t>void</a:t>
            </a:r>
            <a:r>
              <a:rPr lang="en-CA" dirty="0"/>
              <a:t> methods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>
                <a:solidFill>
                  <a:schemeClr val="tx2"/>
                </a:solidFill>
              </a:rPr>
              <a:t>("Hello, ");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System.out.println</a:t>
            </a:r>
            <a:r>
              <a:rPr lang="en-CA" dirty="0">
                <a:solidFill>
                  <a:schemeClr val="tx2"/>
                </a:solidFill>
              </a:rPr>
              <a:t>("World!");</a:t>
            </a:r>
          </a:p>
          <a:p>
            <a:pPr lvl="1"/>
            <a:r>
              <a:rPr lang="en-CA" dirty="0"/>
              <a:t>just </a:t>
            </a:r>
            <a:r>
              <a:rPr lang="en-CA" i="1" dirty="0"/>
              <a:t>do</a:t>
            </a:r>
            <a:r>
              <a:rPr lang="en-CA" dirty="0"/>
              <a:t> something</a:t>
            </a:r>
          </a:p>
          <a:p>
            <a:r>
              <a:rPr lang="en-CA" dirty="0"/>
              <a:t>Methods like </a:t>
            </a:r>
            <a:r>
              <a:rPr lang="en-CA" dirty="0" err="1"/>
              <a:t>nextInt</a:t>
            </a:r>
            <a:r>
              <a:rPr lang="en-CA" dirty="0"/>
              <a:t>: </a:t>
            </a:r>
            <a:r>
              <a:rPr lang="en-CA" i="1" dirty="0"/>
              <a:t>value-returning</a:t>
            </a:r>
            <a:r>
              <a:rPr lang="en-CA" dirty="0"/>
              <a:t> methods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num =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answer = </a:t>
            </a:r>
            <a:r>
              <a:rPr lang="en-CA" dirty="0" err="1">
                <a:solidFill>
                  <a:schemeClr val="tx2"/>
                </a:solidFill>
              </a:rPr>
              <a:t>kbd.next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upperAnswer</a:t>
            </a:r>
            <a:r>
              <a:rPr lang="en-CA" dirty="0">
                <a:solidFill>
                  <a:schemeClr val="tx2"/>
                </a:solidFill>
              </a:rPr>
              <a:t> = </a:t>
            </a:r>
            <a:r>
              <a:rPr lang="en-CA" dirty="0" err="1">
                <a:solidFill>
                  <a:schemeClr val="tx2"/>
                </a:solidFill>
              </a:rPr>
              <a:t>answer.toUpperCase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i="1" dirty="0"/>
              <a:t>get</a:t>
            </a:r>
            <a:r>
              <a:rPr lang="en-CA" dirty="0"/>
              <a:t> or </a:t>
            </a:r>
            <a:r>
              <a:rPr lang="en-CA" i="1" dirty="0"/>
              <a:t>create</a:t>
            </a:r>
            <a:r>
              <a:rPr lang="en-CA" dirty="0"/>
              <a:t> a value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void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have only used the print methods</a:t>
            </a:r>
          </a:p>
          <a:p>
            <a:pPr lvl="1"/>
            <a:r>
              <a:rPr lang="en-CA" sz="2400" b="1" dirty="0" err="1">
                <a:solidFill>
                  <a:schemeClr val="tx2"/>
                </a:solidFill>
              </a:rPr>
              <a:t>System.out.print</a:t>
            </a:r>
            <a:r>
              <a:rPr lang="en-CA" sz="2400" b="1" dirty="0">
                <a:solidFill>
                  <a:schemeClr val="tx2"/>
                </a:solidFill>
              </a:rPr>
              <a:t>("Hello, ")</a:t>
            </a:r>
          </a:p>
          <a:p>
            <a:pPr lvl="1"/>
            <a:r>
              <a:rPr lang="en-CA" sz="2400" b="1" dirty="0" err="1">
                <a:solidFill>
                  <a:schemeClr val="tx2"/>
                </a:solidFill>
              </a:rPr>
              <a:t>System.out.println</a:t>
            </a:r>
            <a:r>
              <a:rPr lang="en-CA" sz="2400" b="1" dirty="0">
                <a:solidFill>
                  <a:schemeClr val="tx2"/>
                </a:solidFill>
              </a:rPr>
              <a:t>("World!")</a:t>
            </a:r>
          </a:p>
          <a:p>
            <a:r>
              <a:rPr lang="en-CA" dirty="0"/>
              <a:t>Appear as a whole command on their own</a:t>
            </a:r>
          </a:p>
          <a:p>
            <a:pPr lvl="1"/>
            <a:r>
              <a:rPr lang="en-CA" dirty="0"/>
              <a:t>not part of an assignment statement</a:t>
            </a:r>
          </a:p>
          <a:p>
            <a:pPr lvl="2"/>
            <a:r>
              <a:rPr lang="en-CA" b="1" dirty="0"/>
              <a:t>unlike</a:t>
            </a:r>
            <a:r>
              <a:rPr lang="en-CA" dirty="0"/>
              <a:t> </a:t>
            </a:r>
            <a:r>
              <a:rPr lang="en-CA" dirty="0">
                <a:solidFill>
                  <a:schemeClr val="tx2"/>
                </a:solidFill>
              </a:rPr>
              <a:t>num =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dirty="0"/>
              <a:t>not condition part of an if or while</a:t>
            </a:r>
          </a:p>
          <a:p>
            <a:pPr lvl="2"/>
            <a:r>
              <a:rPr lang="en-CA" b="1" dirty="0"/>
              <a:t>unlike</a:t>
            </a:r>
            <a:r>
              <a:rPr lang="en-CA" dirty="0"/>
              <a:t> </a:t>
            </a:r>
            <a:r>
              <a:rPr lang="en-CA" dirty="0">
                <a:solidFill>
                  <a:schemeClr val="tx2"/>
                </a:solidFill>
              </a:rPr>
              <a:t>if (</a:t>
            </a:r>
            <a:r>
              <a:rPr lang="en-CA" dirty="0" err="1">
                <a:solidFill>
                  <a:schemeClr val="tx2"/>
                </a:solidFill>
              </a:rPr>
              <a:t>answer.startsWith</a:t>
            </a:r>
            <a:r>
              <a:rPr lang="en-CA" dirty="0">
                <a:solidFill>
                  <a:schemeClr val="tx2"/>
                </a:solidFill>
              </a:rPr>
              <a:t>("yes"))</a:t>
            </a:r>
          </a:p>
          <a:p>
            <a:pPr lvl="1"/>
            <a:r>
              <a:rPr lang="en-CA" dirty="0"/>
              <a:t>trying to use them a different way is </a:t>
            </a:r>
            <a:r>
              <a:rPr lang="en-CA" b="1" dirty="0"/>
              <a:t>wrong</a:t>
            </a:r>
          </a:p>
          <a:p>
            <a:pPr lvl="2"/>
            <a:r>
              <a:rPr lang="en-CA" dirty="0"/>
              <a:t>get the red squiggly underlines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Value-Returning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 of the ones we’ve used so far</a:t>
            </a:r>
          </a:p>
          <a:p>
            <a:r>
              <a:rPr lang="en-CA" dirty="0"/>
              <a:t>Used in assignment statement:</a:t>
            </a:r>
          </a:p>
          <a:p>
            <a:pPr lvl="1"/>
            <a:r>
              <a:rPr lang="en-CA" sz="2400" dirty="0">
                <a:solidFill>
                  <a:schemeClr val="tx2"/>
                </a:solidFill>
              </a:rPr>
              <a:t>num = </a:t>
            </a:r>
            <a:r>
              <a:rPr lang="en-CA" sz="2400" b="1" dirty="0" err="1">
                <a:solidFill>
                  <a:schemeClr val="tx2"/>
                </a:solidFill>
              </a:rPr>
              <a:t>kbd.nextInt</a:t>
            </a:r>
            <a:r>
              <a:rPr lang="en-CA" sz="2400" b="1" dirty="0">
                <a:solidFill>
                  <a:schemeClr val="tx2"/>
                </a:solidFill>
              </a:rPr>
              <a:t>()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sz="2400" dirty="0">
                <a:solidFill>
                  <a:schemeClr val="tx2"/>
                </a:solidFill>
              </a:rPr>
              <a:t>answer = </a:t>
            </a:r>
            <a:r>
              <a:rPr lang="en-CA" sz="2400" b="1" dirty="0" err="1">
                <a:solidFill>
                  <a:schemeClr val="tx2"/>
                </a:solidFill>
              </a:rPr>
              <a:t>kbd.nextLine</a:t>
            </a:r>
            <a:r>
              <a:rPr lang="en-CA" sz="2400" b="1" dirty="0">
                <a:solidFill>
                  <a:schemeClr val="tx2"/>
                </a:solidFill>
              </a:rPr>
              <a:t>()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upperAnswer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b="1" dirty="0" err="1">
                <a:solidFill>
                  <a:schemeClr val="tx2"/>
                </a:solidFill>
              </a:rPr>
              <a:t>answer.toUpperCase</a:t>
            </a:r>
            <a:r>
              <a:rPr lang="en-CA" sz="2400" b="1" dirty="0">
                <a:solidFill>
                  <a:schemeClr val="tx2"/>
                </a:solidFill>
              </a:rPr>
              <a:t>()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r>
              <a:rPr lang="en-CA" dirty="0"/>
              <a:t>Used as if/while condition:</a:t>
            </a:r>
          </a:p>
          <a:p>
            <a:pPr lvl="1"/>
            <a:r>
              <a:rPr lang="en-CA" sz="2400" dirty="0">
                <a:solidFill>
                  <a:schemeClr val="tx2"/>
                </a:solidFill>
              </a:rPr>
              <a:t>if (</a:t>
            </a:r>
            <a:r>
              <a:rPr lang="en-CA" sz="2400" b="1" dirty="0" err="1">
                <a:solidFill>
                  <a:schemeClr val="tx2"/>
                </a:solidFill>
              </a:rPr>
              <a:t>answer.startsWith</a:t>
            </a:r>
            <a:r>
              <a:rPr lang="en-CA" sz="2400" b="1" dirty="0">
                <a:solidFill>
                  <a:schemeClr val="tx2"/>
                </a:solidFill>
              </a:rPr>
              <a:t>("yes")</a:t>
            </a:r>
            <a:r>
              <a:rPr lang="en-CA" sz="2400" dirty="0">
                <a:solidFill>
                  <a:schemeClr val="tx2"/>
                </a:solidFill>
              </a:rPr>
              <a:t>) { … }</a:t>
            </a:r>
          </a:p>
          <a:p>
            <a:r>
              <a:rPr lang="en-CA" i="1" dirty="0"/>
              <a:t>Can</a:t>
            </a:r>
            <a:r>
              <a:rPr lang="en-CA" dirty="0"/>
              <a:t> be used as a complete command:</a:t>
            </a:r>
          </a:p>
          <a:p>
            <a:pPr lvl="1"/>
            <a:r>
              <a:rPr lang="en-CA" sz="2400" b="1" dirty="0" err="1">
                <a:solidFill>
                  <a:schemeClr val="tx2"/>
                </a:solidFill>
              </a:rPr>
              <a:t>kbd.nextLine</a:t>
            </a:r>
            <a:r>
              <a:rPr lang="en-CA" sz="2400" b="1" dirty="0">
                <a:solidFill>
                  <a:schemeClr val="tx2"/>
                </a:solidFill>
              </a:rPr>
              <a:t>()</a:t>
            </a:r>
            <a:r>
              <a:rPr lang="en-CA" sz="2400" dirty="0">
                <a:solidFill>
                  <a:schemeClr val="tx2"/>
                </a:solidFill>
              </a:rPr>
              <a:t>; </a:t>
            </a:r>
            <a:r>
              <a:rPr lang="en-CA" sz="2400" i="1" dirty="0">
                <a:solidFill>
                  <a:schemeClr val="tx2"/>
                </a:solidFill>
              </a:rPr>
              <a:t>// don't care </a:t>
            </a:r>
            <a:r>
              <a:rPr lang="en-CA" sz="2400" dirty="0">
                <a:solidFill>
                  <a:schemeClr val="tx2"/>
                </a:solidFill>
              </a:rPr>
              <a:t>what</a:t>
            </a:r>
            <a:r>
              <a:rPr lang="en-CA" sz="2400" i="1" dirty="0">
                <a:solidFill>
                  <a:schemeClr val="tx2"/>
                </a:solidFill>
              </a:rPr>
              <a:t> they typed</a:t>
            </a:r>
            <a:endParaRPr lang="en-CA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CSCITheme</Template>
  <TotalTime>259902228</TotalTime>
  <Pages>31</Pages>
  <Words>4006</Words>
  <Application>Microsoft Office PowerPoint</Application>
  <PresentationFormat>On-screen Show (4:3)</PresentationFormat>
  <Paragraphs>567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Courier New</vt:lpstr>
      <vt:lpstr>Times New Roman</vt:lpstr>
      <vt:lpstr>Wingdings</vt:lpstr>
      <vt:lpstr>CSCITheme</vt:lpstr>
      <vt:lpstr>brknbars</vt:lpstr>
      <vt:lpstr>1_CSCITheme</vt:lpstr>
      <vt:lpstr>1_brknbars</vt:lpstr>
      <vt:lpstr>Methods II</vt:lpstr>
      <vt:lpstr>Outline</vt:lpstr>
      <vt:lpstr>Last Time</vt:lpstr>
      <vt:lpstr>Named Instructions</vt:lpstr>
      <vt:lpstr>Flow of Control</vt:lpstr>
      <vt:lpstr>Flow of Control</vt:lpstr>
      <vt:lpstr>Two Kinds of Methods</vt:lpstr>
      <vt:lpstr>void Methods</vt:lpstr>
      <vt:lpstr>Value-Returning Methods</vt:lpstr>
      <vt:lpstr>Exercise</vt:lpstr>
      <vt:lpstr>Things We Can Ask a Scanner</vt:lpstr>
      <vt:lpstr>Things We Can Ask a String</vt:lpstr>
      <vt:lpstr>Return Types</vt:lpstr>
      <vt:lpstr>Using Return Values</vt:lpstr>
      <vt:lpstr>More Math Methods</vt:lpstr>
      <vt:lpstr>Yet More Math Methods</vt:lpstr>
      <vt:lpstr>Exercise</vt:lpstr>
      <vt:lpstr>Arguments</vt:lpstr>
      <vt:lpstr>Why Arguments?</vt:lpstr>
      <vt:lpstr>Argument Types</vt:lpstr>
      <vt:lpstr>Exercise</vt:lpstr>
      <vt:lpstr>Making Methods</vt:lpstr>
      <vt:lpstr>RectangleArea: calculateArea</vt:lpstr>
      <vt:lpstr>Return Types</vt:lpstr>
      <vt:lpstr>Returning a Value</vt:lpstr>
      <vt:lpstr>Returning a Value</vt:lpstr>
      <vt:lpstr>RectangleArea: readDimension</vt:lpstr>
      <vt:lpstr>One Return Value; No Changesies</vt:lpstr>
      <vt:lpstr>Two Methods?</vt:lpstr>
      <vt:lpstr>Same and Different</vt:lpstr>
      <vt:lpstr>Multiple Calls to a Method</vt:lpstr>
      <vt:lpstr>readDimension Body</vt:lpstr>
      <vt:lpstr>Run the Program Again</vt:lpstr>
      <vt:lpstr>Variable Names</vt:lpstr>
      <vt:lpstr>Adding Javadocs with NetBeans</vt:lpstr>
      <vt:lpstr>Filling in the Javadoc Comment</vt:lpstr>
      <vt:lpstr>NetBeans’ Navigation Pane</vt:lpstr>
      <vt:lpstr>Exercise</vt:lpstr>
      <vt:lpstr>Back to Greesie Burger</vt:lpstr>
      <vt:lpstr>Great Way to Create Method</vt:lpstr>
      <vt:lpstr>Boom!</vt:lpstr>
      <vt:lpstr>Public vs. Private</vt:lpstr>
      <vt:lpstr>Revising meansYes</vt:lpstr>
      <vt:lpstr>Exercise</vt:lpstr>
      <vt:lpstr>Stubs</vt:lpstr>
      <vt:lpstr>Stubs</vt:lpstr>
      <vt:lpstr>Purpose of a Stub</vt:lpstr>
      <vt:lpstr>Exercise</vt:lpstr>
      <vt:lpstr>Methods 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188</cp:revision>
  <cp:lastPrinted>1601-01-01T00:00:00Z</cp:lastPrinted>
  <dcterms:created xsi:type="dcterms:W3CDTF">1998-05-26T02:22:10Z</dcterms:created>
  <dcterms:modified xsi:type="dcterms:W3CDTF">2022-11-23T17:11:17Z</dcterms:modified>
</cp:coreProperties>
</file>