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  <p:sldMasterId id="2147483684" r:id="rId2"/>
    <p:sldMasterId id="2147483697" r:id="rId3"/>
    <p:sldMasterId id="2147483709" r:id="rId4"/>
    <p:sldMasterId id="2147483721" r:id="rId5"/>
    <p:sldMasterId id="2147483734" r:id="rId6"/>
  </p:sldMasterIdLst>
  <p:notesMasterIdLst>
    <p:notesMasterId r:id="rId69"/>
  </p:notesMasterIdLst>
  <p:handoutMasterIdLst>
    <p:handoutMasterId r:id="rId70"/>
  </p:handoutMasterIdLst>
  <p:sldIdLst>
    <p:sldId id="256" r:id="rId7"/>
    <p:sldId id="659" r:id="rId8"/>
    <p:sldId id="666" r:id="rId9"/>
    <p:sldId id="667" r:id="rId10"/>
    <p:sldId id="668" r:id="rId11"/>
    <p:sldId id="691" r:id="rId12"/>
    <p:sldId id="617" r:id="rId13"/>
    <p:sldId id="621" r:id="rId14"/>
    <p:sldId id="622" r:id="rId15"/>
    <p:sldId id="678" r:id="rId16"/>
    <p:sldId id="639" r:id="rId17"/>
    <p:sldId id="669" r:id="rId18"/>
    <p:sldId id="673" r:id="rId19"/>
    <p:sldId id="623" r:id="rId20"/>
    <p:sldId id="674" r:id="rId21"/>
    <p:sldId id="688" r:id="rId22"/>
    <p:sldId id="670" r:id="rId23"/>
    <p:sldId id="671" r:id="rId24"/>
    <p:sldId id="672" r:id="rId25"/>
    <p:sldId id="675" r:id="rId26"/>
    <p:sldId id="676" r:id="rId27"/>
    <p:sldId id="677" r:id="rId28"/>
    <p:sldId id="683" r:id="rId29"/>
    <p:sldId id="679" r:id="rId30"/>
    <p:sldId id="680" r:id="rId31"/>
    <p:sldId id="681" r:id="rId32"/>
    <p:sldId id="682" r:id="rId33"/>
    <p:sldId id="684" r:id="rId34"/>
    <p:sldId id="685" r:id="rId35"/>
    <p:sldId id="689" r:id="rId36"/>
    <p:sldId id="690" r:id="rId37"/>
    <p:sldId id="692" r:id="rId38"/>
    <p:sldId id="548" r:id="rId39"/>
    <p:sldId id="641" r:id="rId40"/>
    <p:sldId id="627" r:id="rId41"/>
    <p:sldId id="549" r:id="rId42"/>
    <p:sldId id="629" r:id="rId43"/>
    <p:sldId id="630" r:id="rId44"/>
    <p:sldId id="625" r:id="rId45"/>
    <p:sldId id="628" r:id="rId46"/>
    <p:sldId id="631" r:id="rId47"/>
    <p:sldId id="640" r:id="rId48"/>
    <p:sldId id="632" r:id="rId49"/>
    <p:sldId id="633" r:id="rId50"/>
    <p:sldId id="634" r:id="rId51"/>
    <p:sldId id="635" r:id="rId52"/>
    <p:sldId id="636" r:id="rId53"/>
    <p:sldId id="637" r:id="rId54"/>
    <p:sldId id="556" r:id="rId55"/>
    <p:sldId id="557" r:id="rId56"/>
    <p:sldId id="638" r:id="rId57"/>
    <p:sldId id="643" r:id="rId58"/>
    <p:sldId id="644" r:id="rId59"/>
    <p:sldId id="645" r:id="rId60"/>
    <p:sldId id="663" r:id="rId61"/>
    <p:sldId id="664" r:id="rId62"/>
    <p:sldId id="665" r:id="rId63"/>
    <p:sldId id="656" r:id="rId64"/>
    <p:sldId id="657" r:id="rId65"/>
    <p:sldId id="658" r:id="rId66"/>
    <p:sldId id="609" r:id="rId67"/>
    <p:sldId id="292" r:id="rId6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FF7F"/>
    <a:srgbClr val="C8FF00"/>
    <a:srgbClr val="FFFF00"/>
    <a:srgbClr val="BFB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0" autoAdjust="0"/>
    <p:restoredTop sz="90929"/>
  </p:normalViewPr>
  <p:slideViewPr>
    <p:cSldViewPr>
      <p:cViewPr varScale="1">
        <p:scale>
          <a:sx n="93" d="100"/>
          <a:sy n="93" d="100"/>
        </p:scale>
        <p:origin x="1656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3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handoutMaster" Target="handoutMasters/handoutMaster1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" Type="http://schemas.openxmlformats.org/officeDocument/2006/relationships/slide" Target="slides/slide1.xml"/><Relationship Id="rId7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BFB1B794-5009-4ADB-9E78-DB555E36C7DA}"/>
    <pc:docChg chg="custSel modSld">
      <pc:chgData name="Mark Young" userId="055a4c4f-05b9-4cd6-bda8-0cc88b7b58d3" providerId="ADAL" clId="{BFB1B794-5009-4ADB-9E78-DB555E36C7DA}" dt="2022-11-23T17:22:10.235" v="1398" actId="20577"/>
      <pc:docMkLst>
        <pc:docMk/>
      </pc:docMkLst>
      <pc:sldChg chg="modNotesTx">
        <pc:chgData name="Mark Young" userId="055a4c4f-05b9-4cd6-bda8-0cc88b7b58d3" providerId="ADAL" clId="{BFB1B794-5009-4ADB-9E78-DB555E36C7DA}" dt="2022-11-23T17:20:55.384" v="1180" actId="20577"/>
        <pc:sldMkLst>
          <pc:docMk/>
          <pc:sldMk cId="0" sldId="609"/>
        </pc:sldMkLst>
      </pc:sldChg>
      <pc:sldChg chg="modNotes">
        <pc:chgData name="Mark Young" userId="055a4c4f-05b9-4cd6-bda8-0cc88b7b58d3" providerId="ADAL" clId="{BFB1B794-5009-4ADB-9E78-DB555E36C7DA}" dt="2022-11-23T17:16:42.955" v="551" actId="20577"/>
        <pc:sldMkLst>
          <pc:docMk/>
          <pc:sldMk cId="0" sldId="633"/>
        </pc:sldMkLst>
      </pc:sldChg>
      <pc:sldChg chg="modNotes">
        <pc:chgData name="Mark Young" userId="055a4c4f-05b9-4cd6-bda8-0cc88b7b58d3" providerId="ADAL" clId="{BFB1B794-5009-4ADB-9E78-DB555E36C7DA}" dt="2022-11-23T17:18:17.003" v="774" actId="20577"/>
        <pc:sldMkLst>
          <pc:docMk/>
          <pc:sldMk cId="0" sldId="637"/>
        </pc:sldMkLst>
      </pc:sldChg>
      <pc:sldChg chg="modNotes">
        <pc:chgData name="Mark Young" userId="055a4c4f-05b9-4cd6-bda8-0cc88b7b58d3" providerId="ADAL" clId="{BFB1B794-5009-4ADB-9E78-DB555E36C7DA}" dt="2022-11-23T17:14:47.499" v="370" actId="20577"/>
        <pc:sldMkLst>
          <pc:docMk/>
          <pc:sldMk cId="0" sldId="671"/>
        </pc:sldMkLst>
      </pc:sldChg>
      <pc:sldChg chg="modNotesTx">
        <pc:chgData name="Mark Young" userId="055a4c4f-05b9-4cd6-bda8-0cc88b7b58d3" providerId="ADAL" clId="{BFB1B794-5009-4ADB-9E78-DB555E36C7DA}" dt="2022-11-23T17:21:18.442" v="1226" actId="20577"/>
        <pc:sldMkLst>
          <pc:docMk/>
          <pc:sldMk cId="0" sldId="689"/>
        </pc:sldMkLst>
      </pc:sldChg>
      <pc:sldChg chg="modNotesTx">
        <pc:chgData name="Mark Young" userId="055a4c4f-05b9-4cd6-bda8-0cc88b7b58d3" providerId="ADAL" clId="{BFB1B794-5009-4ADB-9E78-DB555E36C7DA}" dt="2022-11-23T17:22:10.235" v="1398" actId="20577"/>
        <pc:sldMkLst>
          <pc:docMk/>
          <pc:sldMk cId="0" sldId="690"/>
        </pc:sldMkLst>
      </pc:sldChg>
      <pc:sldChg chg="modNotes">
        <pc:chgData name="Mark Young" userId="055a4c4f-05b9-4cd6-bda8-0cc88b7b58d3" providerId="ADAL" clId="{BFB1B794-5009-4ADB-9E78-DB555E36C7DA}" dt="2022-11-23T17:13:00.347" v="162" actId="20577"/>
        <pc:sldMkLst>
          <pc:docMk/>
          <pc:sldMk cId="0" sldId="691"/>
        </pc:sldMkLst>
      </pc:sldChg>
    </pc:docChg>
  </pc:docChgLst>
  <pc:docChgLst>
    <pc:chgData name="Mark Young" userId="055a4c4f-05b9-4cd6-bda8-0cc88b7b58d3" providerId="ADAL" clId="{2623BDA4-CF29-4AC0-9E34-58E3292FFCA0}"/>
    <pc:docChg chg="undo custSel addSld delSld modSld">
      <pc:chgData name="Mark Young" userId="055a4c4f-05b9-4cd6-bda8-0cc88b7b58d3" providerId="ADAL" clId="{2623BDA4-CF29-4AC0-9E34-58E3292FFCA0}" dt="2021-10-21T17:20:03.221" v="1764" actId="20577"/>
      <pc:docMkLst>
        <pc:docMk/>
      </pc:docMkLst>
      <pc:sldChg chg="modSp mod">
        <pc:chgData name="Mark Young" userId="055a4c4f-05b9-4cd6-bda8-0cc88b7b58d3" providerId="ADAL" clId="{2623BDA4-CF29-4AC0-9E34-58E3292FFCA0}" dt="2021-10-21T16:55:04.853" v="178" actId="114"/>
        <pc:sldMkLst>
          <pc:docMk/>
          <pc:sldMk cId="0" sldId="548"/>
        </pc:sldMkLst>
        <pc:spChg chg="mod">
          <ac:chgData name="Mark Young" userId="055a4c4f-05b9-4cd6-bda8-0cc88b7b58d3" providerId="ADAL" clId="{2623BDA4-CF29-4AC0-9E34-58E3292FFCA0}" dt="2021-10-21T16:55:04.853" v="178" actId="114"/>
          <ac:spMkLst>
            <pc:docMk/>
            <pc:sldMk cId="0" sldId="548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2623BDA4-CF29-4AC0-9E34-58E3292FFCA0}" dt="2021-10-21T17:10:04.837" v="1119" actId="47"/>
        <pc:sldMkLst>
          <pc:docMk/>
          <pc:sldMk cId="0" sldId="558"/>
        </pc:sldMkLst>
      </pc:sldChg>
      <pc:sldChg chg="modSp mod">
        <pc:chgData name="Mark Young" userId="055a4c4f-05b9-4cd6-bda8-0cc88b7b58d3" providerId="ADAL" clId="{2623BDA4-CF29-4AC0-9E34-58E3292FFCA0}" dt="2021-10-21T16:53:15.289" v="140" actId="20577"/>
        <pc:sldMkLst>
          <pc:docMk/>
          <pc:sldMk cId="0" sldId="622"/>
        </pc:sldMkLst>
        <pc:spChg chg="mod">
          <ac:chgData name="Mark Young" userId="055a4c4f-05b9-4cd6-bda8-0cc88b7b58d3" providerId="ADAL" clId="{2623BDA4-CF29-4AC0-9E34-58E3292FFCA0}" dt="2021-10-21T16:53:15.289" v="140" actId="20577"/>
          <ac:spMkLst>
            <pc:docMk/>
            <pc:sldMk cId="0" sldId="622"/>
            <ac:spMk id="2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6:56:31.482" v="248" actId="14100"/>
        <pc:sldMkLst>
          <pc:docMk/>
          <pc:sldMk cId="0" sldId="629"/>
        </pc:sldMkLst>
        <pc:spChg chg="mod">
          <ac:chgData name="Mark Young" userId="055a4c4f-05b9-4cd6-bda8-0cc88b7b58d3" providerId="ADAL" clId="{2623BDA4-CF29-4AC0-9E34-58E3292FFCA0}" dt="2021-10-21T16:56:22.618" v="243" actId="20577"/>
          <ac:spMkLst>
            <pc:docMk/>
            <pc:sldMk cId="0" sldId="629"/>
            <ac:spMk id="3" creationId="{00000000-0000-0000-0000-000000000000}"/>
          </ac:spMkLst>
        </pc:spChg>
        <pc:spChg chg="mod">
          <ac:chgData name="Mark Young" userId="055a4c4f-05b9-4cd6-bda8-0cc88b7b58d3" providerId="ADAL" clId="{2623BDA4-CF29-4AC0-9E34-58E3292FFCA0}" dt="2021-10-21T16:56:31.482" v="248" actId="14100"/>
          <ac:spMkLst>
            <pc:docMk/>
            <pc:sldMk cId="0" sldId="629"/>
            <ac:spMk id="4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7:02:23.551" v="648" actId="20577"/>
        <pc:sldMkLst>
          <pc:docMk/>
          <pc:sldMk cId="0" sldId="630"/>
        </pc:sldMkLst>
        <pc:spChg chg="mod">
          <ac:chgData name="Mark Young" userId="055a4c4f-05b9-4cd6-bda8-0cc88b7b58d3" providerId="ADAL" clId="{2623BDA4-CF29-4AC0-9E34-58E3292FFCA0}" dt="2021-10-21T17:01:23.624" v="578" actId="20577"/>
          <ac:spMkLst>
            <pc:docMk/>
            <pc:sldMk cId="0" sldId="630"/>
            <ac:spMk id="2" creationId="{00000000-0000-0000-0000-000000000000}"/>
          </ac:spMkLst>
        </pc:spChg>
        <pc:spChg chg="mod">
          <ac:chgData name="Mark Young" userId="055a4c4f-05b9-4cd6-bda8-0cc88b7b58d3" providerId="ADAL" clId="{2623BDA4-CF29-4AC0-9E34-58E3292FFCA0}" dt="2021-10-21T17:02:23.551" v="648" actId="20577"/>
          <ac:spMkLst>
            <pc:docMk/>
            <pc:sldMk cId="0" sldId="630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7:06:04" v="863" actId="20577"/>
        <pc:sldMkLst>
          <pc:docMk/>
          <pc:sldMk cId="0" sldId="632"/>
        </pc:sldMkLst>
        <pc:spChg chg="mod">
          <ac:chgData name="Mark Young" userId="055a4c4f-05b9-4cd6-bda8-0cc88b7b58d3" providerId="ADAL" clId="{2623BDA4-CF29-4AC0-9E34-58E3292FFCA0}" dt="2021-10-21T17:06:04" v="863" actId="20577"/>
          <ac:spMkLst>
            <pc:docMk/>
            <pc:sldMk cId="0" sldId="632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7:06:51.454" v="962" actId="20577"/>
        <pc:sldMkLst>
          <pc:docMk/>
          <pc:sldMk cId="0" sldId="633"/>
        </pc:sldMkLst>
        <pc:spChg chg="mod">
          <ac:chgData name="Mark Young" userId="055a4c4f-05b9-4cd6-bda8-0cc88b7b58d3" providerId="ADAL" clId="{2623BDA4-CF29-4AC0-9E34-58E3292FFCA0}" dt="2021-10-21T17:06:51.454" v="962" actId="20577"/>
          <ac:spMkLst>
            <pc:docMk/>
            <pc:sldMk cId="0" sldId="633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7:07:35.822" v="991" actId="20577"/>
        <pc:sldMkLst>
          <pc:docMk/>
          <pc:sldMk cId="0" sldId="636"/>
        </pc:sldMkLst>
        <pc:spChg chg="mod">
          <ac:chgData name="Mark Young" userId="055a4c4f-05b9-4cd6-bda8-0cc88b7b58d3" providerId="ADAL" clId="{2623BDA4-CF29-4AC0-9E34-58E3292FFCA0}" dt="2021-10-21T17:07:35.822" v="991" actId="20577"/>
          <ac:spMkLst>
            <pc:docMk/>
            <pc:sldMk cId="0" sldId="636"/>
            <ac:spMk id="4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7:09:12.230" v="1118" actId="20577"/>
        <pc:sldMkLst>
          <pc:docMk/>
          <pc:sldMk cId="0" sldId="637"/>
        </pc:sldMkLst>
        <pc:spChg chg="mod">
          <ac:chgData name="Mark Young" userId="055a4c4f-05b9-4cd6-bda8-0cc88b7b58d3" providerId="ADAL" clId="{2623BDA4-CF29-4AC0-9E34-58E3292FFCA0}" dt="2021-10-21T17:09:12.230" v="1118" actId="20577"/>
          <ac:spMkLst>
            <pc:docMk/>
            <pc:sldMk cId="0" sldId="637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2623BDA4-CF29-4AC0-9E34-58E3292FFCA0}" dt="2021-10-21T17:11:47.370" v="1191" actId="47"/>
        <pc:sldMkLst>
          <pc:docMk/>
          <pc:sldMk cId="0" sldId="655"/>
        </pc:sldMkLst>
      </pc:sldChg>
      <pc:sldChg chg="modSp mod">
        <pc:chgData name="Mark Young" userId="055a4c4f-05b9-4cd6-bda8-0cc88b7b58d3" providerId="ADAL" clId="{2623BDA4-CF29-4AC0-9E34-58E3292FFCA0}" dt="2021-10-21T17:15:21.263" v="1433" actId="20577"/>
        <pc:sldMkLst>
          <pc:docMk/>
          <pc:sldMk cId="0" sldId="656"/>
        </pc:sldMkLst>
        <pc:spChg chg="mod">
          <ac:chgData name="Mark Young" userId="055a4c4f-05b9-4cd6-bda8-0cc88b7b58d3" providerId="ADAL" clId="{2623BDA4-CF29-4AC0-9E34-58E3292FFCA0}" dt="2021-10-21T17:15:21.263" v="1433" actId="20577"/>
          <ac:spMkLst>
            <pc:docMk/>
            <pc:sldMk cId="0" sldId="656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7:18:43.216" v="1715" actId="207"/>
        <pc:sldMkLst>
          <pc:docMk/>
          <pc:sldMk cId="0" sldId="657"/>
        </pc:sldMkLst>
        <pc:spChg chg="mod">
          <ac:chgData name="Mark Young" userId="055a4c4f-05b9-4cd6-bda8-0cc88b7b58d3" providerId="ADAL" clId="{2623BDA4-CF29-4AC0-9E34-58E3292FFCA0}" dt="2021-10-21T17:18:43.216" v="1715" actId="207"/>
          <ac:spMkLst>
            <pc:docMk/>
            <pc:sldMk cId="0" sldId="657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7:20:03.221" v="1764" actId="20577"/>
        <pc:sldMkLst>
          <pc:docMk/>
          <pc:sldMk cId="0" sldId="658"/>
        </pc:sldMkLst>
        <pc:spChg chg="mod">
          <ac:chgData name="Mark Young" userId="055a4c4f-05b9-4cd6-bda8-0cc88b7b58d3" providerId="ADAL" clId="{2623BDA4-CF29-4AC0-9E34-58E3292FFCA0}" dt="2021-10-21T17:19:02.528" v="1724"/>
          <ac:spMkLst>
            <pc:docMk/>
            <pc:sldMk cId="0" sldId="658"/>
            <ac:spMk id="2" creationId="{00000000-0000-0000-0000-000000000000}"/>
          </ac:spMkLst>
        </pc:spChg>
        <pc:spChg chg="mod">
          <ac:chgData name="Mark Young" userId="055a4c4f-05b9-4cd6-bda8-0cc88b7b58d3" providerId="ADAL" clId="{2623BDA4-CF29-4AC0-9E34-58E3292FFCA0}" dt="2021-10-21T17:19:15.301" v="1725" actId="113"/>
          <ac:spMkLst>
            <pc:docMk/>
            <pc:sldMk cId="0" sldId="658"/>
            <ac:spMk id="3" creationId="{00000000-0000-0000-0000-000000000000}"/>
          </ac:spMkLst>
        </pc:spChg>
        <pc:spChg chg="mod">
          <ac:chgData name="Mark Young" userId="055a4c4f-05b9-4cd6-bda8-0cc88b7b58d3" providerId="ADAL" clId="{2623BDA4-CF29-4AC0-9E34-58E3292FFCA0}" dt="2021-10-21T17:20:03.221" v="1764" actId="20577"/>
          <ac:spMkLst>
            <pc:docMk/>
            <pc:sldMk cId="0" sldId="658"/>
            <ac:spMk id="7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6:52:26.440" v="127" actId="20577"/>
        <pc:sldMkLst>
          <pc:docMk/>
          <pc:sldMk cId="0" sldId="659"/>
        </pc:sldMkLst>
        <pc:spChg chg="mod">
          <ac:chgData name="Mark Young" userId="055a4c4f-05b9-4cd6-bda8-0cc88b7b58d3" providerId="ADAL" clId="{2623BDA4-CF29-4AC0-9E34-58E3292FFCA0}" dt="2021-10-21T16:52:26.440" v="127" actId="20577"/>
          <ac:spMkLst>
            <pc:docMk/>
            <pc:sldMk cId="0" sldId="659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7:11:14.571" v="1190" actId="20577"/>
        <pc:sldMkLst>
          <pc:docMk/>
          <pc:sldMk cId="0" sldId="664"/>
        </pc:sldMkLst>
        <pc:spChg chg="mod">
          <ac:chgData name="Mark Young" userId="055a4c4f-05b9-4cd6-bda8-0cc88b7b58d3" providerId="ADAL" clId="{2623BDA4-CF29-4AC0-9E34-58E3292FFCA0}" dt="2021-10-21T17:11:14.571" v="1190" actId="20577"/>
          <ac:spMkLst>
            <pc:docMk/>
            <pc:sldMk cId="0" sldId="66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6:43:31.148" v="3" actId="20577"/>
        <pc:sldMkLst>
          <pc:docMk/>
          <pc:sldMk cId="0" sldId="666"/>
        </pc:sldMkLst>
        <pc:spChg chg="mod">
          <ac:chgData name="Mark Young" userId="055a4c4f-05b9-4cd6-bda8-0cc88b7b58d3" providerId="ADAL" clId="{2623BDA4-CF29-4AC0-9E34-58E3292FFCA0}" dt="2021-10-21T16:43:31.148" v="3" actId="20577"/>
          <ac:spMkLst>
            <pc:docMk/>
            <pc:sldMk cId="0" sldId="666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6:52:03.461" v="102" actId="20577"/>
        <pc:sldMkLst>
          <pc:docMk/>
          <pc:sldMk cId="0" sldId="668"/>
        </pc:sldMkLst>
        <pc:spChg chg="mod">
          <ac:chgData name="Mark Young" userId="055a4c4f-05b9-4cd6-bda8-0cc88b7b58d3" providerId="ADAL" clId="{2623BDA4-CF29-4AC0-9E34-58E3292FFCA0}" dt="2021-10-21T16:52:03.461" v="102" actId="20577"/>
          <ac:spMkLst>
            <pc:docMk/>
            <pc:sldMk cId="0" sldId="668"/>
            <ac:spMk id="2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6:53:41.055" v="171" actId="20577"/>
        <pc:sldMkLst>
          <pc:docMk/>
          <pc:sldMk cId="0" sldId="678"/>
        </pc:sldMkLst>
        <pc:spChg chg="mod">
          <ac:chgData name="Mark Young" userId="055a4c4f-05b9-4cd6-bda8-0cc88b7b58d3" providerId="ADAL" clId="{2623BDA4-CF29-4AC0-9E34-58E3292FFCA0}" dt="2021-10-21T16:53:32.581" v="150" actId="20577"/>
          <ac:spMkLst>
            <pc:docMk/>
            <pc:sldMk cId="0" sldId="678"/>
            <ac:spMk id="2" creationId="{00000000-0000-0000-0000-000000000000}"/>
          </ac:spMkLst>
        </pc:spChg>
        <pc:spChg chg="mod">
          <ac:chgData name="Mark Young" userId="055a4c4f-05b9-4cd6-bda8-0cc88b7b58d3" providerId="ADAL" clId="{2623BDA4-CF29-4AC0-9E34-58E3292FFCA0}" dt="2021-10-21T16:53:41.055" v="171" actId="20577"/>
          <ac:spMkLst>
            <pc:docMk/>
            <pc:sldMk cId="0" sldId="678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6:48:33.995" v="12" actId="20577"/>
        <pc:sldMkLst>
          <pc:docMk/>
          <pc:sldMk cId="0" sldId="683"/>
        </pc:sldMkLst>
        <pc:spChg chg="mod">
          <ac:chgData name="Mark Young" userId="055a4c4f-05b9-4cd6-bda8-0cc88b7b58d3" providerId="ADAL" clId="{2623BDA4-CF29-4AC0-9E34-58E3292FFCA0}" dt="2021-10-21T16:48:33.995" v="12" actId="20577"/>
          <ac:spMkLst>
            <pc:docMk/>
            <pc:sldMk cId="0" sldId="683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6:49:42.253" v="45" actId="20577"/>
        <pc:sldMkLst>
          <pc:docMk/>
          <pc:sldMk cId="0" sldId="684"/>
        </pc:sldMkLst>
        <pc:spChg chg="mod">
          <ac:chgData name="Mark Young" userId="055a4c4f-05b9-4cd6-bda8-0cc88b7b58d3" providerId="ADAL" clId="{2623BDA4-CF29-4AC0-9E34-58E3292FFCA0}" dt="2021-10-21T16:49:42.253" v="45" actId="20577"/>
          <ac:spMkLst>
            <pc:docMk/>
            <pc:sldMk cId="0" sldId="684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2623BDA4-CF29-4AC0-9E34-58E3292FFCA0}" dt="2021-10-21T16:50:13.469" v="46" actId="47"/>
        <pc:sldMkLst>
          <pc:docMk/>
          <pc:sldMk cId="0" sldId="686"/>
        </pc:sldMkLst>
      </pc:sldChg>
      <pc:sldChg chg="del">
        <pc:chgData name="Mark Young" userId="055a4c4f-05b9-4cd6-bda8-0cc88b7b58d3" providerId="ADAL" clId="{2623BDA4-CF29-4AC0-9E34-58E3292FFCA0}" dt="2021-10-21T16:50:14.358" v="47" actId="47"/>
        <pc:sldMkLst>
          <pc:docMk/>
          <pc:sldMk cId="0" sldId="687"/>
        </pc:sldMkLst>
      </pc:sldChg>
      <pc:sldChg chg="modSp mod">
        <pc:chgData name="Mark Young" userId="055a4c4f-05b9-4cd6-bda8-0cc88b7b58d3" providerId="ADAL" clId="{2623BDA4-CF29-4AC0-9E34-58E3292FFCA0}" dt="2021-10-21T16:50:42.530" v="86" actId="20577"/>
        <pc:sldMkLst>
          <pc:docMk/>
          <pc:sldMk cId="0" sldId="689"/>
        </pc:sldMkLst>
        <pc:spChg chg="mod">
          <ac:chgData name="Mark Young" userId="055a4c4f-05b9-4cd6-bda8-0cc88b7b58d3" providerId="ADAL" clId="{2623BDA4-CF29-4AC0-9E34-58E3292FFCA0}" dt="2021-10-21T16:50:42.530" v="86" actId="20577"/>
          <ac:spMkLst>
            <pc:docMk/>
            <pc:sldMk cId="0" sldId="689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2623BDA4-CF29-4AC0-9E34-58E3292FFCA0}" dt="2021-10-21T16:51:13.821" v="87" actId="20577"/>
        <pc:sldMkLst>
          <pc:docMk/>
          <pc:sldMk cId="0" sldId="690"/>
        </pc:sldMkLst>
        <pc:spChg chg="mod">
          <ac:chgData name="Mark Young" userId="055a4c4f-05b9-4cd6-bda8-0cc88b7b58d3" providerId="ADAL" clId="{2623BDA4-CF29-4AC0-9E34-58E3292FFCA0}" dt="2021-10-21T16:51:13.821" v="87" actId="20577"/>
          <ac:spMkLst>
            <pc:docMk/>
            <pc:sldMk cId="0" sldId="690"/>
            <ac:spMk id="3" creationId="{00000000-0000-0000-0000-000000000000}"/>
          </ac:spMkLst>
        </pc:spChg>
      </pc:sldChg>
      <pc:sldChg chg="add del">
        <pc:chgData name="Mark Young" userId="055a4c4f-05b9-4cd6-bda8-0cc88b7b58d3" providerId="ADAL" clId="{2623BDA4-CF29-4AC0-9E34-58E3292FFCA0}" dt="2021-10-21T17:01:03.908" v="576" actId="47"/>
        <pc:sldMkLst>
          <pc:docMk/>
          <pc:sldMk cId="2091456989" sldId="6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private static void </a:t>
            </a:r>
            <a:r>
              <a:rPr lang="en-CA" dirty="0" err="1"/>
              <a:t>printReport</a:t>
            </a:r>
            <a:r>
              <a:rPr lang="en-CA" dirty="0"/>
              <a:t>(Rectangle r) {</a:t>
            </a:r>
          </a:p>
          <a:p>
            <a:r>
              <a:rPr lang="en-CA" dirty="0"/>
              <a:t>    </a:t>
            </a:r>
            <a:r>
              <a:rPr lang="en-CA" dirty="0" err="1"/>
              <a:t>sopln</a:t>
            </a:r>
            <a:r>
              <a:rPr lang="en-CA" dirty="0"/>
              <a:t>("The area of a " + </a:t>
            </a:r>
            <a:r>
              <a:rPr lang="en-CA" dirty="0" err="1"/>
              <a:t>r.getHeight</a:t>
            </a:r>
            <a:r>
              <a:rPr lang="en-CA" dirty="0"/>
              <a:t>() + "x" + </a:t>
            </a:r>
            <a:r>
              <a:rPr lang="en-CA" dirty="0" err="1"/>
              <a:t>r.getWidth</a:t>
            </a:r>
            <a:r>
              <a:rPr lang="en-CA" dirty="0"/>
              <a:t>()</a:t>
            </a:r>
          </a:p>
          <a:p>
            <a:r>
              <a:rPr lang="en-CA" dirty="0"/>
              <a:t>            + " rectangle is " + (</a:t>
            </a:r>
            <a:r>
              <a:rPr lang="en-CA" dirty="0" err="1"/>
              <a:t>r.getHeight</a:t>
            </a:r>
            <a:r>
              <a:rPr lang="en-CA" dirty="0"/>
              <a:t>() * </a:t>
            </a:r>
            <a:r>
              <a:rPr lang="en-CA" dirty="0" err="1"/>
              <a:t>r.getWidth</a:t>
            </a:r>
            <a:r>
              <a:rPr lang="en-CA" dirty="0"/>
              <a:t>()));</a:t>
            </a:r>
          </a:p>
          <a:p>
            <a:r>
              <a:rPr lang="en-CA" dirty="0"/>
              <a:t>}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public double </a:t>
            </a:r>
            <a:r>
              <a:rPr lang="en-CA" dirty="0" err="1"/>
              <a:t>getWidth</a:t>
            </a:r>
            <a:r>
              <a:rPr lang="en-CA" dirty="0"/>
              <a:t>() {</a:t>
            </a:r>
          </a:p>
          <a:p>
            <a:r>
              <a:rPr lang="en-CA" dirty="0"/>
              <a:t>    return width;</a:t>
            </a:r>
          </a:p>
          <a:p>
            <a:r>
              <a:rPr lang="en-CA" dirty="0"/>
              <a:t>}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public void </a:t>
            </a:r>
            <a:r>
              <a:rPr lang="en-CA" dirty="0" err="1"/>
              <a:t>setWidth</a:t>
            </a:r>
            <a:r>
              <a:rPr lang="en-CA" dirty="0"/>
              <a:t>(double </a:t>
            </a:r>
            <a:r>
              <a:rPr lang="en-CA" dirty="0" err="1"/>
              <a:t>newWidth</a:t>
            </a:r>
            <a:r>
              <a:rPr lang="en-CA" dirty="0"/>
              <a:t>) {</a:t>
            </a:r>
          </a:p>
          <a:p>
            <a:r>
              <a:rPr lang="en-CA" dirty="0"/>
              <a:t>    if (</a:t>
            </a:r>
            <a:r>
              <a:rPr lang="en-CA" dirty="0" err="1"/>
              <a:t>newWidth</a:t>
            </a:r>
            <a:r>
              <a:rPr lang="en-CA" dirty="0"/>
              <a:t> &gt;= 0.0) {</a:t>
            </a:r>
          </a:p>
          <a:p>
            <a:r>
              <a:rPr lang="en-CA" dirty="0"/>
              <a:t>        width = </a:t>
            </a:r>
            <a:r>
              <a:rPr lang="en-CA" dirty="0" err="1"/>
              <a:t>newWidth</a:t>
            </a:r>
            <a:r>
              <a:rPr lang="en-CA" dirty="0"/>
              <a:t>;</a:t>
            </a:r>
          </a:p>
          <a:p>
            <a:r>
              <a:rPr lang="en-CA" dirty="0"/>
              <a:t>    } else {</a:t>
            </a:r>
          </a:p>
          <a:p>
            <a:r>
              <a:rPr lang="en-CA" dirty="0"/>
              <a:t>        </a:t>
            </a:r>
            <a:r>
              <a:rPr lang="en-CA" dirty="0" err="1"/>
              <a:t>Sopln</a:t>
            </a:r>
            <a:r>
              <a:rPr lang="en-CA" dirty="0"/>
              <a:t>("Illegal width for Rectangle: " + </a:t>
            </a:r>
            <a:r>
              <a:rPr lang="en-CA" dirty="0" err="1"/>
              <a:t>newWidth</a:t>
            </a:r>
            <a:r>
              <a:rPr lang="en-CA" dirty="0"/>
              <a:t>);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}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altLang="en-US" dirty="0"/>
              <a:t>…..</a:t>
            </a:r>
          </a:p>
          <a:p>
            <a:r>
              <a:rPr lang="en-CA" altLang="en-US" dirty="0"/>
              <a:t>    if (</a:t>
            </a:r>
            <a:r>
              <a:rPr lang="en-CA" altLang="en-US" dirty="0" err="1"/>
              <a:t>a.startsWith</a:t>
            </a:r>
            <a:r>
              <a:rPr lang="en-CA" altLang="en-US" dirty="0"/>
              <a:t>("A") &amp;&amp; </a:t>
            </a:r>
            <a:r>
              <a:rPr lang="en-CA" altLang="en-US" dirty="0" err="1"/>
              <a:t>a.length</a:t>
            </a:r>
            <a:r>
              <a:rPr lang="en-CA" altLang="en-US" dirty="0"/>
              <a:t>() == 9) {</a:t>
            </a:r>
          </a:p>
          <a:p>
            <a:r>
              <a:rPr lang="en-CA" altLang="en-US" dirty="0"/>
              <a:t>        </a:t>
            </a:r>
            <a:r>
              <a:rPr lang="en-CA" altLang="en-US" dirty="0" err="1"/>
              <a:t>aNumber</a:t>
            </a:r>
            <a:r>
              <a:rPr lang="en-CA" altLang="en-US" dirty="0"/>
              <a:t> = a;</a:t>
            </a:r>
          </a:p>
          <a:p>
            <a:r>
              <a:rPr lang="en-CA" altLang="en-US" dirty="0"/>
              <a:t>    } else {</a:t>
            </a:r>
          </a:p>
          <a:p>
            <a:r>
              <a:rPr lang="en-CA" altLang="en-US" dirty="0"/>
              <a:t>        </a:t>
            </a:r>
            <a:r>
              <a:rPr lang="en-CA" altLang="en-US" dirty="0" err="1"/>
              <a:t>sopln</a:t>
            </a:r>
            <a:r>
              <a:rPr lang="en-CA" altLang="en-US" dirty="0"/>
              <a:t>("Illegal A-Number: " + a);</a:t>
            </a:r>
          </a:p>
          <a:p>
            <a:r>
              <a:rPr lang="en-CA" altLang="en-US" dirty="0"/>
              <a:t>        </a:t>
            </a:r>
            <a:r>
              <a:rPr lang="en-CA" altLang="en-US" dirty="0" err="1"/>
              <a:t>aNumber</a:t>
            </a:r>
            <a:r>
              <a:rPr lang="en-CA" altLang="en-US" dirty="0"/>
              <a:t> = "ILLEGAL!!!";</a:t>
            </a:r>
          </a:p>
          <a:p>
            <a:r>
              <a:rPr lang="en-CA" altLang="en-US" dirty="0"/>
              <a:t>    }</a:t>
            </a:r>
          </a:p>
          <a:p>
            <a:endParaRPr lang="en-CA" alt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altLang="en-US" dirty="0"/>
              <a:t>public int </a:t>
            </a:r>
            <a:r>
              <a:rPr lang="en-CA" altLang="en-US" dirty="0" err="1"/>
              <a:t>getGrade</a:t>
            </a:r>
            <a:r>
              <a:rPr lang="en-CA" altLang="en-US" dirty="0"/>
              <a:t>() {</a:t>
            </a:r>
          </a:p>
          <a:p>
            <a:r>
              <a:rPr lang="en-CA" altLang="en-US" dirty="0"/>
              <a:t>    return grade;</a:t>
            </a:r>
          </a:p>
          <a:p>
            <a:r>
              <a:rPr lang="en-CA" altLang="en-US" dirty="0"/>
              <a:t>}</a:t>
            </a:r>
          </a:p>
          <a:p>
            <a:endParaRPr lang="en-CA" altLang="en-US" dirty="0"/>
          </a:p>
          <a:p>
            <a:r>
              <a:rPr lang="en-CA" altLang="en-US" dirty="0"/>
              <a:t>The grade will never BE invalid. We prevent that by making it private and having the constructor and setter check the value before accepting it. 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/>
              <a:t>calculateArea</a:t>
            </a:r>
            <a:r>
              <a:rPr lang="en-CA" dirty="0"/>
              <a:t> returns double</a:t>
            </a:r>
          </a:p>
          <a:p>
            <a:endParaRPr lang="en-CA" dirty="0"/>
          </a:p>
          <a:p>
            <a:r>
              <a:rPr lang="en-CA" dirty="0" err="1"/>
              <a:t>calculateArea</a:t>
            </a:r>
            <a:r>
              <a:rPr lang="en-CA" dirty="0"/>
              <a:t> expects to be given a Rectangle</a:t>
            </a:r>
          </a:p>
          <a:p>
            <a:endParaRPr lang="en-CA" dirty="0"/>
          </a:p>
          <a:p>
            <a:r>
              <a:rPr lang="en-CA" dirty="0" err="1"/>
              <a:t>getRectangle</a:t>
            </a:r>
            <a:r>
              <a:rPr lang="en-CA" dirty="0"/>
              <a:t> returns a Rectangle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altLang="en-US" dirty="0"/>
              <a:t>public class Car {</a:t>
            </a:r>
          </a:p>
          <a:p>
            <a:r>
              <a:rPr lang="en-CA" altLang="en-US" dirty="0"/>
              <a:t>    public final int year;</a:t>
            </a:r>
          </a:p>
          <a:p>
            <a:r>
              <a:rPr lang="en-CA" altLang="en-US" dirty="0"/>
              <a:t>    public final String make;</a:t>
            </a:r>
          </a:p>
          <a:p>
            <a:r>
              <a:rPr lang="en-CA" altLang="en-US" dirty="0"/>
              <a:t>    public final String model;</a:t>
            </a:r>
          </a:p>
          <a:p>
            <a:r>
              <a:rPr lang="en-CA" altLang="en-US" dirty="0"/>
              <a:t>    private String colour;</a:t>
            </a:r>
          </a:p>
          <a:p>
            <a:endParaRPr lang="en-CA" altLang="en-US" dirty="0"/>
          </a:p>
          <a:p>
            <a:r>
              <a:rPr lang="en-CA" altLang="en-US" dirty="0"/>
              <a:t>    public Car(int y, String </a:t>
            </a:r>
            <a:r>
              <a:rPr lang="en-CA" altLang="en-US" dirty="0" err="1"/>
              <a:t>mk</a:t>
            </a:r>
            <a:r>
              <a:rPr lang="en-CA" altLang="en-US" dirty="0"/>
              <a:t>, String md, String c) {</a:t>
            </a:r>
          </a:p>
          <a:p>
            <a:r>
              <a:rPr lang="en-CA" altLang="en-US" dirty="0"/>
              <a:t>        year = y;</a:t>
            </a:r>
          </a:p>
          <a:p>
            <a:r>
              <a:rPr lang="en-CA" altLang="en-US" dirty="0"/>
              <a:t>        make = </a:t>
            </a:r>
            <a:r>
              <a:rPr lang="en-CA" altLang="en-US" dirty="0" err="1"/>
              <a:t>mk</a:t>
            </a:r>
            <a:r>
              <a:rPr lang="en-CA" altLang="en-US" dirty="0"/>
              <a:t>;</a:t>
            </a:r>
          </a:p>
          <a:p>
            <a:r>
              <a:rPr lang="en-CA" altLang="en-US" dirty="0"/>
              <a:t>        model = md;</a:t>
            </a:r>
          </a:p>
          <a:p>
            <a:r>
              <a:rPr lang="en-CA" altLang="en-US" dirty="0"/>
              <a:t>        colour = c;</a:t>
            </a:r>
          </a:p>
          <a:p>
            <a:r>
              <a:rPr lang="en-CA" altLang="en-US" dirty="0"/>
              <a:t>    }</a:t>
            </a:r>
          </a:p>
          <a:p>
            <a:endParaRPr lang="en-CA" altLang="en-US" dirty="0"/>
          </a:p>
          <a:p>
            <a:r>
              <a:rPr lang="en-CA" altLang="en-US" dirty="0"/>
              <a:t>    // want getters for all properties: make, model, year and colour</a:t>
            </a:r>
          </a:p>
          <a:p>
            <a:r>
              <a:rPr lang="en-CA" altLang="en-US" dirty="0"/>
              <a:t>    // want a setter for the colour</a:t>
            </a:r>
          </a:p>
          <a:p>
            <a:r>
              <a:rPr lang="en-CA" altLang="en-US" dirty="0"/>
              <a:t>}</a:t>
            </a: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AADB-4AA7-472D-997F-BE05CCA53428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3C52-F6F4-4A6C-8585-F2E4342D60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4A03-641B-4AF7-A51D-6C0E2D11C2B6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4405-9179-45B7-A4E2-B66C32A6C6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6017-3790-4FFC-A13F-C77EC7DA6A62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AEEB-BFE3-4085-818A-DC67F01228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B405-4493-42A4-8B93-4DFD731DA1EB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9399-4B32-423C-A515-770063B58AD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26EA-5AE1-402F-8599-CF56074DD124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5BCB-4A3D-40CF-8D19-C2BF7EDC4B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7C48-F006-43D1-AB89-4EB039A9FFC1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F26D-7352-4BC4-A1F8-EE48BDADAC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057B-3777-4E8B-A172-D02DC1024416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60F3-A16F-4A88-9508-B7AE491159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4E82-D1F7-49DA-965E-0CE0FAEEC602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B881-1745-427E-8B16-7868D4967E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20EA-F991-43CE-81AC-C61C26DA39A0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7E8D-54D4-4AD2-8E5A-59BB5823D7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90CD-78D2-4A10-956D-8C5936D1489D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1D40-939C-438C-8C93-E25EEFE17C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3E4B-00D9-48A2-9AF8-F59D52BA7C41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D97D8-64C1-4725-A163-99321D4195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076CF0-6419-4F18-A3B2-50AA1ED991C6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C886E2-D963-4E8D-97EA-1E0C8B7697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Data, Classes, and Objects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Classes </a:t>
            </a:r>
            <a:r>
              <a:rPr lang="en-US" i="1" dirty="0"/>
              <a:t>with</a:t>
            </a:r>
            <a:r>
              <a:rPr lang="en-US" dirty="0"/>
              <a:t> Data</a:t>
            </a:r>
          </a:p>
          <a:p>
            <a:pPr eaLnBrk="1" hangingPunct="1">
              <a:defRPr/>
            </a:pPr>
            <a:r>
              <a:rPr lang="en-US" dirty="0"/>
              <a:t>Classes </a:t>
            </a:r>
            <a:r>
              <a:rPr lang="en-US" i="1" dirty="0"/>
              <a:t>for</a:t>
            </a:r>
            <a:r>
              <a:rPr lang="en-US" dirty="0"/>
              <a:t> Data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Types </a:t>
            </a:r>
            <a:r>
              <a:rPr lang="en-CA" i="1" dirty="0"/>
              <a:t>vs</a:t>
            </a:r>
            <a:r>
              <a:rPr lang="en-CA" dirty="0"/>
              <a:t>.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Programs are classes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i="1" dirty="0" err="1">
                <a:solidFill>
                  <a:schemeClr val="tx2"/>
                </a:solidFill>
              </a:rPr>
              <a:t>ProgramNameGoesHere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lvl="1"/>
            <a:r>
              <a:rPr lang="en-CA" dirty="0"/>
              <a:t>programs have a main method</a:t>
            </a:r>
          </a:p>
          <a:p>
            <a:pPr lvl="2">
              <a:buNone/>
            </a:pPr>
            <a:r>
              <a:rPr lang="en-CA" dirty="0">
                <a:solidFill>
                  <a:schemeClr val="tx2"/>
                </a:solidFill>
              </a:rPr>
              <a:t>public static void main(String[] </a:t>
            </a:r>
            <a:r>
              <a:rPr lang="en-CA" dirty="0" err="1">
                <a:solidFill>
                  <a:schemeClr val="tx2"/>
                </a:solidFill>
              </a:rPr>
              <a:t>args</a:t>
            </a:r>
            <a:r>
              <a:rPr lang="en-CA" dirty="0">
                <a:solidFill>
                  <a:schemeClr val="tx2"/>
                </a:solidFill>
              </a:rPr>
              <a:t>) {</a:t>
            </a:r>
          </a:p>
          <a:p>
            <a:r>
              <a:rPr lang="en-CA" dirty="0"/>
              <a:t>Data types are also classes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public class </a:t>
            </a:r>
            <a:r>
              <a:rPr lang="en-CA" sz="2400" i="1" dirty="0" err="1">
                <a:solidFill>
                  <a:schemeClr val="tx2"/>
                </a:solidFill>
              </a:rPr>
              <a:t>DataClassNameGoesHere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lvl="1"/>
            <a:r>
              <a:rPr lang="en-CA" dirty="0"/>
              <a:t>data classes have no main method (usually)</a:t>
            </a:r>
          </a:p>
          <a:p>
            <a:pPr lvl="2"/>
            <a:r>
              <a:rPr lang="en-CA" dirty="0"/>
              <a:t>if it </a:t>
            </a:r>
            <a:r>
              <a:rPr lang="en-CA" i="1" dirty="0"/>
              <a:t>does</a:t>
            </a:r>
            <a:r>
              <a:rPr lang="en-CA" dirty="0"/>
              <a:t> have a main method, it’s to </a:t>
            </a:r>
            <a:r>
              <a:rPr lang="en-CA" i="1" dirty="0"/>
              <a:t>test</a:t>
            </a:r>
            <a:r>
              <a:rPr lang="en-CA" dirty="0"/>
              <a:t> the data class</a:t>
            </a:r>
          </a:p>
          <a:p>
            <a:pPr lvl="1"/>
            <a:r>
              <a:rPr lang="en-CA" dirty="0"/>
              <a:t>Scanner, String, Color, </a:t>
            </a:r>
            <a:r>
              <a:rPr lang="en-CA" i="1" dirty="0"/>
              <a:t>etc</a:t>
            </a:r>
            <a:r>
              <a:rPr lang="en-CA" dirty="0"/>
              <a:t>. are not programs</a:t>
            </a:r>
          </a:p>
          <a:p>
            <a:pPr lvl="2"/>
            <a:r>
              <a:rPr lang="en-CA" dirty="0"/>
              <a:t>you can’t run them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Object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Each class has its own kind of data</a:t>
            </a:r>
          </a:p>
          <a:p>
            <a:pPr lvl="1">
              <a:defRPr/>
            </a:pPr>
            <a:r>
              <a:rPr lang="en-CA" dirty="0"/>
              <a:t>Color has red, green, blue and alpha data</a:t>
            </a:r>
          </a:p>
          <a:p>
            <a:pPr lvl="2">
              <a:defRPr/>
            </a:pPr>
            <a:r>
              <a:rPr lang="en-CA" dirty="0"/>
              <a:t>orange has 255 R, 127 G, and 0 B (and 255 A)</a:t>
            </a:r>
          </a:p>
          <a:p>
            <a:pPr lvl="2">
              <a:defRPr/>
            </a:pPr>
            <a:r>
              <a:rPr lang="en-CA" dirty="0"/>
              <a:t>different Colors have different values</a:t>
            </a:r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971550" y="3789040"/>
            <a:ext cx="2879725" cy="2636838"/>
            <a:chOff x="1331640" y="4221088"/>
            <a:chExt cx="2880320" cy="2636911"/>
          </a:xfrm>
        </p:grpSpPr>
        <p:grpSp>
          <p:nvGrpSpPr>
            <p:cNvPr id="14349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2636911"/>
              <a:chOff x="1571604" y="3786191"/>
              <a:chExt cx="4214841" cy="2636523"/>
            </a:xfrm>
          </p:grpSpPr>
          <p:sp>
            <p:nvSpPr>
              <p:cNvPr id="14354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/>
                  <a:t>c1</a:t>
                </a:r>
              </a:p>
            </p:txBody>
          </p:sp>
          <p:sp>
            <p:nvSpPr>
              <p:cNvPr id="14355" name="Rectangle 5"/>
              <p:cNvSpPr>
                <a:spLocks noChangeArrowheads="1"/>
              </p:cNvSpPr>
              <p:nvPr/>
            </p:nvSpPr>
            <p:spPr bwMode="auto">
              <a:xfrm>
                <a:off x="1857356" y="4286257"/>
                <a:ext cx="3929089" cy="21364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red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green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blue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alpha</a:t>
                </a:r>
              </a:p>
            </p:txBody>
          </p:sp>
        </p:grpSp>
        <p:sp>
          <p:nvSpPr>
            <p:cNvPr id="14350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255</a:t>
              </a:r>
            </a:p>
          </p:txBody>
        </p:sp>
        <p:sp>
          <p:nvSpPr>
            <p:cNvPr id="14351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127</a:t>
              </a:r>
            </a:p>
          </p:txBody>
        </p:sp>
        <p:sp>
          <p:nvSpPr>
            <p:cNvPr id="14352" name="Rectangle 8"/>
            <p:cNvSpPr>
              <a:spLocks noChangeArrowheads="1"/>
            </p:cNvSpPr>
            <p:nvPr/>
          </p:nvSpPr>
          <p:spPr bwMode="auto">
            <a:xfrm>
              <a:off x="2534884" y="5880389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/>
                <a:t>0</a:t>
              </a:r>
            </a:p>
          </p:txBody>
        </p:sp>
        <p:sp>
          <p:nvSpPr>
            <p:cNvPr id="14353" name="Rectangle 8"/>
            <p:cNvSpPr>
              <a:spLocks noChangeArrowheads="1"/>
            </p:cNvSpPr>
            <p:nvPr/>
          </p:nvSpPr>
          <p:spPr bwMode="auto">
            <a:xfrm>
              <a:off x="2534884" y="6384123"/>
              <a:ext cx="160506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255</a:t>
              </a:r>
            </a:p>
          </p:txBody>
        </p:sp>
      </p:grp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5435600" y="3789040"/>
            <a:ext cx="2881313" cy="2636838"/>
            <a:chOff x="1331640" y="4221088"/>
            <a:chExt cx="2880320" cy="2636911"/>
          </a:xfrm>
        </p:grpSpPr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2636911"/>
              <a:chOff x="1571604" y="3786191"/>
              <a:chExt cx="4214841" cy="2636523"/>
            </a:xfrm>
          </p:grpSpPr>
          <p:sp>
            <p:nvSpPr>
              <p:cNvPr id="14347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/>
                  <a:t>c2</a:t>
                </a:r>
              </a:p>
            </p:txBody>
          </p:sp>
          <p:sp>
            <p:nvSpPr>
              <p:cNvPr id="14348" name="Rectangle 5"/>
              <p:cNvSpPr>
                <a:spLocks noChangeArrowheads="1"/>
              </p:cNvSpPr>
              <p:nvPr/>
            </p:nvSpPr>
            <p:spPr bwMode="auto">
              <a:xfrm>
                <a:off x="1857356" y="4286257"/>
                <a:ext cx="3929089" cy="21364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red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green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blue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alpha</a:t>
                </a:r>
              </a:p>
            </p:txBody>
          </p:sp>
        </p:grp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17</a:t>
              </a:r>
            </a:p>
          </p:txBody>
        </p:sp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179</a:t>
              </a:r>
            </a:p>
          </p:txBody>
        </p:sp>
        <p:sp>
          <p:nvSpPr>
            <p:cNvPr id="14345" name="Rectangle 8"/>
            <p:cNvSpPr>
              <a:spLocks noChangeArrowheads="1"/>
            </p:cNvSpPr>
            <p:nvPr/>
          </p:nvSpPr>
          <p:spPr bwMode="auto">
            <a:xfrm>
              <a:off x="2534884" y="5880389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251</a:t>
              </a:r>
            </a:p>
          </p:txBody>
        </p:sp>
        <p:sp>
          <p:nvSpPr>
            <p:cNvPr id="14346" name="Rectangle 8"/>
            <p:cNvSpPr>
              <a:spLocks noChangeArrowheads="1"/>
            </p:cNvSpPr>
            <p:nvPr/>
          </p:nvSpPr>
          <p:spPr bwMode="auto">
            <a:xfrm>
              <a:off x="2534884" y="6384123"/>
              <a:ext cx="160506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255</a:t>
              </a:r>
            </a:p>
          </p:txBody>
        </p:sp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292327"/>
            <a:ext cx="28575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292327"/>
            <a:ext cx="3143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Object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Each class has its own kind of data</a:t>
            </a:r>
          </a:p>
          <a:p>
            <a:pPr lvl="1">
              <a:defRPr/>
            </a:pPr>
            <a:r>
              <a:rPr lang="en-CA" dirty="0"/>
              <a:t>a Rectangle would have height and width values</a:t>
            </a:r>
          </a:p>
          <a:p>
            <a:pPr lvl="2">
              <a:defRPr/>
            </a:pPr>
            <a:r>
              <a:rPr lang="en-CA" dirty="0"/>
              <a:t>short and wide</a:t>
            </a:r>
          </a:p>
          <a:p>
            <a:pPr lvl="2">
              <a:defRPr/>
            </a:pPr>
            <a:r>
              <a:rPr lang="en-CA" dirty="0" err="1"/>
              <a:t>squarish</a:t>
            </a:r>
            <a:endParaRPr lang="en-CA" dirty="0"/>
          </a:p>
          <a:p>
            <a:pPr lvl="2">
              <a:defRPr/>
            </a:pPr>
            <a:r>
              <a:rPr lang="en-CA" dirty="0"/>
              <a:t>tall and skinny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283968" y="2924944"/>
            <a:ext cx="2879725" cy="1583407"/>
            <a:chOff x="1331640" y="4221088"/>
            <a:chExt cx="2880320" cy="1583451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1583451"/>
              <a:chOff x="1571604" y="3786191"/>
              <a:chExt cx="4214841" cy="1583218"/>
            </a:xfrm>
          </p:grpSpPr>
          <p:sp>
            <p:nvSpPr>
              <p:cNvPr id="14354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 dirty="0"/>
                  <a:t>r1</a:t>
                </a:r>
              </a:p>
            </p:txBody>
          </p:sp>
          <p:sp>
            <p:nvSpPr>
              <p:cNvPr id="14355" name="Rectangle 5"/>
              <p:cNvSpPr>
                <a:spLocks noChangeArrowheads="1"/>
              </p:cNvSpPr>
              <p:nvPr/>
            </p:nvSpPr>
            <p:spPr bwMode="auto">
              <a:xfrm>
                <a:off x="1857357" y="4286257"/>
                <a:ext cx="3929088" cy="108315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height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width</a:t>
                </a:r>
              </a:p>
            </p:txBody>
          </p:sp>
        </p:grpSp>
        <p:sp>
          <p:nvSpPr>
            <p:cNvPr id="14350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0.32</a:t>
              </a:r>
            </a:p>
          </p:txBody>
        </p:sp>
        <p:sp>
          <p:nvSpPr>
            <p:cNvPr id="14351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2.21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1186631" y="4653905"/>
            <a:ext cx="2881313" cy="1583407"/>
            <a:chOff x="1331640" y="4221088"/>
            <a:chExt cx="2880320" cy="1583451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1583451"/>
              <a:chOff x="1571604" y="3786191"/>
              <a:chExt cx="4214841" cy="1583218"/>
            </a:xfrm>
          </p:grpSpPr>
          <p:sp>
            <p:nvSpPr>
              <p:cNvPr id="14347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 dirty="0"/>
                  <a:t>r2</a:t>
                </a:r>
              </a:p>
            </p:txBody>
          </p:sp>
          <p:sp>
            <p:nvSpPr>
              <p:cNvPr id="14348" name="Rectangle 5"/>
              <p:cNvSpPr>
                <a:spLocks noChangeArrowheads="1"/>
              </p:cNvSpPr>
              <p:nvPr/>
            </p:nvSpPr>
            <p:spPr bwMode="auto">
              <a:xfrm>
                <a:off x="1857356" y="4286257"/>
                <a:ext cx="3929089" cy="108315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height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width</a:t>
                </a:r>
              </a:p>
            </p:txBody>
          </p:sp>
        </p:grp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0.63</a:t>
              </a:r>
            </a:p>
          </p:txBody>
        </p:sp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0.71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932090" y="3068191"/>
            <a:ext cx="201622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1906711" y="4437881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" name="Group 12"/>
          <p:cNvGrpSpPr>
            <a:grpSpLocks/>
          </p:cNvGrpSpPr>
          <p:nvPr/>
        </p:nvGrpSpPr>
        <p:grpSpPr bwMode="auto">
          <a:xfrm>
            <a:off x="5508104" y="4869160"/>
            <a:ext cx="2881313" cy="1583407"/>
            <a:chOff x="1331640" y="4221088"/>
            <a:chExt cx="2880320" cy="158345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1583451"/>
              <a:chOff x="1571604" y="3786191"/>
              <a:chExt cx="4214841" cy="1583218"/>
            </a:xfrm>
          </p:grpSpPr>
          <p:sp>
            <p:nvSpPr>
              <p:cNvPr id="28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 dirty="0"/>
                  <a:t>r3</a:t>
                </a:r>
              </a:p>
            </p:txBody>
          </p:sp>
          <p:sp>
            <p:nvSpPr>
              <p:cNvPr id="29" name="Rectangle 5"/>
              <p:cNvSpPr>
                <a:spLocks noChangeArrowheads="1"/>
              </p:cNvSpPr>
              <p:nvPr/>
            </p:nvSpPr>
            <p:spPr bwMode="auto">
              <a:xfrm>
                <a:off x="1857356" y="4286257"/>
                <a:ext cx="3929089" cy="108315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height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width</a:t>
                </a:r>
              </a:p>
            </p:txBody>
          </p:sp>
        </p:grp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4.96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0.08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8532440" y="1916832"/>
            <a:ext cx="72008" cy="453650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in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piece of information in a class is called a </a:t>
            </a:r>
            <a:r>
              <a:rPr lang="en-CA" i="1" dirty="0"/>
              <a:t>field</a:t>
            </a:r>
            <a:r>
              <a:rPr lang="en-CA" dirty="0"/>
              <a:t>, or a </a:t>
            </a:r>
            <a:r>
              <a:rPr lang="en-CA" i="1" dirty="0"/>
              <a:t>property</a:t>
            </a:r>
            <a:r>
              <a:rPr lang="en-CA" dirty="0"/>
              <a:t>, or an </a:t>
            </a:r>
            <a:r>
              <a:rPr lang="en-CA" i="1" dirty="0"/>
              <a:t>instance variable</a:t>
            </a:r>
          </a:p>
          <a:p>
            <a:pPr lvl="1"/>
            <a:r>
              <a:rPr lang="en-CA" dirty="0"/>
              <a:t>I will typically use instance variable</a:t>
            </a:r>
          </a:p>
          <a:p>
            <a:pPr lvl="2"/>
            <a:r>
              <a:rPr lang="en-CA" i="1" dirty="0"/>
              <a:t>instance of a class</a:t>
            </a:r>
            <a:r>
              <a:rPr lang="en-CA" dirty="0"/>
              <a:t> = an object in that class</a:t>
            </a:r>
          </a:p>
          <a:p>
            <a:r>
              <a:rPr lang="en-CA" dirty="0"/>
              <a:t>Each instance variable has its own name</a:t>
            </a:r>
          </a:p>
          <a:p>
            <a:pPr lvl="1"/>
            <a:r>
              <a:rPr lang="en-CA" dirty="0"/>
              <a:t>red, green, blue, alpha</a:t>
            </a:r>
          </a:p>
          <a:p>
            <a:pPr lvl="1"/>
            <a:r>
              <a:rPr lang="en-CA" dirty="0"/>
              <a:t>height, width</a:t>
            </a:r>
          </a:p>
          <a:p>
            <a:r>
              <a:rPr lang="en-CA" dirty="0"/>
              <a:t>Different classes may use same names</a:t>
            </a:r>
          </a:p>
          <a:p>
            <a:pPr lvl="1"/>
            <a:r>
              <a:rPr lang="en-CA" dirty="0"/>
              <a:t>an Oval might have height and width, too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Most Java objects created using </a:t>
            </a:r>
            <a:r>
              <a:rPr lang="en-CA" dirty="0">
                <a:solidFill>
                  <a:schemeClr val="tx2"/>
                </a:solidFill>
              </a:rPr>
              <a:t>new</a:t>
            </a:r>
          </a:p>
          <a:p>
            <a:pPr lvl="2">
              <a:defRPr/>
            </a:pPr>
            <a:r>
              <a:rPr lang="en-CA" dirty="0"/>
              <a:t>usually with arguments</a:t>
            </a:r>
          </a:p>
          <a:p>
            <a:pPr lvl="2">
              <a:defRPr/>
            </a:pPr>
            <a:r>
              <a:rPr lang="en-CA" dirty="0"/>
              <a:t>arguments depend on the class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kbd</a:t>
            </a:r>
            <a:r>
              <a:rPr lang="en-CA" sz="2400" dirty="0">
                <a:solidFill>
                  <a:schemeClr val="tx2"/>
                </a:solidFill>
              </a:rPr>
              <a:t> = new Scanner(</a:t>
            </a:r>
            <a:r>
              <a:rPr lang="en-CA" sz="2400" dirty="0" err="1">
                <a:solidFill>
                  <a:schemeClr val="tx2"/>
                </a:solidFill>
              </a:rPr>
              <a:t>System.in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c1 = new Color(255, 127, 0);		</a:t>
            </a:r>
            <a:r>
              <a:rPr lang="en-CA" sz="2400" i="1" dirty="0">
                <a:solidFill>
                  <a:schemeClr val="tx2"/>
                </a:solidFill>
              </a:rPr>
              <a:t>// This is orange</a:t>
            </a: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r1 = new Rectangle(0.32, 2.21);		</a:t>
            </a:r>
            <a:r>
              <a:rPr lang="en-CA" sz="2400" i="1" dirty="0">
                <a:solidFill>
                  <a:schemeClr val="tx2"/>
                </a:solidFill>
              </a:rPr>
              <a:t>// short and wide</a:t>
            </a: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okButton</a:t>
            </a:r>
            <a:r>
              <a:rPr lang="en-CA" sz="2400" dirty="0">
                <a:solidFill>
                  <a:schemeClr val="tx2"/>
                </a:solidFill>
              </a:rPr>
              <a:t> = new </a:t>
            </a:r>
            <a:r>
              <a:rPr lang="en-CA" sz="2400" dirty="0" err="1">
                <a:solidFill>
                  <a:schemeClr val="tx2"/>
                </a:solidFill>
              </a:rPr>
              <a:t>JButton</a:t>
            </a:r>
            <a:r>
              <a:rPr lang="en-CA" sz="2400" dirty="0">
                <a:solidFill>
                  <a:schemeClr val="tx2"/>
                </a:solidFill>
              </a:rPr>
              <a:t>("OK");</a:t>
            </a:r>
          </a:p>
          <a:p>
            <a:pPr lvl="2">
              <a:defRPr/>
            </a:pPr>
            <a:r>
              <a:rPr lang="en-CA" dirty="0"/>
              <a:t>not Strings, </a:t>
            </a:r>
            <a:r>
              <a:rPr lang="en-CA" dirty="0" err="1"/>
              <a:t>tho</a:t>
            </a:r>
            <a:r>
              <a:rPr lang="en-CA" dirty="0"/>
              <a:t>’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s1 = "Strings are special!";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s2 = new String("But this works, too!");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05525"/>
            <a:ext cx="9109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i="1" dirty="0">
                <a:solidFill>
                  <a:schemeClr val="accent1"/>
                </a:solidFill>
              </a:rPr>
              <a:t>Remember to </a:t>
            </a:r>
            <a:r>
              <a:rPr lang="en-CA" sz="2000" i="1" dirty="0">
                <a:solidFill>
                  <a:schemeClr val="tx2"/>
                </a:solidFill>
              </a:rPr>
              <a:t>import </a:t>
            </a:r>
            <a:r>
              <a:rPr lang="en-CA" sz="2000" i="1" dirty="0" err="1">
                <a:solidFill>
                  <a:schemeClr val="tx2"/>
                </a:solidFill>
              </a:rPr>
              <a:t>java.awt.Color</a:t>
            </a:r>
            <a:r>
              <a:rPr lang="en-CA" sz="2000" i="1" dirty="0">
                <a:solidFill>
                  <a:schemeClr val="tx2"/>
                </a:solidFill>
              </a:rPr>
              <a:t>;</a:t>
            </a:r>
          </a:p>
          <a:p>
            <a:pPr algn="r">
              <a:defRPr/>
            </a:pPr>
            <a:r>
              <a:rPr lang="en-CA" sz="2000" i="1" dirty="0">
                <a:solidFill>
                  <a:schemeClr val="tx2"/>
                </a:solidFill>
              </a:rPr>
              <a:t>import </a:t>
            </a:r>
            <a:r>
              <a:rPr lang="en-CA" sz="2000" i="1" dirty="0" err="1">
                <a:solidFill>
                  <a:schemeClr val="tx2"/>
                </a:solidFill>
              </a:rPr>
              <a:t>javax.swing.JButton</a:t>
            </a:r>
            <a:r>
              <a:rPr lang="en-CA" sz="2000" i="1" dirty="0">
                <a:solidFill>
                  <a:schemeClr val="tx2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Every object created needs data</a:t>
            </a:r>
          </a:p>
          <a:p>
            <a:pPr lvl="1"/>
            <a:r>
              <a:rPr lang="en-CA" dirty="0"/>
              <a:t>a value for each instance variable</a:t>
            </a:r>
          </a:p>
          <a:p>
            <a:pPr lvl="1"/>
            <a:r>
              <a:rPr lang="en-CA" dirty="0"/>
              <a:t>Rectangle will need a height and a width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 = new </a:t>
            </a:r>
            <a:r>
              <a:rPr lang="en-CA" sz="2400" b="1" dirty="0">
                <a:solidFill>
                  <a:schemeClr val="tx2"/>
                </a:solidFill>
              </a:rPr>
              <a:t>Rectangle(0.32, 2.21)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2"/>
            <a:r>
              <a:rPr lang="en-CA" dirty="0"/>
              <a:t>r1’s height will be 0.32; its width will be 2.21</a:t>
            </a:r>
          </a:p>
          <a:p>
            <a:r>
              <a:rPr lang="en-CA" dirty="0"/>
              <a:t>Some values may be left implicit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c1 = new </a:t>
            </a:r>
            <a:r>
              <a:rPr lang="en-CA" sz="2400" b="1" dirty="0">
                <a:solidFill>
                  <a:schemeClr val="tx2"/>
                </a:solidFill>
              </a:rPr>
              <a:t>Color(255, 127, 0)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2"/>
            <a:r>
              <a:rPr lang="en-CA" dirty="0"/>
              <a:t>c1’s red, green and blue are 255, 127 and 0</a:t>
            </a:r>
          </a:p>
          <a:p>
            <a:pPr lvl="2"/>
            <a:r>
              <a:rPr lang="en-CA" dirty="0"/>
              <a:t>c1’s alpha is 255 (because usually want solid colours)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105525"/>
            <a:ext cx="9109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i="1" dirty="0">
                <a:solidFill>
                  <a:schemeClr val="accent1"/>
                </a:solidFill>
              </a:rPr>
              <a:t>The bit that comes after </a:t>
            </a:r>
            <a:r>
              <a:rPr lang="en-CA" sz="2000" b="1" i="1" dirty="0">
                <a:solidFill>
                  <a:schemeClr val="accent1"/>
                </a:solidFill>
              </a:rPr>
              <a:t>new</a:t>
            </a:r>
            <a:r>
              <a:rPr lang="en-CA" sz="2000" i="1" dirty="0">
                <a:solidFill>
                  <a:schemeClr val="accent1"/>
                </a:solidFill>
              </a:rPr>
              <a:t> is called a </a:t>
            </a:r>
            <a:r>
              <a:rPr lang="en-CA" sz="2000" b="1" i="1" dirty="0">
                <a:solidFill>
                  <a:schemeClr val="accent1"/>
                </a:solidFill>
              </a:rPr>
              <a:t>Constructor</a:t>
            </a:r>
            <a:r>
              <a:rPr lang="en-CA" sz="2000" i="1" dirty="0">
                <a:solidFill>
                  <a:schemeClr val="accent1"/>
                </a:solidFill>
              </a:rPr>
              <a:t>;</a:t>
            </a:r>
          </a:p>
          <a:p>
            <a:pPr algn="r">
              <a:defRPr/>
            </a:pPr>
            <a:r>
              <a:rPr lang="en-CA" sz="2000" i="1" dirty="0">
                <a:solidFill>
                  <a:schemeClr val="accent1"/>
                </a:solidFill>
              </a:rPr>
              <a:t>its job is to construct the object (fill in its instance variables)</a:t>
            </a:r>
            <a:endParaRPr lang="en-CA" sz="2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Reading a Rectangle’s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Command in main is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rectangle = </a:t>
            </a:r>
            <a:r>
              <a:rPr lang="en-CA" sz="2400" dirty="0" err="1">
                <a:solidFill>
                  <a:schemeClr val="tx2"/>
                </a:solidFill>
              </a:rPr>
              <a:t>getRectangle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r>
              <a:rPr lang="en-CA" dirty="0"/>
              <a:t>Method </a:t>
            </a:r>
            <a:r>
              <a:rPr lang="en-CA" dirty="0" err="1"/>
              <a:t>getRectangle</a:t>
            </a:r>
            <a:r>
              <a:rPr lang="en-CA" dirty="0"/>
              <a:t>: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private static </a:t>
            </a:r>
            <a:r>
              <a:rPr lang="en-CA" sz="2400" b="1" dirty="0">
                <a:solidFill>
                  <a:schemeClr val="tx2"/>
                </a:solidFill>
              </a:rPr>
              <a:t>Rectangle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getRectangle</a:t>
            </a:r>
            <a:r>
              <a:rPr lang="en-CA" sz="2400" dirty="0">
                <a:solidFill>
                  <a:schemeClr val="tx2"/>
                </a:solidFill>
              </a:rPr>
              <a:t>()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Scanner </a:t>
            </a:r>
            <a:r>
              <a:rPr lang="en-CA" sz="2400" dirty="0" err="1">
                <a:solidFill>
                  <a:schemeClr val="tx2"/>
                </a:solidFill>
              </a:rPr>
              <a:t>kbd</a:t>
            </a:r>
            <a:r>
              <a:rPr lang="en-CA" sz="2400" dirty="0">
                <a:solidFill>
                  <a:schemeClr val="tx2"/>
                </a:solidFill>
              </a:rPr>
              <a:t> = new Scanner(</a:t>
            </a:r>
            <a:r>
              <a:rPr lang="en-CA" sz="2400" dirty="0" err="1">
                <a:solidFill>
                  <a:schemeClr val="tx2"/>
                </a:solidFill>
              </a:rPr>
              <a:t>System.in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double </a:t>
            </a:r>
            <a:r>
              <a:rPr lang="en-CA" sz="2400" dirty="0" err="1">
                <a:solidFill>
                  <a:schemeClr val="tx2"/>
                </a:solidFill>
              </a:rPr>
              <a:t>hgt</a:t>
            </a:r>
            <a:r>
              <a:rPr lang="en-CA" sz="2400" dirty="0">
                <a:solidFill>
                  <a:schemeClr val="tx2"/>
                </a:solidFill>
              </a:rPr>
              <a:t>,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60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i="1" dirty="0">
                <a:solidFill>
                  <a:schemeClr val="tx2"/>
                </a:solidFill>
              </a:rPr>
              <a:t>Sop</a:t>
            </a:r>
            <a:r>
              <a:rPr lang="en-CA" sz="2400" dirty="0">
                <a:solidFill>
                  <a:schemeClr val="tx2"/>
                </a:solidFill>
              </a:rPr>
              <a:t>("Enter height and width: ");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hgt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kbd.nextDouble</a:t>
            </a:r>
            <a:r>
              <a:rPr lang="en-CA" sz="2400" dirty="0">
                <a:solidFill>
                  <a:schemeClr val="tx2"/>
                </a:solidFill>
              </a:rPr>
              <a:t>(); </a:t>
            </a:r>
            <a:r>
              <a:rPr lang="en-CA" sz="2400" dirty="0" err="1">
                <a:solidFill>
                  <a:schemeClr val="tx2"/>
                </a:solidFill>
              </a:rPr>
              <a:t>wid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kbd.nextDouble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spcBef>
                <a:spcPts val="60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return </a:t>
            </a:r>
            <a:r>
              <a:rPr lang="en-CA" sz="2400" b="1" dirty="0">
                <a:solidFill>
                  <a:schemeClr val="tx2"/>
                </a:solidFill>
              </a:rPr>
              <a:t>new Rectangle(</a:t>
            </a:r>
            <a:r>
              <a:rPr lang="en-CA" sz="2400" b="1" dirty="0" err="1">
                <a:solidFill>
                  <a:schemeClr val="tx2"/>
                </a:solidFill>
              </a:rPr>
              <a:t>hgt</a:t>
            </a:r>
            <a:r>
              <a:rPr lang="en-CA" sz="2400" b="1" dirty="0">
                <a:solidFill>
                  <a:schemeClr val="tx2"/>
                </a:solidFill>
              </a:rPr>
              <a:t>, </a:t>
            </a:r>
            <a:r>
              <a:rPr lang="en-CA" sz="2400" b="1" dirty="0" err="1">
                <a:solidFill>
                  <a:schemeClr val="tx2"/>
                </a:solidFill>
              </a:rPr>
              <a:t>wid</a:t>
            </a:r>
            <a:r>
              <a:rPr lang="en-CA" sz="2400" b="1" dirty="0">
                <a:solidFill>
                  <a:schemeClr val="tx2"/>
                </a:solidFill>
              </a:rPr>
              <a:t>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Working with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ask them about their information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r, g, b;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 = c1.getRed();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g = c1.getGreen();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b = c1.getBlue();</a:t>
            </a:r>
          </a:p>
          <a:p>
            <a:pPr lvl="1">
              <a:buNone/>
            </a:pPr>
            <a:endParaRPr lang="en-CA" sz="2400" dirty="0">
              <a:solidFill>
                <a:schemeClr val="tx2"/>
              </a:solidFill>
            </a:endParaRPr>
          </a:p>
          <a:p>
            <a:pPr lvl="1">
              <a:buNone/>
            </a:pPr>
            <a:endParaRPr lang="en-CA" sz="2400" dirty="0">
              <a:solidFill>
                <a:schemeClr val="tx2"/>
              </a:solidFill>
            </a:endParaRPr>
          </a:p>
          <a:p>
            <a:pPr lvl="1">
              <a:buNone/>
            </a:pPr>
            <a:endParaRPr lang="en-CA" sz="2400" dirty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double h, w;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h = r1.getHeight();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w = r1.getWidth();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212555" y="4941937"/>
            <a:ext cx="2879725" cy="1583407"/>
            <a:chOff x="1331640" y="4221088"/>
            <a:chExt cx="2880320" cy="1583451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1583451"/>
              <a:chOff x="1571604" y="3786191"/>
              <a:chExt cx="4214841" cy="1583218"/>
            </a:xfrm>
          </p:grpSpPr>
          <p:sp>
            <p:nvSpPr>
              <p:cNvPr id="8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 dirty="0"/>
                  <a:t>r1</a:t>
                </a: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857357" y="4286257"/>
                <a:ext cx="3929088" cy="108315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height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width</a:t>
                </a:r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0.32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2.21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4860677" y="5085184"/>
            <a:ext cx="201622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4355926" y="2205633"/>
            <a:ext cx="2879725" cy="2636838"/>
            <a:chOff x="1331640" y="4221088"/>
            <a:chExt cx="2880320" cy="2636911"/>
          </a:xfrm>
        </p:grpSpPr>
        <p:grpSp>
          <p:nvGrpSpPr>
            <p:cNvPr id="12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2636911"/>
              <a:chOff x="1571604" y="3786191"/>
              <a:chExt cx="4214841" cy="2636523"/>
            </a:xfrm>
          </p:grpSpPr>
          <p:sp>
            <p:nvSpPr>
              <p:cNvPr id="17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 dirty="0"/>
                  <a:t>c1</a:t>
                </a:r>
              </a:p>
            </p:txBody>
          </p:sp>
          <p:sp>
            <p:nvSpPr>
              <p:cNvPr id="18" name="Rectangle 5"/>
              <p:cNvSpPr>
                <a:spLocks noChangeArrowheads="1"/>
              </p:cNvSpPr>
              <p:nvPr/>
            </p:nvSpPr>
            <p:spPr bwMode="auto">
              <a:xfrm>
                <a:off x="1857356" y="4286257"/>
                <a:ext cx="3929089" cy="21364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red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green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blue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alpha</a:t>
                </a:r>
              </a:p>
            </p:txBody>
          </p:sp>
        </p:grp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255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127</a:t>
              </a: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2534884" y="5880389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/>
                <a:t>0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2534884" y="6384123"/>
              <a:ext cx="160506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255</a:t>
              </a:r>
            </a:p>
          </p:txBody>
        </p:sp>
      </p:grp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708920"/>
            <a:ext cx="28575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7632551" y="2924944"/>
            <a:ext cx="1043608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/>
              <a:t>255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7452320" y="2535229"/>
            <a:ext cx="1188343" cy="46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altLang="en-US" dirty="0"/>
              <a:t>r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7668766" y="3647829"/>
            <a:ext cx="1043608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/>
              <a:t>127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7488535" y="3258114"/>
            <a:ext cx="1188343" cy="46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altLang="en-US" dirty="0"/>
              <a:t>g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7668766" y="4367909"/>
            <a:ext cx="1043608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/>
              <a:t>0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7488535" y="3978194"/>
            <a:ext cx="1188343" cy="46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altLang="en-US" dirty="0"/>
              <a:t>b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7704559" y="5402891"/>
            <a:ext cx="1043608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/>
              <a:t>0.32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7524328" y="5013176"/>
            <a:ext cx="1188343" cy="46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altLang="en-US" dirty="0"/>
              <a:t>h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7704559" y="6122971"/>
            <a:ext cx="1043608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/>
              <a:t>2.21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7524328" y="5733256"/>
            <a:ext cx="1188343" cy="46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altLang="en-US" dirty="0"/>
              <a:t>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Methods that get information out of an object are called “</a:t>
            </a:r>
            <a:r>
              <a:rPr lang="en-CA" dirty="0" err="1"/>
              <a:t>gettersˮ</a:t>
            </a:r>
            <a:endParaRPr lang="en-CA" dirty="0"/>
          </a:p>
          <a:p>
            <a:pPr lvl="1"/>
            <a:r>
              <a:rPr lang="en-CA" dirty="0"/>
              <a:t>name usually starts with </a:t>
            </a:r>
            <a:r>
              <a:rPr lang="en-CA" dirty="0">
                <a:solidFill>
                  <a:schemeClr val="tx2"/>
                </a:solidFill>
              </a:rPr>
              <a:t>get</a:t>
            </a:r>
            <a:r>
              <a:rPr lang="en-CA" dirty="0"/>
              <a:t> (as in </a:t>
            </a:r>
            <a:r>
              <a:rPr lang="en-CA" dirty="0" err="1">
                <a:solidFill>
                  <a:schemeClr val="tx2"/>
                </a:solidFill>
              </a:rPr>
              <a:t>getRed</a:t>
            </a:r>
            <a:r>
              <a:rPr lang="en-CA" dirty="0"/>
              <a:t>)</a:t>
            </a:r>
          </a:p>
          <a:p>
            <a:r>
              <a:rPr lang="en-CA" dirty="0"/>
              <a:t>Method to calculate the area needs its height and width (we </a:t>
            </a:r>
            <a:r>
              <a:rPr lang="en-CA" i="1" dirty="0"/>
              <a:t>give</a:t>
            </a:r>
            <a:r>
              <a:rPr lang="en-CA" dirty="0"/>
              <a:t> it the Rectangle):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private static double </a:t>
            </a:r>
            <a:r>
              <a:rPr lang="en-CA" sz="2400" dirty="0" err="1">
                <a:solidFill>
                  <a:schemeClr val="tx2"/>
                </a:solidFill>
              </a:rPr>
              <a:t>calculateArea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b="1" dirty="0">
                <a:solidFill>
                  <a:schemeClr val="tx2"/>
                </a:solidFill>
              </a:rPr>
              <a:t>Rectangle r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double area;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area = </a:t>
            </a:r>
            <a:r>
              <a:rPr lang="en-CA" sz="2400" b="1" dirty="0" err="1">
                <a:solidFill>
                  <a:schemeClr val="tx2"/>
                </a:solidFill>
              </a:rPr>
              <a:t>r.getHeight</a:t>
            </a:r>
            <a:r>
              <a:rPr lang="en-CA" sz="2400" b="1" dirty="0">
                <a:solidFill>
                  <a:schemeClr val="tx2"/>
                </a:solidFill>
              </a:rPr>
              <a:t>() </a:t>
            </a:r>
            <a:r>
              <a:rPr lang="en-CA" sz="2400" dirty="0">
                <a:solidFill>
                  <a:schemeClr val="tx2"/>
                </a:solidFill>
              </a:rPr>
              <a:t>* </a:t>
            </a:r>
            <a:r>
              <a:rPr lang="en-CA" sz="2400" b="1" dirty="0" err="1">
                <a:solidFill>
                  <a:schemeClr val="tx2"/>
                </a:solidFill>
              </a:rPr>
              <a:t>r.getWidth</a:t>
            </a:r>
            <a:r>
              <a:rPr lang="en-CA" sz="2400" b="1" dirty="0">
                <a:solidFill>
                  <a:schemeClr val="tx2"/>
                </a:solidFill>
              </a:rPr>
              <a:t>()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return area;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2318" y="6309320"/>
            <a:ext cx="5525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/>
              <a:t>Exercise: write </a:t>
            </a:r>
            <a:r>
              <a:rPr lang="en-CA" dirty="0" err="1"/>
              <a:t>printReport</a:t>
            </a:r>
            <a:r>
              <a:rPr lang="en-CA" dirty="0"/>
              <a:t>(rectangle, area)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Working with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can tell them to change their information</a:t>
            </a:r>
          </a:p>
          <a:p>
            <a:pPr lvl="1"/>
            <a:r>
              <a:rPr lang="en-CA" dirty="0"/>
              <a:t>sometimes!</a:t>
            </a:r>
          </a:p>
          <a:p>
            <a:pPr lvl="1"/>
            <a:endParaRPr lang="en-CA" dirty="0"/>
          </a:p>
          <a:p>
            <a:pPr lvl="1">
              <a:buNone/>
            </a:pPr>
            <a:endParaRPr lang="en-CA" dirty="0"/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okButton.setBackground</a:t>
            </a:r>
            <a:r>
              <a:rPr lang="en-CA" sz="2400" dirty="0">
                <a:solidFill>
                  <a:schemeClr val="tx2"/>
                </a:solidFill>
              </a:rPr>
              <a:t>(c1);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cancelButton.setBackground</a:t>
            </a:r>
            <a:r>
              <a:rPr lang="en-CA" sz="2400" dirty="0">
                <a:solidFill>
                  <a:schemeClr val="tx2"/>
                </a:solidFill>
              </a:rPr>
              <a:t>(c2);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cancelButton.setForeground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Color.yellow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buNone/>
            </a:pPr>
            <a:endParaRPr lang="en-CA" sz="2400" dirty="0">
              <a:solidFill>
                <a:schemeClr val="tx2"/>
              </a:solidFill>
            </a:endParaRPr>
          </a:p>
          <a:p>
            <a:pPr lvl="1"/>
            <a:r>
              <a:rPr lang="en-CA" dirty="0"/>
              <a:t>NOTE: some instance variables are objects</a:t>
            </a:r>
          </a:p>
          <a:p>
            <a:pPr lvl="2"/>
            <a:r>
              <a:rPr lang="en-CA" dirty="0"/>
              <a:t>background of a </a:t>
            </a:r>
            <a:r>
              <a:rPr lang="en-CA" dirty="0" err="1"/>
              <a:t>JButton</a:t>
            </a:r>
            <a:r>
              <a:rPr lang="en-CA" dirty="0"/>
              <a:t> is a Color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8170" y="2780928"/>
            <a:ext cx="27241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8645" y="3284984"/>
            <a:ext cx="27336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8170" y="2780928"/>
            <a:ext cx="272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8170" y="3305175"/>
            <a:ext cx="27241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Returning multiple values from a method</a:t>
            </a:r>
          </a:p>
          <a:p>
            <a:r>
              <a:rPr lang="en-CA" dirty="0"/>
              <a:t>Introduction to objects and data types</a:t>
            </a:r>
          </a:p>
          <a:p>
            <a:r>
              <a:rPr lang="en-CA" dirty="0"/>
              <a:t>Creating our own data types</a:t>
            </a:r>
          </a:p>
          <a:p>
            <a:pPr lvl="1"/>
            <a:r>
              <a:rPr lang="en-CA" dirty="0"/>
              <a:t>instance variables</a:t>
            </a:r>
          </a:p>
          <a:p>
            <a:pPr lvl="1"/>
            <a:r>
              <a:rPr lang="en-CA" dirty="0"/>
              <a:t>constructors</a:t>
            </a:r>
          </a:p>
          <a:p>
            <a:pPr lvl="1"/>
            <a:r>
              <a:rPr lang="en-CA" dirty="0"/>
              <a:t>getters</a:t>
            </a:r>
          </a:p>
          <a:p>
            <a:pPr lvl="1"/>
            <a:r>
              <a:rPr lang="en-CA" dirty="0"/>
              <a:t>setters</a:t>
            </a:r>
          </a:p>
          <a:p>
            <a:pPr lvl="1"/>
            <a:r>
              <a:rPr lang="en-CA" dirty="0"/>
              <a:t>instance constants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Methods that change information in an object are called “</a:t>
            </a:r>
            <a:r>
              <a:rPr lang="en-CA" dirty="0" err="1"/>
              <a:t>settersˮ</a:t>
            </a:r>
            <a:endParaRPr lang="en-CA" dirty="0"/>
          </a:p>
          <a:p>
            <a:pPr lvl="1"/>
            <a:r>
              <a:rPr lang="en-CA" dirty="0"/>
              <a:t>name usually starts with </a:t>
            </a:r>
            <a:r>
              <a:rPr lang="en-CA" dirty="0">
                <a:solidFill>
                  <a:schemeClr val="tx2"/>
                </a:solidFill>
              </a:rPr>
              <a:t>set</a:t>
            </a:r>
            <a:r>
              <a:rPr lang="en-CA" dirty="0"/>
              <a:t> (as in </a:t>
            </a:r>
            <a:r>
              <a:rPr lang="en-CA" dirty="0" err="1">
                <a:solidFill>
                  <a:schemeClr val="tx2"/>
                </a:solidFill>
              </a:rPr>
              <a:t>setBackground</a:t>
            </a:r>
            <a:r>
              <a:rPr lang="en-CA" dirty="0"/>
              <a:t>)</a:t>
            </a:r>
          </a:p>
          <a:p>
            <a:r>
              <a:rPr lang="en-CA" dirty="0"/>
              <a:t>Maybe change size of Rectangle?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r1.setHeight(1.5);</a:t>
            </a:r>
          </a:p>
          <a:p>
            <a:pPr lvl="1">
              <a:buNone/>
            </a:pPr>
            <a:endParaRPr lang="en-CA" sz="2400" dirty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r1.setWidth(2.5);</a:t>
            </a:r>
          </a:p>
          <a:p>
            <a:pPr lvl="1">
              <a:buNone/>
            </a:pPr>
            <a:endParaRPr lang="en-CA" sz="2400" dirty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r1.setSize(1.0, 1.0);</a:t>
            </a:r>
          </a:p>
          <a:p>
            <a:pPr lvl="2"/>
            <a:r>
              <a:rPr lang="en-CA" dirty="0" err="1"/>
              <a:t>setSize</a:t>
            </a:r>
            <a:r>
              <a:rPr lang="en-CA" dirty="0"/>
              <a:t> sets both height and width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868739" y="4941937"/>
            <a:ext cx="2879725" cy="1583407"/>
            <a:chOff x="1331640" y="4221088"/>
            <a:chExt cx="2880320" cy="1583451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1583451"/>
              <a:chOff x="1571604" y="3786191"/>
              <a:chExt cx="4214841" cy="1583218"/>
            </a:xfrm>
          </p:grpSpPr>
          <p:sp>
            <p:nvSpPr>
              <p:cNvPr id="8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 dirty="0"/>
                  <a:t>r1</a:t>
                </a: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1857357" y="4286257"/>
                <a:ext cx="3929088" cy="108315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height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/>
                  <a:t>width</a:t>
                </a:r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0.32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/>
                <a:t>2.21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516861" y="5085184"/>
            <a:ext cx="2016224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053753" y="5589240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/>
              <a:t>1.5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16216" y="4001616"/>
            <a:ext cx="2016224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6516216" y="4001616"/>
            <a:ext cx="2286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7053753" y="6093296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/>
              <a:t>2.5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16216" y="4458816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053753" y="5589240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/>
              <a:t>1.0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7053753" y="6093296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/>
              <a:t>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Getters and Setters?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Why not just use the names?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h = r1.height;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w = r1.width;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r1.height = 1.5;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r1.width = 2.5;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r1.height = 1.0;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r1.width = 1.0;</a:t>
            </a:r>
          </a:p>
          <a:p>
            <a:r>
              <a:rPr lang="en-CA" dirty="0"/>
              <a:t>What if someone does this?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r1.width = -10.5;</a:t>
            </a:r>
          </a:p>
          <a:p>
            <a:pPr lvl="2"/>
            <a:r>
              <a:rPr lang="en-CA" dirty="0"/>
              <a:t>that’s not a valid width!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1960" y="2996952"/>
            <a:ext cx="36274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i="1" dirty="0"/>
              <a:t>Warning</a:t>
            </a:r>
            <a:r>
              <a:rPr lang="en-CA" i="1" dirty="0"/>
              <a:t>:</a:t>
            </a:r>
          </a:p>
          <a:p>
            <a:r>
              <a:rPr lang="en-CA" i="1" dirty="0"/>
              <a:t>don’t set things up this way!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Some values make no sense</a:t>
            </a:r>
          </a:p>
          <a:p>
            <a:pPr lvl="1"/>
            <a:r>
              <a:rPr lang="en-CA" dirty="0"/>
              <a:t>negative height or width make no sense</a:t>
            </a:r>
          </a:p>
          <a:p>
            <a:r>
              <a:rPr lang="en-CA" dirty="0"/>
              <a:t>Setting fields to those values would be wrong</a:t>
            </a:r>
          </a:p>
          <a:p>
            <a:pPr lvl="1"/>
            <a:r>
              <a:rPr lang="en-CA" dirty="0"/>
              <a:t>a bug in your program</a:t>
            </a:r>
          </a:p>
          <a:p>
            <a:r>
              <a:rPr lang="en-CA" dirty="0"/>
              <a:t>Try to prevent that from happening</a:t>
            </a:r>
          </a:p>
          <a:p>
            <a:pPr lvl="1"/>
            <a:r>
              <a:rPr lang="en-CA" dirty="0"/>
              <a:t>make others </a:t>
            </a:r>
            <a:r>
              <a:rPr lang="en-CA" i="1" dirty="0"/>
              <a:t>ask</a:t>
            </a:r>
            <a:r>
              <a:rPr lang="en-CA" dirty="0"/>
              <a:t> to get/change values</a:t>
            </a:r>
          </a:p>
          <a:p>
            <a:pPr lvl="1"/>
            <a:r>
              <a:rPr lang="en-CA" dirty="0"/>
              <a:t>check if their changes make sense</a:t>
            </a:r>
          </a:p>
          <a:p>
            <a:pPr lvl="1"/>
            <a:r>
              <a:rPr lang="en-CA" dirty="0"/>
              <a:t>only change if the change makes sense</a:t>
            </a:r>
          </a:p>
          <a:p>
            <a:r>
              <a:rPr lang="en-CA" dirty="0"/>
              <a:t>Private data; public methods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Note on the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All of our classes have been programs so far</a:t>
            </a:r>
          </a:p>
          <a:p>
            <a:pPr lvl="1">
              <a:defRPr/>
            </a:pPr>
            <a:r>
              <a:rPr lang="en-CA" dirty="0"/>
              <a:t>now we start to write </a:t>
            </a:r>
            <a:r>
              <a:rPr lang="en-CA" i="1" dirty="0"/>
              <a:t>non-program</a:t>
            </a:r>
            <a:r>
              <a:rPr lang="en-CA" dirty="0"/>
              <a:t> classes</a:t>
            </a:r>
          </a:p>
          <a:p>
            <a:pPr>
              <a:defRPr/>
            </a:pPr>
            <a:r>
              <a:rPr lang="en-CA" dirty="0"/>
              <a:t>In order to </a:t>
            </a:r>
            <a:r>
              <a:rPr lang="en-CA" i="1" dirty="0"/>
              <a:t>use</a:t>
            </a:r>
            <a:r>
              <a:rPr lang="en-CA" dirty="0"/>
              <a:t> them, we need a program…</a:t>
            </a:r>
          </a:p>
          <a:p>
            <a:pPr lvl="1">
              <a:defRPr/>
            </a:pPr>
            <a:r>
              <a:rPr lang="en-CA" dirty="0"/>
              <a:t>program asks non-program to do things</a:t>
            </a:r>
          </a:p>
          <a:p>
            <a:pPr>
              <a:defRPr/>
            </a:pPr>
            <a:r>
              <a:rPr lang="en-CA" dirty="0"/>
              <a:t>…so we need two (or more) files</a:t>
            </a:r>
          </a:p>
          <a:p>
            <a:pPr lvl="1">
              <a:defRPr/>
            </a:pPr>
            <a:r>
              <a:rPr lang="en-CA" i="1" dirty="0"/>
              <a:t>program class </a:t>
            </a:r>
            <a:r>
              <a:rPr lang="en-CA" dirty="0"/>
              <a:t>code</a:t>
            </a:r>
            <a:r>
              <a:rPr lang="en-CA" i="1" dirty="0"/>
              <a:t> </a:t>
            </a:r>
            <a:r>
              <a:rPr lang="en-CA" dirty="0"/>
              <a:t>will be in </a:t>
            </a:r>
            <a:r>
              <a:rPr lang="en-CA" dirty="0">
                <a:solidFill>
                  <a:schemeClr val="tx2"/>
                </a:solidFill>
              </a:rPr>
              <a:t>dark blue</a:t>
            </a:r>
          </a:p>
          <a:p>
            <a:pPr lvl="1">
              <a:defRPr/>
            </a:pPr>
            <a:r>
              <a:rPr lang="en-CA" i="1" dirty="0"/>
              <a:t>data type class </a:t>
            </a:r>
            <a:r>
              <a:rPr lang="en-CA" dirty="0"/>
              <a:t>code</a:t>
            </a:r>
            <a:r>
              <a:rPr lang="en-CA" i="1" dirty="0"/>
              <a:t> </a:t>
            </a:r>
            <a:r>
              <a:rPr lang="en-CA" dirty="0"/>
              <a:t>will be in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dark orange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the Rectangle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Project has </a:t>
            </a:r>
            <a:r>
              <a:rPr lang="en-CA" dirty="0" err="1"/>
              <a:t>RectangleArea</a:t>
            </a:r>
            <a:r>
              <a:rPr lang="en-CA" dirty="0"/>
              <a:t> program</a:t>
            </a:r>
          </a:p>
          <a:p>
            <a:pPr lvl="1"/>
            <a:r>
              <a:rPr lang="en-CA" dirty="0"/>
              <a:t>right-click on package name in Projects pane</a:t>
            </a:r>
          </a:p>
          <a:p>
            <a:pPr lvl="2"/>
            <a:r>
              <a:rPr lang="en-CA" dirty="0"/>
              <a:t>New &gt; Java Class…</a:t>
            </a:r>
          </a:p>
          <a:p>
            <a:pPr lvl="2"/>
            <a:r>
              <a:rPr lang="en-CA" dirty="0"/>
              <a:t>NOT New &gt; </a:t>
            </a:r>
            <a:r>
              <a:rPr lang="en-CA" strike="sngStrike" dirty="0"/>
              <a:t>Java Main Class</a:t>
            </a:r>
            <a:r>
              <a:rPr lang="en-CA" dirty="0"/>
              <a:t>…</a:t>
            </a:r>
          </a:p>
          <a:p>
            <a:pPr lvl="1"/>
            <a:r>
              <a:rPr lang="en-CA" dirty="0"/>
              <a:t>name the class Rectangle (capital R)</a:t>
            </a:r>
          </a:p>
          <a:p>
            <a:pPr lvl="1"/>
            <a:r>
              <a:rPr lang="en-CA" dirty="0"/>
              <a:t>new file Rectangle.java created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class Rectangle {</a:t>
            </a:r>
          </a:p>
          <a:p>
            <a:pPr lvl="1">
              <a:buNone/>
            </a:pP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Instance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Normal variable declarations, except:</a:t>
            </a:r>
          </a:p>
          <a:p>
            <a:pPr lvl="1"/>
            <a:r>
              <a:rPr lang="en-CA" dirty="0"/>
              <a:t>NOT inside any method (there are no methods)</a:t>
            </a:r>
          </a:p>
          <a:p>
            <a:pPr lvl="1"/>
            <a:r>
              <a:rPr lang="en-CA" dirty="0"/>
              <a:t>starts with word private</a:t>
            </a:r>
          </a:p>
          <a:p>
            <a:pPr lvl="1"/>
            <a:r>
              <a:rPr lang="en-CA" dirty="0"/>
              <a:t>one each for height and width: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class Rectangle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private double height;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private double width;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/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private</a:t>
            </a:r>
            <a:r>
              <a:rPr lang="en-CA" dirty="0"/>
              <a:t> prevents </a:t>
            </a:r>
            <a:r>
              <a:rPr lang="en-CA" dirty="0">
                <a:solidFill>
                  <a:schemeClr val="tx2"/>
                </a:solidFill>
              </a:rPr>
              <a:t>height = -10.5; </a:t>
            </a:r>
          </a:p>
          <a:p>
            <a:pPr lvl="1"/>
            <a:r>
              <a:rPr lang="en-CA" dirty="0"/>
              <a:t>but </a:t>
            </a:r>
            <a:r>
              <a:rPr lang="en-CA" i="1" dirty="0"/>
              <a:t>also</a:t>
            </a:r>
            <a:r>
              <a:rPr lang="en-CA" dirty="0"/>
              <a:t> prevents </a:t>
            </a:r>
            <a:r>
              <a:rPr lang="en-CA" dirty="0">
                <a:solidFill>
                  <a:schemeClr val="tx2"/>
                </a:solidFill>
              </a:rPr>
              <a:t>h = r1.height;</a:t>
            </a:r>
          </a:p>
        </p:txBody>
      </p:sp>
      <p:pic>
        <p:nvPicPr>
          <p:cNvPr id="2051" name="Picture 3" descr="C:\Users\Mark\AppData\Local\Microsoft\Windows\Temporary Internet Files\Content.IE5\G4YSAVP3\Yellow_Happy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3" y="5373216"/>
            <a:ext cx="432048" cy="432048"/>
          </a:xfrm>
          <a:prstGeom prst="rect">
            <a:avLst/>
          </a:prstGeom>
          <a:noFill/>
        </p:spPr>
      </p:pic>
      <p:pic>
        <p:nvPicPr>
          <p:cNvPr id="2052" name="Picture 4" descr="C:\Users\Mark\AppData\Local\Microsoft\Windows\Temporary Internet Files\Content.IE5\EI045SNQ\Sad-fac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5" y="5877273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special kind of method</a:t>
            </a:r>
          </a:p>
          <a:p>
            <a:pPr lvl="1"/>
            <a:r>
              <a:rPr lang="en-CA" dirty="0"/>
              <a:t>name is same as name of class (Rectangle)</a:t>
            </a:r>
          </a:p>
          <a:p>
            <a:pPr lvl="1"/>
            <a:r>
              <a:rPr lang="en-CA" dirty="0"/>
              <a:t>no return type (not even void)</a:t>
            </a:r>
          </a:p>
          <a:p>
            <a:pPr lvl="1"/>
            <a:r>
              <a:rPr lang="en-CA" dirty="0"/>
              <a:t>uses arguments to set instance variables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class Rectangle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private double height;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private double width;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public Rectangle(double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, double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reqWid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    height =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    weight =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reqWid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Fields </a:t>
            </a:r>
            <a:r>
              <a:rPr lang="en-CA" i="1" dirty="0"/>
              <a:t>vs</a:t>
            </a:r>
            <a:r>
              <a:rPr lang="en-CA" dirty="0"/>
              <a:t>.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Note the different names:</a:t>
            </a:r>
          </a:p>
          <a:p>
            <a:pPr lvl="1"/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height</a:t>
            </a:r>
            <a:r>
              <a:rPr lang="en-CA" dirty="0"/>
              <a:t> and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width</a:t>
            </a:r>
            <a:r>
              <a:rPr lang="en-CA" dirty="0"/>
              <a:t> are the fields (in green)</a:t>
            </a:r>
          </a:p>
          <a:p>
            <a:pPr lvl="1"/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dirty="0"/>
              <a:t> and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reqWid</a:t>
            </a:r>
            <a:r>
              <a:rPr lang="en-CA" dirty="0"/>
              <a:t> are the parameters (in black)</a:t>
            </a:r>
          </a:p>
          <a:p>
            <a:r>
              <a:rPr lang="en-CA" dirty="0"/>
              <a:t>Different meanings!</a:t>
            </a:r>
          </a:p>
          <a:p>
            <a:pPr lvl="1"/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dirty="0"/>
              <a:t> and </a:t>
            </a:r>
            <a:r>
              <a:rPr lang="en-CA" dirty="0" err="1">
                <a:solidFill>
                  <a:schemeClr val="accent6">
                    <a:lumMod val="50000"/>
                  </a:schemeClr>
                </a:solidFill>
              </a:rPr>
              <a:t>reqWid</a:t>
            </a:r>
            <a:r>
              <a:rPr lang="en-CA" dirty="0"/>
              <a:t> are the dimensions </a:t>
            </a:r>
            <a:r>
              <a:rPr lang="en-CA" i="1" dirty="0"/>
              <a:t>requested</a:t>
            </a:r>
          </a:p>
          <a:p>
            <a:pPr lvl="1"/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height</a:t>
            </a:r>
            <a:r>
              <a:rPr lang="en-CA" dirty="0"/>
              <a:t> and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width</a:t>
            </a:r>
            <a:r>
              <a:rPr lang="en-CA" dirty="0"/>
              <a:t> are the dimensions </a:t>
            </a:r>
            <a:r>
              <a:rPr lang="en-CA" i="1" dirty="0"/>
              <a:t>saved</a:t>
            </a:r>
          </a:p>
          <a:p>
            <a:pPr lvl="2"/>
            <a:r>
              <a:rPr lang="en-CA" i="1" dirty="0"/>
              <a:t>these are what you use in your other methods</a:t>
            </a:r>
          </a:p>
          <a:p>
            <a:pPr lvl="1"/>
            <a:r>
              <a:rPr lang="en-CA" i="1" dirty="0"/>
              <a:t>usually</a:t>
            </a:r>
            <a:r>
              <a:rPr lang="en-CA" dirty="0"/>
              <a:t> the same</a:t>
            </a:r>
          </a:p>
          <a:p>
            <a:pPr lvl="1"/>
            <a:r>
              <a:rPr lang="en-CA" b="1" i="1" dirty="0"/>
              <a:t>but not always!  </a:t>
            </a:r>
            <a:r>
              <a:rPr lang="en-CA" dirty="0"/>
              <a:t>Why </a:t>
            </a:r>
            <a:r>
              <a:rPr lang="en-CA" i="1" dirty="0"/>
              <a:t>might</a:t>
            </a:r>
            <a:r>
              <a:rPr lang="en-CA" dirty="0"/>
              <a:t> they be different?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Invalid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Client may request negative height or width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r1 = new Rectangle(</a:t>
            </a:r>
            <a:r>
              <a:rPr lang="en-CA" sz="2400" b="1" dirty="0">
                <a:solidFill>
                  <a:schemeClr val="tx2"/>
                </a:solidFill>
              </a:rPr>
              <a:t>-5.1, -2.0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2"/>
            <a:r>
              <a:rPr lang="en-CA" dirty="0" err="1"/>
              <a:t>reqHgt</a:t>
            </a:r>
            <a:r>
              <a:rPr lang="en-CA" dirty="0"/>
              <a:t> is -5.1; </a:t>
            </a:r>
            <a:r>
              <a:rPr lang="en-CA" dirty="0" err="1"/>
              <a:t>reqWid</a:t>
            </a:r>
            <a:r>
              <a:rPr lang="en-CA" dirty="0"/>
              <a:t> is -2.0</a:t>
            </a:r>
          </a:p>
          <a:p>
            <a:pPr lvl="1"/>
            <a:r>
              <a:rPr lang="en-CA" dirty="0"/>
              <a:t>we can’t stop them from doing that!</a:t>
            </a:r>
          </a:p>
          <a:p>
            <a:pPr lvl="2"/>
            <a:r>
              <a:rPr lang="en-CA" dirty="0"/>
              <a:t>it </a:t>
            </a:r>
            <a:r>
              <a:rPr lang="en-CA" i="1" dirty="0"/>
              <a:t>is</a:t>
            </a:r>
            <a:r>
              <a:rPr lang="en-CA" dirty="0"/>
              <a:t> a mistake, but people make mistakes</a:t>
            </a:r>
          </a:p>
          <a:p>
            <a:pPr lvl="1"/>
            <a:r>
              <a:rPr lang="en-CA" dirty="0"/>
              <a:t>but we can </a:t>
            </a:r>
            <a:r>
              <a:rPr lang="en-CA" i="1" dirty="0"/>
              <a:t>refuse to save</a:t>
            </a:r>
            <a:r>
              <a:rPr lang="en-CA" dirty="0"/>
              <a:t> those values</a:t>
            </a:r>
          </a:p>
          <a:p>
            <a:pPr lvl="2"/>
            <a:r>
              <a:rPr lang="en-CA" dirty="0"/>
              <a:t>won’t set height to -5.1; won’t set width to -2.0</a:t>
            </a:r>
          </a:p>
          <a:p>
            <a:r>
              <a:rPr lang="en-CA" dirty="0"/>
              <a:t>What to do?</a:t>
            </a:r>
          </a:p>
          <a:p>
            <a:pPr lvl="1"/>
            <a:r>
              <a:rPr lang="en-CA" dirty="0"/>
              <a:t>use 0 instead (and maybe print a warning message)</a:t>
            </a:r>
          </a:p>
          <a:p>
            <a:pPr lvl="1"/>
            <a:r>
              <a:rPr lang="en-CA" dirty="0"/>
              <a:t>throw an exception (we’ll learn about this later)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Dealing with Invalid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Zero + error option: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Rectangle(double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double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reqWid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if (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&lt; 0.0) {</a:t>
            </a:r>
          </a:p>
          <a:p>
            <a:pPr lvl="1">
              <a:buNone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b="1" i="1" dirty="0" err="1">
                <a:solidFill>
                  <a:schemeClr val="accent6">
                    <a:lumMod val="50000"/>
                  </a:schemeClr>
                </a:solidFill>
              </a:rPr>
              <a:t>Sopln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("Illegal height for Rectangle: " +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    height = 0.0;</a:t>
            </a:r>
          </a:p>
          <a:p>
            <a:pPr lvl="1">
              <a:buNone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}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else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height = h;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similarly for </a:t>
            </a:r>
            <a:r>
              <a:rPr lang="en-CA" sz="2400" i="1" dirty="0" err="1">
                <a:solidFill>
                  <a:schemeClr val="accent6">
                    <a:lumMod val="50000"/>
                  </a:schemeClr>
                </a:solidFill>
              </a:rPr>
              <a:t>reqWid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 and width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Rectangle Area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Used methods to get dimensions, calculate area and print introduction and report</a:t>
            </a:r>
            <a:endParaRPr lang="en-CA" sz="2000" dirty="0">
              <a:solidFill>
                <a:schemeClr val="tx2"/>
              </a:solidFill>
            </a:endParaRP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printIntroduction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height = </a:t>
            </a:r>
            <a:r>
              <a:rPr lang="en-CA" sz="2400" dirty="0" err="1">
                <a:solidFill>
                  <a:schemeClr val="tx2"/>
                </a:solidFill>
              </a:rPr>
              <a:t>getDimension</a:t>
            </a:r>
            <a:r>
              <a:rPr lang="en-CA" sz="2400" dirty="0">
                <a:solidFill>
                  <a:schemeClr val="tx2"/>
                </a:solidFill>
              </a:rPr>
              <a:t>("height");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width = </a:t>
            </a:r>
            <a:r>
              <a:rPr lang="en-CA" sz="2400" dirty="0" err="1">
                <a:solidFill>
                  <a:schemeClr val="tx2"/>
                </a:solidFill>
              </a:rPr>
              <a:t>getDimension</a:t>
            </a:r>
            <a:r>
              <a:rPr lang="en-CA" sz="2400" dirty="0">
                <a:solidFill>
                  <a:schemeClr val="tx2"/>
                </a:solidFill>
              </a:rPr>
              <a:t>("width");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area = </a:t>
            </a:r>
            <a:r>
              <a:rPr lang="en-CA" sz="2400" dirty="0" err="1">
                <a:solidFill>
                  <a:schemeClr val="tx2"/>
                </a:solidFill>
              </a:rPr>
              <a:t>calculateArea</a:t>
            </a:r>
            <a:r>
              <a:rPr lang="en-CA" sz="2400" dirty="0">
                <a:solidFill>
                  <a:schemeClr val="tx2"/>
                </a:solidFill>
              </a:rPr>
              <a:t>(height, width);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(height, width, area);</a:t>
            </a:r>
          </a:p>
          <a:p>
            <a:r>
              <a:rPr lang="en-CA" dirty="0"/>
              <a:t>Need </a:t>
            </a:r>
            <a:r>
              <a:rPr lang="en-CA" i="1" dirty="0"/>
              <a:t>two</a:t>
            </a:r>
            <a:r>
              <a:rPr lang="en-CA" dirty="0"/>
              <a:t> methods to read the values</a:t>
            </a:r>
          </a:p>
          <a:p>
            <a:pPr lvl="1"/>
            <a:r>
              <a:rPr lang="en-CA" dirty="0"/>
              <a:t>can’t return two values from one method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VERY simple:  just return the requested value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double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height;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/>
            <a:r>
              <a:rPr lang="en-CA" dirty="0"/>
              <a:t>note: public, but </a:t>
            </a:r>
            <a:r>
              <a:rPr lang="en-CA" i="1" dirty="0"/>
              <a:t>NOT</a:t>
            </a:r>
            <a:r>
              <a:rPr lang="en-CA" dirty="0"/>
              <a:t> static</a:t>
            </a:r>
          </a:p>
          <a:p>
            <a:pPr lvl="1"/>
            <a:r>
              <a:rPr lang="en-CA" dirty="0"/>
              <a:t>return height (</a:t>
            </a:r>
            <a:r>
              <a:rPr lang="en-CA" i="1" dirty="0"/>
              <a:t>NOT</a:t>
            </a:r>
            <a:r>
              <a:rPr lang="en-CA" dirty="0"/>
              <a:t> </a:t>
            </a:r>
            <a:r>
              <a:rPr lang="en-CA" dirty="0" err="1"/>
              <a:t>reqHgt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no parameters: you don’t need to tell the Rectangle its width or height; it already knows them!</a:t>
            </a:r>
          </a:p>
          <a:p>
            <a:pPr lvl="1"/>
            <a:r>
              <a:rPr lang="en-CA" dirty="0"/>
              <a:t>no reading from the user!!!</a:t>
            </a:r>
          </a:p>
          <a:p>
            <a:r>
              <a:rPr lang="en-CA" dirty="0"/>
              <a:t>Exercise: write </a:t>
            </a:r>
            <a:r>
              <a:rPr lang="en-CA" dirty="0" err="1"/>
              <a:t>getWidth</a:t>
            </a: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Pretty simple:</a:t>
            </a:r>
          </a:p>
          <a:p>
            <a:pPr lvl="1"/>
            <a:r>
              <a:rPr lang="en-CA" dirty="0"/>
              <a:t>check the value, and if it’s good, use it</a:t>
            </a:r>
          </a:p>
          <a:p>
            <a:pPr lvl="1"/>
            <a:r>
              <a:rPr lang="en-CA" dirty="0"/>
              <a:t>otherwise: complain </a:t>
            </a:r>
            <a:r>
              <a:rPr lang="en-CA" i="1" dirty="0"/>
              <a:t>or</a:t>
            </a:r>
            <a:r>
              <a:rPr lang="en-CA" dirty="0"/>
              <a:t> throw an exception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(double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if (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&gt;= 0.0) {	</a:t>
            </a:r>
            <a:r>
              <a:rPr lang="en-CA" sz="2400" b="1" i="1" dirty="0">
                <a:solidFill>
                  <a:schemeClr val="accent6">
                    <a:lumMod val="50000"/>
                  </a:schemeClr>
                </a:solidFill>
              </a:rPr>
              <a:t>// if requested value is OK…</a:t>
            </a:r>
          </a:p>
          <a:p>
            <a:pPr lvl="1">
              <a:buNone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    height =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;	</a:t>
            </a:r>
            <a:r>
              <a:rPr lang="en-CA" sz="2400" b="1" i="1" dirty="0">
                <a:solidFill>
                  <a:schemeClr val="accent6">
                    <a:lumMod val="50000"/>
                  </a:schemeClr>
                </a:solidFill>
              </a:rPr>
              <a:t>// …use requested value</a:t>
            </a:r>
          </a:p>
          <a:p>
            <a:pPr lvl="1">
              <a:buNone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else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i="1" dirty="0" err="1">
                <a:solidFill>
                  <a:schemeClr val="accent6">
                    <a:lumMod val="50000"/>
                  </a:schemeClr>
                </a:solidFill>
              </a:rPr>
              <a:t>Sopln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("Illegal height for Rectangle: " +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reqHgt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  <a:endParaRPr lang="en-CA" sz="24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8144" y="6309320"/>
            <a:ext cx="3210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/>
              <a:t>Exercise: write </a:t>
            </a:r>
            <a:r>
              <a:rPr lang="en-CA" dirty="0" err="1"/>
              <a:t>setWidth</a:t>
            </a:r>
            <a:endParaRPr lang="en-C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 and Type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Our program that reads the dimensions of and then calculates the area of a Rectangle…</a:t>
            </a:r>
          </a:p>
          <a:p>
            <a:r>
              <a:rPr lang="en-CA" dirty="0"/>
              <a:t>…should be in the same </a:t>
            </a:r>
            <a:r>
              <a:rPr lang="en-CA" i="1" dirty="0"/>
              <a:t>package</a:t>
            </a:r>
            <a:r>
              <a:rPr lang="en-CA" dirty="0"/>
              <a:t> as our Rectangle class…</a:t>
            </a:r>
          </a:p>
          <a:p>
            <a:r>
              <a:rPr lang="en-CA" dirty="0"/>
              <a:t>…so we don’t need to import it</a:t>
            </a:r>
          </a:p>
          <a:p>
            <a:r>
              <a:rPr lang="en-CA" dirty="0"/>
              <a:t>We </a:t>
            </a:r>
            <a:r>
              <a:rPr lang="en-CA" i="1" dirty="0"/>
              <a:t>can</a:t>
            </a:r>
            <a:r>
              <a:rPr lang="en-CA" dirty="0"/>
              <a:t> put it in a different package and import it from that package…</a:t>
            </a:r>
          </a:p>
          <a:p>
            <a:pPr lvl="1"/>
            <a:r>
              <a:rPr lang="en-CA" dirty="0"/>
              <a:t>… if those two packages are in the same </a:t>
            </a:r>
            <a:r>
              <a:rPr lang="en-CA" i="1" dirty="0"/>
              <a:t>project</a:t>
            </a:r>
          </a:p>
          <a:p>
            <a:pPr lvl="1"/>
            <a:r>
              <a:rPr lang="en-CA" i="1" dirty="0"/>
              <a:t>otherwise it’s a pain to do in </a:t>
            </a:r>
            <a:r>
              <a:rPr lang="en-CA" i="1" dirty="0" err="1"/>
              <a:t>NetBeans</a:t>
            </a:r>
            <a:endParaRPr lang="en-CA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A Larger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A class for holding student information</a:t>
            </a:r>
          </a:p>
          <a:p>
            <a:pPr lvl="1" eaLnBrk="1" hangingPunct="1">
              <a:defRPr/>
            </a:pPr>
            <a:r>
              <a:rPr lang="en-CA" dirty="0"/>
              <a:t>student number</a:t>
            </a:r>
          </a:p>
          <a:p>
            <a:pPr lvl="1" eaLnBrk="1" hangingPunct="1">
              <a:defRPr/>
            </a:pPr>
            <a:r>
              <a:rPr lang="en-CA" dirty="0"/>
              <a:t>name</a:t>
            </a:r>
          </a:p>
          <a:p>
            <a:pPr lvl="1" eaLnBrk="1" hangingPunct="1">
              <a:defRPr/>
            </a:pPr>
            <a:r>
              <a:rPr lang="en-CA" dirty="0"/>
              <a:t>home address</a:t>
            </a:r>
          </a:p>
          <a:p>
            <a:pPr lvl="1" eaLnBrk="1" hangingPunct="1">
              <a:defRPr/>
            </a:pPr>
            <a:r>
              <a:rPr lang="en-CA" dirty="0"/>
              <a:t>grades</a:t>
            </a:r>
          </a:p>
          <a:p>
            <a:pPr lvl="1" eaLnBrk="1" hangingPunct="1">
              <a:defRPr/>
            </a:pPr>
            <a:r>
              <a:rPr lang="en-CA" dirty="0"/>
              <a:t>...</a:t>
            </a:r>
          </a:p>
          <a:p>
            <a:pPr eaLnBrk="1" hangingPunct="1">
              <a:defRPr/>
            </a:pPr>
            <a:r>
              <a:rPr lang="en-CA" dirty="0"/>
              <a:t>We’ll start simple:</a:t>
            </a:r>
          </a:p>
          <a:p>
            <a:pPr lvl="1" eaLnBrk="1" hangingPunct="1">
              <a:defRPr/>
            </a:pPr>
            <a:r>
              <a:rPr lang="en-CA" dirty="0"/>
              <a:t>number, name, one grade (in percent)</a:t>
            </a:r>
          </a:p>
          <a:p>
            <a:pPr lvl="2" eaLnBrk="1" hangingPunct="1">
              <a:defRPr/>
            </a:pPr>
            <a:r>
              <a:rPr lang="en-CA" dirty="0"/>
              <a:t>these are called the </a:t>
            </a:r>
            <a:r>
              <a:rPr lang="en-CA" i="1" dirty="0"/>
              <a:t>properties</a:t>
            </a:r>
            <a:r>
              <a:rPr lang="en-CA" dirty="0"/>
              <a:t> of the Student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284663" y="2420888"/>
            <a:ext cx="4214812" cy="2160587"/>
            <a:chOff x="3357554" y="3857634"/>
            <a:chExt cx="4214812" cy="2160256"/>
          </a:xfrm>
        </p:grpSpPr>
        <p:grpSp>
          <p:nvGrpSpPr>
            <p:cNvPr id="15365" name="Group 6"/>
            <p:cNvGrpSpPr>
              <a:grpSpLocks/>
            </p:cNvGrpSpPr>
            <p:nvPr/>
          </p:nvGrpSpPr>
          <p:grpSpPr bwMode="auto">
            <a:xfrm>
              <a:off x="3357554" y="3857634"/>
              <a:ext cx="4214812" cy="2160256"/>
              <a:chOff x="1571604" y="3786191"/>
              <a:chExt cx="4214841" cy="2160269"/>
            </a:xfrm>
          </p:grpSpPr>
          <p:sp>
            <p:nvSpPr>
              <p:cNvPr id="15369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/>
                  <a:t>stu</a:t>
                </a:r>
              </a:p>
            </p:txBody>
          </p:sp>
          <p:sp>
            <p:nvSpPr>
              <p:cNvPr id="15370" name="Rectangle 5"/>
              <p:cNvSpPr>
                <a:spLocks noChangeArrowheads="1"/>
              </p:cNvSpPr>
              <p:nvPr/>
            </p:nvSpPr>
            <p:spPr bwMode="auto">
              <a:xfrm>
                <a:off x="1857356" y="4286258"/>
                <a:ext cx="3929089" cy="166020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/>
                  <a:t>number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/>
                  <a:t>name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/>
                  <a:t>pctGrade</a:t>
                </a:r>
              </a:p>
            </p:txBody>
          </p:sp>
        </p:grp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5118278" y="4508562"/>
              <a:ext cx="2375014" cy="3571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/>
                <a:t>A00123456</a:t>
              </a: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5119544" y="5012621"/>
              <a:ext cx="2375014" cy="3571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/>
                <a:t>“Dent, Stu”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5118278" y="5516681"/>
              <a:ext cx="2375014" cy="3571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/>
                <a:t>81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Creating Data Class in </a:t>
            </a:r>
            <a:r>
              <a:rPr lang="en-CA" dirty="0" err="1"/>
              <a:t>NetBeans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Create the project as usual</a:t>
            </a:r>
          </a:p>
          <a:p>
            <a:pPr lvl="1">
              <a:defRPr/>
            </a:pPr>
            <a:r>
              <a:rPr lang="en-CA" dirty="0"/>
              <a:t>Java application, naming the program</a:t>
            </a:r>
          </a:p>
          <a:p>
            <a:pPr>
              <a:defRPr/>
            </a:pPr>
            <a:r>
              <a:rPr lang="en-CA" dirty="0"/>
              <a:t>Create a Java class</a:t>
            </a:r>
          </a:p>
          <a:p>
            <a:pPr lvl="1">
              <a:defRPr/>
            </a:pPr>
            <a:r>
              <a:rPr lang="en-CA" dirty="0"/>
              <a:t>NOT a Java </a:t>
            </a:r>
            <a:r>
              <a:rPr lang="en-CA" i="1" dirty="0"/>
              <a:t>main</a:t>
            </a:r>
            <a:r>
              <a:rPr lang="en-CA" dirty="0"/>
              <a:t> class!</a:t>
            </a:r>
          </a:p>
          <a:p>
            <a:pPr>
              <a:defRPr/>
            </a:pPr>
            <a:r>
              <a:rPr lang="en-CA" dirty="0"/>
              <a:t>Open file and look inside class definition</a:t>
            </a:r>
          </a:p>
          <a:p>
            <a:pPr lvl="1">
              <a:defRPr/>
            </a:pPr>
            <a:r>
              <a:rPr lang="en-CA" dirty="0"/>
              <a:t>it should be empty (no main method)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class Student {</a:t>
            </a:r>
          </a:p>
          <a:p>
            <a:pPr lvl="1">
              <a:buFont typeface="Wingdings" pitchFamily="2" charset="2"/>
              <a:buNone/>
              <a:defRPr/>
            </a:pP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Student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Student class needs variables to hold the data for each student</a:t>
            </a:r>
          </a:p>
          <a:p>
            <a:pPr lvl="1">
              <a:defRPr/>
            </a:pPr>
            <a:r>
              <a:rPr lang="en-CA" dirty="0"/>
              <a:t>number is String(!), name is String, grade is </a:t>
            </a:r>
            <a:r>
              <a:rPr lang="en-CA" dirty="0" err="1"/>
              <a:t>int</a:t>
            </a:r>
            <a:endParaRPr lang="en-CA" dirty="0"/>
          </a:p>
          <a:p>
            <a:pPr>
              <a:defRPr/>
            </a:pPr>
            <a:r>
              <a:rPr lang="en-CA" dirty="0"/>
              <a:t>These variables called “instance variables”</a:t>
            </a:r>
          </a:p>
          <a:p>
            <a:pPr lvl="1">
              <a:defRPr/>
            </a:pPr>
            <a:r>
              <a:rPr lang="en-CA" dirty="0"/>
              <a:t>each Student object an </a:t>
            </a:r>
            <a:r>
              <a:rPr lang="en-CA" i="1" dirty="0"/>
              <a:t>instance</a:t>
            </a:r>
            <a:r>
              <a:rPr lang="en-CA" dirty="0"/>
              <a:t> of Student class</a:t>
            </a:r>
          </a:p>
          <a:p>
            <a:pPr lvl="1">
              <a:defRPr/>
            </a:pPr>
            <a:r>
              <a:rPr lang="en-CA" dirty="0"/>
              <a:t>each Student object has its own variables</a:t>
            </a:r>
          </a:p>
          <a:p>
            <a:pPr lvl="2">
              <a:defRPr/>
            </a:pPr>
            <a:r>
              <a:rPr lang="en-CA" dirty="0"/>
              <a:t>Stu Dent’s A# and grade different from A. </a:t>
            </a:r>
            <a:r>
              <a:rPr lang="en-CA" dirty="0" err="1"/>
              <a:t>Tudiant’s</a:t>
            </a:r>
            <a:endParaRPr lang="en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Student Class (Start)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class Student {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private String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;		// A00...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	private String name;		// family name, givens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	private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pctGrade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;		// 0..100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…</a:t>
            </a: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marL="285750" lvl="1" eaLnBrk="1" hangingPunct="1">
              <a:defRPr/>
            </a:pPr>
            <a:r>
              <a:rPr lang="en-CA" dirty="0"/>
              <a:t>instance variables are declared private (not public)</a:t>
            </a:r>
          </a:p>
          <a:p>
            <a:pPr marL="285750" lvl="1" eaLnBrk="1" hangingPunct="1">
              <a:defRPr/>
            </a:pPr>
            <a:r>
              <a:rPr lang="en-CA" dirty="0"/>
              <a:t>no “static”; no “final”</a:t>
            </a:r>
          </a:p>
          <a:p>
            <a:pPr marL="285750" lvl="1" eaLnBrk="1" hangingPunct="1">
              <a:defRPr/>
            </a:pPr>
            <a:r>
              <a:rPr lang="en-CA" dirty="0"/>
              <a:t>methods will be declared below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Public vs. Private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Public = anyone can use these</a:t>
            </a:r>
          </a:p>
          <a:p>
            <a:pPr lvl="1">
              <a:defRPr/>
            </a:pPr>
            <a:r>
              <a:rPr lang="en-CA" dirty="0"/>
              <a:t>public name </a:t>
            </a:r>
            <a:r>
              <a:rPr lang="en-CA" dirty="0">
                <a:sym typeface="Wingdings" panose="05000000000000000000" pitchFamily="2" charset="2"/>
              </a:rPr>
              <a:t> anyone can change my name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public grade  anyone can change my grade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public method  anyone can call this method</a:t>
            </a:r>
          </a:p>
          <a:p>
            <a:pPr>
              <a:defRPr/>
            </a:pPr>
            <a:r>
              <a:rPr lang="en-CA" dirty="0">
                <a:sym typeface="Wingdings" panose="05000000000000000000" pitchFamily="2" charset="2"/>
              </a:rPr>
              <a:t>Private = only I can use them (*)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private name  only I can change my name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private grade  only I can change my grade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private method  only I can call this method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6105525"/>
            <a:ext cx="5761211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i="1" dirty="0">
                <a:solidFill>
                  <a:schemeClr val="accent1"/>
                </a:solidFill>
              </a:rPr>
              <a:t>(*) Actually, any </a:t>
            </a:r>
            <a:r>
              <a:rPr lang="en-CA" sz="2000" dirty="0">
                <a:solidFill>
                  <a:schemeClr val="accent1"/>
                </a:solidFill>
              </a:rPr>
              <a:t>Student</a:t>
            </a:r>
            <a:r>
              <a:rPr lang="en-CA" sz="2000" i="1" dirty="0">
                <a:solidFill>
                  <a:schemeClr val="accent1"/>
                </a:solidFill>
              </a:rPr>
              <a:t> can change my name/grade; other </a:t>
            </a:r>
            <a:r>
              <a:rPr lang="en-CA" sz="2000" dirty="0">
                <a:solidFill>
                  <a:schemeClr val="accent1"/>
                </a:solidFill>
              </a:rPr>
              <a:t>classes</a:t>
            </a:r>
            <a:r>
              <a:rPr lang="en-CA" sz="2000" i="1" dirty="0">
                <a:solidFill>
                  <a:schemeClr val="accent1"/>
                </a:solidFill>
              </a:rPr>
              <a:t> have to ask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Static vs. Not 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(Most) program methods are private and static</a:t>
            </a:r>
          </a:p>
          <a:p>
            <a:pPr marL="457200" lvl="1" indent="0">
              <a:buNone/>
              <a:defRPr/>
            </a:pPr>
            <a:r>
              <a:rPr lang="en-CA" sz="2400" b="1" dirty="0">
                <a:solidFill>
                  <a:schemeClr val="tx2"/>
                </a:solidFill>
              </a:rPr>
              <a:t>private static </a:t>
            </a:r>
            <a:r>
              <a:rPr lang="en-CA" sz="2400" dirty="0">
                <a:solidFill>
                  <a:schemeClr val="tx2"/>
                </a:solidFill>
              </a:rPr>
              <a:t>double </a:t>
            </a:r>
            <a:r>
              <a:rPr lang="en-CA" sz="2400" dirty="0" err="1">
                <a:solidFill>
                  <a:schemeClr val="tx2"/>
                </a:solidFill>
              </a:rPr>
              <a:t>getArea</a:t>
            </a:r>
            <a:r>
              <a:rPr lang="en-CA" sz="2400" dirty="0">
                <a:solidFill>
                  <a:schemeClr val="tx2"/>
                </a:solidFill>
              </a:rPr>
              <a:t>(Rectangle r) { … }</a:t>
            </a:r>
            <a:endParaRPr lang="en-CA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CA" dirty="0"/>
              <a:t>main is </a:t>
            </a:r>
            <a:r>
              <a:rPr lang="en-CA" i="1" dirty="0"/>
              <a:t>public</a:t>
            </a:r>
            <a:r>
              <a:rPr lang="en-CA" dirty="0"/>
              <a:t> and static</a:t>
            </a:r>
          </a:p>
          <a:p>
            <a:pPr marL="457200" lvl="1" indent="0">
              <a:buNone/>
              <a:defRPr/>
            </a:pPr>
            <a:r>
              <a:rPr lang="en-CA" sz="2400" b="1" dirty="0">
                <a:solidFill>
                  <a:schemeClr val="tx2"/>
                </a:solidFill>
              </a:rPr>
              <a:t>public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b="1" dirty="0">
                <a:solidFill>
                  <a:schemeClr val="tx2"/>
                </a:solidFill>
              </a:rPr>
              <a:t>static</a:t>
            </a:r>
            <a:r>
              <a:rPr lang="en-CA" sz="2400" dirty="0">
                <a:solidFill>
                  <a:schemeClr val="tx2"/>
                </a:solidFill>
              </a:rPr>
              <a:t>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 { … }</a:t>
            </a:r>
          </a:p>
          <a:p>
            <a:pPr>
              <a:defRPr/>
            </a:pPr>
            <a:r>
              <a:rPr lang="en-CA" dirty="0">
                <a:sym typeface="Wingdings" panose="05000000000000000000" pitchFamily="2" charset="2"/>
              </a:rPr>
              <a:t>(Most) data type methods are just public</a:t>
            </a:r>
          </a:p>
          <a:p>
            <a:pPr marL="457200" lvl="1" indent="0"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public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 double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getHeight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() { … }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not static</a:t>
            </a:r>
          </a:p>
          <a:p>
            <a:pPr>
              <a:defRPr/>
            </a:pPr>
            <a:r>
              <a:rPr lang="en-CA" dirty="0">
                <a:sym typeface="Wingdings" panose="05000000000000000000" pitchFamily="2" charset="2"/>
              </a:rPr>
              <a:t>For now just hold on to that!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we’ll explain why (and when not) next week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Declaring a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Give A#, name and grade when create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s1, s2;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s1 = new Student("A00123456", "Dent, Stu", 81);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s2 = new Student("A00234567", "</a:t>
            </a:r>
            <a:r>
              <a:rPr lang="en-CA" sz="2400" dirty="0" err="1">
                <a:solidFill>
                  <a:schemeClr val="tx2"/>
                </a:solidFill>
              </a:rPr>
              <a:t>Tudiaunt</a:t>
            </a:r>
            <a:r>
              <a:rPr lang="en-CA" sz="2400" dirty="0">
                <a:solidFill>
                  <a:schemeClr val="tx2"/>
                </a:solidFill>
              </a:rPr>
              <a:t>, A.", 78);</a:t>
            </a:r>
          </a:p>
          <a:p>
            <a:pPr lvl="1">
              <a:defRPr/>
            </a:pPr>
            <a:r>
              <a:rPr lang="en-CA" dirty="0"/>
              <a:t>or can combine the steps: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Student s3 = new Student("A00111111", "No, Dan", 0);</a:t>
            </a:r>
          </a:p>
          <a:p>
            <a:pPr lvl="1">
              <a:defRPr/>
            </a:pPr>
            <a:r>
              <a:rPr lang="en-CA" dirty="0"/>
              <a:t>arguments are String (</a:t>
            </a:r>
            <a:r>
              <a:rPr lang="en-CA" dirty="0" err="1"/>
              <a:t>aNumber</a:t>
            </a:r>
            <a:r>
              <a:rPr lang="en-CA" dirty="0"/>
              <a:t>), String (name), and </a:t>
            </a:r>
            <a:r>
              <a:rPr lang="en-CA" dirty="0" err="1"/>
              <a:t>int</a:t>
            </a:r>
            <a:r>
              <a:rPr lang="en-CA" dirty="0"/>
              <a:t> (percent grade)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Dimensions of a Rectangle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length and width are of </a:t>
            </a:r>
            <a:r>
              <a:rPr lang="en-CA" i="1" dirty="0"/>
              <a:t>a rectangle</a:t>
            </a:r>
          </a:p>
          <a:p>
            <a:pPr lvl="1"/>
            <a:r>
              <a:rPr lang="en-CA" i="1" dirty="0"/>
              <a:t>two pieces of information</a:t>
            </a:r>
            <a:r>
              <a:rPr lang="en-CA" dirty="0"/>
              <a:t> about </a:t>
            </a:r>
            <a:r>
              <a:rPr lang="en-CA" i="1" dirty="0"/>
              <a:t>one thing</a:t>
            </a:r>
          </a:p>
          <a:p>
            <a:r>
              <a:rPr lang="en-CA" dirty="0"/>
              <a:t>Nice if we could do this: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printIntroduction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rectangle = </a:t>
            </a:r>
            <a:r>
              <a:rPr lang="en-CA" sz="2400" dirty="0" err="1">
                <a:solidFill>
                  <a:schemeClr val="tx2"/>
                </a:solidFill>
              </a:rPr>
              <a:t>getDimensions</a:t>
            </a:r>
            <a:r>
              <a:rPr lang="en-CA" sz="2400" dirty="0">
                <a:solidFill>
                  <a:schemeClr val="tx2"/>
                </a:solidFill>
              </a:rPr>
              <a:t>();	</a:t>
            </a:r>
            <a:r>
              <a:rPr lang="en-CA" sz="2400" i="1" dirty="0">
                <a:solidFill>
                  <a:schemeClr val="tx2"/>
                </a:solidFill>
              </a:rPr>
              <a:t>// but HOW?!?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area = </a:t>
            </a:r>
            <a:r>
              <a:rPr lang="en-CA" sz="2400" dirty="0" err="1">
                <a:solidFill>
                  <a:schemeClr val="tx2"/>
                </a:solidFill>
              </a:rPr>
              <a:t>calculateArea</a:t>
            </a:r>
            <a:r>
              <a:rPr lang="en-CA" sz="2400" dirty="0">
                <a:solidFill>
                  <a:schemeClr val="tx2"/>
                </a:solidFill>
              </a:rPr>
              <a:t>(rectangle);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printReport</a:t>
            </a:r>
            <a:r>
              <a:rPr lang="en-CA" sz="2400" dirty="0">
                <a:solidFill>
                  <a:schemeClr val="tx2"/>
                </a:solidFill>
              </a:rPr>
              <a:t>(rectangle, area);</a:t>
            </a:r>
          </a:p>
          <a:p>
            <a:r>
              <a:rPr lang="en-CA" dirty="0"/>
              <a:t>Variable </a:t>
            </a:r>
            <a:r>
              <a:rPr lang="en-CA" dirty="0">
                <a:solidFill>
                  <a:schemeClr val="tx2"/>
                </a:solidFill>
              </a:rPr>
              <a:t>rectangle</a:t>
            </a:r>
            <a:r>
              <a:rPr lang="en-CA" dirty="0"/>
              <a:t> holds height and width</a:t>
            </a:r>
          </a:p>
          <a:p>
            <a:pPr lvl="1"/>
            <a:r>
              <a:rPr lang="en-CA" dirty="0"/>
              <a:t>but what would its data type be?</a:t>
            </a:r>
          </a:p>
          <a:p>
            <a:pPr lvl="1"/>
            <a:r>
              <a:rPr lang="en-CA" dirty="0"/>
              <a:t>not </a:t>
            </a:r>
            <a:r>
              <a:rPr lang="en-CA" dirty="0">
                <a:solidFill>
                  <a:schemeClr val="tx2"/>
                </a:solidFill>
              </a:rPr>
              <a:t>double</a:t>
            </a:r>
            <a:r>
              <a:rPr lang="en-CA" dirty="0"/>
              <a:t> – that’s just </a:t>
            </a:r>
            <a:r>
              <a:rPr lang="en-CA" i="1" dirty="0"/>
              <a:t>one</a:t>
            </a:r>
            <a:r>
              <a:rPr lang="en-CA" dirty="0"/>
              <a:t> number!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Student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Constructor “builds” the Student object</a:t>
            </a:r>
          </a:p>
          <a:p>
            <a:pPr lvl="1">
              <a:defRPr/>
            </a:pPr>
            <a:r>
              <a:rPr lang="en-CA" dirty="0"/>
              <a:t>gives a value to each of the instance variables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	// A00…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String name;	// Last, First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grade;		// 0 .. 100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public Student(String a, String n,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g)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= a;</a:t>
            </a:r>
            <a:endParaRPr lang="en-CA" sz="2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name = n;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    grade = g;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9338" y="6105525"/>
            <a:ext cx="805973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sz="2000" i="1" dirty="0">
                <a:solidFill>
                  <a:schemeClr val="accent1"/>
                </a:solidFill>
              </a:rPr>
              <a:t>a, n, and g are the parameters: the values the caller wants to use;</a:t>
            </a:r>
          </a:p>
          <a:p>
            <a:pPr algn="r">
              <a:defRPr/>
            </a:pPr>
            <a:r>
              <a:rPr lang="en-CA" sz="2000" i="1" dirty="0" err="1">
                <a:solidFill>
                  <a:schemeClr val="accent1"/>
                </a:solidFill>
              </a:rPr>
              <a:t>aNumber</a:t>
            </a:r>
            <a:r>
              <a:rPr lang="en-CA" sz="2000" i="1" dirty="0">
                <a:solidFill>
                  <a:schemeClr val="accent1"/>
                </a:solidFill>
              </a:rPr>
              <a:t>, name, and grade are the instance variables: the values we will use.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Generally declared public</a:t>
            </a:r>
          </a:p>
          <a:p>
            <a:pPr lvl="1">
              <a:defRPr/>
            </a:pPr>
            <a:r>
              <a:rPr lang="en-CA" dirty="0"/>
              <a:t>anyone can build a Scanner, a Student, …</a:t>
            </a:r>
          </a:p>
          <a:p>
            <a:pPr>
              <a:defRPr/>
            </a:pPr>
            <a:r>
              <a:rPr lang="en-CA" dirty="0"/>
              <a:t>Name is </a:t>
            </a:r>
            <a:r>
              <a:rPr lang="en-CA" i="1" dirty="0"/>
              <a:t>exactly </a:t>
            </a:r>
            <a:r>
              <a:rPr lang="en-CA" dirty="0"/>
              <a:t>the same as the class name</a:t>
            </a:r>
          </a:p>
          <a:p>
            <a:pPr lvl="1">
              <a:defRPr/>
            </a:pPr>
            <a:r>
              <a:rPr lang="en-CA" dirty="0"/>
              <a:t>class Student </a:t>
            </a:r>
            <a:r>
              <a:rPr lang="en-CA" dirty="0">
                <a:sym typeface="Wingdings" panose="05000000000000000000" pitchFamily="2" charset="2"/>
              </a:rPr>
              <a:t> constructor named “Student”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class Animal  constructor named “Animal”</a:t>
            </a:r>
          </a:p>
          <a:p>
            <a:pPr>
              <a:defRPr/>
            </a:pPr>
            <a:r>
              <a:rPr lang="en-CA" dirty="0">
                <a:sym typeface="Wingdings" panose="05000000000000000000" pitchFamily="2" charset="2"/>
              </a:rPr>
              <a:t>No return type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not even void!</a:t>
            </a:r>
          </a:p>
          <a:p>
            <a:pPr>
              <a:defRPr/>
            </a:pPr>
            <a:r>
              <a:rPr lang="en-CA" dirty="0">
                <a:sym typeface="Wingdings" panose="05000000000000000000" pitchFamily="2" charset="2"/>
              </a:rPr>
              <a:t>Argument for each instance variable (often)</a:t>
            </a:r>
            <a:endParaRPr lang="en-C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Their job is to give a value to each instance variable in the class</a:t>
            </a:r>
          </a:p>
          <a:p>
            <a:pPr lvl="1">
              <a:defRPr/>
            </a:pPr>
            <a:r>
              <a:rPr lang="en-CA" dirty="0"/>
              <a:t>and so often just a list of assignment commands</a:t>
            </a:r>
          </a:p>
          <a:p>
            <a:pPr lvl="2">
              <a:defRPr/>
            </a:pPr>
            <a:r>
              <a:rPr lang="en-CA" dirty="0" err="1"/>
              <a:t>instanceVariable</a:t>
            </a:r>
            <a:r>
              <a:rPr lang="en-CA" dirty="0"/>
              <a:t> = parameter;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a;</a:t>
            </a:r>
            <a:endParaRPr lang="en-CA" sz="24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name = n;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grade = g;</a:t>
            </a:r>
          </a:p>
          <a:p>
            <a:pPr>
              <a:defRPr/>
            </a:pPr>
            <a:r>
              <a:rPr lang="en-CA" dirty="0"/>
              <a:t>But may want to check if values make sense</a:t>
            </a:r>
          </a:p>
          <a:p>
            <a:pPr lvl="1">
              <a:defRPr/>
            </a:pPr>
            <a:r>
              <a:rPr lang="en-CA" dirty="0"/>
              <a:t>so maybe a list of if-else controls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Checking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If requested value makes no sense, use default (if there’s a good one) or throw exception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Student(String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String n, int g) {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a;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name = n;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if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0 &lt;= g &amp;&amp; g &lt;= 100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check if grade is valid</a:t>
            </a: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grade =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g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use valid grade</a:t>
            </a: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else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Sopln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("Illegal grade: " +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g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grade = 0;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replace invalid grade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 code to the constructor so that </a:t>
            </a:r>
            <a:r>
              <a:rPr lang="en-CA" dirty="0" err="1"/>
              <a:t>aNumbers</a:t>
            </a:r>
            <a:r>
              <a:rPr lang="en-CA" dirty="0"/>
              <a:t> must start with "A" and be 9 characters long</a:t>
            </a:r>
          </a:p>
          <a:p>
            <a:pPr lvl="1">
              <a:defRPr/>
            </a:pPr>
            <a:r>
              <a:rPr lang="en-CA" dirty="0"/>
              <a:t>otherwise, set </a:t>
            </a:r>
            <a:r>
              <a:rPr lang="en-CA" dirty="0" err="1"/>
              <a:t>aNumber</a:t>
            </a:r>
            <a:r>
              <a:rPr lang="en-CA" dirty="0"/>
              <a:t> to "ILLEGAL!!!"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 Now We’ve </a:t>
            </a:r>
            <a:r>
              <a:rPr lang="en-CA" i="1" dirty="0"/>
              <a:t>Saved</a:t>
            </a:r>
            <a:r>
              <a:rPr lang="en-CA" dirty="0"/>
              <a:t> this Info…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40650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We want to be able to ask about it</a:t>
            </a:r>
          </a:p>
          <a:p>
            <a:pPr lvl="1">
              <a:defRPr/>
            </a:pPr>
            <a:r>
              <a:rPr lang="en-CA" dirty="0"/>
              <a:t>maybe even </a:t>
            </a:r>
            <a:r>
              <a:rPr lang="en-CA" i="1" dirty="0"/>
              <a:t>change</a:t>
            </a:r>
            <a:r>
              <a:rPr lang="en-CA" dirty="0"/>
              <a:t> it</a:t>
            </a:r>
          </a:p>
          <a:p>
            <a:pPr>
              <a:defRPr/>
            </a:pPr>
            <a:r>
              <a:rPr lang="en-CA" dirty="0"/>
              <a:t>But the instance variables are private</a:t>
            </a:r>
          </a:p>
          <a:p>
            <a:pPr lvl="1">
              <a:defRPr/>
            </a:pPr>
            <a:r>
              <a:rPr lang="en-CA" dirty="0"/>
              <a:t>can’t change them directly: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tx2"/>
                </a:solidFill>
              </a:rPr>
              <a:t>Student </a:t>
            </a:r>
            <a:r>
              <a:rPr lang="en-CA" sz="2000" dirty="0" err="1">
                <a:solidFill>
                  <a:schemeClr val="tx2"/>
                </a:solidFill>
              </a:rPr>
              <a:t>stu</a:t>
            </a:r>
            <a:r>
              <a:rPr lang="en-CA" sz="2000" dirty="0">
                <a:solidFill>
                  <a:schemeClr val="tx2"/>
                </a:solidFill>
              </a:rPr>
              <a:t> = new Student("A00000000", "Dent, Stu", 100);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tx2"/>
                </a:solidFill>
              </a:rPr>
              <a:t>stu.</a:t>
            </a:r>
            <a:r>
              <a:rPr lang="en-CA" sz="20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name</a:t>
            </a:r>
            <a:r>
              <a:rPr lang="en-CA" sz="2000" dirty="0">
                <a:solidFill>
                  <a:schemeClr val="tx2"/>
                </a:solidFill>
              </a:rPr>
              <a:t> = "</a:t>
            </a:r>
            <a:r>
              <a:rPr lang="en-CA" sz="2000" dirty="0" err="1">
                <a:solidFill>
                  <a:schemeClr val="tx2"/>
                </a:solidFill>
              </a:rPr>
              <a:t>Dummikins</a:t>
            </a:r>
            <a:r>
              <a:rPr lang="en-CA" sz="2000" dirty="0">
                <a:solidFill>
                  <a:schemeClr val="tx2"/>
                </a:solidFill>
              </a:rPr>
              <a:t>, Dummy";</a:t>
            </a:r>
          </a:p>
          <a:p>
            <a:pPr lvl="1">
              <a:defRPr/>
            </a:pPr>
            <a:r>
              <a:rPr lang="en-CA" dirty="0"/>
              <a:t>can’t even ask about them!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stu.</a:t>
            </a:r>
            <a:r>
              <a:rPr lang="en-CA" sz="2400" u="wavyHeavy" dirty="0" err="1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aNumber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</p:txBody>
      </p:sp>
      <p:grpSp>
        <p:nvGrpSpPr>
          <p:cNvPr id="27652" name="Group 5"/>
          <p:cNvGrpSpPr>
            <a:grpSpLocks/>
          </p:cNvGrpSpPr>
          <p:nvPr/>
        </p:nvGrpSpPr>
        <p:grpSpPr bwMode="auto">
          <a:xfrm>
            <a:off x="5436046" y="4508798"/>
            <a:ext cx="3240088" cy="360362"/>
            <a:chOff x="5508104" y="4293096"/>
            <a:chExt cx="3240360" cy="360040"/>
          </a:xfrm>
          <a:solidFill>
            <a:schemeClr val="bg1">
              <a:lumMod val="85000"/>
            </a:schemeClr>
          </a:solidFill>
        </p:grpSpPr>
        <p:sp>
          <p:nvSpPr>
            <p:cNvPr id="4" name="Rectangle 3"/>
            <p:cNvSpPr/>
            <p:nvPr/>
          </p:nvSpPr>
          <p:spPr bwMode="auto">
            <a:xfrm>
              <a:off x="5508104" y="4293096"/>
              <a:ext cx="3240360" cy="36004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name is private in Student!</a:t>
              </a:r>
            </a:p>
          </p:txBody>
        </p:sp>
        <p:sp>
          <p:nvSpPr>
            <p:cNvPr id="27657" name="Oval 4"/>
            <p:cNvSpPr>
              <a:spLocks noChangeArrowheads="1"/>
            </p:cNvSpPr>
            <p:nvPr/>
          </p:nvSpPr>
          <p:spPr bwMode="auto">
            <a:xfrm>
              <a:off x="5580112" y="440110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7653" name="Group 7"/>
          <p:cNvGrpSpPr>
            <a:grpSpLocks/>
          </p:cNvGrpSpPr>
          <p:nvPr/>
        </p:nvGrpSpPr>
        <p:grpSpPr bwMode="auto">
          <a:xfrm>
            <a:off x="5436046" y="5445224"/>
            <a:ext cx="3600450" cy="360362"/>
            <a:chOff x="5508104" y="4293096"/>
            <a:chExt cx="3240360" cy="360040"/>
          </a:xfrm>
          <a:solidFill>
            <a:schemeClr val="bg1">
              <a:lumMod val="85000"/>
            </a:schemeClr>
          </a:solidFill>
        </p:grpSpPr>
        <p:sp>
          <p:nvSpPr>
            <p:cNvPr id="9" name="Rectangle 8"/>
            <p:cNvSpPr/>
            <p:nvPr/>
          </p:nvSpPr>
          <p:spPr bwMode="auto">
            <a:xfrm>
              <a:off x="5508104" y="4293096"/>
              <a:ext cx="3240360" cy="36004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</a:t>
              </a:r>
              <a:r>
                <a:rPr lang="en-CA" sz="1800" dirty="0" err="1">
                  <a:solidFill>
                    <a:srgbClr val="FF0000"/>
                  </a:solidFill>
                  <a:latin typeface="Times New Roman" charset="0"/>
                </a:rPr>
                <a:t>aNumber</a:t>
              </a: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 is private in Student!</a:t>
              </a:r>
            </a:p>
          </p:txBody>
        </p:sp>
        <p:sp>
          <p:nvSpPr>
            <p:cNvPr id="27655" name="Oval 9"/>
            <p:cNvSpPr>
              <a:spLocks noChangeArrowheads="1"/>
            </p:cNvSpPr>
            <p:nvPr/>
          </p:nvSpPr>
          <p:spPr bwMode="auto">
            <a:xfrm>
              <a:off x="5580112" y="440110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 alt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Methods to Get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“Getters”</a:t>
            </a:r>
          </a:p>
          <a:p>
            <a:pPr lvl="1">
              <a:defRPr/>
            </a:pPr>
            <a:r>
              <a:rPr lang="en-CA" dirty="0"/>
              <a:t>usually named get + name of instance variable</a:t>
            </a:r>
          </a:p>
          <a:p>
            <a:pPr lvl="2">
              <a:defRPr/>
            </a:pPr>
            <a:r>
              <a:rPr lang="en-CA" dirty="0"/>
              <a:t>but capitalized in </a:t>
            </a:r>
            <a:r>
              <a:rPr lang="en-CA" dirty="0" err="1"/>
              <a:t>camelCase</a:t>
            </a:r>
            <a:endParaRPr lang="en-CA" dirty="0"/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stu.getName</a:t>
            </a:r>
            <a:r>
              <a:rPr lang="en-CA" sz="2400" dirty="0">
                <a:solidFill>
                  <a:schemeClr val="tx2"/>
                </a:solidFill>
              </a:rPr>
              <a:t>());</a:t>
            </a:r>
          </a:p>
          <a:p>
            <a:pPr lvl="2">
              <a:defRPr/>
            </a:pPr>
            <a:r>
              <a:rPr lang="en-CA" dirty="0"/>
              <a:t>returns </a:t>
            </a:r>
            <a:r>
              <a:rPr lang="en-CA" dirty="0" err="1"/>
              <a:t>stu’s</a:t>
            </a:r>
            <a:r>
              <a:rPr lang="en-CA" dirty="0"/>
              <a:t> name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stu.getANumber</a:t>
            </a:r>
            <a:r>
              <a:rPr lang="en-CA" sz="2400" dirty="0">
                <a:solidFill>
                  <a:schemeClr val="tx2"/>
                </a:solidFill>
              </a:rPr>
              <a:t>());</a:t>
            </a:r>
          </a:p>
          <a:p>
            <a:pPr lvl="2">
              <a:defRPr/>
            </a:pPr>
            <a:r>
              <a:rPr lang="en-CA" dirty="0"/>
              <a:t>returns </a:t>
            </a:r>
            <a:r>
              <a:rPr lang="en-CA" dirty="0" err="1"/>
              <a:t>stu’s</a:t>
            </a:r>
            <a:r>
              <a:rPr lang="en-CA" dirty="0"/>
              <a:t> A number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stu.getPctGrade</a:t>
            </a:r>
            <a:r>
              <a:rPr lang="en-CA" sz="2400" dirty="0">
                <a:solidFill>
                  <a:schemeClr val="tx2"/>
                </a:solidFill>
              </a:rPr>
              <a:t>());</a:t>
            </a:r>
          </a:p>
          <a:p>
            <a:pPr lvl="2">
              <a:defRPr/>
            </a:pPr>
            <a:r>
              <a:rPr lang="en-CA" dirty="0"/>
              <a:t>returns </a:t>
            </a:r>
            <a:r>
              <a:rPr lang="en-CA" dirty="0" err="1"/>
              <a:t>stu’s</a:t>
            </a:r>
            <a:r>
              <a:rPr lang="en-CA" dirty="0"/>
              <a:t> percentage grade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Student “Getters”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These getters are </a:t>
            </a:r>
            <a:r>
              <a:rPr lang="en-CA" i="1" dirty="0"/>
              <a:t>very</a:t>
            </a:r>
            <a:r>
              <a:rPr lang="en-CA" dirty="0"/>
              <a:t> simple!</a:t>
            </a:r>
          </a:p>
          <a:p>
            <a:pPr lvl="1">
              <a:defRPr/>
            </a:pPr>
            <a:r>
              <a:rPr lang="en-CA" dirty="0"/>
              <a:t>just return the instance variable</a:t>
            </a:r>
          </a:p>
          <a:p>
            <a:pPr lvl="2">
              <a:defRPr/>
            </a:pPr>
            <a:r>
              <a:rPr lang="en-CA" dirty="0"/>
              <a:t>method return type same as type of variable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	// A00…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String name;	// Last, First</a:t>
            </a:r>
            <a:br>
              <a:rPr lang="en-CA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name;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53013" y="5489575"/>
            <a:ext cx="3070071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public!</a:t>
            </a:r>
          </a:p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	Anyone can ask!</a:t>
            </a:r>
          </a:p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Not static!</a:t>
            </a:r>
          </a:p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	This is a data type!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Write the getter for the percent grade</a:t>
            </a:r>
          </a:p>
          <a:p>
            <a:pPr lvl="1">
              <a:defRPr/>
            </a:pPr>
            <a:r>
              <a:rPr lang="en-CA" dirty="0"/>
              <a:t>recall: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int grade;		// 0 .. 100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did you check to see if the grade was valid?</a:t>
            </a:r>
          </a:p>
          <a:p>
            <a:pPr lvl="2">
              <a:defRPr/>
            </a:pPr>
            <a:r>
              <a:rPr lang="en-CA" dirty="0"/>
              <a:t>hint: you shouldn’t have!</a:t>
            </a:r>
          </a:p>
          <a:p>
            <a:pPr lvl="2">
              <a:defRPr/>
            </a:pPr>
            <a:r>
              <a:rPr lang="en-CA" dirty="0"/>
              <a:t>why not?</a:t>
            </a:r>
          </a:p>
          <a:p>
            <a:pPr lvl="1"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Sample Client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Student record tester reads &amp; prints student records until user types Q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Scanner </a:t>
            </a:r>
            <a:r>
              <a:rPr lang="en-CA" sz="2400" dirty="0" err="1">
                <a:solidFill>
                  <a:schemeClr val="tx2"/>
                </a:solidFill>
              </a:rPr>
              <a:t>kbd</a:t>
            </a:r>
            <a:r>
              <a:rPr lang="en-CA" sz="2400" dirty="0">
                <a:solidFill>
                  <a:schemeClr val="tx2"/>
                </a:solidFill>
              </a:rPr>
              <a:t> = new Scanner(</a:t>
            </a:r>
            <a:r>
              <a:rPr lang="en-CA" sz="2400" dirty="0" err="1">
                <a:solidFill>
                  <a:schemeClr val="tx2"/>
                </a:solidFill>
              </a:rPr>
              <a:t>System.in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tx2"/>
                </a:solidFill>
              </a:rPr>
              <a:t>Student </a:t>
            </a:r>
            <a:r>
              <a:rPr lang="en-CA" sz="2400" b="1" dirty="0" err="1">
                <a:solidFill>
                  <a:schemeClr val="tx2"/>
                </a:solidFill>
              </a:rPr>
              <a:t>stu</a:t>
            </a:r>
            <a:r>
              <a:rPr lang="en-CA" sz="2400" b="1" dirty="0">
                <a:solidFill>
                  <a:schemeClr val="tx2"/>
                </a:solidFill>
              </a:rPr>
              <a:t>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String </a:t>
            </a:r>
            <a:r>
              <a:rPr lang="en-CA" sz="2400" dirty="0" err="1">
                <a:solidFill>
                  <a:schemeClr val="tx2"/>
                </a:solidFill>
              </a:rPr>
              <a:t>num</a:t>
            </a:r>
            <a:r>
              <a:rPr lang="en-CA" sz="2400" dirty="0">
                <a:solidFill>
                  <a:schemeClr val="tx2"/>
                </a:solidFill>
              </a:rPr>
              <a:t>, name;</a:t>
            </a:r>
          </a:p>
          <a:p>
            <a:pPr marL="720725" lvl="1" indent="-268288" eaLnBrk="1" hangingPunct="1">
              <a:spcBef>
                <a:spcPts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pct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marL="720725" lvl="1" indent="-268288" eaLnBrk="1" hangingPunct="1">
              <a:spcBef>
                <a:spcPts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</a:t>
            </a:r>
            <a:r>
              <a:rPr lang="en-CA" sz="2400" dirty="0">
                <a:solidFill>
                  <a:schemeClr val="tx2"/>
                </a:solidFill>
              </a:rPr>
              <a:t>("Enter student’s A-# (or Q to quit): ");</a:t>
            </a:r>
          </a:p>
          <a:p>
            <a:pPr marL="720725" lvl="1" indent="-268288" eaLnBrk="1" hangingPunct="1">
              <a:spcBef>
                <a:spcPts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num = </a:t>
            </a:r>
            <a:r>
              <a:rPr lang="en-CA" sz="2400" dirty="0" err="1">
                <a:solidFill>
                  <a:schemeClr val="tx2"/>
                </a:solidFill>
              </a:rPr>
              <a:t>kbd.nextLine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Objects and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Java allows us to create </a:t>
            </a:r>
            <a:r>
              <a:rPr lang="en-CA" i="1" dirty="0"/>
              <a:t>objects</a:t>
            </a:r>
          </a:p>
          <a:p>
            <a:pPr lvl="1"/>
            <a:r>
              <a:rPr lang="en-CA" dirty="0"/>
              <a:t>objects hold multiple pieces of information</a:t>
            </a:r>
          </a:p>
          <a:p>
            <a:pPr lvl="1"/>
            <a:r>
              <a:rPr lang="en-CA" dirty="0"/>
              <a:t>we could make a </a:t>
            </a:r>
            <a:r>
              <a:rPr lang="en-CA" i="1" dirty="0"/>
              <a:t>Rectangle</a:t>
            </a:r>
            <a:r>
              <a:rPr lang="en-CA" dirty="0"/>
              <a:t> object</a:t>
            </a:r>
          </a:p>
          <a:p>
            <a:pPr lvl="1"/>
            <a:r>
              <a:rPr lang="en-CA" dirty="0"/>
              <a:t>it could hold a height and a width</a:t>
            </a:r>
          </a:p>
          <a:p>
            <a:pPr lvl="1">
              <a:buNone/>
            </a:pPr>
            <a:r>
              <a:rPr lang="en-CA" b="1" dirty="0">
                <a:solidFill>
                  <a:schemeClr val="tx2"/>
                </a:solidFill>
              </a:rPr>
              <a:t>Rectangle </a:t>
            </a:r>
            <a:r>
              <a:rPr lang="en-CA" b="1" dirty="0" err="1">
                <a:solidFill>
                  <a:schemeClr val="tx2"/>
                </a:solidFill>
              </a:rPr>
              <a:t>rectangle</a:t>
            </a:r>
            <a:r>
              <a:rPr lang="en-CA" b="1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tx2"/>
                </a:solidFill>
              </a:rPr>
              <a:t>double area;</a:t>
            </a:r>
          </a:p>
          <a:p>
            <a:pPr lvl="1">
              <a:buNone/>
            </a:pPr>
            <a:r>
              <a:rPr lang="en-CA" dirty="0" err="1">
                <a:solidFill>
                  <a:schemeClr val="tx2"/>
                </a:solidFill>
              </a:rPr>
              <a:t>printIntroduction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b="1" dirty="0">
                <a:solidFill>
                  <a:schemeClr val="tx2"/>
                </a:solidFill>
              </a:rPr>
              <a:t>rectangle = </a:t>
            </a:r>
            <a:r>
              <a:rPr lang="en-CA" b="1" dirty="0" err="1">
                <a:solidFill>
                  <a:schemeClr val="tx2"/>
                </a:solidFill>
              </a:rPr>
              <a:t>getRectangle</a:t>
            </a:r>
            <a:r>
              <a:rPr lang="en-CA" b="1" dirty="0">
                <a:solidFill>
                  <a:schemeClr val="tx2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tx2"/>
                </a:solidFill>
              </a:rPr>
              <a:t>area = </a:t>
            </a:r>
            <a:r>
              <a:rPr lang="en-CA" dirty="0" err="1">
                <a:solidFill>
                  <a:schemeClr val="tx2"/>
                </a:solidFill>
              </a:rPr>
              <a:t>calculateArea</a:t>
            </a:r>
            <a:r>
              <a:rPr lang="en-CA" dirty="0">
                <a:solidFill>
                  <a:schemeClr val="tx2"/>
                </a:solidFill>
              </a:rPr>
              <a:t>(rectangle);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 err="1">
                <a:solidFill>
                  <a:schemeClr val="tx2"/>
                </a:solidFill>
              </a:rPr>
              <a:t>printReport</a:t>
            </a:r>
            <a:r>
              <a:rPr lang="en-CA" dirty="0">
                <a:solidFill>
                  <a:schemeClr val="tx2"/>
                </a:solidFill>
              </a:rPr>
              <a:t>(rectangle, area);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Sample Client Code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3563"/>
            <a:ext cx="8458200" cy="4381500"/>
          </a:xfrm>
        </p:spPr>
        <p:txBody>
          <a:bodyPr/>
          <a:lstStyle/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while (!</a:t>
            </a:r>
            <a:r>
              <a:rPr lang="en-CA" sz="2000" dirty="0" err="1">
                <a:solidFill>
                  <a:schemeClr val="tx2"/>
                </a:solidFill>
              </a:rPr>
              <a:t>num.startsWith</a:t>
            </a:r>
            <a:r>
              <a:rPr lang="en-CA" sz="2000" dirty="0">
                <a:solidFill>
                  <a:schemeClr val="tx2"/>
                </a:solidFill>
              </a:rPr>
              <a:t>("Q")) {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i="1" dirty="0">
                <a:solidFill>
                  <a:schemeClr val="accent1"/>
                </a:solidFill>
              </a:rPr>
              <a:t>// read student info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dirty="0" err="1">
                <a:solidFill>
                  <a:schemeClr val="tx2"/>
                </a:solidFill>
              </a:rPr>
              <a:t>System.out.print</a:t>
            </a:r>
            <a:r>
              <a:rPr lang="en-CA" sz="2000" dirty="0">
                <a:solidFill>
                  <a:schemeClr val="tx2"/>
                </a:solidFill>
              </a:rPr>
              <a:t>("Enter student name:  ");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name = </a:t>
            </a:r>
            <a:r>
              <a:rPr lang="en-CA" sz="2000" dirty="0" err="1">
                <a:solidFill>
                  <a:schemeClr val="tx2"/>
                </a:solidFill>
              </a:rPr>
              <a:t>kbd.nextLine</a:t>
            </a:r>
            <a:r>
              <a:rPr lang="en-CA" sz="2000" dirty="0">
                <a:solidFill>
                  <a:schemeClr val="tx2"/>
                </a:solidFill>
              </a:rPr>
              <a:t>();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dirty="0" err="1">
                <a:solidFill>
                  <a:schemeClr val="tx2"/>
                </a:solidFill>
              </a:rPr>
              <a:t>System.out.print</a:t>
            </a:r>
            <a:r>
              <a:rPr lang="en-CA" sz="2000" dirty="0">
                <a:solidFill>
                  <a:schemeClr val="tx2"/>
                </a:solidFill>
              </a:rPr>
              <a:t>("Enter percent grade:  ");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pct = </a:t>
            </a:r>
            <a:r>
              <a:rPr lang="en-CA" sz="2000" dirty="0" err="1">
                <a:solidFill>
                  <a:schemeClr val="tx2"/>
                </a:solidFill>
              </a:rPr>
              <a:t>kbd.nextInt</a:t>
            </a:r>
            <a:r>
              <a:rPr lang="en-CA" sz="2000" dirty="0">
                <a:solidFill>
                  <a:schemeClr val="tx2"/>
                </a:solidFill>
              </a:rPr>
              <a:t>();	</a:t>
            </a:r>
            <a:r>
              <a:rPr lang="en-CA" sz="2000" dirty="0" err="1">
                <a:solidFill>
                  <a:schemeClr val="tx2"/>
                </a:solidFill>
              </a:rPr>
              <a:t>kbd.nextLine</a:t>
            </a:r>
            <a:r>
              <a:rPr lang="en-CA" sz="2000" dirty="0">
                <a:solidFill>
                  <a:schemeClr val="tx2"/>
                </a:solidFill>
              </a:rPr>
              <a:t>();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i="1" dirty="0">
                <a:solidFill>
                  <a:schemeClr val="accent1"/>
                </a:solidFill>
              </a:rPr>
              <a:t>// create and print student information</a:t>
            </a:r>
            <a:endParaRPr lang="en-CA" sz="2000" dirty="0">
              <a:solidFill>
                <a:schemeClr val="accent1"/>
              </a:solidFill>
            </a:endParaRP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b="1" dirty="0" err="1">
                <a:solidFill>
                  <a:schemeClr val="tx2"/>
                </a:solidFill>
              </a:rPr>
              <a:t>stu</a:t>
            </a:r>
            <a:r>
              <a:rPr lang="en-CA" sz="2000" b="1" dirty="0">
                <a:solidFill>
                  <a:schemeClr val="tx2"/>
                </a:solidFill>
              </a:rPr>
              <a:t> = new Student(</a:t>
            </a:r>
            <a:r>
              <a:rPr lang="en-CA" sz="2000" b="1" dirty="0" err="1">
                <a:solidFill>
                  <a:schemeClr val="tx2"/>
                </a:solidFill>
              </a:rPr>
              <a:t>num</a:t>
            </a:r>
            <a:r>
              <a:rPr lang="en-CA" sz="2000" b="1" dirty="0">
                <a:solidFill>
                  <a:schemeClr val="tx2"/>
                </a:solidFill>
              </a:rPr>
              <a:t>, name, </a:t>
            </a:r>
            <a:r>
              <a:rPr lang="en-CA" sz="2000" b="1" dirty="0" err="1">
                <a:solidFill>
                  <a:schemeClr val="tx2"/>
                </a:solidFill>
              </a:rPr>
              <a:t>pct</a:t>
            </a:r>
            <a:r>
              <a:rPr lang="en-CA" sz="2000" b="1" dirty="0">
                <a:solidFill>
                  <a:schemeClr val="tx2"/>
                </a:solidFill>
              </a:rPr>
              <a:t>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dirty="0" err="1">
                <a:solidFill>
                  <a:schemeClr val="tx2"/>
                </a:solidFill>
              </a:rPr>
              <a:t>System.out.println</a:t>
            </a:r>
            <a:r>
              <a:rPr lang="en-CA" sz="2000" dirty="0">
                <a:solidFill>
                  <a:schemeClr val="tx2"/>
                </a:solidFill>
              </a:rPr>
              <a:t>("\n" + </a:t>
            </a:r>
            <a:r>
              <a:rPr lang="en-CA" sz="2000" b="1" dirty="0" err="1">
                <a:solidFill>
                  <a:schemeClr val="tx2"/>
                </a:solidFill>
              </a:rPr>
              <a:t>stu.getANumber</a:t>
            </a:r>
            <a:r>
              <a:rPr lang="en-CA" sz="2000" b="1" dirty="0">
                <a:solidFill>
                  <a:schemeClr val="tx2"/>
                </a:solidFill>
              </a:rPr>
              <a:t>() </a:t>
            </a:r>
            <a:r>
              <a:rPr lang="en-CA" sz="2000" dirty="0">
                <a:solidFill>
                  <a:schemeClr val="tx2"/>
                </a:solidFill>
              </a:rPr>
              <a:t>+ " ("</a:t>
            </a:r>
            <a:br>
              <a:rPr lang="en-CA" sz="2000" dirty="0">
                <a:solidFill>
                  <a:schemeClr val="tx2"/>
                </a:solidFill>
              </a:rPr>
            </a:br>
            <a:r>
              <a:rPr lang="en-CA" sz="2000" dirty="0">
                <a:solidFill>
                  <a:schemeClr val="tx2"/>
                </a:solidFill>
              </a:rPr>
              <a:t>	+ </a:t>
            </a:r>
            <a:r>
              <a:rPr lang="en-CA" sz="2000" b="1" dirty="0" err="1">
                <a:solidFill>
                  <a:schemeClr val="tx2"/>
                </a:solidFill>
              </a:rPr>
              <a:t>stu.getName</a:t>
            </a:r>
            <a:r>
              <a:rPr lang="en-CA" sz="2000" b="1" dirty="0">
                <a:solidFill>
                  <a:schemeClr val="tx2"/>
                </a:solidFill>
              </a:rPr>
              <a:t>() </a:t>
            </a:r>
            <a:r>
              <a:rPr lang="en-CA" sz="2000" dirty="0">
                <a:solidFill>
                  <a:schemeClr val="tx2"/>
                </a:solidFill>
              </a:rPr>
              <a:t>+ ") got " + </a:t>
            </a:r>
            <a:r>
              <a:rPr lang="en-CA" sz="2000" b="1" dirty="0" err="1">
                <a:solidFill>
                  <a:schemeClr val="tx2"/>
                </a:solidFill>
              </a:rPr>
              <a:t>stu.getPctGrade</a:t>
            </a:r>
            <a:r>
              <a:rPr lang="en-CA" sz="2000" b="1" dirty="0">
                <a:solidFill>
                  <a:schemeClr val="tx2"/>
                </a:solidFill>
              </a:rPr>
              <a:t>()</a:t>
            </a:r>
            <a:r>
              <a:rPr lang="en-CA" sz="2000" dirty="0">
                <a:solidFill>
                  <a:schemeClr val="tx2"/>
                </a:solidFill>
              </a:rPr>
              <a:t> + "%");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i="1" dirty="0">
                <a:solidFill>
                  <a:schemeClr val="accent1"/>
                </a:solidFill>
              </a:rPr>
              <a:t>// get next student’s number</a:t>
            </a:r>
            <a:endParaRPr lang="en-CA" sz="2000" dirty="0">
              <a:solidFill>
                <a:schemeClr val="accent1"/>
              </a:solidFill>
            </a:endParaRP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dirty="0" err="1">
                <a:solidFill>
                  <a:schemeClr val="tx2"/>
                </a:solidFill>
              </a:rPr>
              <a:t>System.out.print</a:t>
            </a:r>
            <a:r>
              <a:rPr lang="en-CA" sz="2000" dirty="0">
                <a:solidFill>
                  <a:schemeClr val="tx2"/>
                </a:solidFill>
              </a:rPr>
              <a:t>("Enter student’s A-# (or Q to quit): ");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num = </a:t>
            </a:r>
            <a:r>
              <a:rPr lang="en-CA" sz="2000" dirty="0" err="1">
                <a:solidFill>
                  <a:schemeClr val="tx2"/>
                </a:solidFill>
              </a:rPr>
              <a:t>kbd.nextLine</a:t>
            </a:r>
            <a:r>
              <a:rPr lang="en-CA" sz="2000" dirty="0">
                <a:solidFill>
                  <a:schemeClr val="tx2"/>
                </a:solidFill>
              </a:rPr>
              <a:t>();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More Student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Maybe a (void) method to print out all info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stu.printStudentRecord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CA" sz="2400" dirty="0">
              <a:solidFill>
                <a:srgbClr val="FFFF00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endParaRPr lang="en-CA" sz="2400" dirty="0">
              <a:solidFill>
                <a:srgbClr val="FFFF00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endParaRPr lang="en-CA" sz="2400" dirty="0">
              <a:solidFill>
                <a:srgbClr val="FFFF00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CA" sz="20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printStudentRecord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CA" sz="20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("Number: " + </a:t>
            </a:r>
            <a:r>
              <a:rPr lang="en-CA" sz="20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aNumber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CA" sz="20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("Name:   " + name);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CA" sz="20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("Grade:  " + </a:t>
            </a:r>
            <a:r>
              <a:rPr lang="en-CA" sz="20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pctGrade</a:t>
            </a: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1187450" y="2852985"/>
            <a:ext cx="6553200" cy="10080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 sz="2000">
                <a:latin typeface="Courier New" pitchFamily="49" charset="0"/>
                <a:cs typeface="Courier New" pitchFamily="49" charset="0"/>
              </a:rPr>
              <a:t>Number: A00123456</a:t>
            </a:r>
          </a:p>
          <a:p>
            <a:r>
              <a:rPr lang="en-CA" altLang="en-US" sz="2000">
                <a:latin typeface="Courier New" pitchFamily="49" charset="0"/>
                <a:cs typeface="Courier New" pitchFamily="49" charset="0"/>
              </a:rPr>
              <a:t>Name:   Dent, Stu</a:t>
            </a:r>
          </a:p>
          <a:p>
            <a:r>
              <a:rPr lang="en-CA" altLang="en-US" sz="2000">
                <a:latin typeface="Courier New" pitchFamily="49" charset="0"/>
                <a:cs typeface="Courier New" pitchFamily="49" charset="0"/>
              </a:rPr>
              <a:t>Grade:  100%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Sample Client Code (revised)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3563"/>
            <a:ext cx="8458200" cy="4381500"/>
          </a:xfrm>
        </p:spPr>
        <p:txBody>
          <a:bodyPr/>
          <a:lstStyle/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while (!</a:t>
            </a:r>
            <a:r>
              <a:rPr lang="en-CA" sz="2000" dirty="0" err="1">
                <a:solidFill>
                  <a:schemeClr val="tx2"/>
                </a:solidFill>
              </a:rPr>
              <a:t>num.startsWith</a:t>
            </a:r>
            <a:r>
              <a:rPr lang="en-CA" sz="2000" dirty="0">
                <a:solidFill>
                  <a:schemeClr val="tx2"/>
                </a:solidFill>
              </a:rPr>
              <a:t>("Q")) {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i="1" dirty="0">
                <a:solidFill>
                  <a:schemeClr val="accent1"/>
                </a:solidFill>
              </a:rPr>
              <a:t>// read student info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dirty="0" err="1">
                <a:solidFill>
                  <a:schemeClr val="tx2"/>
                </a:solidFill>
              </a:rPr>
              <a:t>System.out.print</a:t>
            </a:r>
            <a:r>
              <a:rPr lang="en-CA" sz="2000" dirty="0">
                <a:solidFill>
                  <a:schemeClr val="tx2"/>
                </a:solidFill>
              </a:rPr>
              <a:t>("Enter student name: ");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name = </a:t>
            </a:r>
            <a:r>
              <a:rPr lang="en-CA" sz="2000" dirty="0" err="1">
                <a:solidFill>
                  <a:schemeClr val="tx2"/>
                </a:solidFill>
              </a:rPr>
              <a:t>kbd.nextLine</a:t>
            </a:r>
            <a:r>
              <a:rPr lang="en-CA" sz="2000" dirty="0">
                <a:solidFill>
                  <a:schemeClr val="tx2"/>
                </a:solidFill>
              </a:rPr>
              <a:t>();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dirty="0" err="1">
                <a:solidFill>
                  <a:schemeClr val="tx2"/>
                </a:solidFill>
              </a:rPr>
              <a:t>System.out.print</a:t>
            </a:r>
            <a:r>
              <a:rPr lang="en-CA" sz="2000" dirty="0">
                <a:solidFill>
                  <a:schemeClr val="tx2"/>
                </a:solidFill>
              </a:rPr>
              <a:t>("Enter percent grade: ");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pct = </a:t>
            </a:r>
            <a:r>
              <a:rPr lang="en-CA" sz="2000" dirty="0" err="1">
                <a:solidFill>
                  <a:schemeClr val="tx2"/>
                </a:solidFill>
              </a:rPr>
              <a:t>kbd.nextInt</a:t>
            </a:r>
            <a:r>
              <a:rPr lang="en-CA" sz="2000" dirty="0">
                <a:solidFill>
                  <a:schemeClr val="tx2"/>
                </a:solidFill>
              </a:rPr>
              <a:t>();	</a:t>
            </a:r>
            <a:r>
              <a:rPr lang="en-CA" sz="2000" dirty="0" err="1">
                <a:solidFill>
                  <a:schemeClr val="tx2"/>
                </a:solidFill>
              </a:rPr>
              <a:t>kbd.nextLine</a:t>
            </a:r>
            <a:r>
              <a:rPr lang="en-CA" sz="2000" dirty="0">
                <a:solidFill>
                  <a:schemeClr val="tx2"/>
                </a:solidFill>
              </a:rPr>
              <a:t>();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i="1" dirty="0">
                <a:solidFill>
                  <a:schemeClr val="accent1"/>
                </a:solidFill>
              </a:rPr>
              <a:t>// create and print student information</a:t>
            </a:r>
            <a:endParaRPr lang="en-CA" sz="2000" dirty="0">
              <a:solidFill>
                <a:schemeClr val="accent1"/>
              </a:solidFill>
            </a:endParaRP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b="1" dirty="0" err="1">
                <a:solidFill>
                  <a:schemeClr val="tx2"/>
                </a:solidFill>
              </a:rPr>
              <a:t>stu</a:t>
            </a:r>
            <a:r>
              <a:rPr lang="en-CA" sz="2000" b="1" dirty="0">
                <a:solidFill>
                  <a:schemeClr val="tx2"/>
                </a:solidFill>
              </a:rPr>
              <a:t> = new Student(</a:t>
            </a:r>
            <a:r>
              <a:rPr lang="en-CA" sz="2000" b="1" dirty="0" err="1">
                <a:solidFill>
                  <a:schemeClr val="tx2"/>
                </a:solidFill>
              </a:rPr>
              <a:t>num</a:t>
            </a:r>
            <a:r>
              <a:rPr lang="en-CA" sz="2000" b="1" dirty="0">
                <a:solidFill>
                  <a:schemeClr val="tx2"/>
                </a:solidFill>
              </a:rPr>
              <a:t>, name, </a:t>
            </a:r>
            <a:r>
              <a:rPr lang="en-CA" sz="2000" b="1" dirty="0" err="1">
                <a:solidFill>
                  <a:schemeClr val="tx2"/>
                </a:solidFill>
              </a:rPr>
              <a:t>pct</a:t>
            </a:r>
            <a:r>
              <a:rPr lang="en-CA" sz="2000" b="1" dirty="0">
                <a:solidFill>
                  <a:schemeClr val="tx2"/>
                </a:solidFill>
              </a:rPr>
              <a:t>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b="1" dirty="0" err="1">
                <a:solidFill>
                  <a:schemeClr val="tx2"/>
                </a:solidFill>
              </a:rPr>
              <a:t>stu.printStudentRecord</a:t>
            </a:r>
            <a:r>
              <a:rPr lang="en-CA" sz="2000" b="1" dirty="0">
                <a:solidFill>
                  <a:schemeClr val="tx2"/>
                </a:solidFill>
              </a:rPr>
              <a:t>();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i="1" dirty="0">
                <a:solidFill>
                  <a:schemeClr val="accent1"/>
                </a:solidFill>
              </a:rPr>
              <a:t>// get next student’s number</a:t>
            </a:r>
            <a:endParaRPr lang="en-CA" sz="2000" dirty="0">
              <a:solidFill>
                <a:schemeClr val="accent1"/>
              </a:solidFill>
            </a:endParaRP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</a:t>
            </a:r>
            <a:r>
              <a:rPr lang="en-CA" sz="2000" dirty="0" err="1">
                <a:solidFill>
                  <a:schemeClr val="tx2"/>
                </a:solidFill>
              </a:rPr>
              <a:t>System.out.print</a:t>
            </a:r>
            <a:r>
              <a:rPr lang="en-CA" sz="2000" dirty="0">
                <a:solidFill>
                  <a:schemeClr val="tx2"/>
                </a:solidFill>
              </a:rPr>
              <a:t>("Enter student’s A-# (or Q to quit): ");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	num = </a:t>
            </a:r>
            <a:r>
              <a:rPr lang="en-CA" sz="2000" dirty="0" err="1">
                <a:solidFill>
                  <a:schemeClr val="tx2"/>
                </a:solidFill>
              </a:rPr>
              <a:t>kbd.nextLine</a:t>
            </a:r>
            <a:r>
              <a:rPr lang="en-CA" sz="2000" dirty="0">
                <a:solidFill>
                  <a:schemeClr val="tx2"/>
                </a:solidFill>
              </a:rPr>
              <a:t>();</a:t>
            </a:r>
          </a:p>
          <a:p>
            <a:pPr marL="720725" lvl="1" indent="-365125" eaLnBrk="1" hangingPunct="1">
              <a:spcBef>
                <a:spcPct val="0"/>
              </a:spcBef>
              <a:buFont typeface="Wingdings" pitchFamily="2" charset="2"/>
              <a:buNone/>
              <a:tabLst>
                <a:tab pos="1076325" algn="l"/>
                <a:tab pos="1430338" algn="l"/>
                <a:tab pos="1797050" algn="l"/>
              </a:tabLst>
              <a:defRPr/>
            </a:pPr>
            <a:r>
              <a:rPr lang="en-CA" sz="2000" dirty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Methods to Change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Some fields may need to be changed</a:t>
            </a:r>
          </a:p>
          <a:p>
            <a:pPr lvl="1">
              <a:defRPr/>
            </a:pPr>
            <a:r>
              <a:rPr lang="en-CA" dirty="0"/>
              <a:t>name and grade, for example</a:t>
            </a:r>
          </a:p>
          <a:p>
            <a:pPr lvl="1">
              <a:defRPr/>
            </a:pPr>
            <a:r>
              <a:rPr lang="en-CA" dirty="0"/>
              <a:t>student number should NOT be changed!</a:t>
            </a:r>
          </a:p>
          <a:p>
            <a:pPr>
              <a:defRPr/>
            </a:pPr>
            <a:r>
              <a:rPr lang="en-CA" dirty="0"/>
              <a:t>Need a method to do that, too!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</a:rPr>
              <a:t>stu.</a:t>
            </a:r>
            <a:r>
              <a:rPr lang="en-CA" sz="2400" u="wavyHeavy" dirty="0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name</a:t>
            </a:r>
            <a:r>
              <a:rPr lang="en-CA" sz="2400" dirty="0">
                <a:solidFill>
                  <a:srgbClr val="FFFF00"/>
                </a:solidFill>
              </a:rPr>
              <a:t> </a:t>
            </a:r>
            <a:r>
              <a:rPr lang="en-CA" sz="2400" dirty="0">
                <a:solidFill>
                  <a:schemeClr val="tx2"/>
                </a:solidFill>
              </a:rPr>
              <a:t>= "</a:t>
            </a:r>
            <a:r>
              <a:rPr lang="en-CA" sz="2400" dirty="0" err="1">
                <a:solidFill>
                  <a:schemeClr val="tx2"/>
                </a:solidFill>
              </a:rPr>
              <a:t>Dummikins</a:t>
            </a:r>
            <a:r>
              <a:rPr lang="en-CA" sz="2400" dirty="0">
                <a:solidFill>
                  <a:schemeClr val="tx2"/>
                </a:solidFill>
              </a:rPr>
              <a:t>, Dummy";</a:t>
            </a:r>
          </a:p>
          <a:p>
            <a:pPr>
              <a:defRPr/>
            </a:pPr>
            <a:r>
              <a:rPr lang="en-CA" dirty="0"/>
              <a:t>Methods called “setters”</a:t>
            </a:r>
          </a:p>
          <a:p>
            <a:pPr lvl="1">
              <a:defRPr/>
            </a:pPr>
            <a:r>
              <a:rPr lang="en-CA" dirty="0"/>
              <a:t>named “set” + name of instance variable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stu.setName</a:t>
            </a:r>
            <a:r>
              <a:rPr lang="en-CA" sz="2400" dirty="0">
                <a:solidFill>
                  <a:schemeClr val="tx2"/>
                </a:solidFill>
              </a:rPr>
              <a:t>("</a:t>
            </a:r>
            <a:r>
              <a:rPr lang="en-CA" sz="2400" dirty="0" err="1">
                <a:solidFill>
                  <a:schemeClr val="tx2"/>
                </a:solidFill>
              </a:rPr>
              <a:t>Dummikins</a:t>
            </a:r>
            <a:r>
              <a:rPr lang="en-CA" sz="2400" dirty="0">
                <a:solidFill>
                  <a:schemeClr val="tx2"/>
                </a:solidFill>
              </a:rPr>
              <a:t>, Dummy");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stu.setPctGrade</a:t>
            </a:r>
            <a:r>
              <a:rPr lang="en-CA" sz="2400" dirty="0">
                <a:solidFill>
                  <a:schemeClr val="tx2"/>
                </a:solidFill>
              </a:rPr>
              <a:t>(1000000);</a:t>
            </a:r>
          </a:p>
        </p:txBody>
      </p:sp>
      <p:grpSp>
        <p:nvGrpSpPr>
          <p:cNvPr id="35844" name="Group 5"/>
          <p:cNvGrpSpPr>
            <a:grpSpLocks/>
          </p:cNvGrpSpPr>
          <p:nvPr/>
        </p:nvGrpSpPr>
        <p:grpSpPr bwMode="auto">
          <a:xfrm>
            <a:off x="5724525" y="3861048"/>
            <a:ext cx="3240088" cy="360363"/>
            <a:chOff x="5508104" y="4293096"/>
            <a:chExt cx="3240360" cy="360040"/>
          </a:xfrm>
          <a:solidFill>
            <a:schemeClr val="bg1">
              <a:lumMod val="8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5508104" y="4293096"/>
              <a:ext cx="3240360" cy="36004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name is private in Student!</a:t>
              </a:r>
            </a:p>
          </p:txBody>
        </p:sp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5580112" y="440110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 alt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Given the new value the caller wants</a:t>
            </a:r>
          </a:p>
          <a:p>
            <a:pPr lvl="1">
              <a:defRPr/>
            </a:pPr>
            <a:r>
              <a:rPr lang="en-CA" dirty="0"/>
              <a:t>normally we will use that value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name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but we might want to reject it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if (0 &lt;= grade &amp;&amp; grade &lt;= 100)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1900" y="6413500"/>
            <a:ext cx="40671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i="1" dirty="0">
                <a:solidFill>
                  <a:schemeClr val="accent1"/>
                </a:solidFill>
              </a:rPr>
              <a:t>May want to print an error message…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3321050" algn="l"/>
              </a:tabLst>
              <a:defRPr/>
            </a:pPr>
            <a:r>
              <a:rPr lang="en-CA" dirty="0"/>
              <a:t>Don’t use program variables in Student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setStudent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 {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stu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.setName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stu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.setPctGrade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tabLst>
                <a:tab pos="3321050" algn="l"/>
              </a:tabLst>
              <a:defRPr/>
            </a:pPr>
            <a:r>
              <a:rPr lang="en-CA" dirty="0"/>
              <a:t>even </a:t>
            </a:r>
            <a:r>
              <a:rPr lang="en-CA" dirty="0" err="1"/>
              <a:t>tho</a:t>
            </a:r>
            <a:r>
              <a:rPr lang="en-CA" dirty="0"/>
              <a:t>’ method called with </a:t>
            </a:r>
            <a:r>
              <a:rPr lang="en-CA" dirty="0" err="1"/>
              <a:t>stu</a:t>
            </a:r>
            <a:endParaRPr lang="en-CA" dirty="0"/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 err="1">
                <a:solidFill>
                  <a:schemeClr val="tx2"/>
                </a:solidFill>
              </a:rPr>
              <a:t>stu.setStudent</a:t>
            </a:r>
            <a:r>
              <a:rPr lang="en-CA" sz="2400" dirty="0">
                <a:solidFill>
                  <a:schemeClr val="tx2"/>
                </a:solidFill>
              </a:rPr>
              <a:t>("Dent, Stuart", 95);</a:t>
            </a:r>
          </a:p>
          <a:p>
            <a:pPr lvl="1" eaLnBrk="1" hangingPunct="1">
              <a:tabLst>
                <a:tab pos="3321050" algn="l"/>
              </a:tabLst>
              <a:defRPr/>
            </a:pPr>
            <a:r>
              <a:rPr lang="en-CA" dirty="0" err="1"/>
              <a:t>stu</a:t>
            </a:r>
            <a:r>
              <a:rPr lang="en-CA" dirty="0"/>
              <a:t> is a variable in a program method</a:t>
            </a:r>
          </a:p>
          <a:p>
            <a:pPr lvl="1" eaLnBrk="1" hangingPunct="1">
              <a:tabLst>
                <a:tab pos="3321050" algn="l"/>
              </a:tabLst>
              <a:defRPr/>
            </a:pPr>
            <a:r>
              <a:rPr lang="en-CA" dirty="0" err="1"/>
              <a:t>setStudent</a:t>
            </a:r>
            <a:r>
              <a:rPr lang="en-CA" dirty="0"/>
              <a:t> is an entirely different method</a:t>
            </a:r>
          </a:p>
          <a:p>
            <a:pPr lvl="2">
              <a:tabLst>
                <a:tab pos="3321050" algn="l"/>
              </a:tabLst>
              <a:defRPr/>
            </a:pPr>
            <a:r>
              <a:rPr lang="en-CA" dirty="0"/>
              <a:t>it doesn’t know other methods’ variables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24525" y="3212976"/>
            <a:ext cx="3240088" cy="360363"/>
            <a:chOff x="5508104" y="4293096"/>
            <a:chExt cx="3240360" cy="360040"/>
          </a:xfrm>
          <a:solidFill>
            <a:schemeClr val="bg1">
              <a:lumMod val="85000"/>
            </a:schemeClr>
          </a:solidFill>
        </p:grpSpPr>
        <p:sp>
          <p:nvSpPr>
            <p:cNvPr id="6" name="Rectangle 5"/>
            <p:cNvSpPr/>
            <p:nvPr/>
          </p:nvSpPr>
          <p:spPr bwMode="auto">
            <a:xfrm>
              <a:off x="5508104" y="4293096"/>
              <a:ext cx="3240360" cy="36004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cannot find symbol: </a:t>
              </a:r>
              <a:r>
                <a:rPr lang="en-CA" sz="1800" dirty="0" err="1">
                  <a:solidFill>
                    <a:srgbClr val="FF0000"/>
                  </a:solidFill>
                  <a:latin typeface="Times New Roman" charset="0"/>
                </a:rPr>
                <a:t>stu</a:t>
              </a:r>
              <a:endParaRPr lang="en-CA" sz="180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5580112" y="440110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 alt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3321050" algn="l"/>
              </a:tabLst>
              <a:defRPr/>
            </a:pPr>
            <a:r>
              <a:rPr lang="en-CA" dirty="0"/>
              <a:t>Also can’t use name of class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setStudent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 {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Student.setName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(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newName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);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Student.setPctGrade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(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newGrade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);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tabLst>
                <a:tab pos="3321050" algn="l"/>
              </a:tabLst>
              <a:defRPr/>
            </a:pPr>
            <a:r>
              <a:rPr lang="en-CA" dirty="0"/>
              <a:t>even </a:t>
            </a:r>
            <a:r>
              <a:rPr lang="en-CA" dirty="0" err="1"/>
              <a:t>tho</a:t>
            </a:r>
            <a:r>
              <a:rPr lang="en-CA" dirty="0"/>
              <a:t>’ this method is in the class Student</a:t>
            </a:r>
          </a:p>
          <a:p>
            <a:pPr lvl="1">
              <a:tabLst>
                <a:tab pos="3321050" algn="l"/>
              </a:tabLst>
              <a:defRPr/>
            </a:pPr>
            <a:r>
              <a:rPr lang="en-CA" dirty="0"/>
              <a:t>only </a:t>
            </a:r>
            <a:r>
              <a:rPr lang="en-CA" dirty="0">
                <a:solidFill>
                  <a:schemeClr val="tx2"/>
                </a:solidFill>
              </a:rPr>
              <a:t>static</a:t>
            </a:r>
            <a:r>
              <a:rPr lang="en-CA" dirty="0"/>
              <a:t> methods use the class name!</a:t>
            </a:r>
          </a:p>
          <a:p>
            <a:pPr lvl="2">
              <a:tabLst>
                <a:tab pos="3321050" algn="l"/>
              </a:tabLst>
              <a:defRPr/>
            </a:pPr>
            <a:r>
              <a:rPr lang="en-CA" dirty="0"/>
              <a:t>no static methods (so far) in our data type classes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580112" y="2924941"/>
            <a:ext cx="3240088" cy="648071"/>
            <a:chOff x="5508104" y="4293096"/>
            <a:chExt cx="3240360" cy="647491"/>
          </a:xfrm>
          <a:solidFill>
            <a:schemeClr val="bg1">
              <a:lumMod val="85000"/>
            </a:schemeClr>
          </a:solidFill>
        </p:grpSpPr>
        <p:sp>
          <p:nvSpPr>
            <p:cNvPr id="6" name="Rectangle 5"/>
            <p:cNvSpPr/>
            <p:nvPr/>
          </p:nvSpPr>
          <p:spPr bwMode="auto">
            <a:xfrm>
              <a:off x="5508104" y="4293096"/>
              <a:ext cx="3240360" cy="647491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85750" indent="-285750"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non-static method cannot be referenced from static context</a:t>
              </a: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5580112" y="440110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 alt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this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3321050" algn="l"/>
              </a:tabLst>
              <a:defRPr/>
            </a:pPr>
            <a:r>
              <a:rPr lang="en-CA" dirty="0"/>
              <a:t>There is a word for the name of this object</a:t>
            </a:r>
          </a:p>
          <a:p>
            <a:pPr lvl="1">
              <a:tabLst>
                <a:tab pos="3321050" algn="l"/>
              </a:tabLst>
              <a:defRPr/>
            </a:pPr>
            <a:r>
              <a:rPr lang="en-CA" dirty="0"/>
              <a:t>the object that got asked to do something</a:t>
            </a:r>
          </a:p>
          <a:p>
            <a:pPr lvl="1">
              <a:tabLst>
                <a:tab pos="3321050" algn="l"/>
              </a:tabLst>
              <a:defRPr/>
            </a:pPr>
            <a:r>
              <a:rPr lang="en-CA" dirty="0"/>
              <a:t>the name is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this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void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setStudent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 {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this.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newName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this.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setPctGrade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newGrade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 eaLnBrk="1" hangingPunct="1">
              <a:buFont typeface="Wingdings" pitchFamily="2" charset="2"/>
              <a:buNone/>
              <a:tabLst>
                <a:tab pos="3321050" algn="l"/>
              </a:tabLst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  <a:p>
            <a:pPr lvl="1">
              <a:tabLst>
                <a:tab pos="3321050" algn="l"/>
              </a:tabLst>
              <a:defRPr/>
            </a:pPr>
            <a:r>
              <a:rPr lang="en-CA" dirty="0" err="1">
                <a:solidFill>
                  <a:schemeClr val="tx2"/>
                </a:solidFill>
              </a:rPr>
              <a:t>stu.setStudent</a:t>
            </a:r>
            <a:r>
              <a:rPr lang="en-CA" dirty="0">
                <a:solidFill>
                  <a:schemeClr val="tx2"/>
                </a:solidFill>
              </a:rPr>
              <a:t>("Dent, Stuart", 95);</a:t>
            </a:r>
          </a:p>
          <a:p>
            <a:pPr lvl="1">
              <a:tabLst>
                <a:tab pos="3321050" algn="l"/>
              </a:tabLst>
              <a:defRPr/>
            </a:pPr>
            <a:r>
              <a:rPr lang="en-CA" dirty="0"/>
              <a:t>here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en-CA" dirty="0"/>
              <a:t> Student is </a:t>
            </a:r>
            <a:r>
              <a:rPr lang="en-CA" dirty="0" err="1">
                <a:solidFill>
                  <a:schemeClr val="tx2"/>
                </a:solidFill>
              </a:rPr>
              <a:t>stu</a:t>
            </a:r>
            <a:endParaRPr lang="en-CA" dirty="0">
              <a:solidFill>
                <a:schemeClr val="tx2"/>
              </a:solidFill>
            </a:endParaRPr>
          </a:p>
          <a:p>
            <a:pPr lvl="2">
              <a:tabLst>
                <a:tab pos="3321050" algn="l"/>
              </a:tabLst>
              <a:defRPr/>
            </a:pPr>
            <a:r>
              <a:rPr lang="en-CA" dirty="0"/>
              <a:t>will be other Students at other times</a:t>
            </a:r>
          </a:p>
          <a:p>
            <a:pPr lvl="2">
              <a:tabLst>
                <a:tab pos="3321050" algn="l"/>
              </a:tabLst>
              <a:defRPr/>
            </a:pP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“this”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531100" algn="r"/>
              </a:tabLst>
              <a:defRPr/>
            </a:pPr>
            <a:r>
              <a:rPr lang="en-CA" dirty="0"/>
              <a:t>Refers to whatever object was called</a:t>
            </a:r>
          </a:p>
          <a:p>
            <a:pPr lvl="1">
              <a:buFont typeface="Wingdings" pitchFamily="2" charset="2"/>
              <a:buNone/>
              <a:tabLst>
                <a:tab pos="7531100" algn="r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s1.setName("Name, New");	</a:t>
            </a:r>
            <a:r>
              <a:rPr lang="en-CA" sz="2400" i="1" dirty="0">
                <a:solidFill>
                  <a:schemeClr val="tx2"/>
                </a:solidFill>
              </a:rPr>
              <a:t>// sets s1’s name</a:t>
            </a:r>
          </a:p>
          <a:p>
            <a:pPr lvl="2">
              <a:tabLst>
                <a:tab pos="7531100" algn="r"/>
              </a:tabLst>
              <a:defRPr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this = </a:t>
            </a:r>
            <a:r>
              <a:rPr lang="en-CA" dirty="0">
                <a:solidFill>
                  <a:schemeClr val="tx2"/>
                </a:solidFill>
              </a:rPr>
              <a:t>s1;</a:t>
            </a:r>
          </a:p>
          <a:p>
            <a:pPr lvl="1">
              <a:buFont typeface="Wingdings" pitchFamily="2" charset="2"/>
              <a:buNone/>
              <a:tabLst>
                <a:tab pos="7531100" algn="r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s2.setName("Nom, Nouveau");	</a:t>
            </a:r>
            <a:r>
              <a:rPr lang="en-CA" sz="2400" i="1" dirty="0">
                <a:solidFill>
                  <a:schemeClr val="tx2"/>
                </a:solidFill>
              </a:rPr>
              <a:t>// sets s2’s name</a:t>
            </a:r>
            <a:endParaRPr lang="en-CA" sz="2400" dirty="0">
              <a:solidFill>
                <a:schemeClr val="tx2"/>
              </a:solidFill>
            </a:endParaRPr>
          </a:p>
          <a:p>
            <a:pPr lvl="2">
              <a:tabLst>
                <a:tab pos="7531100" algn="r"/>
              </a:tabLst>
              <a:defRPr/>
            </a:pP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this = </a:t>
            </a:r>
            <a:r>
              <a:rPr lang="en-CA" dirty="0">
                <a:solidFill>
                  <a:schemeClr val="tx2"/>
                </a:solidFill>
              </a:rPr>
              <a:t>s2;</a:t>
            </a:r>
          </a:p>
          <a:p>
            <a:pPr>
              <a:tabLst>
                <a:tab pos="7531100" algn="r"/>
              </a:tabLst>
              <a:defRPr/>
            </a:pPr>
            <a:r>
              <a:rPr lang="en-CA" dirty="0"/>
              <a:t>Can’t be used in main</a:t>
            </a:r>
          </a:p>
          <a:p>
            <a:pPr lvl="1">
              <a:buFont typeface="Wingdings" pitchFamily="2" charset="2"/>
              <a:buNone/>
              <a:tabLst>
                <a:tab pos="7531100" algn="r"/>
              </a:tabLst>
              <a:defRPr/>
            </a:pPr>
            <a:r>
              <a:rPr lang="en-CA" sz="2400" u="wavyHeavy" dirty="0" err="1">
                <a:solidFill>
                  <a:schemeClr val="tx2"/>
                </a:solidFill>
                <a:uFill>
                  <a:solidFill>
                    <a:srgbClr val="FF0000"/>
                  </a:solidFill>
                </a:uFill>
              </a:rPr>
              <a:t>this.</a:t>
            </a:r>
            <a:r>
              <a:rPr lang="en-CA" sz="2400" dirty="0" err="1">
                <a:solidFill>
                  <a:schemeClr val="tx2"/>
                </a:solidFill>
              </a:rPr>
              <a:t>set</a:t>
            </a:r>
            <a:r>
              <a:rPr lang="en-CA" sz="2400" dirty="0">
                <a:solidFill>
                  <a:schemeClr val="tx2"/>
                </a:solidFill>
              </a:rPr>
              <a:t>("Work, Dozen", 0);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nor in other static methods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can only be used in data type (non-static) methods</a:t>
            </a:r>
          </a:p>
        </p:txBody>
      </p:sp>
      <p:grpSp>
        <p:nvGrpSpPr>
          <p:cNvPr id="39940" name="Group 5"/>
          <p:cNvGrpSpPr>
            <a:grpSpLocks/>
          </p:cNvGrpSpPr>
          <p:nvPr/>
        </p:nvGrpSpPr>
        <p:grpSpPr bwMode="auto">
          <a:xfrm>
            <a:off x="4932363" y="4293468"/>
            <a:ext cx="3455987" cy="647700"/>
            <a:chOff x="5508104" y="4293096"/>
            <a:chExt cx="3240360" cy="647814"/>
          </a:xfrm>
          <a:solidFill>
            <a:schemeClr val="bg1">
              <a:lumMod val="8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5508104" y="4293096"/>
              <a:ext cx="3240360" cy="64781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85750" indent="-285750"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non-static variable cannot be referenced from a static context</a:t>
              </a:r>
            </a:p>
          </p:txBody>
        </p:sp>
        <p:sp>
          <p:nvSpPr>
            <p:cNvPr id="39942" name="Oval 4"/>
            <p:cNvSpPr>
              <a:spLocks noChangeArrowheads="1"/>
            </p:cNvSpPr>
            <p:nvPr/>
          </p:nvSpPr>
          <p:spPr bwMode="auto">
            <a:xfrm>
              <a:off x="5580112" y="440110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 alt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Last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NetBeans says that </a:t>
            </a:r>
            <a:r>
              <a:rPr lang="en-CA" dirty="0" err="1"/>
              <a:t>aNumber</a:t>
            </a:r>
            <a:r>
              <a:rPr lang="en-CA" dirty="0"/>
              <a:t> can be final</a:t>
            </a:r>
          </a:p>
          <a:p>
            <a:pPr lvl="1">
              <a:defRPr/>
            </a:pPr>
            <a:r>
              <a:rPr lang="en-CA" dirty="0"/>
              <a:t>final </a:t>
            </a:r>
            <a:r>
              <a:rPr lang="en-CA" dirty="0">
                <a:sym typeface="Wingdings" panose="05000000000000000000" pitchFamily="2" charset="2"/>
              </a:rPr>
              <a:t> value will never change</a:t>
            </a:r>
            <a:endParaRPr lang="en-CA" dirty="0"/>
          </a:p>
          <a:p>
            <a:pPr lvl="1">
              <a:defRPr/>
            </a:pPr>
            <a:r>
              <a:rPr lang="en-CA" dirty="0"/>
              <a:t>your student number won’t ever change</a:t>
            </a:r>
          </a:p>
          <a:p>
            <a:pPr lvl="2">
              <a:defRPr/>
            </a:pPr>
            <a:r>
              <a:rPr lang="en-CA" dirty="0"/>
              <a:t>used to look up your student records</a:t>
            </a:r>
          </a:p>
          <a:p>
            <a:pPr lvl="2">
              <a:defRPr/>
            </a:pPr>
            <a:r>
              <a:rPr lang="en-CA" dirty="0"/>
              <a:t>can be used years after you leave Uni</a:t>
            </a:r>
          </a:p>
          <a:p>
            <a:pPr lvl="1">
              <a:defRPr/>
            </a:pPr>
            <a:r>
              <a:rPr lang="en-CA" dirty="0"/>
              <a:t>word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final</a:t>
            </a:r>
            <a:r>
              <a:rPr lang="en-CA" dirty="0"/>
              <a:t> comes after word 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private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final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Consider the following code:</a:t>
            </a:r>
            <a:endParaRPr lang="en-CA" i="1" dirty="0"/>
          </a:p>
          <a:p>
            <a:pPr lvl="1">
              <a:buNone/>
            </a:pPr>
            <a:r>
              <a:rPr lang="en-CA" dirty="0">
                <a:solidFill>
                  <a:schemeClr val="tx2"/>
                </a:solidFill>
              </a:rPr>
              <a:t>Rectangle </a:t>
            </a:r>
            <a:r>
              <a:rPr lang="en-CA" dirty="0" err="1">
                <a:solidFill>
                  <a:schemeClr val="tx2"/>
                </a:solidFill>
              </a:rPr>
              <a:t>rectangle</a:t>
            </a:r>
            <a:r>
              <a:rPr lang="en-CA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tx2"/>
                </a:solidFill>
              </a:rPr>
              <a:t>double area;</a:t>
            </a:r>
          </a:p>
          <a:p>
            <a:pPr lvl="1">
              <a:buNone/>
            </a:pPr>
            <a:r>
              <a:rPr lang="en-CA" dirty="0" err="1">
                <a:solidFill>
                  <a:schemeClr val="tx2"/>
                </a:solidFill>
              </a:rPr>
              <a:t>printIntroduction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tx2"/>
                </a:solidFill>
              </a:rPr>
              <a:t>rectangle = </a:t>
            </a:r>
            <a:r>
              <a:rPr lang="en-CA" dirty="0" err="1">
                <a:solidFill>
                  <a:schemeClr val="tx2"/>
                </a:solidFill>
              </a:rPr>
              <a:t>getRectangle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dirty="0">
                <a:solidFill>
                  <a:schemeClr val="tx2"/>
                </a:solidFill>
              </a:rPr>
              <a:t>area = </a:t>
            </a:r>
            <a:r>
              <a:rPr lang="en-CA" dirty="0" err="1">
                <a:solidFill>
                  <a:schemeClr val="tx2"/>
                </a:solidFill>
              </a:rPr>
              <a:t>calculateArea</a:t>
            </a:r>
            <a:r>
              <a:rPr lang="en-CA" dirty="0">
                <a:solidFill>
                  <a:schemeClr val="tx2"/>
                </a:solidFill>
              </a:rPr>
              <a:t>(rectangle);</a:t>
            </a:r>
            <a:endParaRPr lang="en-CA" dirty="0"/>
          </a:p>
          <a:p>
            <a:pPr lvl="1"/>
            <a:r>
              <a:rPr lang="en-CA" dirty="0"/>
              <a:t>What is the return type of </a:t>
            </a:r>
            <a:r>
              <a:rPr lang="en-CA" dirty="0" err="1"/>
              <a:t>calculateArea</a:t>
            </a:r>
            <a:r>
              <a:rPr lang="en-CA" dirty="0"/>
              <a:t>?</a:t>
            </a:r>
          </a:p>
          <a:p>
            <a:pPr lvl="1"/>
            <a:r>
              <a:rPr lang="en-CA" dirty="0"/>
              <a:t>What type is </a:t>
            </a:r>
            <a:r>
              <a:rPr lang="en-CA" dirty="0" err="1"/>
              <a:t>calculateArea</a:t>
            </a:r>
            <a:r>
              <a:rPr lang="en-CA" dirty="0"/>
              <a:t> expecting to be given?</a:t>
            </a:r>
          </a:p>
          <a:p>
            <a:pPr lvl="2"/>
            <a:r>
              <a:rPr lang="en-CA" dirty="0"/>
              <a:t>that is, what is its </a:t>
            </a:r>
            <a:r>
              <a:rPr lang="en-CA" i="1" dirty="0"/>
              <a:t>argument</a:t>
            </a:r>
            <a:r>
              <a:rPr lang="en-CA" dirty="0"/>
              <a:t> or </a:t>
            </a:r>
            <a:r>
              <a:rPr lang="en-CA" i="1" dirty="0"/>
              <a:t>parameter</a:t>
            </a:r>
            <a:r>
              <a:rPr lang="en-CA" dirty="0"/>
              <a:t> type?</a:t>
            </a:r>
          </a:p>
          <a:p>
            <a:pPr lvl="1"/>
            <a:r>
              <a:rPr lang="en-CA" dirty="0"/>
              <a:t>What is the return type of </a:t>
            </a:r>
            <a:r>
              <a:rPr lang="en-CA" dirty="0" err="1"/>
              <a:t>getRectangle</a:t>
            </a:r>
            <a:r>
              <a:rPr lang="en-CA" dirty="0"/>
              <a:t>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Make </a:t>
            </a:r>
            <a:r>
              <a:rPr lang="en-CA" dirty="0" err="1"/>
              <a:t>aNumber</a:t>
            </a:r>
            <a:r>
              <a:rPr lang="en-CA" dirty="0"/>
              <a:t> 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If it’s final, </a:t>
            </a:r>
            <a:r>
              <a:rPr lang="en-CA" i="1" dirty="0"/>
              <a:t>no one</a:t>
            </a:r>
            <a:r>
              <a:rPr lang="en-CA" dirty="0"/>
              <a:t> can change it</a:t>
            </a:r>
          </a:p>
          <a:p>
            <a:pPr lvl="1">
              <a:defRPr/>
            </a:pPr>
            <a:r>
              <a:rPr lang="en-CA" dirty="0"/>
              <a:t>not even </a:t>
            </a:r>
            <a:r>
              <a:rPr lang="en-CA" i="1" dirty="0"/>
              <a:t>my methods</a:t>
            </a:r>
            <a:r>
              <a:rPr lang="en-CA" dirty="0"/>
              <a:t>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aNumber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 = "A00000000";</a:t>
            </a:r>
            <a:endParaRPr lang="en-CA" u="wavyHeavy" dirty="0">
              <a:solidFill>
                <a:schemeClr val="accent6">
                  <a:lumMod val="50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lvl="1">
              <a:defRPr/>
            </a:pPr>
            <a:r>
              <a:rPr lang="en-CA" dirty="0"/>
              <a:t>so we don’t need to make it private!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public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final String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aNumber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defRPr/>
            </a:pPr>
            <a:r>
              <a:rPr lang="en-CA" dirty="0"/>
              <a:t>Now don’t </a:t>
            </a:r>
            <a:r>
              <a:rPr lang="en-CA" i="1" dirty="0"/>
              <a:t>need</a:t>
            </a:r>
            <a:r>
              <a:rPr lang="en-CA" dirty="0"/>
              <a:t> a getter</a:t>
            </a:r>
          </a:p>
          <a:p>
            <a:pPr lvl="1">
              <a:defRPr/>
            </a:pPr>
            <a:r>
              <a:rPr lang="en-CA" dirty="0"/>
              <a:t>client can just use the public instance constant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stu.aNumber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  <a:endParaRPr lang="en-CA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en-CA" dirty="0"/>
              <a:t>but it’s still OK to have it!</a:t>
            </a:r>
          </a:p>
        </p:txBody>
      </p:sp>
      <p:grpSp>
        <p:nvGrpSpPr>
          <p:cNvPr id="50180" name="Group 5"/>
          <p:cNvGrpSpPr>
            <a:grpSpLocks/>
          </p:cNvGrpSpPr>
          <p:nvPr/>
        </p:nvGrpSpPr>
        <p:grpSpPr bwMode="auto">
          <a:xfrm>
            <a:off x="5004048" y="2852936"/>
            <a:ext cx="3240088" cy="360363"/>
            <a:chOff x="5508104" y="4293096"/>
            <a:chExt cx="3240360" cy="360040"/>
          </a:xfrm>
          <a:solidFill>
            <a:schemeClr val="bg1">
              <a:lumMod val="8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5508104" y="4293096"/>
              <a:ext cx="3240360" cy="36004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cannot assign to final variable</a:t>
              </a:r>
            </a:p>
          </p:txBody>
        </p:sp>
        <p:sp>
          <p:nvSpPr>
            <p:cNvPr id="50183" name="Oval 4"/>
            <p:cNvSpPr>
              <a:spLocks noChangeArrowheads="1"/>
            </p:cNvSpPr>
            <p:nvPr/>
          </p:nvSpPr>
          <p:spPr bwMode="auto">
            <a:xfrm>
              <a:off x="5580112" y="440110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79388" y="6105525"/>
            <a:ext cx="8929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CA" altLang="en-US" sz="2000" i="1" dirty="0">
                <a:solidFill>
                  <a:schemeClr val="accent1"/>
                </a:solidFill>
              </a:rPr>
              <a:t>NOTE:  the constructor </a:t>
            </a:r>
            <a:r>
              <a:rPr lang="en-CA" altLang="en-US" sz="2000" b="1" i="1" dirty="0">
                <a:solidFill>
                  <a:schemeClr val="accent1"/>
                </a:solidFill>
              </a:rPr>
              <a:t>sets</a:t>
            </a:r>
            <a:r>
              <a:rPr lang="en-CA" altLang="en-US" sz="2000" i="1" dirty="0">
                <a:solidFill>
                  <a:schemeClr val="accent1"/>
                </a:solidFill>
              </a:rPr>
              <a:t> the value of </a:t>
            </a:r>
            <a:r>
              <a:rPr lang="en-CA" altLang="en-US" sz="2000" i="1" dirty="0" err="1">
                <a:solidFill>
                  <a:schemeClr val="accent1"/>
                </a:solidFill>
              </a:rPr>
              <a:t>aNumber</a:t>
            </a:r>
            <a:r>
              <a:rPr lang="en-CA" altLang="en-US" sz="2000" i="1" dirty="0">
                <a:solidFill>
                  <a:schemeClr val="accent1"/>
                </a:solidFill>
              </a:rPr>
              <a:t>!</a:t>
            </a:r>
          </a:p>
          <a:p>
            <a:pPr algn="r">
              <a:defRPr/>
            </a:pPr>
            <a:r>
              <a:rPr lang="en-CA" altLang="en-US" sz="2000" i="1" dirty="0">
                <a:solidFill>
                  <a:schemeClr val="accent1"/>
                </a:solidFill>
              </a:rPr>
              <a:t>It </a:t>
            </a:r>
            <a:r>
              <a:rPr lang="en-CA" altLang="en-US" sz="2000" i="1">
                <a:solidFill>
                  <a:schemeClr val="accent1"/>
                </a:solidFill>
              </a:rPr>
              <a:t>doesn’t </a:t>
            </a:r>
            <a:r>
              <a:rPr lang="en-CA" altLang="en-US" sz="2000" b="1" i="1">
                <a:solidFill>
                  <a:schemeClr val="accent1"/>
                </a:solidFill>
              </a:rPr>
              <a:t>change </a:t>
            </a:r>
            <a:r>
              <a:rPr lang="en-CA" altLang="en-US" sz="2000" i="1" dirty="0">
                <a:solidFill>
                  <a:schemeClr val="accent1"/>
                </a:solidFill>
              </a:rPr>
              <a:t>the value!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/>
              <a:t>Create a Car class</a:t>
            </a:r>
          </a:p>
          <a:p>
            <a:pPr lvl="1" eaLnBrk="1" hangingPunct="1">
              <a:defRPr/>
            </a:pPr>
            <a:r>
              <a:rPr lang="en-CA" dirty="0"/>
              <a:t>make, model, year and colour</a:t>
            </a:r>
          </a:p>
          <a:p>
            <a:pPr lvl="1" eaLnBrk="1" hangingPunct="1">
              <a:defRPr/>
            </a:pPr>
            <a:r>
              <a:rPr lang="en-CA" dirty="0"/>
              <a:t>what methods do we want/need?</a:t>
            </a:r>
          </a:p>
          <a:p>
            <a:pPr lvl="2" eaLnBrk="1" hangingPunct="1">
              <a:defRPr/>
            </a:pPr>
            <a:r>
              <a:rPr lang="en-CA" dirty="0"/>
              <a:t>which properties can change, for example?</a:t>
            </a:r>
          </a:p>
        </p:txBody>
      </p:sp>
      <p:grpSp>
        <p:nvGrpSpPr>
          <p:cNvPr id="51204" name="Group 11"/>
          <p:cNvGrpSpPr>
            <a:grpSpLocks/>
          </p:cNvGrpSpPr>
          <p:nvPr/>
        </p:nvGrpSpPr>
        <p:grpSpPr bwMode="auto">
          <a:xfrm>
            <a:off x="1187450" y="3645024"/>
            <a:ext cx="5000625" cy="2357437"/>
            <a:chOff x="3357554" y="3857628"/>
            <a:chExt cx="5000660" cy="2357454"/>
          </a:xfrm>
        </p:grpSpPr>
        <p:grpSp>
          <p:nvGrpSpPr>
            <p:cNvPr id="51205" name="Group 6"/>
            <p:cNvGrpSpPr>
              <a:grpSpLocks/>
            </p:cNvGrpSpPr>
            <p:nvPr/>
          </p:nvGrpSpPr>
          <p:grpSpPr bwMode="auto">
            <a:xfrm>
              <a:off x="3357554" y="3857632"/>
              <a:ext cx="5000661" cy="2357456"/>
              <a:chOff x="1571604" y="3786191"/>
              <a:chExt cx="5000695" cy="2357471"/>
            </a:xfrm>
          </p:grpSpPr>
          <p:sp>
            <p:nvSpPr>
              <p:cNvPr id="51210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/>
                  <a:t>marksCar</a:t>
                </a:r>
              </a:p>
            </p:txBody>
          </p:sp>
          <p:sp>
            <p:nvSpPr>
              <p:cNvPr id="51211" name="Rectangle 5"/>
              <p:cNvSpPr>
                <a:spLocks noChangeArrowheads="1"/>
              </p:cNvSpPr>
              <p:nvPr/>
            </p:nvSpPr>
            <p:spPr bwMode="auto">
              <a:xfrm>
                <a:off x="1857356" y="4286258"/>
                <a:ext cx="4714943" cy="185740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tabLst>
                    <a:tab pos="2506663" algn="l"/>
                  </a:tabLst>
                </a:pPr>
                <a:r>
                  <a:rPr lang="en-CA" altLang="en-US" sz="2000" dirty="0"/>
                  <a:t>year	make</a:t>
                </a:r>
              </a:p>
              <a:p>
                <a:pPr>
                  <a:tabLst>
                    <a:tab pos="2506663" algn="l"/>
                  </a:tabLst>
                </a:pPr>
                <a:endParaRPr lang="en-CA" altLang="en-US" sz="2000" dirty="0"/>
              </a:p>
              <a:p>
                <a:pPr>
                  <a:tabLst>
                    <a:tab pos="2506663" algn="l"/>
                  </a:tabLst>
                </a:pPr>
                <a:endParaRPr lang="en-CA" altLang="en-US" sz="2000" dirty="0"/>
              </a:p>
              <a:p>
                <a:pPr>
                  <a:tabLst>
                    <a:tab pos="2506663" algn="l"/>
                  </a:tabLst>
                </a:pPr>
                <a:r>
                  <a:rPr lang="en-CA" altLang="en-US" sz="2000" dirty="0"/>
                  <a:t>model	colour</a:t>
                </a:r>
              </a:p>
            </p:txBody>
          </p:sp>
        </p:grp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3929058" y="4786322"/>
              <a:ext cx="1643074" cy="3571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altLang="en-US" sz="2000"/>
                <a:t>2009</a:t>
              </a:r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500826" y="4786322"/>
              <a:ext cx="1643074" cy="3571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altLang="en-US" sz="2000"/>
                <a:t>“Toyota”</a:t>
              </a:r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3929058" y="5643578"/>
              <a:ext cx="1643074" cy="3571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altLang="en-US" sz="2000"/>
                <a:t>“Corolla”</a:t>
              </a:r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500826" y="5643578"/>
              <a:ext cx="1643074" cy="3571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altLang="en-US" sz="2000"/>
                <a:t>“red”</a:t>
              </a:r>
            </a:p>
          </p:txBody>
        </p:sp>
      </p:grp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86700" cy="4114800"/>
          </a:xfrm>
        </p:spPr>
        <p:txBody>
          <a:bodyPr/>
          <a:lstStyle/>
          <a:p>
            <a:pPr eaLnBrk="1" hangingPunct="1">
              <a:defRPr/>
            </a:pPr>
            <a:endParaRPr lang="en-CA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Object 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>
                <a:sym typeface="Wingdings" panose="05000000000000000000" pitchFamily="2" charset="2"/>
              </a:rPr>
              <a:t>Programming arranged around objects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main program creates the objects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objects hold the data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objects call each others’ methods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objects interact to achieve program goal</a:t>
            </a:r>
          </a:p>
          <a:p>
            <a:pPr>
              <a:defRPr/>
            </a:pPr>
            <a:r>
              <a:rPr lang="en-CA" dirty="0">
                <a:sym typeface="Wingdings" panose="05000000000000000000" pitchFamily="2" charset="2"/>
              </a:rPr>
              <a:t>Very important in GUI programs</a:t>
            </a:r>
          </a:p>
          <a:p>
            <a:pPr lvl="1">
              <a:defRPr/>
            </a:pPr>
            <a:r>
              <a:rPr lang="en-CA" dirty="0">
                <a:sym typeface="Wingdings" panose="05000000000000000000" pitchFamily="2" charset="2"/>
              </a:rPr>
              <a:t>Graphical User Interface</a:t>
            </a:r>
          </a:p>
          <a:p>
            <a:pPr lvl="2">
              <a:defRPr/>
            </a:pPr>
            <a:r>
              <a:rPr lang="en-CA" dirty="0">
                <a:sym typeface="Wingdings" panose="05000000000000000000" pitchFamily="2" charset="2"/>
              </a:rPr>
              <a:t>WIMP (Windows, Icons, Menus, Pointers) interface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What are Objects?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An object in a program often represents a real-world object…</a:t>
            </a:r>
          </a:p>
          <a:p>
            <a:pPr lvl="1">
              <a:defRPr/>
            </a:pPr>
            <a:r>
              <a:rPr lang="en-CA"/>
              <a:t>an animal, a vehicle, a person, a university, …</a:t>
            </a:r>
          </a:p>
          <a:p>
            <a:pPr>
              <a:defRPr/>
            </a:pPr>
            <a:r>
              <a:rPr lang="en-CA"/>
              <a:t>…or some abstract object…</a:t>
            </a:r>
          </a:p>
          <a:p>
            <a:pPr lvl="1">
              <a:defRPr/>
            </a:pPr>
            <a:r>
              <a:rPr lang="en-CA"/>
              <a:t>a colour, a shape, a species, …</a:t>
            </a:r>
          </a:p>
          <a:p>
            <a:pPr>
              <a:defRPr/>
            </a:pPr>
            <a:r>
              <a:rPr lang="en-CA"/>
              <a:t>…or some </a:t>
            </a:r>
            <a:r>
              <a:rPr lang="en-CA" i="1"/>
              <a:t>thing</a:t>
            </a:r>
            <a:r>
              <a:rPr lang="en-CA"/>
              <a:t> the program needs to track</a:t>
            </a:r>
          </a:p>
          <a:p>
            <a:pPr lvl="1">
              <a:defRPr/>
            </a:pPr>
            <a:r>
              <a:rPr lang="en-CA"/>
              <a:t>a string, a window, a GUI button, 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Object Classes =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532688" algn="r"/>
              </a:tabLst>
              <a:defRPr/>
            </a:pPr>
            <a:r>
              <a:rPr lang="en-CA" dirty="0"/>
              <a:t>What kind of object it is</a:t>
            </a:r>
          </a:p>
          <a:p>
            <a:pPr lvl="1">
              <a:tabLst>
                <a:tab pos="7532688" algn="r"/>
              </a:tabLst>
              <a:defRPr/>
            </a:pPr>
            <a:r>
              <a:rPr lang="en-CA" dirty="0"/>
              <a:t>its data type is a </a:t>
            </a:r>
            <a:r>
              <a:rPr lang="en-CA" i="1" dirty="0"/>
              <a:t>class</a:t>
            </a:r>
          </a:p>
          <a:p>
            <a:pPr marL="457200" lvl="1" indent="0">
              <a:buFont typeface="Wingdings" pitchFamily="2" charset="2"/>
              <a:buNone/>
              <a:tabLst>
                <a:tab pos="7532688" algn="r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String s1, s2;	</a:t>
            </a:r>
            <a:r>
              <a:rPr lang="en-CA" sz="2400" i="1" dirty="0">
                <a:solidFill>
                  <a:schemeClr val="tx2"/>
                </a:solidFill>
              </a:rPr>
              <a:t>// s1 &amp; s2 are Strings</a:t>
            </a: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buFont typeface="Wingdings" pitchFamily="2" charset="2"/>
              <a:buNone/>
              <a:tabLst>
                <a:tab pos="7532688" algn="r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Scanner </a:t>
            </a:r>
            <a:r>
              <a:rPr lang="en-CA" sz="2400" dirty="0" err="1">
                <a:solidFill>
                  <a:schemeClr val="tx2"/>
                </a:solidFill>
              </a:rPr>
              <a:t>kbd</a:t>
            </a:r>
            <a:r>
              <a:rPr lang="en-CA" sz="2400" dirty="0">
                <a:solidFill>
                  <a:schemeClr val="tx2"/>
                </a:solidFill>
              </a:rPr>
              <a:t>, </a:t>
            </a:r>
            <a:r>
              <a:rPr lang="en-CA" sz="2400" dirty="0" err="1">
                <a:solidFill>
                  <a:schemeClr val="tx2"/>
                </a:solidFill>
              </a:rPr>
              <a:t>str</a:t>
            </a:r>
            <a:r>
              <a:rPr lang="en-CA" sz="2400" dirty="0">
                <a:solidFill>
                  <a:schemeClr val="tx2"/>
                </a:solidFill>
              </a:rPr>
              <a:t>;	</a:t>
            </a:r>
            <a:r>
              <a:rPr lang="en-CA" sz="2400" i="1" dirty="0">
                <a:solidFill>
                  <a:schemeClr val="tx2"/>
                </a:solidFill>
              </a:rPr>
              <a:t>// </a:t>
            </a:r>
            <a:r>
              <a:rPr lang="en-CA" sz="2400" i="1" dirty="0" err="1">
                <a:solidFill>
                  <a:schemeClr val="tx2"/>
                </a:solidFill>
              </a:rPr>
              <a:t>kbd</a:t>
            </a:r>
            <a:r>
              <a:rPr lang="en-CA" sz="2400" i="1" dirty="0">
                <a:solidFill>
                  <a:schemeClr val="tx2"/>
                </a:solidFill>
              </a:rPr>
              <a:t> &amp; </a:t>
            </a:r>
            <a:r>
              <a:rPr lang="en-CA" sz="2400" i="1" dirty="0" err="1">
                <a:solidFill>
                  <a:schemeClr val="tx2"/>
                </a:solidFill>
              </a:rPr>
              <a:t>str</a:t>
            </a:r>
            <a:r>
              <a:rPr lang="en-CA" sz="2400" i="1" dirty="0">
                <a:solidFill>
                  <a:schemeClr val="tx2"/>
                </a:solidFill>
              </a:rPr>
              <a:t> are Scanners</a:t>
            </a: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buFont typeface="Wingdings" pitchFamily="2" charset="2"/>
              <a:buNone/>
              <a:tabLst>
                <a:tab pos="7532688" algn="r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Rectangle r1, r2;	</a:t>
            </a:r>
            <a:r>
              <a:rPr lang="en-CA" sz="2400" i="1" dirty="0">
                <a:solidFill>
                  <a:schemeClr val="tx2"/>
                </a:solidFill>
              </a:rPr>
              <a:t>// r1 and r2 are Rectangles</a:t>
            </a: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buFont typeface="Wingdings" pitchFamily="2" charset="2"/>
              <a:buNone/>
              <a:tabLst>
                <a:tab pos="7532688" algn="r"/>
              </a:tabLst>
              <a:defRPr/>
            </a:pPr>
            <a:r>
              <a:rPr lang="en-CA" sz="2400" dirty="0">
                <a:solidFill>
                  <a:schemeClr val="tx2"/>
                </a:solidFill>
              </a:rPr>
              <a:t>Color c1, c2;	</a:t>
            </a:r>
            <a:r>
              <a:rPr lang="en-CA" sz="2400" i="1" dirty="0">
                <a:solidFill>
                  <a:schemeClr val="tx2"/>
                </a:solidFill>
              </a:rPr>
              <a:t>// c1 &amp; c2 are Colors</a:t>
            </a:r>
            <a:endParaRPr lang="en-CA" sz="2400" dirty="0">
              <a:solidFill>
                <a:schemeClr val="tx2"/>
              </a:solidFill>
            </a:endParaRPr>
          </a:p>
          <a:p>
            <a:pPr marL="457200" lvl="1" indent="0">
              <a:buFont typeface="Wingdings" pitchFamily="2" charset="2"/>
              <a:buNone/>
              <a:tabLst>
                <a:tab pos="7532688" algn="r"/>
              </a:tabLst>
              <a:defRPr/>
            </a:pPr>
            <a:r>
              <a:rPr lang="en-CA" sz="2400" dirty="0" err="1">
                <a:solidFill>
                  <a:schemeClr val="tx2"/>
                </a:solidFill>
              </a:rPr>
              <a:t>JButton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okButton</a:t>
            </a:r>
            <a:r>
              <a:rPr lang="en-CA" sz="2400" dirty="0">
                <a:solidFill>
                  <a:schemeClr val="tx2"/>
                </a:solidFill>
              </a:rPr>
              <a:t>, </a:t>
            </a:r>
            <a:r>
              <a:rPr lang="en-CA" sz="2400" dirty="0" err="1">
                <a:solidFill>
                  <a:schemeClr val="tx2"/>
                </a:solidFill>
              </a:rPr>
              <a:t>cancelButton</a:t>
            </a:r>
            <a:r>
              <a:rPr lang="en-CA" sz="2400" dirty="0">
                <a:solidFill>
                  <a:schemeClr val="tx2"/>
                </a:solidFill>
              </a:rPr>
              <a:t>;	</a:t>
            </a:r>
            <a:r>
              <a:rPr lang="en-CA" sz="2400" i="1" dirty="0">
                <a:solidFill>
                  <a:schemeClr val="tx2"/>
                </a:solidFill>
              </a:rPr>
              <a:t>// … are </a:t>
            </a:r>
            <a:r>
              <a:rPr lang="en-CA" sz="2400" i="1" dirty="0" err="1">
                <a:solidFill>
                  <a:schemeClr val="tx2"/>
                </a:solidFill>
              </a:rPr>
              <a:t>JButtons</a:t>
            </a:r>
            <a:endParaRPr lang="en-CA" sz="2400" dirty="0">
              <a:solidFill>
                <a:schemeClr val="tx2"/>
              </a:solidFill>
            </a:endParaRPr>
          </a:p>
          <a:p>
            <a:pPr>
              <a:tabLst>
                <a:tab pos="7532688" algn="r"/>
              </a:tabLst>
              <a:defRPr/>
            </a:pPr>
            <a:r>
              <a:rPr lang="en-CA" dirty="0"/>
              <a:t>Object classes are data types</a:t>
            </a:r>
          </a:p>
          <a:p>
            <a:pPr lvl="1">
              <a:tabLst>
                <a:tab pos="7532688" algn="r"/>
              </a:tabLst>
              <a:defRPr/>
            </a:pPr>
            <a:r>
              <a:rPr lang="en-CA" dirty="0"/>
              <a:t>you can create variables of that data type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105525"/>
            <a:ext cx="9109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CA" sz="2000" i="1" dirty="0">
                <a:solidFill>
                  <a:schemeClr val="accent1"/>
                </a:solidFill>
              </a:rPr>
              <a:t>To use Color &amp; Button, you need to </a:t>
            </a:r>
            <a:r>
              <a:rPr lang="en-CA" sz="2000" i="1" dirty="0">
                <a:solidFill>
                  <a:schemeClr val="tx2"/>
                </a:solidFill>
              </a:rPr>
              <a:t>import </a:t>
            </a:r>
            <a:r>
              <a:rPr lang="en-CA" sz="2000" i="1" dirty="0" err="1">
                <a:solidFill>
                  <a:schemeClr val="tx2"/>
                </a:solidFill>
              </a:rPr>
              <a:t>java.awt.Color</a:t>
            </a:r>
            <a:r>
              <a:rPr lang="en-CA" sz="2000" i="1" dirty="0">
                <a:solidFill>
                  <a:schemeClr val="tx2"/>
                </a:solidFill>
              </a:rPr>
              <a:t>;</a:t>
            </a:r>
          </a:p>
          <a:p>
            <a:pPr algn="r">
              <a:defRPr/>
            </a:pPr>
            <a:r>
              <a:rPr lang="en-CA" sz="2000" i="1" dirty="0">
                <a:solidFill>
                  <a:schemeClr val="tx2"/>
                </a:solidFill>
              </a:rPr>
              <a:t>import </a:t>
            </a:r>
            <a:r>
              <a:rPr lang="en-CA" sz="2000" i="1" dirty="0" err="1">
                <a:solidFill>
                  <a:schemeClr val="tx2"/>
                </a:solidFill>
              </a:rPr>
              <a:t>javax.swing.JButton</a:t>
            </a:r>
            <a:r>
              <a:rPr lang="en-CA" sz="2000" i="1" dirty="0">
                <a:solidFill>
                  <a:schemeClr val="tx2"/>
                </a:solidFill>
              </a:rPr>
              <a:t>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CSCITheme</Template>
  <TotalTime>15746</TotalTime>
  <Pages>31</Pages>
  <Words>4509</Words>
  <Application>Microsoft Office PowerPoint</Application>
  <PresentationFormat>On-screen Show (4:3)</PresentationFormat>
  <Paragraphs>748</Paragraphs>
  <Slides>62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62</vt:i4>
      </vt:variant>
    </vt:vector>
  </HeadingPairs>
  <TitlesOfParts>
    <vt:vector size="74" baseType="lpstr">
      <vt:lpstr>Arial</vt:lpstr>
      <vt:lpstr>Calibri</vt:lpstr>
      <vt:lpstr>Courier New</vt:lpstr>
      <vt:lpstr>Monotype Sorts</vt:lpstr>
      <vt:lpstr>Times New Roman</vt:lpstr>
      <vt:lpstr>Wingdings</vt:lpstr>
      <vt:lpstr>CSCITheme</vt:lpstr>
      <vt:lpstr>brknbars</vt:lpstr>
      <vt:lpstr>1_CSCITheme</vt:lpstr>
      <vt:lpstr>2_CSCITheme</vt:lpstr>
      <vt:lpstr>1_brknbars</vt:lpstr>
      <vt:lpstr>2_brknbars</vt:lpstr>
      <vt:lpstr>Data, Classes, and Objects</vt:lpstr>
      <vt:lpstr>Outline</vt:lpstr>
      <vt:lpstr>Rectangle Area Program</vt:lpstr>
      <vt:lpstr>Dimensions of a Rectangle</vt:lpstr>
      <vt:lpstr>Objects and Data Types</vt:lpstr>
      <vt:lpstr>Exercise</vt:lpstr>
      <vt:lpstr>Object Oriented Programming</vt:lpstr>
      <vt:lpstr>What are Objects?</vt:lpstr>
      <vt:lpstr>Object Classes = Data Types</vt:lpstr>
      <vt:lpstr>Data Types vs. Programs</vt:lpstr>
      <vt:lpstr>Object Data</vt:lpstr>
      <vt:lpstr>Object Data</vt:lpstr>
      <vt:lpstr>Data in Classes</vt:lpstr>
      <vt:lpstr>Creating Objects</vt:lpstr>
      <vt:lpstr>Constructors</vt:lpstr>
      <vt:lpstr>Reading a Rectangle’s Dimensions</vt:lpstr>
      <vt:lpstr>Working with Objects</vt:lpstr>
      <vt:lpstr>Getters</vt:lpstr>
      <vt:lpstr>Working with Objects</vt:lpstr>
      <vt:lpstr>Setters</vt:lpstr>
      <vt:lpstr>Why Getters and Setters?</vt:lpstr>
      <vt:lpstr>Data Protection</vt:lpstr>
      <vt:lpstr>Note on the Slides</vt:lpstr>
      <vt:lpstr>Creating the Rectangle Class</vt:lpstr>
      <vt:lpstr>Instance Variables</vt:lpstr>
      <vt:lpstr>Constructor</vt:lpstr>
      <vt:lpstr>Fields vs. Parameters</vt:lpstr>
      <vt:lpstr>Invalid Requests</vt:lpstr>
      <vt:lpstr>Dealing with Invalid Requests</vt:lpstr>
      <vt:lpstr>Getters</vt:lpstr>
      <vt:lpstr>Setters</vt:lpstr>
      <vt:lpstr>Program and Type Together</vt:lpstr>
      <vt:lpstr>A Larger Example</vt:lpstr>
      <vt:lpstr>Creating Data Class in NetBeans</vt:lpstr>
      <vt:lpstr>Student Data</vt:lpstr>
      <vt:lpstr>Student Class (Start)</vt:lpstr>
      <vt:lpstr>Public vs. Private</vt:lpstr>
      <vt:lpstr>Static vs. Not Static</vt:lpstr>
      <vt:lpstr>Declaring a Student</vt:lpstr>
      <vt:lpstr>Student Constructor</vt:lpstr>
      <vt:lpstr>Constructors</vt:lpstr>
      <vt:lpstr>Constructors</vt:lpstr>
      <vt:lpstr>Checking Values</vt:lpstr>
      <vt:lpstr>Exercise</vt:lpstr>
      <vt:lpstr>So Now We’ve Saved this Info…</vt:lpstr>
      <vt:lpstr>Methods to Get Information</vt:lpstr>
      <vt:lpstr>Student “Getters”</vt:lpstr>
      <vt:lpstr>Exercise</vt:lpstr>
      <vt:lpstr>Sample Client Code</vt:lpstr>
      <vt:lpstr>Sample Client Code (continued)</vt:lpstr>
      <vt:lpstr>More Student Methods</vt:lpstr>
      <vt:lpstr>Sample Client Code (revised)</vt:lpstr>
      <vt:lpstr>Methods to Change Information</vt:lpstr>
      <vt:lpstr>Setters</vt:lpstr>
      <vt:lpstr>Warning</vt:lpstr>
      <vt:lpstr>Warning</vt:lpstr>
      <vt:lpstr>this Object</vt:lpstr>
      <vt:lpstr>Using “this”</vt:lpstr>
      <vt:lpstr>Last Changes</vt:lpstr>
      <vt:lpstr>Make aNumber public</vt:lpstr>
      <vt:lpstr>Exercise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216</cp:revision>
  <cp:lastPrinted>1601-01-01T00:00:00Z</cp:lastPrinted>
  <dcterms:created xsi:type="dcterms:W3CDTF">1998-05-26T02:22:10Z</dcterms:created>
  <dcterms:modified xsi:type="dcterms:W3CDTF">2022-11-23T17:22:17Z</dcterms:modified>
</cp:coreProperties>
</file>