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  <p:sldMasterId id="2147483675" r:id="rId2"/>
    <p:sldMasterId id="2147483687" r:id="rId3"/>
    <p:sldMasterId id="2147483700" r:id="rId4"/>
  </p:sldMasterIdLst>
  <p:notesMasterIdLst>
    <p:notesMasterId r:id="rId62"/>
  </p:notesMasterIdLst>
  <p:handoutMasterIdLst>
    <p:handoutMasterId r:id="rId63"/>
  </p:handoutMasterIdLst>
  <p:sldIdLst>
    <p:sldId id="263" r:id="rId5"/>
    <p:sldId id="643" r:id="rId6"/>
    <p:sldId id="634" r:id="rId7"/>
    <p:sldId id="600" r:id="rId8"/>
    <p:sldId id="550" r:id="rId9"/>
    <p:sldId id="551" r:id="rId10"/>
    <p:sldId id="552" r:id="rId11"/>
    <p:sldId id="657" r:id="rId12"/>
    <p:sldId id="658" r:id="rId13"/>
    <p:sldId id="553" r:id="rId14"/>
    <p:sldId id="554" r:id="rId15"/>
    <p:sldId id="632" r:id="rId16"/>
    <p:sldId id="655" r:id="rId17"/>
    <p:sldId id="654" r:id="rId18"/>
    <p:sldId id="656" r:id="rId19"/>
    <p:sldId id="633" r:id="rId20"/>
    <p:sldId id="631" r:id="rId21"/>
    <p:sldId id="649" r:id="rId22"/>
    <p:sldId id="650" r:id="rId23"/>
    <p:sldId id="651" r:id="rId24"/>
    <p:sldId id="652" r:id="rId25"/>
    <p:sldId id="653" r:id="rId26"/>
    <p:sldId id="659" r:id="rId27"/>
    <p:sldId id="635" r:id="rId28"/>
    <p:sldId id="637" r:id="rId29"/>
    <p:sldId id="638" r:id="rId30"/>
    <p:sldId id="560" r:id="rId31"/>
    <p:sldId id="660" r:id="rId32"/>
    <p:sldId id="561" r:id="rId33"/>
    <p:sldId id="562" r:id="rId34"/>
    <p:sldId id="639" r:id="rId35"/>
    <p:sldId id="640" r:id="rId36"/>
    <p:sldId id="563" r:id="rId37"/>
    <p:sldId id="564" r:id="rId38"/>
    <p:sldId id="565" r:id="rId39"/>
    <p:sldId id="566" r:id="rId40"/>
    <p:sldId id="567" r:id="rId41"/>
    <p:sldId id="583" r:id="rId42"/>
    <p:sldId id="584" r:id="rId43"/>
    <p:sldId id="585" r:id="rId44"/>
    <p:sldId id="586" r:id="rId45"/>
    <p:sldId id="645" r:id="rId46"/>
    <p:sldId id="648" r:id="rId47"/>
    <p:sldId id="587" r:id="rId48"/>
    <p:sldId id="625" r:id="rId49"/>
    <p:sldId id="588" r:id="rId50"/>
    <p:sldId id="589" r:id="rId51"/>
    <p:sldId id="661" r:id="rId52"/>
    <p:sldId id="590" r:id="rId53"/>
    <p:sldId id="591" r:id="rId54"/>
    <p:sldId id="623" r:id="rId55"/>
    <p:sldId id="621" r:id="rId56"/>
    <p:sldId id="627" r:id="rId57"/>
    <p:sldId id="626" r:id="rId58"/>
    <p:sldId id="628" r:id="rId59"/>
    <p:sldId id="629" r:id="rId60"/>
    <p:sldId id="624" r:id="rId6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7FFF7F"/>
    <a:srgbClr val="71B15D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EB7CF4-B237-4688-91A5-AAFFCD59971C}" v="100" dt="2022-10-30T22:34:10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1" autoAdjust="0"/>
    <p:restoredTop sz="90929"/>
  </p:normalViewPr>
  <p:slideViewPr>
    <p:cSldViewPr>
      <p:cViewPr varScale="1">
        <p:scale>
          <a:sx n="93" d="100"/>
          <a:sy n="93" d="100"/>
        </p:scale>
        <p:origin x="189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2032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handoutMaster" Target="handoutMasters/handoutMaster1.xml"/><Relationship Id="rId68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69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CD2DAE5A-204B-4928-B700-A1FFC5ABFDA8}"/>
    <pc:docChg chg="custSel modSld">
      <pc:chgData name="Mark Young" userId="055a4c4f-05b9-4cd6-bda8-0cc88b7b58d3" providerId="ADAL" clId="{CD2DAE5A-204B-4928-B700-A1FFC5ABFDA8}" dt="2021-10-29T13:15:43.427" v="64" actId="20577"/>
      <pc:docMkLst>
        <pc:docMk/>
      </pc:docMkLst>
      <pc:sldChg chg="modSp mod">
        <pc:chgData name="Mark Young" userId="055a4c4f-05b9-4cd6-bda8-0cc88b7b58d3" providerId="ADAL" clId="{CD2DAE5A-204B-4928-B700-A1FFC5ABFDA8}" dt="2021-10-29T13:14:19.642" v="11" actId="5793"/>
        <pc:sldMkLst>
          <pc:docMk/>
          <pc:sldMk cId="0" sldId="584"/>
        </pc:sldMkLst>
        <pc:spChg chg="mod">
          <ac:chgData name="Mark Young" userId="055a4c4f-05b9-4cd6-bda8-0cc88b7b58d3" providerId="ADAL" clId="{CD2DAE5A-204B-4928-B700-A1FFC5ABFDA8}" dt="2021-10-29T13:14:19.642" v="11" actId="5793"/>
          <ac:spMkLst>
            <pc:docMk/>
            <pc:sldMk cId="0" sldId="58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CD2DAE5A-204B-4928-B700-A1FFC5ABFDA8}" dt="2021-10-29T13:15:43.427" v="64" actId="20577"/>
        <pc:sldMkLst>
          <pc:docMk/>
          <pc:sldMk cId="3110410014" sldId="625"/>
        </pc:sldMkLst>
        <pc:spChg chg="mod">
          <ac:chgData name="Mark Young" userId="055a4c4f-05b9-4cd6-bda8-0cc88b7b58d3" providerId="ADAL" clId="{CD2DAE5A-204B-4928-B700-A1FFC5ABFDA8}" dt="2021-10-29T13:15:43.427" v="64" actId="20577"/>
          <ac:spMkLst>
            <pc:docMk/>
            <pc:sldMk cId="3110410014" sldId="625"/>
            <ac:spMk id="39939" creationId="{00000000-0000-0000-0000-000000000000}"/>
          </ac:spMkLst>
        </pc:spChg>
      </pc:sldChg>
    </pc:docChg>
  </pc:docChgLst>
  <pc:docChgLst>
    <pc:chgData name="Mark Young" userId="055a4c4f-05b9-4cd6-bda8-0cc88b7b58d3" providerId="ADAL" clId="{42EB7CF4-B237-4688-91A5-AAFFCD59971C}"/>
    <pc:docChg chg="undo custSel addSld modSld">
      <pc:chgData name="Mark Young" userId="055a4c4f-05b9-4cd6-bda8-0cc88b7b58d3" providerId="ADAL" clId="{42EB7CF4-B237-4688-91A5-AAFFCD59971C}" dt="2022-11-23T17:34:08.329" v="1837" actId="20577"/>
      <pc:docMkLst>
        <pc:docMk/>
      </pc:docMkLst>
      <pc:sldChg chg="modNotesTx">
        <pc:chgData name="Mark Young" userId="055a4c4f-05b9-4cd6-bda8-0cc88b7b58d3" providerId="ADAL" clId="{42EB7CF4-B237-4688-91A5-AAFFCD59971C}" dt="2022-11-23T17:26:24.892" v="734" actId="20577"/>
        <pc:sldMkLst>
          <pc:docMk/>
          <pc:sldMk cId="0" sldId="562"/>
        </pc:sldMkLst>
      </pc:sldChg>
      <pc:sldChg chg="modNotesTx">
        <pc:chgData name="Mark Young" userId="055a4c4f-05b9-4cd6-bda8-0cc88b7b58d3" providerId="ADAL" clId="{42EB7CF4-B237-4688-91A5-AAFFCD59971C}" dt="2022-11-23T17:29:24.348" v="1177" actId="20577"/>
        <pc:sldMkLst>
          <pc:docMk/>
          <pc:sldMk cId="0" sldId="563"/>
        </pc:sldMkLst>
      </pc:sldChg>
      <pc:sldChg chg="modNotesTx">
        <pc:chgData name="Mark Young" userId="055a4c4f-05b9-4cd6-bda8-0cc88b7b58d3" providerId="ADAL" clId="{42EB7CF4-B237-4688-91A5-AAFFCD59971C}" dt="2022-11-23T17:29:49.033" v="1186" actId="20577"/>
        <pc:sldMkLst>
          <pc:docMk/>
          <pc:sldMk cId="0" sldId="586"/>
        </pc:sldMkLst>
      </pc:sldChg>
      <pc:sldChg chg="modSp mod modNotesTx">
        <pc:chgData name="Mark Young" userId="055a4c4f-05b9-4cd6-bda8-0cc88b7b58d3" providerId="ADAL" clId="{42EB7CF4-B237-4688-91A5-AAFFCD59971C}" dt="2022-11-23T17:31:06.026" v="1371" actId="20577"/>
        <pc:sldMkLst>
          <pc:docMk/>
          <pc:sldMk cId="0" sldId="591"/>
        </pc:sldMkLst>
        <pc:spChg chg="mod">
          <ac:chgData name="Mark Young" userId="055a4c4f-05b9-4cd6-bda8-0cc88b7b58d3" providerId="ADAL" clId="{42EB7CF4-B237-4688-91A5-AAFFCD59971C}" dt="2022-11-02T13:52:44.588" v="497" actId="20577"/>
          <ac:spMkLst>
            <pc:docMk/>
            <pc:sldMk cId="0" sldId="591"/>
            <ac:spMk id="3" creationId="{00000000-0000-0000-0000-000000000000}"/>
          </ac:spMkLst>
        </pc:spChg>
      </pc:sldChg>
      <pc:sldChg chg="modNotesTx">
        <pc:chgData name="Mark Young" userId="055a4c4f-05b9-4cd6-bda8-0cc88b7b58d3" providerId="ADAL" clId="{42EB7CF4-B237-4688-91A5-AAFFCD59971C}" dt="2022-11-23T17:34:08.329" v="1837" actId="20577"/>
        <pc:sldMkLst>
          <pc:docMk/>
          <pc:sldMk cId="0" sldId="629"/>
        </pc:sldMkLst>
      </pc:sldChg>
      <pc:sldChg chg="modNotesTx">
        <pc:chgData name="Mark Young" userId="055a4c4f-05b9-4cd6-bda8-0cc88b7b58d3" providerId="ADAL" clId="{42EB7CF4-B237-4688-91A5-AAFFCD59971C}" dt="2022-11-23T17:24:48.858" v="571" actId="20577"/>
        <pc:sldMkLst>
          <pc:docMk/>
          <pc:sldMk cId="0" sldId="653"/>
        </pc:sldMkLst>
      </pc:sldChg>
      <pc:sldChg chg="addSp delSp modSp add mod modAnim">
        <pc:chgData name="Mark Young" userId="055a4c4f-05b9-4cd6-bda8-0cc88b7b58d3" providerId="ADAL" clId="{42EB7CF4-B237-4688-91A5-AAFFCD59971C}" dt="2022-10-30T22:34:10.700" v="488" actId="20577"/>
        <pc:sldMkLst>
          <pc:docMk/>
          <pc:sldMk cId="3506632804" sldId="661"/>
        </pc:sldMkLst>
        <pc:spChg chg="mod">
          <ac:chgData name="Mark Young" userId="055a4c4f-05b9-4cd6-bda8-0cc88b7b58d3" providerId="ADAL" clId="{42EB7CF4-B237-4688-91A5-AAFFCD59971C}" dt="2022-10-30T22:34:10.700" v="488" actId="20577"/>
          <ac:spMkLst>
            <pc:docMk/>
            <pc:sldMk cId="3506632804" sldId="661"/>
            <ac:spMk id="3" creationId="{00000000-0000-0000-0000-000000000000}"/>
          </ac:spMkLst>
        </pc:spChg>
        <pc:spChg chg="add mod">
          <ac:chgData name="Mark Young" userId="055a4c4f-05b9-4cd6-bda8-0cc88b7b58d3" providerId="ADAL" clId="{42EB7CF4-B237-4688-91A5-AAFFCD59971C}" dt="2022-10-30T22:17:42.506" v="161" actId="20577"/>
          <ac:spMkLst>
            <pc:docMk/>
            <pc:sldMk cId="3506632804" sldId="661"/>
            <ac:spMk id="4" creationId="{5DDD0BA1-D738-03D2-4C71-302FDE0FC1E6}"/>
          </ac:spMkLst>
        </pc:spChg>
        <pc:spChg chg="add mod">
          <ac:chgData name="Mark Young" userId="055a4c4f-05b9-4cd6-bda8-0cc88b7b58d3" providerId="ADAL" clId="{42EB7CF4-B237-4688-91A5-AAFFCD59971C}" dt="2022-10-30T22:17:45.183" v="162" actId="6549"/>
          <ac:spMkLst>
            <pc:docMk/>
            <pc:sldMk cId="3506632804" sldId="661"/>
            <ac:spMk id="5" creationId="{65A38DB5-5C5F-EFA2-7F15-40BB32C9212E}"/>
          </ac:spMkLst>
        </pc:spChg>
        <pc:spChg chg="add mod">
          <ac:chgData name="Mark Young" userId="055a4c4f-05b9-4cd6-bda8-0cc88b7b58d3" providerId="ADAL" clId="{42EB7CF4-B237-4688-91A5-AAFFCD59971C}" dt="2022-10-30T22:18:10.216" v="165" actId="14100"/>
          <ac:spMkLst>
            <pc:docMk/>
            <pc:sldMk cId="3506632804" sldId="661"/>
            <ac:spMk id="6" creationId="{B543F426-5AED-47A2-2143-7322EAFE39A1}"/>
          </ac:spMkLst>
        </pc:spChg>
        <pc:spChg chg="add mod">
          <ac:chgData name="Mark Young" userId="055a4c4f-05b9-4cd6-bda8-0cc88b7b58d3" providerId="ADAL" clId="{42EB7CF4-B237-4688-91A5-AAFFCD59971C}" dt="2022-10-30T22:19:07.433" v="182" actId="1038"/>
          <ac:spMkLst>
            <pc:docMk/>
            <pc:sldMk cId="3506632804" sldId="661"/>
            <ac:spMk id="7" creationId="{EA230941-E0F9-4BC3-E7C9-514CCD0E982D}"/>
          </ac:spMkLst>
        </pc:spChg>
        <pc:spChg chg="del">
          <ac:chgData name="Mark Young" userId="055a4c4f-05b9-4cd6-bda8-0cc88b7b58d3" providerId="ADAL" clId="{42EB7CF4-B237-4688-91A5-AAFFCD59971C}" dt="2022-10-30T22:15:52.199" v="40" actId="478"/>
          <ac:spMkLst>
            <pc:docMk/>
            <pc:sldMk cId="3506632804" sldId="661"/>
            <ac:spMk id="8" creationId="{00000000-0000-0000-0000-000000000000}"/>
          </ac:spMkLst>
        </pc:spChg>
        <pc:spChg chg="del">
          <ac:chgData name="Mark Young" userId="055a4c4f-05b9-4cd6-bda8-0cc88b7b58d3" providerId="ADAL" clId="{42EB7CF4-B237-4688-91A5-AAFFCD59971C}" dt="2022-10-30T22:15:55.706" v="41" actId="478"/>
          <ac:spMkLst>
            <pc:docMk/>
            <pc:sldMk cId="3506632804" sldId="661"/>
            <ac:spMk id="9" creationId="{00000000-0000-0000-0000-000000000000}"/>
          </ac:spMkLst>
        </pc:spChg>
        <pc:spChg chg="add mod">
          <ac:chgData name="Mark Young" userId="055a4c4f-05b9-4cd6-bda8-0cc88b7b58d3" providerId="ADAL" clId="{42EB7CF4-B237-4688-91A5-AAFFCD59971C}" dt="2022-10-30T22:21:34.586" v="230" actId="1037"/>
          <ac:spMkLst>
            <pc:docMk/>
            <pc:sldMk cId="3506632804" sldId="661"/>
            <ac:spMk id="10" creationId="{A93EE2ED-74F5-F288-C6B9-4FB8630B5F81}"/>
          </ac:spMkLst>
        </pc:spChg>
        <pc:spChg chg="add mod">
          <ac:chgData name="Mark Young" userId="055a4c4f-05b9-4cd6-bda8-0cc88b7b58d3" providerId="ADAL" clId="{42EB7CF4-B237-4688-91A5-AAFFCD59971C}" dt="2022-10-30T22:21:34.586" v="230" actId="1037"/>
          <ac:spMkLst>
            <pc:docMk/>
            <pc:sldMk cId="3506632804" sldId="661"/>
            <ac:spMk id="11" creationId="{5C6957F6-5A42-A493-80BB-3F15F7B64426}"/>
          </ac:spMkLst>
        </pc:spChg>
        <pc:spChg chg="add mod">
          <ac:chgData name="Mark Young" userId="055a4c4f-05b9-4cd6-bda8-0cc88b7b58d3" providerId="ADAL" clId="{42EB7CF4-B237-4688-91A5-AAFFCD59971C}" dt="2022-10-30T22:18:47.708" v="174" actId="1076"/>
          <ac:spMkLst>
            <pc:docMk/>
            <pc:sldMk cId="3506632804" sldId="661"/>
            <ac:spMk id="12" creationId="{2EFD035E-4F67-756C-6042-1F8D6444BC48}"/>
          </ac:spMkLst>
        </pc:spChg>
        <pc:spChg chg="add mod">
          <ac:chgData name="Mark Young" userId="055a4c4f-05b9-4cd6-bda8-0cc88b7b58d3" providerId="ADAL" clId="{42EB7CF4-B237-4688-91A5-AAFFCD59971C}" dt="2022-10-30T22:18:47.708" v="174" actId="1076"/>
          <ac:spMkLst>
            <pc:docMk/>
            <pc:sldMk cId="3506632804" sldId="661"/>
            <ac:spMk id="13" creationId="{A9EB78B1-81A0-9B60-C11D-376E4A79AEB5}"/>
          </ac:spMkLst>
        </pc:spChg>
        <pc:spChg chg="add mod">
          <ac:chgData name="Mark Young" userId="055a4c4f-05b9-4cd6-bda8-0cc88b7b58d3" providerId="ADAL" clId="{42EB7CF4-B237-4688-91A5-AAFFCD59971C}" dt="2022-10-30T22:19:31.945" v="188" actId="1037"/>
          <ac:spMkLst>
            <pc:docMk/>
            <pc:sldMk cId="3506632804" sldId="661"/>
            <ac:spMk id="14" creationId="{A4F8B4CC-3A80-47BF-29BD-A1F37B911CDC}"/>
          </ac:spMkLst>
        </pc:spChg>
        <pc:spChg chg="add mod">
          <ac:chgData name="Mark Young" userId="055a4c4f-05b9-4cd6-bda8-0cc88b7b58d3" providerId="ADAL" clId="{42EB7CF4-B237-4688-91A5-AAFFCD59971C}" dt="2022-10-30T22:18:55.110" v="176" actId="1076"/>
          <ac:spMkLst>
            <pc:docMk/>
            <pc:sldMk cId="3506632804" sldId="661"/>
            <ac:spMk id="15" creationId="{DD87B798-608D-C69E-EA78-68650434CADF}"/>
          </ac:spMkLst>
        </pc:spChg>
        <pc:spChg chg="add mod">
          <ac:chgData name="Mark Young" userId="055a4c4f-05b9-4cd6-bda8-0cc88b7b58d3" providerId="ADAL" clId="{42EB7CF4-B237-4688-91A5-AAFFCD59971C}" dt="2022-10-30T22:19:57.440" v="200" actId="14100"/>
          <ac:spMkLst>
            <pc:docMk/>
            <pc:sldMk cId="3506632804" sldId="661"/>
            <ac:spMk id="16" creationId="{CA3A1CB4-E0DA-A903-5BE6-6FCD518DECD2}"/>
          </ac:spMkLst>
        </pc:spChg>
        <pc:spChg chg="add mod">
          <ac:chgData name="Mark Young" userId="055a4c4f-05b9-4cd6-bda8-0cc88b7b58d3" providerId="ADAL" clId="{42EB7CF4-B237-4688-91A5-AAFFCD59971C}" dt="2022-10-30T22:20:23.347" v="207" actId="1076"/>
          <ac:spMkLst>
            <pc:docMk/>
            <pc:sldMk cId="3506632804" sldId="661"/>
            <ac:spMk id="17" creationId="{266EE4E2-B521-3D4C-04C1-29343854CA69}"/>
          </ac:spMkLst>
        </pc:spChg>
        <pc:spChg chg="add mod">
          <ac:chgData name="Mark Young" userId="055a4c4f-05b9-4cd6-bda8-0cc88b7b58d3" providerId="ADAL" clId="{42EB7CF4-B237-4688-91A5-AAFFCD59971C}" dt="2022-10-30T22:22:58.743" v="243" actId="1076"/>
          <ac:spMkLst>
            <pc:docMk/>
            <pc:sldMk cId="3506632804" sldId="661"/>
            <ac:spMk id="18" creationId="{22547230-37B4-4E00-EF9A-E299B5AD599F}"/>
          </ac:spMkLst>
        </pc:spChg>
        <pc:spChg chg="add mod">
          <ac:chgData name="Mark Young" userId="055a4c4f-05b9-4cd6-bda8-0cc88b7b58d3" providerId="ADAL" clId="{42EB7CF4-B237-4688-91A5-AAFFCD59971C}" dt="2022-10-30T22:22:58.743" v="243" actId="1076"/>
          <ac:spMkLst>
            <pc:docMk/>
            <pc:sldMk cId="3506632804" sldId="661"/>
            <ac:spMk id="19" creationId="{2EB319AD-ABAD-21E8-F9F7-EB3308A29E6A}"/>
          </ac:spMkLst>
        </pc:spChg>
        <pc:spChg chg="add mod">
          <ac:chgData name="Mark Young" userId="055a4c4f-05b9-4cd6-bda8-0cc88b7b58d3" providerId="ADAL" clId="{42EB7CF4-B237-4688-91A5-AAFFCD59971C}" dt="2022-10-30T22:23:06.494" v="246" actId="20577"/>
          <ac:spMkLst>
            <pc:docMk/>
            <pc:sldMk cId="3506632804" sldId="661"/>
            <ac:spMk id="20" creationId="{66BFFCA5-1A1F-EFBE-E67B-0F615BC39923}"/>
          </ac:spMkLst>
        </pc:spChg>
        <pc:spChg chg="add mod">
          <ac:chgData name="Mark Young" userId="055a4c4f-05b9-4cd6-bda8-0cc88b7b58d3" providerId="ADAL" clId="{42EB7CF4-B237-4688-91A5-AAFFCD59971C}" dt="2022-10-30T22:29:16.954" v="467" actId="1035"/>
          <ac:spMkLst>
            <pc:docMk/>
            <pc:sldMk cId="3506632804" sldId="661"/>
            <ac:spMk id="21" creationId="{8827384E-30A5-058C-A6A1-92D5416A7C33}"/>
          </ac:spMkLst>
        </pc:spChg>
        <pc:spChg chg="add mod">
          <ac:chgData name="Mark Young" userId="055a4c4f-05b9-4cd6-bda8-0cc88b7b58d3" providerId="ADAL" clId="{42EB7CF4-B237-4688-91A5-AAFFCD59971C}" dt="2022-10-30T22:29:16.954" v="467" actId="1035"/>
          <ac:spMkLst>
            <pc:docMk/>
            <pc:sldMk cId="3506632804" sldId="661"/>
            <ac:spMk id="22" creationId="{90EF41BB-268F-8640-18A5-4CA1E96E0EAC}"/>
          </ac:spMkLst>
        </pc:spChg>
        <pc:spChg chg="add mod">
          <ac:chgData name="Mark Young" userId="055a4c4f-05b9-4cd6-bda8-0cc88b7b58d3" providerId="ADAL" clId="{42EB7CF4-B237-4688-91A5-AAFFCD59971C}" dt="2022-10-30T22:29:16.954" v="467" actId="1035"/>
          <ac:spMkLst>
            <pc:docMk/>
            <pc:sldMk cId="3506632804" sldId="661"/>
            <ac:spMk id="23" creationId="{126A21DB-5E92-7207-5032-E46D883B9903}"/>
          </ac:spMkLst>
        </pc:spChg>
        <pc:spChg chg="add mod">
          <ac:chgData name="Mark Young" userId="055a4c4f-05b9-4cd6-bda8-0cc88b7b58d3" providerId="ADAL" clId="{42EB7CF4-B237-4688-91A5-AAFFCD59971C}" dt="2022-10-30T22:29:16.954" v="467" actId="1035"/>
          <ac:spMkLst>
            <pc:docMk/>
            <pc:sldMk cId="3506632804" sldId="661"/>
            <ac:spMk id="24" creationId="{2626BA0D-8CA4-91BB-EE18-C5D612D64936}"/>
          </ac:spMkLst>
        </pc:spChg>
        <pc:spChg chg="add mod">
          <ac:chgData name="Mark Young" userId="055a4c4f-05b9-4cd6-bda8-0cc88b7b58d3" providerId="ADAL" clId="{42EB7CF4-B237-4688-91A5-AAFFCD59971C}" dt="2022-10-30T22:29:16.954" v="467" actId="1035"/>
          <ac:spMkLst>
            <pc:docMk/>
            <pc:sldMk cId="3506632804" sldId="661"/>
            <ac:spMk id="25" creationId="{C8F8ADA7-550F-E4A0-757A-3A3391DEBA4B}"/>
          </ac:spMkLst>
        </pc:spChg>
        <pc:spChg chg="add mod">
          <ac:chgData name="Mark Young" userId="055a4c4f-05b9-4cd6-bda8-0cc88b7b58d3" providerId="ADAL" clId="{42EB7CF4-B237-4688-91A5-AAFFCD59971C}" dt="2022-10-30T22:29:16.954" v="467" actId="1035"/>
          <ac:spMkLst>
            <pc:docMk/>
            <pc:sldMk cId="3506632804" sldId="661"/>
            <ac:spMk id="26" creationId="{AB905C24-9433-3A7B-68B5-DFF7509CADD4}"/>
          </ac:spMkLst>
        </pc:spChg>
        <pc:spChg chg="add mod ord">
          <ac:chgData name="Mark Young" userId="055a4c4f-05b9-4cd6-bda8-0cc88b7b58d3" providerId="ADAL" clId="{42EB7CF4-B237-4688-91A5-AAFFCD59971C}" dt="2022-10-30T22:29:24.278" v="468" actId="14100"/>
          <ac:spMkLst>
            <pc:docMk/>
            <pc:sldMk cId="3506632804" sldId="661"/>
            <ac:spMk id="27" creationId="{F7C97D11-5FA1-00E1-C725-FC4275E900B1}"/>
          </ac:spMkLst>
        </pc:spChg>
        <pc:spChg chg="add mod">
          <ac:chgData name="Mark Young" userId="055a4c4f-05b9-4cd6-bda8-0cc88b7b58d3" providerId="ADAL" clId="{42EB7CF4-B237-4688-91A5-AAFFCD59971C}" dt="2022-10-30T22:29:11.476" v="466" actId="2085"/>
          <ac:spMkLst>
            <pc:docMk/>
            <pc:sldMk cId="3506632804" sldId="661"/>
            <ac:spMk id="28" creationId="{27D6BFA6-F280-C569-E7FC-0BEF361048C3}"/>
          </ac:spMkLst>
        </pc:spChg>
        <pc:spChg chg="add mod ord">
          <ac:chgData name="Mark Young" userId="055a4c4f-05b9-4cd6-bda8-0cc88b7b58d3" providerId="ADAL" clId="{42EB7CF4-B237-4688-91A5-AAFFCD59971C}" dt="2022-10-30T22:31:50.516" v="481" actId="167"/>
          <ac:spMkLst>
            <pc:docMk/>
            <pc:sldMk cId="3506632804" sldId="661"/>
            <ac:spMk id="29" creationId="{7E7ADB4F-B251-4D27-03F2-C87731C0E036}"/>
          </ac:spMkLst>
        </pc:spChg>
        <pc:spChg chg="add mod ord">
          <ac:chgData name="Mark Young" userId="055a4c4f-05b9-4cd6-bda8-0cc88b7b58d3" providerId="ADAL" clId="{42EB7CF4-B237-4688-91A5-AAFFCD59971C}" dt="2022-10-30T22:31:50.516" v="481" actId="167"/>
          <ac:spMkLst>
            <pc:docMk/>
            <pc:sldMk cId="3506632804" sldId="661"/>
            <ac:spMk id="30" creationId="{38666113-990F-7520-8936-EAAB38B7B62F}"/>
          </ac:spMkLst>
        </pc:spChg>
        <pc:spChg chg="add mod ord">
          <ac:chgData name="Mark Young" userId="055a4c4f-05b9-4cd6-bda8-0cc88b7b58d3" providerId="ADAL" clId="{42EB7CF4-B237-4688-91A5-AAFFCD59971C}" dt="2022-10-30T22:31:50.516" v="481" actId="167"/>
          <ac:spMkLst>
            <pc:docMk/>
            <pc:sldMk cId="3506632804" sldId="661"/>
            <ac:spMk id="31" creationId="{8ADCE4B3-431F-1850-8B1A-567D857F81B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4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5500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828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43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31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11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79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15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15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@Override</a:t>
            </a:r>
          </a:p>
          <a:p>
            <a:r>
              <a:rPr lang="en-CA" dirty="0"/>
              <a:t>public String </a:t>
            </a:r>
            <a:r>
              <a:rPr lang="en-CA" dirty="0" err="1"/>
              <a:t>toString</a:t>
            </a:r>
            <a:r>
              <a:rPr lang="en-CA" dirty="0"/>
              <a:t>() {</a:t>
            </a:r>
          </a:p>
          <a:p>
            <a:r>
              <a:rPr lang="en-CA" dirty="0"/>
              <a:t>    return building + " " + number;</a:t>
            </a:r>
          </a:p>
          <a:p>
            <a:r>
              <a:rPr lang="en-CA" dirty="0"/>
              <a:t>}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15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dirty="0">
                <a:latin typeface="Times New Roman" pitchFamily="18" charset="0"/>
              </a:rPr>
              <a:t>public static </a:t>
            </a:r>
            <a:r>
              <a:rPr lang="en-CA" altLang="en-US" dirty="0" err="1">
                <a:latin typeface="Times New Roman" pitchFamily="18" charset="0"/>
              </a:rPr>
              <a:t>boolean</a:t>
            </a:r>
            <a:r>
              <a:rPr lang="en-CA" altLang="en-US" dirty="0">
                <a:latin typeface="Times New Roman" pitchFamily="18" charset="0"/>
              </a:rPr>
              <a:t> </a:t>
            </a:r>
            <a:r>
              <a:rPr lang="en-CA" altLang="en-US" dirty="0" err="1">
                <a:latin typeface="Times New Roman" pitchFamily="18" charset="0"/>
              </a:rPr>
              <a:t>isValidGrade</a:t>
            </a:r>
            <a:r>
              <a:rPr lang="en-CA" altLang="en-US" dirty="0">
                <a:latin typeface="Times New Roman" pitchFamily="18" charset="0"/>
              </a:rPr>
              <a:t>(int </a:t>
            </a:r>
            <a:r>
              <a:rPr lang="en-CA" altLang="en-US" dirty="0" err="1">
                <a:latin typeface="Times New Roman" pitchFamily="18" charset="0"/>
              </a:rPr>
              <a:t>theGrade</a:t>
            </a:r>
            <a:r>
              <a:rPr lang="en-CA" altLang="en-US" dirty="0">
                <a:latin typeface="Times New Roman" pitchFamily="18" charset="0"/>
              </a:rPr>
              <a:t>) {</a:t>
            </a:r>
          </a:p>
          <a:p>
            <a:r>
              <a:rPr lang="en-CA" altLang="en-US" dirty="0">
                <a:latin typeface="Times New Roman" pitchFamily="18" charset="0"/>
              </a:rPr>
              <a:t>    return (0 &lt;= </a:t>
            </a:r>
            <a:r>
              <a:rPr lang="en-CA" altLang="en-US" dirty="0" err="1">
                <a:latin typeface="Times New Roman" pitchFamily="18" charset="0"/>
              </a:rPr>
              <a:t>theGrade</a:t>
            </a:r>
            <a:r>
              <a:rPr lang="en-CA" altLang="en-US" dirty="0">
                <a:latin typeface="Times New Roman" pitchFamily="18" charset="0"/>
              </a:rPr>
              <a:t> &amp;&amp; </a:t>
            </a:r>
            <a:r>
              <a:rPr lang="en-CA" altLang="en-US" dirty="0" err="1">
                <a:latin typeface="Times New Roman" pitchFamily="18" charset="0"/>
              </a:rPr>
              <a:t>theGrade</a:t>
            </a:r>
            <a:r>
              <a:rPr lang="en-CA" altLang="en-US" dirty="0">
                <a:latin typeface="Times New Roman" pitchFamily="18" charset="0"/>
              </a:rPr>
              <a:t> &lt;= &lt; MAX_GRADE)</a:t>
            </a:r>
          </a:p>
          <a:p>
            <a:r>
              <a:rPr lang="en-CA" altLang="en-US" dirty="0">
                <a:latin typeface="Times New Roman" pitchFamily="18" charset="0"/>
              </a:rPr>
              <a:t>            || </a:t>
            </a:r>
            <a:r>
              <a:rPr lang="en-CA" altLang="en-US" dirty="0" err="1">
                <a:latin typeface="Times New Roman" pitchFamily="18" charset="0"/>
              </a:rPr>
              <a:t>theGrade</a:t>
            </a:r>
            <a:r>
              <a:rPr lang="en-CA" altLang="en-US" dirty="0">
                <a:latin typeface="Times New Roman" pitchFamily="18" charset="0"/>
              </a:rPr>
              <a:t> == -MAX_GRADE;</a:t>
            </a:r>
          </a:p>
          <a:p>
            <a:r>
              <a:rPr lang="en-CA" altLang="en-US" dirty="0">
                <a:latin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157742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dirty="0">
                <a:latin typeface="Times New Roman" pitchFamily="18" charset="0"/>
              </a:rPr>
              <a:t>public static String </a:t>
            </a:r>
            <a:r>
              <a:rPr lang="en-CA" altLang="en-US" dirty="0" err="1">
                <a:latin typeface="Times New Roman" pitchFamily="18" charset="0"/>
              </a:rPr>
              <a:t>letterGradeFor</a:t>
            </a:r>
            <a:r>
              <a:rPr lang="en-CA" altLang="en-US" dirty="0">
                <a:latin typeface="Times New Roman" pitchFamily="18" charset="0"/>
              </a:rPr>
              <a:t>(int pct) {</a:t>
            </a:r>
          </a:p>
          <a:p>
            <a:r>
              <a:rPr lang="en-CA" altLang="en-US" dirty="0">
                <a:latin typeface="Times New Roman" pitchFamily="18" charset="0"/>
              </a:rPr>
              <a:t>    String result;</a:t>
            </a:r>
          </a:p>
          <a:p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    if (pct &lt; 50) {</a:t>
            </a:r>
          </a:p>
          <a:p>
            <a:r>
              <a:rPr lang="en-CA" altLang="en-US" dirty="0">
                <a:latin typeface="Times New Roman" pitchFamily="18" charset="0"/>
              </a:rPr>
              <a:t>        result = "F";</a:t>
            </a:r>
          </a:p>
          <a:p>
            <a:r>
              <a:rPr lang="en-CA" altLang="en-US" dirty="0">
                <a:latin typeface="Times New Roman" pitchFamily="18" charset="0"/>
              </a:rPr>
              <a:t>    } else if (pct &lt; 60) {</a:t>
            </a:r>
          </a:p>
          <a:p>
            <a:r>
              <a:rPr lang="en-CA" altLang="en-US" dirty="0">
                <a:latin typeface="Times New Roman" pitchFamily="18" charset="0"/>
              </a:rPr>
              <a:t>        result = "D";</a:t>
            </a:r>
          </a:p>
          <a:p>
            <a:r>
              <a:rPr lang="en-CA" altLang="en-US" dirty="0">
                <a:latin typeface="Times New Roman" pitchFamily="18" charset="0"/>
              </a:rPr>
              <a:t>    } else if (pct &lt; 70) {</a:t>
            </a:r>
          </a:p>
          <a:p>
            <a:r>
              <a:rPr lang="en-CA" altLang="en-US" dirty="0">
                <a:latin typeface="Times New Roman" pitchFamily="18" charset="0"/>
              </a:rPr>
              <a:t>        result = "C";</a:t>
            </a:r>
          </a:p>
          <a:p>
            <a:r>
              <a:rPr lang="en-CA" altLang="en-US" dirty="0">
                <a:latin typeface="Times New Roman" pitchFamily="18" charset="0"/>
              </a:rPr>
              <a:t>    } else if (pct &lt; 80) {</a:t>
            </a:r>
          </a:p>
          <a:p>
            <a:r>
              <a:rPr lang="en-CA" altLang="en-US" dirty="0">
                <a:latin typeface="Times New Roman" pitchFamily="18" charset="0"/>
              </a:rPr>
              <a:t>        result = "B";</a:t>
            </a:r>
          </a:p>
          <a:p>
            <a:r>
              <a:rPr lang="en-CA" altLang="en-US" dirty="0">
                <a:latin typeface="Times New Roman" pitchFamily="18" charset="0"/>
              </a:rPr>
              <a:t>    } else {</a:t>
            </a:r>
          </a:p>
          <a:p>
            <a:r>
              <a:rPr lang="en-CA" altLang="en-US" dirty="0">
                <a:latin typeface="Times New Roman" pitchFamily="18" charset="0"/>
              </a:rPr>
              <a:t>        result = "A";</a:t>
            </a:r>
          </a:p>
          <a:p>
            <a:r>
              <a:rPr lang="en-CA" altLang="en-US" dirty="0">
                <a:latin typeface="Times New Roman" pitchFamily="18" charset="0"/>
              </a:rPr>
              <a:t>    }</a:t>
            </a:r>
          </a:p>
          <a:p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    return result;</a:t>
            </a:r>
          </a:p>
          <a:p>
            <a:r>
              <a:rPr lang="en-CA" altLang="en-US" dirty="0">
                <a:latin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1200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949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031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782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562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6299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20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950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AutoNum type="romanLcParenR"/>
            </a:pPr>
            <a:r>
              <a:rPr lang="en-CA" altLang="en-US" dirty="0">
                <a:latin typeface="Times New Roman" pitchFamily="18" charset="0"/>
              </a:rPr>
              <a:t>c</a:t>
            </a:r>
          </a:p>
          <a:p>
            <a:pPr marL="285750" indent="-285750">
              <a:buAutoNum type="romanLcParenR"/>
            </a:pPr>
            <a:r>
              <a:rPr lang="en-CA" altLang="en-US" dirty="0">
                <a:latin typeface="Times New Roman" pitchFamily="18" charset="0"/>
              </a:rPr>
              <a:t>b</a:t>
            </a:r>
          </a:p>
          <a:p>
            <a:pPr marL="285750" indent="-285750">
              <a:buAutoNum type="romanLcParenR"/>
            </a:pPr>
            <a:r>
              <a:rPr lang="en-CA" altLang="en-US" dirty="0">
                <a:latin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790637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576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033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191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9212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5609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4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401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dirty="0">
                <a:latin typeface="Times New Roman" pitchFamily="18" charset="0"/>
              </a:rPr>
              <a:t>public Thing(String </a:t>
            </a:r>
            <a:r>
              <a:rPr lang="en-CA" altLang="en-US" dirty="0" err="1">
                <a:latin typeface="Times New Roman" pitchFamily="18" charset="0"/>
              </a:rPr>
              <a:t>aVal</a:t>
            </a:r>
            <a:r>
              <a:rPr lang="en-CA" altLang="en-US" dirty="0">
                <a:latin typeface="Times New Roman" pitchFamily="18" charset="0"/>
              </a:rPr>
              <a:t>, int num) {</a:t>
            </a:r>
          </a:p>
          <a:p>
            <a:r>
              <a:rPr lang="en-CA" altLang="en-US" dirty="0">
                <a:latin typeface="Times New Roman" pitchFamily="18" charset="0"/>
              </a:rPr>
              <a:t>    this(</a:t>
            </a:r>
            <a:r>
              <a:rPr lang="en-CA" altLang="en-US" dirty="0" err="1">
                <a:latin typeface="Times New Roman" pitchFamily="18" charset="0"/>
              </a:rPr>
              <a:t>aVal</a:t>
            </a:r>
            <a:r>
              <a:rPr lang="en-CA" altLang="en-US" dirty="0">
                <a:latin typeface="Times New Roman" pitchFamily="18" charset="0"/>
              </a:rPr>
              <a:t>, "", num);</a:t>
            </a:r>
          </a:p>
          <a:p>
            <a:r>
              <a:rPr lang="en-CA" altLang="en-US" dirty="0">
                <a:latin typeface="Times New Roman" pitchFamily="18" charset="0"/>
              </a:rPr>
              <a:t>}</a:t>
            </a:r>
          </a:p>
          <a:p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public Thing(String </a:t>
            </a:r>
            <a:r>
              <a:rPr lang="en-CA" altLang="en-US" dirty="0" err="1">
                <a:latin typeface="Times New Roman" pitchFamily="18" charset="0"/>
              </a:rPr>
              <a:t>aVal</a:t>
            </a:r>
            <a:r>
              <a:rPr lang="en-CA" altLang="en-US" dirty="0">
                <a:latin typeface="Times New Roman" pitchFamily="18" charset="0"/>
              </a:rPr>
              <a:t>, String </a:t>
            </a:r>
            <a:r>
              <a:rPr lang="en-CA" altLang="en-US" dirty="0" err="1">
                <a:latin typeface="Times New Roman" pitchFamily="18" charset="0"/>
              </a:rPr>
              <a:t>bVal</a:t>
            </a:r>
            <a:r>
              <a:rPr lang="en-CA" altLang="en-US" dirty="0">
                <a:latin typeface="Times New Roman" pitchFamily="18" charset="0"/>
              </a:rPr>
              <a:t>) {</a:t>
            </a:r>
          </a:p>
          <a:p>
            <a:r>
              <a:rPr lang="en-CA" altLang="en-US" dirty="0">
                <a:latin typeface="Times New Roman" pitchFamily="18" charset="0"/>
              </a:rPr>
              <a:t>    this(</a:t>
            </a:r>
            <a:r>
              <a:rPr lang="en-CA" altLang="en-US" dirty="0" err="1">
                <a:latin typeface="Times New Roman" pitchFamily="18" charset="0"/>
              </a:rPr>
              <a:t>aVal</a:t>
            </a:r>
            <a:r>
              <a:rPr lang="en-CA" altLang="en-US" dirty="0">
                <a:latin typeface="Times New Roman" pitchFamily="18" charset="0"/>
              </a:rPr>
              <a:t>, </a:t>
            </a:r>
            <a:r>
              <a:rPr lang="en-CA" altLang="en-US" dirty="0" err="1">
                <a:latin typeface="Times New Roman" pitchFamily="18" charset="0"/>
              </a:rPr>
              <a:t>bVal</a:t>
            </a:r>
            <a:r>
              <a:rPr lang="en-CA" altLang="en-US" dirty="0">
                <a:latin typeface="Times New Roman" pitchFamily="18" charset="0"/>
              </a:rPr>
              <a:t>, 0);</a:t>
            </a:r>
          </a:p>
          <a:p>
            <a:r>
              <a:rPr lang="en-CA" altLang="en-US" dirty="0">
                <a:latin typeface="Times New Roman" pitchFamily="18" charset="0"/>
              </a:rPr>
              <a:t>}</a:t>
            </a:r>
          </a:p>
          <a:p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public Thing() {</a:t>
            </a:r>
          </a:p>
          <a:p>
            <a:r>
              <a:rPr lang="en-CA" altLang="en-US" dirty="0">
                <a:latin typeface="Times New Roman" pitchFamily="18" charset="0"/>
              </a:rPr>
              <a:t>    this("Undefined, "", 0);</a:t>
            </a:r>
          </a:p>
          <a:p>
            <a:r>
              <a:rPr lang="en-CA" altLang="en-US" dirty="0">
                <a:latin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422107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992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35864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private static void </a:t>
            </a:r>
            <a:r>
              <a:rPr lang="en-CA" dirty="0" err="1"/>
              <a:t>buyLotto</a:t>
            </a:r>
            <a:r>
              <a:rPr lang="en-CA" dirty="0"/>
              <a:t>(int </a:t>
            </a:r>
            <a:r>
              <a:rPr lang="en-CA" dirty="0" err="1"/>
              <a:t>numTickets</a:t>
            </a:r>
            <a:r>
              <a:rPr lang="en-CA" dirty="0"/>
              <a:t>) {</a:t>
            </a:r>
          </a:p>
          <a:p>
            <a:r>
              <a:rPr lang="en-CA" dirty="0"/>
              <a:t>    for (int I = 1; I &lt;= </a:t>
            </a:r>
            <a:r>
              <a:rPr lang="en-CA" dirty="0" err="1"/>
              <a:t>numTickets</a:t>
            </a:r>
            <a:r>
              <a:rPr lang="en-CA" dirty="0"/>
              <a:t>; ++</a:t>
            </a:r>
            <a:r>
              <a:rPr lang="en-CA" dirty="0" err="1"/>
              <a:t>i</a:t>
            </a:r>
            <a:r>
              <a:rPr lang="en-CA" dirty="0"/>
              <a:t>) {</a:t>
            </a:r>
          </a:p>
          <a:p>
            <a:r>
              <a:rPr lang="en-CA" dirty="0"/>
              <a:t>        </a:t>
            </a:r>
            <a:r>
              <a:rPr lang="en-CA" dirty="0" err="1"/>
              <a:t>sopln</a:t>
            </a:r>
            <a:r>
              <a:rPr lang="en-CA" dirty="0"/>
              <a:t>("You lose!");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private static void </a:t>
            </a:r>
            <a:r>
              <a:rPr lang="en-CA" dirty="0" err="1"/>
              <a:t>buyLotto</a:t>
            </a:r>
            <a:r>
              <a:rPr lang="en-CA" dirty="0"/>
              <a:t>() {</a:t>
            </a:r>
          </a:p>
          <a:p>
            <a:r>
              <a:rPr lang="en-CA" dirty="0"/>
              <a:t>    </a:t>
            </a:r>
            <a:r>
              <a:rPr lang="en-CA" dirty="0" err="1"/>
              <a:t>buyLotto</a:t>
            </a:r>
            <a:r>
              <a:rPr lang="en-CA" dirty="0"/>
              <a:t>(10);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public static void </a:t>
            </a:r>
            <a:r>
              <a:rPr lang="en-CA" dirty="0" err="1"/>
              <a:t>printTitle</a:t>
            </a:r>
            <a:r>
              <a:rPr lang="en-CA" dirty="0"/>
              <a:t>(String text, char under) {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();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(title);</a:t>
            </a:r>
          </a:p>
          <a:p>
            <a:r>
              <a:rPr lang="en-CA" dirty="0"/>
              <a:t>    for (int I = 1; I &lt; </a:t>
            </a:r>
            <a:r>
              <a:rPr lang="en-CA" dirty="0" err="1"/>
              <a:t>text.length</a:t>
            </a:r>
            <a:r>
              <a:rPr lang="en-CA" dirty="0"/>
              <a:t>(); ++</a:t>
            </a:r>
            <a:r>
              <a:rPr lang="en-CA" dirty="0" err="1"/>
              <a:t>i</a:t>
            </a:r>
            <a:r>
              <a:rPr lang="en-CA" dirty="0"/>
              <a:t>) {</a:t>
            </a:r>
          </a:p>
          <a:p>
            <a:r>
              <a:rPr lang="en-CA" dirty="0"/>
              <a:t>        sop(under);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();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public static void </a:t>
            </a:r>
            <a:r>
              <a:rPr lang="en-CA" dirty="0" err="1"/>
              <a:t>printTitle</a:t>
            </a:r>
            <a:r>
              <a:rPr lang="en-CA" dirty="0"/>
              <a:t>(String text) {</a:t>
            </a:r>
          </a:p>
          <a:p>
            <a:r>
              <a:rPr lang="en-CA" dirty="0"/>
              <a:t>    </a:t>
            </a:r>
            <a:r>
              <a:rPr lang="en-CA" dirty="0" err="1"/>
              <a:t>printTitle</a:t>
            </a:r>
            <a:r>
              <a:rPr lang="en-CA" dirty="0"/>
              <a:t>(text, '-');</a:t>
            </a:r>
          </a:p>
          <a:p>
            <a:r>
              <a:rPr lang="en-CA"/>
              <a:t>}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69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2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More on Objects and Classes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Static Methods in Object Classes, Overloading, the </a:t>
            </a:r>
            <a:r>
              <a:rPr lang="en-US" dirty="0" err="1"/>
              <a:t>toString</a:t>
            </a:r>
            <a:r>
              <a:rPr lang="en-US" dirty="0"/>
              <a:t> Method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Methods using the object’s values</a:t>
            </a:r>
          </a:p>
          <a:p>
            <a:pPr lvl="1">
              <a:defRPr/>
            </a:pPr>
            <a:r>
              <a:rPr lang="en-CA" dirty="0"/>
              <a:t>getters return the value to the client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s1Name = s1.getName();</a:t>
            </a:r>
          </a:p>
          <a:p>
            <a:pPr lvl="1">
              <a:defRPr/>
            </a:pPr>
            <a:r>
              <a:rPr lang="en-CA" dirty="0"/>
              <a:t>setters ask object to change value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s1.setGrade(100);</a:t>
            </a:r>
          </a:p>
          <a:p>
            <a:pPr lvl="2">
              <a:defRPr/>
            </a:pPr>
            <a:r>
              <a:rPr lang="en-CA" dirty="0"/>
              <a:t>object might not want to make the change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s2.setGrade(1000);</a:t>
            </a:r>
          </a:p>
          <a:p>
            <a:pPr lvl="2">
              <a:defRPr/>
            </a:pPr>
            <a:r>
              <a:rPr lang="en-CA" dirty="0"/>
              <a:t>which is why we make instance variables private!</a:t>
            </a:r>
          </a:p>
          <a:p>
            <a:pPr lvl="2">
              <a:defRPr/>
            </a:pPr>
            <a:r>
              <a:rPr lang="en-CA" dirty="0"/>
              <a:t>which (in turn) is why we need getters and setters</a:t>
            </a:r>
          </a:p>
          <a:p>
            <a:pPr lvl="1">
              <a:buFont typeface="Wingdings" pitchFamily="2" charset="2"/>
              <a:buNone/>
              <a:defRPr/>
            </a:pP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Just return the requested instance variable: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height;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or </a:t>
            </a:r>
            <a:r>
              <a:rPr lang="en-CA" sz="2400" i="1" dirty="0" err="1">
                <a:solidFill>
                  <a:schemeClr val="accent6">
                    <a:lumMod val="50000"/>
                  </a:schemeClr>
                </a:solidFill>
              </a:rPr>
              <a:t>this.height</a:t>
            </a:r>
            <a:endParaRPr lang="en-CA" sz="24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>
              <a:defRPr/>
            </a:pPr>
            <a:r>
              <a:rPr lang="en-CA" dirty="0"/>
              <a:t>No need to check if the value is OK!</a:t>
            </a:r>
          </a:p>
          <a:p>
            <a:pPr lvl="1">
              <a:defRPr/>
            </a:pPr>
            <a:r>
              <a:rPr lang="en-CA" dirty="0"/>
              <a:t>it’s the setter’s job to make sure value is OK</a:t>
            </a:r>
          </a:p>
          <a:p>
            <a:pPr lvl="1">
              <a:defRPr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height</a:t>
            </a:r>
            <a:r>
              <a:rPr lang="en-CA" dirty="0"/>
              <a:t> will never be less than zero!</a:t>
            </a:r>
          </a:p>
          <a:p>
            <a:pPr lvl="1">
              <a:buFont typeface="Wingdings" pitchFamily="2" charset="2"/>
              <a:buNone/>
              <a:defRPr/>
            </a:pP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Change only if the change makes sense</a:t>
            </a:r>
          </a:p>
          <a:p>
            <a:pPr lvl="1"/>
            <a:r>
              <a:rPr lang="en-CA" dirty="0"/>
              <a:t>height must never be less than zero!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if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&gt;= 0)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height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 else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throw an exception or print an error message…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        // …or sometimes just quietly ignore it (silent failure)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0" y="2895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cxnSp>
        <p:nvCxnSpPr>
          <p:cNvPr id="5" name="Shape 10"/>
          <p:cNvCxnSpPr>
            <a:stCxn id="6" idx="1"/>
            <a:endCxn id="4" idx="2"/>
          </p:cNvCxnSpPr>
          <p:nvPr/>
        </p:nvCxnSpPr>
        <p:spPr bwMode="auto">
          <a:xfrm rot="10800000">
            <a:off x="5295900" y="3276601"/>
            <a:ext cx="342900" cy="73494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638800" y="3657600"/>
            <a:ext cx="3048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000" b="1" i="1" dirty="0">
                <a:solidFill>
                  <a:schemeClr val="accent1"/>
                </a:solidFill>
                <a:latin typeface="+mn-lt"/>
              </a:rPr>
              <a:t>NOTE</a:t>
            </a:r>
            <a:r>
              <a:rPr lang="en-CA" sz="2000" i="1" dirty="0">
                <a:solidFill>
                  <a:schemeClr val="accent1"/>
                </a:solidFill>
                <a:latin typeface="+mn-lt"/>
              </a:rPr>
              <a:t>: the </a:t>
            </a:r>
            <a:r>
              <a:rPr lang="en-CA" sz="2000" b="1" i="1" dirty="0">
                <a:solidFill>
                  <a:schemeClr val="accent1"/>
                </a:solidFill>
                <a:latin typeface="+mn-lt"/>
              </a:rPr>
              <a:t>new</a:t>
            </a:r>
            <a:r>
              <a:rPr lang="en-CA" sz="2000" i="1" dirty="0">
                <a:solidFill>
                  <a:schemeClr val="accent1"/>
                </a:solidFill>
                <a:latin typeface="+mn-lt"/>
              </a:rPr>
              <a:t> value is the one you need to check</a:t>
            </a:r>
          </a:p>
        </p:txBody>
      </p:sp>
      <p:cxnSp>
        <p:nvCxnSpPr>
          <p:cNvPr id="7" name="Shape 12"/>
          <p:cNvCxnSpPr>
            <a:stCxn id="6" idx="1"/>
            <a:endCxn id="8" idx="3"/>
          </p:cNvCxnSpPr>
          <p:nvPr/>
        </p:nvCxnSpPr>
        <p:spPr bwMode="auto">
          <a:xfrm rot="10800000">
            <a:off x="4038600" y="3467101"/>
            <a:ext cx="1600200" cy="5444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95400" y="32766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1371600" y="5715000"/>
            <a:ext cx="4648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000" b="1" i="1" dirty="0">
                <a:solidFill>
                  <a:schemeClr val="accent1"/>
                </a:solidFill>
              </a:rPr>
              <a:t>NOTE</a:t>
            </a:r>
            <a:r>
              <a:rPr lang="en-CA" sz="2000" i="1" dirty="0">
                <a:solidFill>
                  <a:schemeClr val="accent1"/>
                </a:solidFill>
              </a:rPr>
              <a:t>: the </a:t>
            </a:r>
            <a:r>
              <a:rPr lang="en-CA" sz="2000" b="1" i="1" dirty="0">
                <a:solidFill>
                  <a:schemeClr val="accent1"/>
                </a:solidFill>
              </a:rPr>
              <a:t>instance variable (</a:t>
            </a:r>
            <a:r>
              <a:rPr lang="en-CA" sz="2000" b="1" i="1" dirty="0" err="1">
                <a:solidFill>
                  <a:schemeClr val="accent1"/>
                </a:solidFill>
              </a:rPr>
              <a:t>this.height</a:t>
            </a:r>
            <a:r>
              <a:rPr lang="en-CA" sz="2000" b="1" i="1" dirty="0">
                <a:solidFill>
                  <a:schemeClr val="accent1"/>
                </a:solidFill>
              </a:rPr>
              <a:t>) </a:t>
            </a:r>
            <a:r>
              <a:rPr lang="en-CA" sz="2000" i="1" dirty="0">
                <a:solidFill>
                  <a:schemeClr val="accent1"/>
                </a:solidFill>
              </a:rPr>
              <a:t>is the one you need to change</a:t>
            </a:r>
          </a:p>
        </p:txBody>
      </p:sp>
      <p:cxnSp>
        <p:nvCxnSpPr>
          <p:cNvPr id="16" name="Shape 12"/>
          <p:cNvCxnSpPr>
            <a:stCxn id="15" idx="1"/>
            <a:endCxn id="17" idx="1"/>
          </p:cNvCxnSpPr>
          <p:nvPr/>
        </p:nvCxnSpPr>
        <p:spPr bwMode="auto">
          <a:xfrm rot="10800000" flipH="1">
            <a:off x="1371600" y="3848101"/>
            <a:ext cx="152400" cy="2220843"/>
          </a:xfrm>
          <a:prstGeom prst="curvedConnector3">
            <a:avLst>
              <a:gd name="adj1" fmla="val -150000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00" y="36576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Objects generally have many more methods</a:t>
            </a:r>
          </a:p>
          <a:p>
            <a:pPr lvl="1"/>
            <a:r>
              <a:rPr lang="en-CA" dirty="0"/>
              <a:t>not just constructors, getters and setters</a:t>
            </a:r>
          </a:p>
          <a:p>
            <a:r>
              <a:rPr lang="en-CA" dirty="0"/>
              <a:t>Other object methods might:</a:t>
            </a:r>
          </a:p>
          <a:p>
            <a:pPr lvl="1"/>
            <a:r>
              <a:rPr lang="en-CA" dirty="0"/>
              <a:t>calculate values</a:t>
            </a:r>
          </a:p>
          <a:p>
            <a:pPr lvl="1"/>
            <a:r>
              <a:rPr lang="en-CA" dirty="0"/>
              <a:t>revise multiple instance variables</a:t>
            </a:r>
          </a:p>
          <a:p>
            <a:pPr lvl="1"/>
            <a:r>
              <a:rPr lang="en-CA" dirty="0"/>
              <a:t>modify instance variables by adding/subtracting/…</a:t>
            </a:r>
          </a:p>
          <a:p>
            <a:pPr lvl="1"/>
            <a:r>
              <a:rPr lang="en-CA" dirty="0"/>
              <a:t>produce output</a:t>
            </a:r>
          </a:p>
          <a:p>
            <a:pPr lvl="1"/>
            <a:r>
              <a:rPr lang="en-CA" dirty="0"/>
              <a:t>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Rectangle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Rectangle has height and width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Rectangle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double height;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double width;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…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r>
              <a:rPr lang="en-CA" dirty="0"/>
              <a:t>Client can calculate area by using getters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area = r1.getHeight() * r1.getWidth();</a:t>
            </a:r>
            <a:endParaRPr lang="en-CA" dirty="0">
              <a:solidFill>
                <a:schemeClr val="tx2"/>
              </a:solidFill>
            </a:endParaRPr>
          </a:p>
          <a:p>
            <a:pPr lvl="1"/>
            <a:r>
              <a:rPr lang="en-CA" dirty="0"/>
              <a:t>it’d be nicer if we could just ask r1 for its area</a:t>
            </a:r>
          </a:p>
          <a:p>
            <a:pPr lvl="2"/>
            <a:r>
              <a:rPr lang="en-CA" dirty="0"/>
              <a:t>shorter code; less chance of making a mistake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Rectangle Area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Rectangle can do the area calculation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getArea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height * width;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en-CA" dirty="0"/>
              <a:t>returns area of </a:t>
            </a:r>
            <a:r>
              <a:rPr lang="en-CA" i="1" dirty="0"/>
              <a:t>this</a:t>
            </a:r>
            <a:r>
              <a:rPr lang="en-CA" dirty="0"/>
              <a:t> Rectangle</a:t>
            </a:r>
          </a:p>
          <a:p>
            <a:r>
              <a:rPr lang="en-CA" b="1" dirty="0"/>
              <a:t>Do not</a:t>
            </a:r>
            <a:r>
              <a:rPr lang="en-CA" dirty="0"/>
              <a:t> create an instance variable for area!</a:t>
            </a:r>
          </a:p>
          <a:p>
            <a:pPr lvl="1"/>
            <a:r>
              <a:rPr lang="en-CA" dirty="0"/>
              <a:t>calculate it whenever needed</a:t>
            </a:r>
          </a:p>
          <a:p>
            <a:pPr lvl="2"/>
            <a:r>
              <a:rPr lang="en-CA" i="1" dirty="0"/>
              <a:t>otherwise</a:t>
            </a:r>
            <a:r>
              <a:rPr lang="en-CA" dirty="0"/>
              <a:t> need to update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area</a:t>
            </a:r>
            <a:r>
              <a:rPr lang="en-CA" dirty="0"/>
              <a:t> when height or width changes</a:t>
            </a:r>
          </a:p>
          <a:p>
            <a:pPr lvl="1"/>
            <a:r>
              <a:rPr lang="en-CA" dirty="0"/>
              <a:t>shorter code; less error-prone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Multi-Setter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8077200" cy="4525963"/>
          </a:xfrm>
        </p:spPr>
        <p:txBody>
          <a:bodyPr/>
          <a:lstStyle/>
          <a:p>
            <a:r>
              <a:rPr lang="en-CA" sz="3200" dirty="0"/>
              <a:t>Sometimes want to change multiple values</a:t>
            </a:r>
          </a:p>
          <a:p>
            <a:pPr lvl="1">
              <a:buNone/>
            </a:pPr>
            <a:r>
              <a:rPr lang="en-CA" dirty="0">
                <a:solidFill>
                  <a:schemeClr val="accent1"/>
                </a:solidFill>
              </a:rPr>
              <a:t>r1.setHeight(2.0);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accent1"/>
                </a:solidFill>
              </a:rPr>
              <a:t>r1.setWidth(5.0);</a:t>
            </a:r>
          </a:p>
          <a:p>
            <a:pPr lvl="1"/>
            <a:r>
              <a:rPr lang="en-CA" dirty="0"/>
              <a:t>makes Rectangle class more convenient to use</a:t>
            </a:r>
          </a:p>
          <a:p>
            <a:r>
              <a:rPr lang="en-CA" sz="3200" dirty="0"/>
              <a:t>Only change if BOTH values OK</a:t>
            </a:r>
          </a:p>
          <a:p>
            <a:pPr lvl="1">
              <a:buNone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setSize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(double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, double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   if (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&gt; 0 &amp;&amp;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&gt; 0) {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       height =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       width =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n-CA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CA" i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sz="3200" dirty="0"/>
          </a:p>
          <a:p>
            <a:pPr lvl="1">
              <a:buNone/>
            </a:pPr>
            <a:r>
              <a:rPr lang="en-CA" dirty="0">
                <a:solidFill>
                  <a:schemeClr val="accent1"/>
                </a:solidFill>
              </a:rPr>
              <a:t>r1.setSize(2.0, 5.0);</a:t>
            </a:r>
          </a:p>
        </p:txBody>
      </p:sp>
      <p:sp>
        <p:nvSpPr>
          <p:cNvPr id="6" name="Notched Right Arrow 5"/>
          <p:cNvSpPr/>
          <p:nvPr/>
        </p:nvSpPr>
        <p:spPr>
          <a:xfrm>
            <a:off x="3352800" y="2514600"/>
            <a:ext cx="1676400" cy="685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More Instance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Maybe a (void) method to print out all info</a:t>
            </a:r>
          </a:p>
          <a:p>
            <a:pPr lvl="1">
              <a:defRPr/>
            </a:pPr>
            <a:r>
              <a:rPr lang="en-CA" dirty="0"/>
              <a:t>it’s just nice to have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stu.printRecord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printRecord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CA" sz="2000" i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Sopln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("Number: " +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aNumber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CA" sz="2000" i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Sopln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("Name:   " + name);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CA" sz="2000" i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Sopln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("Grade:  " + grade + "%");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187450" y="3335337"/>
            <a:ext cx="6553200" cy="10080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2000">
                <a:latin typeface="Courier New" pitchFamily="49" charset="0"/>
                <a:cs typeface="Courier New" pitchFamily="49" charset="0"/>
              </a:rPr>
              <a:t>Number: A00123456</a:t>
            </a:r>
          </a:p>
          <a:p>
            <a:r>
              <a:rPr lang="en-CA" altLang="en-US" sz="2000">
                <a:latin typeface="Courier New" pitchFamily="49" charset="0"/>
                <a:cs typeface="Courier New" pitchFamily="49" charset="0"/>
              </a:rPr>
              <a:t>Name:   Dent, Stu</a:t>
            </a:r>
          </a:p>
          <a:p>
            <a:r>
              <a:rPr lang="en-CA" altLang="en-US" sz="2000">
                <a:latin typeface="Courier New" pitchFamily="49" charset="0"/>
                <a:cs typeface="Courier New" pitchFamily="49" charset="0"/>
              </a:rPr>
              <a:t>Grade:  100%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6381690"/>
            <a:ext cx="838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b="1" i="1" dirty="0">
                <a:latin typeface="+mn-lt"/>
              </a:rPr>
              <a:t>Remember </a:t>
            </a:r>
            <a:r>
              <a:rPr lang="en-CA" sz="2000" i="1" dirty="0">
                <a:latin typeface="+mn-lt"/>
              </a:rPr>
              <a:t>to replace </a:t>
            </a:r>
            <a:r>
              <a:rPr lang="en-CA" sz="2000" dirty="0" err="1">
                <a:latin typeface="+mn-lt"/>
              </a:rPr>
              <a:t>Sopln</a:t>
            </a:r>
            <a:r>
              <a:rPr lang="en-CA" sz="2000" dirty="0">
                <a:latin typeface="+mn-lt"/>
              </a:rPr>
              <a:t> </a:t>
            </a:r>
            <a:r>
              <a:rPr lang="en-CA" sz="2000" i="1" dirty="0">
                <a:latin typeface="+mn-lt"/>
              </a:rPr>
              <a:t>with </a:t>
            </a:r>
            <a:r>
              <a:rPr lang="en-CA" sz="2000" b="1" dirty="0" err="1">
                <a:latin typeface="+mn-lt"/>
              </a:rPr>
              <a:t>System.out.println</a:t>
            </a:r>
            <a:r>
              <a:rPr lang="en-CA" sz="2000" b="1" i="1" dirty="0">
                <a:latin typeface="+mn-lt"/>
              </a:rPr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Printing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Printing an object doesn’t work very well!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 = new Student("Pat");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(s);</a:t>
            </a:r>
          </a:p>
          <a:p>
            <a:pPr lvl="1">
              <a:defRPr/>
            </a:pPr>
            <a:r>
              <a:rPr lang="en-CA" dirty="0"/>
              <a:t>prints something like  </a:t>
            </a:r>
            <a:r>
              <a:rPr lang="en-CA" sz="2400" dirty="0">
                <a:latin typeface="Courier New" pitchFamily="49" charset="0"/>
                <a:cs typeface="Courier New" pitchFamily="49" charset="0"/>
              </a:rPr>
              <a:t>Student@1f23a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CA" dirty="0"/>
              <a:t>that’s </a:t>
            </a:r>
            <a:r>
              <a:rPr lang="en-CA" i="1" dirty="0"/>
              <a:t>not</a:t>
            </a:r>
            <a:r>
              <a:rPr lang="en-CA" dirty="0"/>
              <a:t> helpful</a:t>
            </a:r>
          </a:p>
          <a:p>
            <a:pPr lvl="1">
              <a:defRPr/>
            </a:pPr>
            <a:r>
              <a:rPr lang="en-CA" dirty="0"/>
              <a:t>nice if it would print name &amp; student number</a:t>
            </a:r>
          </a:p>
          <a:p>
            <a:pPr lvl="2">
              <a:defRPr/>
            </a:pPr>
            <a:r>
              <a:rPr lang="en-CA" dirty="0"/>
              <a:t>maybe something like 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Pat (A00000003)</a:t>
            </a:r>
          </a:p>
          <a:p>
            <a:pPr lvl="1">
              <a:defRPr/>
            </a:pPr>
            <a:r>
              <a:rPr lang="en-CA" dirty="0"/>
              <a:t>meet the “</a:t>
            </a:r>
            <a:r>
              <a:rPr lang="en-CA" dirty="0" err="1"/>
              <a:t>toString</a:t>
            </a:r>
            <a:r>
              <a:rPr lang="en-CA" dirty="0"/>
              <a:t>” method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the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ask for it…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 = new Student("Pat");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s.toString</a:t>
            </a:r>
            <a:r>
              <a:rPr lang="en-CA" sz="2400" dirty="0">
                <a:solidFill>
                  <a:schemeClr val="tx2"/>
                </a:solidFill>
              </a:rPr>
              <a:t>());</a:t>
            </a:r>
          </a:p>
          <a:p>
            <a:pPr>
              <a:defRPr/>
            </a:pPr>
            <a:r>
              <a:rPr lang="en-CA" dirty="0"/>
              <a:t>…but don’t actually </a:t>
            </a:r>
            <a:r>
              <a:rPr lang="en-CA" i="1" dirty="0"/>
              <a:t>need </a:t>
            </a:r>
            <a:r>
              <a:rPr lang="en-CA" dirty="0"/>
              <a:t>to ask!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 = new Student("Pat");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(s);</a:t>
            </a:r>
          </a:p>
          <a:p>
            <a:pPr lvl="1">
              <a:defRPr/>
            </a:pPr>
            <a:r>
              <a:rPr lang="en-CA" dirty="0" err="1"/>
              <a:t>println</a:t>
            </a:r>
            <a:r>
              <a:rPr lang="en-CA" dirty="0"/>
              <a:t> will actually call </a:t>
            </a:r>
            <a:r>
              <a:rPr lang="en-CA" dirty="0" err="1"/>
              <a:t>toString</a:t>
            </a:r>
            <a:r>
              <a:rPr lang="en-CA" dirty="0"/>
              <a:t> itself</a:t>
            </a:r>
          </a:p>
          <a:p>
            <a:pPr lvl="2">
              <a:defRPr/>
            </a:pPr>
            <a:r>
              <a:rPr lang="en-CA" dirty="0"/>
              <a:t>part of the conveniences </a:t>
            </a:r>
            <a:r>
              <a:rPr lang="en-CA" dirty="0" err="1"/>
              <a:t>System.out</a:t>
            </a:r>
            <a:r>
              <a:rPr lang="en-CA" dirty="0"/>
              <a:t> provides!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Review of data-type classes</a:t>
            </a:r>
          </a:p>
          <a:p>
            <a:r>
              <a:rPr lang="en-CA" dirty="0"/>
              <a:t>Class constants and the meaning of static</a:t>
            </a:r>
          </a:p>
          <a:p>
            <a:r>
              <a:rPr lang="en-CA" dirty="0"/>
              <a:t>Static methods</a:t>
            </a:r>
          </a:p>
          <a:p>
            <a:pPr lvl="1">
              <a:spcBef>
                <a:spcPts val="0"/>
              </a:spcBef>
            </a:pPr>
            <a:r>
              <a:rPr lang="en-CA" dirty="0"/>
              <a:t>private or public</a:t>
            </a:r>
          </a:p>
          <a:p>
            <a:r>
              <a:rPr lang="en-CA" dirty="0"/>
              <a:t>Making objects easier to use</a:t>
            </a:r>
          </a:p>
          <a:p>
            <a:pPr lvl="1">
              <a:spcBef>
                <a:spcPts val="0"/>
              </a:spcBef>
            </a:pPr>
            <a:r>
              <a:rPr lang="en-CA" dirty="0"/>
              <a:t>“virtual” getters</a:t>
            </a:r>
          </a:p>
          <a:p>
            <a:pPr lvl="1">
              <a:spcBef>
                <a:spcPts val="0"/>
              </a:spcBef>
            </a:pPr>
            <a:r>
              <a:rPr lang="en-CA" dirty="0"/>
              <a:t>secondary constructors</a:t>
            </a:r>
          </a:p>
          <a:p>
            <a:pPr lvl="1">
              <a:spcBef>
                <a:spcPts val="0"/>
              </a:spcBef>
            </a:pPr>
            <a:r>
              <a:rPr lang="en-CA" dirty="0"/>
              <a:t>overloading and “default” arguments</a:t>
            </a:r>
          </a:p>
          <a:p>
            <a:pPr lvl="1">
              <a:spcBef>
                <a:spcPts val="0"/>
              </a:spcBef>
            </a:pPr>
            <a:r>
              <a:rPr lang="en-CA" dirty="0"/>
              <a:t>the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Creating the </a:t>
            </a:r>
            <a:r>
              <a:rPr lang="en-CA" dirty="0" err="1"/>
              <a:t>toString</a:t>
            </a:r>
            <a:r>
              <a:rPr lang="en-CA" dirty="0"/>
              <a:t>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NOTICE:</a:t>
            </a:r>
          </a:p>
          <a:p>
            <a:pPr lvl="1">
              <a:defRPr/>
            </a:pPr>
            <a:r>
              <a:rPr lang="en-CA" dirty="0"/>
              <a:t>we need to use </a:t>
            </a:r>
            <a:r>
              <a:rPr lang="en-CA" i="1" dirty="0" err="1"/>
              <a:t>Sopln</a:t>
            </a:r>
            <a:r>
              <a:rPr lang="en-CA" dirty="0"/>
              <a:t> to get the String to print</a:t>
            </a:r>
          </a:p>
          <a:p>
            <a:pPr lvl="1">
              <a:defRPr/>
            </a:pPr>
            <a:r>
              <a:rPr lang="en-CA" sz="4000" b="1" dirty="0" err="1"/>
              <a:t>toString</a:t>
            </a:r>
            <a:r>
              <a:rPr lang="en-CA" sz="4000" b="1" dirty="0"/>
              <a:t> does not print anything</a:t>
            </a:r>
          </a:p>
          <a:p>
            <a:pPr lvl="1">
              <a:defRPr/>
            </a:pPr>
            <a:r>
              <a:rPr lang="en-CA" dirty="0"/>
              <a:t>it only </a:t>
            </a:r>
            <a:r>
              <a:rPr lang="en-CA" i="1" dirty="0"/>
              <a:t>creates</a:t>
            </a:r>
            <a:r>
              <a:rPr lang="en-CA" dirty="0"/>
              <a:t> a String (which can then be printed)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toString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name + " (" +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+ ")";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</a:t>
            </a:r>
            <a:r>
              <a:rPr lang="en-CA" sz="2400" dirty="0" err="1">
                <a:solidFill>
                  <a:schemeClr val="tx2"/>
                </a:solidFill>
              </a:rPr>
              <a:t>stu</a:t>
            </a:r>
            <a:r>
              <a:rPr lang="en-CA" sz="2400" dirty="0">
                <a:solidFill>
                  <a:schemeClr val="tx2"/>
                </a:solidFill>
              </a:rPr>
              <a:t> = new Student("A000000003", "Pat", 0);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</a:t>
            </a:r>
            <a:r>
              <a:rPr lang="en-CA" sz="2400" dirty="0" err="1">
                <a:solidFill>
                  <a:schemeClr val="tx2"/>
                </a:solidFill>
              </a:rPr>
              <a:t>str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stu.toString</a:t>
            </a:r>
            <a:r>
              <a:rPr lang="en-CA" sz="2400" dirty="0">
                <a:solidFill>
                  <a:schemeClr val="tx2"/>
                </a:solidFill>
              </a:rPr>
              <a:t>();	 </a:t>
            </a:r>
            <a:r>
              <a:rPr lang="en-CA" sz="2400" i="1" dirty="0">
                <a:solidFill>
                  <a:schemeClr val="tx2"/>
                </a:solidFill>
              </a:rPr>
              <a:t>// </a:t>
            </a:r>
            <a:r>
              <a:rPr lang="en-CA" sz="2400" b="1" i="1" dirty="0">
                <a:solidFill>
                  <a:schemeClr val="tx2"/>
                </a:solidFill>
              </a:rPr>
              <a:t>creates</a:t>
            </a:r>
            <a:r>
              <a:rPr lang="en-CA" sz="2400" i="1" dirty="0">
                <a:solidFill>
                  <a:schemeClr val="tx2"/>
                </a:solidFill>
              </a:rPr>
              <a:t> the String "Pat (A00…)"</a:t>
            </a:r>
          </a:p>
          <a:p>
            <a:pPr lvl="1">
              <a:buNone/>
              <a:defRPr/>
            </a:pPr>
            <a:r>
              <a:rPr lang="en-CA" sz="2400" i="1" dirty="0" err="1">
                <a:solidFill>
                  <a:schemeClr val="tx2"/>
                </a:solidFill>
              </a:rPr>
              <a:t>Sopln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str</a:t>
            </a:r>
            <a:r>
              <a:rPr lang="en-CA" sz="2400" dirty="0">
                <a:solidFill>
                  <a:schemeClr val="tx2"/>
                </a:solidFill>
              </a:rPr>
              <a:t>);		</a:t>
            </a:r>
            <a:r>
              <a:rPr lang="en-CA" sz="2400" i="1" dirty="0">
                <a:solidFill>
                  <a:schemeClr val="tx2"/>
                </a:solidFill>
              </a:rPr>
              <a:t>// prints </a:t>
            </a:r>
            <a:r>
              <a:rPr lang="en-CA" sz="2400" dirty="0"/>
              <a:t>Pat (A00000003)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381690"/>
            <a:ext cx="838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b="1" i="1" dirty="0">
                <a:latin typeface="+mn-lt"/>
              </a:rPr>
              <a:t>You are remembering </a:t>
            </a:r>
            <a:r>
              <a:rPr lang="en-CA" sz="2000" i="1" dirty="0">
                <a:latin typeface="+mn-lt"/>
              </a:rPr>
              <a:t>to replace </a:t>
            </a:r>
            <a:r>
              <a:rPr lang="en-CA" sz="2000" dirty="0" err="1">
                <a:latin typeface="+mn-lt"/>
              </a:rPr>
              <a:t>Sopln</a:t>
            </a:r>
            <a:r>
              <a:rPr lang="en-CA" sz="2000" dirty="0">
                <a:latin typeface="+mn-lt"/>
              </a:rPr>
              <a:t> </a:t>
            </a:r>
            <a:r>
              <a:rPr lang="en-CA" sz="2000" i="1" dirty="0">
                <a:latin typeface="+mn-lt"/>
              </a:rPr>
              <a:t>with </a:t>
            </a:r>
            <a:r>
              <a:rPr lang="en-CA" sz="2000" b="1" dirty="0" err="1">
                <a:latin typeface="+mn-lt"/>
              </a:rPr>
              <a:t>System.out.println</a:t>
            </a:r>
            <a:r>
              <a:rPr lang="en-CA" sz="2000" b="1" i="1" dirty="0">
                <a:latin typeface="+mn-lt"/>
              </a:rPr>
              <a:t>, right?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 @Override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NetBeans</a:t>
            </a:r>
            <a:r>
              <a:rPr lang="en-CA" dirty="0"/>
              <a:t> makes a suggestion:</a:t>
            </a:r>
          </a:p>
          <a:p>
            <a:pPr lvl="1">
              <a:defRPr/>
            </a:pPr>
            <a:r>
              <a:rPr lang="en-CA" dirty="0"/>
              <a:t>add @Override Annotation</a:t>
            </a:r>
          </a:p>
          <a:p>
            <a:pPr lvl="1">
              <a:defRPr/>
            </a:pPr>
            <a:r>
              <a:rPr lang="en-CA" dirty="0"/>
              <a:t>don’t </a:t>
            </a:r>
            <a:r>
              <a:rPr lang="en-CA" i="1" dirty="0"/>
              <a:t>need</a:t>
            </a:r>
            <a:r>
              <a:rPr lang="en-CA" dirty="0"/>
              <a:t> to, but it’s </a:t>
            </a:r>
            <a:r>
              <a:rPr lang="en-CA" i="1" dirty="0"/>
              <a:t>encouraged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@Override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toString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name + " (" +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+ ")"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we’ll explain it in CSCI 1228</a:t>
            </a:r>
          </a:p>
          <a:p>
            <a:pPr lvl="2">
              <a:defRPr/>
            </a:pPr>
            <a:r>
              <a:rPr lang="en-CA" dirty="0"/>
              <a:t>or look up </a:t>
            </a:r>
            <a:r>
              <a:rPr lang="en-CA" i="1" dirty="0"/>
              <a:t>Java inheritance </a:t>
            </a:r>
            <a:r>
              <a:rPr lang="en-CA" dirty="0"/>
              <a:t>online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Room object has a building and a number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Room </a:t>
            </a:r>
            <a:r>
              <a:rPr lang="en-CA" sz="2400" dirty="0" err="1">
                <a:solidFill>
                  <a:schemeClr val="tx2"/>
                </a:solidFill>
              </a:rPr>
              <a:t>sectionARoom</a:t>
            </a:r>
            <a:r>
              <a:rPr lang="en-CA" sz="2400" dirty="0">
                <a:solidFill>
                  <a:schemeClr val="tx2"/>
                </a:solidFill>
              </a:rPr>
              <a:t> = new Room("Atrium", 101);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Room </a:t>
            </a:r>
            <a:r>
              <a:rPr lang="en-CA" sz="2400" dirty="0" err="1">
                <a:solidFill>
                  <a:schemeClr val="tx2"/>
                </a:solidFill>
              </a:rPr>
              <a:t>sectionBRoom</a:t>
            </a:r>
            <a:r>
              <a:rPr lang="en-CA" sz="2400" dirty="0">
                <a:solidFill>
                  <a:schemeClr val="tx2"/>
                </a:solidFill>
              </a:rPr>
              <a:t> = new Room("Loyola", 179);</a:t>
            </a:r>
          </a:p>
          <a:p>
            <a:r>
              <a:rPr lang="en-CA" dirty="0"/>
              <a:t>Write a </a:t>
            </a:r>
            <a:r>
              <a:rPr lang="en-CA" dirty="0" err="1"/>
              <a:t>toString</a:t>
            </a:r>
            <a:r>
              <a:rPr lang="en-CA" dirty="0"/>
              <a:t> method for Room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("A is in " + </a:t>
            </a:r>
            <a:r>
              <a:rPr lang="en-CA" sz="2400" dirty="0" err="1">
                <a:solidFill>
                  <a:schemeClr val="tx2"/>
                </a:solidFill>
              </a:rPr>
              <a:t>sectionARoom</a:t>
            </a:r>
            <a:r>
              <a:rPr lang="en-CA" sz="2400" dirty="0">
                <a:solidFill>
                  <a:schemeClr val="tx2"/>
                </a:solidFill>
              </a:rPr>
              <a:t> + ".");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("B is in " + </a:t>
            </a:r>
            <a:r>
              <a:rPr lang="en-CA" sz="2400" dirty="0" err="1">
                <a:solidFill>
                  <a:schemeClr val="tx2"/>
                </a:solidFill>
              </a:rPr>
              <a:t>sectionBRoom</a:t>
            </a:r>
            <a:r>
              <a:rPr lang="en-CA" sz="2400" dirty="0">
                <a:solidFill>
                  <a:schemeClr val="tx2"/>
                </a:solidFill>
              </a:rPr>
              <a:t> + ".");</a:t>
            </a:r>
          </a:p>
          <a:p>
            <a:pPr lvl="2"/>
            <a:r>
              <a:rPr lang="en-CA" dirty="0"/>
              <a:t>remember: </a:t>
            </a:r>
            <a:r>
              <a:rPr lang="en-CA" dirty="0" err="1"/>
              <a:t>toString</a:t>
            </a:r>
            <a:r>
              <a:rPr lang="en-CA" dirty="0"/>
              <a:t> is called automatically</a:t>
            </a:r>
          </a:p>
          <a:p>
            <a:pPr lvl="2"/>
            <a:r>
              <a:rPr lang="en-CA" dirty="0"/>
              <a:t>remember: </a:t>
            </a:r>
            <a:r>
              <a:rPr lang="en-CA" dirty="0" err="1"/>
              <a:t>toString</a:t>
            </a:r>
            <a:r>
              <a:rPr lang="en-CA" dirty="0"/>
              <a:t> doesn’t print anything!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19200" y="5562600"/>
            <a:ext cx="7239000" cy="838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Courier New" pitchFamily="49" charset="0"/>
              </a:rPr>
              <a:t>A is in Atrium 101.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Courier New" pitchFamily="49" charset="0"/>
              </a:rPr>
              <a:t>B is in Loyola 179.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 Magic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Student class, grades need to be 0..100</a:t>
            </a:r>
          </a:p>
          <a:p>
            <a:pPr lvl="1"/>
            <a:r>
              <a:rPr lang="en-CA" dirty="0"/>
              <a:t>need to check in constructor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if (0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100)</a:t>
            </a:r>
          </a:p>
          <a:p>
            <a:pPr lvl="1"/>
            <a:r>
              <a:rPr lang="en-CA" dirty="0"/>
              <a:t>need to check in setter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if (0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100)</a:t>
            </a:r>
          </a:p>
          <a:p>
            <a:r>
              <a:rPr lang="en-CA" dirty="0"/>
              <a:t>Should name the number 100</a:t>
            </a:r>
          </a:p>
          <a:p>
            <a:pPr lvl="1"/>
            <a:r>
              <a:rPr lang="en-CA" dirty="0"/>
              <a:t>just like we did in out programs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static final int MAX_GRADE = 100;</a:t>
            </a:r>
          </a:p>
          <a:p>
            <a:pPr lvl="1"/>
            <a:r>
              <a:rPr lang="en-CA" dirty="0"/>
              <a:t>use the name instead of the numeral</a:t>
            </a:r>
          </a:p>
          <a:p>
            <a:pPr lvl="2"/>
            <a:r>
              <a:rPr lang="en-CA" dirty="0"/>
              <a:t>more typing, but less error-prone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the Word “static”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used this word a lot in our programs</a:t>
            </a:r>
          </a:p>
          <a:p>
            <a:pPr lvl="1"/>
            <a:r>
              <a:rPr lang="en-CA" dirty="0"/>
              <a:t>every method was static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public </a:t>
            </a:r>
            <a:r>
              <a:rPr lang="en-CA" sz="2400" b="1" dirty="0">
                <a:solidFill>
                  <a:schemeClr val="tx2"/>
                </a:solidFill>
              </a:rPr>
              <a:t>static</a:t>
            </a:r>
            <a:r>
              <a:rPr lang="en-CA" sz="2400" dirty="0">
                <a:solidFill>
                  <a:schemeClr val="tx2"/>
                </a:solidFill>
              </a:rPr>
              <a:t>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private </a:t>
            </a:r>
            <a:r>
              <a:rPr lang="en-CA" sz="2400" b="1" dirty="0">
                <a:solidFill>
                  <a:schemeClr val="tx2"/>
                </a:solidFill>
              </a:rPr>
              <a:t>static</a:t>
            </a:r>
            <a:r>
              <a:rPr lang="en-CA" sz="2400" dirty="0">
                <a:solidFill>
                  <a:schemeClr val="tx2"/>
                </a:solidFill>
              </a:rPr>
              <a:t> void pause(Scanner </a:t>
            </a: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private </a:t>
            </a:r>
            <a:r>
              <a:rPr lang="en-CA" sz="2400" b="1" dirty="0">
                <a:solidFill>
                  <a:schemeClr val="tx2"/>
                </a:solidFill>
              </a:rPr>
              <a:t>static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getDimension</a:t>
            </a:r>
            <a:r>
              <a:rPr lang="en-CA" sz="2400" dirty="0">
                <a:solidFill>
                  <a:schemeClr val="tx2"/>
                </a:solidFill>
              </a:rPr>
              <a:t>(String dimension)</a:t>
            </a:r>
          </a:p>
          <a:p>
            <a:pPr lvl="1"/>
            <a:r>
              <a:rPr lang="en-CA" dirty="0"/>
              <a:t>and the constants were, too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public </a:t>
            </a:r>
            <a:r>
              <a:rPr lang="en-CA" sz="2400" b="1" dirty="0">
                <a:solidFill>
                  <a:schemeClr val="tx2"/>
                </a:solidFill>
              </a:rPr>
              <a:t>static</a:t>
            </a:r>
            <a:r>
              <a:rPr lang="en-CA" sz="2400" dirty="0">
                <a:solidFill>
                  <a:schemeClr val="tx2"/>
                </a:solidFill>
              </a:rPr>
              <a:t> final double CM_PER_IN = 2.54;</a:t>
            </a:r>
          </a:p>
          <a:p>
            <a:r>
              <a:rPr lang="en-CA" dirty="0"/>
              <a:t>We haven’t been using it in our data types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</a:t>
            </a:r>
            <a:r>
              <a:rPr lang="en-CA" dirty="0" err="1"/>
              <a:t>staticˮ</a:t>
            </a:r>
            <a:r>
              <a:rPr lang="en-CA" dirty="0"/>
              <a:t> Means Shared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static </a:t>
            </a:r>
            <a:r>
              <a:rPr lang="en-CA" dirty="0">
                <a:sym typeface="Wingdings" pitchFamily="2" charset="2"/>
              </a:rPr>
              <a:t> shared by all objects in this class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public class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Student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// every 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Student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has 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same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maximum grade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   public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static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final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MAX_GRADE = 100;</a:t>
            </a:r>
          </a:p>
          <a:p>
            <a:pPr lvl="1">
              <a:buNone/>
            </a:pPr>
            <a:endParaRPr lang="en-CA" sz="2400" dirty="0">
              <a:solidFill>
                <a:schemeClr val="accent6">
                  <a:lumMod val="50000"/>
                </a:schemeClr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// each 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Student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has their 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own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CA" sz="2400" i="1" dirty="0" err="1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ANumber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, name and grade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   public final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   private String name;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   private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grade;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   …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}</a:t>
            </a: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685800" y="2895600"/>
            <a:ext cx="8077200" cy="35814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Individual or Shared?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static </a:t>
            </a:r>
            <a:r>
              <a:rPr lang="en-CA" dirty="0">
                <a:sym typeface="Wingdings" pitchFamily="2" charset="2"/>
              </a:rPr>
              <a:t> shared by all objects of this type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3281364"/>
            <a:ext cx="3352800" cy="3762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CA" altLang="en-US" sz="1800" dirty="0"/>
              <a:t>MAX_GRADE</a:t>
            </a:r>
          </a:p>
          <a:p>
            <a:pPr>
              <a:defRPr/>
            </a:pPr>
            <a:endParaRPr lang="en-CA" altLang="en-US" sz="1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94074" y="3276600"/>
            <a:ext cx="1325526" cy="381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CA" altLang="en-US" sz="1800" dirty="0"/>
              <a:t>100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2510029"/>
            <a:ext cx="1124026" cy="46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2400" dirty="0"/>
              <a:t>Student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876800" y="2895600"/>
            <a:ext cx="3581400" cy="1524000"/>
            <a:chOff x="4953000" y="2514600"/>
            <a:chExt cx="3581400" cy="1524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181600" y="2900363"/>
              <a:ext cx="3352800" cy="11382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 err="1"/>
                <a:t>aNumber</a:t>
              </a:r>
              <a:endParaRPr lang="en-CA" altLang="en-US" sz="1800" dirty="0"/>
            </a:p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/>
                <a:t>name</a:t>
              </a:r>
            </a:p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/>
                <a:t>grade</a:t>
              </a:r>
            </a:p>
            <a:p>
              <a:pPr>
                <a:defRPr/>
              </a:pPr>
              <a:endParaRPr lang="en-CA" altLang="en-US" sz="1800" dirty="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629400" y="2895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A00000001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4953000" y="2514600"/>
              <a:ext cx="6976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2400"/>
                <a:t>stu1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6629400" y="3276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Dent, Stu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6629400" y="3657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80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76800" y="4648200"/>
            <a:ext cx="3581400" cy="1524000"/>
            <a:chOff x="4953000" y="2514600"/>
            <a:chExt cx="3581400" cy="15240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5181600" y="2900363"/>
              <a:ext cx="3352800" cy="11382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 err="1"/>
                <a:t>aNumber</a:t>
              </a:r>
              <a:endParaRPr lang="en-CA" altLang="en-US" sz="1800" dirty="0"/>
            </a:p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/>
                <a:t>name</a:t>
              </a:r>
            </a:p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/>
                <a:t>grade</a:t>
              </a:r>
            </a:p>
            <a:p>
              <a:pPr>
                <a:defRPr/>
              </a:pPr>
              <a:endParaRPr lang="en-CA" altLang="en-US" sz="1800" dirty="0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6629400" y="2895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A00000003</a:t>
              </a:r>
            </a:p>
          </p:txBody>
        </p:sp>
        <p:sp>
          <p:nvSpPr>
            <p:cNvPr id="27" name="TextBox 11"/>
            <p:cNvSpPr txBox="1">
              <a:spLocks noChangeArrowheads="1"/>
            </p:cNvSpPr>
            <p:nvPr/>
          </p:nvSpPr>
          <p:spPr bwMode="auto">
            <a:xfrm>
              <a:off x="4953000" y="2514600"/>
              <a:ext cx="6976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2400" dirty="0"/>
                <a:t>stu3</a:t>
              </a: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6629400" y="3276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Student, Lowell E.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6629400" y="3657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80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14400" y="4648200"/>
            <a:ext cx="3581400" cy="1524000"/>
            <a:chOff x="4953000" y="2514600"/>
            <a:chExt cx="3581400" cy="15240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5181600" y="2900363"/>
              <a:ext cx="3352800" cy="11382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 err="1"/>
                <a:t>aNumber</a:t>
              </a:r>
              <a:endParaRPr lang="en-CA" altLang="en-US" sz="1800" dirty="0"/>
            </a:p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/>
                <a:t>name</a:t>
              </a:r>
            </a:p>
            <a:p>
              <a:pPr>
                <a:spcBef>
                  <a:spcPts val="1000"/>
                </a:spcBef>
                <a:defRPr/>
              </a:pPr>
              <a:r>
                <a:rPr lang="en-CA" altLang="en-US" sz="1800" dirty="0"/>
                <a:t>grade</a:t>
              </a:r>
            </a:p>
            <a:p>
              <a:pPr>
                <a:defRPr/>
              </a:pPr>
              <a:endParaRPr lang="en-CA" altLang="en-US" sz="1800" dirty="0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6629400" y="2895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A00000002</a:t>
              </a:r>
            </a:p>
          </p:txBody>
        </p:sp>
        <p:sp>
          <p:nvSpPr>
            <p:cNvPr id="33" name="TextBox 11"/>
            <p:cNvSpPr txBox="1">
              <a:spLocks noChangeArrowheads="1"/>
            </p:cNvSpPr>
            <p:nvPr/>
          </p:nvSpPr>
          <p:spPr bwMode="auto">
            <a:xfrm>
              <a:off x="4953000" y="2514600"/>
              <a:ext cx="6976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2400" dirty="0"/>
                <a:t>stu2</a:t>
              </a:r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6629400" y="3276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 err="1"/>
                <a:t>Tudiante</a:t>
              </a:r>
              <a:r>
                <a:rPr lang="en-CA" altLang="en-US" sz="1800" dirty="0"/>
                <a:t>, A.</a:t>
              </a: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6629400" y="3657600"/>
              <a:ext cx="19050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Font typeface="Wingdings" pitchFamily="2" charset="2"/>
                <a:buChar char="s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CA" altLang="en-US" sz="1800" dirty="0"/>
                <a:t>85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Another Method for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 and setter both need to check if the requested/new grade is valid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if (0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MAX_GRADE)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if (0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MAX_GRADE)</a:t>
            </a:r>
          </a:p>
          <a:p>
            <a:pPr>
              <a:defRPr/>
            </a:pPr>
            <a:r>
              <a:rPr lang="en-CA" dirty="0"/>
              <a:t>Essentially the same code</a:t>
            </a:r>
          </a:p>
          <a:p>
            <a:pPr lvl="1">
              <a:defRPr/>
            </a:pPr>
            <a:r>
              <a:rPr lang="en-CA" dirty="0"/>
              <a:t>can make it into a method</a:t>
            </a:r>
          </a:p>
          <a:p>
            <a:pPr lvl="1">
              <a:defRPr/>
            </a:pPr>
            <a:r>
              <a:rPr lang="en-CA" dirty="0"/>
              <a:t>need to tell the method which value to check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if (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))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in constructor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if (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))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in setter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isValidGrade</a:t>
            </a:r>
            <a:r>
              <a:rPr lang="en-CA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Give it a (supposed) grade (</a:t>
            </a:r>
            <a:r>
              <a:rPr lang="en-CA" dirty="0" err="1"/>
              <a:t>int</a:t>
            </a:r>
            <a:r>
              <a:rPr lang="en-CA" dirty="0"/>
              <a:t>)</a:t>
            </a:r>
          </a:p>
          <a:p>
            <a:r>
              <a:rPr lang="en-CA" dirty="0"/>
              <a:t>Returns whether that grade is valid (</a:t>
            </a:r>
            <a:r>
              <a:rPr lang="en-CA" dirty="0" err="1"/>
              <a:t>boolean</a:t>
            </a:r>
            <a:r>
              <a:rPr lang="en-CA" dirty="0"/>
              <a:t>)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…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boolean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0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MAX_GRADE;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en-CA" dirty="0"/>
              <a:t>static or not?</a:t>
            </a:r>
          </a:p>
          <a:p>
            <a:pPr lvl="2"/>
            <a:r>
              <a:rPr lang="en-CA" dirty="0"/>
              <a:t>are the same grades valid for every Student, or is it different for each Student?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 (static)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Same grades are valid for every Student</a:t>
            </a:r>
          </a:p>
          <a:p>
            <a:pPr lvl="1">
              <a:defRPr/>
            </a:pPr>
            <a:r>
              <a:rPr lang="en-CA" dirty="0"/>
              <a:t>it doesn’t matter who’s asking!</a:t>
            </a:r>
          </a:p>
          <a:p>
            <a:pPr lvl="1">
              <a:defRPr/>
            </a:pPr>
            <a:r>
              <a:rPr lang="en-CA" dirty="0"/>
              <a:t>so </a:t>
            </a:r>
            <a:r>
              <a:rPr lang="en-CA" dirty="0" err="1"/>
              <a:t>isValidGrade</a:t>
            </a:r>
            <a:r>
              <a:rPr lang="en-CA" dirty="0"/>
              <a:t> should be </a:t>
            </a:r>
            <a:r>
              <a:rPr lang="en-CA" b="1" dirty="0"/>
              <a:t>static</a:t>
            </a:r>
          </a:p>
          <a:p>
            <a:pPr lvl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static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boolean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(0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MAX_GRADE);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>
              <a:defRPr/>
            </a:pPr>
            <a:r>
              <a:rPr lang="en-CA" dirty="0"/>
              <a:t>Same applies for other methods that give same answer for every Student</a:t>
            </a:r>
          </a:p>
          <a:p>
            <a:pPr lvl="1">
              <a:defRPr/>
            </a:pPr>
            <a:r>
              <a:rPr lang="en-CA" dirty="0"/>
              <a:t>method to translate percentages to letter grades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We are now creating projects with more than one class/file in them</a:t>
            </a:r>
          </a:p>
          <a:p>
            <a:pPr lvl="1">
              <a:defRPr/>
            </a:pPr>
            <a:r>
              <a:rPr lang="en-CA" dirty="0"/>
              <a:t>program class has main method in it</a:t>
            </a:r>
          </a:p>
          <a:p>
            <a:pPr lvl="2">
              <a:defRPr/>
            </a:pPr>
            <a:r>
              <a:rPr lang="en-CA" dirty="0"/>
              <a:t>its methods are static</a:t>
            </a:r>
          </a:p>
          <a:p>
            <a:pPr lvl="1">
              <a:defRPr/>
            </a:pPr>
            <a:r>
              <a:rPr lang="en-CA" dirty="0"/>
              <a:t>data type class has no main method in it</a:t>
            </a:r>
          </a:p>
          <a:p>
            <a:pPr lvl="2">
              <a:defRPr/>
            </a:pPr>
            <a:r>
              <a:rPr lang="en-CA" dirty="0"/>
              <a:t>its methods are (</a:t>
            </a:r>
            <a:r>
              <a:rPr lang="en-CA" i="1" dirty="0"/>
              <a:t>mostly</a:t>
            </a:r>
            <a:r>
              <a:rPr lang="en-CA" dirty="0"/>
              <a:t>) </a:t>
            </a:r>
            <a:r>
              <a:rPr lang="en-CA" i="1" dirty="0"/>
              <a:t>not</a:t>
            </a:r>
            <a:r>
              <a:rPr lang="en-CA" dirty="0"/>
              <a:t> static</a:t>
            </a:r>
          </a:p>
          <a:p>
            <a:pPr>
              <a:defRPr/>
            </a:pPr>
            <a:r>
              <a:rPr lang="en-CA" dirty="0"/>
              <a:t>Colour of code shows which class it’s in:</a:t>
            </a:r>
          </a:p>
          <a:p>
            <a:pPr lvl="1">
              <a:defRPr/>
            </a:pPr>
            <a:r>
              <a:rPr lang="en-CA" i="1" dirty="0"/>
              <a:t>program class </a:t>
            </a:r>
            <a:r>
              <a:rPr lang="en-CA" dirty="0"/>
              <a:t>code</a:t>
            </a:r>
            <a:r>
              <a:rPr lang="en-CA" i="1" dirty="0"/>
              <a:t> </a:t>
            </a:r>
            <a:r>
              <a:rPr lang="en-CA" dirty="0"/>
              <a:t>will be in </a:t>
            </a:r>
            <a:r>
              <a:rPr lang="en-CA" dirty="0">
                <a:solidFill>
                  <a:schemeClr val="tx2"/>
                </a:solidFill>
              </a:rPr>
              <a:t>blue</a:t>
            </a:r>
          </a:p>
          <a:p>
            <a:pPr lvl="1">
              <a:defRPr/>
            </a:pPr>
            <a:r>
              <a:rPr lang="en-CA" i="1" dirty="0"/>
              <a:t>data type class </a:t>
            </a:r>
            <a:r>
              <a:rPr lang="en-CA" dirty="0"/>
              <a:t>code</a:t>
            </a:r>
            <a:r>
              <a:rPr lang="en-CA" i="1" dirty="0"/>
              <a:t> </a:t>
            </a:r>
            <a:r>
              <a:rPr lang="en-CA" dirty="0"/>
              <a:t>will be in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brown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Modify the </a:t>
            </a:r>
            <a:r>
              <a:rPr lang="en-CA" dirty="0" err="1"/>
              <a:t>isValidGrade</a:t>
            </a:r>
            <a:r>
              <a:rPr lang="en-CA" dirty="0"/>
              <a:t> method so that the negative of MAX_GRADE is a valid grade</a:t>
            </a:r>
          </a:p>
          <a:p>
            <a:pPr lvl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public static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boolean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(0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theGrade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MAX_GRADE);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note that constructor and setter won’t need to change!</a:t>
            </a:r>
          </a:p>
          <a:p>
            <a:pPr lvl="2">
              <a:defRPr/>
            </a:pPr>
            <a:r>
              <a:rPr lang="en-CA" dirty="0"/>
              <a:t>both use </a:t>
            </a:r>
            <a:r>
              <a:rPr lang="en-CA" dirty="0" err="1"/>
              <a:t>isValidGrade</a:t>
            </a:r>
            <a:r>
              <a:rPr lang="en-CA" dirty="0"/>
              <a:t> to tell them if a grade is valid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Public static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May want a static method to be public</a:t>
            </a:r>
          </a:p>
          <a:p>
            <a:pPr lvl="1"/>
            <a:r>
              <a:rPr lang="en-CA" dirty="0"/>
              <a:t>public </a:t>
            </a:r>
            <a:r>
              <a:rPr lang="en-CA" dirty="0">
                <a:sym typeface="Wingdings" pitchFamily="2" charset="2"/>
              </a:rPr>
              <a:t> other classes can call this method</a:t>
            </a:r>
          </a:p>
          <a:p>
            <a:r>
              <a:rPr lang="en-CA" dirty="0"/>
              <a:t>OK for other classes to get the information?</a:t>
            </a:r>
          </a:p>
          <a:p>
            <a:pPr lvl="1"/>
            <a:r>
              <a:rPr lang="en-CA" dirty="0"/>
              <a:t>OK for a program to ask if a grade is valid?</a:t>
            </a:r>
          </a:p>
          <a:p>
            <a:pPr lvl="2"/>
            <a:r>
              <a:rPr lang="en-CA" dirty="0"/>
              <a:t>could do its own error checking</a:t>
            </a:r>
          </a:p>
          <a:p>
            <a:pPr lvl="2"/>
            <a:r>
              <a:rPr lang="en-CA" dirty="0"/>
              <a:t>might be good!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public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static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boolean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g) { … }</a:t>
            </a:r>
          </a:p>
          <a:p>
            <a:r>
              <a:rPr lang="en-CA" dirty="0"/>
              <a:t>Stay private unless good reason to be public</a:t>
            </a:r>
          </a:p>
          <a:p>
            <a:pPr lvl="1"/>
            <a:r>
              <a:rPr lang="en-CA" dirty="0"/>
              <a:t>but such good reasons are common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 a public static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be called from a program</a:t>
            </a:r>
          </a:p>
          <a:p>
            <a:pPr lvl="1"/>
            <a:r>
              <a:rPr lang="en-CA" dirty="0"/>
              <a:t>should be called using class name</a:t>
            </a:r>
          </a:p>
          <a:p>
            <a:pPr lvl="2"/>
            <a:r>
              <a:rPr lang="en-CA" i="1" dirty="0"/>
              <a:t>can</a:t>
            </a:r>
            <a:r>
              <a:rPr lang="en-CA" dirty="0"/>
              <a:t> be called using a Student object; but don’t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Sop("Enter your grade: 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g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		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while (!</a:t>
            </a:r>
            <a:r>
              <a:rPr lang="en-CA" sz="2400" b="1" dirty="0" err="1">
                <a:solidFill>
                  <a:schemeClr val="tx2"/>
                </a:solidFill>
              </a:rPr>
              <a:t>Student.isValidGrade</a:t>
            </a:r>
            <a:r>
              <a:rPr lang="en-CA" sz="2400" b="1" dirty="0">
                <a:solidFill>
                  <a:schemeClr val="tx2"/>
                </a:solidFill>
              </a:rPr>
              <a:t>(g)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Sopln</a:t>
            </a:r>
            <a:r>
              <a:rPr lang="en-CA" sz="2400" dirty="0">
                <a:solidFill>
                  <a:schemeClr val="tx2"/>
                </a:solidFill>
              </a:rPr>
              <a:t>("That's not a valid grade!");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Sop("Enter your grade: 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g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	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s1.setGrade(g);	</a:t>
            </a:r>
            <a:r>
              <a:rPr lang="en-CA" sz="2400" i="1" dirty="0">
                <a:solidFill>
                  <a:schemeClr val="tx2"/>
                </a:solidFill>
              </a:rPr>
              <a:t>// guaranteed to be a valid grade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Create a class method that will tell you what the letter grade is, given a percent grade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letGr1= </a:t>
            </a:r>
            <a:r>
              <a:rPr lang="en-CA" sz="2400" dirty="0" err="1">
                <a:solidFill>
                  <a:schemeClr val="tx2"/>
                </a:solidFill>
              </a:rPr>
              <a:t>Student.letterGradeFor</a:t>
            </a:r>
            <a:r>
              <a:rPr lang="en-CA" sz="2400" dirty="0">
                <a:solidFill>
                  <a:schemeClr val="tx2"/>
                </a:solidFill>
              </a:rPr>
              <a:t>(100);  </a:t>
            </a:r>
            <a:r>
              <a:rPr lang="en-CA" sz="2400" i="1" dirty="0">
                <a:solidFill>
                  <a:schemeClr val="tx2"/>
                </a:solidFill>
              </a:rPr>
              <a:t>// A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letGr2 = </a:t>
            </a:r>
            <a:r>
              <a:rPr lang="en-CA" sz="2400" dirty="0" err="1">
                <a:solidFill>
                  <a:schemeClr val="tx2"/>
                </a:solidFill>
              </a:rPr>
              <a:t>Student.letterGradeFor</a:t>
            </a:r>
            <a:r>
              <a:rPr lang="en-CA" sz="2400" dirty="0">
                <a:solidFill>
                  <a:schemeClr val="tx2"/>
                </a:solidFill>
              </a:rPr>
              <a:t>(72);   </a:t>
            </a:r>
            <a:r>
              <a:rPr lang="en-CA" sz="2400" i="1" dirty="0">
                <a:solidFill>
                  <a:schemeClr val="tx2"/>
                </a:solidFill>
              </a:rPr>
              <a:t>// B</a:t>
            </a:r>
          </a:p>
          <a:p>
            <a:pPr lvl="1">
              <a:defRPr/>
            </a:pPr>
            <a:r>
              <a:rPr lang="en-CA" dirty="0"/>
              <a:t>where</a:t>
            </a:r>
          </a:p>
          <a:p>
            <a:pPr lvl="2">
              <a:defRPr/>
            </a:pPr>
            <a:r>
              <a:rPr lang="en-CA" dirty="0"/>
              <a:t>0..49 </a:t>
            </a:r>
            <a:r>
              <a:rPr lang="en-CA" dirty="0">
                <a:sym typeface="Wingdings" pitchFamily="2" charset="2"/>
              </a:rPr>
              <a:t> "F"</a:t>
            </a:r>
          </a:p>
          <a:p>
            <a:pPr lvl="2">
              <a:defRPr/>
            </a:pPr>
            <a:r>
              <a:rPr lang="en-CA" dirty="0">
                <a:sym typeface="Wingdings" pitchFamily="2" charset="2"/>
              </a:rPr>
              <a:t>50..59  "D"</a:t>
            </a:r>
          </a:p>
          <a:p>
            <a:pPr lvl="2">
              <a:defRPr/>
            </a:pPr>
            <a:r>
              <a:rPr lang="en-CA" dirty="0">
                <a:sym typeface="Wingdings" pitchFamily="2" charset="2"/>
              </a:rPr>
              <a:t>60..69  "C"</a:t>
            </a:r>
          </a:p>
          <a:p>
            <a:pPr lvl="2">
              <a:defRPr/>
            </a:pPr>
            <a:r>
              <a:rPr lang="en-CA" dirty="0">
                <a:sym typeface="Wingdings" pitchFamily="2" charset="2"/>
              </a:rPr>
              <a:t>70..79  "B"</a:t>
            </a:r>
          </a:p>
          <a:p>
            <a:pPr lvl="2">
              <a:defRPr/>
            </a:pPr>
            <a:r>
              <a:rPr lang="en-CA" dirty="0">
                <a:sym typeface="Wingdings" pitchFamily="2" charset="2"/>
              </a:rPr>
              <a:t>80..100  "A"</a:t>
            </a: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Another Instance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Now that we have a class method to translate numbers to letters, client can ask: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s1Letter = </a:t>
            </a:r>
            <a:r>
              <a:rPr lang="en-CA" sz="2400" dirty="0" err="1">
                <a:solidFill>
                  <a:schemeClr val="tx2"/>
                </a:solidFill>
              </a:rPr>
              <a:t>Student.letterGradeFor</a:t>
            </a:r>
            <a:r>
              <a:rPr lang="en-CA" sz="2400" dirty="0">
                <a:solidFill>
                  <a:schemeClr val="tx2"/>
                </a:solidFill>
              </a:rPr>
              <a:t>(s1.getGrade());</a:t>
            </a:r>
          </a:p>
          <a:p>
            <a:pPr>
              <a:defRPr/>
            </a:pPr>
            <a:r>
              <a:rPr lang="en-CA" dirty="0"/>
              <a:t>But that’s awkward.  Nicer would be: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s1Letter = s1.getLetterGrade();</a:t>
            </a:r>
          </a:p>
          <a:p>
            <a:pPr lvl="1">
              <a:defRPr/>
            </a:pPr>
            <a:r>
              <a:rPr lang="en-CA" dirty="0"/>
              <a:t>which is easy to write</a:t>
            </a:r>
          </a:p>
          <a:p>
            <a:pPr lvl="2">
              <a:defRPr/>
            </a:pPr>
            <a:r>
              <a:rPr lang="en-CA" dirty="0"/>
              <a:t>just return the letter grade for this one’s pct grade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getLetterGrade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 instance method</a:t>
            </a:r>
          </a:p>
          <a:p>
            <a:pPr lvl="1">
              <a:defRPr/>
            </a:pPr>
            <a:r>
              <a:rPr lang="en-CA" dirty="0"/>
              <a:t>a sort of “getter”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getLetterGrade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Student.letterGradeFor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this.pctGrade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Note: there is NO </a:t>
            </a:r>
            <a:r>
              <a:rPr lang="en-CA" dirty="0" err="1"/>
              <a:t>letterGrade</a:t>
            </a:r>
            <a:r>
              <a:rPr lang="en-CA" dirty="0"/>
              <a:t> inst. var.</a:t>
            </a:r>
          </a:p>
          <a:p>
            <a:pPr lvl="2">
              <a:defRPr/>
            </a:pPr>
            <a:r>
              <a:rPr lang="en-CA" dirty="0"/>
              <a:t>object just calculates it when it’s asked for it</a:t>
            </a:r>
          </a:p>
          <a:p>
            <a:pPr lvl="1">
              <a:defRPr/>
            </a:pPr>
            <a:r>
              <a:rPr lang="en-CA" dirty="0"/>
              <a:t>that’s a GOOD THING</a:t>
            </a:r>
          </a:p>
          <a:p>
            <a:pPr lvl="2">
              <a:defRPr/>
            </a:pPr>
            <a:r>
              <a:rPr lang="en-CA" dirty="0"/>
              <a:t>why?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getLetterGrade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Calculating letter grade as needed is good</a:t>
            </a:r>
          </a:p>
          <a:p>
            <a:pPr lvl="1">
              <a:defRPr/>
            </a:pPr>
            <a:r>
              <a:rPr lang="en-CA" dirty="0"/>
              <a:t>consider this code: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 = new Student("Dent, Stu", 0);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s.setGrade</a:t>
            </a:r>
            <a:r>
              <a:rPr lang="en-CA" sz="2400" dirty="0">
                <a:solidFill>
                  <a:schemeClr val="tx2"/>
                </a:solidFill>
              </a:rPr>
              <a:t>(90);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i="1" dirty="0" err="1">
                <a:solidFill>
                  <a:schemeClr val="tx2"/>
                </a:solidFill>
              </a:rPr>
              <a:t>Sopln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s.getLetterGrade</a:t>
            </a:r>
            <a:r>
              <a:rPr lang="en-CA" sz="2400" dirty="0">
                <a:solidFill>
                  <a:schemeClr val="tx2"/>
                </a:solidFill>
              </a:rPr>
              <a:t>());</a:t>
            </a:r>
          </a:p>
          <a:p>
            <a:pPr lvl="1">
              <a:defRPr/>
            </a:pPr>
            <a:r>
              <a:rPr lang="en-CA" dirty="0"/>
              <a:t>what should get printed?</a:t>
            </a:r>
          </a:p>
          <a:p>
            <a:pPr lvl="1">
              <a:defRPr/>
            </a:pPr>
            <a:r>
              <a:rPr lang="en-CA" dirty="0"/>
              <a:t>what does get printed if…</a:t>
            </a:r>
          </a:p>
          <a:p>
            <a:pPr lvl="2">
              <a:defRPr/>
            </a:pPr>
            <a:r>
              <a:rPr lang="en-CA" dirty="0"/>
              <a:t>constructor sets </a:t>
            </a:r>
            <a:r>
              <a:rPr lang="en-CA" dirty="0" err="1"/>
              <a:t>letterGrade</a:t>
            </a:r>
            <a:r>
              <a:rPr lang="en-CA" dirty="0"/>
              <a:t> to F, </a:t>
            </a:r>
          </a:p>
          <a:p>
            <a:pPr lvl="2">
              <a:defRPr/>
            </a:pPr>
            <a:r>
              <a:rPr lang="en-CA" dirty="0"/>
              <a:t>and </a:t>
            </a:r>
            <a:r>
              <a:rPr lang="en-CA" dirty="0" err="1"/>
              <a:t>setGrade</a:t>
            </a:r>
            <a:r>
              <a:rPr lang="en-CA" dirty="0"/>
              <a:t> doesn’t change </a:t>
            </a:r>
            <a:r>
              <a:rPr lang="en-CA" dirty="0" err="1"/>
              <a:t>letterGrade</a:t>
            </a:r>
            <a:r>
              <a:rPr lang="en-CA" dirty="0"/>
              <a:t>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Programming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Make it impossible (or very hard) for the client to do stupid/malicious things</a:t>
            </a:r>
          </a:p>
          <a:p>
            <a:pPr lvl="1">
              <a:defRPr/>
            </a:pPr>
            <a:r>
              <a:rPr lang="en-CA" dirty="0"/>
              <a:t>can’t set grade outside 0..100</a:t>
            </a:r>
          </a:p>
          <a:p>
            <a:pPr lvl="1">
              <a:defRPr/>
            </a:pPr>
            <a:r>
              <a:rPr lang="en-CA" dirty="0"/>
              <a:t>can’t make grade and </a:t>
            </a:r>
            <a:r>
              <a:rPr lang="en-CA" dirty="0" err="1"/>
              <a:t>letterGrade</a:t>
            </a:r>
            <a:r>
              <a:rPr lang="en-CA" dirty="0"/>
              <a:t> unmatched</a:t>
            </a:r>
          </a:p>
          <a:p>
            <a:pPr lvl="2">
              <a:defRPr/>
            </a:pPr>
            <a:r>
              <a:rPr lang="en-CA" i="1" dirty="0"/>
              <a:t>e.g. </a:t>
            </a:r>
            <a:r>
              <a:rPr lang="en-CA" dirty="0"/>
              <a:t>grade = 98 and </a:t>
            </a:r>
            <a:r>
              <a:rPr lang="en-CA" dirty="0" err="1"/>
              <a:t>letterGrade</a:t>
            </a:r>
            <a:r>
              <a:rPr lang="en-CA" dirty="0"/>
              <a:t> = "B-"</a:t>
            </a:r>
            <a:endParaRPr lang="en-CA" i="1" dirty="0"/>
          </a:p>
          <a:p>
            <a:pPr>
              <a:defRPr/>
            </a:pPr>
            <a:r>
              <a:rPr lang="en-CA" dirty="0"/>
              <a:t>Make it easy for client to do common things</a:t>
            </a:r>
          </a:p>
          <a:p>
            <a:pPr lvl="1">
              <a:defRPr/>
            </a:pPr>
            <a:r>
              <a:rPr lang="en-CA" dirty="0"/>
              <a:t>ask a Student for their letter grade, even </a:t>
            </a:r>
            <a:r>
              <a:rPr lang="en-CA" dirty="0" err="1"/>
              <a:t>tho</a:t>
            </a:r>
            <a:r>
              <a:rPr lang="en-CA" dirty="0"/>
              <a:t>’ </a:t>
            </a:r>
            <a:r>
              <a:rPr lang="en-CA" i="1" dirty="0"/>
              <a:t>could</a:t>
            </a:r>
            <a:r>
              <a:rPr lang="en-CA" dirty="0"/>
              <a:t> ask Student for their grade and then translate it</a:t>
            </a:r>
          </a:p>
          <a:p>
            <a:pPr lvl="1">
              <a:defRPr/>
            </a:pPr>
            <a:r>
              <a:rPr lang="en-CA" dirty="0" err="1"/>
              <a:t>getLetterGrade</a:t>
            </a:r>
            <a:r>
              <a:rPr lang="en-CA" dirty="0"/>
              <a:t> is a </a:t>
            </a:r>
            <a:r>
              <a:rPr lang="en-CA" i="1" dirty="0"/>
              <a:t>convenience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Another Convenience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Student grades start off at 0, usually</a:t>
            </a:r>
          </a:p>
          <a:p>
            <a:pPr lvl="1">
              <a:defRPr/>
            </a:pPr>
            <a:r>
              <a:rPr lang="en-CA" dirty="0"/>
              <a:t>make it easy for client to create a student with grade set to 0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 = new Student("A00000002", "</a:t>
            </a:r>
            <a:r>
              <a:rPr lang="en-CA" sz="2400" dirty="0" err="1">
                <a:solidFill>
                  <a:schemeClr val="tx2"/>
                </a:solidFill>
              </a:rPr>
              <a:t>Tudiaunt</a:t>
            </a:r>
            <a:r>
              <a:rPr lang="en-CA" sz="2400" dirty="0">
                <a:solidFill>
                  <a:schemeClr val="tx2"/>
                </a:solidFill>
              </a:rPr>
              <a:t>, A.");</a:t>
            </a:r>
          </a:p>
          <a:p>
            <a:pPr lvl="1">
              <a:defRPr/>
            </a:pPr>
            <a:r>
              <a:rPr lang="en-CA" dirty="0"/>
              <a:t>grade not specified, so set it to 0</a:t>
            </a:r>
          </a:p>
          <a:p>
            <a:pPr lvl="1">
              <a:defRPr/>
            </a:pPr>
            <a:r>
              <a:rPr lang="en-CA" dirty="0"/>
              <a:t>add another constructor!</a:t>
            </a:r>
          </a:p>
          <a:p>
            <a:pPr lvl="2">
              <a:defRPr/>
            </a:pPr>
            <a:r>
              <a:rPr lang="en-CA" dirty="0"/>
              <a:t>you can have more than one!</a:t>
            </a:r>
          </a:p>
          <a:p>
            <a:pPr lvl="2">
              <a:defRPr/>
            </a:pPr>
            <a:r>
              <a:rPr lang="en-CA" dirty="0"/>
              <a:t>this constructor takes only one String (no </a:t>
            </a:r>
            <a:r>
              <a:rPr lang="en-CA" dirty="0" err="1"/>
              <a:t>int</a:t>
            </a:r>
            <a:r>
              <a:rPr lang="en-CA" dirty="0"/>
              <a:t>)</a:t>
            </a:r>
          </a:p>
          <a:p>
            <a:pPr lvl="2">
              <a:defRPr/>
            </a:pPr>
            <a:r>
              <a:rPr lang="en-CA" dirty="0"/>
              <a:t>“</a:t>
            </a:r>
            <a:r>
              <a:rPr lang="en-CA" i="1" dirty="0"/>
              <a:t>overloaded</a:t>
            </a:r>
            <a:r>
              <a:rPr lang="en-CA" dirty="0"/>
              <a:t>” constructor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Overloading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Create as many constructors as you want!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Thing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public Thing(String a, int c) {…}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public Thing(String a, String b) {…}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public Thing(String a, String b, int c) {…}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>
              <a:defRPr/>
            </a:pPr>
            <a:r>
              <a:rPr lang="en-CA" dirty="0"/>
              <a:t>Java will figure out which one to use</a:t>
            </a:r>
          </a:p>
          <a:p>
            <a:pPr lvl="1">
              <a:defRPr/>
            </a:pPr>
            <a:r>
              <a:rPr lang="en-CA" dirty="0"/>
              <a:t>so long as it can tell them apart!</a:t>
            </a:r>
          </a:p>
          <a:p>
            <a:pPr lvl="2">
              <a:defRPr/>
            </a:pPr>
            <a:r>
              <a:rPr lang="en-CA" dirty="0"/>
              <a:t>won’t let you create two that it can’t tell apart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Previously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Creating objects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Scanner </a:t>
            </a: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 = new Scanner(</a:t>
            </a:r>
            <a:r>
              <a:rPr lang="en-CA" sz="2400" dirty="0" err="1">
                <a:solidFill>
                  <a:schemeClr val="tx2"/>
                </a:solidFill>
              </a:rPr>
              <a:t>System.in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>
              <a:defRPr/>
            </a:pPr>
            <a:r>
              <a:rPr lang="en-CA" dirty="0"/>
              <a:t>Using methods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("Hi");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n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>
              <a:defRPr/>
            </a:pPr>
            <a:r>
              <a:rPr lang="en-CA" dirty="0"/>
              <a:t>Creating our own methods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printIntroduction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cm = </a:t>
            </a:r>
            <a:r>
              <a:rPr lang="en-CA" sz="2400" dirty="0" err="1">
                <a:solidFill>
                  <a:schemeClr val="tx2"/>
                </a:solidFill>
              </a:rPr>
              <a:t>feetAndInchesToCM</a:t>
            </a:r>
            <a:r>
              <a:rPr lang="en-CA" sz="2400" dirty="0">
                <a:solidFill>
                  <a:schemeClr val="tx2"/>
                </a:solidFill>
              </a:rPr>
              <a:t>(5, 7.5);</a:t>
            </a:r>
          </a:p>
          <a:p>
            <a:pPr>
              <a:defRPr/>
            </a:pPr>
            <a:r>
              <a:rPr lang="en-CA" dirty="0"/>
              <a:t>Creating our own data types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Rectangle r = new Rectangle(14.5, 18.0);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Which Constructor?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Choice based on arguments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s1 = new Student("A00000003", "Pat", 100);</a:t>
            </a:r>
          </a:p>
          <a:p>
            <a:pPr lvl="2">
              <a:defRPr/>
            </a:pPr>
            <a:r>
              <a:rPr lang="en-CA" dirty="0"/>
              <a:t>chooses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Student(String a, String n, int g)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s2 = new Student("A00000004", "Chris");</a:t>
            </a:r>
          </a:p>
          <a:p>
            <a:pPr lvl="2">
              <a:defRPr/>
            </a:pPr>
            <a:r>
              <a:rPr lang="en-CA" dirty="0"/>
              <a:t>chooses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Student(String a, String n)</a:t>
            </a:r>
          </a:p>
          <a:p>
            <a:pPr>
              <a:defRPr/>
            </a:pPr>
            <a:r>
              <a:rPr lang="en-CA" dirty="0"/>
              <a:t>Can’t have the same arguments types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Person(String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firstName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lastName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public Person(String 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lastName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, String 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firstName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)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{}</a:t>
            </a:r>
          </a:p>
          <a:p>
            <a:pPr lvl="1">
              <a:defRPr/>
            </a:pPr>
            <a:r>
              <a:rPr lang="en-CA" dirty="0"/>
              <a:t>Java can’t tell them apart!</a:t>
            </a:r>
            <a:endParaRPr lang="en-CA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Person p = new Person("Mackenzie", "Ryan");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altLang="en-US" dirty="0"/>
              <a:t>Given these constructors</a:t>
            </a:r>
          </a:p>
          <a:p>
            <a:pPr marL="971550" lvl="1" indent="-514350">
              <a:buFont typeface="Wingdings" pitchFamily="2" charset="2"/>
              <a:buAutoNum type="alphaLcParenR"/>
              <a:defRPr/>
            </a:pPr>
            <a:r>
              <a:rPr lang="en-CA" altLang="en-US" sz="2400" dirty="0">
                <a:solidFill>
                  <a:schemeClr val="accent6">
                    <a:lumMod val="50000"/>
                  </a:schemeClr>
                </a:solidFill>
              </a:rPr>
              <a:t>public Thing()</a:t>
            </a:r>
          </a:p>
          <a:p>
            <a:pPr marL="971550" lvl="1" indent="-514350">
              <a:buFont typeface="Wingdings" pitchFamily="2" charset="2"/>
              <a:buAutoNum type="alphaLcParenR"/>
              <a:defRPr/>
            </a:pPr>
            <a:r>
              <a:rPr lang="en-CA" altLang="en-US" sz="2400" dirty="0">
                <a:solidFill>
                  <a:schemeClr val="accent6">
                    <a:lumMod val="50000"/>
                  </a:schemeClr>
                </a:solidFill>
              </a:rPr>
              <a:t>public Thing(String a, </a:t>
            </a:r>
            <a:r>
              <a:rPr lang="en-CA" altLang="en-US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altLang="en-US" sz="2400" dirty="0">
                <a:solidFill>
                  <a:schemeClr val="accent6">
                    <a:lumMod val="50000"/>
                  </a:schemeClr>
                </a:solidFill>
              </a:rPr>
              <a:t> c)</a:t>
            </a:r>
          </a:p>
          <a:p>
            <a:pPr marL="971550" lvl="1" indent="-514350">
              <a:buFont typeface="Wingdings" pitchFamily="2" charset="2"/>
              <a:buAutoNum type="alphaLcParenR"/>
              <a:defRPr/>
            </a:pPr>
            <a:r>
              <a:rPr lang="en-CA" altLang="en-US" sz="2400" dirty="0">
                <a:solidFill>
                  <a:schemeClr val="accent6">
                    <a:lumMod val="50000"/>
                  </a:schemeClr>
                </a:solidFill>
              </a:rPr>
              <a:t>public Thing(String a, String b)</a:t>
            </a:r>
          </a:p>
          <a:p>
            <a:pPr marL="971550" lvl="1" indent="-514350">
              <a:buFont typeface="Wingdings" pitchFamily="2" charset="2"/>
              <a:buAutoNum type="alphaLcParenR"/>
              <a:defRPr/>
            </a:pPr>
            <a:r>
              <a:rPr lang="en-CA" altLang="en-US" sz="2400" dirty="0">
                <a:solidFill>
                  <a:schemeClr val="accent6">
                    <a:lumMod val="50000"/>
                  </a:schemeClr>
                </a:solidFill>
              </a:rPr>
              <a:t>public Thing(String a, String b, </a:t>
            </a:r>
            <a:r>
              <a:rPr lang="en-CA" altLang="en-US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altLang="en-US" sz="2400" dirty="0">
                <a:solidFill>
                  <a:schemeClr val="accent6">
                    <a:lumMod val="50000"/>
                  </a:schemeClr>
                </a:solidFill>
              </a:rPr>
              <a:t> c)</a:t>
            </a:r>
          </a:p>
          <a:p>
            <a:pPr>
              <a:defRPr/>
            </a:pPr>
            <a:r>
              <a:rPr lang="en-CA" altLang="en-US" dirty="0"/>
              <a:t>Which constructor gets called?</a:t>
            </a:r>
          </a:p>
          <a:p>
            <a:pPr marL="971550" lvl="1" indent="-514350">
              <a:buFont typeface="Wingdings" pitchFamily="2" charset="2"/>
              <a:buAutoNum type="romanLcParenR"/>
              <a:defRPr/>
            </a:pPr>
            <a:r>
              <a:rPr lang="en-CA" altLang="en-US" sz="2400" dirty="0">
                <a:solidFill>
                  <a:schemeClr val="tx2"/>
                </a:solidFill>
              </a:rPr>
              <a:t>Thing thing1 = new Thing("Cat", "Hat");</a:t>
            </a:r>
          </a:p>
          <a:p>
            <a:pPr marL="971550" lvl="1" indent="-514350">
              <a:buFont typeface="Wingdings" pitchFamily="2" charset="2"/>
              <a:buAutoNum type="romanLcParenR"/>
              <a:defRPr/>
            </a:pPr>
            <a:r>
              <a:rPr lang="en-CA" altLang="en-US" sz="2400" dirty="0">
                <a:solidFill>
                  <a:schemeClr val="tx2"/>
                </a:solidFill>
              </a:rPr>
              <a:t>Thing thing2 = new Thing("Thing", 2);</a:t>
            </a:r>
          </a:p>
          <a:p>
            <a:pPr marL="971550" lvl="1" indent="-514350">
              <a:buFont typeface="Wingdings" pitchFamily="2" charset="2"/>
              <a:buAutoNum type="romanLcParenR"/>
              <a:defRPr/>
            </a:pPr>
            <a:r>
              <a:rPr lang="en-CA" altLang="en-US" sz="2400" dirty="0">
                <a:solidFill>
                  <a:schemeClr val="tx2"/>
                </a:solidFill>
              </a:rPr>
              <a:t>Thing thing3 = new Thing();</a:t>
            </a:r>
            <a:endParaRPr lang="en-CA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Missing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Normal Thing constructor has three arguments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t1 = new Thing("Cat", "Hat", 42);</a:t>
            </a:r>
          </a:p>
          <a:p>
            <a:r>
              <a:rPr lang="en-CA" dirty="0"/>
              <a:t>Other constructors are missing arguments: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t2 = new Thing("Cat", "Hat");	</a:t>
            </a:r>
            <a:r>
              <a:rPr lang="en-CA" sz="2400" i="1" dirty="0">
                <a:solidFill>
                  <a:schemeClr val="tx2"/>
                </a:solidFill>
              </a:rPr>
              <a:t>// </a:t>
            </a:r>
            <a:r>
              <a:rPr lang="en-CA" sz="2400" i="1" dirty="0" err="1">
                <a:solidFill>
                  <a:schemeClr val="tx2"/>
                </a:solidFill>
              </a:rPr>
              <a:t>int</a:t>
            </a:r>
            <a:r>
              <a:rPr lang="en-CA" sz="2400" i="1" dirty="0">
                <a:solidFill>
                  <a:schemeClr val="tx2"/>
                </a:solidFill>
              </a:rPr>
              <a:t> missing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t3 = new Thing("Thing", 1);	</a:t>
            </a:r>
            <a:r>
              <a:rPr lang="en-CA" sz="2400" i="1" dirty="0">
                <a:solidFill>
                  <a:schemeClr val="tx2"/>
                </a:solidFill>
              </a:rPr>
              <a:t>// String missing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t4 = new Thing();			</a:t>
            </a:r>
            <a:r>
              <a:rPr lang="en-CA" sz="2400" i="1" dirty="0">
                <a:solidFill>
                  <a:schemeClr val="tx2"/>
                </a:solidFill>
              </a:rPr>
              <a:t>// everything missing!</a:t>
            </a:r>
          </a:p>
          <a:p>
            <a:r>
              <a:rPr lang="en-CA" dirty="0"/>
              <a:t>No particular field values requested</a:t>
            </a:r>
          </a:p>
          <a:p>
            <a:pPr lvl="1"/>
            <a:r>
              <a:rPr lang="en-CA" dirty="0"/>
              <a:t>but we still need to give fields values!</a:t>
            </a:r>
          </a:p>
          <a:p>
            <a:pPr lvl="1"/>
            <a:r>
              <a:rPr lang="en-CA" dirty="0"/>
              <a:t>what values do we give?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Missing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Normal Thing constructor has three arguments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t1 = new Thing("Cat", "Hat", 42);</a:t>
            </a:r>
          </a:p>
          <a:p>
            <a:r>
              <a:rPr lang="en-CA" dirty="0"/>
              <a:t>Missing values should be filled in: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t2 = new Thing("Cat", "Hat");	</a:t>
            </a:r>
            <a:r>
              <a:rPr lang="en-CA" sz="2400" i="1" dirty="0">
                <a:solidFill>
                  <a:schemeClr val="tx2"/>
                </a:solidFill>
              </a:rPr>
              <a:t>// missing </a:t>
            </a:r>
            <a:r>
              <a:rPr lang="en-CA" sz="2400" i="1" dirty="0" err="1">
                <a:solidFill>
                  <a:schemeClr val="tx2"/>
                </a:solidFill>
              </a:rPr>
              <a:t>int</a:t>
            </a:r>
            <a:r>
              <a:rPr lang="en-CA" sz="2400" i="1" dirty="0">
                <a:solidFill>
                  <a:schemeClr val="tx2"/>
                </a:solidFill>
              </a:rPr>
              <a:t> </a:t>
            </a:r>
            <a:r>
              <a:rPr lang="en-CA" sz="2400" i="1" dirty="0">
                <a:solidFill>
                  <a:schemeClr val="tx2"/>
                </a:solidFill>
                <a:sym typeface="Wingdings" pitchFamily="2" charset="2"/>
              </a:rPr>
              <a:t> 0</a:t>
            </a:r>
            <a:endParaRPr lang="en-CA" sz="2400" i="1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t3 = new Thing("Thing", 1);	</a:t>
            </a:r>
            <a:r>
              <a:rPr lang="en-CA" sz="2400" i="1" dirty="0">
                <a:solidFill>
                  <a:schemeClr val="tx2"/>
                </a:solidFill>
              </a:rPr>
              <a:t>// missing String </a:t>
            </a:r>
            <a:r>
              <a:rPr lang="en-CA" sz="2400" i="1" dirty="0">
                <a:solidFill>
                  <a:schemeClr val="tx2"/>
                </a:solidFill>
                <a:sym typeface="Wingdings" pitchFamily="2" charset="2"/>
              </a:rPr>
              <a:t> ""</a:t>
            </a:r>
          </a:p>
          <a:p>
            <a:pPr lvl="1">
              <a:buNone/>
            </a:pPr>
            <a:r>
              <a:rPr lang="en-CA" sz="2400" i="1" dirty="0">
                <a:solidFill>
                  <a:schemeClr val="tx2"/>
                </a:solidFill>
                <a:sym typeface="Wingdings" pitchFamily="2" charset="2"/>
              </a:rPr>
              <a:t>			// but which String is missing???</a:t>
            </a:r>
            <a:endParaRPr lang="en-CA" sz="2400" i="1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t4 = new Thing();			</a:t>
            </a:r>
            <a:r>
              <a:rPr lang="en-CA" sz="2400" i="1" dirty="0">
                <a:solidFill>
                  <a:schemeClr val="tx2"/>
                </a:solidFill>
              </a:rPr>
              <a:t>// becomes ("", "", 0) </a:t>
            </a:r>
          </a:p>
          <a:p>
            <a:r>
              <a:rPr lang="en-CA" dirty="0"/>
              <a:t>You decide, based on what makes sense</a:t>
            </a:r>
          </a:p>
          <a:p>
            <a:pPr lvl="1"/>
            <a:r>
              <a:rPr lang="en-CA" dirty="0"/>
              <a:t>what grade for a Student when no grade requested?</a:t>
            </a:r>
          </a:p>
          <a:p>
            <a:pPr lvl="2"/>
            <a:r>
              <a:rPr lang="en-CA" dirty="0"/>
              <a:t>what do most Students’ grades start out as?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Secondary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Our original constructor works OK</a:t>
            </a:r>
          </a:p>
          <a:p>
            <a:pPr lvl="1">
              <a:defRPr/>
            </a:pPr>
            <a:r>
              <a:rPr lang="en-CA" dirty="0"/>
              <a:t>want our new constructors to work just as well</a:t>
            </a:r>
          </a:p>
          <a:p>
            <a:pPr lvl="1">
              <a:defRPr/>
            </a:pPr>
            <a:r>
              <a:rPr lang="en-CA" dirty="0"/>
              <a:t>could </a:t>
            </a:r>
            <a:r>
              <a:rPr lang="en-CA" i="1" dirty="0"/>
              <a:t>copy and paste</a:t>
            </a:r>
            <a:r>
              <a:rPr lang="en-CA" dirty="0"/>
              <a:t> code…</a:t>
            </a:r>
          </a:p>
          <a:p>
            <a:pPr lvl="1">
              <a:defRPr/>
            </a:pPr>
            <a:r>
              <a:rPr lang="en-CA" dirty="0"/>
              <a:t>…but it’s better to call code</a:t>
            </a:r>
          </a:p>
          <a:p>
            <a:pPr lvl="2">
              <a:defRPr/>
            </a:pPr>
            <a:r>
              <a:rPr lang="en-CA" dirty="0"/>
              <a:t>less work to change it later!</a:t>
            </a:r>
          </a:p>
          <a:p>
            <a:pPr lvl="1">
              <a:defRPr/>
            </a:pPr>
            <a:r>
              <a:rPr lang="en-CA" dirty="0"/>
              <a:t>want to call our first constructor, adding a 0</a:t>
            </a:r>
          </a:p>
          <a:p>
            <a:pPr lvl="1">
              <a:defRPr/>
            </a:pPr>
            <a:r>
              <a:rPr lang="en-CA" dirty="0">
                <a:solidFill>
                  <a:schemeClr val="tx2"/>
                </a:solidFill>
              </a:rPr>
              <a:t>Student(a, "Pat")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>
                <a:sym typeface="Wingdings" pitchFamily="2" charset="2"/>
              </a:rPr>
              <a:t>same as </a:t>
            </a:r>
            <a:r>
              <a:rPr lang="en-CA" dirty="0">
                <a:solidFill>
                  <a:schemeClr val="tx2"/>
                </a:solidFill>
                <a:sym typeface="Wingdings" pitchFamily="2" charset="2"/>
              </a:rPr>
              <a:t>Student(a, "Pat", 0)</a:t>
            </a:r>
          </a:p>
          <a:p>
            <a:pPr lvl="2">
              <a:defRPr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Student(String, String) </a:t>
            </a:r>
            <a:r>
              <a:rPr lang="en-CA" dirty="0">
                <a:sym typeface="Wingdings" pitchFamily="2" charset="2"/>
              </a:rPr>
              <a:t>calls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Student(String, String, int)</a:t>
            </a:r>
          </a:p>
          <a:p>
            <a:pPr lvl="3">
              <a:defRPr/>
            </a:pPr>
            <a:r>
              <a:rPr lang="en-CA" dirty="0">
                <a:sym typeface="Wingdings" pitchFamily="2" charset="2"/>
              </a:rPr>
              <a:t>with the int argument set to zero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Programming Principle:</a:t>
            </a:r>
            <a:r>
              <a:rPr lang="en-US" altLang="en-US" sz="4800" dirty="0">
                <a:effectLst/>
              </a:rPr>
              <a:t> </a:t>
            </a:r>
            <a:r>
              <a:rPr lang="en-US" altLang="en-US" dirty="0">
                <a:effectLst/>
              </a:rPr>
              <a:t>Don’t Copy Code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altLang="en-US" dirty="0"/>
              <a:t>Copying code considered dangerous</a:t>
            </a:r>
          </a:p>
          <a:p>
            <a:pPr lvl="1">
              <a:defRPr/>
            </a:pPr>
            <a:r>
              <a:rPr lang="en-US" altLang="en-US" dirty="0"/>
              <a:t>code may need to change</a:t>
            </a:r>
          </a:p>
          <a:p>
            <a:pPr lvl="1">
              <a:defRPr/>
            </a:pPr>
            <a:r>
              <a:rPr lang="en-US" altLang="en-US" dirty="0"/>
              <a:t>copied code needs to be changed in every place</a:t>
            </a:r>
          </a:p>
          <a:p>
            <a:pPr lvl="2">
              <a:defRPr/>
            </a:pPr>
            <a:r>
              <a:rPr lang="en-US" altLang="en-US" dirty="0"/>
              <a:t>not changed </a:t>
            </a:r>
            <a:r>
              <a:rPr lang="en-US" altLang="en-US" dirty="0">
                <a:sym typeface="Wingdings" panose="05000000000000000000" pitchFamily="2" charset="2"/>
              </a:rPr>
              <a:t> bug creeps in</a:t>
            </a:r>
          </a:p>
          <a:p>
            <a:pPr>
              <a:defRPr/>
            </a:pPr>
            <a:r>
              <a:rPr lang="en-US" altLang="en-US" dirty="0"/>
              <a:t>As much as possible, </a:t>
            </a:r>
            <a:r>
              <a:rPr lang="en-US" altLang="en-US" i="1" dirty="0"/>
              <a:t>call</a:t>
            </a:r>
            <a:r>
              <a:rPr lang="en-US" altLang="en-US" dirty="0"/>
              <a:t> code</a:t>
            </a:r>
          </a:p>
          <a:p>
            <a:pPr lvl="1">
              <a:defRPr/>
            </a:pPr>
            <a:r>
              <a:rPr lang="en-US" altLang="en-US" dirty="0"/>
              <a:t>a method to do what needs doing</a:t>
            </a:r>
          </a:p>
          <a:p>
            <a:pPr lvl="2">
              <a:defRPr/>
            </a:pPr>
            <a:r>
              <a:rPr lang="en-US" altLang="en-US" dirty="0"/>
              <a:t>constructor to fill in all instance variable values</a:t>
            </a:r>
          </a:p>
          <a:p>
            <a:pPr lvl="1">
              <a:defRPr/>
            </a:pPr>
            <a:r>
              <a:rPr lang="en-US" altLang="en-US" dirty="0"/>
              <a:t>only needs to be changed in one place</a:t>
            </a:r>
          </a:p>
        </p:txBody>
      </p:sp>
    </p:spTree>
    <p:extLst>
      <p:ext uri="{BB962C8B-B14F-4D97-AF65-F5344CB8AC3E}">
        <p14:creationId xmlns:p14="http://schemas.microsoft.com/office/powerpoint/2010/main" val="31104100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Calling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Special way to do it:</a:t>
            </a:r>
          </a:p>
          <a:p>
            <a:pPr lvl="1">
              <a:defRPr/>
            </a:pPr>
            <a:r>
              <a:rPr lang="en-CA" dirty="0"/>
              <a:t>use “this” instead of “Student” (class name)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a, String n)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this(a, n, 0)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fill in the missing grade as 0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2">
              <a:defRPr/>
            </a:pPr>
            <a:r>
              <a:rPr lang="en-CA" dirty="0"/>
              <a:t>Note: no “new”</a:t>
            </a:r>
          </a:p>
          <a:p>
            <a:pPr lvl="2">
              <a:defRPr/>
            </a:pPr>
            <a:r>
              <a:rPr lang="en-CA" dirty="0"/>
              <a:t>Note: no “return”</a:t>
            </a:r>
          </a:p>
          <a:p>
            <a:pPr lvl="2">
              <a:defRPr/>
            </a:pPr>
            <a:r>
              <a:rPr lang="en-CA" dirty="0"/>
              <a:t>Note: the only line in the constructor</a:t>
            </a:r>
          </a:p>
          <a:p>
            <a:pPr lvl="1">
              <a:defRPr/>
            </a:pPr>
            <a:r>
              <a:rPr lang="en-CA" dirty="0"/>
              <a:t>Note the arguments: String, String and int</a:t>
            </a:r>
          </a:p>
          <a:p>
            <a:pPr lvl="2">
              <a:defRPr/>
            </a:pPr>
            <a:r>
              <a:rPr lang="en-CA" dirty="0"/>
              <a:t>calls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Student(String a, String n, int g)</a:t>
            </a:r>
            <a:r>
              <a:rPr lang="en-CA" dirty="0"/>
              <a:t>, with g set to 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-Turn Arrow 8"/>
          <p:cNvSpPr/>
          <p:nvPr/>
        </p:nvSpPr>
        <p:spPr bwMode="auto">
          <a:xfrm rot="5400000">
            <a:off x="4686300" y="1257300"/>
            <a:ext cx="1447800" cy="7162800"/>
          </a:xfrm>
          <a:prstGeom prst="uturnArrow">
            <a:avLst>
              <a:gd name="adj1" fmla="val 27659"/>
              <a:gd name="adj2" fmla="val 24559"/>
              <a:gd name="adj3" fmla="val 25000"/>
              <a:gd name="adj4" fmla="val 42948"/>
              <a:gd name="adj5" fmla="val 42134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00000" tIns="0" rIns="36000" bIns="4104000"/>
          <a:lstStyle/>
          <a:p>
            <a:pPr algn="ctr">
              <a:defRPr/>
            </a:pPr>
            <a:r>
              <a:rPr lang="en-CA" dirty="0">
                <a:latin typeface="Times New Roman" charset="0"/>
              </a:rPr>
              <a:t>"A0", "Chris", 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 Calling</a:t>
            </a:r>
          </a:p>
        </p:txBody>
      </p:sp>
      <p:sp>
        <p:nvSpPr>
          <p:cNvPr id="8" name="U-Turn Arrow 7"/>
          <p:cNvSpPr/>
          <p:nvPr/>
        </p:nvSpPr>
        <p:spPr bwMode="auto">
          <a:xfrm rot="5400000">
            <a:off x="5448300" y="952500"/>
            <a:ext cx="1524000" cy="4343400"/>
          </a:xfrm>
          <a:prstGeom prst="uturnArrow">
            <a:avLst>
              <a:gd name="adj1" fmla="val 27127"/>
              <a:gd name="adj2" fmla="val 25000"/>
              <a:gd name="adj3" fmla="val 25882"/>
              <a:gd name="adj4" fmla="val 42948"/>
              <a:gd name="adj5" fmla="val 71303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360000" tIns="144000" rIns="216000" bIns="576000" anchor="b"/>
          <a:lstStyle/>
          <a:p>
            <a:pPr algn="ctr">
              <a:defRPr/>
            </a:pPr>
            <a:r>
              <a:rPr lang="en-CA" dirty="0">
                <a:latin typeface="Times New Roman" charset="0"/>
              </a:rPr>
              <a:t>"A0", "Chris"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Client uses one argument constructor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 = new Student("A0", "Chris");</a:t>
            </a:r>
          </a:p>
          <a:p>
            <a:pPr lvl="1">
              <a:defRPr/>
            </a:pPr>
            <a:r>
              <a:rPr lang="en-CA" dirty="0"/>
              <a:t>Java starts one-argument constructor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a, String n) {</a:t>
            </a:r>
          </a:p>
          <a:p>
            <a:pPr lvl="2">
              <a:defRPr/>
            </a:pPr>
            <a:r>
              <a:rPr lang="en-CA" dirty="0"/>
              <a:t>a is "A0", n is “Chris”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rgbClr val="7FFF7F"/>
                </a:solidFill>
              </a:rPr>
              <a:t>   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this(a, n, 0);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CA" dirty="0"/>
              <a:t>one-argument constructor calls two-argument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a, String n, int g) {</a:t>
            </a:r>
          </a:p>
          <a:p>
            <a:pPr lvl="2">
              <a:defRPr/>
            </a:pPr>
            <a:r>
              <a:rPr lang="en-CA" dirty="0"/>
              <a:t>a is "A0", n is “Chris”, g is 0</a:t>
            </a:r>
          </a:p>
          <a:p>
            <a:pPr lvl="2">
              <a:defRPr/>
            </a:pPr>
            <a:r>
              <a:rPr lang="en-CA" dirty="0"/>
              <a:t>3-arg constructor does what needs doing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row: Down 28">
            <a:extLst>
              <a:ext uri="{FF2B5EF4-FFF2-40B4-BE49-F238E27FC236}">
                <a16:creationId xmlns:a16="http://schemas.microsoft.com/office/drawing/2014/main" id="{7E7ADB4F-B251-4D27-03F2-C87731C0E036}"/>
              </a:ext>
            </a:extLst>
          </p:cNvPr>
          <p:cNvSpPr/>
          <p:nvPr/>
        </p:nvSpPr>
        <p:spPr>
          <a:xfrm rot="13776176">
            <a:off x="4626513" y="1819252"/>
            <a:ext cx="304800" cy="4725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38666113-990F-7520-8936-EAAB38B7B62F}"/>
              </a:ext>
            </a:extLst>
          </p:cNvPr>
          <p:cNvSpPr/>
          <p:nvPr/>
        </p:nvSpPr>
        <p:spPr>
          <a:xfrm rot="14058305">
            <a:off x="4511039" y="2406633"/>
            <a:ext cx="304800" cy="4725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ADCE4B3-431F-1850-8B1A-567D857F81BE}"/>
              </a:ext>
            </a:extLst>
          </p:cNvPr>
          <p:cNvSpPr/>
          <p:nvPr/>
        </p:nvSpPr>
        <p:spPr>
          <a:xfrm rot="13776176">
            <a:off x="4630196" y="3212630"/>
            <a:ext cx="304800" cy="4725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7C97D11-5FA1-00E1-C725-FC4275E900B1}"/>
              </a:ext>
            </a:extLst>
          </p:cNvPr>
          <p:cNvSpPr/>
          <p:nvPr/>
        </p:nvSpPr>
        <p:spPr>
          <a:xfrm>
            <a:off x="6629400" y="228600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/>
              <a:t>String </a:t>
            </a:r>
            <a:r>
              <a:rPr lang="en-CA" dirty="0" err="1"/>
              <a:t>aNumber</a:t>
            </a:r>
            <a:endParaRPr lang="en-CA" dirty="0"/>
          </a:p>
          <a:p>
            <a:endParaRPr lang="en-CA" dirty="0"/>
          </a:p>
          <a:p>
            <a:r>
              <a:rPr lang="en-CA" dirty="0"/>
              <a:t>String name</a:t>
            </a:r>
          </a:p>
          <a:p>
            <a:endParaRPr lang="en-CA" dirty="0"/>
          </a:p>
          <a:p>
            <a:r>
              <a:rPr lang="en-CA" dirty="0"/>
              <a:t>int grade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 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 = new Student("A0", "Chris");</a:t>
            </a:r>
          </a:p>
          <a:p>
            <a:pPr lvl="1">
              <a:buFont typeface="Wingdings" pitchFamily="2" charset="2"/>
              <a:buNone/>
              <a:defRPr/>
            </a:pPr>
            <a:endParaRPr lang="en-CA" sz="24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a,  String n) {</a:t>
            </a:r>
          </a:p>
          <a:p>
            <a:pPr marL="914400" lvl="2" indent="0">
              <a:buNone/>
              <a:defRPr/>
            </a:pPr>
            <a:endParaRPr lang="en-CA" dirty="0"/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rgbClr val="7FFF7F"/>
                </a:solidFill>
              </a:rPr>
              <a:t>   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this(a,    n,    0);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a,  String n,   int g) {</a:t>
            </a:r>
          </a:p>
          <a:p>
            <a:pPr lvl="1">
              <a:buFont typeface="Wingdings" pitchFamily="2" charset="2"/>
              <a:buNone/>
              <a:defRPr/>
            </a:pP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a;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name = n;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if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(g)) {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DD0BA1-D738-03D2-4C71-302FDE0FC1E6}"/>
              </a:ext>
            </a:extLst>
          </p:cNvPr>
          <p:cNvSpPr/>
          <p:nvPr/>
        </p:nvSpPr>
        <p:spPr>
          <a:xfrm>
            <a:off x="2971800" y="30480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A38DB5-5C5F-EFA2-7F15-40BB32C9212E}"/>
              </a:ext>
            </a:extLst>
          </p:cNvPr>
          <p:cNvSpPr/>
          <p:nvPr/>
        </p:nvSpPr>
        <p:spPr>
          <a:xfrm>
            <a:off x="4206658" y="30480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543F426-5AED-47A2-2143-7322EAFE39A1}"/>
              </a:ext>
            </a:extLst>
          </p:cNvPr>
          <p:cNvSpPr/>
          <p:nvPr/>
        </p:nvSpPr>
        <p:spPr>
          <a:xfrm rot="1800000">
            <a:off x="3829313" y="2158581"/>
            <a:ext cx="304800" cy="708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A230941-E0F9-4BC3-E7C9-514CCD0E982D}"/>
              </a:ext>
            </a:extLst>
          </p:cNvPr>
          <p:cNvSpPr/>
          <p:nvPr/>
        </p:nvSpPr>
        <p:spPr>
          <a:xfrm rot="1800000">
            <a:off x="4965813" y="2161978"/>
            <a:ext cx="304800" cy="640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3EE2ED-74F5-F288-C6B9-4FB8630B5F81}"/>
              </a:ext>
            </a:extLst>
          </p:cNvPr>
          <p:cNvSpPr/>
          <p:nvPr/>
        </p:nvSpPr>
        <p:spPr>
          <a:xfrm>
            <a:off x="2971800" y="30480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6957F6-5A42-A493-80BB-3F15F7B64426}"/>
              </a:ext>
            </a:extLst>
          </p:cNvPr>
          <p:cNvSpPr/>
          <p:nvPr/>
        </p:nvSpPr>
        <p:spPr>
          <a:xfrm>
            <a:off x="4206658" y="30480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Chris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FD035E-4F67-756C-6042-1F8D6444BC48}"/>
              </a:ext>
            </a:extLst>
          </p:cNvPr>
          <p:cNvSpPr/>
          <p:nvPr/>
        </p:nvSpPr>
        <p:spPr>
          <a:xfrm>
            <a:off x="3048000" y="51816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EB78B1-81A0-9B60-C11D-376E4A79AEB5}"/>
              </a:ext>
            </a:extLst>
          </p:cNvPr>
          <p:cNvSpPr/>
          <p:nvPr/>
        </p:nvSpPr>
        <p:spPr>
          <a:xfrm>
            <a:off x="4282858" y="51816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4F8B4CC-3A80-47BF-29BD-A1F37B911CDC}"/>
              </a:ext>
            </a:extLst>
          </p:cNvPr>
          <p:cNvSpPr/>
          <p:nvPr/>
        </p:nvSpPr>
        <p:spPr>
          <a:xfrm rot="18532581">
            <a:off x="2463887" y="3595976"/>
            <a:ext cx="304800" cy="1581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87B798-608D-C69E-EA78-68650434CADF}"/>
              </a:ext>
            </a:extLst>
          </p:cNvPr>
          <p:cNvSpPr/>
          <p:nvPr/>
        </p:nvSpPr>
        <p:spPr>
          <a:xfrm>
            <a:off x="5507278" y="51816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CA3A1CB4-E0DA-A903-5BE6-6FCD518DECD2}"/>
              </a:ext>
            </a:extLst>
          </p:cNvPr>
          <p:cNvSpPr/>
          <p:nvPr/>
        </p:nvSpPr>
        <p:spPr>
          <a:xfrm rot="18051524">
            <a:off x="3321937" y="3393131"/>
            <a:ext cx="304800" cy="1923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66EE4E2-B521-3D4C-04C1-29343854CA69}"/>
              </a:ext>
            </a:extLst>
          </p:cNvPr>
          <p:cNvSpPr/>
          <p:nvPr/>
        </p:nvSpPr>
        <p:spPr>
          <a:xfrm rot="17578262">
            <a:off x="4165382" y="3122716"/>
            <a:ext cx="304800" cy="2454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547230-37B4-4E00-EF9A-E299B5AD599F}"/>
              </a:ext>
            </a:extLst>
          </p:cNvPr>
          <p:cNvSpPr/>
          <p:nvPr/>
        </p:nvSpPr>
        <p:spPr>
          <a:xfrm>
            <a:off x="3042781" y="518149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B319AD-ABAD-21E8-F9F7-EB3308A29E6A}"/>
              </a:ext>
            </a:extLst>
          </p:cNvPr>
          <p:cNvSpPr/>
          <p:nvPr/>
        </p:nvSpPr>
        <p:spPr>
          <a:xfrm>
            <a:off x="4277639" y="518149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Chris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BFFCA5-1A1F-EFBE-E67B-0F615BC39923}"/>
              </a:ext>
            </a:extLst>
          </p:cNvPr>
          <p:cNvSpPr/>
          <p:nvPr/>
        </p:nvSpPr>
        <p:spPr>
          <a:xfrm>
            <a:off x="5512497" y="518149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27384E-30A5-058C-A6A1-92D5416A7C33}"/>
              </a:ext>
            </a:extLst>
          </p:cNvPr>
          <p:cNvSpPr/>
          <p:nvPr/>
        </p:nvSpPr>
        <p:spPr>
          <a:xfrm>
            <a:off x="7467600" y="2740677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F41BB-268F-8640-18A5-4CA1E96E0EAC}"/>
              </a:ext>
            </a:extLst>
          </p:cNvPr>
          <p:cNvSpPr/>
          <p:nvPr/>
        </p:nvSpPr>
        <p:spPr>
          <a:xfrm>
            <a:off x="7467600" y="34290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6A21DB-5E92-7207-5032-E46D883B9903}"/>
              </a:ext>
            </a:extLst>
          </p:cNvPr>
          <p:cNvSpPr/>
          <p:nvPr/>
        </p:nvSpPr>
        <p:spPr>
          <a:xfrm>
            <a:off x="7467600" y="41148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26BA0D-8CA4-91BB-EE18-C5D612D64936}"/>
              </a:ext>
            </a:extLst>
          </p:cNvPr>
          <p:cNvSpPr/>
          <p:nvPr/>
        </p:nvSpPr>
        <p:spPr>
          <a:xfrm>
            <a:off x="7467600" y="2740677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F8ADA7-550F-E4A0-757A-3A3391DEBA4B}"/>
              </a:ext>
            </a:extLst>
          </p:cNvPr>
          <p:cNvSpPr/>
          <p:nvPr/>
        </p:nvSpPr>
        <p:spPr>
          <a:xfrm>
            <a:off x="7467600" y="34290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Chris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905C24-9433-3A7B-68B5-DFF7509CADD4}"/>
              </a:ext>
            </a:extLst>
          </p:cNvPr>
          <p:cNvSpPr/>
          <p:nvPr/>
        </p:nvSpPr>
        <p:spPr>
          <a:xfrm>
            <a:off x="7467600" y="4114800"/>
            <a:ext cx="1066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D6BFA6-F280-C569-E7FC-0BEF361048C3}"/>
              </a:ext>
            </a:extLst>
          </p:cNvPr>
          <p:cNvSpPr/>
          <p:nvPr/>
        </p:nvSpPr>
        <p:spPr>
          <a:xfrm>
            <a:off x="6324600" y="1905000"/>
            <a:ext cx="1447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Student s</a:t>
            </a:r>
          </a:p>
        </p:txBody>
      </p:sp>
    </p:spTree>
    <p:extLst>
      <p:ext uri="{BB962C8B-B14F-4D97-AF65-F5344CB8AC3E}">
        <p14:creationId xmlns:p14="http://schemas.microsoft.com/office/powerpoint/2010/main" val="350663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6" grpId="0" animBg="1"/>
      <p:bldP spid="7" grpId="0" animBg="1"/>
      <p:bldP spid="10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Secondary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For now:</a:t>
            </a:r>
          </a:p>
          <a:p>
            <a:pPr lvl="1">
              <a:defRPr/>
            </a:pPr>
            <a:r>
              <a:rPr lang="en-CA" dirty="0"/>
              <a:t>one constructor is the primary constructor</a:t>
            </a:r>
          </a:p>
          <a:p>
            <a:pPr lvl="2">
              <a:defRPr/>
            </a:pPr>
            <a:r>
              <a:rPr lang="en-CA" dirty="0"/>
              <a:t>the one that has arguments for all settable IVs</a:t>
            </a:r>
          </a:p>
          <a:p>
            <a:pPr lvl="2">
              <a:defRPr/>
            </a:pPr>
            <a:r>
              <a:rPr lang="en-CA" dirty="0"/>
              <a:t>it does all the work</a:t>
            </a:r>
          </a:p>
          <a:p>
            <a:pPr lvl="1">
              <a:defRPr/>
            </a:pPr>
            <a:r>
              <a:rPr lang="en-CA" dirty="0"/>
              <a:t>other constructors just call the primary one</a:t>
            </a:r>
          </a:p>
          <a:p>
            <a:pPr lvl="2">
              <a:defRPr/>
            </a:pPr>
            <a:r>
              <a:rPr lang="en-CA" b="1" dirty="0"/>
              <a:t>one line:</a:t>
            </a:r>
            <a:r>
              <a:rPr lang="en-CA" b="1" dirty="0">
                <a:solidFill>
                  <a:schemeClr val="accent6">
                    <a:lumMod val="50000"/>
                  </a:schemeClr>
                </a:solidFill>
              </a:rPr>
              <a:t> this(…)</a:t>
            </a:r>
          </a:p>
          <a:p>
            <a:pPr lvl="2">
              <a:defRPr/>
            </a:pPr>
            <a:r>
              <a:rPr lang="en-CA" dirty="0"/>
              <a:t>fill in a value for each settable IV that’s missing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Classes and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Data type classes designed to hold data: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Student</a:t>
            </a:r>
            <a:r>
              <a:rPr lang="en-CA" sz="2400" dirty="0">
                <a:solidFill>
                  <a:schemeClr val="tx2"/>
                </a:solidFill>
              </a:rPr>
              <a:t> s1;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Rectangle</a:t>
            </a:r>
            <a:r>
              <a:rPr lang="en-CA" sz="2400" dirty="0">
                <a:solidFill>
                  <a:schemeClr val="tx2"/>
                </a:solidFill>
              </a:rPr>
              <a:t> r1;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s1 = new </a:t>
            </a:r>
            <a:r>
              <a:rPr lang="en-CA" sz="2400" b="1" dirty="0">
                <a:solidFill>
                  <a:schemeClr val="tx2"/>
                </a:solidFill>
              </a:rPr>
              <a:t>Student("A00000001", "Dent, Stu", 85)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  <a:endParaRPr lang="en-CA" dirty="0">
              <a:solidFill>
                <a:schemeClr val="tx2"/>
              </a:solidFill>
            </a:endParaRPr>
          </a:p>
          <a:p>
            <a:pPr lvl="1"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r1 = new </a:t>
            </a:r>
            <a:r>
              <a:rPr lang="en-CA" sz="2400" b="1" dirty="0">
                <a:solidFill>
                  <a:schemeClr val="tx2"/>
                </a:solidFill>
              </a:rPr>
              <a:t>Rectangle(1.5, 7.2)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>
              <a:defRPr/>
            </a:pPr>
            <a:r>
              <a:rPr lang="en-CA" dirty="0"/>
              <a:t>Can access and (</a:t>
            </a:r>
            <a:r>
              <a:rPr lang="en-CA" i="1" dirty="0"/>
              <a:t>sometimes</a:t>
            </a:r>
            <a:r>
              <a:rPr lang="en-CA" dirty="0"/>
              <a:t>) change the data</a:t>
            </a:r>
          </a:p>
          <a:p>
            <a:pPr lvl="1">
              <a:buNone/>
              <a:defRPr/>
            </a:pPr>
            <a:r>
              <a:rPr lang="en-CA" sz="2400" i="1" dirty="0" err="1">
                <a:solidFill>
                  <a:schemeClr val="tx2"/>
                </a:solidFill>
              </a:rPr>
              <a:t>Sopln</a:t>
            </a:r>
            <a:r>
              <a:rPr lang="en-CA" sz="2400" dirty="0">
                <a:solidFill>
                  <a:schemeClr val="tx2"/>
                </a:solidFill>
              </a:rPr>
              <a:t>(s1.getName() + " got " + s1.getGrade() + "%.");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s1.setGrade(100);</a:t>
            </a:r>
          </a:p>
          <a:p>
            <a:pPr lvl="1">
              <a:buNone/>
              <a:defRPr/>
            </a:pPr>
            <a:r>
              <a:rPr lang="en-CA" sz="2400" i="1" dirty="0" err="1">
                <a:solidFill>
                  <a:schemeClr val="tx2"/>
                </a:solidFill>
              </a:rPr>
              <a:t>Sopln</a:t>
            </a:r>
            <a:r>
              <a:rPr lang="en-CA" sz="2400" dirty="0">
                <a:solidFill>
                  <a:schemeClr val="tx2"/>
                </a:solidFill>
              </a:rPr>
              <a:t>(r1.getHeight() + "x" + r1.getWidth() + " rectangle");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381690"/>
            <a:ext cx="838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b="1" i="1" dirty="0">
                <a:latin typeface="+mn-lt"/>
              </a:rPr>
              <a:t>Remember </a:t>
            </a:r>
            <a:r>
              <a:rPr lang="en-CA" sz="2000" i="1" dirty="0">
                <a:latin typeface="+mn-lt"/>
              </a:rPr>
              <a:t>to replace </a:t>
            </a:r>
            <a:r>
              <a:rPr lang="en-CA" sz="2000" dirty="0" err="1">
                <a:latin typeface="+mn-lt"/>
              </a:rPr>
              <a:t>Sopln</a:t>
            </a:r>
            <a:r>
              <a:rPr lang="en-CA" sz="2000" dirty="0">
                <a:latin typeface="+mn-lt"/>
              </a:rPr>
              <a:t> </a:t>
            </a:r>
            <a:r>
              <a:rPr lang="en-CA" sz="2000" i="1" dirty="0">
                <a:latin typeface="+mn-lt"/>
              </a:rPr>
              <a:t>with </a:t>
            </a:r>
            <a:r>
              <a:rPr lang="en-CA" sz="2000" b="1" dirty="0" err="1">
                <a:latin typeface="+mn-lt"/>
              </a:rPr>
              <a:t>System.out.println</a:t>
            </a:r>
            <a:r>
              <a:rPr lang="en-CA" sz="2000" b="1" i="1" dirty="0">
                <a:latin typeface="+mn-lt"/>
              </a:rPr>
              <a:t>!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997825" algn="r"/>
              </a:tabLst>
              <a:defRPr/>
            </a:pPr>
            <a:r>
              <a:rPr lang="en-CA" dirty="0"/>
              <a:t>This constructor is defined:</a:t>
            </a:r>
          </a:p>
          <a:p>
            <a:pPr lvl="1">
              <a:buFont typeface="Wingdings" pitchFamily="2" charset="2"/>
              <a:buNone/>
              <a:tabLst>
                <a:tab pos="7997825" algn="r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Thing(String a, String b,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c)</a:t>
            </a:r>
          </a:p>
          <a:p>
            <a:pPr>
              <a:tabLst>
                <a:tab pos="7997825" algn="r"/>
              </a:tabLst>
              <a:defRPr/>
            </a:pPr>
            <a:r>
              <a:rPr lang="en-CA" dirty="0"/>
              <a:t>Write new constructors:</a:t>
            </a:r>
          </a:p>
          <a:p>
            <a:pPr lvl="1">
              <a:buFont typeface="Wingdings" pitchFamily="2" charset="2"/>
              <a:buNone/>
              <a:tabLst>
                <a:tab pos="7997825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t1 = new</a:t>
            </a:r>
            <a:r>
              <a:rPr lang="en-CA" sz="2400" b="1" dirty="0">
                <a:solidFill>
                  <a:schemeClr val="tx2"/>
                </a:solidFill>
              </a:rPr>
              <a:t> Thing("</a:t>
            </a:r>
            <a:r>
              <a:rPr lang="en-CA" sz="2400" b="1" dirty="0" err="1">
                <a:solidFill>
                  <a:schemeClr val="tx2"/>
                </a:solidFill>
              </a:rPr>
              <a:t>aVal</a:t>
            </a:r>
            <a:r>
              <a:rPr lang="en-CA" sz="2400" b="1" dirty="0">
                <a:solidFill>
                  <a:schemeClr val="tx2"/>
                </a:solidFill>
              </a:rPr>
              <a:t>", 10)</a:t>
            </a:r>
            <a:r>
              <a:rPr lang="en-CA" sz="2400" dirty="0">
                <a:solidFill>
                  <a:schemeClr val="tx2"/>
                </a:solidFill>
              </a:rPr>
              <a:t>;	</a:t>
            </a:r>
            <a:r>
              <a:rPr lang="en-CA" sz="2400" i="1" dirty="0">
                <a:solidFill>
                  <a:schemeClr val="tx2"/>
                </a:solidFill>
              </a:rPr>
              <a:t>// missing b </a:t>
            </a:r>
            <a:r>
              <a:rPr lang="en-CA" sz="2400" i="1" dirty="0">
                <a:solidFill>
                  <a:schemeClr val="tx2"/>
                </a:solidFill>
                <a:sym typeface="Wingdings" pitchFamily="2" charset="2"/>
              </a:rPr>
              <a:t> ""</a:t>
            </a:r>
            <a:endParaRPr lang="en-CA" sz="2400" i="1" dirty="0">
              <a:solidFill>
                <a:schemeClr val="tx2"/>
              </a:solidFill>
            </a:endParaRPr>
          </a:p>
          <a:p>
            <a:pPr lvl="2">
              <a:buNone/>
              <a:tabLst>
                <a:tab pos="7997825" algn="r"/>
              </a:tabLst>
              <a:defRPr/>
            </a:pPr>
            <a:r>
              <a:rPr lang="en-CA" b="1" i="1" dirty="0"/>
              <a:t>:.</a:t>
            </a:r>
            <a:r>
              <a:rPr lang="en-CA" b="1" dirty="0"/>
              <a:t> </a:t>
            </a:r>
            <a:r>
              <a:rPr lang="en-CA" dirty="0"/>
              <a:t>same as Thing("</a:t>
            </a:r>
            <a:r>
              <a:rPr lang="en-CA" dirty="0" err="1"/>
              <a:t>aVal</a:t>
            </a:r>
            <a:r>
              <a:rPr lang="en-CA" dirty="0"/>
              <a:t>", "", 10)</a:t>
            </a:r>
          </a:p>
          <a:p>
            <a:pPr lvl="1">
              <a:buFont typeface="Wingdings" pitchFamily="2" charset="2"/>
              <a:buNone/>
              <a:tabLst>
                <a:tab pos="7997825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t2 = new </a:t>
            </a:r>
            <a:r>
              <a:rPr lang="en-CA" sz="2400" b="1" dirty="0">
                <a:solidFill>
                  <a:schemeClr val="tx2"/>
                </a:solidFill>
              </a:rPr>
              <a:t>Thing("</a:t>
            </a:r>
            <a:r>
              <a:rPr lang="en-CA" sz="2400" b="1" dirty="0" err="1">
                <a:solidFill>
                  <a:schemeClr val="tx2"/>
                </a:solidFill>
              </a:rPr>
              <a:t>aVal</a:t>
            </a:r>
            <a:r>
              <a:rPr lang="en-CA" sz="2400" b="1" dirty="0">
                <a:solidFill>
                  <a:schemeClr val="tx2"/>
                </a:solidFill>
              </a:rPr>
              <a:t>", "</a:t>
            </a:r>
            <a:r>
              <a:rPr lang="en-CA" sz="2400" b="1" dirty="0" err="1">
                <a:solidFill>
                  <a:schemeClr val="tx2"/>
                </a:solidFill>
              </a:rPr>
              <a:t>bVal</a:t>
            </a:r>
            <a:r>
              <a:rPr lang="en-CA" sz="2400" b="1" dirty="0">
                <a:solidFill>
                  <a:schemeClr val="tx2"/>
                </a:solidFill>
              </a:rPr>
              <a:t>")</a:t>
            </a:r>
            <a:r>
              <a:rPr lang="en-CA" sz="2400" dirty="0">
                <a:solidFill>
                  <a:schemeClr val="tx2"/>
                </a:solidFill>
              </a:rPr>
              <a:t>;	</a:t>
            </a:r>
            <a:r>
              <a:rPr lang="en-CA" sz="2400" i="1" dirty="0">
                <a:solidFill>
                  <a:schemeClr val="tx2"/>
                </a:solidFill>
              </a:rPr>
              <a:t>// missing c </a:t>
            </a:r>
            <a:r>
              <a:rPr lang="en-CA" sz="2400" i="1" dirty="0">
                <a:solidFill>
                  <a:schemeClr val="tx2"/>
                </a:solidFill>
                <a:sym typeface="Wingdings" pitchFamily="2" charset="2"/>
              </a:rPr>
              <a:t> 0</a:t>
            </a:r>
            <a:endParaRPr lang="en-CA" sz="2400" dirty="0">
              <a:solidFill>
                <a:schemeClr val="tx2"/>
              </a:solidFill>
            </a:endParaRPr>
          </a:p>
          <a:p>
            <a:pPr lvl="2">
              <a:buNone/>
              <a:tabLst>
                <a:tab pos="7997825" algn="r"/>
              </a:tabLst>
              <a:defRPr/>
            </a:pPr>
            <a:r>
              <a:rPr lang="en-CA" b="1" i="1" dirty="0"/>
              <a:t>:.</a:t>
            </a:r>
            <a:r>
              <a:rPr lang="en-CA" dirty="0"/>
              <a:t> same as Thing("</a:t>
            </a:r>
            <a:r>
              <a:rPr lang="en-CA" dirty="0" err="1"/>
              <a:t>aVal</a:t>
            </a:r>
            <a:r>
              <a:rPr lang="en-CA" dirty="0"/>
              <a:t>", "</a:t>
            </a:r>
            <a:r>
              <a:rPr lang="en-CA" dirty="0" err="1"/>
              <a:t>bVal</a:t>
            </a:r>
            <a:r>
              <a:rPr lang="en-CA" dirty="0"/>
              <a:t>", 0)</a:t>
            </a:r>
          </a:p>
          <a:p>
            <a:pPr lvl="1">
              <a:buFont typeface="Wingdings" pitchFamily="2" charset="2"/>
              <a:buNone/>
              <a:tabLst>
                <a:tab pos="7997825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t3 = new </a:t>
            </a:r>
            <a:r>
              <a:rPr lang="en-CA" sz="2400" b="1" dirty="0">
                <a:solidFill>
                  <a:schemeClr val="tx2"/>
                </a:solidFill>
              </a:rPr>
              <a:t>Thing()</a:t>
            </a:r>
            <a:r>
              <a:rPr lang="en-CA" sz="2400" dirty="0">
                <a:solidFill>
                  <a:schemeClr val="tx2"/>
                </a:solidFill>
              </a:rPr>
              <a:t>;	</a:t>
            </a:r>
            <a:r>
              <a:rPr lang="en-CA" sz="2400" i="1" dirty="0">
                <a:solidFill>
                  <a:schemeClr val="tx2"/>
                </a:solidFill>
              </a:rPr>
              <a:t>// missing a </a:t>
            </a:r>
            <a:r>
              <a:rPr lang="en-CA" sz="2400" i="1" dirty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CA" sz="2400" i="1">
                <a:solidFill>
                  <a:schemeClr val="tx2"/>
                </a:solidFill>
                <a:sym typeface="Wingdings" pitchFamily="2" charset="2"/>
              </a:rPr>
              <a:t>"Undefined", </a:t>
            </a:r>
            <a:r>
              <a:rPr lang="en-CA" sz="2400" i="1" dirty="0">
                <a:solidFill>
                  <a:schemeClr val="tx2"/>
                </a:solidFill>
                <a:sym typeface="Wingdings" pitchFamily="2" charset="2"/>
              </a:rPr>
              <a:t>b  "", c  0</a:t>
            </a:r>
            <a:endParaRPr lang="en-CA" sz="2400" dirty="0">
              <a:solidFill>
                <a:schemeClr val="tx2"/>
              </a:solidFill>
            </a:endParaRPr>
          </a:p>
          <a:p>
            <a:pPr lvl="2">
              <a:buNone/>
              <a:tabLst>
                <a:tab pos="7997825" algn="r"/>
              </a:tabLst>
              <a:defRPr/>
            </a:pPr>
            <a:r>
              <a:rPr lang="en-CA" b="1" i="1" dirty="0"/>
              <a:t>:.</a:t>
            </a:r>
            <a:r>
              <a:rPr lang="en-CA" b="1" dirty="0"/>
              <a:t> </a:t>
            </a:r>
            <a:r>
              <a:rPr lang="en-CA" dirty="0"/>
              <a:t>same as Thing("Undefined", "", 0)</a:t>
            </a:r>
          </a:p>
          <a:p>
            <a:pPr lvl="1">
              <a:tabLst>
                <a:tab pos="7997825" algn="r"/>
              </a:tabLs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Overloading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do the same for other methods</a:t>
            </a:r>
          </a:p>
          <a:p>
            <a:pPr lvl="1"/>
            <a:r>
              <a:rPr lang="en-CA" dirty="0"/>
              <a:t>methods with same name, different parameters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("Hello!");	// String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(42);		//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();		// (nothing)</a:t>
            </a:r>
          </a:p>
          <a:p>
            <a:pPr lvl="1"/>
            <a:r>
              <a:rPr lang="en-CA" dirty="0"/>
              <a:t>decide which ones you want and define them</a:t>
            </a:r>
          </a:p>
          <a:p>
            <a:pPr lvl="1"/>
            <a:r>
              <a:rPr lang="en-CA" dirty="0"/>
              <a:t>make one of them your primary version…</a:t>
            </a:r>
          </a:p>
          <a:p>
            <a:pPr lvl="1"/>
            <a:r>
              <a:rPr lang="en-CA" dirty="0"/>
              <a:t>… rest are secondary (call the primary version)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30061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>
                <a:effectLst/>
              </a:rPr>
              <a:t>Recall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>
                <a:effectLst/>
              </a:rPr>
              <a:t>The method </a:t>
            </a:r>
            <a:r>
              <a:rPr lang="en-US" altLang="en-US" dirty="0" err="1">
                <a:effectLst/>
              </a:rPr>
              <a:t>drawRectangle</a:t>
            </a:r>
            <a:r>
              <a:rPr lang="en-US" altLang="en-US" dirty="0">
                <a:effectLst/>
              </a:rPr>
              <a:t>(</a:t>
            </a:r>
            <a:r>
              <a:rPr lang="en-US" altLang="en-US" dirty="0" err="1">
                <a:effectLst/>
              </a:rPr>
              <a:t>int</a:t>
            </a:r>
            <a:r>
              <a:rPr lang="en-US" altLang="en-US" dirty="0">
                <a:effectLst/>
              </a:rPr>
              <a:t> h, </a:t>
            </a:r>
            <a:r>
              <a:rPr lang="en-US" altLang="en-US" dirty="0" err="1">
                <a:effectLst/>
              </a:rPr>
              <a:t>int</a:t>
            </a:r>
            <a:r>
              <a:rPr lang="en-US" altLang="en-US" dirty="0">
                <a:effectLst/>
              </a:rPr>
              <a:t> w)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public static void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drawRectangle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rows,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cols)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	for 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r = 1; r &lt;= rows; ++r)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for 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c = 1; c &lt;= cols; ++c)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   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System.out.print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("*");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System.out.println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}</a:t>
            </a:r>
          </a:p>
          <a:p>
            <a:pPr lvl="1"/>
            <a:r>
              <a:rPr lang="en-US" altLang="en-US" dirty="0">
                <a:effectLst/>
              </a:rPr>
              <a:t>method call</a:t>
            </a:r>
            <a:endParaRPr lang="en-US" altLang="en-US" sz="2400" dirty="0">
              <a:solidFill>
                <a:srgbClr val="7FFF7F"/>
              </a:solidFill>
              <a:effectLst/>
            </a:endParaRPr>
          </a:p>
          <a:p>
            <a:pPr lvl="1">
              <a:buFont typeface="Wingdings" pitchFamily="2" charset="2"/>
              <a:buNone/>
            </a:pPr>
            <a:r>
              <a:rPr lang="en-US" altLang="en-US" sz="2400" dirty="0" err="1">
                <a:solidFill>
                  <a:schemeClr val="tx2"/>
                </a:solidFill>
                <a:effectLst/>
              </a:rPr>
              <a:t>Shapes.drawRectangle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(4, 7);</a:t>
            </a:r>
          </a:p>
          <a:p>
            <a:pPr lvl="1">
              <a:buFont typeface="Wingdings" pitchFamily="2" charset="2"/>
              <a:buNone/>
            </a:pPr>
            <a:endParaRPr lang="en-US" altLang="en-US" dirty="0">
              <a:effectLst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5410200" y="4572000"/>
            <a:ext cx="3048000" cy="1752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New/Improved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CA" dirty="0"/>
              <a:t>Say what character to print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tx2"/>
                </a:solidFill>
              </a:rPr>
              <a:t>Shapes.drawRectangle</a:t>
            </a:r>
            <a:r>
              <a:rPr lang="en-CA" sz="2400" dirty="0">
                <a:solidFill>
                  <a:schemeClr val="tx2"/>
                </a:solidFill>
              </a:rPr>
              <a:t>(4, 7, '+');</a:t>
            </a:r>
          </a:p>
          <a:p>
            <a:r>
              <a:rPr lang="en-CA" dirty="0"/>
              <a:t>Code very similar to before</a:t>
            </a:r>
          </a:p>
          <a:p>
            <a:pPr lvl="1"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public static void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drawRectangle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rows,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cols, char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ch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	for 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r = 1; r &lt;= rows; ++r) {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for 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c = 1; c &lt;= cols; ++c) {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   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System.out.print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ch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}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   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System.out.println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    }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}</a:t>
            </a:r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19492" y="1752600"/>
            <a:ext cx="1981200" cy="1752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Courier New" pitchFamily="49" charset="0"/>
              </a:rPr>
              <a:t>+++++++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Courier New" pitchFamily="49" charset="0"/>
              </a:rPr>
              <a:t>+++++++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Courier New" pitchFamily="49" charset="0"/>
              </a:rPr>
              <a:t>+++++++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Courier New" pitchFamily="49" charset="0"/>
              </a:rPr>
              <a:t>+++++++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544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>
                <a:effectLst/>
              </a:rPr>
              <a:t>Change Old Method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>
                <a:effectLst/>
              </a:rPr>
              <a:t>Old version uses ‘*’ as the character to print</a:t>
            </a:r>
          </a:p>
          <a:p>
            <a:pPr lvl="1"/>
            <a:r>
              <a:rPr lang="en-US" altLang="en-US" dirty="0">
                <a:effectLst/>
              </a:rPr>
              <a:t>improved method can print any character</a:t>
            </a:r>
          </a:p>
          <a:p>
            <a:pPr lvl="1"/>
            <a:r>
              <a:rPr lang="en-US" altLang="en-US" dirty="0">
                <a:effectLst/>
              </a:rPr>
              <a:t>call the new &amp; improved method</a:t>
            </a:r>
          </a:p>
          <a:p>
            <a:pPr lvl="1"/>
            <a:r>
              <a:rPr lang="en-US" altLang="en-US" dirty="0">
                <a:effectLst/>
              </a:rPr>
              <a:t>Tell the new/improved 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public static void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drawRectangle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rows, 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int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 cols)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	</a:t>
            </a:r>
            <a:r>
              <a:rPr lang="en-US" altLang="en-US" sz="2400" dirty="0" err="1">
                <a:solidFill>
                  <a:schemeClr val="tx2"/>
                </a:solidFill>
                <a:effectLst/>
              </a:rPr>
              <a:t>drawRectangle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(rows, cols, '*');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effectLst/>
              </a:rPr>
              <a:t>}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400" dirty="0" err="1">
                <a:solidFill>
                  <a:schemeClr val="tx2"/>
                </a:solidFill>
                <a:effectLst/>
              </a:rPr>
              <a:t>Shapes.drawRectangle</a:t>
            </a:r>
            <a:r>
              <a:rPr lang="en-US" altLang="en-US" sz="2400" dirty="0">
                <a:solidFill>
                  <a:schemeClr val="tx2"/>
                </a:solidFill>
                <a:effectLst/>
              </a:rPr>
              <a:t>(4, 7);</a:t>
            </a:r>
          </a:p>
          <a:p>
            <a:pPr lvl="1">
              <a:buFont typeface="Wingdings" pitchFamily="2" charset="2"/>
              <a:buNone/>
            </a:pPr>
            <a:endParaRPr lang="en-US" altLang="en-US" dirty="0">
              <a:effectLst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5410200" y="4800600"/>
            <a:ext cx="3048000" cy="1752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*******</a:t>
            </a:r>
            <a:endParaRPr lang="en-US" alt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007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“Default”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overloading to do “default” arguments</a:t>
            </a:r>
          </a:p>
          <a:p>
            <a:pPr lvl="1"/>
            <a:r>
              <a:rPr lang="en-CA" dirty="0"/>
              <a:t>if client asks for 10x14 rectangle using ‘+’</a:t>
            </a:r>
          </a:p>
          <a:p>
            <a:pPr lvl="2"/>
            <a:r>
              <a:rPr lang="en-CA" dirty="0"/>
              <a:t>draw 10x14 rectangle using ‘+’</a:t>
            </a:r>
          </a:p>
          <a:p>
            <a:pPr lvl="1"/>
            <a:r>
              <a:rPr lang="en-CA" dirty="0"/>
              <a:t>but if client just asks for 10x14 rectangle</a:t>
            </a:r>
          </a:p>
          <a:p>
            <a:pPr lvl="2"/>
            <a:r>
              <a:rPr lang="en-CA" dirty="0"/>
              <a:t>draw 10x14 rectangle </a:t>
            </a:r>
            <a:r>
              <a:rPr lang="en-CA" i="1" dirty="0"/>
              <a:t>using ‘*’</a:t>
            </a:r>
          </a:p>
          <a:p>
            <a:r>
              <a:rPr lang="en-CA" dirty="0"/>
              <a:t>Make one method your primary version</a:t>
            </a:r>
          </a:p>
          <a:p>
            <a:pPr lvl="1"/>
            <a:r>
              <a:rPr lang="en-CA" dirty="0"/>
              <a:t>usually the one with the most arguments</a:t>
            </a:r>
          </a:p>
          <a:p>
            <a:r>
              <a:rPr lang="en-CA" dirty="0"/>
              <a:t>Other methods call the primary version</a:t>
            </a:r>
          </a:p>
          <a:p>
            <a:pPr lvl="1"/>
            <a:r>
              <a:rPr lang="en-CA" dirty="0"/>
              <a:t>use “default” values for any missing arguments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method </a:t>
            </a:r>
            <a:r>
              <a:rPr lang="en-CA" dirty="0" err="1">
                <a:solidFill>
                  <a:schemeClr val="tx2"/>
                </a:solidFill>
              </a:rPr>
              <a:t>buyLotto</a:t>
            </a:r>
            <a:r>
              <a:rPr lang="en-CA" dirty="0">
                <a:solidFill>
                  <a:schemeClr val="tx2"/>
                </a:solidFill>
              </a:rPr>
              <a:t>(int n)</a:t>
            </a:r>
          </a:p>
          <a:p>
            <a:pPr lvl="1"/>
            <a:r>
              <a:rPr lang="en-CA" dirty="0"/>
              <a:t>prints out “You lose!” n times.</a:t>
            </a:r>
          </a:p>
          <a:p>
            <a:r>
              <a:rPr lang="en-CA" dirty="0"/>
              <a:t>Write another method </a:t>
            </a:r>
            <a:r>
              <a:rPr lang="en-CA" dirty="0" err="1">
                <a:solidFill>
                  <a:schemeClr val="tx2"/>
                </a:solidFill>
              </a:rPr>
              <a:t>buyLotto</a:t>
            </a:r>
            <a:r>
              <a:rPr lang="en-CA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n-CA" dirty="0"/>
              <a:t>equivalent to buying 10 lotto tickets</a:t>
            </a:r>
          </a:p>
          <a:p>
            <a:pPr lvl="2"/>
            <a:r>
              <a:rPr lang="en-CA" dirty="0"/>
              <a:t>make the body have only </a:t>
            </a:r>
            <a:r>
              <a:rPr lang="en-CA" b="1" dirty="0"/>
              <a:t>one</a:t>
            </a:r>
            <a:r>
              <a:rPr lang="en-CA" dirty="0"/>
              <a:t> line!</a:t>
            </a:r>
          </a:p>
          <a:p>
            <a:r>
              <a:rPr lang="en-CA" dirty="0"/>
              <a:t>Overload </a:t>
            </a:r>
            <a:r>
              <a:rPr lang="en-CA" dirty="0" err="1">
                <a:solidFill>
                  <a:schemeClr val="tx2"/>
                </a:solidFill>
              </a:rPr>
              <a:t>Utilities.printTitle</a:t>
            </a:r>
            <a:r>
              <a:rPr lang="en-CA" dirty="0">
                <a:solidFill>
                  <a:schemeClr val="tx2"/>
                </a:solidFill>
              </a:rPr>
              <a:t>(String)</a:t>
            </a:r>
            <a:r>
              <a:rPr lang="en-CA" dirty="0"/>
              <a:t> so that:</a:t>
            </a:r>
          </a:p>
          <a:p>
            <a:pPr lvl="1"/>
            <a:r>
              <a:rPr lang="en-CA" dirty="0"/>
              <a:t>can do </a:t>
            </a:r>
            <a:r>
              <a:rPr lang="en-CA" dirty="0" err="1">
                <a:solidFill>
                  <a:schemeClr val="tx2"/>
                </a:solidFill>
              </a:rPr>
              <a:t>Utilities.printTitle</a:t>
            </a:r>
            <a:r>
              <a:rPr lang="en-CA" dirty="0">
                <a:solidFill>
                  <a:schemeClr val="tx2"/>
                </a:solidFill>
              </a:rPr>
              <a:t>("Title", '=');</a:t>
            </a:r>
          </a:p>
          <a:p>
            <a:pPr lvl="1"/>
            <a:r>
              <a:rPr lang="en-CA" dirty="0"/>
              <a:t>but </a:t>
            </a:r>
            <a:r>
              <a:rPr lang="en-CA" dirty="0" err="1">
                <a:solidFill>
                  <a:schemeClr val="tx2"/>
                </a:solidFill>
              </a:rPr>
              <a:t>Utilities.printTitle</a:t>
            </a:r>
            <a:r>
              <a:rPr lang="en-CA" dirty="0">
                <a:solidFill>
                  <a:schemeClr val="tx2"/>
                </a:solidFill>
              </a:rPr>
              <a:t>("Title");</a:t>
            </a:r>
            <a:r>
              <a:rPr lang="en-CA" dirty="0"/>
              <a:t> still works</a:t>
            </a:r>
          </a:p>
          <a:p>
            <a:pPr lvl="2"/>
            <a:r>
              <a:rPr lang="en-CA" sz="2000" i="1" dirty="0"/>
              <a:t>HINT:  change original to add the underline char, </a:t>
            </a:r>
            <a:br>
              <a:rPr lang="en-CA" sz="2000" i="1" dirty="0"/>
            </a:br>
            <a:r>
              <a:rPr lang="en-CA" sz="2000" i="1" dirty="0"/>
              <a:t>then re-write the old version with a one-line body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47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Instance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Variables to hold the data for this object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String name;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defRPr/>
            </a:pPr>
            <a:r>
              <a:rPr lang="en-CA" dirty="0"/>
              <a:t>declared private; </a:t>
            </a:r>
            <a:r>
              <a:rPr lang="en-CA" i="1" dirty="0"/>
              <a:t>not</a:t>
            </a:r>
            <a:r>
              <a:rPr lang="en-CA" dirty="0"/>
              <a:t> static</a:t>
            </a:r>
          </a:p>
          <a:p>
            <a:pPr lvl="2">
              <a:defRPr/>
            </a:pPr>
            <a:r>
              <a:rPr lang="en-CA" dirty="0"/>
              <a:t>protects the data in the field from other classes</a:t>
            </a:r>
          </a:p>
          <a:p>
            <a:pPr lvl="2">
              <a:defRPr/>
            </a:pPr>
            <a:r>
              <a:rPr lang="en-CA" dirty="0"/>
              <a:t>only Student objects have </a:t>
            </a:r>
            <a:r>
              <a:rPr lang="en-CA" i="1" dirty="0"/>
              <a:t>direct</a:t>
            </a:r>
            <a:r>
              <a:rPr lang="en-CA" dirty="0"/>
              <a:t> access</a:t>
            </a:r>
          </a:p>
          <a:p>
            <a:pPr lvl="2">
              <a:defRPr/>
            </a:pPr>
            <a:r>
              <a:rPr lang="en-CA" dirty="0"/>
              <a:t>others must </a:t>
            </a:r>
            <a:r>
              <a:rPr lang="en-CA" i="1" dirty="0"/>
              <a:t>ask</a:t>
            </a:r>
            <a:r>
              <a:rPr lang="en-CA" dirty="0"/>
              <a:t> to see or change its value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final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n-CA" dirty="0"/>
          </a:p>
          <a:p>
            <a:pPr lvl="1">
              <a:defRPr/>
            </a:pPr>
            <a:r>
              <a:rPr lang="en-CA" dirty="0"/>
              <a:t>instance constants declared public final; </a:t>
            </a:r>
            <a:r>
              <a:rPr lang="en-CA" i="1" dirty="0"/>
              <a:t>not</a:t>
            </a:r>
            <a:r>
              <a:rPr lang="en-CA" dirty="0"/>
              <a:t> static</a:t>
            </a:r>
          </a:p>
          <a:p>
            <a:pPr lvl="2">
              <a:defRPr/>
            </a:pPr>
            <a:r>
              <a:rPr lang="en-CA" dirty="0"/>
              <a:t>don’t need to protect it; </a:t>
            </a:r>
            <a:r>
              <a:rPr lang="en-CA" i="1" dirty="0"/>
              <a:t>no one </a:t>
            </a:r>
            <a:r>
              <a:rPr lang="en-CA" dirty="0"/>
              <a:t>can change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381690"/>
            <a:ext cx="838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i="1" dirty="0">
                <a:latin typeface="+mn-lt"/>
              </a:rPr>
              <a:t>Instance variables also known as </a:t>
            </a:r>
            <a:r>
              <a:rPr lang="en-CA" sz="2000" dirty="0">
                <a:latin typeface="+mn-lt"/>
              </a:rPr>
              <a:t>fields</a:t>
            </a:r>
            <a:r>
              <a:rPr lang="en-CA" sz="2000" i="1" dirty="0">
                <a:latin typeface="+mn-lt"/>
              </a:rPr>
              <a:t> or </a:t>
            </a:r>
            <a:r>
              <a:rPr lang="en-CA" sz="2000" dirty="0">
                <a:latin typeface="+mn-lt"/>
              </a:rPr>
              <a:t>properties</a:t>
            </a:r>
            <a:r>
              <a:rPr lang="en-CA" sz="2000" i="1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Method to give fields their </a:t>
            </a:r>
            <a:r>
              <a:rPr lang="en-CA" i="1" dirty="0"/>
              <a:t>first</a:t>
            </a:r>
            <a:r>
              <a:rPr lang="en-CA" dirty="0"/>
              <a:t> value</a:t>
            </a:r>
          </a:p>
          <a:p>
            <a:pPr lvl="1">
              <a:defRPr/>
            </a:pPr>
            <a:r>
              <a:rPr lang="en-CA" dirty="0"/>
              <a:t>based on what client asks for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a, String n,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g)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a;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name = n;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if (0 &lt;= g &amp;&amp; g &lt;= 100)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g;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 else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0;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048000" y="28956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6286500" y="3482975"/>
            <a:ext cx="22477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i="1" dirty="0">
                <a:solidFill>
                  <a:schemeClr val="accent1"/>
                </a:solidFill>
              </a:rPr>
              <a:t>Parameters</a:t>
            </a:r>
            <a:r>
              <a:rPr lang="en-CA" sz="2000" i="1" dirty="0">
                <a:solidFill>
                  <a:schemeClr val="accent1"/>
                </a:solidFill>
              </a:rPr>
              <a:t>: values </a:t>
            </a:r>
          </a:p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the client </a:t>
            </a:r>
            <a:r>
              <a:rPr lang="en-CA" sz="2000" b="1" i="1" dirty="0">
                <a:solidFill>
                  <a:schemeClr val="accent1"/>
                </a:solidFill>
              </a:rPr>
              <a:t>requested</a:t>
            </a:r>
          </a:p>
        </p:txBody>
      </p:sp>
      <p:cxnSp>
        <p:nvCxnSpPr>
          <p:cNvPr id="7" name="Shape 6"/>
          <p:cNvCxnSpPr>
            <a:stCxn id="5" idx="1"/>
            <a:endCxn id="9220" idx="2"/>
          </p:cNvCxnSpPr>
          <p:nvPr/>
        </p:nvCxnSpPr>
        <p:spPr bwMode="auto">
          <a:xfrm rot="10800000">
            <a:off x="4495800" y="3276600"/>
            <a:ext cx="1790700" cy="56031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219200" y="3276600"/>
            <a:ext cx="1905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219200" y="403860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6629400" y="4473575"/>
            <a:ext cx="21339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Use those values…</a:t>
            </a:r>
          </a:p>
        </p:txBody>
      </p:sp>
      <p:cxnSp>
        <p:nvCxnSpPr>
          <p:cNvPr id="11" name="Shape 10"/>
          <p:cNvCxnSpPr>
            <a:stCxn id="10" idx="1"/>
            <a:endCxn id="9223" idx="3"/>
          </p:cNvCxnSpPr>
          <p:nvPr/>
        </p:nvCxnSpPr>
        <p:spPr bwMode="auto">
          <a:xfrm rot="10800000">
            <a:off x="3124200" y="3619500"/>
            <a:ext cx="3505200" cy="105413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715000" y="5464175"/>
            <a:ext cx="320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Unless they don't make sense</a:t>
            </a:r>
          </a:p>
        </p:txBody>
      </p:sp>
      <p:cxnSp>
        <p:nvCxnSpPr>
          <p:cNvPr id="13" name="Shape 12"/>
          <p:cNvCxnSpPr>
            <a:stCxn id="12" idx="1"/>
            <a:endCxn id="9224" idx="3"/>
          </p:cNvCxnSpPr>
          <p:nvPr/>
        </p:nvCxnSpPr>
        <p:spPr bwMode="auto">
          <a:xfrm rot="10800000">
            <a:off x="3505200" y="4914900"/>
            <a:ext cx="2209800" cy="74933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143000" y="32004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457200" y="6096000"/>
            <a:ext cx="3962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000" b="1" i="1" dirty="0">
                <a:solidFill>
                  <a:schemeClr val="accent1"/>
                </a:solidFill>
              </a:rPr>
              <a:t>Assign values to instance variables</a:t>
            </a:r>
          </a:p>
        </p:txBody>
      </p:sp>
      <p:cxnSp>
        <p:nvCxnSpPr>
          <p:cNvPr id="17" name="Shape 12"/>
          <p:cNvCxnSpPr>
            <a:stCxn id="16" idx="1"/>
            <a:endCxn id="15" idx="1"/>
          </p:cNvCxnSpPr>
          <p:nvPr/>
        </p:nvCxnSpPr>
        <p:spPr bwMode="auto">
          <a:xfrm rot="10800000" flipH="1">
            <a:off x="457200" y="3581401"/>
            <a:ext cx="685800" cy="2714655"/>
          </a:xfrm>
          <a:prstGeom prst="curvedConnector3">
            <a:avLst>
              <a:gd name="adj1" fmla="val -33333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hape 12"/>
          <p:cNvCxnSpPr>
            <a:stCxn id="16" idx="1"/>
            <a:endCxn id="27" idx="1"/>
          </p:cNvCxnSpPr>
          <p:nvPr/>
        </p:nvCxnSpPr>
        <p:spPr bwMode="auto">
          <a:xfrm rot="10800000" flipH="1">
            <a:off x="457200" y="4533901"/>
            <a:ext cx="914400" cy="1762155"/>
          </a:xfrm>
          <a:prstGeom prst="curvedConnector3">
            <a:avLst>
              <a:gd name="adj1" fmla="val -25000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371600" y="43434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371600" y="50292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cxnSp>
        <p:nvCxnSpPr>
          <p:cNvPr id="30" name="Shape 12"/>
          <p:cNvCxnSpPr>
            <a:stCxn id="16" idx="1"/>
            <a:endCxn id="28" idx="1"/>
          </p:cNvCxnSpPr>
          <p:nvPr/>
        </p:nvCxnSpPr>
        <p:spPr bwMode="auto">
          <a:xfrm rot="10800000" flipH="1">
            <a:off x="457200" y="5219701"/>
            <a:ext cx="914400" cy="1076355"/>
          </a:xfrm>
          <a:prstGeom prst="curvedConnector3">
            <a:avLst>
              <a:gd name="adj1" fmla="val -25000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85800" y="6381690"/>
            <a:ext cx="838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i="1" dirty="0">
                <a:latin typeface="+mn-lt"/>
              </a:rPr>
              <a:t>Purpose of constructor is to give values to fields.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NetBeans</a:t>
            </a:r>
            <a:r>
              <a:rPr lang="en-CA" dirty="0"/>
              <a:t> Generated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ask </a:t>
            </a:r>
            <a:r>
              <a:rPr lang="en-CA" dirty="0" err="1"/>
              <a:t>NetBeans</a:t>
            </a:r>
            <a:r>
              <a:rPr lang="en-CA" dirty="0"/>
              <a:t> to create the constructor</a:t>
            </a:r>
          </a:p>
          <a:p>
            <a:pPr lvl="1"/>
            <a:r>
              <a:rPr lang="en-CA" dirty="0"/>
              <a:t>it creates something that looks a bit different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Rectangle(double height, double area)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this.height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height;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this.area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area;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r>
              <a:rPr lang="en-CA" dirty="0"/>
              <a:t>Please make the constructor public</a:t>
            </a:r>
          </a:p>
          <a:p>
            <a:pPr lvl="1"/>
            <a:r>
              <a:rPr lang="en-CA" dirty="0"/>
              <a:t>later we’ll learn about how not-public works</a:t>
            </a:r>
          </a:p>
          <a:p>
            <a:r>
              <a:rPr lang="en-CA" dirty="0"/>
              <a:t>And what’s with </a:t>
            </a:r>
            <a:r>
              <a:rPr lang="en-CA" i="1" dirty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en-CA" dirty="0"/>
              <a:t>?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 is “this”?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“this” is each Java object’s name for itself</a:t>
            </a:r>
          </a:p>
          <a:p>
            <a:pPr lvl="2">
              <a:defRPr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this.name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</a:t>
            </a:r>
            <a:r>
              <a:rPr lang="en-CA" i="1" dirty="0">
                <a:sym typeface="Wingdings" pitchFamily="2" charset="2"/>
              </a:rPr>
              <a:t>my</a:t>
            </a:r>
            <a:r>
              <a:rPr lang="en-CA" dirty="0">
                <a:sym typeface="Wingdings" pitchFamily="2" charset="2"/>
              </a:rPr>
              <a:t> name</a:t>
            </a:r>
          </a:p>
          <a:p>
            <a:pPr lvl="2">
              <a:defRPr/>
            </a:pPr>
            <a:r>
              <a:rPr lang="en-CA" dirty="0" err="1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this.setName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(n)</a:t>
            </a:r>
            <a:r>
              <a:rPr lang="en-CA" dirty="0">
                <a:sym typeface="Wingdings" pitchFamily="2" charset="2"/>
              </a:rPr>
              <a:t>  set </a:t>
            </a:r>
            <a:r>
              <a:rPr lang="en-CA" i="1" dirty="0">
                <a:sym typeface="Wingdings" pitchFamily="2" charset="2"/>
              </a:rPr>
              <a:t>my</a:t>
            </a:r>
            <a:r>
              <a:rPr lang="en-CA" dirty="0">
                <a:sym typeface="Wingdings" pitchFamily="2" charset="2"/>
              </a:rPr>
              <a:t> name to n</a:t>
            </a:r>
          </a:p>
          <a:p>
            <a:pPr>
              <a:defRPr/>
            </a:pPr>
            <a:r>
              <a:rPr lang="en-CA" dirty="0">
                <a:sym typeface="Wingdings" pitchFamily="2" charset="2"/>
              </a:rPr>
              <a:t>“this” is almost always optional!</a:t>
            </a:r>
          </a:p>
          <a:p>
            <a:pPr lvl="2">
              <a:defRPr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name</a:t>
            </a:r>
            <a:r>
              <a:rPr lang="en-CA" dirty="0">
                <a:sym typeface="Wingdings" pitchFamily="2" charset="2"/>
              </a:rPr>
              <a:t>  (my) name</a:t>
            </a:r>
          </a:p>
          <a:p>
            <a:pPr lvl="2">
              <a:defRPr/>
            </a:pPr>
            <a:r>
              <a:rPr lang="en-CA" dirty="0" err="1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setName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(n)</a:t>
            </a:r>
            <a:r>
              <a:rPr lang="en-CA" dirty="0">
                <a:sym typeface="Wingdings" pitchFamily="2" charset="2"/>
              </a:rPr>
              <a:t>  set (my) name to n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only </a:t>
            </a:r>
            <a:r>
              <a:rPr lang="en-CA" i="1" dirty="0">
                <a:sym typeface="Wingdings" pitchFamily="2" charset="2"/>
              </a:rPr>
              <a:t>needed</a:t>
            </a:r>
            <a:r>
              <a:rPr lang="en-CA" dirty="0">
                <a:sym typeface="Wingdings" pitchFamily="2" charset="2"/>
              </a:rPr>
              <a:t> for disambiguation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setName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(String name)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   this.name = name;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971800" y="56388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3962400" y="6076950"/>
            <a:ext cx="449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“name” here is the parameter (in black)</a:t>
            </a:r>
          </a:p>
        </p:txBody>
      </p:sp>
      <p:cxnSp>
        <p:nvCxnSpPr>
          <p:cNvPr id="6" name="Shape 12"/>
          <p:cNvCxnSpPr>
            <a:stCxn id="5" idx="1"/>
            <a:endCxn id="17412" idx="2"/>
          </p:cNvCxnSpPr>
          <p:nvPr/>
        </p:nvCxnSpPr>
        <p:spPr bwMode="auto">
          <a:xfrm rot="10800000">
            <a:off x="3352800" y="6019801"/>
            <a:ext cx="609600" cy="257205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4648200" y="51816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cxnSp>
        <p:nvCxnSpPr>
          <p:cNvPr id="11" name="Shape 12"/>
          <p:cNvCxnSpPr>
            <a:stCxn id="5" idx="0"/>
            <a:endCxn id="17415" idx="2"/>
          </p:cNvCxnSpPr>
          <p:nvPr/>
        </p:nvCxnSpPr>
        <p:spPr bwMode="auto">
          <a:xfrm rot="16200000" flipV="1">
            <a:off x="5362575" y="5229225"/>
            <a:ext cx="514350" cy="11811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417" name="Rectangle 13"/>
          <p:cNvSpPr>
            <a:spLocks noChangeArrowheads="1"/>
          </p:cNvSpPr>
          <p:nvPr/>
        </p:nvSpPr>
        <p:spPr bwMode="auto">
          <a:xfrm>
            <a:off x="1447800" y="56388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Font typeface="Wingdings" pitchFamily="2" charset="2"/>
              <a:buChar char="s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2438400" y="6457950"/>
            <a:ext cx="647700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so need this. to make sure Java sets </a:t>
            </a:r>
            <a:r>
              <a:rPr lang="en-CA" sz="2000" dirty="0">
                <a:solidFill>
                  <a:schemeClr val="accent1"/>
                </a:solidFill>
              </a:rPr>
              <a:t>my</a:t>
            </a:r>
            <a:r>
              <a:rPr lang="en-CA" sz="2000" i="1" dirty="0">
                <a:solidFill>
                  <a:schemeClr val="accent1"/>
                </a:solidFill>
              </a:rPr>
              <a:t> name (in green) </a:t>
            </a:r>
          </a:p>
        </p:txBody>
      </p:sp>
      <p:cxnSp>
        <p:nvCxnSpPr>
          <p:cNvPr id="16" name="Shape 12"/>
          <p:cNvCxnSpPr>
            <a:stCxn id="15" idx="1"/>
            <a:endCxn id="17417" idx="2"/>
          </p:cNvCxnSpPr>
          <p:nvPr/>
        </p:nvCxnSpPr>
        <p:spPr bwMode="auto">
          <a:xfrm rot="10800000">
            <a:off x="2095500" y="5943601"/>
            <a:ext cx="342900" cy="714375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2017-03-Basics</Template>
  <TotalTime>21216</TotalTime>
  <Pages>7</Pages>
  <Words>4435</Words>
  <Application>Microsoft Office PowerPoint</Application>
  <PresentationFormat>On-screen Show (4:3)</PresentationFormat>
  <Paragraphs>684</Paragraphs>
  <Slides>57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Calibri</vt:lpstr>
      <vt:lpstr>Courier New</vt:lpstr>
      <vt:lpstr>Times New Roman</vt:lpstr>
      <vt:lpstr>Wingdings</vt:lpstr>
      <vt:lpstr>1_CSCITheme</vt:lpstr>
      <vt:lpstr>CSCITheme</vt:lpstr>
      <vt:lpstr>brknbars</vt:lpstr>
      <vt:lpstr>1_brknbars</vt:lpstr>
      <vt:lpstr>More on Objects and Classes</vt:lpstr>
      <vt:lpstr>Overview</vt:lpstr>
      <vt:lpstr>Reminder</vt:lpstr>
      <vt:lpstr>Previously</vt:lpstr>
      <vt:lpstr>Classes and Data</vt:lpstr>
      <vt:lpstr>Instance Variables</vt:lpstr>
      <vt:lpstr>Constructor</vt:lpstr>
      <vt:lpstr>NetBeans Generated Constructors</vt:lpstr>
      <vt:lpstr>What is “this”?</vt:lpstr>
      <vt:lpstr>Getters and Setters</vt:lpstr>
      <vt:lpstr>Getters</vt:lpstr>
      <vt:lpstr>Setters</vt:lpstr>
      <vt:lpstr>More Methods</vt:lpstr>
      <vt:lpstr>Rectangle Area</vt:lpstr>
      <vt:lpstr>Rectangle Area Method</vt:lpstr>
      <vt:lpstr>A Multi-Setter</vt:lpstr>
      <vt:lpstr>More Instance Methods</vt:lpstr>
      <vt:lpstr>Printing Objects</vt:lpstr>
      <vt:lpstr>Using the toString method</vt:lpstr>
      <vt:lpstr>Creating the toString Code</vt:lpstr>
      <vt:lpstr>Add @Override Annotation</vt:lpstr>
      <vt:lpstr>Exercise</vt:lpstr>
      <vt:lpstr>On Magic Numbers</vt:lpstr>
      <vt:lpstr>Using the Word “static”</vt:lpstr>
      <vt:lpstr>“staticˮ Means Shared</vt:lpstr>
      <vt:lpstr>Individual or Shared?</vt:lpstr>
      <vt:lpstr>Another Method for Student</vt:lpstr>
      <vt:lpstr>isValidGrade Method</vt:lpstr>
      <vt:lpstr>Class (static) Methods</vt:lpstr>
      <vt:lpstr>Exercise</vt:lpstr>
      <vt:lpstr>Public static Methods</vt:lpstr>
      <vt:lpstr>Calling a public static Method</vt:lpstr>
      <vt:lpstr>Exercise</vt:lpstr>
      <vt:lpstr>Another Instance Method</vt:lpstr>
      <vt:lpstr>getLetterGrade</vt:lpstr>
      <vt:lpstr>getLetterGrade</vt:lpstr>
      <vt:lpstr>Programming Principles</vt:lpstr>
      <vt:lpstr>Another Convenience</vt:lpstr>
      <vt:lpstr>Overloading Constructors</vt:lpstr>
      <vt:lpstr>Which Constructor?</vt:lpstr>
      <vt:lpstr>Exercise</vt:lpstr>
      <vt:lpstr>Missing Arguments</vt:lpstr>
      <vt:lpstr>Missing Arguments</vt:lpstr>
      <vt:lpstr>Secondary Constructors</vt:lpstr>
      <vt:lpstr>Programming Principle: Don’t Copy Code</vt:lpstr>
      <vt:lpstr>Calling a Constructor</vt:lpstr>
      <vt:lpstr>Constructor Calling</vt:lpstr>
      <vt:lpstr>Constructor Calling</vt:lpstr>
      <vt:lpstr>Secondary Constructors</vt:lpstr>
      <vt:lpstr>Exercise</vt:lpstr>
      <vt:lpstr>Overloading Methods</vt:lpstr>
      <vt:lpstr>Recall</vt:lpstr>
      <vt:lpstr>New/Improved Method</vt:lpstr>
      <vt:lpstr>Change Old Method</vt:lpstr>
      <vt:lpstr>“Default” Arguments</vt:lpstr>
      <vt:lpstr>Exercise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230</cp:revision>
  <cp:lastPrinted>1601-01-01T00:00:00Z</cp:lastPrinted>
  <dcterms:created xsi:type="dcterms:W3CDTF">1998-05-11T15:12:26Z</dcterms:created>
  <dcterms:modified xsi:type="dcterms:W3CDTF">2022-11-23T17:34:10Z</dcterms:modified>
</cp:coreProperties>
</file>