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684" r:id="rId3"/>
    <p:sldMasterId id="2147483697" r:id="rId4"/>
    <p:sldMasterId id="2147483709" r:id="rId5"/>
    <p:sldMasterId id="2147483722" r:id="rId6"/>
  </p:sldMasterIdLst>
  <p:notesMasterIdLst>
    <p:notesMasterId r:id="rId49"/>
  </p:notesMasterIdLst>
  <p:handoutMasterIdLst>
    <p:handoutMasterId r:id="rId50"/>
  </p:handoutMasterIdLst>
  <p:sldIdLst>
    <p:sldId id="256" r:id="rId7"/>
    <p:sldId id="373" r:id="rId8"/>
    <p:sldId id="257" r:id="rId9"/>
    <p:sldId id="258" r:id="rId10"/>
    <p:sldId id="259" r:id="rId11"/>
    <p:sldId id="260" r:id="rId12"/>
    <p:sldId id="307" r:id="rId13"/>
    <p:sldId id="299" r:id="rId14"/>
    <p:sldId id="297" r:id="rId15"/>
    <p:sldId id="381" r:id="rId16"/>
    <p:sldId id="262" r:id="rId17"/>
    <p:sldId id="263" r:id="rId18"/>
    <p:sldId id="264" r:id="rId19"/>
    <p:sldId id="265" r:id="rId20"/>
    <p:sldId id="337" r:id="rId21"/>
    <p:sldId id="336" r:id="rId22"/>
    <p:sldId id="338" r:id="rId23"/>
    <p:sldId id="389" r:id="rId24"/>
    <p:sldId id="344" r:id="rId25"/>
    <p:sldId id="345" r:id="rId26"/>
    <p:sldId id="390" r:id="rId27"/>
    <p:sldId id="391" r:id="rId28"/>
    <p:sldId id="378" r:id="rId29"/>
    <p:sldId id="392" r:id="rId30"/>
    <p:sldId id="382" r:id="rId31"/>
    <p:sldId id="383" r:id="rId32"/>
    <p:sldId id="384" r:id="rId33"/>
    <p:sldId id="352" r:id="rId34"/>
    <p:sldId id="354" r:id="rId35"/>
    <p:sldId id="393" r:id="rId36"/>
    <p:sldId id="356" r:id="rId37"/>
    <p:sldId id="358" r:id="rId38"/>
    <p:sldId id="360" r:id="rId39"/>
    <p:sldId id="347" r:id="rId40"/>
    <p:sldId id="379" r:id="rId41"/>
    <p:sldId id="380" r:id="rId42"/>
    <p:sldId id="361" r:id="rId43"/>
    <p:sldId id="362" r:id="rId44"/>
    <p:sldId id="371" r:id="rId45"/>
    <p:sldId id="363" r:id="rId46"/>
    <p:sldId id="372" r:id="rId47"/>
    <p:sldId id="273" r:id="rId4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BD"/>
    <a:srgbClr val="FFFF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0929"/>
  </p:normalViewPr>
  <p:slideViewPr>
    <p:cSldViewPr>
      <p:cViewPr varScale="1">
        <p:scale>
          <a:sx n="93" d="100"/>
          <a:sy n="93" d="100"/>
        </p:scale>
        <p:origin x="1560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handoutMaster" Target="handoutMasters/handoutMaster1.xml"/><Relationship Id="rId55" Type="http://schemas.microsoft.com/office/2016/11/relationships/changesInfo" Target="changesInfos/changesInfo1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8" Type="http://schemas.openxmlformats.org/officeDocument/2006/relationships/slide" Target="slides/slide2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0BCEEA50-EB37-4034-A9A5-814124E3E65B}"/>
    <pc:docChg chg="modSld">
      <pc:chgData name="Mark Young" userId="055a4c4f-05b9-4cd6-bda8-0cc88b7b58d3" providerId="ADAL" clId="{0BCEEA50-EB37-4034-A9A5-814124E3E65B}" dt="2021-11-04T14:45:46.723" v="1" actId="113"/>
      <pc:docMkLst>
        <pc:docMk/>
      </pc:docMkLst>
      <pc:sldChg chg="modSp mod">
        <pc:chgData name="Mark Young" userId="055a4c4f-05b9-4cd6-bda8-0cc88b7b58d3" providerId="ADAL" clId="{0BCEEA50-EB37-4034-A9A5-814124E3E65B}" dt="2021-11-04T14:45:46.723" v="1" actId="113"/>
        <pc:sldMkLst>
          <pc:docMk/>
          <pc:sldMk cId="0" sldId="347"/>
        </pc:sldMkLst>
        <pc:spChg chg="mod">
          <ac:chgData name="Mark Young" userId="055a4c4f-05b9-4cd6-bda8-0cc88b7b58d3" providerId="ADAL" clId="{0BCEEA50-EB37-4034-A9A5-814124E3E65B}" dt="2021-11-04T14:45:46.723" v="1" actId="113"/>
          <ac:spMkLst>
            <pc:docMk/>
            <pc:sldMk cId="0" sldId="347"/>
            <ac:spMk id="3" creationId="{00000000-0000-0000-0000-000000000000}"/>
          </ac:spMkLst>
        </pc:spChg>
      </pc:sldChg>
    </pc:docChg>
  </pc:docChgLst>
  <pc:docChgLst>
    <pc:chgData name="Mark Young" userId="055a4c4f-05b9-4cd6-bda8-0cc88b7b58d3" providerId="ADAL" clId="{00281FCE-CD46-4693-A0A6-4EB6C30DC953}"/>
    <pc:docChg chg="custSel modSld">
      <pc:chgData name="Mark Young" userId="055a4c4f-05b9-4cd6-bda8-0cc88b7b58d3" providerId="ADAL" clId="{00281FCE-CD46-4693-A0A6-4EB6C30DC953}" dt="2022-11-23T17:36:56.987" v="310" actId="20577"/>
      <pc:docMkLst>
        <pc:docMk/>
      </pc:docMkLst>
      <pc:sldChg chg="modNotesTx">
        <pc:chgData name="Mark Young" userId="055a4c4f-05b9-4cd6-bda8-0cc88b7b58d3" providerId="ADAL" clId="{00281FCE-CD46-4693-A0A6-4EB6C30DC953}" dt="2022-11-23T17:35:53.916" v="182" actId="20577"/>
        <pc:sldMkLst>
          <pc:docMk/>
          <pc:sldMk cId="0" sldId="371"/>
        </pc:sldMkLst>
      </pc:sldChg>
      <pc:sldChg chg="modNotesTx">
        <pc:chgData name="Mark Young" userId="055a4c4f-05b9-4cd6-bda8-0cc88b7b58d3" providerId="ADAL" clId="{00281FCE-CD46-4693-A0A6-4EB6C30DC953}" dt="2022-11-23T17:36:56.987" v="310" actId="20577"/>
        <pc:sldMkLst>
          <pc:docMk/>
          <pc:sldMk cId="0" sldId="3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23972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CA" dirty="0"/>
              <a:t>for (int </a:t>
            </a:r>
            <a:r>
              <a:rPr lang="en-CA" dirty="0" err="1"/>
              <a:t>i</a:t>
            </a:r>
            <a:r>
              <a:rPr lang="en-CA" dirty="0"/>
              <a:t> = 0; </a:t>
            </a:r>
            <a:r>
              <a:rPr lang="en-CA" dirty="0" err="1"/>
              <a:t>i</a:t>
            </a:r>
            <a:r>
              <a:rPr lang="en-CA" dirty="0"/>
              <a:t> &lt; </a:t>
            </a:r>
            <a:r>
              <a:rPr lang="en-CA" dirty="0" err="1"/>
              <a:t>words.length</a:t>
            </a:r>
            <a:r>
              <a:rPr lang="en-CA" dirty="0"/>
              <a:t>; ++</a:t>
            </a:r>
            <a:r>
              <a:rPr lang="en-CA" dirty="0" err="1"/>
              <a:t>i</a:t>
            </a:r>
            <a:r>
              <a:rPr lang="en-CA" dirty="0"/>
              <a:t>) {</a:t>
            </a:r>
          </a:p>
          <a:p>
            <a:r>
              <a:rPr lang="en-CA" dirty="0"/>
              <a:t>    </a:t>
            </a:r>
            <a:r>
              <a:rPr lang="en-CA" dirty="0" err="1"/>
              <a:t>sopln</a:t>
            </a:r>
            <a:r>
              <a:rPr lang="en-CA" dirty="0"/>
              <a:t>(words[</a:t>
            </a:r>
            <a:r>
              <a:rPr lang="en-CA" dirty="0" err="1"/>
              <a:t>i</a:t>
            </a:r>
            <a:r>
              <a:rPr lang="en-CA" dirty="0"/>
              <a:t>].length());</a:t>
            </a:r>
          </a:p>
          <a:p>
            <a:r>
              <a:rPr lang="en-CA" dirty="0"/>
              <a:t>}</a:t>
            </a:r>
          </a:p>
          <a:p>
            <a:endParaRPr lang="en-CA" dirty="0"/>
          </a:p>
          <a:p>
            <a:r>
              <a:rPr lang="en-CA" dirty="0"/>
              <a:t>for (int s = 0; s &lt; </a:t>
            </a:r>
            <a:r>
              <a:rPr lang="en-CA" dirty="0" err="1"/>
              <a:t>myStudents.length</a:t>
            </a:r>
            <a:r>
              <a:rPr lang="en-CA" dirty="0"/>
              <a:t>; ++s) {</a:t>
            </a:r>
          </a:p>
          <a:p>
            <a:r>
              <a:rPr lang="en-CA" dirty="0"/>
              <a:t>    </a:t>
            </a:r>
            <a:r>
              <a:rPr lang="en-CA" dirty="0" err="1"/>
              <a:t>sopln</a:t>
            </a:r>
            <a:r>
              <a:rPr lang="en-CA" dirty="0"/>
              <a:t>(</a:t>
            </a:r>
            <a:r>
              <a:rPr lang="en-CA" dirty="0" err="1"/>
              <a:t>myStudents</a:t>
            </a:r>
            <a:r>
              <a:rPr lang="en-CA" dirty="0"/>
              <a:t>[s].</a:t>
            </a:r>
            <a:r>
              <a:rPr lang="en-CA" dirty="0" err="1"/>
              <a:t>getName</a:t>
            </a:r>
            <a:r>
              <a:rPr lang="en-CA" dirty="0"/>
              <a:t>().length());</a:t>
            </a:r>
          </a:p>
          <a:p>
            <a:r>
              <a:rPr lang="en-CA" dirty="0"/>
              <a:t>}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CA" dirty="0"/>
              <a:t>for (int s = 0; s &lt; </a:t>
            </a:r>
            <a:r>
              <a:rPr lang="en-CA" dirty="0" err="1"/>
              <a:t>myStudents.length</a:t>
            </a:r>
            <a:r>
              <a:rPr lang="en-CA" dirty="0"/>
              <a:t>; ++s) {</a:t>
            </a:r>
          </a:p>
          <a:p>
            <a:r>
              <a:rPr lang="en-CA" dirty="0"/>
              <a:t>    </a:t>
            </a:r>
            <a:r>
              <a:rPr lang="en-CA" dirty="0" err="1"/>
              <a:t>sopln</a:t>
            </a:r>
            <a:r>
              <a:rPr lang="en-CA" dirty="0"/>
              <a:t>(</a:t>
            </a:r>
            <a:r>
              <a:rPr lang="en-CA" dirty="0" err="1"/>
              <a:t>myStudents</a:t>
            </a:r>
            <a:r>
              <a:rPr lang="en-CA" dirty="0"/>
              <a:t>[s].</a:t>
            </a:r>
            <a:r>
              <a:rPr lang="en-CA" dirty="0" err="1"/>
              <a:t>getName</a:t>
            </a:r>
            <a:r>
              <a:rPr lang="en-CA" dirty="0"/>
              <a:t>() + "\t" + </a:t>
            </a:r>
            <a:r>
              <a:rPr lang="en-CA" dirty="0" err="1"/>
              <a:t>myStudents</a:t>
            </a:r>
            <a:r>
              <a:rPr lang="en-CA" dirty="0"/>
              <a:t>[s].</a:t>
            </a:r>
            <a:r>
              <a:rPr lang="en-CA" dirty="0" err="1"/>
              <a:t>getPctGrade</a:t>
            </a:r>
            <a:r>
              <a:rPr lang="en-CA" dirty="0"/>
              <a:t>());</a:t>
            </a:r>
          </a:p>
          <a:p>
            <a:r>
              <a:rPr lang="en-CA" dirty="0"/>
              <a:t>}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B278F-045A-4695-9154-FCD3B55B5D31}" type="datetimeFigureOut">
              <a:rPr lang="en-CA" smtClean="0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EC3A2-D90E-4897-81FD-CBBE5EC7312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E61D7-027F-4B77-AF29-CD14E373B519}" type="datetimeFigureOut">
              <a:rPr lang="en-CA" smtClean="0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BC1B4-4438-43BA-A656-5F6EB959293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4039E-8048-4576-98C4-A15DB411C199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6302-39DE-4B0B-A876-22470511A25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5A654-F602-4C2C-94A2-A624CF88EF2B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F053B-1659-4B39-9BA0-48B738FC38F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749A-24D2-4EBB-8FE5-BF334582C232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F7E45-C05B-4DC8-9E91-8E9D1CAB00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9D259-D545-40F5-8E27-0888A90CAAB9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75438-2708-474C-8E14-C0E4F1C09B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AA897-5323-4B9E-AB2C-D8E5F712E512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2675C-FAE6-436C-A40C-6A9B78F0390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8AEAE-C719-4AEF-A8B8-1CECADE60E4C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A804-1BDC-4A00-8C01-D0C49C41C9D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CEF83-24BB-4DB9-A039-3EC22AEF2148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1A4D-B17D-4AC3-89A1-99F1C4DD58E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C61ED-296E-4E9E-A3F7-2042B6D0F00F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1445A-13DD-4E9A-95CA-AE1CEB3C23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1"/>
          </a:xfrm>
        </p:spPr>
        <p:txBody>
          <a:bodyPr/>
          <a:lstStyle>
            <a:lvl2pPr>
              <a:spcBef>
                <a:spcPts val="336"/>
              </a:spcBef>
              <a:defRPr/>
            </a:lvl2pPr>
            <a:lvl3pPr>
              <a:spcBef>
                <a:spcPts val="288"/>
              </a:spcBef>
              <a:defRPr/>
            </a:lvl3pPr>
            <a:lvl4pPr>
              <a:spcBef>
                <a:spcPts val="240"/>
              </a:spcBef>
              <a:defRPr/>
            </a:lvl4pPr>
            <a:lvl5pPr>
              <a:spcBef>
                <a:spcPts val="24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65081-5D65-49EF-AA87-9EE0763251E5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E88B2-6970-43AF-95F0-20667C5289F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278F-045A-4695-9154-FCD3B55B5D31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C3A2-D90E-4897-81FD-CBBE5EC7312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E61D7-027F-4B77-AF29-CD14E373B519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BC1B4-4438-43BA-A656-5F6EB95929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65081-5D65-49EF-AA87-9EE0763251E5}" type="datetimeFigureOut">
              <a:rPr lang="en-CA" smtClean="0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E88B2-6970-43AF-95F0-20667C5289F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2179F7-3D14-466F-B420-470A2F49F73E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AA882C-888C-4E12-8B53-E9A7A4484B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/>
              <a:t>One Dimensional Arrays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Note on Looping thru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Array indices go from 0 to one less than the number of elements</a:t>
            </a:r>
          </a:p>
          <a:p>
            <a:pPr lvl="1"/>
            <a:r>
              <a:rPr lang="en-CA" dirty="0"/>
              <a:t>so the loop does the same!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for (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dirty="0" err="1">
                <a:solidFill>
                  <a:schemeClr val="tx2"/>
                </a:solidFill>
              </a:rPr>
              <a:t>i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b="1" dirty="0">
                <a:solidFill>
                  <a:schemeClr val="tx2"/>
                </a:solidFill>
              </a:rPr>
              <a:t>= 0</a:t>
            </a:r>
            <a:r>
              <a:rPr lang="en-CA" sz="2400" dirty="0">
                <a:solidFill>
                  <a:schemeClr val="tx2"/>
                </a:solidFill>
              </a:rPr>
              <a:t>; </a:t>
            </a:r>
            <a:r>
              <a:rPr lang="en-CA" sz="2400" dirty="0" err="1">
                <a:solidFill>
                  <a:schemeClr val="tx2"/>
                </a:solidFill>
              </a:rPr>
              <a:t>i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b="1" dirty="0">
                <a:solidFill>
                  <a:schemeClr val="tx2"/>
                </a:solidFill>
              </a:rPr>
              <a:t>&lt;</a:t>
            </a:r>
            <a:r>
              <a:rPr lang="en-CA" sz="2400" dirty="0">
                <a:solidFill>
                  <a:schemeClr val="tx2"/>
                </a:solidFill>
              </a:rPr>
              <a:t> 600; ++</a:t>
            </a:r>
            <a:r>
              <a:rPr lang="en-CA" sz="2400" dirty="0" err="1">
                <a:solidFill>
                  <a:schemeClr val="tx2"/>
                </a:solidFill>
              </a:rPr>
              <a:t>i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…n[</a:t>
            </a:r>
            <a:r>
              <a:rPr lang="en-CA" sz="2400" dirty="0" err="1">
                <a:solidFill>
                  <a:schemeClr val="tx2"/>
                </a:solidFill>
              </a:rPr>
              <a:t>i</a:t>
            </a:r>
            <a:r>
              <a:rPr lang="en-CA" sz="2400" dirty="0">
                <a:solidFill>
                  <a:schemeClr val="tx2"/>
                </a:solidFill>
              </a:rPr>
              <a:t>]…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/>
            <a:r>
              <a:rPr lang="en-CA" dirty="0"/>
              <a:t>do not loop from 1 to size of array!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for (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dirty="0" err="1">
                <a:solidFill>
                  <a:schemeClr val="tx2"/>
                </a:solidFill>
              </a:rPr>
              <a:t>i</a:t>
            </a:r>
            <a:r>
              <a:rPr lang="en-CA" sz="2400" dirty="0">
                <a:solidFill>
                  <a:schemeClr val="tx2"/>
                </a:solidFill>
              </a:rPr>
              <a:t> = 1; </a:t>
            </a:r>
            <a:r>
              <a:rPr lang="en-CA" sz="2400" dirty="0" err="1">
                <a:solidFill>
                  <a:schemeClr val="tx2"/>
                </a:solidFill>
              </a:rPr>
              <a:t>i</a:t>
            </a:r>
            <a:r>
              <a:rPr lang="en-CA" sz="2400" dirty="0">
                <a:solidFill>
                  <a:schemeClr val="tx2"/>
                </a:solidFill>
              </a:rPr>
              <a:t> &lt;= 600; ++</a:t>
            </a:r>
            <a:r>
              <a:rPr lang="en-CA" sz="2400" dirty="0" err="1">
                <a:solidFill>
                  <a:schemeClr val="tx2"/>
                </a:solidFill>
              </a:rPr>
              <a:t>i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…n[</a:t>
            </a:r>
            <a:r>
              <a:rPr lang="en-CA" sz="2400" dirty="0" err="1">
                <a:solidFill>
                  <a:schemeClr val="tx2"/>
                </a:solidFill>
              </a:rPr>
              <a:t>i</a:t>
            </a:r>
            <a:r>
              <a:rPr lang="en-CA" sz="2400" dirty="0">
                <a:solidFill>
                  <a:schemeClr val="tx2"/>
                </a:solidFill>
              </a:rPr>
              <a:t>]…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18900000">
            <a:off x="1752600" y="4881763"/>
            <a:ext cx="1600200" cy="1600200"/>
          </a:xfrm>
          <a:prstGeom prst="plus">
            <a:avLst>
              <a:gd name="adj" fmla="val 47444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Using Arrays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>
              <a:tabLst>
                <a:tab pos="1363663" algn="l"/>
                <a:tab pos="5534025" algn="l"/>
              </a:tabLst>
              <a:defRPr/>
            </a:pPr>
            <a:r>
              <a:rPr lang="en-US" dirty="0"/>
              <a:t>Reading those 600 </a:t>
            </a:r>
            <a:r>
              <a:rPr lang="en-US" dirty="0" err="1"/>
              <a:t>ints</a:t>
            </a:r>
            <a:r>
              <a:rPr lang="en-US" dirty="0"/>
              <a:t>?</a:t>
            </a:r>
          </a:p>
          <a:p>
            <a:pPr lvl="1">
              <a:buFont typeface="Wingdings" pitchFamily="2" charset="2"/>
              <a:buNone/>
              <a:tabLst>
                <a:tab pos="1363663" algn="l"/>
                <a:tab pos="5534025" algn="l"/>
              </a:tabLst>
              <a:defRPr/>
            </a:pPr>
            <a:r>
              <a:rPr lang="en-US" sz="2400" dirty="0">
                <a:solidFill>
                  <a:schemeClr val="tx2"/>
                </a:solidFill>
              </a:rPr>
              <a:t>n[0] = </a:t>
            </a:r>
            <a:r>
              <a:rPr lang="en-US" sz="2400" dirty="0" err="1">
                <a:solidFill>
                  <a:schemeClr val="tx2"/>
                </a:solidFill>
              </a:rPr>
              <a:t>kbd.nextInt</a:t>
            </a:r>
            <a:r>
              <a:rPr lang="en-US" sz="2400" dirty="0">
                <a:solidFill>
                  <a:schemeClr val="tx2"/>
                </a:solidFill>
              </a:rPr>
              <a:t>();</a:t>
            </a:r>
          </a:p>
          <a:p>
            <a:pPr lvl="1">
              <a:buFont typeface="Wingdings" pitchFamily="2" charset="2"/>
              <a:buNone/>
              <a:tabLst>
                <a:tab pos="1363663" algn="l"/>
                <a:tab pos="5534025" algn="l"/>
              </a:tabLst>
              <a:defRPr/>
            </a:pPr>
            <a:r>
              <a:rPr lang="en-US" sz="2400" dirty="0">
                <a:solidFill>
                  <a:schemeClr val="tx2"/>
                </a:solidFill>
              </a:rPr>
              <a:t>n[1] = </a:t>
            </a:r>
            <a:r>
              <a:rPr lang="en-US" sz="2400" dirty="0" err="1">
                <a:solidFill>
                  <a:schemeClr val="tx2"/>
                </a:solidFill>
              </a:rPr>
              <a:t>kbd.nextInt</a:t>
            </a:r>
            <a:r>
              <a:rPr lang="en-US" sz="2400" dirty="0">
                <a:solidFill>
                  <a:schemeClr val="tx2"/>
                </a:solidFill>
              </a:rPr>
              <a:t>(); …</a:t>
            </a:r>
          </a:p>
          <a:p>
            <a:pPr lvl="1">
              <a:buFont typeface="Wingdings" pitchFamily="2" charset="2"/>
              <a:buNone/>
              <a:tabLst>
                <a:tab pos="1363663" algn="l"/>
                <a:tab pos="5534025" algn="l"/>
              </a:tabLst>
              <a:defRPr/>
            </a:pPr>
            <a:r>
              <a:rPr lang="en-US" sz="2400" dirty="0" err="1">
                <a:solidFill>
                  <a:schemeClr val="tx2"/>
                </a:solidFill>
              </a:rPr>
              <a:t>System.out.print</a:t>
            </a:r>
            <a:r>
              <a:rPr lang="en-US" sz="2400" dirty="0">
                <a:solidFill>
                  <a:schemeClr val="tx2"/>
                </a:solidFill>
              </a:rPr>
              <a:t>(n[599] + ‘ ’ + n[598] + ‘ ’ …);</a:t>
            </a:r>
          </a:p>
          <a:p>
            <a:pPr>
              <a:tabLst>
                <a:tab pos="1363663" algn="l"/>
                <a:tab pos="5534025" algn="l"/>
              </a:tabLst>
              <a:defRPr/>
            </a:pPr>
            <a:r>
              <a:rPr lang="en-US" dirty="0"/>
              <a:t>No—use a variable to loop thru them</a:t>
            </a:r>
          </a:p>
          <a:p>
            <a:pPr marL="804863">
              <a:buFont typeface="Monotype Sorts" pitchFamily="2" charset="2"/>
              <a:buNone/>
              <a:tabLst>
                <a:tab pos="1363663" algn="l"/>
                <a:tab pos="5534025" algn="l"/>
              </a:tabLst>
              <a:defRPr/>
            </a:pPr>
            <a:r>
              <a:rPr lang="en-US" sz="2400" dirty="0">
                <a:solidFill>
                  <a:schemeClr val="tx2"/>
                </a:solidFill>
              </a:rPr>
              <a:t>for (</a:t>
            </a:r>
            <a:r>
              <a:rPr lang="en-US" sz="2400" dirty="0" err="1">
                <a:solidFill>
                  <a:schemeClr val="tx2"/>
                </a:solidFill>
              </a:rPr>
              <a:t>int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</a:t>
            </a:r>
            <a:r>
              <a:rPr lang="en-US" sz="2400" dirty="0">
                <a:solidFill>
                  <a:schemeClr val="tx2"/>
                </a:solidFill>
              </a:rPr>
              <a:t> = 0; </a:t>
            </a:r>
            <a:r>
              <a:rPr lang="en-US" sz="2400" dirty="0" err="1">
                <a:solidFill>
                  <a:schemeClr val="tx2"/>
                </a:solidFill>
              </a:rPr>
              <a:t>i</a:t>
            </a:r>
            <a:r>
              <a:rPr lang="en-US" sz="2400" dirty="0">
                <a:solidFill>
                  <a:schemeClr val="tx2"/>
                </a:solidFill>
              </a:rPr>
              <a:t> &lt; 600; </a:t>
            </a:r>
            <a:r>
              <a:rPr lang="en-US" sz="2400" dirty="0" err="1">
                <a:solidFill>
                  <a:schemeClr val="tx2"/>
                </a:solidFill>
              </a:rPr>
              <a:t>i</a:t>
            </a:r>
            <a:r>
              <a:rPr lang="en-US" sz="2400" dirty="0">
                <a:solidFill>
                  <a:schemeClr val="tx2"/>
                </a:solidFill>
              </a:rPr>
              <a:t>++) {</a:t>
            </a:r>
          </a:p>
          <a:p>
            <a:pPr marL="804863">
              <a:spcBef>
                <a:spcPct val="0"/>
              </a:spcBef>
              <a:buFont typeface="Monotype Sorts" pitchFamily="2" charset="2"/>
              <a:buNone/>
              <a:tabLst>
                <a:tab pos="1363663" algn="l"/>
                <a:tab pos="5534025" algn="l"/>
              </a:tabLst>
              <a:defRPr/>
            </a:pPr>
            <a:r>
              <a:rPr lang="en-US" sz="2400" dirty="0">
                <a:solidFill>
                  <a:schemeClr val="tx2"/>
                </a:solidFill>
              </a:rPr>
              <a:t>    n[</a:t>
            </a:r>
            <a:r>
              <a:rPr lang="en-US" sz="2400" dirty="0" err="1">
                <a:solidFill>
                  <a:schemeClr val="tx2"/>
                </a:solidFill>
              </a:rPr>
              <a:t>i</a:t>
            </a:r>
            <a:r>
              <a:rPr lang="en-US" sz="2400" dirty="0">
                <a:solidFill>
                  <a:schemeClr val="tx2"/>
                </a:solidFill>
              </a:rPr>
              <a:t>] = </a:t>
            </a:r>
            <a:r>
              <a:rPr lang="en-US" sz="2400" dirty="0" err="1">
                <a:solidFill>
                  <a:schemeClr val="tx2"/>
                </a:solidFill>
              </a:rPr>
              <a:t>kbd.nextInt</a:t>
            </a:r>
            <a:r>
              <a:rPr lang="en-US" sz="2400" dirty="0">
                <a:solidFill>
                  <a:schemeClr val="tx2"/>
                </a:solidFill>
              </a:rPr>
              <a:t>();</a:t>
            </a:r>
          </a:p>
          <a:p>
            <a:pPr marL="804863">
              <a:spcBef>
                <a:spcPct val="0"/>
              </a:spcBef>
              <a:buFont typeface="Monotype Sorts" pitchFamily="2" charset="2"/>
              <a:buNone/>
              <a:tabLst>
                <a:tab pos="1363663" algn="l"/>
                <a:tab pos="5534025" algn="l"/>
              </a:tabLst>
              <a:defRPr/>
            </a:pPr>
            <a:r>
              <a:rPr lang="en-US" sz="2400" dirty="0">
                <a:solidFill>
                  <a:schemeClr val="tx2"/>
                </a:solidFill>
              </a:rPr>
              <a:t>}</a:t>
            </a:r>
          </a:p>
          <a:p>
            <a:pPr marL="804863">
              <a:spcBef>
                <a:spcPct val="0"/>
              </a:spcBef>
              <a:buFont typeface="Monotype Sorts" pitchFamily="2" charset="2"/>
              <a:buNone/>
              <a:tabLst>
                <a:tab pos="1363663" algn="l"/>
                <a:tab pos="5534025" algn="l"/>
              </a:tabLst>
              <a:defRPr/>
            </a:pPr>
            <a:r>
              <a:rPr lang="en-US" sz="2400" dirty="0">
                <a:solidFill>
                  <a:schemeClr val="tx2"/>
                </a:solidFill>
              </a:rPr>
              <a:t>for (</a:t>
            </a:r>
            <a:r>
              <a:rPr lang="en-US" sz="2400" dirty="0" err="1">
                <a:solidFill>
                  <a:schemeClr val="tx2"/>
                </a:solidFill>
              </a:rPr>
              <a:t>int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</a:t>
            </a:r>
            <a:r>
              <a:rPr lang="en-US" sz="2400" dirty="0">
                <a:solidFill>
                  <a:schemeClr val="tx2"/>
                </a:solidFill>
              </a:rPr>
              <a:t> = 599; </a:t>
            </a:r>
            <a:r>
              <a:rPr lang="en-US" sz="2400" dirty="0" err="1">
                <a:solidFill>
                  <a:schemeClr val="tx2"/>
                </a:solidFill>
              </a:rPr>
              <a:t>i</a:t>
            </a:r>
            <a:r>
              <a:rPr lang="en-US" sz="2400" dirty="0">
                <a:solidFill>
                  <a:schemeClr val="tx2"/>
                </a:solidFill>
              </a:rPr>
              <a:t> &gt;= 0; </a:t>
            </a:r>
            <a:r>
              <a:rPr lang="en-US" sz="2400" dirty="0" err="1">
                <a:solidFill>
                  <a:schemeClr val="tx2"/>
                </a:solidFill>
              </a:rPr>
              <a:t>i</a:t>
            </a:r>
            <a:r>
              <a:rPr lang="en-US" sz="2400" dirty="0">
                <a:solidFill>
                  <a:schemeClr val="tx2"/>
                </a:solidFill>
              </a:rPr>
              <a:t>--) {</a:t>
            </a:r>
          </a:p>
          <a:p>
            <a:pPr marL="804863">
              <a:spcBef>
                <a:spcPct val="0"/>
              </a:spcBef>
              <a:buFont typeface="Monotype Sorts" pitchFamily="2" charset="2"/>
              <a:buNone/>
              <a:tabLst>
                <a:tab pos="1363663" algn="l"/>
                <a:tab pos="5534025" algn="l"/>
              </a:tabLst>
              <a:defRPr/>
            </a:pPr>
            <a:r>
              <a:rPr lang="en-US" sz="2400" dirty="0">
                <a:solidFill>
                  <a:schemeClr val="tx2"/>
                </a:solidFill>
              </a:rPr>
              <a:t>    </a:t>
            </a:r>
            <a:r>
              <a:rPr lang="en-US" sz="2400" dirty="0" err="1">
                <a:solidFill>
                  <a:schemeClr val="tx2"/>
                </a:solidFill>
              </a:rPr>
              <a:t>System.out.print</a:t>
            </a:r>
            <a:r>
              <a:rPr lang="en-US" sz="2400" dirty="0">
                <a:solidFill>
                  <a:schemeClr val="tx2"/>
                </a:solidFill>
              </a:rPr>
              <a:t>(n[</a:t>
            </a:r>
            <a:r>
              <a:rPr lang="en-US" sz="2400" dirty="0" err="1">
                <a:solidFill>
                  <a:schemeClr val="tx2"/>
                </a:solidFill>
              </a:rPr>
              <a:t>i</a:t>
            </a:r>
            <a:r>
              <a:rPr lang="en-US" sz="2400" dirty="0">
                <a:solidFill>
                  <a:schemeClr val="tx2"/>
                </a:solidFill>
              </a:rPr>
              <a:t>] + " ");</a:t>
            </a:r>
          </a:p>
          <a:p>
            <a:pPr marL="804863">
              <a:spcBef>
                <a:spcPct val="0"/>
              </a:spcBef>
              <a:buFont typeface="Monotype Sorts" pitchFamily="2" charset="2"/>
              <a:buNone/>
              <a:tabLst>
                <a:tab pos="1363663" algn="l"/>
                <a:tab pos="5534025" algn="l"/>
              </a:tabLst>
              <a:defRPr/>
            </a:pPr>
            <a:r>
              <a:rPr lang="en-US" sz="2400" dirty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18900000">
            <a:off x="1752600" y="2392261"/>
            <a:ext cx="1600200" cy="1600200"/>
          </a:xfrm>
          <a:prstGeom prst="plus">
            <a:avLst>
              <a:gd name="adj" fmla="val 47444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Array Types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Arrays can be of </a:t>
            </a:r>
            <a:r>
              <a:rPr lang="en-US" i="1" dirty="0"/>
              <a:t>any</a:t>
            </a:r>
            <a:r>
              <a:rPr lang="en-US" dirty="0"/>
              <a:t> type, (almost) any size</a:t>
            </a:r>
          </a:p>
          <a:p>
            <a:pPr lvl="1">
              <a:buFont typeface="Monotype Sorts" pitchFamily="2" charset="2"/>
              <a:buNone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[] scores = new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[600];</a:t>
            </a:r>
          </a:p>
          <a:p>
            <a:pPr lvl="1">
              <a:buFont typeface="Monotype Sort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double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[] weights = new double[700000];</a:t>
            </a:r>
          </a:p>
          <a:p>
            <a:pPr lvl="1">
              <a:buFont typeface="Monotype Sorts" pitchFamily="2" charset="2"/>
              <a:buNone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boolean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[] answers = new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boolean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[10];</a:t>
            </a:r>
          </a:p>
          <a:p>
            <a:pPr lvl="1">
              <a:buFont typeface="Monotype Sort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String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[] words = new String[5000];</a:t>
            </a:r>
          </a:p>
          <a:p>
            <a:pPr lvl="1">
              <a:buFont typeface="Monotype Sort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Scanner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[] scanners = new Scanner[10];</a:t>
            </a:r>
          </a:p>
          <a:p>
            <a:pPr lvl="1">
              <a:buFont typeface="Monotype Sort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Thingamajig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[] things = new Thingamajig[2];</a:t>
            </a:r>
          </a:p>
          <a:p>
            <a:pPr lvl="1"/>
            <a:r>
              <a:rPr lang="en-US" i="1" dirty="0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And </a:t>
            </a:r>
            <a:r>
              <a:rPr lang="en-US" i="1" dirty="0"/>
              <a:t>even</a:t>
            </a:r>
            <a:r>
              <a:rPr lang="en-US" dirty="0"/>
              <a:t>:</a:t>
            </a:r>
          </a:p>
          <a:p>
            <a:pPr lvl="1">
              <a:buFont typeface="Monotype Sorts" pitchFamily="2" charset="2"/>
              <a:buNone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[]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[] matrix = new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[10][20];</a:t>
            </a:r>
          </a:p>
          <a:p>
            <a:pPr lvl="1">
              <a:buFont typeface="Monotype Sort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char[][]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[] boards = new char[2][24][80];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Array Components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just like any other variable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double[] x = new double[100];</a:t>
            </a:r>
          </a:p>
          <a:p>
            <a:pPr lvl="1">
              <a:spcBef>
                <a:spcPct val="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double y;</a:t>
            </a:r>
          </a:p>
          <a:p>
            <a:pPr lvl="1">
              <a:spcBef>
                <a:spcPct val="0"/>
              </a:spcBef>
              <a:buFont typeface="Monotype Sorts" pitchFamily="2" charset="2"/>
              <a:buNone/>
            </a:pPr>
            <a:endParaRPr lang="en-US" sz="2000" dirty="0">
              <a:solidFill>
                <a:schemeClr val="tx2"/>
              </a:solidFill>
              <a:latin typeface="Courier New" pitchFamily="49" charset="0"/>
            </a:endParaRPr>
          </a:p>
          <a:p>
            <a:pPr lvl="1">
              <a:spcBef>
                <a:spcPct val="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x[0] = 23.502;</a:t>
            </a:r>
          </a:p>
          <a:p>
            <a:pPr lvl="1">
              <a:spcBef>
                <a:spcPct val="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x[1]++;</a:t>
            </a:r>
          </a:p>
          <a:p>
            <a:pPr lvl="1">
              <a:spcBef>
                <a:spcPct val="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y =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Math.sqrt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(x[2]) + x[1] + 77.9;</a:t>
            </a:r>
          </a:p>
          <a:p>
            <a:pPr lvl="1">
              <a:spcBef>
                <a:spcPct val="0"/>
              </a:spcBef>
              <a:buFont typeface="Monotype Sorts" pitchFamily="2" charset="2"/>
              <a:buNone/>
            </a:pP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DoSomething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(x[8], y, x[66]);</a:t>
            </a:r>
          </a:p>
          <a:p>
            <a:r>
              <a:rPr lang="en-US" dirty="0"/>
              <a:t>Called “elements” of the array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Array Index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r>
              <a:rPr lang="en-US" dirty="0"/>
              <a:t>Any </a:t>
            </a:r>
            <a:r>
              <a:rPr lang="en-US" dirty="0" err="1"/>
              <a:t>int</a:t>
            </a:r>
            <a:r>
              <a:rPr lang="en-US" dirty="0"/>
              <a:t>-valued expression will do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char[] s = new char[81];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char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ch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= 5;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r = 2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c = 3;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ch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= s[7];        </a:t>
            </a:r>
            <a:r>
              <a:rPr lang="en-US" sz="2000" i="1" dirty="0">
                <a:solidFill>
                  <a:schemeClr val="tx2"/>
                </a:solidFill>
                <a:latin typeface="Courier New" pitchFamily="49" charset="0"/>
              </a:rPr>
              <a:t>// </a:t>
            </a:r>
            <a:r>
              <a:rPr lang="en-US" sz="2000" i="1" dirty="0" err="1">
                <a:solidFill>
                  <a:schemeClr val="tx2"/>
                </a:solidFill>
                <a:latin typeface="Courier New" pitchFamily="49" charset="0"/>
              </a:rPr>
              <a:t>ch</a:t>
            </a:r>
            <a:r>
              <a:rPr lang="en-US" sz="2000" i="1" dirty="0">
                <a:solidFill>
                  <a:schemeClr val="tx2"/>
                </a:solidFill>
                <a:latin typeface="Courier New" pitchFamily="49" charset="0"/>
              </a:rPr>
              <a:t> = s[7]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s[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] =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ch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;        </a:t>
            </a:r>
            <a:r>
              <a:rPr lang="en-US" sz="2000" i="1" dirty="0">
                <a:solidFill>
                  <a:schemeClr val="tx2"/>
                </a:solidFill>
                <a:latin typeface="Courier New" pitchFamily="49" charset="0"/>
              </a:rPr>
              <a:t>// s[5] = </a:t>
            </a:r>
            <a:r>
              <a:rPr lang="en-US" sz="2000" i="1" dirty="0" err="1">
                <a:solidFill>
                  <a:schemeClr val="tx2"/>
                </a:solidFill>
                <a:latin typeface="Courier New" pitchFamily="49" charset="0"/>
              </a:rPr>
              <a:t>ch</a:t>
            </a:r>
            <a:endParaRPr lang="en-US" sz="2000" i="1" dirty="0">
              <a:solidFill>
                <a:schemeClr val="tx2"/>
              </a:solidFill>
              <a:latin typeface="Courier New" pitchFamily="49" charset="0"/>
            </a:endParaRPr>
          </a:p>
          <a:p>
            <a:pPr lvl="1">
              <a:buFont typeface="Monotype Sorts" pitchFamily="2" charset="2"/>
              <a:buNone/>
            </a:pP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ch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 = s[10*r + c]; </a:t>
            </a:r>
            <a:r>
              <a:rPr lang="en-US" sz="2000" i="1" dirty="0">
                <a:solidFill>
                  <a:schemeClr val="tx2"/>
                </a:solidFill>
                <a:latin typeface="Courier New" pitchFamily="49" charset="0"/>
              </a:rPr>
              <a:t>// </a:t>
            </a:r>
            <a:r>
              <a:rPr lang="en-US" sz="2000" i="1" dirty="0" err="1">
                <a:solidFill>
                  <a:schemeClr val="tx2"/>
                </a:solidFill>
                <a:latin typeface="Courier New" pitchFamily="49" charset="0"/>
              </a:rPr>
              <a:t>ch</a:t>
            </a:r>
            <a:r>
              <a:rPr lang="en-US" sz="2000" i="1" dirty="0">
                <a:solidFill>
                  <a:schemeClr val="tx2"/>
                </a:solidFill>
                <a:latin typeface="Courier New" pitchFamily="49" charset="0"/>
              </a:rPr>
              <a:t> = s[23]</a:t>
            </a:r>
            <a:endParaRPr lang="en-US" sz="20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Java Arrays Created at Run Time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Can ask the user how big to make an array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System.out.print</a:t>
            </a:r>
            <a:r>
              <a:rPr lang="en-US" sz="2400" dirty="0">
                <a:solidFill>
                  <a:schemeClr val="tx2"/>
                </a:solidFill>
              </a:rPr>
              <a:t>("How many students? 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b="1" dirty="0" err="1">
                <a:solidFill>
                  <a:schemeClr val="tx2"/>
                </a:solidFill>
              </a:rPr>
              <a:t>int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numStu</a:t>
            </a:r>
            <a:r>
              <a:rPr lang="en-US" sz="2400" b="1" dirty="0">
                <a:solidFill>
                  <a:schemeClr val="tx2"/>
                </a:solidFill>
              </a:rPr>
              <a:t> = </a:t>
            </a:r>
            <a:r>
              <a:rPr lang="en-US" sz="2400" b="1" dirty="0" err="1">
                <a:solidFill>
                  <a:schemeClr val="tx2"/>
                </a:solidFill>
              </a:rPr>
              <a:t>kbd.nextInt</a:t>
            </a:r>
            <a:r>
              <a:rPr lang="en-US" sz="2400" b="1" dirty="0">
                <a:solidFill>
                  <a:schemeClr val="tx2"/>
                </a:solidFill>
              </a:rPr>
              <a:t>();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kbd.nextLine</a:t>
            </a:r>
            <a:r>
              <a:rPr lang="en-US" sz="2400" dirty="0">
                <a:solidFill>
                  <a:schemeClr val="tx2"/>
                </a:solidFill>
              </a:rPr>
              <a:t>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tx2"/>
                </a:solidFill>
              </a:rPr>
              <a:t>String[] names = new String[</a:t>
            </a:r>
            <a:r>
              <a:rPr lang="en-US" sz="2400" b="1" dirty="0" err="1">
                <a:solidFill>
                  <a:schemeClr val="tx2"/>
                </a:solidFill>
              </a:rPr>
              <a:t>numStu</a:t>
            </a:r>
            <a:r>
              <a:rPr lang="en-US" sz="2400" b="1" dirty="0">
                <a:solidFill>
                  <a:schemeClr val="tx2"/>
                </a:solidFill>
              </a:rPr>
              <a:t>];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sz="2400" dirty="0">
                <a:solidFill>
                  <a:schemeClr val="tx2"/>
                </a:solidFill>
              </a:rPr>
              <a:t>("What are their names?");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for (</a:t>
            </a:r>
            <a:r>
              <a:rPr lang="en-US" sz="2400" dirty="0" err="1">
                <a:solidFill>
                  <a:schemeClr val="tx2"/>
                </a:solidFill>
              </a:rPr>
              <a:t>int</a:t>
            </a:r>
            <a:r>
              <a:rPr lang="en-US" sz="2400" dirty="0">
                <a:solidFill>
                  <a:schemeClr val="tx2"/>
                </a:solidFill>
              </a:rPr>
              <a:t> s = 0; s &lt; </a:t>
            </a:r>
            <a:r>
              <a:rPr lang="en-US" sz="2400" dirty="0" err="1">
                <a:solidFill>
                  <a:schemeClr val="tx2"/>
                </a:solidFill>
              </a:rPr>
              <a:t>numStu</a:t>
            </a:r>
            <a:r>
              <a:rPr lang="en-US" sz="2400" dirty="0">
                <a:solidFill>
                  <a:schemeClr val="tx2"/>
                </a:solidFill>
              </a:rPr>
              <a:t>; s++)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    </a:t>
            </a:r>
            <a:r>
              <a:rPr lang="en-US" sz="2400" dirty="0" err="1">
                <a:solidFill>
                  <a:schemeClr val="tx2"/>
                </a:solidFill>
              </a:rPr>
              <a:t>System.out.print</a:t>
            </a:r>
            <a:r>
              <a:rPr lang="en-US" sz="2400" dirty="0">
                <a:solidFill>
                  <a:schemeClr val="tx2"/>
                </a:solidFill>
              </a:rPr>
              <a:t>("    Student #" + (s+1) + ": 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	names[s] = </a:t>
            </a:r>
            <a:r>
              <a:rPr lang="en-US" sz="2400" dirty="0" err="1">
                <a:solidFill>
                  <a:schemeClr val="tx2"/>
                </a:solidFill>
              </a:rPr>
              <a:t>kbd.nextLine</a:t>
            </a:r>
            <a:r>
              <a:rPr lang="en-US" sz="2400" dirty="0">
                <a:solidFill>
                  <a:schemeClr val="tx2"/>
                </a:solidFill>
              </a:rPr>
              <a:t>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Arrays Know Their Own Length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Instance variable length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public static final </a:t>
            </a:r>
            <a:r>
              <a:rPr lang="en-US" sz="2400" dirty="0" err="1">
                <a:solidFill>
                  <a:schemeClr val="tx2"/>
                </a:solidFill>
              </a:rPr>
              <a:t>int</a:t>
            </a:r>
            <a:r>
              <a:rPr lang="en-US" sz="2400" dirty="0">
                <a:solidFill>
                  <a:schemeClr val="tx2"/>
                </a:solidFill>
              </a:rPr>
              <a:t> MAX_WORDS = 200;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public static final </a:t>
            </a:r>
            <a:r>
              <a:rPr lang="en-US" sz="2400" dirty="0" err="1">
                <a:solidFill>
                  <a:schemeClr val="tx2"/>
                </a:solidFill>
              </a:rPr>
              <a:t>int</a:t>
            </a:r>
            <a:r>
              <a:rPr lang="en-US" sz="2400" dirty="0">
                <a:solidFill>
                  <a:schemeClr val="tx2"/>
                </a:solidFill>
              </a:rPr>
              <a:t> MAX_NUMS = 30;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String[] words = new String[MAX_WORDS];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double[] </a:t>
            </a:r>
            <a:r>
              <a:rPr lang="en-US" sz="2400" dirty="0" err="1">
                <a:solidFill>
                  <a:schemeClr val="tx2"/>
                </a:solidFill>
              </a:rPr>
              <a:t>nums</a:t>
            </a:r>
            <a:r>
              <a:rPr lang="en-US" sz="2400" dirty="0">
                <a:solidFill>
                  <a:schemeClr val="tx2"/>
                </a:solidFill>
              </a:rPr>
              <a:t> = new double[MAX_STU];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if (</a:t>
            </a:r>
            <a:r>
              <a:rPr lang="en-US" sz="2400" b="1" dirty="0" err="1">
                <a:solidFill>
                  <a:schemeClr val="tx2"/>
                </a:solidFill>
              </a:rPr>
              <a:t>words.length</a:t>
            </a:r>
            <a:r>
              <a:rPr lang="en-US" sz="2400" dirty="0">
                <a:solidFill>
                  <a:schemeClr val="tx2"/>
                </a:solidFill>
              </a:rPr>
              <a:t> != MAX_WORDS) {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sz="2400" dirty="0">
                <a:solidFill>
                  <a:schemeClr val="tx2"/>
                </a:solidFill>
              </a:rPr>
              <a:t>(“Your computer is broken!”);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}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if (</a:t>
            </a:r>
            <a:r>
              <a:rPr lang="en-US" sz="2400" b="1" dirty="0" err="1">
                <a:solidFill>
                  <a:schemeClr val="tx2"/>
                </a:solidFill>
              </a:rPr>
              <a:t>nums.length</a:t>
            </a:r>
            <a:r>
              <a:rPr lang="en-US" sz="2400" dirty="0">
                <a:solidFill>
                  <a:schemeClr val="tx2"/>
                </a:solidFill>
              </a:rPr>
              <a:t> != MAX_NUMS) {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sz="2400" dirty="0">
                <a:solidFill>
                  <a:schemeClr val="tx2"/>
                </a:solidFill>
              </a:rPr>
              <a:t>(“Your computer is broken!”);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}</a:t>
            </a:r>
          </a:p>
          <a:p>
            <a:pPr lvl="1">
              <a:buFont typeface="Wingdings" pitchFamily="2" charset="2"/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2987824" y="6423719"/>
            <a:ext cx="612068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algn="r" defTabSz="914400" eaLnBrk="1" latinLnBrk="0" hangingPunct="1">
              <a:defRPr sz="1800">
                <a:latin typeface="+mn-lt"/>
              </a:defRPr>
            </a:lvl1pPr>
            <a:lvl2pPr defTabSz="914400" eaLnBrk="1" latinLnBrk="0" hangingPunct="1">
              <a:defRPr sz="1800">
                <a:latin typeface="+mn-lt"/>
              </a:defRPr>
            </a:lvl2pPr>
            <a:lvl3pPr defTabSz="914400" eaLnBrk="1" latinLnBrk="0" hangingPunct="1">
              <a:defRPr sz="1800">
                <a:latin typeface="+mn-lt"/>
              </a:defRPr>
            </a:lvl3pPr>
            <a:lvl4pPr defTabSz="914400" eaLnBrk="1" latinLnBrk="0" hangingPunct="1">
              <a:defRPr sz="1800">
                <a:latin typeface="+mn-lt"/>
              </a:defRPr>
            </a:lvl4pPr>
            <a:lvl5pPr defTabSz="914400" eaLnBrk="1" latinLnBrk="0" hangingPunct="1">
              <a:defRPr sz="1800">
                <a:latin typeface="+mn-lt"/>
              </a:defRPr>
            </a:lvl5pPr>
            <a:lvl6pPr>
              <a:defRPr sz="1800">
                <a:latin typeface="+mn-lt"/>
              </a:defRPr>
            </a:lvl6pPr>
            <a:lvl7pPr>
              <a:defRPr sz="1800">
                <a:latin typeface="+mn-lt"/>
              </a:defRPr>
            </a:lvl7pPr>
            <a:lvl8pPr>
              <a:defRPr sz="1800">
                <a:latin typeface="+mn-lt"/>
              </a:defRPr>
            </a:lvl8pPr>
            <a:lvl9pPr>
              <a:defRPr sz="1800">
                <a:latin typeface="+mn-lt"/>
              </a:defRPr>
            </a:lvl9pPr>
          </a:lstStyle>
          <a:p>
            <a:r>
              <a:rPr lang="en-CA" dirty="0"/>
              <a:t>NOTE:  not a method; it’s an instance constant!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Array Lengths are Final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US" dirty="0"/>
              <a:t>Can’t change the size of an array after you create it(*)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int</a:t>
            </a:r>
            <a:r>
              <a:rPr lang="en-US" sz="2400" dirty="0">
                <a:solidFill>
                  <a:schemeClr val="tx2"/>
                </a:solidFill>
              </a:rPr>
              <a:t>[] n = new </a:t>
            </a:r>
            <a:r>
              <a:rPr lang="en-US" sz="2400" dirty="0" err="1">
                <a:solidFill>
                  <a:schemeClr val="tx2"/>
                </a:solidFill>
              </a:rPr>
              <a:t>int</a:t>
            </a:r>
            <a:r>
              <a:rPr lang="en-US" sz="2400" dirty="0">
                <a:solidFill>
                  <a:schemeClr val="tx2"/>
                </a:solidFill>
              </a:rPr>
              <a:t>[10];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sz="2400" dirty="0">
                <a:solidFill>
                  <a:schemeClr val="tx2"/>
                </a:solidFill>
              </a:rPr>
              <a:t>("Oops!  Need it bigger!");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n.length</a:t>
            </a:r>
            <a:r>
              <a:rPr lang="en-US" sz="2400" dirty="0">
                <a:solidFill>
                  <a:schemeClr val="tx2"/>
                </a:solidFill>
              </a:rPr>
              <a:t> = 20;		</a:t>
            </a:r>
            <a:r>
              <a:rPr lang="en-US" sz="2400" i="1" dirty="0">
                <a:solidFill>
                  <a:schemeClr val="tx2"/>
                </a:solidFill>
              </a:rPr>
              <a:t>// illegal</a:t>
            </a:r>
          </a:p>
          <a:p>
            <a:pPr>
              <a:defRPr/>
            </a:pPr>
            <a:r>
              <a:rPr lang="en-US" dirty="0"/>
              <a:t>(*) But you </a:t>
            </a:r>
            <a:r>
              <a:rPr lang="en-US" i="1" dirty="0"/>
              <a:t>can</a:t>
            </a:r>
            <a:r>
              <a:rPr lang="en-US" dirty="0"/>
              <a:t> change the variable to point to a </a:t>
            </a:r>
            <a:r>
              <a:rPr lang="en-US" b="1" dirty="0"/>
              <a:t>new</a:t>
            </a:r>
            <a:r>
              <a:rPr lang="en-US" dirty="0"/>
              <a:t> (larger) array!</a:t>
            </a:r>
          </a:p>
          <a:p>
            <a:pPr lvl="1">
              <a:defRPr/>
            </a:pPr>
            <a:r>
              <a:rPr lang="en-US" dirty="0"/>
              <a:t>the new, larger array will be all zeroes</a:t>
            </a:r>
          </a:p>
          <a:p>
            <a:pPr lvl="1">
              <a:defRPr/>
            </a:pPr>
            <a:r>
              <a:rPr lang="en-US" dirty="0"/>
              <a:t>later we will talk about how to </a:t>
            </a:r>
            <a:r>
              <a:rPr lang="en-US" i="1" dirty="0"/>
              <a:t>copy</a:t>
            </a:r>
            <a:r>
              <a:rPr lang="en-US" dirty="0"/>
              <a:t> an array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 rot="-2700000">
            <a:off x="1752600" y="2971800"/>
            <a:ext cx="1600200" cy="1600200"/>
          </a:xfrm>
          <a:prstGeom prst="plus">
            <a:avLst>
              <a:gd name="adj" fmla="val 47444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27941-4AA6-4B2F-BEF1-CD0C0AA16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 to the Student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5313-BE97-4006-9E37-D4A3AEE66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Record assignment, lab and quiz/test grades</a:t>
            </a:r>
          </a:p>
          <a:p>
            <a:pPr lvl="1"/>
            <a:r>
              <a:rPr lang="en-CA" dirty="0"/>
              <a:t>could have separate variable for each grade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private int a01Grade, a02Grade, …, a08Grade, </a:t>
            </a:r>
            <a:br>
              <a:rPr lang="en-CA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l00Grade, l01Grade, … l12Grade, </a:t>
            </a:r>
            <a:br>
              <a:rPr lang="en-CA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q01Grade, q02Grade, …, q05Grade, </a:t>
            </a:r>
            <a:br>
              <a:rPr lang="en-CA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examGrade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1"/>
            <a:r>
              <a:rPr lang="en-CA" dirty="0"/>
              <a:t>but then need separate getters and setters for each</a:t>
            </a:r>
          </a:p>
          <a:p>
            <a:pPr lvl="2"/>
            <a:r>
              <a:rPr lang="en-CA" dirty="0"/>
              <a:t>27 getters, 27 setters </a:t>
            </a:r>
            <a:r>
              <a:rPr lang="en-CA" dirty="0">
                <a:sym typeface="Wingdings" panose="05000000000000000000" pitchFamily="2" charset="2"/>
              </a:rPr>
              <a:t> 54 methods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also hard to change number of assignments/labs/…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also hard to calculate the overall grades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bad idea!</a:t>
            </a:r>
          </a:p>
        </p:txBody>
      </p:sp>
    </p:spTree>
    <p:extLst>
      <p:ext uri="{BB962C8B-B14F-4D97-AF65-F5344CB8AC3E}">
        <p14:creationId xmlns:p14="http://schemas.microsoft.com/office/powerpoint/2010/main" val="3863899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Arrays for Grades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Use arrays instead</a:t>
            </a:r>
          </a:p>
          <a:p>
            <a:pPr lvl="1">
              <a:defRPr/>
            </a:pPr>
            <a:r>
              <a:rPr lang="en-US" dirty="0"/>
              <a:t>declared like any other instance variable</a:t>
            </a:r>
          </a:p>
          <a:p>
            <a:pPr lvl="1"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private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[]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1"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private double[]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labGrades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1"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private double[]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quizGrades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; </a:t>
            </a:r>
          </a:p>
          <a:p>
            <a:pPr lvl="1"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private double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examGrade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;	</a:t>
            </a: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// only ever one exam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dirty="0"/>
              <a:t>Create constants for number of each</a:t>
            </a:r>
          </a:p>
          <a:p>
            <a:pPr lvl="1"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public static int NUM_ASGN = 8;</a:t>
            </a:r>
          </a:p>
          <a:p>
            <a:pPr lvl="1"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public static int NUM_LABS = 13;</a:t>
            </a:r>
          </a:p>
          <a:p>
            <a:pPr lvl="1">
              <a:buNone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public static int NUM_QUIZ = 5; </a:t>
            </a:r>
          </a:p>
          <a:p>
            <a:pPr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25B9A0C4-DEF9-4B21-B1A5-5123CCD17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23719"/>
            <a:ext cx="910850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algn="r" defTabSz="914400" eaLnBrk="1" latinLnBrk="0" hangingPunct="1">
              <a:defRPr sz="1800">
                <a:latin typeface="+mn-lt"/>
              </a:defRPr>
            </a:lvl1pPr>
            <a:lvl2pPr defTabSz="914400" eaLnBrk="1" latinLnBrk="0" hangingPunct="1">
              <a:defRPr sz="1800">
                <a:latin typeface="+mn-lt"/>
              </a:defRPr>
            </a:lvl2pPr>
            <a:lvl3pPr defTabSz="914400" eaLnBrk="1" latinLnBrk="0" hangingPunct="1">
              <a:defRPr sz="1800">
                <a:latin typeface="+mn-lt"/>
              </a:defRPr>
            </a:lvl3pPr>
            <a:lvl4pPr defTabSz="914400" eaLnBrk="1" latinLnBrk="0" hangingPunct="1">
              <a:defRPr sz="1800">
                <a:latin typeface="+mn-lt"/>
              </a:defRPr>
            </a:lvl4pPr>
            <a:lvl5pPr defTabSz="914400" eaLnBrk="1" latinLnBrk="0" hangingPunct="1">
              <a:defRPr sz="1800">
                <a:latin typeface="+mn-lt"/>
              </a:defRPr>
            </a:lvl5pPr>
            <a:lvl6pPr>
              <a:defRPr sz="1800">
                <a:latin typeface="+mn-lt"/>
              </a:defRPr>
            </a:lvl6pPr>
            <a:lvl7pPr>
              <a:defRPr sz="1800">
                <a:latin typeface="+mn-lt"/>
              </a:defRPr>
            </a:lvl7pPr>
            <a:lvl8pPr>
              <a:defRPr sz="1800">
                <a:latin typeface="+mn-lt"/>
              </a:defRPr>
            </a:lvl8pPr>
            <a:lvl9pPr>
              <a:defRPr sz="1800">
                <a:latin typeface="+mn-lt"/>
              </a:defRPr>
            </a:lvl9pPr>
          </a:lstStyle>
          <a:p>
            <a:r>
              <a:rPr lang="en-CA" dirty="0"/>
              <a:t>NOTE: sample code online includes only assignments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Reversing numbers problem</a:t>
            </a:r>
          </a:p>
          <a:p>
            <a:r>
              <a:rPr lang="en-CA" dirty="0"/>
              <a:t>Arrays of primitives and Strings</a:t>
            </a:r>
          </a:p>
          <a:p>
            <a:r>
              <a:rPr lang="en-CA" dirty="0"/>
              <a:t>Application: Student class</a:t>
            </a:r>
          </a:p>
          <a:p>
            <a:pPr lvl="1"/>
            <a:r>
              <a:rPr lang="en-CA" dirty="0"/>
              <a:t>multiple assignment grades per student</a:t>
            </a:r>
          </a:p>
          <a:p>
            <a:pPr lvl="1"/>
            <a:r>
              <a:rPr lang="en-CA" dirty="0"/>
              <a:t>multiple students per class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Revised Student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 </a:t>
            </a:r>
            <a:r>
              <a:rPr lang="en-CA" dirty="0" err="1"/>
              <a:t>pctGrade</a:t>
            </a:r>
            <a:r>
              <a:rPr lang="en-CA" dirty="0"/>
              <a:t> instance variable</a:t>
            </a:r>
          </a:p>
          <a:p>
            <a:pPr lvl="1"/>
            <a:r>
              <a:rPr lang="en-CA" dirty="0" err="1"/>
              <a:t>pctGrade</a:t>
            </a:r>
            <a:r>
              <a:rPr lang="en-CA" dirty="0"/>
              <a:t> will be calculated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class Student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public static final int NUM_ASGN = 8;</a:t>
            </a:r>
          </a:p>
          <a:p>
            <a:pPr lvl="1">
              <a:buNone/>
            </a:pPr>
            <a:endParaRPr lang="en-CA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private 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private String name;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private int[]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1">
              <a:buNone/>
            </a:pPr>
            <a:endParaRPr lang="en-CA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…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CFCC8-3DCE-447D-A284-A0DFA2BEA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Revised Student Constructor(s)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061E1-7557-4F34-B184-F75DB0EB9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 </a:t>
            </a:r>
            <a:r>
              <a:rPr lang="en-CA" dirty="0" err="1"/>
              <a:t>pctGrade</a:t>
            </a:r>
            <a:r>
              <a:rPr lang="en-CA" dirty="0"/>
              <a:t> instance variable, so…</a:t>
            </a:r>
          </a:p>
          <a:p>
            <a:pPr lvl="1"/>
            <a:r>
              <a:rPr lang="en-CA" dirty="0"/>
              <a:t>delete that parameter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Student(String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reqNumber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reqName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reqNumber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name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reqName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new int[NUM_ASGN];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/>
            <a:r>
              <a:rPr lang="en-CA" dirty="0"/>
              <a:t>initialize all instance variables</a:t>
            </a:r>
          </a:p>
          <a:p>
            <a:pPr lvl="2"/>
            <a:r>
              <a:rPr lang="en-CA" dirty="0"/>
              <a:t>including the array(s)</a:t>
            </a:r>
          </a:p>
          <a:p>
            <a:pPr lvl="1"/>
            <a:r>
              <a:rPr lang="en-CA" dirty="0"/>
              <a:t>delete other constructor (redundant, now)</a:t>
            </a:r>
          </a:p>
          <a:p>
            <a:pPr lvl="1"/>
            <a:endParaRPr lang="en-CA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1E71E73E-4EA5-4470-89B8-C5087DAD8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23719"/>
            <a:ext cx="910850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algn="r" defTabSz="914400" eaLnBrk="1" latinLnBrk="0" hangingPunct="1">
              <a:defRPr sz="1800">
                <a:latin typeface="+mn-lt"/>
              </a:defRPr>
            </a:lvl1pPr>
            <a:lvl2pPr defTabSz="914400" eaLnBrk="1" latinLnBrk="0" hangingPunct="1">
              <a:defRPr sz="1800">
                <a:latin typeface="+mn-lt"/>
              </a:defRPr>
            </a:lvl2pPr>
            <a:lvl3pPr defTabSz="914400" eaLnBrk="1" latinLnBrk="0" hangingPunct="1">
              <a:defRPr sz="1800">
                <a:latin typeface="+mn-lt"/>
              </a:defRPr>
            </a:lvl3pPr>
            <a:lvl4pPr defTabSz="914400" eaLnBrk="1" latinLnBrk="0" hangingPunct="1">
              <a:defRPr sz="1800">
                <a:latin typeface="+mn-lt"/>
              </a:defRPr>
            </a:lvl4pPr>
            <a:lvl5pPr defTabSz="914400" eaLnBrk="1" latinLnBrk="0" hangingPunct="1">
              <a:defRPr sz="1800">
                <a:latin typeface="+mn-lt"/>
              </a:defRPr>
            </a:lvl5pPr>
            <a:lvl6pPr>
              <a:defRPr sz="1800">
                <a:latin typeface="+mn-lt"/>
              </a:defRPr>
            </a:lvl6pPr>
            <a:lvl7pPr>
              <a:defRPr sz="1800">
                <a:latin typeface="+mn-lt"/>
              </a:defRPr>
            </a:lvl7pPr>
            <a:lvl8pPr>
              <a:defRPr sz="1800">
                <a:latin typeface="+mn-lt"/>
              </a:defRPr>
            </a:lvl8pPr>
            <a:lvl9pPr>
              <a:defRPr sz="1800">
                <a:latin typeface="+mn-lt"/>
              </a:defRPr>
            </a:lvl9pPr>
          </a:lstStyle>
          <a:p>
            <a:r>
              <a:rPr lang="en-CA" dirty="0"/>
              <a:t>NOTE: deleting code not best practice, but OK for 1st year coding….</a:t>
            </a:r>
          </a:p>
        </p:txBody>
      </p:sp>
    </p:spTree>
    <p:extLst>
      <p:ext uri="{BB962C8B-B14F-4D97-AF65-F5344CB8AC3E}">
        <p14:creationId xmlns:p14="http://schemas.microsoft.com/office/powerpoint/2010/main" val="1026779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0BC3C-2DAD-4A03-8708-8C3CC4743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Revised Getters and Setters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DB7AC-A2A6-48BD-9EEE-9AED262DA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Need to say which assignment to get/set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s1.setAsgnGrade(1, 95);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s2.setAsgnGrade(1, 88);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int a1Grade = s1.getAsgnGrade(1);</a:t>
            </a:r>
          </a:p>
          <a:p>
            <a:r>
              <a:rPr lang="en-CA" dirty="0"/>
              <a:t>Getters/setters need extra parameter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int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getAsgnGrade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(int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asgnNo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…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void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setAsgnGrade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(int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asgnNo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int grade)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…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31026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Saving the 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Problem:</a:t>
            </a:r>
          </a:p>
          <a:p>
            <a:pPr lvl="1"/>
            <a:r>
              <a:rPr lang="en-CA" dirty="0"/>
              <a:t>Array elements are numbered from 0 to 7</a:t>
            </a:r>
          </a:p>
          <a:p>
            <a:pPr lvl="1"/>
            <a:r>
              <a:rPr lang="en-CA" dirty="0"/>
              <a:t>Assignments are numbered from 1 to 8</a:t>
            </a:r>
          </a:p>
          <a:p>
            <a:r>
              <a:rPr lang="en-CA" dirty="0"/>
              <a:t>One solution:</a:t>
            </a:r>
          </a:p>
          <a:p>
            <a:pPr lvl="1"/>
            <a:r>
              <a:rPr lang="en-CA" dirty="0"/>
              <a:t>save grade for assignment N </a:t>
            </a:r>
            <a:br>
              <a:rPr lang="en-CA" dirty="0"/>
            </a:br>
            <a:r>
              <a:rPr lang="en-CA" dirty="0"/>
              <a:t>in array element N–1</a:t>
            </a:r>
          </a:p>
          <a:p>
            <a:pPr lvl="2"/>
            <a:r>
              <a:rPr lang="en-CA" dirty="0"/>
              <a:t>ask for A01 </a:t>
            </a:r>
            <a:r>
              <a:rPr lang="en-CA" dirty="0">
                <a:sym typeface="Wingdings" panose="05000000000000000000" pitchFamily="2" charset="2"/>
              </a:rPr>
              <a:t> return </a:t>
            </a:r>
            <a:r>
              <a:rPr lang="en-CA" dirty="0" err="1">
                <a:sym typeface="Wingdings" panose="05000000000000000000" pitchFamily="2" charset="2"/>
              </a:rPr>
              <a:t>asgnGrade</a:t>
            </a:r>
            <a:r>
              <a:rPr lang="en-CA" dirty="0">
                <a:sym typeface="Wingdings" panose="05000000000000000000" pitchFamily="2" charset="2"/>
              </a:rPr>
              <a:t>[0]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change A03  change </a:t>
            </a:r>
            <a:r>
              <a:rPr lang="en-CA" dirty="0" err="1">
                <a:sym typeface="Wingdings" panose="05000000000000000000" pitchFamily="2" charset="2"/>
              </a:rPr>
              <a:t>asgnGrade</a:t>
            </a:r>
            <a:r>
              <a:rPr lang="en-CA" dirty="0">
                <a:sym typeface="Wingdings" panose="05000000000000000000" pitchFamily="2" charset="2"/>
              </a:rPr>
              <a:t>[2]</a:t>
            </a:r>
            <a:endParaRPr lang="en-CA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077521" y="3212976"/>
            <a:ext cx="162095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asgnGrades</a:t>
            </a:r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436296" y="3641601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dirty="0"/>
              <a:t>(A01 grade)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436296" y="3994021"/>
            <a:ext cx="1600200" cy="3603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dirty="0"/>
              <a:t>(A02 grade)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436296" y="4346440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dirty="0"/>
              <a:t>(A03 grade)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436296" y="4698860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dirty="0"/>
              <a:t>(A04 grade)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436296" y="5051280"/>
            <a:ext cx="1600200" cy="3603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dirty="0"/>
              <a:t>(A05 grade)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436296" y="5403699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dirty="0"/>
              <a:t>(A06 grade)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427292" y="5756119"/>
            <a:ext cx="1600200" cy="3603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dirty="0"/>
              <a:t>(A07 grade)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427292" y="6108538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dirty="0"/>
              <a:t>(A08 grade)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3505" y="3550364"/>
            <a:ext cx="54373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[0]</a:t>
            </a:r>
          </a:p>
          <a:p>
            <a:r>
              <a:rPr lang="en-CA" dirty="0"/>
              <a:t>[1]</a:t>
            </a:r>
          </a:p>
          <a:p>
            <a:r>
              <a:rPr lang="en-CA" dirty="0"/>
              <a:t>[2]</a:t>
            </a:r>
          </a:p>
          <a:p>
            <a:r>
              <a:rPr lang="en-CA" dirty="0"/>
              <a:t>[3]</a:t>
            </a:r>
          </a:p>
          <a:p>
            <a:r>
              <a:rPr lang="en-CA" dirty="0"/>
              <a:t>[4]</a:t>
            </a:r>
          </a:p>
          <a:p>
            <a:r>
              <a:rPr lang="en-CA" dirty="0"/>
              <a:t>[5]</a:t>
            </a:r>
          </a:p>
          <a:p>
            <a:r>
              <a:rPr lang="en-CA" dirty="0"/>
              <a:t>[6]</a:t>
            </a:r>
          </a:p>
          <a:p>
            <a:r>
              <a:rPr lang="en-CA" dirty="0"/>
              <a:t>[7]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99AC2-3027-47AF-966A-9F2A1A2C8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Checking the Assignment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03C29-2B49-4B82-956D-F5DB6378E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Client may ask for non-existent assignment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int </a:t>
            </a:r>
            <a:r>
              <a:rPr lang="en-CA" sz="2400" dirty="0" err="1">
                <a:solidFill>
                  <a:schemeClr val="accent1"/>
                </a:solidFill>
              </a:rPr>
              <a:t>bestAsgn</a:t>
            </a:r>
            <a:r>
              <a:rPr lang="en-CA" sz="2400" dirty="0">
                <a:solidFill>
                  <a:schemeClr val="accent1"/>
                </a:solidFill>
              </a:rPr>
              <a:t> = s1.getAsgnGrade(100);  </a:t>
            </a:r>
            <a:r>
              <a:rPr lang="en-CA" sz="2400" i="1" dirty="0">
                <a:solidFill>
                  <a:schemeClr val="accent1"/>
                </a:solidFill>
              </a:rPr>
              <a:t>// doesn't work!</a:t>
            </a:r>
          </a:p>
          <a:p>
            <a:pPr lvl="1"/>
            <a:r>
              <a:rPr lang="en-CA" dirty="0"/>
              <a:t>need to check assignment number</a:t>
            </a:r>
          </a:p>
          <a:p>
            <a:pPr lvl="1"/>
            <a:r>
              <a:rPr lang="en-CA" dirty="0"/>
              <a:t>make a method</a:t>
            </a:r>
          </a:p>
          <a:p>
            <a:pPr lvl="2"/>
            <a:r>
              <a:rPr lang="en-CA" dirty="0"/>
              <a:t>static, because same for every student</a:t>
            </a:r>
          </a:p>
          <a:p>
            <a:pPr lvl="2"/>
            <a:r>
              <a:rPr lang="en-CA" dirty="0"/>
              <a:t>public, so programs can ask ahead of time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static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boolean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inAsgnRange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(int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asgnNo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1 &lt;=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asgnNo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&amp;&amp;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asgnNo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&lt;= NUM_ASGN;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/>
            <a:r>
              <a:rPr lang="en-CA" dirty="0"/>
              <a:t>have getters/setters call the method</a:t>
            </a:r>
          </a:p>
        </p:txBody>
      </p:sp>
    </p:spTree>
    <p:extLst>
      <p:ext uri="{BB962C8B-B14F-4D97-AF65-F5344CB8AC3E}">
        <p14:creationId xmlns:p14="http://schemas.microsoft.com/office/powerpoint/2010/main" val="3432247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 Element Getter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Problem: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int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getAsgnGrade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(int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if 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inAsgnRange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return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- 1];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}</a:t>
            </a:r>
          </a:p>
          <a:p>
            <a:pPr lvl="1">
              <a:buNone/>
            </a:pPr>
            <a:r>
              <a:rPr lang="en-CA" sz="2400" u="wavyHeavy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}</a:t>
            </a:r>
          </a:p>
          <a:p>
            <a:r>
              <a:rPr lang="en-CA" dirty="0"/>
              <a:t>No return value for invalid assignment number</a:t>
            </a:r>
          </a:p>
          <a:p>
            <a:pPr lvl="1"/>
            <a:r>
              <a:rPr lang="en-CA" dirty="0"/>
              <a:t>need to return something</a:t>
            </a:r>
          </a:p>
          <a:p>
            <a:pPr lvl="2"/>
            <a:r>
              <a:rPr lang="en-CA" dirty="0"/>
              <a:t>or throw an exception – more in 1228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259632" y="4005064"/>
            <a:ext cx="4038601" cy="360362"/>
          </a:xfrm>
          <a:prstGeom prst="rect">
            <a:avLst/>
          </a:prstGeom>
          <a:solidFill>
            <a:srgbClr val="F5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tabLst>
                <a:tab pos="269875" algn="l"/>
              </a:tabLst>
              <a:defRPr/>
            </a:pPr>
            <a:r>
              <a:rPr lang="en-CA" sz="1800" dirty="0">
                <a:latin typeface="Times New Roman" charset="0"/>
              </a:rPr>
              <a:t>missing return command</a:t>
            </a:r>
          </a:p>
        </p:txBody>
      </p:sp>
    </p:spTree>
    <p:extLst>
      <p:ext uri="{BB962C8B-B14F-4D97-AF65-F5344CB8AC3E}">
        <p14:creationId xmlns:p14="http://schemas.microsoft.com/office/powerpoint/2010/main" val="716728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Invalid Assignment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Method </a:t>
            </a:r>
            <a:r>
              <a:rPr lang="en-CA" i="1" dirty="0"/>
              <a:t>said</a:t>
            </a:r>
            <a:r>
              <a:rPr lang="en-CA" dirty="0"/>
              <a:t> it would return a value</a:t>
            </a:r>
          </a:p>
          <a:p>
            <a:pPr lvl="1"/>
            <a:r>
              <a:rPr lang="en-CA" dirty="0"/>
              <a:t>it </a:t>
            </a:r>
            <a:r>
              <a:rPr lang="en-CA" i="1" dirty="0"/>
              <a:t>must</a:t>
            </a:r>
            <a:r>
              <a:rPr lang="en-CA" dirty="0"/>
              <a:t> return a value!</a:t>
            </a:r>
          </a:p>
          <a:p>
            <a:r>
              <a:rPr lang="en-CA" dirty="0"/>
              <a:t>Could return zero</a:t>
            </a:r>
          </a:p>
          <a:p>
            <a:pPr lvl="1"/>
            <a:r>
              <a:rPr lang="en-CA" dirty="0"/>
              <a:t>but that’s the same as a missed assignment</a:t>
            </a:r>
          </a:p>
          <a:p>
            <a:r>
              <a:rPr lang="en-CA" dirty="0"/>
              <a:t>Should probably have a special value</a:t>
            </a:r>
          </a:p>
          <a:p>
            <a:pPr lvl="1"/>
            <a:r>
              <a:rPr lang="en-CA" dirty="0"/>
              <a:t>something that’s not a valid assignment grade</a:t>
            </a:r>
          </a:p>
          <a:p>
            <a:pPr lvl="1"/>
            <a:r>
              <a:rPr lang="en-CA" dirty="0"/>
              <a:t>something like -1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static final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INVALID_GRADE = -1;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 Element Getter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Return the grade if the assignment # is valid</a:t>
            </a:r>
          </a:p>
          <a:p>
            <a:r>
              <a:rPr lang="en-CA" dirty="0"/>
              <a:t>Return INVALID_GRADE otherwise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getAsgnGrade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if 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inAsgnRange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return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- 1];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} else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// throw an invalid argument exception, OR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return INVALID_GRADE;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}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  <a:endParaRPr lang="en-CA" sz="2400" u="wavyHeavy" dirty="0">
              <a:solidFill>
                <a:schemeClr val="accent6">
                  <a:lumMod val="50000"/>
                </a:schemeClr>
              </a:solidFill>
              <a:uFill>
                <a:solidFill>
                  <a:srgbClr val="FF0000"/>
                </a:solidFill>
              </a:uFill>
            </a:endParaRP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Array Element Setter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Must be valid assignment number and grade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void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setAsgnGrade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grade) {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if 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inAsgnRange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&amp;&amp;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isValidGrade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(grade)) {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[asgn-1] = grade;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}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/>
            <a:r>
              <a:rPr lang="en-CA" dirty="0"/>
              <a:t>may want to print an error message otherwise</a:t>
            </a:r>
          </a:p>
          <a:p>
            <a:pPr lvl="1"/>
            <a:r>
              <a:rPr lang="en-CA" dirty="0"/>
              <a:t>or better yet, separate error messages:</a:t>
            </a:r>
          </a:p>
          <a:p>
            <a:pPr lvl="2"/>
            <a:r>
              <a:rPr lang="en-CA" dirty="0"/>
              <a:t>invalid assignment number: 10</a:t>
            </a:r>
          </a:p>
          <a:p>
            <a:pPr lvl="2"/>
            <a:r>
              <a:rPr lang="en-CA" dirty="0"/>
              <a:t>invalid grade for an assignment: -5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 Student’s Overall 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47248" cy="4648201"/>
          </a:xfrm>
        </p:spPr>
        <p:txBody>
          <a:bodyPr/>
          <a:lstStyle/>
          <a:p>
            <a:pPr>
              <a:defRPr/>
            </a:pPr>
            <a:r>
              <a:rPr lang="en-CA" dirty="0"/>
              <a:t>Overall grade based on assignment grades</a:t>
            </a:r>
          </a:p>
          <a:p>
            <a:pPr lvl="1">
              <a:defRPr/>
            </a:pPr>
            <a:r>
              <a:rPr lang="en-CA" dirty="0"/>
              <a:t>average of 8 assignment grades</a:t>
            </a:r>
          </a:p>
          <a:p>
            <a:pPr lvl="2">
              <a:defRPr/>
            </a:pPr>
            <a:r>
              <a:rPr lang="en-CA" dirty="0"/>
              <a:t>(we’ll drop low scores later)</a:t>
            </a:r>
          </a:p>
          <a:p>
            <a:pPr lvl="1">
              <a:defRPr/>
            </a:pPr>
            <a:r>
              <a:rPr lang="en-CA" dirty="0"/>
              <a:t>calculated as needed (just like letter grade)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int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getAsgnGrade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sum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for 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a = 0; a &lt; NUM_ASGN; ++a)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sum +=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[a];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Math.round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((double)sum / NUM_ASGN); 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Write a program to read six integers...</a:t>
            </a:r>
          </a:p>
          <a:p>
            <a:pPr>
              <a:defRPr/>
            </a:pPr>
            <a:r>
              <a:rPr lang="en-US"/>
              <a:t>...&amp; print them out in reverse order</a:t>
            </a:r>
          </a:p>
          <a:p>
            <a:pPr>
              <a:defRPr/>
            </a:pPr>
            <a:r>
              <a:rPr lang="en-US"/>
              <a:t>For example: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485900" y="3810000"/>
            <a:ext cx="6172200" cy="1524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Courier New" pitchFamily="49" charset="0"/>
              </a:rPr>
              <a:t>Enter the six numbers below:</a:t>
            </a:r>
          </a:p>
          <a:p>
            <a:r>
              <a:rPr lang="en-US">
                <a:solidFill>
                  <a:schemeClr val="hlink"/>
                </a:solidFill>
                <a:latin typeface="Courier New" pitchFamily="49" charset="0"/>
              </a:rPr>
              <a:t>5 3 7 2 99 41</a:t>
            </a:r>
          </a:p>
          <a:p>
            <a:r>
              <a:rPr lang="en-US">
                <a:latin typeface="Courier New" pitchFamily="49" charset="0"/>
              </a:rPr>
              <a:t>In reverse order they are:</a:t>
            </a:r>
          </a:p>
          <a:p>
            <a:r>
              <a:rPr lang="en-US">
                <a:latin typeface="Courier New" pitchFamily="49" charset="0"/>
              </a:rPr>
              <a:t>41, 99, 2, 7, 3, and 4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BCEB-49D3-4A1F-9D88-A3D165B60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Revising </a:t>
            </a:r>
            <a:r>
              <a:rPr lang="en-CA" dirty="0" err="1"/>
              <a:t>getPctGrade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312A3-B63C-44EE-BAA7-891F175ED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Student should still have a percentage grade</a:t>
            </a:r>
          </a:p>
          <a:p>
            <a:pPr lvl="1"/>
            <a:r>
              <a:rPr lang="en-CA" dirty="0"/>
              <a:t>but it should be calculated as required</a:t>
            </a:r>
          </a:p>
          <a:p>
            <a:r>
              <a:rPr lang="en-CA" dirty="0"/>
              <a:t>Normally based on assignments, labs and tests</a:t>
            </a:r>
          </a:p>
          <a:p>
            <a:pPr lvl="1"/>
            <a:r>
              <a:rPr lang="en-CA" dirty="0"/>
              <a:t>we’ll just use the assignment grade for now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int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getPctGrade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// TODO: add lab and test grades into calculation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getAsgnGrade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99910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Getting Student’s Letter 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Calculate letter grade from percentage grade</a:t>
            </a:r>
          </a:p>
          <a:p>
            <a:pPr lvl="1">
              <a:defRPr/>
            </a:pPr>
            <a:r>
              <a:rPr lang="en-CA" dirty="0"/>
              <a:t>no need to save </a:t>
            </a:r>
            <a:r>
              <a:rPr lang="en-CA" i="1" dirty="0"/>
              <a:t>it</a:t>
            </a:r>
            <a:r>
              <a:rPr lang="en-CA" dirty="0"/>
              <a:t>, either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getLetterGrade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	return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letterGradeFor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getPctGrade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>
              <a:defRPr/>
            </a:pPr>
            <a:r>
              <a:rPr lang="en-CA" dirty="0"/>
              <a:t>use grade getter (there’s no grade field any more)</a:t>
            </a:r>
          </a:p>
          <a:p>
            <a:pPr lvl="1">
              <a:defRPr/>
            </a:pPr>
            <a:r>
              <a:rPr lang="en-CA" dirty="0"/>
              <a:t>clients don’t even see a difference!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Assigning Grades to a Student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Client assigns grades to a student</a:t>
            </a:r>
          </a:p>
          <a:p>
            <a:pPr lvl="1"/>
            <a:r>
              <a:rPr lang="en-CA" dirty="0"/>
              <a:t>create student object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Student </a:t>
            </a:r>
            <a:r>
              <a:rPr lang="en-CA" sz="2400" dirty="0" err="1">
                <a:solidFill>
                  <a:schemeClr val="tx2"/>
                </a:solidFill>
              </a:rPr>
              <a:t>stu</a:t>
            </a:r>
            <a:r>
              <a:rPr lang="en-CA" sz="2400" dirty="0">
                <a:solidFill>
                  <a:schemeClr val="tx2"/>
                </a:solidFill>
              </a:rPr>
              <a:t> = new Student("A00000001", "Alex");</a:t>
            </a:r>
          </a:p>
          <a:p>
            <a:pPr lvl="1"/>
            <a:r>
              <a:rPr lang="en-CA" dirty="0"/>
              <a:t>assign grades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 err="1">
                <a:solidFill>
                  <a:schemeClr val="tx2"/>
                </a:solidFill>
              </a:rPr>
              <a:t>stu.setAsgnGrade</a:t>
            </a:r>
            <a:r>
              <a:rPr lang="en-CA" sz="2400" dirty="0">
                <a:solidFill>
                  <a:schemeClr val="tx2"/>
                </a:solidFill>
              </a:rPr>
              <a:t>(1, 95);</a:t>
            </a:r>
            <a:endParaRPr lang="en-CA" sz="2400" i="1" dirty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CA" sz="2400" dirty="0" err="1">
                <a:solidFill>
                  <a:schemeClr val="tx2"/>
                </a:solidFill>
              </a:rPr>
              <a:t>stu.setAsgnGrade</a:t>
            </a:r>
            <a:r>
              <a:rPr lang="en-CA" sz="2400" dirty="0">
                <a:solidFill>
                  <a:schemeClr val="tx2"/>
                </a:solidFill>
              </a:rPr>
              <a:t>(2, 100);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 err="1">
                <a:solidFill>
                  <a:schemeClr val="tx2"/>
                </a:solidFill>
              </a:rPr>
              <a:t>stu.setAsgnGrade</a:t>
            </a:r>
            <a:r>
              <a:rPr lang="en-CA" sz="2400" dirty="0">
                <a:solidFill>
                  <a:schemeClr val="tx2"/>
                </a:solidFill>
              </a:rPr>
              <a:t>(3, 72);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…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 err="1">
                <a:solidFill>
                  <a:schemeClr val="tx2"/>
                </a:solidFill>
              </a:rPr>
              <a:t>stu.setAsgnGrade</a:t>
            </a:r>
            <a:r>
              <a:rPr lang="en-CA" sz="2400" dirty="0">
                <a:solidFill>
                  <a:schemeClr val="tx2"/>
                </a:solidFill>
              </a:rPr>
              <a:t>(8, 90);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Reading Student’s 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 a loop to read the grades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for (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a = 1; a &lt; </a:t>
            </a:r>
            <a:r>
              <a:rPr lang="en-CA" sz="2400" dirty="0" err="1">
                <a:solidFill>
                  <a:schemeClr val="tx2"/>
                </a:solidFill>
              </a:rPr>
              <a:t>Student.NUM_ASGN</a:t>
            </a:r>
            <a:r>
              <a:rPr lang="en-CA" sz="2400" dirty="0">
                <a:solidFill>
                  <a:schemeClr val="tx2"/>
                </a:solidFill>
              </a:rPr>
              <a:t>; ++a) {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g;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	</a:t>
            </a:r>
            <a:r>
              <a:rPr lang="en-CA" sz="2400" dirty="0" err="1">
                <a:solidFill>
                  <a:schemeClr val="tx2"/>
                </a:solidFill>
              </a:rPr>
              <a:t>System.out.print</a:t>
            </a:r>
            <a:r>
              <a:rPr lang="en-CA" sz="2400" dirty="0">
                <a:solidFill>
                  <a:schemeClr val="tx2"/>
                </a:solidFill>
              </a:rPr>
              <a:t>("Enter A0" + a + " grade: ");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	g = </a:t>
            </a:r>
            <a:r>
              <a:rPr lang="en-CA" sz="2400" dirty="0" err="1">
                <a:solidFill>
                  <a:schemeClr val="tx2"/>
                </a:solidFill>
              </a:rPr>
              <a:t>kbd.nextInt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kbd.nextLine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	</a:t>
            </a:r>
            <a:r>
              <a:rPr lang="en-CA" sz="2400" dirty="0" err="1">
                <a:solidFill>
                  <a:schemeClr val="tx2"/>
                </a:solidFill>
              </a:rPr>
              <a:t>stu.setAsgnGrade</a:t>
            </a:r>
            <a:r>
              <a:rPr lang="en-CA" sz="2400" dirty="0">
                <a:solidFill>
                  <a:schemeClr val="tx2"/>
                </a:solidFill>
              </a:rPr>
              <a:t>(a, g);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/>
            <a:r>
              <a:rPr lang="en-CA" dirty="0"/>
              <a:t>may want to have this code check if grade is valid before trying to assign it!</a:t>
            </a:r>
          </a:p>
          <a:p>
            <a:pPr lvl="2"/>
            <a:r>
              <a:rPr lang="en-CA" dirty="0"/>
              <a:t>if not, get another value from the user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 Array of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More than one student in the course!</a:t>
            </a:r>
          </a:p>
          <a:p>
            <a:pPr lvl="1"/>
            <a:r>
              <a:rPr lang="en-CA" dirty="0"/>
              <a:t>program uses an array of Students</a:t>
            </a:r>
          </a:p>
          <a:p>
            <a:pPr lvl="2"/>
            <a:r>
              <a:rPr lang="en-CA" dirty="0"/>
              <a:t>remember: an array can be </a:t>
            </a:r>
            <a:r>
              <a:rPr lang="en-CA" i="1" dirty="0"/>
              <a:t>any</a:t>
            </a:r>
            <a:r>
              <a:rPr lang="en-CA" dirty="0"/>
              <a:t> base type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</a:rPr>
              <a:t>Student[] </a:t>
            </a:r>
            <a:r>
              <a:rPr lang="en-CA" sz="2400" dirty="0" err="1">
                <a:solidFill>
                  <a:schemeClr val="tx2"/>
                </a:solidFill>
              </a:rPr>
              <a:t>myStudents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 lvl="1"/>
            <a:r>
              <a:rPr lang="en-CA" dirty="0"/>
              <a:t>can ask user how many students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dirty="0" err="1">
                <a:solidFill>
                  <a:schemeClr val="tx2"/>
                </a:solidFill>
              </a:rPr>
              <a:t>numStu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System.out.print</a:t>
            </a:r>
            <a:r>
              <a:rPr lang="en-CA" sz="2400" dirty="0">
                <a:solidFill>
                  <a:schemeClr val="tx2"/>
                </a:solidFill>
              </a:rPr>
              <a:t>("How many students in your class? ");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numStu</a:t>
            </a:r>
            <a:r>
              <a:rPr lang="en-CA" sz="2400" dirty="0">
                <a:solidFill>
                  <a:schemeClr val="tx2"/>
                </a:solidFill>
              </a:rPr>
              <a:t> = </a:t>
            </a:r>
            <a:r>
              <a:rPr lang="en-CA" sz="2400" dirty="0" err="1">
                <a:solidFill>
                  <a:schemeClr val="tx2"/>
                </a:solidFill>
              </a:rPr>
              <a:t>kbd.nextInt</a:t>
            </a:r>
            <a:r>
              <a:rPr lang="en-CA" sz="2400" dirty="0">
                <a:solidFill>
                  <a:schemeClr val="tx2"/>
                </a:solidFill>
              </a:rPr>
              <a:t>(); </a:t>
            </a:r>
            <a:r>
              <a:rPr lang="en-CA" sz="2400" dirty="0" err="1">
                <a:solidFill>
                  <a:schemeClr val="tx2"/>
                </a:solidFill>
              </a:rPr>
              <a:t>kbd.nextLine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/>
            <a:r>
              <a:rPr lang="en-CA" dirty="0"/>
              <a:t>and create an array of the correct size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myStudents</a:t>
            </a:r>
            <a:r>
              <a:rPr lang="en-CA" sz="2400" dirty="0">
                <a:solidFill>
                  <a:schemeClr val="tx2"/>
                </a:solidFill>
              </a:rPr>
              <a:t> = </a:t>
            </a:r>
            <a:r>
              <a:rPr lang="en-CA" sz="2400" b="1" dirty="0">
                <a:solidFill>
                  <a:schemeClr val="tx2"/>
                </a:solidFill>
              </a:rPr>
              <a:t>new Student[</a:t>
            </a:r>
            <a:r>
              <a:rPr lang="en-CA" sz="2400" b="1" dirty="0" err="1">
                <a:solidFill>
                  <a:schemeClr val="tx2"/>
                </a:solidFill>
              </a:rPr>
              <a:t>numStu</a:t>
            </a:r>
            <a:r>
              <a:rPr lang="en-CA" sz="2400" b="1" dirty="0">
                <a:solidFill>
                  <a:schemeClr val="tx2"/>
                </a:solidFill>
              </a:rPr>
              <a:t>];</a:t>
            </a:r>
            <a:endParaRPr lang="en-CA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 Array of Student </a:t>
            </a:r>
            <a:r>
              <a:rPr lang="en-CA" i="1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Remember that an array is a bunch of variables</a:t>
            </a:r>
          </a:p>
          <a:p>
            <a:pPr lvl="1"/>
            <a:r>
              <a:rPr lang="en-CA" dirty="0">
                <a:solidFill>
                  <a:schemeClr val="tx2"/>
                </a:solidFill>
              </a:rPr>
              <a:t>new Student[3]</a:t>
            </a:r>
            <a:r>
              <a:rPr lang="en-CA" dirty="0"/>
              <a:t> is three Student variables</a:t>
            </a:r>
          </a:p>
          <a:p>
            <a:pPr lvl="1"/>
            <a:r>
              <a:rPr lang="en-CA" dirty="0"/>
              <a:t>like this: </a:t>
            </a:r>
            <a:r>
              <a:rPr lang="en-CA" sz="2400" dirty="0">
                <a:solidFill>
                  <a:schemeClr val="tx2"/>
                </a:solidFill>
              </a:rPr>
              <a:t>Student s0, s1, s2;</a:t>
            </a:r>
          </a:p>
          <a:p>
            <a:r>
              <a:rPr lang="en-CA" dirty="0"/>
              <a:t>But still need to create Student objects</a:t>
            </a:r>
          </a:p>
          <a:p>
            <a:pPr lvl="1"/>
            <a:r>
              <a:rPr lang="en-CA" dirty="0"/>
              <a:t>like this: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s0 = new Student("Alonzo");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s1 = new Student("</a:t>
            </a:r>
            <a:r>
              <a:rPr lang="en-CA" sz="2400" dirty="0" err="1">
                <a:solidFill>
                  <a:schemeClr val="tx2"/>
                </a:solidFill>
              </a:rPr>
              <a:t>Djenaba</a:t>
            </a:r>
            <a:r>
              <a:rPr lang="en-CA" sz="2400" dirty="0">
                <a:solidFill>
                  <a:schemeClr val="tx2"/>
                </a:solidFill>
              </a:rPr>
              <a:t>");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s2 = new Student("</a:t>
            </a:r>
            <a:r>
              <a:rPr lang="en-CA" sz="2400" dirty="0" err="1">
                <a:solidFill>
                  <a:schemeClr val="tx2"/>
                </a:solidFill>
              </a:rPr>
              <a:t>Geety</a:t>
            </a:r>
            <a:r>
              <a:rPr lang="en-CA" sz="2400" dirty="0">
                <a:solidFill>
                  <a:schemeClr val="tx2"/>
                </a:solidFill>
              </a:rPr>
              <a:t>");</a:t>
            </a:r>
          </a:p>
          <a:p>
            <a:r>
              <a:rPr lang="en-CA" dirty="0"/>
              <a:t>Same applies to array elements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Student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Need number and name for each Student</a:t>
            </a:r>
          </a:p>
          <a:p>
            <a:pPr lvl="1"/>
            <a:r>
              <a:rPr lang="en-CA" dirty="0"/>
              <a:t>make a loop to read the data</a:t>
            </a:r>
          </a:p>
          <a:p>
            <a:pPr lvl="1"/>
            <a:r>
              <a:rPr lang="en-CA" dirty="0"/>
              <a:t>create the objects as you go along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for (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s = 0; s &lt; </a:t>
            </a:r>
            <a:r>
              <a:rPr lang="en-CA" sz="2400" dirty="0" err="1">
                <a:solidFill>
                  <a:schemeClr val="tx2"/>
                </a:solidFill>
              </a:rPr>
              <a:t>numStu</a:t>
            </a:r>
            <a:r>
              <a:rPr lang="en-CA" sz="2400" dirty="0">
                <a:solidFill>
                  <a:schemeClr val="tx2"/>
                </a:solidFill>
              </a:rPr>
              <a:t>; ++s) {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 </a:t>
            </a:r>
            <a:r>
              <a:rPr lang="en-CA" sz="2400" dirty="0" err="1">
                <a:solidFill>
                  <a:schemeClr val="tx2"/>
                </a:solidFill>
              </a:rPr>
              <a:t>System.out.print</a:t>
            </a:r>
            <a:r>
              <a:rPr lang="en-CA" sz="2400" dirty="0">
                <a:solidFill>
                  <a:schemeClr val="tx2"/>
                </a:solidFill>
              </a:rPr>
              <a:t>("Enter a student's number: ");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number = </a:t>
            </a:r>
            <a:r>
              <a:rPr lang="en-CA" sz="2400" dirty="0" err="1">
                <a:solidFill>
                  <a:schemeClr val="tx2"/>
                </a:solidFill>
              </a:rPr>
              <a:t>kbd.nextLine</a:t>
            </a:r>
            <a:r>
              <a:rPr lang="en-CA" sz="2400" dirty="0">
                <a:solidFill>
                  <a:schemeClr val="tx2"/>
                </a:solidFill>
              </a:rPr>
              <a:t>(); 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System.out.print</a:t>
            </a:r>
            <a:r>
              <a:rPr lang="en-CA" sz="2400" dirty="0">
                <a:solidFill>
                  <a:schemeClr val="tx2"/>
                </a:solidFill>
              </a:rPr>
              <a:t>("Enter their name: ");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name = </a:t>
            </a:r>
            <a:r>
              <a:rPr lang="en-CA" sz="2400" dirty="0" err="1">
                <a:solidFill>
                  <a:schemeClr val="tx2"/>
                </a:solidFill>
              </a:rPr>
              <a:t>kbd.nextLine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myStudents</a:t>
            </a:r>
            <a:r>
              <a:rPr lang="en-CA" sz="2400" dirty="0">
                <a:solidFill>
                  <a:schemeClr val="tx2"/>
                </a:solidFill>
              </a:rPr>
              <a:t>[s] = new Student(number, name);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/>
            <a:r>
              <a:rPr lang="en-CA" i="1" dirty="0"/>
              <a:t>now</a:t>
            </a:r>
            <a:r>
              <a:rPr lang="en-CA" dirty="0"/>
              <a:t> we have an array of Student objects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Reading Students’ 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Loop thru students</a:t>
            </a:r>
          </a:p>
          <a:p>
            <a:pPr lvl="1"/>
            <a:r>
              <a:rPr lang="en-CA" dirty="0"/>
              <a:t>for each student, read each grade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for (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s = 0; s &lt; </a:t>
            </a:r>
            <a:r>
              <a:rPr lang="en-CA" sz="2400" dirty="0" err="1">
                <a:solidFill>
                  <a:schemeClr val="tx2"/>
                </a:solidFill>
              </a:rPr>
              <a:t>numStu</a:t>
            </a:r>
            <a:r>
              <a:rPr lang="en-CA" sz="2400" dirty="0">
                <a:solidFill>
                  <a:schemeClr val="tx2"/>
                </a:solidFill>
              </a:rPr>
              <a:t>; s++) {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	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myStudents</a:t>
            </a:r>
            <a:r>
              <a:rPr lang="en-CA" sz="2400" dirty="0">
                <a:solidFill>
                  <a:schemeClr val="tx2"/>
                </a:solidFill>
              </a:rPr>
              <a:t>[s].</a:t>
            </a:r>
            <a:r>
              <a:rPr lang="en-CA" sz="2400" dirty="0" err="1">
                <a:solidFill>
                  <a:schemeClr val="tx2"/>
                </a:solidFill>
              </a:rPr>
              <a:t>getName</a:t>
            </a:r>
            <a:r>
              <a:rPr lang="en-CA" sz="2400" dirty="0">
                <a:solidFill>
                  <a:schemeClr val="tx2"/>
                </a:solidFill>
              </a:rPr>
              <a:t>());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	for (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a = 0; a &lt; </a:t>
            </a:r>
            <a:r>
              <a:rPr lang="en-CA" sz="2400" dirty="0" err="1">
                <a:solidFill>
                  <a:schemeClr val="tx2"/>
                </a:solidFill>
              </a:rPr>
              <a:t>Student.NUM_ASGN</a:t>
            </a:r>
            <a:r>
              <a:rPr lang="en-CA" sz="2400" dirty="0">
                <a:solidFill>
                  <a:schemeClr val="tx2"/>
                </a:solidFill>
              </a:rPr>
              <a:t>; a++) {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		</a:t>
            </a:r>
            <a:r>
              <a:rPr lang="en-CA" sz="2400" dirty="0" err="1">
                <a:solidFill>
                  <a:schemeClr val="tx2"/>
                </a:solidFill>
              </a:rPr>
              <a:t>System.out.print</a:t>
            </a:r>
            <a:r>
              <a:rPr lang="en-CA" sz="2400" dirty="0">
                <a:solidFill>
                  <a:schemeClr val="tx2"/>
                </a:solidFill>
              </a:rPr>
              <a:t>(" - A0" + a + " grade: ");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		g = </a:t>
            </a:r>
            <a:r>
              <a:rPr lang="en-CA" sz="2400" dirty="0" err="1">
                <a:solidFill>
                  <a:schemeClr val="tx2"/>
                </a:solidFill>
              </a:rPr>
              <a:t>kbd.nextInt</a:t>
            </a:r>
            <a:r>
              <a:rPr lang="en-CA" sz="2400" dirty="0">
                <a:solidFill>
                  <a:schemeClr val="tx2"/>
                </a:solidFill>
              </a:rPr>
              <a:t>();	</a:t>
            </a:r>
            <a:r>
              <a:rPr lang="en-CA" sz="2400" dirty="0" err="1">
                <a:solidFill>
                  <a:schemeClr val="tx2"/>
                </a:solidFill>
              </a:rPr>
              <a:t>kbd.nextLine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		</a:t>
            </a:r>
            <a:r>
              <a:rPr lang="en-CA" sz="2400" dirty="0" err="1">
                <a:solidFill>
                  <a:schemeClr val="tx2"/>
                </a:solidFill>
              </a:rPr>
              <a:t>myStudents</a:t>
            </a:r>
            <a:r>
              <a:rPr lang="en-CA" sz="2400" dirty="0">
                <a:solidFill>
                  <a:schemeClr val="tx2"/>
                </a:solidFill>
              </a:rPr>
              <a:t>[s].</a:t>
            </a:r>
            <a:r>
              <a:rPr lang="en-CA" sz="2400" dirty="0" err="1">
                <a:solidFill>
                  <a:schemeClr val="tx2"/>
                </a:solidFill>
              </a:rPr>
              <a:t>setAsgnGrade</a:t>
            </a:r>
            <a:r>
              <a:rPr lang="en-CA" sz="2400" dirty="0">
                <a:solidFill>
                  <a:schemeClr val="tx2"/>
                </a:solidFill>
              </a:rPr>
              <a:t>(a, g);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	}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>
              <a:buFont typeface="Wingdings" pitchFamily="2" charset="2"/>
              <a:buNone/>
            </a:pPr>
            <a:endParaRPr lang="en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Accessing Element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array of Students is named </a:t>
            </a:r>
            <a:r>
              <a:rPr lang="en-CA" dirty="0" err="1">
                <a:solidFill>
                  <a:schemeClr val="tx2"/>
                </a:solidFill>
              </a:rPr>
              <a:t>myStudents</a:t>
            </a:r>
            <a:endParaRPr lang="en-CA" dirty="0">
              <a:solidFill>
                <a:schemeClr val="tx2"/>
              </a:solidFill>
            </a:endParaRPr>
          </a:p>
          <a:p>
            <a:pPr lvl="1"/>
            <a:r>
              <a:rPr lang="en-CA" sz="2400" dirty="0" err="1">
                <a:solidFill>
                  <a:schemeClr val="tx2"/>
                </a:solidFill>
              </a:rPr>
              <a:t>myStudents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/>
              <a:t>is a Student[]</a:t>
            </a:r>
            <a:endParaRPr lang="en-CA" sz="2400" dirty="0">
              <a:solidFill>
                <a:srgbClr val="FFFF00"/>
              </a:solidFill>
            </a:endParaRPr>
          </a:p>
          <a:p>
            <a:pPr lvl="1"/>
            <a:r>
              <a:rPr lang="en-CA" sz="2400" dirty="0" err="1">
                <a:solidFill>
                  <a:schemeClr val="tx2"/>
                </a:solidFill>
              </a:rPr>
              <a:t>myStudents</a:t>
            </a:r>
            <a:r>
              <a:rPr lang="en-CA" sz="2400" dirty="0">
                <a:solidFill>
                  <a:schemeClr val="tx2"/>
                </a:solidFill>
              </a:rPr>
              <a:t>[s]</a:t>
            </a:r>
            <a:r>
              <a:rPr lang="en-CA" sz="2400" dirty="0">
                <a:solidFill>
                  <a:srgbClr val="FFFF00"/>
                </a:solidFill>
              </a:rPr>
              <a:t> </a:t>
            </a:r>
            <a:r>
              <a:rPr lang="en-CA" dirty="0"/>
              <a:t> is a Student</a:t>
            </a:r>
          </a:p>
          <a:p>
            <a:r>
              <a:rPr lang="en-CA" dirty="0"/>
              <a:t>Student has </a:t>
            </a:r>
            <a:r>
              <a:rPr lang="en-CA" dirty="0" err="1"/>
              <a:t>getName</a:t>
            </a:r>
            <a:r>
              <a:rPr lang="en-CA" dirty="0"/>
              <a:t>() method</a:t>
            </a:r>
          </a:p>
          <a:p>
            <a:pPr lvl="1"/>
            <a:r>
              <a:rPr lang="en-CA" sz="2400" dirty="0" err="1">
                <a:solidFill>
                  <a:schemeClr val="tx2"/>
                </a:solidFill>
              </a:rPr>
              <a:t>myStudents</a:t>
            </a:r>
            <a:r>
              <a:rPr lang="en-CA" sz="2400" dirty="0">
                <a:solidFill>
                  <a:schemeClr val="tx2"/>
                </a:solidFill>
              </a:rPr>
              <a:t>[s]</a:t>
            </a:r>
            <a:r>
              <a:rPr lang="en-CA" dirty="0"/>
              <a:t> has </a:t>
            </a:r>
            <a:r>
              <a:rPr lang="en-CA" dirty="0" err="1"/>
              <a:t>getName</a:t>
            </a:r>
            <a:r>
              <a:rPr lang="en-CA" dirty="0"/>
              <a:t>() method</a:t>
            </a:r>
          </a:p>
          <a:p>
            <a:pPr lvl="1"/>
            <a:r>
              <a:rPr lang="en-CA" dirty="0"/>
              <a:t>called by:  </a:t>
            </a:r>
            <a:r>
              <a:rPr lang="en-CA" sz="2400" dirty="0" err="1">
                <a:solidFill>
                  <a:schemeClr val="tx2"/>
                </a:solidFill>
              </a:rPr>
              <a:t>myStudents</a:t>
            </a:r>
            <a:r>
              <a:rPr lang="en-CA" sz="2400" dirty="0">
                <a:solidFill>
                  <a:schemeClr val="tx2"/>
                </a:solidFill>
              </a:rPr>
              <a:t>[s].</a:t>
            </a:r>
            <a:r>
              <a:rPr lang="en-CA" sz="2400" dirty="0" err="1">
                <a:solidFill>
                  <a:schemeClr val="tx2"/>
                </a:solidFill>
              </a:rPr>
              <a:t>getName</a:t>
            </a:r>
            <a:r>
              <a:rPr lang="en-CA" sz="2400" dirty="0">
                <a:solidFill>
                  <a:schemeClr val="tx2"/>
                </a:solidFill>
              </a:rPr>
              <a:t>()</a:t>
            </a:r>
            <a:endParaRPr lang="en-CA" dirty="0">
              <a:solidFill>
                <a:srgbClr val="FFFF00"/>
              </a:solidFill>
            </a:endParaRPr>
          </a:p>
          <a:p>
            <a:r>
              <a:rPr lang="en-CA" dirty="0"/>
              <a:t>Student has </a:t>
            </a:r>
            <a:r>
              <a:rPr lang="en-CA" dirty="0" err="1"/>
              <a:t>setAsgnGrade</a:t>
            </a:r>
            <a:r>
              <a:rPr lang="en-CA" dirty="0"/>
              <a:t>(</a:t>
            </a:r>
            <a:r>
              <a:rPr lang="en-CA" dirty="0" err="1"/>
              <a:t>int</a:t>
            </a:r>
            <a:r>
              <a:rPr lang="en-CA" dirty="0"/>
              <a:t>, </a:t>
            </a:r>
            <a:r>
              <a:rPr lang="en-CA" dirty="0" err="1"/>
              <a:t>int</a:t>
            </a:r>
            <a:r>
              <a:rPr lang="en-CA" dirty="0"/>
              <a:t>) method</a:t>
            </a:r>
          </a:p>
          <a:p>
            <a:pPr lvl="1"/>
            <a:r>
              <a:rPr lang="en-CA" sz="2400" dirty="0" err="1">
                <a:solidFill>
                  <a:schemeClr val="tx2"/>
                </a:solidFill>
              </a:rPr>
              <a:t>myStudents</a:t>
            </a:r>
            <a:r>
              <a:rPr lang="en-CA" sz="2400" dirty="0">
                <a:solidFill>
                  <a:schemeClr val="tx2"/>
                </a:solidFill>
              </a:rPr>
              <a:t>[s]</a:t>
            </a:r>
            <a:r>
              <a:rPr lang="en-CA" dirty="0"/>
              <a:t> has </a:t>
            </a:r>
            <a:r>
              <a:rPr lang="en-CA" dirty="0" err="1"/>
              <a:t>setAsgnGrade</a:t>
            </a:r>
            <a:r>
              <a:rPr lang="en-CA" dirty="0"/>
              <a:t>(</a:t>
            </a:r>
            <a:r>
              <a:rPr lang="en-CA" dirty="0" err="1"/>
              <a:t>int</a:t>
            </a:r>
            <a:r>
              <a:rPr lang="en-CA" dirty="0"/>
              <a:t>, </a:t>
            </a:r>
            <a:r>
              <a:rPr lang="en-CA" dirty="0" err="1"/>
              <a:t>int</a:t>
            </a:r>
            <a:r>
              <a:rPr lang="en-CA" dirty="0"/>
              <a:t>) method</a:t>
            </a:r>
          </a:p>
          <a:p>
            <a:pPr lvl="1"/>
            <a:r>
              <a:rPr lang="en-CA" dirty="0"/>
              <a:t>called by:  </a:t>
            </a:r>
            <a:r>
              <a:rPr lang="en-CA" sz="2400" dirty="0" err="1">
                <a:solidFill>
                  <a:schemeClr val="tx2"/>
                </a:solidFill>
              </a:rPr>
              <a:t>myStudents</a:t>
            </a:r>
            <a:r>
              <a:rPr lang="en-CA" sz="2400" dirty="0">
                <a:solidFill>
                  <a:schemeClr val="tx2"/>
                </a:solidFill>
              </a:rPr>
              <a:t>[s].</a:t>
            </a:r>
            <a:r>
              <a:rPr lang="en-CA" sz="2400" dirty="0" err="1">
                <a:solidFill>
                  <a:schemeClr val="tx2"/>
                </a:solidFill>
              </a:rPr>
              <a:t>setAsgnGrade</a:t>
            </a:r>
            <a:r>
              <a:rPr lang="en-CA" sz="2400" dirty="0">
                <a:solidFill>
                  <a:schemeClr val="tx2"/>
                </a:solidFill>
              </a:rPr>
              <a:t>(a, g)</a:t>
            </a:r>
            <a:endParaRPr lang="en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Write a loop to print out the length of each String in an array of Strings</a:t>
            </a:r>
          </a:p>
          <a:p>
            <a:pPr lvl="1">
              <a:defRPr/>
            </a:pPr>
            <a:r>
              <a:rPr lang="en-CA" dirty="0"/>
              <a:t>the array is called </a:t>
            </a:r>
            <a:r>
              <a:rPr lang="en-CA" dirty="0">
                <a:solidFill>
                  <a:schemeClr val="tx2"/>
                </a:solidFill>
              </a:rPr>
              <a:t>words</a:t>
            </a:r>
          </a:p>
          <a:p>
            <a:pPr lvl="1">
              <a:defRPr/>
            </a:pPr>
            <a:r>
              <a:rPr lang="en-CA" dirty="0"/>
              <a:t>the array elements have all been given a value</a:t>
            </a:r>
          </a:p>
          <a:p>
            <a:pPr>
              <a:defRPr/>
            </a:pPr>
            <a:r>
              <a:rPr lang="en-CA" dirty="0"/>
              <a:t>A bit harder (but not much!)</a:t>
            </a:r>
          </a:p>
          <a:p>
            <a:pPr lvl="1">
              <a:defRPr/>
            </a:pPr>
            <a:r>
              <a:rPr lang="en-CA" dirty="0"/>
              <a:t>Write a loop to print out the length of each student’s name (array </a:t>
            </a:r>
            <a:r>
              <a:rPr lang="en-CA" dirty="0" err="1">
                <a:solidFill>
                  <a:schemeClr val="tx2"/>
                </a:solidFill>
              </a:rPr>
              <a:t>myStudents</a:t>
            </a:r>
            <a:r>
              <a:rPr lang="en-CA" dirty="0"/>
              <a:t> – also full)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 n1, n2, n3, n4, n5, n6;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 i="1" dirty="0" err="1">
                <a:solidFill>
                  <a:schemeClr val="tx2"/>
                </a:solidFill>
                <a:latin typeface="Courier New" pitchFamily="49" charset="0"/>
              </a:rPr>
              <a:t>S.o.pln</a:t>
            </a: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("Enter the six numbers below:");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n1 = </a:t>
            </a:r>
            <a:r>
              <a:rPr lang="en-US" sz="2400" dirty="0" err="1">
                <a:solidFill>
                  <a:schemeClr val="tx2"/>
                </a:solidFill>
                <a:latin typeface="Courier New" pitchFamily="49" charset="0"/>
              </a:rPr>
              <a:t>kbd.nextInt</a:t>
            </a: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n2 = </a:t>
            </a:r>
            <a:r>
              <a:rPr lang="en-US" sz="2400" dirty="0" err="1">
                <a:solidFill>
                  <a:schemeClr val="tx2"/>
                </a:solidFill>
                <a:latin typeface="Courier New" pitchFamily="49" charset="0"/>
              </a:rPr>
              <a:t>kbd.nextInt</a:t>
            </a: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n3 = </a:t>
            </a:r>
            <a:r>
              <a:rPr lang="en-US" sz="2400" dirty="0" err="1">
                <a:solidFill>
                  <a:schemeClr val="tx2"/>
                </a:solidFill>
                <a:latin typeface="Courier New" pitchFamily="49" charset="0"/>
              </a:rPr>
              <a:t>kbd.nextInt</a:t>
            </a: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n4 = </a:t>
            </a:r>
            <a:r>
              <a:rPr lang="en-US" sz="2400" dirty="0" err="1">
                <a:solidFill>
                  <a:schemeClr val="tx2"/>
                </a:solidFill>
                <a:latin typeface="Courier New" pitchFamily="49" charset="0"/>
              </a:rPr>
              <a:t>kbd.nextInt</a:t>
            </a: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n5 = </a:t>
            </a:r>
            <a:r>
              <a:rPr lang="en-US" sz="2400" dirty="0" err="1">
                <a:solidFill>
                  <a:schemeClr val="tx2"/>
                </a:solidFill>
                <a:latin typeface="Courier New" pitchFamily="49" charset="0"/>
              </a:rPr>
              <a:t>kbd.nextInt</a:t>
            </a: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n6 = </a:t>
            </a:r>
            <a:r>
              <a:rPr lang="en-US" sz="2400" dirty="0" err="1">
                <a:solidFill>
                  <a:schemeClr val="tx2"/>
                </a:solidFill>
                <a:latin typeface="Courier New" pitchFamily="49" charset="0"/>
              </a:rPr>
              <a:t>kbd.nextInt</a:t>
            </a: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 err="1">
                <a:solidFill>
                  <a:schemeClr val="tx2"/>
                </a:solidFill>
                <a:latin typeface="Courier New" pitchFamily="49" charset="0"/>
              </a:rPr>
              <a:t>kbd.nextLine</a:t>
            </a: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 i="1" dirty="0" err="1">
                <a:solidFill>
                  <a:schemeClr val="tx2"/>
                </a:solidFill>
                <a:latin typeface="Courier New" pitchFamily="49" charset="0"/>
              </a:rPr>
              <a:t>S.o.pln</a:t>
            </a: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("In reverse order they are:\n"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   + n6 + ", " + n5 + ", " + n4 + ", "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</a:rPr>
              <a:t>   + n3 + ", " + n2 + ", and " + n1);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Calculating the Class Average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Add up averages of all students</a:t>
            </a:r>
          </a:p>
          <a:p>
            <a:pPr lvl="1">
              <a:defRPr/>
            </a:pPr>
            <a:r>
              <a:rPr lang="en-CA" dirty="0"/>
              <a:t>ask each student for their average</a:t>
            </a:r>
          </a:p>
          <a:p>
            <a:pPr>
              <a:defRPr/>
            </a:pPr>
            <a:r>
              <a:rPr lang="en-CA" dirty="0"/>
              <a:t>Divide by number of students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sum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for (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s = 0; s &lt; </a:t>
            </a:r>
            <a:r>
              <a:rPr lang="en-CA" sz="2400" dirty="0" err="1">
                <a:solidFill>
                  <a:schemeClr val="tx2"/>
                </a:solidFill>
              </a:rPr>
              <a:t>numStu</a:t>
            </a:r>
            <a:r>
              <a:rPr lang="en-CA" sz="2400" dirty="0">
                <a:solidFill>
                  <a:schemeClr val="tx2"/>
                </a:solidFill>
              </a:rPr>
              <a:t>; ++s)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	sum += </a:t>
            </a:r>
            <a:r>
              <a:rPr lang="en-CA" sz="2400">
                <a:solidFill>
                  <a:schemeClr val="tx2"/>
                </a:solidFill>
              </a:rPr>
              <a:t>myStudents[s</a:t>
            </a:r>
            <a:r>
              <a:rPr lang="en-CA" sz="2400" dirty="0">
                <a:solidFill>
                  <a:schemeClr val="tx2"/>
                </a:solidFill>
              </a:rPr>
              <a:t>].</a:t>
            </a:r>
            <a:r>
              <a:rPr lang="en-CA" sz="2400" dirty="0" err="1">
                <a:solidFill>
                  <a:schemeClr val="tx2"/>
                </a:solidFill>
              </a:rPr>
              <a:t>getPctGrade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double </a:t>
            </a:r>
            <a:r>
              <a:rPr lang="en-CA" sz="2400" dirty="0" err="1">
                <a:solidFill>
                  <a:schemeClr val="tx2"/>
                </a:solidFill>
              </a:rPr>
              <a:t>avg</a:t>
            </a:r>
            <a:r>
              <a:rPr lang="en-CA" sz="2400" dirty="0">
                <a:solidFill>
                  <a:schemeClr val="tx2"/>
                </a:solidFill>
              </a:rPr>
              <a:t> = (double)sum / (double)</a:t>
            </a:r>
            <a:r>
              <a:rPr lang="en-CA" sz="2400" dirty="0" err="1">
                <a:solidFill>
                  <a:schemeClr val="tx2"/>
                </a:solidFill>
              </a:rPr>
              <a:t>numStu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 lvl="1">
              <a:defRPr/>
            </a:pPr>
            <a:r>
              <a:rPr lang="en-CA" dirty="0"/>
              <a:t>don’t need to worry about the array of grades!</a:t>
            </a:r>
          </a:p>
          <a:p>
            <a:pPr lvl="2">
              <a:defRPr/>
            </a:pPr>
            <a:r>
              <a:rPr lang="en-CA" dirty="0"/>
              <a:t>Student class handles it all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Write a loop to print out the name and grade of each student in the class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Questions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Related Problem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5181600"/>
          </a:xfrm>
        </p:spPr>
        <p:txBody>
          <a:bodyPr/>
          <a:lstStyle/>
          <a:p>
            <a:pPr>
              <a:defRPr/>
            </a:pPr>
            <a:r>
              <a:rPr lang="en-US" dirty="0"/>
              <a:t>Write a program to read six HUNDRED integers &amp; print them out in reverse order</a:t>
            </a:r>
          </a:p>
          <a:p>
            <a:pPr>
              <a:defRPr/>
            </a:pPr>
            <a:r>
              <a:rPr lang="en-US" dirty="0"/>
              <a:t>Need 600 </a:t>
            </a:r>
            <a:r>
              <a:rPr lang="en-US" dirty="0" err="1"/>
              <a:t>ints</a:t>
            </a:r>
            <a:r>
              <a:rPr lang="en-US" dirty="0"/>
              <a:t>:  declare, input, &amp; output</a:t>
            </a:r>
          </a:p>
          <a:p>
            <a:pPr>
              <a:defRPr/>
            </a:pPr>
            <a:r>
              <a:rPr lang="en-US" dirty="0"/>
              <a:t>Individually named: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int</a:t>
            </a:r>
            <a:r>
              <a:rPr lang="en-US" sz="2400" dirty="0">
                <a:solidFill>
                  <a:schemeClr val="tx2"/>
                </a:solidFill>
              </a:rPr>
              <a:t> n1, n2, n3, n4, n5, n6, n7, n8, n9, n10, n11, n12, n13, n14, n15, n16, n17, n18, n19, n20, n21, n22, n23, n24, n25, n26, n27, n28, n29, n30, n31, n32, n33, n34, n35, n36, n37, n38, n39, n40, n41, n42, n43, n44, n45, n46, n47, n48, n49, n50, n51, n52, n53, n54, n55, n56, n57, n58, n59, n60, n61, n62, n63, n64, n65, n66, n67, n68, n69, n70, n71, n72, n73, n74, n75, n76, n77, n78, n79, n80, n81, n82, n83, n84, n86, n86, n87, n88, n89, n90, 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 Better Way:  Arrays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int</a:t>
            </a:r>
            <a:r>
              <a:rPr lang="en-US" dirty="0">
                <a:solidFill>
                  <a:schemeClr val="tx2"/>
                </a:solidFill>
              </a:rPr>
              <a:t>[] n = new </a:t>
            </a:r>
            <a:r>
              <a:rPr lang="en-US" dirty="0" err="1">
                <a:solidFill>
                  <a:schemeClr val="tx2"/>
                </a:solidFill>
              </a:rPr>
              <a:t>int</a:t>
            </a:r>
            <a:r>
              <a:rPr lang="en-US" dirty="0">
                <a:solidFill>
                  <a:schemeClr val="tx2"/>
                </a:solidFill>
              </a:rPr>
              <a:t>[600]; </a:t>
            </a:r>
            <a:r>
              <a:rPr lang="en-US" dirty="0"/>
              <a:t> // creates 600 </a:t>
            </a:r>
            <a:r>
              <a:rPr lang="en-US" dirty="0" err="1"/>
              <a:t>ints</a:t>
            </a:r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n</a:t>
            </a:r>
            <a:r>
              <a:rPr lang="en-US" dirty="0"/>
              <a:t> is called an </a:t>
            </a:r>
            <a:r>
              <a:rPr lang="en-US" i="1" dirty="0"/>
              <a:t>array</a:t>
            </a:r>
            <a:r>
              <a:rPr lang="en-US" dirty="0"/>
              <a:t> (</a:t>
            </a:r>
            <a:r>
              <a:rPr lang="en-US" i="1" dirty="0"/>
              <a:t>of </a:t>
            </a:r>
            <a:r>
              <a:rPr lang="en-US" i="1" dirty="0" err="1"/>
              <a:t>ints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chemeClr val="tx2"/>
                </a:solidFill>
              </a:rPr>
              <a:t>n</a:t>
            </a:r>
            <a:r>
              <a:rPr lang="en-US" dirty="0"/>
              <a:t> has 600 </a:t>
            </a:r>
            <a:r>
              <a:rPr lang="en-US" i="1" dirty="0"/>
              <a:t>components </a:t>
            </a:r>
            <a:r>
              <a:rPr lang="en-US" dirty="0"/>
              <a:t>or</a:t>
            </a:r>
            <a:r>
              <a:rPr lang="en-US" i="1" dirty="0"/>
              <a:t> elements</a:t>
            </a:r>
          </a:p>
          <a:p>
            <a:pPr lvl="1">
              <a:buSzPct val="75000"/>
            </a:pPr>
            <a:r>
              <a:rPr lang="en-US" dirty="0"/>
              <a:t>each one is an </a:t>
            </a:r>
            <a:r>
              <a:rPr lang="en-US" dirty="0" err="1"/>
              <a:t>int</a:t>
            </a:r>
            <a:r>
              <a:rPr lang="en-US" dirty="0"/>
              <a:t> variable</a:t>
            </a:r>
          </a:p>
          <a:p>
            <a:r>
              <a:rPr lang="en-US" dirty="0"/>
              <a:t>Their “</a:t>
            </a:r>
            <a:r>
              <a:rPr lang="en-US" dirty="0" err="1"/>
              <a:t>namesˮ</a:t>
            </a:r>
            <a:r>
              <a:rPr lang="en-US" dirty="0"/>
              <a:t> are:</a:t>
            </a:r>
          </a:p>
          <a:p>
            <a:pPr lvl="1">
              <a:buSzPct val="75000"/>
            </a:pPr>
            <a:r>
              <a:rPr lang="en-US" dirty="0">
                <a:solidFill>
                  <a:schemeClr val="tx2"/>
                </a:solidFill>
              </a:rPr>
              <a:t>n[0]</a:t>
            </a:r>
            <a:r>
              <a:rPr lang="en-US" dirty="0"/>
              <a:t>, </a:t>
            </a:r>
            <a:r>
              <a:rPr lang="en-US" dirty="0">
                <a:solidFill>
                  <a:schemeClr val="tx2"/>
                </a:solidFill>
              </a:rPr>
              <a:t>n[1]</a:t>
            </a:r>
            <a:r>
              <a:rPr lang="en-US" dirty="0"/>
              <a:t>,</a:t>
            </a:r>
            <a:r>
              <a:rPr lang="en-US" dirty="0">
                <a:solidFill>
                  <a:schemeClr val="tx2"/>
                </a:solidFill>
              </a:rPr>
              <a:t> n[2]</a:t>
            </a:r>
            <a:r>
              <a:rPr lang="en-US" dirty="0"/>
              <a:t>, </a:t>
            </a:r>
            <a:r>
              <a:rPr lang="en-US" dirty="0">
                <a:solidFill>
                  <a:schemeClr val="tx2"/>
                </a:solidFill>
              </a:rPr>
              <a:t>n[3]</a:t>
            </a:r>
            <a:r>
              <a:rPr lang="en-US" dirty="0"/>
              <a:t>, </a:t>
            </a:r>
            <a:r>
              <a:rPr lang="en-US" dirty="0">
                <a:solidFill>
                  <a:schemeClr val="tx2"/>
                </a:solidFill>
              </a:rPr>
              <a:t>n[4]</a:t>
            </a:r>
            <a:r>
              <a:rPr lang="en-US" dirty="0"/>
              <a:t>, ... , </a:t>
            </a:r>
            <a:r>
              <a:rPr lang="en-US" dirty="0">
                <a:solidFill>
                  <a:schemeClr val="tx2"/>
                </a:solidFill>
              </a:rPr>
              <a:t>n[599]</a:t>
            </a:r>
          </a:p>
          <a:p>
            <a:pPr lvl="1">
              <a:buSzPct val="75000"/>
            </a:pPr>
            <a:r>
              <a:rPr lang="en-US" dirty="0"/>
              <a:t>but the name of the </a:t>
            </a:r>
            <a:r>
              <a:rPr lang="en-US" i="1" dirty="0"/>
              <a:t>array</a:t>
            </a:r>
            <a:r>
              <a:rPr lang="en-US" dirty="0"/>
              <a:t> is just </a:t>
            </a:r>
            <a:r>
              <a:rPr lang="en-US" dirty="0">
                <a:solidFill>
                  <a:schemeClr val="tx2"/>
                </a:solidFill>
              </a:rPr>
              <a:t>n</a:t>
            </a:r>
          </a:p>
          <a:p>
            <a:r>
              <a:rPr lang="en-US" dirty="0"/>
              <a:t>The number in [brackets] is called the </a:t>
            </a:r>
            <a:r>
              <a:rPr lang="en-US" i="1" dirty="0"/>
              <a:t>index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Multiple Variables </a:t>
            </a:r>
            <a:r>
              <a:rPr lang="en-US" i="1"/>
              <a:t>vs</a:t>
            </a:r>
            <a:r>
              <a:rPr lang="en-US"/>
              <a:t>. Array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800" dirty="0" err="1">
                <a:solidFill>
                  <a:schemeClr val="tx2"/>
                </a:solidFill>
              </a:rPr>
              <a:t>int</a:t>
            </a:r>
            <a:r>
              <a:rPr lang="en-US" sz="2800" dirty="0">
                <a:solidFill>
                  <a:schemeClr val="tx2"/>
                </a:solidFill>
              </a:rPr>
              <a:t> n0, n1, n2, n3, n4, n5, n6, n7, n8, n9;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err="1">
                <a:solidFill>
                  <a:schemeClr val="tx2"/>
                </a:solidFill>
              </a:rPr>
              <a:t>int</a:t>
            </a:r>
            <a:r>
              <a:rPr lang="en-US" sz="2800" dirty="0">
                <a:solidFill>
                  <a:schemeClr val="tx2"/>
                </a:solidFill>
              </a:rPr>
              <a:t>[] n = new </a:t>
            </a:r>
            <a:r>
              <a:rPr lang="en-US" sz="2800" dirty="0" err="1">
                <a:solidFill>
                  <a:schemeClr val="tx2"/>
                </a:solidFill>
              </a:rPr>
              <a:t>int</a:t>
            </a:r>
            <a:r>
              <a:rPr lang="en-US" sz="2800" dirty="0">
                <a:solidFill>
                  <a:schemeClr val="tx2"/>
                </a:solidFill>
              </a:rPr>
              <a:t>[10];</a:t>
            </a:r>
          </a:p>
        </p:txBody>
      </p:sp>
      <p:sp>
        <p:nvSpPr>
          <p:cNvPr id="86042" name="Rectangle 26"/>
          <p:cNvSpPr>
            <a:spLocks noChangeArrowheads="1"/>
          </p:cNvSpPr>
          <p:nvPr/>
        </p:nvSpPr>
        <p:spPr bwMode="auto">
          <a:xfrm>
            <a:off x="6686550" y="2609850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6043" name="Rectangle 27"/>
          <p:cNvSpPr>
            <a:spLocks noChangeArrowheads="1"/>
          </p:cNvSpPr>
          <p:nvPr/>
        </p:nvSpPr>
        <p:spPr bwMode="auto">
          <a:xfrm>
            <a:off x="6686550" y="2970213"/>
            <a:ext cx="1600200" cy="3603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6044" name="Rectangle 28"/>
          <p:cNvSpPr>
            <a:spLocks noChangeArrowheads="1"/>
          </p:cNvSpPr>
          <p:nvPr/>
        </p:nvSpPr>
        <p:spPr bwMode="auto">
          <a:xfrm>
            <a:off x="6686550" y="3330575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6045" name="Rectangle 29"/>
          <p:cNvSpPr>
            <a:spLocks noChangeArrowheads="1"/>
          </p:cNvSpPr>
          <p:nvPr/>
        </p:nvSpPr>
        <p:spPr bwMode="auto">
          <a:xfrm>
            <a:off x="6686550" y="3689350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6046" name="Rectangle 30"/>
          <p:cNvSpPr>
            <a:spLocks noChangeArrowheads="1"/>
          </p:cNvSpPr>
          <p:nvPr/>
        </p:nvSpPr>
        <p:spPr bwMode="auto">
          <a:xfrm>
            <a:off x="6686550" y="4049713"/>
            <a:ext cx="1600200" cy="3603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6047" name="Rectangle 31"/>
          <p:cNvSpPr>
            <a:spLocks noChangeArrowheads="1"/>
          </p:cNvSpPr>
          <p:nvPr/>
        </p:nvSpPr>
        <p:spPr bwMode="auto">
          <a:xfrm>
            <a:off x="6686550" y="4410075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6048" name="Rectangle 32"/>
          <p:cNvSpPr>
            <a:spLocks noChangeArrowheads="1"/>
          </p:cNvSpPr>
          <p:nvPr/>
        </p:nvSpPr>
        <p:spPr bwMode="auto">
          <a:xfrm>
            <a:off x="6686550" y="4768850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6049" name="Rectangle 33"/>
          <p:cNvSpPr>
            <a:spLocks noChangeArrowheads="1"/>
          </p:cNvSpPr>
          <p:nvPr/>
        </p:nvSpPr>
        <p:spPr bwMode="auto">
          <a:xfrm>
            <a:off x="6686550" y="5129213"/>
            <a:ext cx="1600200" cy="3603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6050" name="Rectangle 34"/>
          <p:cNvSpPr>
            <a:spLocks noChangeArrowheads="1"/>
          </p:cNvSpPr>
          <p:nvPr/>
        </p:nvSpPr>
        <p:spPr bwMode="auto">
          <a:xfrm>
            <a:off x="6686550" y="5489575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6051" name="Rectangle 35"/>
          <p:cNvSpPr>
            <a:spLocks noChangeArrowheads="1"/>
          </p:cNvSpPr>
          <p:nvPr/>
        </p:nvSpPr>
        <p:spPr bwMode="auto">
          <a:xfrm>
            <a:off x="6686550" y="5848350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6052" name="Text Box 36"/>
          <p:cNvSpPr txBox="1">
            <a:spLocks noChangeArrowheads="1"/>
          </p:cNvSpPr>
          <p:nvPr/>
        </p:nvSpPr>
        <p:spPr bwMode="auto">
          <a:xfrm>
            <a:off x="6205538" y="25574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n0</a:t>
            </a:r>
          </a:p>
        </p:txBody>
      </p:sp>
      <p:sp>
        <p:nvSpPr>
          <p:cNvPr id="86053" name="Text Box 37"/>
          <p:cNvSpPr txBox="1">
            <a:spLocks noChangeArrowheads="1"/>
          </p:cNvSpPr>
          <p:nvPr/>
        </p:nvSpPr>
        <p:spPr bwMode="auto">
          <a:xfrm>
            <a:off x="6205538" y="36242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n3</a:t>
            </a:r>
          </a:p>
        </p:txBody>
      </p:sp>
      <p:sp>
        <p:nvSpPr>
          <p:cNvPr id="86054" name="Text Box 38"/>
          <p:cNvSpPr txBox="1">
            <a:spLocks noChangeArrowheads="1"/>
          </p:cNvSpPr>
          <p:nvPr/>
        </p:nvSpPr>
        <p:spPr bwMode="auto">
          <a:xfrm>
            <a:off x="6205538" y="29130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n1</a:t>
            </a:r>
          </a:p>
        </p:txBody>
      </p:sp>
      <p:sp>
        <p:nvSpPr>
          <p:cNvPr id="86055" name="Text Box 39"/>
          <p:cNvSpPr txBox="1">
            <a:spLocks noChangeArrowheads="1"/>
          </p:cNvSpPr>
          <p:nvPr/>
        </p:nvSpPr>
        <p:spPr bwMode="auto">
          <a:xfrm>
            <a:off x="6205538" y="32686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n2</a:t>
            </a:r>
          </a:p>
        </p:txBody>
      </p:sp>
      <p:sp>
        <p:nvSpPr>
          <p:cNvPr id="86056" name="Text Box 40"/>
          <p:cNvSpPr txBox="1">
            <a:spLocks noChangeArrowheads="1"/>
          </p:cNvSpPr>
          <p:nvPr/>
        </p:nvSpPr>
        <p:spPr bwMode="auto">
          <a:xfrm>
            <a:off x="6205538" y="39798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n4</a:t>
            </a:r>
          </a:p>
        </p:txBody>
      </p:sp>
      <p:sp>
        <p:nvSpPr>
          <p:cNvPr id="86057" name="Text Box 41"/>
          <p:cNvSpPr txBox="1">
            <a:spLocks noChangeArrowheads="1"/>
          </p:cNvSpPr>
          <p:nvPr/>
        </p:nvSpPr>
        <p:spPr bwMode="auto">
          <a:xfrm>
            <a:off x="6205538" y="43354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n5</a:t>
            </a:r>
          </a:p>
        </p:txBody>
      </p:sp>
      <p:sp>
        <p:nvSpPr>
          <p:cNvPr id="86058" name="Text Box 42"/>
          <p:cNvSpPr txBox="1">
            <a:spLocks noChangeArrowheads="1"/>
          </p:cNvSpPr>
          <p:nvPr/>
        </p:nvSpPr>
        <p:spPr bwMode="auto">
          <a:xfrm>
            <a:off x="6205538" y="46910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n6</a:t>
            </a:r>
          </a:p>
        </p:txBody>
      </p:sp>
      <p:sp>
        <p:nvSpPr>
          <p:cNvPr id="86059" name="Text Box 43"/>
          <p:cNvSpPr txBox="1">
            <a:spLocks noChangeArrowheads="1"/>
          </p:cNvSpPr>
          <p:nvPr/>
        </p:nvSpPr>
        <p:spPr bwMode="auto">
          <a:xfrm>
            <a:off x="6205538" y="50466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n7</a:t>
            </a:r>
          </a:p>
        </p:txBody>
      </p:sp>
      <p:sp>
        <p:nvSpPr>
          <p:cNvPr id="86060" name="Text Box 44"/>
          <p:cNvSpPr txBox="1">
            <a:spLocks noChangeArrowheads="1"/>
          </p:cNvSpPr>
          <p:nvPr/>
        </p:nvSpPr>
        <p:spPr bwMode="auto">
          <a:xfrm>
            <a:off x="6205538" y="54022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n8</a:t>
            </a:r>
          </a:p>
        </p:txBody>
      </p:sp>
      <p:sp>
        <p:nvSpPr>
          <p:cNvPr id="86061" name="Text Box 45"/>
          <p:cNvSpPr txBox="1">
            <a:spLocks noChangeArrowheads="1"/>
          </p:cNvSpPr>
          <p:nvPr/>
        </p:nvSpPr>
        <p:spPr bwMode="auto">
          <a:xfrm>
            <a:off x="6205538" y="57578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n9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428750" y="3030538"/>
            <a:ext cx="2382838" cy="3598862"/>
            <a:chOff x="1428728" y="3030538"/>
            <a:chExt cx="2382860" cy="3598862"/>
          </a:xfrm>
        </p:grpSpPr>
        <p:sp>
          <p:nvSpPr>
            <p:cNvPr id="7193" name="Text Box 4"/>
            <p:cNvSpPr txBox="1">
              <a:spLocks noChangeArrowheads="1"/>
            </p:cNvSpPr>
            <p:nvPr/>
          </p:nvSpPr>
          <p:spPr bwMode="auto">
            <a:xfrm>
              <a:off x="1428728" y="3400428"/>
              <a:ext cx="336550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n</a:t>
              </a:r>
            </a:p>
          </p:txBody>
        </p:sp>
        <p:sp>
          <p:nvSpPr>
            <p:cNvPr id="7194" name="Rectangle 5"/>
            <p:cNvSpPr>
              <a:spLocks noChangeArrowheads="1"/>
            </p:cNvSpPr>
            <p:nvPr/>
          </p:nvSpPr>
          <p:spPr bwMode="auto">
            <a:xfrm>
              <a:off x="2209800" y="3030538"/>
              <a:ext cx="1600200" cy="36036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7195" name="Rectangle 6"/>
            <p:cNvSpPr>
              <a:spLocks noChangeArrowheads="1"/>
            </p:cNvSpPr>
            <p:nvPr/>
          </p:nvSpPr>
          <p:spPr bwMode="auto">
            <a:xfrm>
              <a:off x="2209800" y="3390900"/>
              <a:ext cx="160020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7196" name="Rectangle 7"/>
            <p:cNvSpPr>
              <a:spLocks noChangeArrowheads="1"/>
            </p:cNvSpPr>
            <p:nvPr/>
          </p:nvSpPr>
          <p:spPr bwMode="auto">
            <a:xfrm>
              <a:off x="2209800" y="3751263"/>
              <a:ext cx="1600200" cy="36036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7197" name="Rectangle 8"/>
            <p:cNvSpPr>
              <a:spLocks noChangeArrowheads="1"/>
            </p:cNvSpPr>
            <p:nvPr/>
          </p:nvSpPr>
          <p:spPr bwMode="auto">
            <a:xfrm>
              <a:off x="2209800" y="4110038"/>
              <a:ext cx="1600200" cy="36036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7198" name="Rectangle 9"/>
            <p:cNvSpPr>
              <a:spLocks noChangeArrowheads="1"/>
            </p:cNvSpPr>
            <p:nvPr/>
          </p:nvSpPr>
          <p:spPr bwMode="auto">
            <a:xfrm>
              <a:off x="2209800" y="4470400"/>
              <a:ext cx="160020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7199" name="Rectangle 10"/>
            <p:cNvSpPr>
              <a:spLocks noChangeArrowheads="1"/>
            </p:cNvSpPr>
            <p:nvPr/>
          </p:nvSpPr>
          <p:spPr bwMode="auto">
            <a:xfrm>
              <a:off x="2209800" y="4830763"/>
              <a:ext cx="1600200" cy="36036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7200" name="Rectangle 11"/>
            <p:cNvSpPr>
              <a:spLocks noChangeArrowheads="1"/>
            </p:cNvSpPr>
            <p:nvPr/>
          </p:nvSpPr>
          <p:spPr bwMode="auto">
            <a:xfrm>
              <a:off x="2211388" y="5189538"/>
              <a:ext cx="1600200" cy="36036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7201" name="Rectangle 12"/>
            <p:cNvSpPr>
              <a:spLocks noChangeArrowheads="1"/>
            </p:cNvSpPr>
            <p:nvPr/>
          </p:nvSpPr>
          <p:spPr bwMode="auto">
            <a:xfrm>
              <a:off x="2211388" y="5549900"/>
              <a:ext cx="160020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7202" name="Rectangle 13"/>
            <p:cNvSpPr>
              <a:spLocks noChangeArrowheads="1"/>
            </p:cNvSpPr>
            <p:nvPr/>
          </p:nvSpPr>
          <p:spPr bwMode="auto">
            <a:xfrm>
              <a:off x="2211388" y="5910263"/>
              <a:ext cx="1600200" cy="36036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209800" y="6269038"/>
              <a:ext cx="1600200" cy="36036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7204" name="AutoShape 46"/>
            <p:cNvSpPr>
              <a:spLocks/>
            </p:cNvSpPr>
            <p:nvPr/>
          </p:nvSpPr>
          <p:spPr bwMode="auto">
            <a:xfrm flipH="1">
              <a:off x="1785918" y="3054350"/>
              <a:ext cx="381000" cy="3505200"/>
            </a:xfrm>
            <a:prstGeom prst="rightBrace">
              <a:avLst>
                <a:gd name="adj1" fmla="val 76667"/>
                <a:gd name="adj2" fmla="val 16667"/>
              </a:avLst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779912" y="3002176"/>
            <a:ext cx="15121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i="1" dirty="0">
                <a:solidFill>
                  <a:schemeClr val="accent1"/>
                </a:solidFill>
              </a:rPr>
              <a:t>Array elements are initialized to zero!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60032" y="5036983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i="1" dirty="0">
                <a:solidFill>
                  <a:schemeClr val="accent1"/>
                </a:solidFill>
              </a:rPr>
              <a:t>Other variables aren’t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6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6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6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6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6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6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42" grpId="0" animBg="1"/>
      <p:bldP spid="86043" grpId="0" animBg="1"/>
      <p:bldP spid="86044" grpId="0" animBg="1"/>
      <p:bldP spid="86045" grpId="0" animBg="1"/>
      <p:bldP spid="86046" grpId="0" animBg="1"/>
      <p:bldP spid="86047" grpId="0" animBg="1"/>
      <p:bldP spid="86048" grpId="0" animBg="1"/>
      <p:bldP spid="86049" grpId="0" animBg="1"/>
      <p:bldP spid="86050" grpId="0" animBg="1"/>
      <p:bldP spid="86051" grpId="0" animBg="1"/>
      <p:bldP spid="86052" grpId="0"/>
      <p:bldP spid="86053" grpId="0"/>
      <p:bldP spid="86054" grpId="0"/>
      <p:bldP spid="86055" grpId="0"/>
      <p:bldP spid="86056" grpId="0"/>
      <p:bldP spid="86057" grpId="0"/>
      <p:bldP spid="86058" grpId="0"/>
      <p:bldP spid="86059" grpId="0"/>
      <p:bldP spid="86060" grpId="0"/>
      <p:bldP spid="860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Note on Array Indices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3733800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We declare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tx2"/>
                </a:solidFill>
              </a:rPr>
              <a:t>int</a:t>
            </a:r>
            <a:r>
              <a:rPr lang="en-US" sz="2400" dirty="0">
                <a:solidFill>
                  <a:schemeClr val="tx2"/>
                </a:solidFill>
              </a:rPr>
              <a:t>[] n = new </a:t>
            </a:r>
            <a:r>
              <a:rPr lang="en-US" sz="2400" dirty="0" err="1">
                <a:solidFill>
                  <a:schemeClr val="tx2"/>
                </a:solidFill>
              </a:rPr>
              <a:t>int</a:t>
            </a:r>
            <a:r>
              <a:rPr lang="en-US" sz="2400" dirty="0">
                <a:solidFill>
                  <a:schemeClr val="tx2"/>
                </a:solidFill>
              </a:rPr>
              <a:t>[10];</a:t>
            </a:r>
          </a:p>
          <a:p>
            <a:pPr>
              <a:defRPr/>
            </a:pPr>
            <a:r>
              <a:rPr lang="en-US" dirty="0"/>
              <a:t>But there is no element called n[10]</a:t>
            </a:r>
          </a:p>
          <a:p>
            <a:pPr>
              <a:defRPr/>
            </a:pPr>
            <a:r>
              <a:rPr lang="en-US" dirty="0"/>
              <a:t>Elements go from 0 to 9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5013325" y="167640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5106194" y="2144713"/>
            <a:ext cx="1600200" cy="3603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5106194" y="2505075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5106194" y="2865438"/>
            <a:ext cx="1600200" cy="3603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5106194" y="3224213"/>
            <a:ext cx="1600200" cy="3603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5106194" y="3584575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5106194" y="3944938"/>
            <a:ext cx="1600200" cy="3603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5106194" y="4303713"/>
            <a:ext cx="1600200" cy="3603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5106194" y="4664075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205" name="Rectangle 14"/>
          <p:cNvSpPr>
            <a:spLocks noChangeArrowheads="1"/>
          </p:cNvSpPr>
          <p:nvPr/>
        </p:nvSpPr>
        <p:spPr bwMode="auto">
          <a:xfrm>
            <a:off x="5106194" y="5024438"/>
            <a:ext cx="1600200" cy="3603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206" name="Rectangle 15"/>
          <p:cNvSpPr>
            <a:spLocks noChangeArrowheads="1"/>
          </p:cNvSpPr>
          <p:nvPr/>
        </p:nvSpPr>
        <p:spPr bwMode="auto">
          <a:xfrm>
            <a:off x="5106194" y="5383213"/>
            <a:ext cx="1600200" cy="3603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6781800" y="2092325"/>
            <a:ext cx="692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n[0]</a:t>
            </a:r>
          </a:p>
        </p:txBody>
      </p:sp>
      <p:sp>
        <p:nvSpPr>
          <p:cNvPr id="8208" name="Text Box 17"/>
          <p:cNvSpPr txBox="1">
            <a:spLocks noChangeArrowheads="1"/>
          </p:cNvSpPr>
          <p:nvPr/>
        </p:nvSpPr>
        <p:spPr bwMode="auto">
          <a:xfrm>
            <a:off x="6781800" y="3159125"/>
            <a:ext cx="692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n[3]</a:t>
            </a:r>
          </a:p>
        </p:txBody>
      </p:sp>
      <p:sp>
        <p:nvSpPr>
          <p:cNvPr id="8209" name="Text Box 18"/>
          <p:cNvSpPr txBox="1">
            <a:spLocks noChangeArrowheads="1"/>
          </p:cNvSpPr>
          <p:nvPr/>
        </p:nvSpPr>
        <p:spPr bwMode="auto">
          <a:xfrm>
            <a:off x="6781800" y="2447925"/>
            <a:ext cx="692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n[1]</a:t>
            </a:r>
          </a:p>
        </p:txBody>
      </p:sp>
      <p:sp>
        <p:nvSpPr>
          <p:cNvPr id="8210" name="Text Box 19"/>
          <p:cNvSpPr txBox="1">
            <a:spLocks noChangeArrowheads="1"/>
          </p:cNvSpPr>
          <p:nvPr/>
        </p:nvSpPr>
        <p:spPr bwMode="auto">
          <a:xfrm>
            <a:off x="6781800" y="2803525"/>
            <a:ext cx="692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n[2]</a:t>
            </a:r>
          </a:p>
        </p:txBody>
      </p:sp>
      <p:sp>
        <p:nvSpPr>
          <p:cNvPr id="8211" name="Text Box 20"/>
          <p:cNvSpPr txBox="1">
            <a:spLocks noChangeArrowheads="1"/>
          </p:cNvSpPr>
          <p:nvPr/>
        </p:nvSpPr>
        <p:spPr bwMode="auto">
          <a:xfrm>
            <a:off x="6781800" y="3514725"/>
            <a:ext cx="692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n[4]</a:t>
            </a:r>
          </a:p>
        </p:txBody>
      </p:sp>
      <p:sp>
        <p:nvSpPr>
          <p:cNvPr id="8212" name="Text Box 21"/>
          <p:cNvSpPr txBox="1">
            <a:spLocks noChangeArrowheads="1"/>
          </p:cNvSpPr>
          <p:nvPr/>
        </p:nvSpPr>
        <p:spPr bwMode="auto">
          <a:xfrm>
            <a:off x="6781800" y="3870325"/>
            <a:ext cx="692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n[5]</a:t>
            </a:r>
          </a:p>
        </p:txBody>
      </p:sp>
      <p:sp>
        <p:nvSpPr>
          <p:cNvPr id="8213" name="Text Box 22"/>
          <p:cNvSpPr txBox="1">
            <a:spLocks noChangeArrowheads="1"/>
          </p:cNvSpPr>
          <p:nvPr/>
        </p:nvSpPr>
        <p:spPr bwMode="auto">
          <a:xfrm>
            <a:off x="6781800" y="4225925"/>
            <a:ext cx="692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n[6]</a:t>
            </a:r>
          </a:p>
        </p:txBody>
      </p:sp>
      <p:sp>
        <p:nvSpPr>
          <p:cNvPr id="8214" name="Text Box 23"/>
          <p:cNvSpPr txBox="1">
            <a:spLocks noChangeArrowheads="1"/>
          </p:cNvSpPr>
          <p:nvPr/>
        </p:nvSpPr>
        <p:spPr bwMode="auto">
          <a:xfrm>
            <a:off x="6781800" y="4581525"/>
            <a:ext cx="692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n[7]</a:t>
            </a:r>
          </a:p>
        </p:txBody>
      </p:sp>
      <p:sp>
        <p:nvSpPr>
          <p:cNvPr id="8215" name="Text Box 24"/>
          <p:cNvSpPr txBox="1">
            <a:spLocks noChangeArrowheads="1"/>
          </p:cNvSpPr>
          <p:nvPr/>
        </p:nvSpPr>
        <p:spPr bwMode="auto">
          <a:xfrm>
            <a:off x="6781800" y="4937125"/>
            <a:ext cx="692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n[8]</a:t>
            </a:r>
          </a:p>
        </p:txBody>
      </p:sp>
      <p:sp>
        <p:nvSpPr>
          <p:cNvPr id="8216" name="Text Box 25"/>
          <p:cNvSpPr txBox="1">
            <a:spLocks noChangeArrowheads="1"/>
          </p:cNvSpPr>
          <p:nvPr/>
        </p:nvSpPr>
        <p:spPr bwMode="auto">
          <a:xfrm>
            <a:off x="6781800" y="5292725"/>
            <a:ext cx="692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n[9]</a:t>
            </a:r>
          </a:p>
        </p:txBody>
      </p:sp>
      <p:sp>
        <p:nvSpPr>
          <p:cNvPr id="8217" name="AutoShape 26"/>
          <p:cNvSpPr>
            <a:spLocks/>
          </p:cNvSpPr>
          <p:nvPr/>
        </p:nvSpPr>
        <p:spPr bwMode="auto">
          <a:xfrm>
            <a:off x="4800600" y="2168525"/>
            <a:ext cx="228600" cy="3581400"/>
          </a:xfrm>
          <a:prstGeom prst="leftBrace">
            <a:avLst>
              <a:gd name="adj1" fmla="val 130556"/>
              <a:gd name="adj2" fmla="val 50532"/>
            </a:avLst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218" name="Text Box 27"/>
          <p:cNvSpPr txBox="1">
            <a:spLocks noChangeArrowheads="1"/>
          </p:cNvSpPr>
          <p:nvPr/>
        </p:nvSpPr>
        <p:spPr bwMode="auto">
          <a:xfrm>
            <a:off x="508000" y="5715000"/>
            <a:ext cx="3800475" cy="83502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“n” is the name of the whole</a:t>
            </a:r>
          </a:p>
          <a:p>
            <a:r>
              <a:rPr lang="en-US" i="1"/>
              <a:t>array; it has 10 elements in it</a:t>
            </a:r>
          </a:p>
        </p:txBody>
      </p:sp>
      <p:cxnSp>
        <p:nvCxnSpPr>
          <p:cNvPr id="8219" name="AutoShape 28"/>
          <p:cNvCxnSpPr>
            <a:cxnSpLocks noChangeShapeType="1"/>
            <a:stCxn id="8218" idx="3"/>
            <a:endCxn id="8217" idx="1"/>
          </p:cNvCxnSpPr>
          <p:nvPr/>
        </p:nvCxnSpPr>
        <p:spPr bwMode="auto">
          <a:xfrm flipV="1">
            <a:off x="4308475" y="3959225"/>
            <a:ext cx="492125" cy="217328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hlink"/>
            </a:solidFill>
            <a:round/>
            <a:headEnd/>
            <a:tailEnd type="triangle" w="lg" len="lg"/>
          </a:ln>
        </p:spPr>
      </p:cxnSp>
      <p:sp>
        <p:nvSpPr>
          <p:cNvPr id="8220" name="Text Box 29"/>
          <p:cNvSpPr txBox="1">
            <a:spLocks noChangeArrowheads="1"/>
          </p:cNvSpPr>
          <p:nvPr/>
        </p:nvSpPr>
        <p:spPr bwMode="auto">
          <a:xfrm>
            <a:off x="4716016" y="5867400"/>
            <a:ext cx="4092787" cy="830997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/>
              <a:t>n[9] is the “back” or “bottom”</a:t>
            </a:r>
          </a:p>
          <a:p>
            <a:r>
              <a:rPr lang="en-US" i="1" dirty="0"/>
              <a:t>element of the array</a:t>
            </a:r>
          </a:p>
        </p:txBody>
      </p:sp>
      <p:cxnSp>
        <p:nvCxnSpPr>
          <p:cNvPr id="8221" name="AutoShape 33"/>
          <p:cNvCxnSpPr>
            <a:cxnSpLocks noChangeShapeType="1"/>
            <a:stCxn id="8220" idx="3"/>
            <a:endCxn id="8216" idx="3"/>
          </p:cNvCxnSpPr>
          <p:nvPr/>
        </p:nvCxnSpPr>
        <p:spPr bwMode="auto">
          <a:xfrm flipH="1" flipV="1">
            <a:off x="7473950" y="5521325"/>
            <a:ext cx="1334853" cy="761574"/>
          </a:xfrm>
          <a:prstGeom prst="curvedConnector3">
            <a:avLst>
              <a:gd name="adj1" fmla="val -17125"/>
            </a:avLst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</p:spPr>
      </p:cxnSp>
      <p:sp>
        <p:nvSpPr>
          <p:cNvPr id="8222" name="Text Box 34"/>
          <p:cNvSpPr txBox="1">
            <a:spLocks noChangeArrowheads="1"/>
          </p:cNvSpPr>
          <p:nvPr/>
        </p:nvSpPr>
        <p:spPr bwMode="auto">
          <a:xfrm>
            <a:off x="7543800" y="3048000"/>
            <a:ext cx="1549400" cy="1938992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 dirty="0"/>
              <a:t>n[0] is the “front” or “top” element of the array</a:t>
            </a:r>
          </a:p>
        </p:txBody>
      </p:sp>
      <p:cxnSp>
        <p:nvCxnSpPr>
          <p:cNvPr id="8223" name="AutoShape 35"/>
          <p:cNvCxnSpPr>
            <a:cxnSpLocks noChangeShapeType="1"/>
            <a:stCxn id="8222" idx="0"/>
            <a:endCxn id="8207" idx="3"/>
          </p:cNvCxnSpPr>
          <p:nvPr/>
        </p:nvCxnSpPr>
        <p:spPr bwMode="auto">
          <a:xfrm rot="16200000" flipV="1">
            <a:off x="7532688" y="2262188"/>
            <a:ext cx="727075" cy="844550"/>
          </a:xfrm>
          <a:prstGeom prst="curvedConnector2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Thinking of Array Elements</a:t>
            </a:r>
          </a:p>
        </p:txBody>
      </p:sp>
      <p:sp>
        <p:nvSpPr>
          <p:cNvPr id="7270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n[0], n[1], n[2], ... are just better ways to write n0, n1, n2, ...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because you can say n[</a:t>
            </a:r>
            <a:r>
              <a:rPr lang="en-US" dirty="0" err="1"/>
              <a:t>i</a:t>
            </a:r>
            <a:r>
              <a:rPr lang="en-US" dirty="0"/>
              <a:t>] for the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n…</a:t>
            </a:r>
          </a:p>
          <a:p>
            <a:pPr lvl="1"/>
            <a:r>
              <a:rPr lang="en-US" dirty="0"/>
              <a:t>…and then you can put it in a loop</a:t>
            </a:r>
          </a:p>
          <a:p>
            <a:pPr lvl="1">
              <a:buFont typeface="Wingdings" pitchFamily="2" charset="2"/>
              <a:buNone/>
            </a:pPr>
            <a:r>
              <a:rPr lang="en-US" sz="2400" b="1" dirty="0">
                <a:solidFill>
                  <a:schemeClr val="tx2"/>
                </a:solidFill>
              </a:rPr>
              <a:t>for (</a:t>
            </a:r>
            <a:r>
              <a:rPr lang="en-US" sz="2400" b="1" dirty="0" err="1">
                <a:solidFill>
                  <a:schemeClr val="tx2"/>
                </a:solidFill>
              </a:rPr>
              <a:t>int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i</a:t>
            </a:r>
            <a:r>
              <a:rPr lang="en-US" sz="2400" b="1" dirty="0">
                <a:solidFill>
                  <a:schemeClr val="tx2"/>
                </a:solidFill>
              </a:rPr>
              <a:t> = 0; </a:t>
            </a:r>
            <a:r>
              <a:rPr lang="en-US" sz="2400" b="1" dirty="0" err="1">
                <a:solidFill>
                  <a:schemeClr val="tx2"/>
                </a:solidFill>
              </a:rPr>
              <a:t>i</a:t>
            </a:r>
            <a:r>
              <a:rPr lang="en-US" sz="2400" b="1" dirty="0">
                <a:solidFill>
                  <a:schemeClr val="tx2"/>
                </a:solidFill>
              </a:rPr>
              <a:t> &lt; 600; </a:t>
            </a:r>
            <a:r>
              <a:rPr lang="en-US" sz="2400" b="1" dirty="0" err="1">
                <a:solidFill>
                  <a:schemeClr val="tx2"/>
                </a:solidFill>
              </a:rPr>
              <a:t>i</a:t>
            </a:r>
            <a:r>
              <a:rPr lang="en-US" sz="2400" b="1" dirty="0">
                <a:solidFill>
                  <a:schemeClr val="tx2"/>
                </a:solidFill>
              </a:rPr>
              <a:t>++) {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	… </a:t>
            </a:r>
            <a:r>
              <a:rPr lang="en-US" sz="2400" b="1" dirty="0">
                <a:solidFill>
                  <a:schemeClr val="tx2"/>
                </a:solidFill>
              </a:rPr>
              <a:t>n[</a:t>
            </a:r>
            <a:r>
              <a:rPr lang="en-US" sz="2400" b="1" dirty="0" err="1">
                <a:solidFill>
                  <a:schemeClr val="tx2"/>
                </a:solidFill>
              </a:rPr>
              <a:t>i</a:t>
            </a:r>
            <a:r>
              <a:rPr lang="en-US" sz="2400" b="1" dirty="0">
                <a:solidFill>
                  <a:schemeClr val="tx2"/>
                </a:solidFill>
              </a:rPr>
              <a:t>]</a:t>
            </a:r>
            <a:r>
              <a:rPr lang="en-US" sz="2400" dirty="0">
                <a:solidFill>
                  <a:schemeClr val="tx2"/>
                </a:solidFill>
              </a:rPr>
              <a:t> …</a:t>
            </a:r>
          </a:p>
          <a:p>
            <a:pPr lvl="1">
              <a:buFont typeface="Wingdings" pitchFamily="2" charset="2"/>
              <a:buNone/>
            </a:pPr>
            <a:r>
              <a:rPr lang="en-US" sz="2400" b="1" dirty="0">
                <a:solidFill>
                  <a:schemeClr val="tx2"/>
                </a:solidFill>
              </a:rPr>
              <a:t>}</a:t>
            </a:r>
          </a:p>
          <a:p>
            <a:pPr lvl="1"/>
            <a:r>
              <a:rPr lang="en-US" i="1" dirty="0"/>
              <a:t>learn that loop!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2017-05-Loops</Template>
  <TotalTime>273033215</TotalTime>
  <Pages>31</Pages>
  <Words>3302</Words>
  <Application>Microsoft Office PowerPoint</Application>
  <PresentationFormat>On-screen Show (4:3)</PresentationFormat>
  <Paragraphs>453</Paragraphs>
  <Slides>42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42</vt:i4>
      </vt:variant>
    </vt:vector>
  </HeadingPairs>
  <TitlesOfParts>
    <vt:vector size="54" baseType="lpstr">
      <vt:lpstr>Arial</vt:lpstr>
      <vt:lpstr>Calibri</vt:lpstr>
      <vt:lpstr>Courier New</vt:lpstr>
      <vt:lpstr>Monotype Sorts</vt:lpstr>
      <vt:lpstr>Times New Roman</vt:lpstr>
      <vt:lpstr>Wingdings</vt:lpstr>
      <vt:lpstr>1_CSCITheme</vt:lpstr>
      <vt:lpstr>CSCITheme</vt:lpstr>
      <vt:lpstr>brknbars</vt:lpstr>
      <vt:lpstr>2_CSCITheme</vt:lpstr>
      <vt:lpstr>1_brknbars</vt:lpstr>
      <vt:lpstr>2_brknbars</vt:lpstr>
      <vt:lpstr>One Dimensional Arrays</vt:lpstr>
      <vt:lpstr>Outline</vt:lpstr>
      <vt:lpstr>Problem</vt:lpstr>
      <vt:lpstr>Solution</vt:lpstr>
      <vt:lpstr>Related Problem</vt:lpstr>
      <vt:lpstr>A Better Way:  Arrays</vt:lpstr>
      <vt:lpstr>Multiple Variables vs. Array</vt:lpstr>
      <vt:lpstr>Note on Array Indices</vt:lpstr>
      <vt:lpstr>Thinking of Array Elements</vt:lpstr>
      <vt:lpstr>Note on Looping thru an Array</vt:lpstr>
      <vt:lpstr>Using Arrays</vt:lpstr>
      <vt:lpstr>Array Types</vt:lpstr>
      <vt:lpstr>Array Components</vt:lpstr>
      <vt:lpstr>Array Index</vt:lpstr>
      <vt:lpstr>Java Arrays Created at Run Time</vt:lpstr>
      <vt:lpstr>Arrays Know Their Own Length</vt:lpstr>
      <vt:lpstr>Array Lengths are Final</vt:lpstr>
      <vt:lpstr>Back to the Student Class</vt:lpstr>
      <vt:lpstr>Using Arrays for Grades</vt:lpstr>
      <vt:lpstr>Revised Student Class</vt:lpstr>
      <vt:lpstr>Revised Student Constructor(s)</vt:lpstr>
      <vt:lpstr>Revised Getters and Setters</vt:lpstr>
      <vt:lpstr>Saving the Grades</vt:lpstr>
      <vt:lpstr>Checking the Assignment Number</vt:lpstr>
      <vt:lpstr>Array Element Getter</vt:lpstr>
      <vt:lpstr>Invalid Assignment Numbers</vt:lpstr>
      <vt:lpstr>Array Element Getter</vt:lpstr>
      <vt:lpstr>Array Element Setter</vt:lpstr>
      <vt:lpstr>The Student’s Overall Grade</vt:lpstr>
      <vt:lpstr>Revising getPctGrade</vt:lpstr>
      <vt:lpstr>Getting Student’s Letter Grade</vt:lpstr>
      <vt:lpstr>Assigning Grades to a Student</vt:lpstr>
      <vt:lpstr>Reading Student’s Grades</vt:lpstr>
      <vt:lpstr>An Array of Students</vt:lpstr>
      <vt:lpstr>An Array of Student Variables</vt:lpstr>
      <vt:lpstr>Creating Student Objects</vt:lpstr>
      <vt:lpstr>Reading Students’ Grades</vt:lpstr>
      <vt:lpstr>Accessing Element Methods</vt:lpstr>
      <vt:lpstr>Exercise</vt:lpstr>
      <vt:lpstr>Calculating the Class Average</vt:lpstr>
      <vt:lpstr>Exercise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Looping</dc:title>
  <dc:creator>Mark</dc:creator>
  <cp:lastModifiedBy>Mark Young</cp:lastModifiedBy>
  <cp:revision>124</cp:revision>
  <cp:lastPrinted>1601-01-01T00:00:00Z</cp:lastPrinted>
  <dcterms:created xsi:type="dcterms:W3CDTF">1998-05-26T02:22:10Z</dcterms:created>
  <dcterms:modified xsi:type="dcterms:W3CDTF">2022-11-23T17:37:01Z</dcterms:modified>
</cp:coreProperties>
</file>