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7" r:id="rId4"/>
  </p:sldMasterIdLst>
  <p:notesMasterIdLst>
    <p:notesMasterId r:id="rId54"/>
  </p:notesMasterIdLst>
  <p:sldIdLst>
    <p:sldId id="256" r:id="rId5"/>
    <p:sldId id="257" r:id="rId6"/>
    <p:sldId id="303" r:id="rId7"/>
    <p:sldId id="259" r:id="rId8"/>
    <p:sldId id="261" r:id="rId9"/>
    <p:sldId id="263" r:id="rId10"/>
    <p:sldId id="262" r:id="rId11"/>
    <p:sldId id="265" r:id="rId12"/>
    <p:sldId id="266" r:id="rId13"/>
    <p:sldId id="264" r:id="rId14"/>
    <p:sldId id="267" r:id="rId15"/>
    <p:sldId id="268" r:id="rId16"/>
    <p:sldId id="269" r:id="rId17"/>
    <p:sldId id="260" r:id="rId18"/>
    <p:sldId id="301" r:id="rId19"/>
    <p:sldId id="300" r:id="rId20"/>
    <p:sldId id="270" r:id="rId21"/>
    <p:sldId id="273" r:id="rId22"/>
    <p:sldId id="271" r:id="rId23"/>
    <p:sldId id="272" r:id="rId24"/>
    <p:sldId id="294" r:id="rId25"/>
    <p:sldId id="295" r:id="rId26"/>
    <p:sldId id="296" r:id="rId27"/>
    <p:sldId id="304" r:id="rId28"/>
    <p:sldId id="297" r:id="rId29"/>
    <p:sldId id="298" r:id="rId30"/>
    <p:sldId id="299" r:id="rId31"/>
    <p:sldId id="274" r:id="rId32"/>
    <p:sldId id="275" r:id="rId33"/>
    <p:sldId id="277" r:id="rId34"/>
    <p:sldId id="276" r:id="rId35"/>
    <p:sldId id="278" r:id="rId36"/>
    <p:sldId id="282" r:id="rId37"/>
    <p:sldId id="283" r:id="rId38"/>
    <p:sldId id="286" r:id="rId39"/>
    <p:sldId id="290" r:id="rId40"/>
    <p:sldId id="291" r:id="rId41"/>
    <p:sldId id="279" r:id="rId42"/>
    <p:sldId id="280" r:id="rId43"/>
    <p:sldId id="281" r:id="rId44"/>
    <p:sldId id="293" r:id="rId45"/>
    <p:sldId id="305" r:id="rId46"/>
    <p:sldId id="306" r:id="rId47"/>
    <p:sldId id="307" r:id="rId48"/>
    <p:sldId id="308" r:id="rId49"/>
    <p:sldId id="309" r:id="rId50"/>
    <p:sldId id="310" r:id="rId51"/>
    <p:sldId id="311" r:id="rId52"/>
    <p:sldId id="302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709" autoAdjust="0"/>
  </p:normalViewPr>
  <p:slideViewPr>
    <p:cSldViewPr>
      <p:cViewPr varScale="1">
        <p:scale>
          <a:sx n="83" d="100"/>
          <a:sy n="83" d="100"/>
        </p:scale>
        <p:origin x="1808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tableStyles" Target="tableStyles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microsoft.com/office/2016/11/relationships/changesInfo" Target="changesInfos/changesInfo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theme" Target="theme/theme1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Young" userId="055a4c4f-05b9-4cd6-bda8-0cc88b7b58d3" providerId="ADAL" clId="{631EB2B3-D3F7-48A1-8908-E7D3CF04347F}"/>
    <pc:docChg chg="undo custSel modSld">
      <pc:chgData name="Mark Young" userId="055a4c4f-05b9-4cd6-bda8-0cc88b7b58d3" providerId="ADAL" clId="{631EB2B3-D3F7-48A1-8908-E7D3CF04347F}" dt="2022-11-23T17:41:23.129" v="486" actId="20577"/>
      <pc:docMkLst>
        <pc:docMk/>
      </pc:docMkLst>
      <pc:sldChg chg="modNotesTx">
        <pc:chgData name="Mark Young" userId="055a4c4f-05b9-4cd6-bda8-0cc88b7b58d3" providerId="ADAL" clId="{631EB2B3-D3F7-48A1-8908-E7D3CF04347F}" dt="2022-11-23T17:39:29.533" v="286" actId="5793"/>
        <pc:sldMkLst>
          <pc:docMk/>
          <pc:sldMk cId="0" sldId="262"/>
        </pc:sldMkLst>
      </pc:sldChg>
      <pc:sldChg chg="modNotesTx">
        <pc:chgData name="Mark Young" userId="055a4c4f-05b9-4cd6-bda8-0cc88b7b58d3" providerId="ADAL" clId="{631EB2B3-D3F7-48A1-8908-E7D3CF04347F}" dt="2022-11-23T17:41:23.129" v="486" actId="20577"/>
        <pc:sldMkLst>
          <pc:docMk/>
          <pc:sldMk cId="0" sldId="273"/>
        </pc:sldMkLst>
      </pc:sldChg>
    </pc:docChg>
  </pc:docChgLst>
  <pc:docChgLst>
    <pc:chgData name="Mark Young" userId="055a4c4f-05b9-4cd6-bda8-0cc88b7b58d3" providerId="ADAL" clId="{574E4EBB-A989-4C7F-9C98-718A0299E59D}"/>
    <pc:docChg chg="modSld">
      <pc:chgData name="Mark Young" userId="055a4c4f-05b9-4cd6-bda8-0cc88b7b58d3" providerId="ADAL" clId="{574E4EBB-A989-4C7F-9C98-718A0299E59D}" dt="2021-11-21T22:29:45.446" v="0" actId="20577"/>
      <pc:docMkLst>
        <pc:docMk/>
      </pc:docMkLst>
      <pc:sldChg chg="modSp mod">
        <pc:chgData name="Mark Young" userId="055a4c4f-05b9-4cd6-bda8-0cc88b7b58d3" providerId="ADAL" clId="{574E4EBB-A989-4C7F-9C98-718A0299E59D}" dt="2021-11-21T22:29:45.446" v="0" actId="20577"/>
        <pc:sldMkLst>
          <pc:docMk/>
          <pc:sldMk cId="0" sldId="261"/>
        </pc:sldMkLst>
        <pc:spChg chg="mod">
          <ac:chgData name="Mark Young" userId="055a4c4f-05b9-4cd6-bda8-0cc88b7b58d3" providerId="ADAL" clId="{574E4EBB-A989-4C7F-9C98-718A0299E59D}" dt="2021-11-21T22:29:45.446" v="0" actId="20577"/>
          <ac:spMkLst>
            <pc:docMk/>
            <pc:sldMk cId="0" sldId="261"/>
            <ac:spMk id="3174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54CDF-5C46-410E-8CEA-74B3F55D97BD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3343A-7F24-4A71-8225-DD551BF08DE8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3343A-7F24-4A71-8225-DD551BF08DE8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3343A-7F24-4A71-8225-DD551BF08DE8}" type="slidenum">
              <a:rPr lang="en-CA" smtClean="0"/>
              <a:pPr/>
              <a:t>11</a:t>
            </a:fld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3343A-7F24-4A71-8225-DD551BF08DE8}" type="slidenum">
              <a:rPr lang="en-CA" smtClean="0"/>
              <a:pPr/>
              <a:t>12</a:t>
            </a:fld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3343A-7F24-4A71-8225-DD551BF08DE8}" type="slidenum">
              <a:rPr lang="en-CA" smtClean="0"/>
              <a:pPr/>
              <a:t>13</a:t>
            </a:fld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3343A-7F24-4A71-8225-DD551BF08DE8}" type="slidenum">
              <a:rPr lang="en-CA" smtClean="0"/>
              <a:pPr/>
              <a:t>14</a:t>
            </a:fld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3343A-7F24-4A71-8225-DD551BF08DE8}" type="slidenum">
              <a:rPr lang="en-CA" smtClean="0"/>
              <a:pPr/>
              <a:t>15</a:t>
            </a:fld>
            <a:endParaRPr lang="en-C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3343A-7F24-4A71-8225-DD551BF08DE8}" type="slidenum">
              <a:rPr lang="en-CA" smtClean="0"/>
              <a:pPr/>
              <a:t>16</a:t>
            </a:fld>
            <a:endParaRPr lang="en-C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3343A-7F24-4A71-8225-DD551BF08DE8}" type="slidenum">
              <a:rPr lang="en-CA" smtClean="0"/>
              <a:pPr/>
              <a:t>17</a:t>
            </a:fld>
            <a:endParaRPr lang="en-C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public static void </a:t>
            </a:r>
            <a:r>
              <a:rPr lang="en-CA" dirty="0" err="1"/>
              <a:t>setNumAsgnGraded</a:t>
            </a:r>
            <a:r>
              <a:rPr lang="en-CA" dirty="0"/>
              <a:t>(int num) {</a:t>
            </a:r>
          </a:p>
          <a:p>
            <a:r>
              <a:rPr lang="en-CA" dirty="0"/>
              <a:t>    if (</a:t>
            </a:r>
            <a:r>
              <a:rPr lang="en-CA" dirty="0" err="1"/>
              <a:t>isValidAsgnNum</a:t>
            </a:r>
            <a:r>
              <a:rPr lang="en-CA" dirty="0"/>
              <a:t>(num)) {</a:t>
            </a:r>
          </a:p>
          <a:p>
            <a:r>
              <a:rPr lang="en-CA" dirty="0"/>
              <a:t>        </a:t>
            </a:r>
            <a:r>
              <a:rPr lang="en-CA" dirty="0" err="1"/>
              <a:t>numAsgnGraded</a:t>
            </a:r>
            <a:r>
              <a:rPr lang="en-CA" dirty="0"/>
              <a:t> = num;</a:t>
            </a:r>
          </a:p>
          <a:p>
            <a:r>
              <a:rPr lang="en-CA" dirty="0"/>
              <a:t>    } else {</a:t>
            </a:r>
          </a:p>
          <a:p>
            <a:r>
              <a:rPr lang="en-CA" dirty="0"/>
              <a:t>        </a:t>
            </a:r>
            <a:r>
              <a:rPr lang="en-CA" dirty="0" err="1"/>
              <a:t>Sopln</a:t>
            </a:r>
            <a:r>
              <a:rPr lang="en-CA" dirty="0"/>
              <a:t>("Invalid number of graded assignments: " + num);</a:t>
            </a:r>
          </a:p>
          <a:p>
            <a:r>
              <a:rPr lang="en-CA" dirty="0"/>
              <a:t>    }</a:t>
            </a:r>
          </a:p>
          <a:p>
            <a:r>
              <a:rPr lang="en-CA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3343A-7F24-4A71-8225-DD551BF08DE8}" type="slidenum">
              <a:rPr lang="en-CA" smtClean="0"/>
              <a:pPr/>
              <a:t>18</a:t>
            </a:fld>
            <a:endParaRPr lang="en-C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3343A-7F24-4A71-8225-DD551BF08DE8}" type="slidenum">
              <a:rPr lang="en-CA" smtClean="0"/>
              <a:pPr/>
              <a:t>19</a:t>
            </a:fld>
            <a:endParaRPr lang="en-C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3343A-7F24-4A71-8225-DD551BF08DE8}" type="slidenum">
              <a:rPr lang="en-CA" smtClean="0"/>
              <a:pPr/>
              <a:t>20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3343A-7F24-4A71-8225-DD551BF08DE8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3343A-7F24-4A71-8225-DD551BF08DE8}" type="slidenum">
              <a:rPr lang="en-CA" smtClean="0"/>
              <a:pPr/>
              <a:t>28</a:t>
            </a:fld>
            <a:endParaRPr lang="en-CA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3343A-7F24-4A71-8225-DD551BF08DE8}" type="slidenum">
              <a:rPr lang="en-CA" smtClean="0"/>
              <a:pPr/>
              <a:t>29</a:t>
            </a:fld>
            <a:endParaRPr lang="en-CA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3343A-7F24-4A71-8225-DD551BF08DE8}" type="slidenum">
              <a:rPr lang="en-CA" smtClean="0"/>
              <a:pPr/>
              <a:t>30</a:t>
            </a:fld>
            <a:endParaRPr lang="en-CA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3343A-7F24-4A71-8225-DD551BF08DE8}" type="slidenum">
              <a:rPr lang="en-CA" smtClean="0"/>
              <a:pPr/>
              <a:t>31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3343A-7F24-4A71-8225-DD551BF08DE8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3343A-7F24-4A71-8225-DD551BF08DE8}" type="slidenum">
              <a:rPr lang="en-CA" smtClean="0"/>
              <a:pPr/>
              <a:t>32</a:t>
            </a:fld>
            <a:endParaRPr lang="en-CA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3343A-7F24-4A71-8225-DD551BF08DE8}" type="slidenum">
              <a:rPr lang="en-CA" smtClean="0"/>
              <a:pPr/>
              <a:t>38</a:t>
            </a:fld>
            <a:endParaRPr lang="en-CA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3343A-7F24-4A71-8225-DD551BF08DE8}" type="slidenum">
              <a:rPr lang="en-CA" smtClean="0"/>
              <a:pPr/>
              <a:t>39</a:t>
            </a:fld>
            <a:endParaRPr lang="en-CA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3343A-7F24-4A71-8225-DD551BF08DE8}" type="slidenum">
              <a:rPr lang="en-CA" smtClean="0"/>
              <a:pPr/>
              <a:t>40</a:t>
            </a:fld>
            <a:endParaRPr lang="en-CA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3343A-7F24-4A71-8225-DD551BF08DE8}" type="slidenum">
              <a:rPr lang="en-CA" smtClean="0"/>
              <a:pPr/>
              <a:t>41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3343A-7F24-4A71-8225-DD551BF08DE8}" type="slidenum">
              <a:rPr lang="en-CA" smtClean="0"/>
              <a:pPr/>
              <a:t>49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3343A-7F24-4A71-8225-DD551BF08DE8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CA" altLang="en-US" dirty="0">
                <a:latin typeface="Times New Roman" charset="0"/>
              </a:rPr>
              <a:t>private static String[] </a:t>
            </a:r>
            <a:r>
              <a:rPr lang="en-CA" altLang="en-US" dirty="0" err="1">
                <a:latin typeface="Times New Roman" charset="0"/>
              </a:rPr>
              <a:t>makeCopies</a:t>
            </a:r>
            <a:r>
              <a:rPr lang="en-CA" altLang="en-US" dirty="0">
                <a:latin typeface="Times New Roman" charset="0"/>
              </a:rPr>
              <a:t>(int </a:t>
            </a:r>
            <a:r>
              <a:rPr lang="en-CA" altLang="en-US" dirty="0" err="1">
                <a:latin typeface="Times New Roman" charset="0"/>
              </a:rPr>
              <a:t>howMany</a:t>
            </a:r>
            <a:r>
              <a:rPr lang="en-CA" altLang="en-US" dirty="0">
                <a:latin typeface="Times New Roman" charset="0"/>
              </a:rPr>
              <a:t>, String what) {</a:t>
            </a:r>
          </a:p>
          <a:p>
            <a:r>
              <a:rPr lang="en-CA" altLang="en-US" dirty="0">
                <a:latin typeface="Times New Roman" charset="0"/>
              </a:rPr>
              <a:t>    String[] result = new String[</a:t>
            </a:r>
            <a:r>
              <a:rPr lang="en-CA" altLang="en-US" dirty="0" err="1">
                <a:latin typeface="Times New Roman" charset="0"/>
              </a:rPr>
              <a:t>howMany</a:t>
            </a:r>
            <a:r>
              <a:rPr lang="en-CA" altLang="en-US" dirty="0">
                <a:latin typeface="Times New Roman" charset="0"/>
              </a:rPr>
              <a:t>];</a:t>
            </a:r>
          </a:p>
          <a:p>
            <a:r>
              <a:rPr lang="en-CA" altLang="en-US" dirty="0">
                <a:latin typeface="Times New Roman" charset="0"/>
              </a:rPr>
              <a:t>    for (int </a:t>
            </a:r>
            <a:r>
              <a:rPr lang="en-CA" altLang="en-US" dirty="0" err="1">
                <a:latin typeface="Times New Roman" charset="0"/>
              </a:rPr>
              <a:t>i</a:t>
            </a:r>
            <a:r>
              <a:rPr lang="en-CA" altLang="en-US" dirty="0">
                <a:latin typeface="Times New Roman" charset="0"/>
              </a:rPr>
              <a:t> = 0; </a:t>
            </a:r>
            <a:r>
              <a:rPr lang="en-CA" altLang="en-US" dirty="0" err="1">
                <a:latin typeface="Times New Roman" charset="0"/>
              </a:rPr>
              <a:t>i</a:t>
            </a:r>
            <a:r>
              <a:rPr lang="en-CA" altLang="en-US" dirty="0">
                <a:latin typeface="Times New Roman" charset="0"/>
              </a:rPr>
              <a:t> &lt; </a:t>
            </a:r>
            <a:r>
              <a:rPr lang="en-CA" altLang="en-US" dirty="0" err="1">
                <a:latin typeface="Times New Roman" charset="0"/>
              </a:rPr>
              <a:t>result.length</a:t>
            </a:r>
            <a:r>
              <a:rPr lang="en-CA" altLang="en-US" dirty="0">
                <a:latin typeface="Times New Roman" charset="0"/>
              </a:rPr>
              <a:t>; </a:t>
            </a:r>
            <a:r>
              <a:rPr lang="en-CA" altLang="en-US" dirty="0" err="1">
                <a:latin typeface="Times New Roman" charset="0"/>
              </a:rPr>
              <a:t>i</a:t>
            </a:r>
            <a:r>
              <a:rPr lang="en-CA" altLang="en-US" dirty="0">
                <a:latin typeface="Times New Roman" charset="0"/>
              </a:rPr>
              <a:t>++) {</a:t>
            </a:r>
          </a:p>
          <a:p>
            <a:r>
              <a:rPr lang="en-CA" altLang="en-US" dirty="0">
                <a:latin typeface="Times New Roman" charset="0"/>
              </a:rPr>
              <a:t>        result[</a:t>
            </a:r>
            <a:r>
              <a:rPr lang="en-CA" altLang="en-US" dirty="0" err="1">
                <a:latin typeface="Times New Roman" charset="0"/>
              </a:rPr>
              <a:t>i</a:t>
            </a:r>
            <a:r>
              <a:rPr lang="en-CA" altLang="en-US" dirty="0">
                <a:latin typeface="Times New Roman" charset="0"/>
              </a:rPr>
              <a:t>] = what;</a:t>
            </a:r>
          </a:p>
          <a:p>
            <a:r>
              <a:rPr lang="en-CA" altLang="en-US" dirty="0">
                <a:latin typeface="Times New Roman" charset="0"/>
              </a:rPr>
              <a:t>    }</a:t>
            </a:r>
          </a:p>
          <a:p>
            <a:r>
              <a:rPr lang="en-CA" altLang="en-US" dirty="0">
                <a:latin typeface="Times New Roman" charset="0"/>
              </a:rPr>
              <a:t>    return what;</a:t>
            </a:r>
          </a:p>
          <a:p>
            <a:r>
              <a:rPr lang="en-CA" altLang="en-US" dirty="0">
                <a:latin typeface="Times New Roman" charset="0"/>
              </a:rPr>
              <a:t>}</a:t>
            </a:r>
          </a:p>
          <a:p>
            <a:endParaRPr lang="en-CA" altLang="en-US" dirty="0">
              <a:latin typeface="Times New Roman" charset="0"/>
            </a:endParaRPr>
          </a:p>
          <a:p>
            <a:r>
              <a:rPr lang="en-CA" altLang="en-US" dirty="0">
                <a:latin typeface="Times New Roman" charset="0"/>
              </a:rPr>
              <a:t>…</a:t>
            </a:r>
          </a:p>
          <a:p>
            <a:r>
              <a:rPr lang="en-CA" altLang="en-US" dirty="0">
                <a:latin typeface="Times New Roman" charset="0"/>
              </a:rPr>
              <a:t>    String[] greeting;</a:t>
            </a:r>
          </a:p>
          <a:p>
            <a:r>
              <a:rPr lang="en-CA" altLang="en-US" dirty="0">
                <a:latin typeface="Times New Roman" charset="0"/>
              </a:rPr>
              <a:t>    greeting = </a:t>
            </a:r>
            <a:r>
              <a:rPr lang="en-CA" altLang="en-US" dirty="0" err="1">
                <a:latin typeface="Times New Roman" charset="0"/>
              </a:rPr>
              <a:t>makeCopies</a:t>
            </a:r>
            <a:r>
              <a:rPr lang="en-CA" altLang="en-US" dirty="0">
                <a:latin typeface="Times New Roman" charset="0"/>
              </a:rPr>
              <a:t>(3, "Hello");</a:t>
            </a:r>
          </a:p>
          <a:p>
            <a:r>
              <a:rPr lang="en-CA" altLang="en-US" dirty="0">
                <a:latin typeface="Times New Roman" charset="0"/>
              </a:rPr>
              <a:t>…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3343A-7F24-4A71-8225-DD551BF08DE8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3343A-7F24-4A71-8225-DD551BF08DE8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3343A-7F24-4A71-8225-DD551BF08DE8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DED45E6-9B4E-4788-AE9B-7D3F12CD7C89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B0CDDD8-4EF6-46AA-8465-3E92E578F23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DED45E6-9B4E-4788-AE9B-7D3F12CD7C89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B0CDDD8-4EF6-46AA-8465-3E92E578F23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FAADB-4AA7-472D-997F-BE05CCA53428}" type="datetimeFigureOut">
              <a:rPr lang="en-CA"/>
              <a:pPr>
                <a:defRPr/>
              </a:pPr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83C52-F6F4-4A6C-8585-F2E4342D60C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94A03-641B-4AF7-A51D-6C0E2D11C2B6}" type="datetimeFigureOut">
              <a:rPr lang="en-CA"/>
              <a:pPr>
                <a:defRPr/>
              </a:pPr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74405-9179-45B7-A4E2-B66C32A6C60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B6017-3790-4FFC-A13F-C77EC7DA6A62}" type="datetimeFigureOut">
              <a:rPr lang="en-CA"/>
              <a:pPr>
                <a:defRPr/>
              </a:pPr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5AEEB-BFE3-4085-818A-DC67F012287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4B405-4493-42A4-8B93-4DFD731DA1EB}" type="datetimeFigureOut">
              <a:rPr lang="en-CA"/>
              <a:pPr>
                <a:defRPr/>
              </a:pPr>
              <a:t>2022-11-23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B9399-4B32-423C-A515-770063B58AD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B26EA-5AE1-402F-8599-CF56074DD124}" type="datetimeFigureOut">
              <a:rPr lang="en-CA"/>
              <a:pPr>
                <a:defRPr/>
              </a:pPr>
              <a:t>2022-11-23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F5BCB-4A3D-40CF-8D19-C2BF7EDC4BE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B7C48-F006-43D1-AB89-4EB039A9FFC1}" type="datetimeFigureOut">
              <a:rPr lang="en-CA"/>
              <a:pPr>
                <a:defRPr/>
              </a:pPr>
              <a:t>2022-11-23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CF26D-7352-4BC4-A1F8-EE48BDADAC8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C057B-3777-4E8B-A172-D02DC1024416}" type="datetimeFigureOut">
              <a:rPr lang="en-CA"/>
              <a:pPr>
                <a:defRPr/>
              </a:pPr>
              <a:t>2022-11-23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360F3-A16F-4A88-9508-B7AE4911592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D4E82-D1F7-49DA-965E-0CE0FAEEC602}" type="datetimeFigureOut">
              <a:rPr lang="en-CA"/>
              <a:pPr>
                <a:defRPr/>
              </a:pPr>
              <a:t>2022-11-23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4B881-1745-427E-8B16-7868D4967E7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1"/>
          </a:xfrm>
        </p:spPr>
        <p:txBody>
          <a:bodyPr/>
          <a:lstStyle>
            <a:lvl2pPr>
              <a:spcBef>
                <a:spcPts val="336"/>
              </a:spcBef>
              <a:defRPr/>
            </a:lvl2pPr>
            <a:lvl3pPr>
              <a:spcBef>
                <a:spcPts val="288"/>
              </a:spcBef>
              <a:defRPr/>
            </a:lvl3pPr>
            <a:lvl4pPr>
              <a:spcBef>
                <a:spcPts val="240"/>
              </a:spcBef>
              <a:defRPr/>
            </a:lvl4pPr>
            <a:lvl5pPr>
              <a:spcBef>
                <a:spcPts val="24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D20EA-F991-43CE-81AC-C61C26DA39A0}" type="datetimeFigureOut">
              <a:rPr lang="en-CA"/>
              <a:pPr>
                <a:defRPr/>
              </a:pPr>
              <a:t>2022-11-23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07E8D-54D4-4AD2-8E5A-59BB5823D73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090CD-78D2-4A10-956D-8C5936D1489D}" type="datetimeFigureOut">
              <a:rPr lang="en-CA"/>
              <a:pPr>
                <a:defRPr/>
              </a:pPr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B1D40-939C-438C-8C93-E25EEFE17CC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E3E4B-00D9-48A2-9AF8-F59D52BA7C41}" type="datetimeFigureOut">
              <a:rPr lang="en-CA"/>
              <a:pPr>
                <a:defRPr/>
              </a:pPr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D97D8-64C1-4725-A163-99321D4195A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171450"/>
            <a:ext cx="7753350" cy="1123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/>
              <a:t>Click icon to add SmartArt graphic</a:t>
            </a:r>
            <a:endParaRPr lang="en-CA" noProof="0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748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48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171450"/>
            <a:ext cx="7753350" cy="1123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/>
              <a:t>Click icon to add SmartArt graphic</a:t>
            </a:r>
            <a:endParaRPr lang="en-CA" noProof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097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DED45E6-9B4E-4788-AE9B-7D3F12CD7C89}" type="datetimeFigureOut">
              <a:rPr lang="en-CA" smtClean="0"/>
              <a:pPr/>
              <a:t>2022-11-23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B0CDDD8-4EF6-46AA-8465-3E92E578F23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51037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D076CF0-6419-4F18-A3B2-50AA1ED991C6}" type="datetimeFigureOut">
              <a:rPr lang="en-CA"/>
              <a:pPr>
                <a:defRPr/>
              </a:pPr>
              <a:t>2022-11-23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4C886E2-D963-4E8D-97EA-1E0C8B76975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670718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8" name="Group 4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2" name="Rectangle 2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27" name="Rectangle 3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3" name="Rectangle 5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4" name="Rectangle 6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5" name="Rectangle 8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6" name="Rectangle 9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1" name="Group 15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</p:grpSp>
      <p:sp>
        <p:nvSpPr>
          <p:cNvPr id="1044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670718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8" name="Group 4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2" name="Rectangle 2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27" name="Rectangle 3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3" name="Rectangle 5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4" name="Rectangle 6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5" name="Rectangle 8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6" name="Rectangle 9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1" name="Group 15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</p:grpSp>
      <p:sp>
        <p:nvSpPr>
          <p:cNvPr id="1044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Arrays and Methods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Using the Grades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getAsgnGrades</a:t>
            </a:r>
            <a:r>
              <a:rPr lang="en-CA" dirty="0"/>
              <a:t>() returns an array object</a:t>
            </a:r>
          </a:p>
          <a:p>
            <a:pPr lvl="1"/>
            <a:r>
              <a:rPr lang="en-CA" dirty="0"/>
              <a:t>so when we do…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int</a:t>
            </a:r>
            <a:r>
              <a:rPr lang="en-CA" sz="2400" dirty="0">
                <a:solidFill>
                  <a:schemeClr val="tx2"/>
                </a:solidFill>
              </a:rPr>
              <a:t>[] </a:t>
            </a:r>
            <a:r>
              <a:rPr lang="en-CA" sz="2400" dirty="0" err="1">
                <a:solidFill>
                  <a:schemeClr val="tx2"/>
                </a:solidFill>
              </a:rPr>
              <a:t>myCopyOfGrades</a:t>
            </a:r>
            <a:r>
              <a:rPr lang="en-CA" sz="2400" dirty="0">
                <a:solidFill>
                  <a:schemeClr val="tx2"/>
                </a:solidFill>
              </a:rPr>
              <a:t> = </a:t>
            </a:r>
            <a:r>
              <a:rPr lang="en-CA" sz="2400" dirty="0" err="1">
                <a:solidFill>
                  <a:schemeClr val="tx2"/>
                </a:solidFill>
              </a:rPr>
              <a:t>stu.getAsgnGrades</a:t>
            </a:r>
            <a:r>
              <a:rPr lang="en-CA" sz="2400" dirty="0">
                <a:solidFill>
                  <a:schemeClr val="tx2"/>
                </a:solidFill>
              </a:rPr>
              <a:t>();</a:t>
            </a:r>
          </a:p>
          <a:p>
            <a:pPr lvl="1"/>
            <a:r>
              <a:rPr lang="en-CA" dirty="0"/>
              <a:t>…we’re not actually getting a </a:t>
            </a:r>
            <a:r>
              <a:rPr lang="en-CA" i="1" dirty="0"/>
              <a:t>copy</a:t>
            </a:r>
            <a:r>
              <a:rPr lang="en-CA" dirty="0"/>
              <a:t> of the array…</a:t>
            </a:r>
          </a:p>
          <a:p>
            <a:pPr lvl="1"/>
            <a:r>
              <a:rPr lang="en-CA" dirty="0"/>
              <a:t>…we’re getting the array </a:t>
            </a:r>
            <a:r>
              <a:rPr lang="en-CA" i="1" dirty="0"/>
              <a:t>itself</a:t>
            </a:r>
            <a:r>
              <a:rPr lang="en-CA" dirty="0"/>
              <a:t>…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219200" y="4800600"/>
            <a:ext cx="3671887" cy="1905000"/>
            <a:chOff x="1066800" y="4495800"/>
            <a:chExt cx="3671887" cy="1905000"/>
          </a:xfrm>
        </p:grpSpPr>
        <p:sp>
          <p:nvSpPr>
            <p:cNvPr id="6" name="Rectangle 5"/>
            <p:cNvSpPr/>
            <p:nvPr/>
          </p:nvSpPr>
          <p:spPr bwMode="auto">
            <a:xfrm>
              <a:off x="1066800" y="4495800"/>
              <a:ext cx="3671887" cy="19050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CA" sz="2400" dirty="0">
                  <a:latin typeface="Times New Roman" pitchFamily="18" charset="0"/>
                </a:rPr>
                <a:t>name:</a:t>
              </a:r>
            </a:p>
            <a:p>
              <a:pPr>
                <a:defRPr/>
              </a:pPr>
              <a:r>
                <a:rPr lang="en-CA" sz="2400" dirty="0" err="1">
                  <a:latin typeface="Times New Roman" pitchFamily="18" charset="0"/>
                </a:rPr>
                <a:t>aNumber</a:t>
              </a:r>
              <a:r>
                <a:rPr lang="en-CA" sz="2400" dirty="0">
                  <a:latin typeface="Times New Roman" pitchFamily="18" charset="0"/>
                </a:rPr>
                <a:t>:</a:t>
              </a:r>
            </a:p>
            <a:p>
              <a:pPr>
                <a:defRPr/>
              </a:pPr>
              <a:r>
                <a:rPr lang="en-CA" sz="2400" dirty="0" err="1">
                  <a:latin typeface="Times New Roman" pitchFamily="18" charset="0"/>
                </a:rPr>
                <a:t>asgnGrades</a:t>
              </a:r>
              <a:r>
                <a:rPr lang="en-CA" sz="2400" dirty="0">
                  <a:latin typeface="Times New Roman" pitchFamily="18" charset="0"/>
                </a:rPr>
                <a:t>:</a:t>
              </a:r>
            </a:p>
          </p:txBody>
        </p:sp>
        <p:sp>
          <p:nvSpPr>
            <p:cNvPr id="7" name="Rectangle 24"/>
            <p:cNvSpPr>
              <a:spLocks noChangeArrowheads="1"/>
            </p:cNvSpPr>
            <p:nvPr/>
          </p:nvSpPr>
          <p:spPr bwMode="auto">
            <a:xfrm>
              <a:off x="2974233" y="4567743"/>
              <a:ext cx="1655949" cy="35971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r>
                <a:rPr lang="en-CA" dirty="0"/>
                <a:t>Dent, Stu</a:t>
              </a:r>
            </a:p>
          </p:txBody>
        </p:sp>
        <p:sp>
          <p:nvSpPr>
            <p:cNvPr id="8" name="Rectangle 25"/>
            <p:cNvSpPr>
              <a:spLocks noChangeArrowheads="1"/>
            </p:cNvSpPr>
            <p:nvPr/>
          </p:nvSpPr>
          <p:spPr bwMode="auto">
            <a:xfrm>
              <a:off x="2974233" y="4950872"/>
              <a:ext cx="1655949" cy="35971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r>
                <a:rPr lang="en-CA"/>
                <a:t>A00000001</a:t>
              </a:r>
            </a:p>
          </p:txBody>
        </p:sp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1752600" y="5964237"/>
              <a:ext cx="576262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100</a:t>
              </a:r>
            </a:p>
          </p:txBody>
        </p:sp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2328862" y="5964237"/>
              <a:ext cx="576263" cy="360363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/>
                <a:t>0</a:t>
              </a:r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2905125" y="5964237"/>
              <a:ext cx="576262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77</a:t>
              </a:r>
            </a:p>
          </p:txBody>
        </p:sp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3408362" y="5964237"/>
              <a:ext cx="576263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80</a:t>
              </a: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328862" y="5964237"/>
              <a:ext cx="576263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/>
                <a:t>85</a:t>
              </a:r>
            </a:p>
          </p:txBody>
        </p:sp>
        <p:sp>
          <p:nvSpPr>
            <p:cNvPr id="15" name="Rectangle 25"/>
            <p:cNvSpPr>
              <a:spLocks noChangeArrowheads="1"/>
            </p:cNvSpPr>
            <p:nvPr/>
          </p:nvSpPr>
          <p:spPr bwMode="auto">
            <a:xfrm>
              <a:off x="2971801" y="5334000"/>
              <a:ext cx="304800" cy="35971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r>
                <a:rPr lang="en-CA" dirty="0"/>
                <a:t>&amp;</a:t>
              </a:r>
            </a:p>
          </p:txBody>
        </p:sp>
        <p:cxnSp>
          <p:nvCxnSpPr>
            <p:cNvPr id="16" name="Elbow Connector 26"/>
            <p:cNvCxnSpPr>
              <a:stCxn id="15" idx="3"/>
              <a:endCxn id="9" idx="0"/>
            </p:cNvCxnSpPr>
            <p:nvPr/>
          </p:nvCxnSpPr>
          <p:spPr>
            <a:xfrm flipH="1">
              <a:off x="2040731" y="5513857"/>
              <a:ext cx="1235870" cy="450380"/>
            </a:xfrm>
            <a:prstGeom prst="bentConnector4">
              <a:avLst>
                <a:gd name="adj1" fmla="val -18497"/>
                <a:gd name="adj2" fmla="val 69967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Elbow Connector 26"/>
          <p:cNvCxnSpPr>
            <a:stCxn id="28" idx="2"/>
            <a:endCxn id="12" idx="3"/>
          </p:cNvCxnSpPr>
          <p:nvPr/>
        </p:nvCxnSpPr>
        <p:spPr>
          <a:xfrm rot="5400000">
            <a:off x="4881593" y="3922742"/>
            <a:ext cx="1781909" cy="327104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2"/>
          <p:cNvGrpSpPr>
            <a:grpSpLocks/>
          </p:cNvGrpSpPr>
          <p:nvPr/>
        </p:nvGrpSpPr>
        <p:grpSpPr bwMode="auto">
          <a:xfrm>
            <a:off x="593721" y="4262434"/>
            <a:ext cx="896938" cy="419100"/>
            <a:chOff x="4096" y="1525"/>
            <a:chExt cx="565" cy="264"/>
          </a:xfrm>
        </p:grpSpPr>
        <p:sp>
          <p:nvSpPr>
            <p:cNvPr id="22" name="Text Box 23"/>
            <p:cNvSpPr txBox="1">
              <a:spLocks noChangeArrowheads="1"/>
            </p:cNvSpPr>
            <p:nvPr/>
          </p:nvSpPr>
          <p:spPr bwMode="auto">
            <a:xfrm>
              <a:off x="4435" y="1525"/>
              <a:ext cx="226" cy="25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1"/>
                  </a:solidFill>
                </a:rPr>
                <a:t>&amp;</a:t>
              </a:r>
            </a:p>
          </p:txBody>
        </p:sp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4096" y="1537"/>
              <a:ext cx="361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2000" dirty="0" err="1"/>
                <a:t>stu</a:t>
              </a:r>
              <a:r>
                <a:rPr lang="en-US" altLang="en-US" sz="2000" dirty="0"/>
                <a:t>:</a:t>
              </a:r>
            </a:p>
          </p:txBody>
        </p:sp>
      </p:grpSp>
      <p:cxnSp>
        <p:nvCxnSpPr>
          <p:cNvPr id="24" name="Elbow Connector 26"/>
          <p:cNvCxnSpPr>
            <a:stCxn id="22" idx="3"/>
            <a:endCxn id="6" idx="0"/>
          </p:cNvCxnSpPr>
          <p:nvPr/>
        </p:nvCxnSpPr>
        <p:spPr>
          <a:xfrm>
            <a:off x="1491765" y="4462492"/>
            <a:ext cx="1563379" cy="338108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2"/>
          <p:cNvGrpSpPr>
            <a:grpSpLocks/>
          </p:cNvGrpSpPr>
          <p:nvPr/>
        </p:nvGrpSpPr>
        <p:grpSpPr bwMode="auto">
          <a:xfrm>
            <a:off x="5165721" y="4267197"/>
            <a:ext cx="2420940" cy="419100"/>
            <a:chOff x="3136" y="1525"/>
            <a:chExt cx="1525" cy="264"/>
          </a:xfrm>
        </p:grpSpPr>
        <p:sp>
          <p:nvSpPr>
            <p:cNvPr id="28" name="Text Box 23"/>
            <p:cNvSpPr txBox="1">
              <a:spLocks noChangeArrowheads="1"/>
            </p:cNvSpPr>
            <p:nvPr/>
          </p:nvSpPr>
          <p:spPr bwMode="auto">
            <a:xfrm>
              <a:off x="4435" y="1525"/>
              <a:ext cx="226" cy="25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1"/>
                  </a:solidFill>
                </a:rPr>
                <a:t>&amp;</a:t>
              </a:r>
            </a:p>
          </p:txBody>
        </p:sp>
        <p:sp>
          <p:nvSpPr>
            <p:cNvPr id="29" name="Text Box 24"/>
            <p:cNvSpPr txBox="1">
              <a:spLocks noChangeArrowheads="1"/>
            </p:cNvSpPr>
            <p:nvPr/>
          </p:nvSpPr>
          <p:spPr bwMode="auto">
            <a:xfrm>
              <a:off x="3136" y="1537"/>
              <a:ext cx="1305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2000" dirty="0" err="1"/>
                <a:t>myCopyOfGrades</a:t>
              </a:r>
              <a:r>
                <a:rPr lang="en-US" altLang="en-US" sz="2000" dirty="0"/>
                <a:t>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Hacking the Grades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…and if we have the array itself…</a:t>
            </a:r>
          </a:p>
          <a:p>
            <a:pPr lvl="1"/>
            <a:r>
              <a:rPr lang="en-CA" dirty="0"/>
              <a:t>we can change the values inside it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myCopyOfGrades</a:t>
            </a:r>
            <a:r>
              <a:rPr lang="en-CA" sz="2400" dirty="0">
                <a:solidFill>
                  <a:schemeClr val="tx2"/>
                </a:solidFill>
              </a:rPr>
              <a:t>[1] = 800;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myCopyOfGrades</a:t>
            </a:r>
            <a:r>
              <a:rPr lang="en-CA" sz="2400" dirty="0">
                <a:solidFill>
                  <a:schemeClr val="tx2"/>
                </a:solidFill>
              </a:rPr>
              <a:t>[2] = -50;</a:t>
            </a:r>
          </a:p>
          <a:p>
            <a:pPr lvl="1"/>
            <a:r>
              <a:rPr lang="en-CA" dirty="0"/>
              <a:t>Student class is no longer protecting its variables!</a:t>
            </a:r>
          </a:p>
        </p:txBody>
      </p:sp>
      <p:grpSp>
        <p:nvGrpSpPr>
          <p:cNvPr id="4" name="Group 19"/>
          <p:cNvGrpSpPr/>
          <p:nvPr/>
        </p:nvGrpSpPr>
        <p:grpSpPr>
          <a:xfrm>
            <a:off x="1219200" y="4800600"/>
            <a:ext cx="3671887" cy="1905000"/>
            <a:chOff x="1066800" y="4495800"/>
            <a:chExt cx="3671887" cy="1905000"/>
          </a:xfrm>
        </p:grpSpPr>
        <p:sp>
          <p:nvSpPr>
            <p:cNvPr id="6" name="Rectangle 5"/>
            <p:cNvSpPr/>
            <p:nvPr/>
          </p:nvSpPr>
          <p:spPr bwMode="auto">
            <a:xfrm>
              <a:off x="1066800" y="4495800"/>
              <a:ext cx="3671887" cy="19050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CA" sz="2400" dirty="0">
                  <a:latin typeface="Times New Roman" pitchFamily="18" charset="0"/>
                </a:rPr>
                <a:t>name:</a:t>
              </a:r>
            </a:p>
            <a:p>
              <a:pPr>
                <a:defRPr/>
              </a:pPr>
              <a:r>
                <a:rPr lang="en-CA" sz="2400" dirty="0" err="1">
                  <a:latin typeface="Times New Roman" pitchFamily="18" charset="0"/>
                </a:rPr>
                <a:t>aNumber</a:t>
              </a:r>
              <a:r>
                <a:rPr lang="en-CA" sz="2400" dirty="0">
                  <a:latin typeface="Times New Roman" pitchFamily="18" charset="0"/>
                </a:rPr>
                <a:t>:</a:t>
              </a:r>
            </a:p>
            <a:p>
              <a:pPr>
                <a:defRPr/>
              </a:pPr>
              <a:r>
                <a:rPr lang="en-CA" sz="2400" dirty="0" err="1">
                  <a:latin typeface="Times New Roman" pitchFamily="18" charset="0"/>
                </a:rPr>
                <a:t>asgnGrades</a:t>
              </a:r>
              <a:r>
                <a:rPr lang="en-CA" sz="2400" dirty="0">
                  <a:latin typeface="Times New Roman" pitchFamily="18" charset="0"/>
                </a:rPr>
                <a:t>:</a:t>
              </a:r>
            </a:p>
          </p:txBody>
        </p:sp>
        <p:sp>
          <p:nvSpPr>
            <p:cNvPr id="7" name="Rectangle 24"/>
            <p:cNvSpPr>
              <a:spLocks noChangeArrowheads="1"/>
            </p:cNvSpPr>
            <p:nvPr/>
          </p:nvSpPr>
          <p:spPr bwMode="auto">
            <a:xfrm>
              <a:off x="2974233" y="4567743"/>
              <a:ext cx="1655949" cy="35971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r>
                <a:rPr lang="en-CA" dirty="0"/>
                <a:t>Dent, Stu</a:t>
              </a:r>
            </a:p>
          </p:txBody>
        </p:sp>
        <p:sp>
          <p:nvSpPr>
            <p:cNvPr id="8" name="Rectangle 25"/>
            <p:cNvSpPr>
              <a:spLocks noChangeArrowheads="1"/>
            </p:cNvSpPr>
            <p:nvPr/>
          </p:nvSpPr>
          <p:spPr bwMode="auto">
            <a:xfrm>
              <a:off x="2974233" y="4950872"/>
              <a:ext cx="1655949" cy="35971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r>
                <a:rPr lang="en-CA"/>
                <a:t>A00000001</a:t>
              </a:r>
            </a:p>
          </p:txBody>
        </p:sp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1752600" y="5964237"/>
              <a:ext cx="576262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100</a:t>
              </a:r>
            </a:p>
          </p:txBody>
        </p:sp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2328862" y="5964237"/>
              <a:ext cx="576263" cy="360363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/>
                <a:t>0</a:t>
              </a:r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2905125" y="5964237"/>
              <a:ext cx="576262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77</a:t>
              </a:r>
            </a:p>
          </p:txBody>
        </p:sp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3408362" y="5964237"/>
              <a:ext cx="576263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80</a:t>
              </a: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328862" y="5964237"/>
              <a:ext cx="576263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/>
                <a:t>85</a:t>
              </a:r>
            </a:p>
          </p:txBody>
        </p:sp>
        <p:sp>
          <p:nvSpPr>
            <p:cNvPr id="15" name="Rectangle 25"/>
            <p:cNvSpPr>
              <a:spLocks noChangeArrowheads="1"/>
            </p:cNvSpPr>
            <p:nvPr/>
          </p:nvSpPr>
          <p:spPr bwMode="auto">
            <a:xfrm>
              <a:off x="2971801" y="5334000"/>
              <a:ext cx="304800" cy="35971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r>
                <a:rPr lang="en-CA" dirty="0"/>
                <a:t>&amp;</a:t>
              </a:r>
            </a:p>
          </p:txBody>
        </p:sp>
        <p:cxnSp>
          <p:nvCxnSpPr>
            <p:cNvPr id="16" name="Elbow Connector 26"/>
            <p:cNvCxnSpPr>
              <a:stCxn id="15" idx="3"/>
              <a:endCxn id="9" idx="0"/>
            </p:cNvCxnSpPr>
            <p:nvPr/>
          </p:nvCxnSpPr>
          <p:spPr>
            <a:xfrm flipH="1">
              <a:off x="2040731" y="5513857"/>
              <a:ext cx="1235870" cy="450380"/>
            </a:xfrm>
            <a:prstGeom prst="bentConnector4">
              <a:avLst>
                <a:gd name="adj1" fmla="val -18497"/>
                <a:gd name="adj2" fmla="val 69967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Elbow Connector 26"/>
          <p:cNvCxnSpPr>
            <a:stCxn id="28" idx="2"/>
            <a:endCxn id="12" idx="3"/>
          </p:cNvCxnSpPr>
          <p:nvPr/>
        </p:nvCxnSpPr>
        <p:spPr>
          <a:xfrm rot="5400000">
            <a:off x="4881593" y="3922742"/>
            <a:ext cx="1781909" cy="327104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593721" y="4262434"/>
            <a:ext cx="896938" cy="419100"/>
            <a:chOff x="4096" y="1525"/>
            <a:chExt cx="565" cy="264"/>
          </a:xfrm>
        </p:grpSpPr>
        <p:sp>
          <p:nvSpPr>
            <p:cNvPr id="22" name="Text Box 23"/>
            <p:cNvSpPr txBox="1">
              <a:spLocks noChangeArrowheads="1"/>
            </p:cNvSpPr>
            <p:nvPr/>
          </p:nvSpPr>
          <p:spPr bwMode="auto">
            <a:xfrm>
              <a:off x="4435" y="1525"/>
              <a:ext cx="226" cy="25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1"/>
                  </a:solidFill>
                </a:rPr>
                <a:t>&amp;</a:t>
              </a:r>
            </a:p>
          </p:txBody>
        </p:sp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4096" y="1537"/>
              <a:ext cx="361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2000" dirty="0" err="1"/>
                <a:t>stu</a:t>
              </a:r>
              <a:r>
                <a:rPr lang="en-US" altLang="en-US" sz="2000" dirty="0"/>
                <a:t>:</a:t>
              </a:r>
            </a:p>
          </p:txBody>
        </p:sp>
      </p:grpSp>
      <p:cxnSp>
        <p:nvCxnSpPr>
          <p:cNvPr id="24" name="Elbow Connector 26"/>
          <p:cNvCxnSpPr>
            <a:stCxn id="22" idx="3"/>
            <a:endCxn id="6" idx="0"/>
          </p:cNvCxnSpPr>
          <p:nvPr/>
        </p:nvCxnSpPr>
        <p:spPr>
          <a:xfrm>
            <a:off x="1491765" y="4462492"/>
            <a:ext cx="1563379" cy="338108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22"/>
          <p:cNvGrpSpPr>
            <a:grpSpLocks/>
          </p:cNvGrpSpPr>
          <p:nvPr/>
        </p:nvGrpSpPr>
        <p:grpSpPr bwMode="auto">
          <a:xfrm>
            <a:off x="5165721" y="4267197"/>
            <a:ext cx="2420940" cy="419100"/>
            <a:chOff x="3136" y="1525"/>
            <a:chExt cx="1525" cy="264"/>
          </a:xfrm>
        </p:grpSpPr>
        <p:sp>
          <p:nvSpPr>
            <p:cNvPr id="28" name="Text Box 23"/>
            <p:cNvSpPr txBox="1">
              <a:spLocks noChangeArrowheads="1"/>
            </p:cNvSpPr>
            <p:nvPr/>
          </p:nvSpPr>
          <p:spPr bwMode="auto">
            <a:xfrm>
              <a:off x="4435" y="1525"/>
              <a:ext cx="226" cy="25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1"/>
                  </a:solidFill>
                </a:rPr>
                <a:t>&amp;</a:t>
              </a:r>
            </a:p>
          </p:txBody>
        </p:sp>
        <p:sp>
          <p:nvSpPr>
            <p:cNvPr id="29" name="Text Box 24"/>
            <p:cNvSpPr txBox="1">
              <a:spLocks noChangeArrowheads="1"/>
            </p:cNvSpPr>
            <p:nvPr/>
          </p:nvSpPr>
          <p:spPr bwMode="auto">
            <a:xfrm>
              <a:off x="3136" y="1537"/>
              <a:ext cx="1305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2000" dirty="0" err="1"/>
                <a:t>myCopyOfGrades</a:t>
              </a:r>
              <a:r>
                <a:rPr lang="en-US" altLang="en-US" sz="2000" dirty="0"/>
                <a:t>:</a:t>
              </a:r>
            </a:p>
          </p:txBody>
        </p:sp>
      </p:grp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2438400" y="6269037"/>
            <a:ext cx="609600" cy="3603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dirty="0"/>
              <a:t>800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3048000" y="6269037"/>
            <a:ext cx="533400" cy="3603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dirty="0"/>
              <a:t>-50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Protecting Array Instance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Protect variables by returning a </a:t>
            </a:r>
            <a:r>
              <a:rPr lang="en-CA" i="1" dirty="0"/>
              <a:t>copy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myCopyOfGrades</a:t>
            </a:r>
            <a:r>
              <a:rPr lang="en-CA" sz="2400" dirty="0">
                <a:solidFill>
                  <a:schemeClr val="tx2"/>
                </a:solidFill>
              </a:rPr>
              <a:t> = </a:t>
            </a:r>
            <a:r>
              <a:rPr lang="en-CA" sz="2400" dirty="0" err="1">
                <a:solidFill>
                  <a:schemeClr val="tx2"/>
                </a:solidFill>
              </a:rPr>
              <a:t>stu.getAsgnGrades</a:t>
            </a:r>
            <a:r>
              <a:rPr lang="en-CA" sz="2400" dirty="0">
                <a:solidFill>
                  <a:schemeClr val="tx2"/>
                </a:solidFill>
              </a:rPr>
              <a:t>();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myCopyOfGrades</a:t>
            </a:r>
            <a:r>
              <a:rPr lang="en-CA" sz="2400" dirty="0">
                <a:solidFill>
                  <a:schemeClr val="tx2"/>
                </a:solidFill>
              </a:rPr>
              <a:t>[1] = 800;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myCopyOfGrades</a:t>
            </a:r>
            <a:r>
              <a:rPr lang="en-CA" sz="2400" dirty="0">
                <a:solidFill>
                  <a:schemeClr val="tx2"/>
                </a:solidFill>
              </a:rPr>
              <a:t>[2] = -50;</a:t>
            </a:r>
          </a:p>
          <a:p>
            <a:pPr lvl="1"/>
            <a:r>
              <a:rPr lang="en-CA" dirty="0"/>
              <a:t>client has no access to the originals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219200" y="4800600"/>
            <a:ext cx="3671887" cy="1905000"/>
            <a:chOff x="1066800" y="4495800"/>
            <a:chExt cx="3671887" cy="1905000"/>
          </a:xfrm>
        </p:grpSpPr>
        <p:sp>
          <p:nvSpPr>
            <p:cNvPr id="5" name="Rectangle 4"/>
            <p:cNvSpPr/>
            <p:nvPr/>
          </p:nvSpPr>
          <p:spPr bwMode="auto">
            <a:xfrm>
              <a:off x="1066800" y="4495800"/>
              <a:ext cx="3671887" cy="19050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CA" sz="2400" dirty="0">
                  <a:latin typeface="Times New Roman" pitchFamily="18" charset="0"/>
                </a:rPr>
                <a:t>name:</a:t>
              </a:r>
            </a:p>
            <a:p>
              <a:pPr>
                <a:defRPr/>
              </a:pPr>
              <a:r>
                <a:rPr lang="en-CA" sz="2400" dirty="0" err="1">
                  <a:latin typeface="Times New Roman" pitchFamily="18" charset="0"/>
                </a:rPr>
                <a:t>aNumber</a:t>
              </a:r>
              <a:r>
                <a:rPr lang="en-CA" sz="2400" dirty="0">
                  <a:latin typeface="Times New Roman" pitchFamily="18" charset="0"/>
                </a:rPr>
                <a:t>:</a:t>
              </a:r>
            </a:p>
            <a:p>
              <a:pPr>
                <a:defRPr/>
              </a:pPr>
              <a:r>
                <a:rPr lang="en-CA" sz="2400" dirty="0" err="1">
                  <a:latin typeface="Times New Roman" pitchFamily="18" charset="0"/>
                </a:rPr>
                <a:t>asgnGrades</a:t>
              </a:r>
              <a:r>
                <a:rPr lang="en-CA" sz="2400" dirty="0">
                  <a:latin typeface="Times New Roman" pitchFamily="18" charset="0"/>
                </a:rPr>
                <a:t>:</a:t>
              </a:r>
            </a:p>
          </p:txBody>
        </p:sp>
        <p:sp>
          <p:nvSpPr>
            <p:cNvPr id="6" name="Rectangle 24"/>
            <p:cNvSpPr>
              <a:spLocks noChangeArrowheads="1"/>
            </p:cNvSpPr>
            <p:nvPr/>
          </p:nvSpPr>
          <p:spPr bwMode="auto">
            <a:xfrm>
              <a:off x="2974233" y="4567743"/>
              <a:ext cx="1655949" cy="35971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r>
                <a:rPr lang="en-CA" dirty="0"/>
                <a:t>Dent, Stu</a:t>
              </a:r>
            </a:p>
          </p:txBody>
        </p:sp>
        <p:sp>
          <p:nvSpPr>
            <p:cNvPr id="7" name="Rectangle 25"/>
            <p:cNvSpPr>
              <a:spLocks noChangeArrowheads="1"/>
            </p:cNvSpPr>
            <p:nvPr/>
          </p:nvSpPr>
          <p:spPr bwMode="auto">
            <a:xfrm>
              <a:off x="2974233" y="4950872"/>
              <a:ext cx="1655949" cy="35971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r>
                <a:rPr lang="en-CA"/>
                <a:t>A00000001</a:t>
              </a:r>
            </a:p>
          </p:txBody>
        </p:sp>
        <p:sp>
          <p:nvSpPr>
            <p:cNvPr id="8" name="Rectangle 3"/>
            <p:cNvSpPr>
              <a:spLocks noChangeArrowheads="1"/>
            </p:cNvSpPr>
            <p:nvPr/>
          </p:nvSpPr>
          <p:spPr bwMode="auto">
            <a:xfrm>
              <a:off x="1752600" y="5964237"/>
              <a:ext cx="576262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100</a:t>
              </a:r>
            </a:p>
          </p:txBody>
        </p:sp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2328862" y="5964237"/>
              <a:ext cx="576263" cy="360363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/>
                <a:t>0</a:t>
              </a:r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2905125" y="5964237"/>
              <a:ext cx="576262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77</a:t>
              </a:r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3408362" y="5964237"/>
              <a:ext cx="576263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80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328862" y="5964237"/>
              <a:ext cx="576263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/>
                <a:t>85</a:t>
              </a:r>
            </a:p>
          </p:txBody>
        </p:sp>
        <p:sp>
          <p:nvSpPr>
            <p:cNvPr id="13" name="Rectangle 25"/>
            <p:cNvSpPr>
              <a:spLocks noChangeArrowheads="1"/>
            </p:cNvSpPr>
            <p:nvPr/>
          </p:nvSpPr>
          <p:spPr bwMode="auto">
            <a:xfrm>
              <a:off x="2971801" y="5334000"/>
              <a:ext cx="304800" cy="35971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r>
                <a:rPr lang="en-CA" dirty="0"/>
                <a:t>&amp;</a:t>
              </a:r>
            </a:p>
          </p:txBody>
        </p:sp>
        <p:cxnSp>
          <p:nvCxnSpPr>
            <p:cNvPr id="14" name="Elbow Connector 26"/>
            <p:cNvCxnSpPr>
              <a:stCxn id="13" idx="3"/>
              <a:endCxn id="8" idx="0"/>
            </p:cNvCxnSpPr>
            <p:nvPr/>
          </p:nvCxnSpPr>
          <p:spPr>
            <a:xfrm flipH="1">
              <a:off x="2040731" y="5513857"/>
              <a:ext cx="1235870" cy="450380"/>
            </a:xfrm>
            <a:prstGeom prst="bentConnector4">
              <a:avLst>
                <a:gd name="adj1" fmla="val -18497"/>
                <a:gd name="adj2" fmla="val 69967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Elbow Connector 26"/>
          <p:cNvCxnSpPr>
            <a:stCxn id="21" idx="2"/>
            <a:endCxn id="23" idx="0"/>
          </p:cNvCxnSpPr>
          <p:nvPr/>
        </p:nvCxnSpPr>
        <p:spPr>
          <a:xfrm rot="5400000">
            <a:off x="5941614" y="4782739"/>
            <a:ext cx="1581153" cy="1350168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22"/>
          <p:cNvGrpSpPr>
            <a:grpSpLocks/>
          </p:cNvGrpSpPr>
          <p:nvPr/>
        </p:nvGrpSpPr>
        <p:grpSpPr bwMode="auto">
          <a:xfrm>
            <a:off x="593721" y="4262434"/>
            <a:ext cx="896938" cy="419100"/>
            <a:chOff x="4096" y="1525"/>
            <a:chExt cx="565" cy="264"/>
          </a:xfrm>
        </p:grpSpPr>
        <p:sp>
          <p:nvSpPr>
            <p:cNvPr id="17" name="Text Box 23"/>
            <p:cNvSpPr txBox="1">
              <a:spLocks noChangeArrowheads="1"/>
            </p:cNvSpPr>
            <p:nvPr/>
          </p:nvSpPr>
          <p:spPr bwMode="auto">
            <a:xfrm>
              <a:off x="4435" y="1525"/>
              <a:ext cx="226" cy="25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1"/>
                  </a:solidFill>
                </a:rPr>
                <a:t>&amp;</a:t>
              </a:r>
            </a:p>
          </p:txBody>
        </p:sp>
        <p:sp>
          <p:nvSpPr>
            <p:cNvPr id="18" name="Text Box 24"/>
            <p:cNvSpPr txBox="1">
              <a:spLocks noChangeArrowheads="1"/>
            </p:cNvSpPr>
            <p:nvPr/>
          </p:nvSpPr>
          <p:spPr bwMode="auto">
            <a:xfrm>
              <a:off x="4096" y="1537"/>
              <a:ext cx="361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2000" dirty="0" err="1"/>
                <a:t>stu</a:t>
              </a:r>
              <a:r>
                <a:rPr lang="en-US" altLang="en-US" sz="2000" dirty="0"/>
                <a:t>:</a:t>
              </a:r>
            </a:p>
          </p:txBody>
        </p:sp>
      </p:grpSp>
      <p:cxnSp>
        <p:nvCxnSpPr>
          <p:cNvPr id="19" name="Elbow Connector 26"/>
          <p:cNvCxnSpPr>
            <a:stCxn id="17" idx="3"/>
            <a:endCxn id="5" idx="0"/>
          </p:cNvCxnSpPr>
          <p:nvPr/>
        </p:nvCxnSpPr>
        <p:spPr>
          <a:xfrm>
            <a:off x="1491765" y="4462492"/>
            <a:ext cx="1563379" cy="338108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22"/>
          <p:cNvGrpSpPr>
            <a:grpSpLocks/>
          </p:cNvGrpSpPr>
          <p:nvPr/>
        </p:nvGrpSpPr>
        <p:grpSpPr bwMode="auto">
          <a:xfrm>
            <a:off x="5165721" y="4267197"/>
            <a:ext cx="2420940" cy="419100"/>
            <a:chOff x="3136" y="1525"/>
            <a:chExt cx="1525" cy="264"/>
          </a:xfrm>
        </p:grpSpPr>
        <p:sp>
          <p:nvSpPr>
            <p:cNvPr id="21" name="Text Box 23"/>
            <p:cNvSpPr txBox="1">
              <a:spLocks noChangeArrowheads="1"/>
            </p:cNvSpPr>
            <p:nvPr/>
          </p:nvSpPr>
          <p:spPr bwMode="auto">
            <a:xfrm>
              <a:off x="4435" y="1525"/>
              <a:ext cx="226" cy="25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1"/>
                  </a:solidFill>
                </a:rPr>
                <a:t>&amp;</a:t>
              </a:r>
            </a:p>
          </p:txBody>
        </p:sp>
        <p:sp>
          <p:nvSpPr>
            <p:cNvPr id="22" name="Text Box 24"/>
            <p:cNvSpPr txBox="1">
              <a:spLocks noChangeArrowheads="1"/>
            </p:cNvSpPr>
            <p:nvPr/>
          </p:nvSpPr>
          <p:spPr bwMode="auto">
            <a:xfrm>
              <a:off x="3136" y="1537"/>
              <a:ext cx="1305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2000" dirty="0" err="1"/>
                <a:t>myCopyOfGrades</a:t>
              </a:r>
              <a:r>
                <a:rPr lang="en-US" altLang="en-US" sz="2000" dirty="0"/>
                <a:t>: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768975" y="6248400"/>
            <a:ext cx="2232025" cy="360363"/>
            <a:chOff x="5768975" y="6248400"/>
            <a:chExt cx="2232025" cy="360363"/>
          </a:xfrm>
        </p:grpSpPr>
        <p:sp>
          <p:nvSpPr>
            <p:cNvPr id="23" name="Rectangle 3"/>
            <p:cNvSpPr>
              <a:spLocks noChangeArrowheads="1"/>
            </p:cNvSpPr>
            <p:nvPr/>
          </p:nvSpPr>
          <p:spPr bwMode="auto">
            <a:xfrm>
              <a:off x="5768975" y="6248400"/>
              <a:ext cx="576262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100</a:t>
              </a:r>
            </a:p>
          </p:txBody>
        </p:sp>
        <p:sp>
          <p:nvSpPr>
            <p:cNvPr id="24" name="Rectangle 5"/>
            <p:cNvSpPr>
              <a:spLocks noChangeArrowheads="1"/>
            </p:cNvSpPr>
            <p:nvPr/>
          </p:nvSpPr>
          <p:spPr bwMode="auto">
            <a:xfrm>
              <a:off x="6921500" y="6248400"/>
              <a:ext cx="576262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77</a:t>
              </a:r>
            </a:p>
          </p:txBody>
        </p:sp>
        <p:sp>
          <p:nvSpPr>
            <p:cNvPr id="25" name="Rectangle 6"/>
            <p:cNvSpPr>
              <a:spLocks noChangeArrowheads="1"/>
            </p:cNvSpPr>
            <p:nvPr/>
          </p:nvSpPr>
          <p:spPr bwMode="auto">
            <a:xfrm>
              <a:off x="7424737" y="6248400"/>
              <a:ext cx="576263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80</a:t>
              </a: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6345237" y="6248400"/>
              <a:ext cx="576263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/>
                <a:t>85</a:t>
              </a:r>
            </a:p>
          </p:txBody>
        </p:sp>
      </p:grp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6324600" y="6248400"/>
            <a:ext cx="609600" cy="3603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dirty="0"/>
              <a:t>800</a:t>
            </a: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6934200" y="6248400"/>
            <a:ext cx="533400" cy="3603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dirty="0"/>
              <a:t>-50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Creating a Copy of an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What needs to be done:</a:t>
            </a:r>
          </a:p>
          <a:p>
            <a:pPr lvl="1"/>
            <a:r>
              <a:rPr lang="en-CA" dirty="0"/>
              <a:t>make a new array of the correct size</a:t>
            </a:r>
          </a:p>
          <a:p>
            <a:pPr lvl="1"/>
            <a:r>
              <a:rPr lang="en-CA" dirty="0"/>
              <a:t>copy all the values of the old array into the new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[]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getAsgnGrades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()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[] copy = new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[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asgnGrades.length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];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for (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= 0;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&lt;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copy.length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; ++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)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    copy[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] =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asgnGrades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[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];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}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return copy;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  <a:endParaRPr lang="en-CA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172200" y="4171890"/>
            <a:ext cx="2438400" cy="1009710"/>
            <a:chOff x="6019800" y="4171890"/>
            <a:chExt cx="2438400" cy="1009710"/>
          </a:xfrm>
        </p:grpSpPr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6226175" y="4821237"/>
              <a:ext cx="576262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100</a:t>
              </a: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7378700" y="4821237"/>
              <a:ext cx="576262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77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7881937" y="4821237"/>
              <a:ext cx="576263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80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6802437" y="4821237"/>
              <a:ext cx="576263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/>
                <a:t>85</a:t>
              </a:r>
            </a:p>
          </p:txBody>
        </p:sp>
        <p:sp>
          <p:nvSpPr>
            <p:cNvPr id="8" name="Rectangle 25"/>
            <p:cNvSpPr>
              <a:spLocks noChangeArrowheads="1"/>
            </p:cNvSpPr>
            <p:nvPr/>
          </p:nvSpPr>
          <p:spPr bwMode="auto">
            <a:xfrm>
              <a:off x="7445376" y="4191000"/>
              <a:ext cx="304800" cy="35971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r>
                <a:rPr lang="en-CA" dirty="0"/>
                <a:t>&amp;</a:t>
              </a:r>
            </a:p>
          </p:txBody>
        </p:sp>
        <p:cxnSp>
          <p:nvCxnSpPr>
            <p:cNvPr id="9" name="Elbow Connector 26"/>
            <p:cNvCxnSpPr>
              <a:stCxn id="8" idx="3"/>
              <a:endCxn id="4" idx="0"/>
            </p:cNvCxnSpPr>
            <p:nvPr/>
          </p:nvCxnSpPr>
          <p:spPr>
            <a:xfrm flipH="1">
              <a:off x="6514306" y="4370857"/>
              <a:ext cx="1235870" cy="450380"/>
            </a:xfrm>
            <a:prstGeom prst="bentConnector4">
              <a:avLst>
                <a:gd name="adj1" fmla="val -18497"/>
                <a:gd name="adj2" fmla="val 69967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6019800" y="4171890"/>
              <a:ext cx="1466620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2000" dirty="0" err="1"/>
                <a:t>asgnGrades</a:t>
              </a:r>
              <a:r>
                <a:rPr lang="en-US" altLang="en-US" sz="2000" dirty="0"/>
                <a:t>: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400800" y="5467290"/>
            <a:ext cx="2232025" cy="1009710"/>
            <a:chOff x="6226175" y="4171890"/>
            <a:chExt cx="2232025" cy="1009710"/>
          </a:xfrm>
        </p:grpSpPr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6226175" y="4821237"/>
              <a:ext cx="576262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0</a:t>
              </a:r>
            </a:p>
          </p:txBody>
        </p:sp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7378700" y="4821237"/>
              <a:ext cx="576262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0</a:t>
              </a:r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7881937" y="4821237"/>
              <a:ext cx="576263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0</a:t>
              </a: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6802437" y="4821237"/>
              <a:ext cx="576263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0</a:t>
              </a:r>
            </a:p>
          </p:txBody>
        </p:sp>
        <p:sp>
          <p:nvSpPr>
            <p:cNvPr id="17" name="Rectangle 25"/>
            <p:cNvSpPr>
              <a:spLocks noChangeArrowheads="1"/>
            </p:cNvSpPr>
            <p:nvPr/>
          </p:nvSpPr>
          <p:spPr bwMode="auto">
            <a:xfrm>
              <a:off x="7445376" y="4191000"/>
              <a:ext cx="304800" cy="35971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r>
                <a:rPr lang="en-CA" dirty="0"/>
                <a:t>&amp;</a:t>
              </a:r>
            </a:p>
          </p:txBody>
        </p:sp>
        <p:cxnSp>
          <p:nvCxnSpPr>
            <p:cNvPr id="18" name="Elbow Connector 26"/>
            <p:cNvCxnSpPr>
              <a:stCxn id="17" idx="3"/>
              <a:endCxn id="13" idx="0"/>
            </p:cNvCxnSpPr>
            <p:nvPr/>
          </p:nvCxnSpPr>
          <p:spPr>
            <a:xfrm flipH="1">
              <a:off x="6514306" y="4370857"/>
              <a:ext cx="1235870" cy="450380"/>
            </a:xfrm>
            <a:prstGeom prst="bentConnector4">
              <a:avLst>
                <a:gd name="adj1" fmla="val -18497"/>
                <a:gd name="adj2" fmla="val 69967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 Box 24"/>
            <p:cNvSpPr txBox="1">
              <a:spLocks noChangeArrowheads="1"/>
            </p:cNvSpPr>
            <p:nvPr/>
          </p:nvSpPr>
          <p:spPr bwMode="auto">
            <a:xfrm>
              <a:off x="6742498" y="4171890"/>
              <a:ext cx="743922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2000" dirty="0"/>
                <a:t>copy: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400800" y="6096000"/>
            <a:ext cx="2232025" cy="381000"/>
            <a:chOff x="6400800" y="6096000"/>
            <a:chExt cx="2232025" cy="381000"/>
          </a:xfrm>
        </p:grpSpPr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6400800" y="6096000"/>
              <a:ext cx="576262" cy="381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100</a:t>
              </a:r>
            </a:p>
          </p:txBody>
        </p:sp>
        <p:sp>
          <p:nvSpPr>
            <p:cNvPr id="21" name="Rectangle 5"/>
            <p:cNvSpPr>
              <a:spLocks noChangeArrowheads="1"/>
            </p:cNvSpPr>
            <p:nvPr/>
          </p:nvSpPr>
          <p:spPr bwMode="auto">
            <a:xfrm>
              <a:off x="7553325" y="6096000"/>
              <a:ext cx="576262" cy="381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77</a:t>
              </a:r>
            </a:p>
          </p:txBody>
        </p:sp>
        <p:sp>
          <p:nvSpPr>
            <p:cNvPr id="22" name="Rectangle 6"/>
            <p:cNvSpPr>
              <a:spLocks noChangeArrowheads="1"/>
            </p:cNvSpPr>
            <p:nvPr/>
          </p:nvSpPr>
          <p:spPr bwMode="auto">
            <a:xfrm>
              <a:off x="8056562" y="6096000"/>
              <a:ext cx="576263" cy="381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80</a:t>
              </a: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6977062" y="6096000"/>
              <a:ext cx="576263" cy="381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/>
                <a:t>85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decel="100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decel="100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An Easier Way to Copy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Often need to copy an array</a:t>
            </a:r>
          </a:p>
          <a:p>
            <a:r>
              <a:rPr lang="en-CA" dirty="0"/>
              <a:t>Java makes it easier for us</a:t>
            </a:r>
          </a:p>
          <a:p>
            <a:pPr lvl="1"/>
            <a:r>
              <a:rPr lang="en-CA" dirty="0"/>
              <a:t>don’t need to write all that code</a:t>
            </a:r>
          </a:p>
          <a:p>
            <a:pPr lvl="1"/>
            <a:r>
              <a:rPr lang="en-CA" dirty="0"/>
              <a:t>someone’s already done it for us!</a:t>
            </a:r>
          </a:p>
          <a:p>
            <a:pPr lvl="1"/>
            <a:r>
              <a:rPr lang="en-CA" dirty="0"/>
              <a:t>just say </a:t>
            </a:r>
            <a:r>
              <a:rPr lang="en-CA" i="1" dirty="0"/>
              <a:t>what array</a:t>
            </a:r>
            <a:r>
              <a:rPr lang="en-CA" dirty="0"/>
              <a:t> and </a:t>
            </a:r>
            <a:r>
              <a:rPr lang="en-CA" i="1" dirty="0"/>
              <a:t>how much of it to copy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[]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getAsgnGrades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()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en-CA" sz="2400" b="1" i="1" dirty="0">
                <a:solidFill>
                  <a:schemeClr val="accent6">
                    <a:lumMod val="50000"/>
                  </a:schemeClr>
                </a:solidFill>
              </a:rPr>
              <a:t>// THIS is the way to return an array instance variable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return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Arrays.copyOf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asgnGrades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, NUM_ASGN);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  <a:endParaRPr lang="en-CA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94696" y="6488668"/>
            <a:ext cx="4949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b="1" i="1" dirty="0"/>
              <a:t>NOTE</a:t>
            </a:r>
            <a:r>
              <a:rPr lang="en-CA" i="1" dirty="0"/>
              <a:t>:  This is the better way I promised you </a:t>
            </a:r>
            <a:r>
              <a:rPr lang="en-CA" i="1" dirty="0">
                <a:hlinkClick r:id="rId3" action="ppaction://hlinksldjump"/>
              </a:rPr>
              <a:t>earlier</a:t>
            </a:r>
            <a:r>
              <a:rPr lang="en-CA" i="1" dirty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Arrays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Arrays class provides many useful methods</a:t>
            </a:r>
          </a:p>
          <a:p>
            <a:pPr lvl="1"/>
            <a:r>
              <a:rPr lang="en-CA" dirty="0" err="1"/>
              <a:t>copyOf</a:t>
            </a:r>
            <a:r>
              <a:rPr lang="en-CA" dirty="0"/>
              <a:t> – copies an array</a:t>
            </a:r>
          </a:p>
          <a:p>
            <a:pPr lvl="1"/>
            <a:r>
              <a:rPr lang="en-CA" dirty="0" err="1"/>
              <a:t>copyOfRange</a:t>
            </a:r>
            <a:r>
              <a:rPr lang="en-CA" dirty="0"/>
              <a:t> – copies part of an array</a:t>
            </a:r>
          </a:p>
          <a:p>
            <a:pPr lvl="1"/>
            <a:r>
              <a:rPr lang="en-CA" dirty="0"/>
              <a:t>equals – checks if two arrays have same elements</a:t>
            </a:r>
          </a:p>
          <a:p>
            <a:pPr lvl="1"/>
            <a:r>
              <a:rPr lang="en-CA" dirty="0"/>
              <a:t>fill – fills an array with a given value</a:t>
            </a:r>
          </a:p>
          <a:p>
            <a:pPr lvl="1"/>
            <a:r>
              <a:rPr lang="en-CA" dirty="0"/>
              <a:t>sort – sorts an array</a:t>
            </a:r>
          </a:p>
          <a:p>
            <a:pPr lvl="1"/>
            <a:r>
              <a:rPr lang="en-CA" dirty="0" err="1"/>
              <a:t>toString</a:t>
            </a:r>
            <a:r>
              <a:rPr lang="en-CA" dirty="0"/>
              <a:t> – makes a String representing the array</a:t>
            </a:r>
          </a:p>
          <a:p>
            <a:r>
              <a:rPr lang="en-CA" dirty="0"/>
              <a:t>Needs to be imported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import </a:t>
            </a:r>
            <a:r>
              <a:rPr lang="en-CA" sz="2400" dirty="0" err="1">
                <a:solidFill>
                  <a:schemeClr val="tx2"/>
                </a:solidFill>
              </a:rPr>
              <a:t>java.util.Arrays</a:t>
            </a:r>
            <a:r>
              <a:rPr lang="en-CA" sz="2400" dirty="0">
                <a:solidFill>
                  <a:schemeClr val="tx2"/>
                </a:solidFill>
              </a:rPr>
              <a:t>;</a:t>
            </a:r>
            <a:endParaRPr lang="en-CA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 Convenience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Printing an array object gets weird output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int</a:t>
            </a:r>
            <a:r>
              <a:rPr lang="en-CA" sz="2400" dirty="0">
                <a:solidFill>
                  <a:schemeClr val="tx2"/>
                </a:solidFill>
              </a:rPr>
              <a:t>[] </a:t>
            </a:r>
            <a:r>
              <a:rPr lang="en-CA" sz="2400" dirty="0" err="1">
                <a:solidFill>
                  <a:schemeClr val="tx2"/>
                </a:solidFill>
              </a:rPr>
              <a:t>arr</a:t>
            </a:r>
            <a:r>
              <a:rPr lang="en-CA" sz="2400" dirty="0">
                <a:solidFill>
                  <a:schemeClr val="tx2"/>
                </a:solidFill>
              </a:rPr>
              <a:t> = new </a:t>
            </a:r>
            <a:r>
              <a:rPr lang="en-CA" sz="2400" dirty="0" err="1">
                <a:solidFill>
                  <a:schemeClr val="tx2"/>
                </a:solidFill>
              </a:rPr>
              <a:t>int</a:t>
            </a:r>
            <a:r>
              <a:rPr lang="en-CA" sz="2400" dirty="0">
                <a:solidFill>
                  <a:schemeClr val="tx2"/>
                </a:solidFill>
              </a:rPr>
              <a:t>[]{10, 2, 130, 40};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System.out.println</a:t>
            </a:r>
            <a:r>
              <a:rPr lang="en-CA" sz="2400" dirty="0">
                <a:solidFill>
                  <a:schemeClr val="tx2"/>
                </a:solidFill>
              </a:rPr>
              <a:t>(</a:t>
            </a:r>
            <a:r>
              <a:rPr lang="en-CA" sz="2400" dirty="0" err="1">
                <a:solidFill>
                  <a:schemeClr val="tx2"/>
                </a:solidFill>
              </a:rPr>
              <a:t>arr</a:t>
            </a:r>
            <a:r>
              <a:rPr lang="en-CA" sz="2400" dirty="0">
                <a:solidFill>
                  <a:schemeClr val="tx2"/>
                </a:solidFill>
              </a:rPr>
              <a:t>);</a:t>
            </a:r>
          </a:p>
          <a:p>
            <a:endParaRPr lang="en-CA" dirty="0"/>
          </a:p>
          <a:p>
            <a:r>
              <a:rPr lang="en-CA" dirty="0"/>
              <a:t>Arrays has a method to make it nicer: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System.out.println</a:t>
            </a:r>
            <a:r>
              <a:rPr lang="en-CA" sz="2400" dirty="0">
                <a:solidFill>
                  <a:schemeClr val="tx2"/>
                </a:solidFill>
              </a:rPr>
              <a:t>(</a:t>
            </a:r>
            <a:r>
              <a:rPr lang="en-CA" sz="2400" dirty="0" err="1">
                <a:solidFill>
                  <a:schemeClr val="tx2"/>
                </a:solidFill>
              </a:rPr>
              <a:t>Arrays.toString</a:t>
            </a:r>
            <a:r>
              <a:rPr lang="en-CA" sz="2400" dirty="0">
                <a:solidFill>
                  <a:schemeClr val="tx2"/>
                </a:solidFill>
              </a:rPr>
              <a:t>(</a:t>
            </a:r>
            <a:r>
              <a:rPr lang="en-CA" sz="2400" dirty="0" err="1">
                <a:solidFill>
                  <a:schemeClr val="tx2"/>
                </a:solidFill>
              </a:rPr>
              <a:t>arr</a:t>
            </a:r>
            <a:r>
              <a:rPr lang="en-CA" sz="2400" dirty="0">
                <a:solidFill>
                  <a:schemeClr val="tx2"/>
                </a:solidFill>
              </a:rPr>
              <a:t>));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3200400"/>
            <a:ext cx="73914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[I@1db9742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4800600"/>
            <a:ext cx="73914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[10, 2, 130, 40]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Arrays.copyOf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Returns a new array of the size requested</a:t>
            </a:r>
          </a:p>
          <a:p>
            <a:pPr lvl="1"/>
            <a:r>
              <a:rPr lang="en-CA" dirty="0"/>
              <a:t>extra elements of the copy are zeroed out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[]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longCopy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=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Arrays.copyOf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asgnGrades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, 6);</a:t>
            </a:r>
          </a:p>
          <a:p>
            <a:pPr lvl="1"/>
            <a:r>
              <a:rPr lang="en-CA" dirty="0"/>
              <a:t>some elements can be left off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[] graded =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Arrays.copyOf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asgnGrades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numGraded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);</a:t>
            </a:r>
            <a:endParaRPr lang="en-CA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endParaRPr lang="en-CA" dirty="0"/>
          </a:p>
        </p:txBody>
      </p:sp>
      <p:grpSp>
        <p:nvGrpSpPr>
          <p:cNvPr id="4" name="Group 3"/>
          <p:cNvGrpSpPr/>
          <p:nvPr/>
        </p:nvGrpSpPr>
        <p:grpSpPr>
          <a:xfrm>
            <a:off x="914400" y="4343400"/>
            <a:ext cx="2438400" cy="1009710"/>
            <a:chOff x="6019800" y="4171890"/>
            <a:chExt cx="2438400" cy="100971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6226175" y="4821237"/>
              <a:ext cx="576262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100</a:t>
              </a: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7378700" y="4821237"/>
              <a:ext cx="576262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0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7881937" y="4821237"/>
              <a:ext cx="576263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0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6802437" y="4821237"/>
              <a:ext cx="576263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/>
                <a:t>85</a:t>
              </a:r>
            </a:p>
          </p:txBody>
        </p:sp>
        <p:sp>
          <p:nvSpPr>
            <p:cNvPr id="9" name="Rectangle 25"/>
            <p:cNvSpPr>
              <a:spLocks noChangeArrowheads="1"/>
            </p:cNvSpPr>
            <p:nvPr/>
          </p:nvSpPr>
          <p:spPr bwMode="auto">
            <a:xfrm>
              <a:off x="7445376" y="4191000"/>
              <a:ext cx="304800" cy="35971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r>
                <a:rPr lang="en-CA" dirty="0"/>
                <a:t>&amp;</a:t>
              </a:r>
            </a:p>
          </p:txBody>
        </p:sp>
        <p:cxnSp>
          <p:nvCxnSpPr>
            <p:cNvPr id="10" name="Elbow Connector 26"/>
            <p:cNvCxnSpPr>
              <a:stCxn id="9" idx="3"/>
              <a:endCxn id="5" idx="0"/>
            </p:cNvCxnSpPr>
            <p:nvPr/>
          </p:nvCxnSpPr>
          <p:spPr>
            <a:xfrm flipH="1">
              <a:off x="6514306" y="4370857"/>
              <a:ext cx="1235870" cy="450380"/>
            </a:xfrm>
            <a:prstGeom prst="bentConnector4">
              <a:avLst>
                <a:gd name="adj1" fmla="val -18497"/>
                <a:gd name="adj2" fmla="val 69967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 Box 24"/>
            <p:cNvSpPr txBox="1">
              <a:spLocks noChangeArrowheads="1"/>
            </p:cNvSpPr>
            <p:nvPr/>
          </p:nvSpPr>
          <p:spPr bwMode="auto">
            <a:xfrm>
              <a:off x="6019800" y="4171890"/>
              <a:ext cx="1466620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2000" dirty="0" err="1"/>
                <a:t>asgnGrades</a:t>
              </a:r>
              <a:r>
                <a:rPr lang="en-US" altLang="en-US" sz="2000" dirty="0"/>
                <a:t>: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440313" y="5467290"/>
            <a:ext cx="1570087" cy="1009710"/>
            <a:chOff x="6507113" y="4171890"/>
            <a:chExt cx="1570087" cy="1009710"/>
          </a:xfrm>
        </p:grpSpPr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6924675" y="4821237"/>
              <a:ext cx="576262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100</a:t>
              </a: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7500937" y="4821237"/>
              <a:ext cx="576263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/>
                <a:t>85</a:t>
              </a:r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7445376" y="4191000"/>
              <a:ext cx="304800" cy="35971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r>
                <a:rPr lang="en-CA" dirty="0"/>
                <a:t>&amp;</a:t>
              </a:r>
            </a:p>
          </p:txBody>
        </p:sp>
        <p:cxnSp>
          <p:nvCxnSpPr>
            <p:cNvPr id="26" name="Elbow Connector 26"/>
            <p:cNvCxnSpPr>
              <a:stCxn id="25" idx="3"/>
              <a:endCxn id="21" idx="0"/>
            </p:cNvCxnSpPr>
            <p:nvPr/>
          </p:nvCxnSpPr>
          <p:spPr>
            <a:xfrm flipH="1">
              <a:off x="7212806" y="4370857"/>
              <a:ext cx="537370" cy="450380"/>
            </a:xfrm>
            <a:prstGeom prst="bentConnector4">
              <a:avLst>
                <a:gd name="adj1" fmla="val -42541"/>
                <a:gd name="adj2" fmla="val 69967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24"/>
            <p:cNvSpPr txBox="1">
              <a:spLocks noChangeArrowheads="1"/>
            </p:cNvSpPr>
            <p:nvPr/>
          </p:nvSpPr>
          <p:spPr bwMode="auto">
            <a:xfrm>
              <a:off x="6507113" y="4171890"/>
              <a:ext cx="979307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2000" dirty="0"/>
                <a:t>graded: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120775" y="5543490"/>
            <a:ext cx="3222625" cy="1009710"/>
            <a:chOff x="1120775" y="5543490"/>
            <a:chExt cx="3222625" cy="1009710"/>
          </a:xfrm>
        </p:grpSpPr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120775" y="6192837"/>
              <a:ext cx="576262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100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273300" y="6192837"/>
              <a:ext cx="576262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0</a:t>
              </a: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776537" y="6192837"/>
              <a:ext cx="576263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0</a:t>
              </a: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697037" y="6192837"/>
              <a:ext cx="576263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/>
                <a:t>85</a:t>
              </a:r>
            </a:p>
          </p:txBody>
        </p:sp>
        <p:sp>
          <p:nvSpPr>
            <p:cNvPr id="17" name="Rectangle 25"/>
            <p:cNvSpPr>
              <a:spLocks noChangeArrowheads="1"/>
            </p:cNvSpPr>
            <p:nvPr/>
          </p:nvSpPr>
          <p:spPr bwMode="auto">
            <a:xfrm>
              <a:off x="2339976" y="5562600"/>
              <a:ext cx="304800" cy="35971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r>
                <a:rPr lang="en-CA" dirty="0"/>
                <a:t>&amp;</a:t>
              </a:r>
            </a:p>
          </p:txBody>
        </p:sp>
        <p:cxnSp>
          <p:nvCxnSpPr>
            <p:cNvPr id="18" name="Elbow Connector 26"/>
            <p:cNvCxnSpPr>
              <a:stCxn id="17" idx="3"/>
              <a:endCxn id="13" idx="0"/>
            </p:cNvCxnSpPr>
            <p:nvPr/>
          </p:nvCxnSpPr>
          <p:spPr>
            <a:xfrm flipH="1">
              <a:off x="1408906" y="5742457"/>
              <a:ext cx="1235870" cy="450380"/>
            </a:xfrm>
            <a:prstGeom prst="bentConnector4">
              <a:avLst>
                <a:gd name="adj1" fmla="val -18497"/>
                <a:gd name="adj2" fmla="val 69967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 Box 24"/>
            <p:cNvSpPr txBox="1">
              <a:spLocks noChangeArrowheads="1"/>
            </p:cNvSpPr>
            <p:nvPr/>
          </p:nvSpPr>
          <p:spPr bwMode="auto">
            <a:xfrm>
              <a:off x="1158891" y="5543490"/>
              <a:ext cx="1222129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2000" dirty="0" err="1"/>
                <a:t>longCopy</a:t>
              </a:r>
              <a:r>
                <a:rPr lang="en-US" altLang="en-US" sz="2000" dirty="0"/>
                <a:t>:</a:t>
              </a: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3263900" y="6192837"/>
              <a:ext cx="576262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0</a:t>
              </a: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3767137" y="6192837"/>
              <a:ext cx="576263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0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122634" y="4724400"/>
            <a:ext cx="1887766" cy="457200"/>
            <a:chOff x="5122634" y="4724400"/>
            <a:chExt cx="1887766" cy="457200"/>
          </a:xfrm>
        </p:grpSpPr>
        <p:sp>
          <p:nvSpPr>
            <p:cNvPr id="31" name="Rectangle 25"/>
            <p:cNvSpPr>
              <a:spLocks noChangeArrowheads="1"/>
            </p:cNvSpPr>
            <p:nvPr/>
          </p:nvSpPr>
          <p:spPr bwMode="auto">
            <a:xfrm>
              <a:off x="6577063" y="4724400"/>
              <a:ext cx="433337" cy="43809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sz="2000" dirty="0"/>
                <a:t>2</a:t>
              </a:r>
            </a:p>
          </p:txBody>
        </p:sp>
        <p:sp>
          <p:nvSpPr>
            <p:cNvPr id="32" name="Text Box 24"/>
            <p:cNvSpPr txBox="1">
              <a:spLocks noChangeArrowheads="1"/>
            </p:cNvSpPr>
            <p:nvPr/>
          </p:nvSpPr>
          <p:spPr bwMode="auto">
            <a:xfrm>
              <a:off x="5122634" y="4781490"/>
              <a:ext cx="149547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2000" dirty="0" err="1"/>
                <a:t>numGraded</a:t>
              </a:r>
              <a:r>
                <a:rPr lang="en-US" altLang="en-US" sz="2000" dirty="0"/>
                <a:t>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Aside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To track the number of graded assignments:</a:t>
            </a:r>
          </a:p>
          <a:p>
            <a:pPr lvl="1"/>
            <a:r>
              <a:rPr lang="en-CA" dirty="0"/>
              <a:t>need a private static variable for that value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private static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numAsgnGraded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= 0;</a:t>
            </a:r>
            <a:endParaRPr lang="en-CA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en-CA" dirty="0"/>
              <a:t>want a getter and setter for that variable</a:t>
            </a:r>
          </a:p>
          <a:p>
            <a:pPr lvl="2"/>
            <a:r>
              <a:rPr lang="en-CA" dirty="0"/>
              <a:t>setter should only allow valid assignment numbers</a:t>
            </a:r>
          </a:p>
          <a:p>
            <a:pPr lvl="2"/>
            <a:r>
              <a:rPr lang="en-CA" dirty="0"/>
              <a:t>(left as exercise)</a:t>
            </a:r>
          </a:p>
          <a:p>
            <a:pPr lvl="1"/>
            <a:r>
              <a:rPr lang="en-CA" dirty="0"/>
              <a:t>want a public getter for the graded assignments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[]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getGradedAsgns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()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return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Arrays.copyOf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asgnGrades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numAsgnGraded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  <a:endParaRPr lang="en-CA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7392" y="6488668"/>
            <a:ext cx="5636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b="1" i="1" dirty="0"/>
              <a:t>NOTE</a:t>
            </a:r>
            <a:r>
              <a:rPr lang="en-CA" i="1" dirty="0"/>
              <a:t>:  It is possible to create an array with zero elements!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Arrays as Arguments to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[Brackets] pick out one element of an array</a:t>
            </a:r>
          </a:p>
          <a:p>
            <a:pPr lvl="1"/>
            <a:r>
              <a:rPr lang="en-CA" dirty="0" err="1"/>
              <a:t>asgnGrades</a:t>
            </a:r>
            <a:r>
              <a:rPr lang="en-CA" dirty="0"/>
              <a:t>[0] picks out 1</a:t>
            </a:r>
            <a:r>
              <a:rPr lang="en-CA" baseline="30000" dirty="0"/>
              <a:t>st</a:t>
            </a:r>
            <a:r>
              <a:rPr lang="en-CA" dirty="0"/>
              <a:t> element of </a:t>
            </a:r>
            <a:r>
              <a:rPr lang="en-CA" dirty="0" err="1"/>
              <a:t>asgnGrades</a:t>
            </a:r>
            <a:endParaRPr lang="en-CA" dirty="0"/>
          </a:p>
          <a:p>
            <a:r>
              <a:rPr lang="en-CA" dirty="0"/>
              <a:t>Don’t use them when sending the whole array!</a:t>
            </a:r>
          </a:p>
          <a:p>
            <a:pPr lvl="1"/>
            <a:r>
              <a:rPr lang="en-CA" dirty="0"/>
              <a:t>it’s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Arrays.copyOf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CA" sz="2400" b="1" dirty="0" err="1">
                <a:solidFill>
                  <a:schemeClr val="accent6">
                    <a:lumMod val="50000"/>
                  </a:schemeClr>
                </a:solidFill>
              </a:rPr>
              <a:t>asgnGrades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, NUM_ASGN);</a:t>
            </a:r>
            <a:endParaRPr lang="en-CA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en-CA" i="1" dirty="0"/>
              <a:t>not</a:t>
            </a:r>
            <a:r>
              <a:rPr lang="en-CA" dirty="0"/>
              <a:t> </a:t>
            </a:r>
            <a:r>
              <a:rPr lang="en-CA" sz="2400" u="wavyHeavy" dirty="0" err="1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0000"/>
                  </a:solidFill>
                </a:uFill>
              </a:rPr>
              <a:t>Arrays.copyOf</a:t>
            </a:r>
            <a:r>
              <a:rPr lang="en-CA" sz="2400" u="wavyHeavy" dirty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0000"/>
                  </a:solidFill>
                </a:uFill>
              </a:rPr>
              <a:t>(</a:t>
            </a:r>
            <a:r>
              <a:rPr lang="en-CA" sz="2400" u="wavyHeavy" dirty="0" err="1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0000"/>
                  </a:solidFill>
                </a:uFill>
              </a:rPr>
              <a:t>asgnGrades</a:t>
            </a:r>
            <a:r>
              <a:rPr lang="en-CA" sz="2400" b="1" u="wavyHeavy" dirty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0000"/>
                  </a:solidFill>
                </a:uFill>
              </a:rPr>
              <a:t>[]</a:t>
            </a:r>
            <a:r>
              <a:rPr lang="en-CA" sz="2400" u="wavyHeavy" dirty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0000"/>
                  </a:solidFill>
                </a:uFill>
              </a:rPr>
              <a:t>, NUM_ASGN);</a:t>
            </a:r>
            <a:endParaRPr lang="en-CA" u="wavyHeavy" dirty="0">
              <a:solidFill>
                <a:schemeClr val="accent6">
                  <a:lumMod val="50000"/>
                </a:schemeClr>
              </a:solidFill>
              <a:uFill>
                <a:solidFill>
                  <a:srgbClr val="FF0000"/>
                </a:solidFill>
              </a:uFill>
            </a:endParaRPr>
          </a:p>
          <a:p>
            <a:pPr lvl="1"/>
            <a:endParaRPr lang="en-CA" u="wavyHeavy" dirty="0">
              <a:solidFill>
                <a:schemeClr val="accent6">
                  <a:lumMod val="50000"/>
                </a:schemeClr>
              </a:solidFill>
              <a:uFill>
                <a:solidFill>
                  <a:srgbClr val="FF0000"/>
                </a:solidFill>
              </a:uFill>
            </a:endParaRPr>
          </a:p>
          <a:p>
            <a:endParaRPr lang="en-CA" u="wavyHeavy" dirty="0">
              <a:solidFill>
                <a:schemeClr val="accent6">
                  <a:lumMod val="50000"/>
                </a:schemeClr>
              </a:solidFill>
              <a:uFill>
                <a:solidFill>
                  <a:srgbClr val="FF0000"/>
                </a:solidFill>
              </a:uFill>
            </a:endParaRPr>
          </a:p>
          <a:p>
            <a:pPr lvl="1"/>
            <a:r>
              <a:rPr lang="en-CA" i="1" dirty="0"/>
              <a:t>not</a:t>
            </a:r>
            <a:r>
              <a:rPr lang="en-CA" dirty="0"/>
              <a:t> </a:t>
            </a:r>
            <a:r>
              <a:rPr lang="en-CA" sz="2400" u="wavyHeavy" dirty="0" err="1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0000"/>
                  </a:solidFill>
                </a:uFill>
              </a:rPr>
              <a:t>Arrays.copyOf</a:t>
            </a:r>
            <a:r>
              <a:rPr lang="en-CA" sz="2400" u="wavyHeavy" dirty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0000"/>
                  </a:solidFill>
                </a:uFill>
              </a:rPr>
              <a:t>(</a:t>
            </a:r>
            <a:r>
              <a:rPr lang="en-CA" sz="2400" u="wavyHeavy" dirty="0" err="1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0000"/>
                  </a:solidFill>
                </a:uFill>
              </a:rPr>
              <a:t>asgnGrades</a:t>
            </a:r>
            <a:r>
              <a:rPr lang="en-CA" sz="2400" b="1" u="wavyHeavy" dirty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0000"/>
                  </a:solidFill>
                </a:uFill>
              </a:rPr>
              <a:t>[0]</a:t>
            </a:r>
            <a:r>
              <a:rPr lang="en-CA" sz="2400" u="wavyHeavy" dirty="0">
                <a:solidFill>
                  <a:schemeClr val="accent6">
                    <a:lumMod val="50000"/>
                  </a:schemeClr>
                </a:solidFill>
                <a:uFill>
                  <a:solidFill>
                    <a:srgbClr val="FF0000"/>
                  </a:solidFill>
                </a:uFill>
              </a:rPr>
              <a:t>, NUM_ASGN);</a:t>
            </a:r>
            <a:endParaRPr lang="en-CA" u="wavyHeavy" dirty="0">
              <a:solidFill>
                <a:schemeClr val="accent6">
                  <a:lumMod val="50000"/>
                </a:schemeClr>
              </a:solidFill>
              <a:uFill>
                <a:solidFill>
                  <a:srgbClr val="FF0000"/>
                </a:solidFill>
              </a:uFill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819401" y="4419600"/>
            <a:ext cx="4800599" cy="914400"/>
            <a:chOff x="5508105" y="4293096"/>
            <a:chExt cx="4673173" cy="913583"/>
          </a:xfrm>
          <a:solidFill>
            <a:schemeClr val="bg1">
              <a:lumMod val="85000"/>
            </a:schemeClr>
          </a:solidFill>
        </p:grpSpPr>
        <p:sp>
          <p:nvSpPr>
            <p:cNvPr id="5" name="Rectangle 4"/>
            <p:cNvSpPr/>
            <p:nvPr/>
          </p:nvSpPr>
          <p:spPr bwMode="auto">
            <a:xfrm>
              <a:off x="5508105" y="4293096"/>
              <a:ext cx="4673173" cy="913583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tabLst>
                  <a:tab pos="269875" algn="l"/>
                </a:tabLst>
                <a:defRPr/>
              </a:pPr>
              <a:r>
                <a:rPr lang="en-CA" sz="1800" dirty="0">
                  <a:solidFill>
                    <a:srgbClr val="FF0000"/>
                  </a:solidFill>
                  <a:latin typeface="Times New Roman" charset="0"/>
                </a:rPr>
                <a:t>	.class expected</a:t>
              </a:r>
            </a:p>
            <a:p>
              <a:pPr>
                <a:tabLst>
                  <a:tab pos="269875" algn="l"/>
                </a:tabLst>
                <a:defRPr/>
              </a:pPr>
              <a:r>
                <a:rPr lang="en-CA" dirty="0">
                  <a:solidFill>
                    <a:srgbClr val="FF0000"/>
                  </a:solidFill>
                  <a:latin typeface="Times New Roman" charset="0"/>
                </a:rPr>
                <a:t>	cannot find symbol: class </a:t>
              </a:r>
              <a:r>
                <a:rPr lang="en-CA" dirty="0" err="1">
                  <a:solidFill>
                    <a:srgbClr val="FF0000"/>
                  </a:solidFill>
                  <a:latin typeface="Times New Roman" charset="0"/>
                </a:rPr>
                <a:t>asgnGrades</a:t>
              </a:r>
              <a:endParaRPr lang="en-CA" dirty="0">
                <a:solidFill>
                  <a:srgbClr val="FF0000"/>
                </a:solidFill>
                <a:latin typeface="Times New Roman" charset="0"/>
              </a:endParaRPr>
            </a:p>
            <a:p>
              <a:pPr>
                <a:tabLst>
                  <a:tab pos="269875" algn="l"/>
                </a:tabLst>
                <a:defRPr/>
              </a:pPr>
              <a:r>
                <a:rPr lang="en-CA" sz="1800" dirty="0">
                  <a:solidFill>
                    <a:srgbClr val="FF0000"/>
                  </a:solidFill>
                  <a:latin typeface="Times New Roman" charset="0"/>
                </a:rPr>
                <a:t>	unexpected type: required value found class</a:t>
              </a:r>
            </a:p>
          </p:txBody>
        </p:sp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5580112" y="4682003"/>
              <a:ext cx="144016" cy="144016"/>
            </a:xfrm>
            <a:prstGeom prst="ellipse">
              <a:avLst/>
            </a:prstGeom>
            <a:solidFill>
              <a:srgbClr val="FF00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 alt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819400" y="5964238"/>
            <a:ext cx="4800600" cy="360362"/>
            <a:chOff x="5508104" y="4293096"/>
            <a:chExt cx="3753860" cy="360040"/>
          </a:xfrm>
          <a:solidFill>
            <a:schemeClr val="bg1">
              <a:lumMod val="85000"/>
            </a:schemeClr>
          </a:solidFill>
        </p:grpSpPr>
        <p:sp>
          <p:nvSpPr>
            <p:cNvPr id="8" name="Rectangle 7"/>
            <p:cNvSpPr/>
            <p:nvPr/>
          </p:nvSpPr>
          <p:spPr bwMode="auto">
            <a:xfrm>
              <a:off x="5508104" y="4293096"/>
              <a:ext cx="3753860" cy="36004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tabLst>
                  <a:tab pos="269875" algn="l"/>
                </a:tabLst>
                <a:defRPr/>
              </a:pPr>
              <a:r>
                <a:rPr lang="en-CA" sz="1800" dirty="0">
                  <a:solidFill>
                    <a:srgbClr val="FF0000"/>
                  </a:solidFill>
                  <a:latin typeface="Times New Roman" charset="0"/>
                </a:rPr>
                <a:t>	no suitable method for method </a:t>
              </a:r>
              <a:r>
                <a:rPr lang="en-CA" sz="1800" dirty="0" err="1">
                  <a:solidFill>
                    <a:srgbClr val="FF0000"/>
                  </a:solidFill>
                  <a:latin typeface="Times New Roman" charset="0"/>
                </a:rPr>
                <a:t>copyOf</a:t>
              </a:r>
              <a:r>
                <a:rPr lang="en-CA" sz="1800" dirty="0">
                  <a:solidFill>
                    <a:srgbClr val="FF0000"/>
                  </a:solidFill>
                  <a:latin typeface="Times New Roman" charset="0"/>
                </a:rPr>
                <a:t>(</a:t>
              </a:r>
              <a:r>
                <a:rPr lang="en-CA" sz="1800" dirty="0" err="1">
                  <a:solidFill>
                    <a:srgbClr val="FF0000"/>
                  </a:solidFill>
                  <a:latin typeface="Times New Roman" charset="0"/>
                </a:rPr>
                <a:t>int</a:t>
              </a:r>
              <a:r>
                <a:rPr lang="en-CA" sz="1800" dirty="0">
                  <a:solidFill>
                    <a:srgbClr val="FF0000"/>
                  </a:solidFill>
                  <a:latin typeface="Times New Roman" charset="0"/>
                </a:rPr>
                <a:t>, </a:t>
              </a:r>
              <a:r>
                <a:rPr lang="en-CA" sz="1800" dirty="0" err="1">
                  <a:solidFill>
                    <a:srgbClr val="FF0000"/>
                  </a:solidFill>
                  <a:latin typeface="Times New Roman" charset="0"/>
                </a:rPr>
                <a:t>int</a:t>
              </a:r>
              <a:r>
                <a:rPr lang="en-CA" sz="1800" dirty="0">
                  <a:solidFill>
                    <a:srgbClr val="FF0000"/>
                  </a:solidFill>
                  <a:latin typeface="Times New Roman" charset="0"/>
                </a:rPr>
                <a:t>)</a:t>
              </a:r>
            </a:p>
          </p:txBody>
        </p:sp>
        <p:sp>
          <p:nvSpPr>
            <p:cNvPr id="9" name="Oval 9"/>
            <p:cNvSpPr>
              <a:spLocks noChangeArrowheads="1"/>
            </p:cNvSpPr>
            <p:nvPr/>
          </p:nvSpPr>
          <p:spPr bwMode="auto">
            <a:xfrm>
              <a:off x="5580112" y="4401108"/>
              <a:ext cx="114403" cy="144016"/>
            </a:xfrm>
            <a:prstGeom prst="ellipse">
              <a:avLst/>
            </a:prstGeom>
            <a:solidFill>
              <a:srgbClr val="FF00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 altLang="en-US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Methods that return arrays</a:t>
            </a:r>
          </a:p>
          <a:p>
            <a:pPr lvl="1"/>
            <a:r>
              <a:rPr lang="en-CA" dirty="0"/>
              <a:t>(not) returning an array instance variable</a:t>
            </a:r>
          </a:p>
          <a:p>
            <a:pPr lvl="1"/>
            <a:r>
              <a:rPr lang="en-CA" dirty="0" err="1"/>
              <a:t>java.util.Arrays</a:t>
            </a:r>
            <a:endParaRPr lang="en-CA" dirty="0"/>
          </a:p>
          <a:p>
            <a:r>
              <a:rPr lang="en-CA" dirty="0"/>
              <a:t>Methods that take arrays</a:t>
            </a:r>
          </a:p>
          <a:p>
            <a:pPr lvl="1"/>
            <a:r>
              <a:rPr lang="en-CA" dirty="0"/>
              <a:t>adding up the grades</a:t>
            </a:r>
          </a:p>
          <a:p>
            <a:pPr lvl="1"/>
            <a:r>
              <a:rPr lang="en-CA" dirty="0"/>
              <a:t>finding the grades to drop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Methods that Take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Can create our own methods that take arrays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asgnSum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=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sumArray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CA" sz="2400" b="1" dirty="0" err="1">
                <a:solidFill>
                  <a:schemeClr val="accent6">
                    <a:lumMod val="50000"/>
                  </a:schemeClr>
                </a:solidFill>
              </a:rPr>
              <a:t>asgnGrades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);</a:t>
            </a:r>
            <a:endParaRPr lang="en-CA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en-CA" dirty="0"/>
              <a:t>just specify correct return/parameter types!</a:t>
            </a:r>
          </a:p>
          <a:p>
            <a:pPr lvl="2"/>
            <a:r>
              <a:rPr lang="en-CA" dirty="0" err="1"/>
              <a:t>asgnGrades</a:t>
            </a:r>
            <a:r>
              <a:rPr lang="en-CA" dirty="0"/>
              <a:t> is an </a:t>
            </a:r>
            <a:r>
              <a:rPr lang="en-CA" dirty="0" err="1"/>
              <a:t>int</a:t>
            </a:r>
            <a:r>
              <a:rPr lang="en-CA" dirty="0"/>
              <a:t>[]; </a:t>
            </a:r>
            <a:r>
              <a:rPr lang="en-CA" dirty="0" err="1"/>
              <a:t>asgnSum</a:t>
            </a:r>
            <a:r>
              <a:rPr lang="en-CA" dirty="0"/>
              <a:t> is an </a:t>
            </a:r>
            <a:r>
              <a:rPr lang="en-CA" dirty="0" err="1"/>
              <a:t>int</a:t>
            </a:r>
            <a:endParaRPr lang="en-CA" dirty="0"/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private static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sumArray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CA" sz="2400" b="1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[] </a:t>
            </a:r>
            <a:r>
              <a:rPr lang="en-CA" sz="2400" b="1" dirty="0" err="1">
                <a:solidFill>
                  <a:schemeClr val="accent6">
                    <a:lumMod val="50000"/>
                  </a:schemeClr>
                </a:solidFill>
              </a:rPr>
              <a:t>arr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)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sum = 0;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for (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= 0;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&lt;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arr.length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; ++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)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    sum +=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arr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[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];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}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return sum;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93066" y="6488668"/>
            <a:ext cx="5050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i="1" dirty="0"/>
              <a:t>Sadly, </a:t>
            </a:r>
            <a:r>
              <a:rPr lang="en-CA" i="1" dirty="0" err="1"/>
              <a:t>java.util.Arrays</a:t>
            </a:r>
            <a:r>
              <a:rPr lang="en-CA" i="1" dirty="0"/>
              <a:t> does not give us this method.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31968" y="4038600"/>
            <a:ext cx="4577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b="1" i="1" dirty="0"/>
              <a:t>Remember</a:t>
            </a:r>
            <a:r>
              <a:rPr lang="en-CA" i="1" dirty="0"/>
              <a:t>:  array names don’t have to match!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Command Line Arguments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Remember how we declare main?</a:t>
            </a:r>
          </a:p>
          <a:p>
            <a:pPr lvl="1">
              <a:buFont typeface="Wingdings" pitchFamily="2" charset="2"/>
              <a:buNone/>
            </a:pPr>
            <a:r>
              <a:rPr lang="en-CA" sz="2400" dirty="0">
                <a:solidFill>
                  <a:schemeClr val="tx2"/>
                </a:solidFill>
              </a:rPr>
              <a:t>public static void main(String[] </a:t>
            </a:r>
            <a:r>
              <a:rPr lang="en-CA" sz="2400" dirty="0" err="1">
                <a:solidFill>
                  <a:schemeClr val="tx2"/>
                </a:solidFill>
              </a:rPr>
              <a:t>args</a:t>
            </a:r>
            <a:r>
              <a:rPr lang="en-CA" sz="2400" dirty="0">
                <a:solidFill>
                  <a:schemeClr val="tx2"/>
                </a:solidFill>
              </a:rPr>
              <a:t>)</a:t>
            </a:r>
            <a:endParaRPr lang="en-CA" dirty="0">
              <a:solidFill>
                <a:schemeClr val="tx2"/>
              </a:solidFill>
            </a:endParaRPr>
          </a:p>
          <a:p>
            <a:pPr lvl="1"/>
            <a:r>
              <a:rPr lang="en-CA" dirty="0"/>
              <a:t>never really explained </a:t>
            </a:r>
            <a:r>
              <a:rPr lang="en-CA" dirty="0">
                <a:solidFill>
                  <a:schemeClr val="tx2"/>
                </a:solidFill>
              </a:rPr>
              <a:t>String[] </a:t>
            </a:r>
            <a:r>
              <a:rPr lang="en-CA" dirty="0" err="1">
                <a:solidFill>
                  <a:schemeClr val="tx2"/>
                </a:solidFill>
              </a:rPr>
              <a:t>args</a:t>
            </a:r>
            <a:endParaRPr lang="en-CA" dirty="0">
              <a:solidFill>
                <a:schemeClr val="tx2"/>
              </a:solidFill>
            </a:endParaRPr>
          </a:p>
          <a:p>
            <a:pPr lvl="1"/>
            <a:r>
              <a:rPr lang="en-CA" dirty="0"/>
              <a:t>it’s an array of Strings...</a:t>
            </a:r>
          </a:p>
          <a:p>
            <a:pPr lvl="1"/>
            <a:r>
              <a:rPr lang="en-CA" dirty="0"/>
              <a:t>...passed into your program...</a:t>
            </a:r>
          </a:p>
          <a:p>
            <a:pPr lvl="1"/>
            <a:r>
              <a:rPr lang="en-CA" dirty="0"/>
              <a:t>...from the “command line”</a:t>
            </a: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684213" y="4797425"/>
            <a:ext cx="7775575" cy="1989138"/>
          </a:xfrm>
          <a:prstGeom prst="rect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CA" altLang="en-US">
                <a:solidFill>
                  <a:schemeClr val="accent3">
                    <a:lumMod val="60000"/>
                    <a:lumOff val="40000"/>
                  </a:schemeClr>
                </a:solidFill>
              </a:rPr>
              <a:t>prompt] java PrintArgs </a:t>
            </a:r>
            <a:r>
              <a:rPr lang="en-CA" altLang="en-US" b="1">
                <a:solidFill>
                  <a:schemeClr val="accent3">
                    <a:lumMod val="60000"/>
                    <a:lumOff val="40000"/>
                  </a:schemeClr>
                </a:solidFill>
              </a:rPr>
              <a:t>command line arguments</a:t>
            </a:r>
          </a:p>
          <a:p>
            <a:r>
              <a:rPr lang="en-CA" altLang="en-US">
                <a:solidFill>
                  <a:schemeClr val="accent3">
                    <a:lumMod val="60000"/>
                    <a:lumOff val="40000"/>
                  </a:schemeClr>
                </a:solidFill>
              </a:rPr>
              <a:t>My 3 command line arguments were:</a:t>
            </a:r>
          </a:p>
          <a:p>
            <a:r>
              <a:rPr lang="en-CA" altLang="en-US">
                <a:solidFill>
                  <a:schemeClr val="accent3">
                    <a:lumMod val="60000"/>
                    <a:lumOff val="40000"/>
                  </a:schemeClr>
                </a:solidFill>
              </a:rPr>
              <a:t>    0: "command"</a:t>
            </a:r>
          </a:p>
          <a:p>
            <a:r>
              <a:rPr lang="en-CA" altLang="en-US">
                <a:solidFill>
                  <a:schemeClr val="accent3">
                    <a:lumMod val="60000"/>
                    <a:lumOff val="40000"/>
                  </a:schemeClr>
                </a:solidFill>
              </a:rPr>
              <a:t>    1: "line"</a:t>
            </a:r>
          </a:p>
          <a:p>
            <a:r>
              <a:rPr lang="en-CA" altLang="en-US">
                <a:solidFill>
                  <a:schemeClr val="accent3">
                    <a:lumMod val="60000"/>
                    <a:lumOff val="40000"/>
                  </a:schemeClr>
                </a:solidFill>
              </a:rPr>
              <a:t>    2: "arguments"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Command Line Arguments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/>
              <a:t>Add words after the name of the class</a:t>
            </a:r>
          </a:p>
          <a:p>
            <a:endParaRPr lang="en-CA"/>
          </a:p>
          <a:p>
            <a:pPr lvl="1"/>
            <a:endParaRPr lang="en-CA"/>
          </a:p>
          <a:p>
            <a:pPr lvl="1"/>
            <a:endParaRPr lang="en-CA"/>
          </a:p>
          <a:p>
            <a:r>
              <a:rPr lang="en-CA"/>
              <a:t>They get passed to the program</a:t>
            </a:r>
          </a:p>
          <a:p>
            <a:pPr lvl="2"/>
            <a:r>
              <a:rPr lang="en-CA"/>
              <a:t>(unless they start with &lt; or &gt;, or ...)</a:t>
            </a:r>
          </a:p>
          <a:p>
            <a:r>
              <a:rPr lang="en-CA"/>
              <a:t>Appear in the String[] parameter of main</a:t>
            </a:r>
          </a:p>
          <a:p>
            <a:pPr lvl="1"/>
            <a:r>
              <a:rPr lang="en-CA"/>
              <a:t>each </a:t>
            </a:r>
            <a:r>
              <a:rPr lang="en-CA" i="1"/>
              <a:t>word</a:t>
            </a:r>
            <a:r>
              <a:rPr lang="en-CA"/>
              <a:t> is a separate array element</a:t>
            </a: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684213" y="2348731"/>
            <a:ext cx="7775575" cy="1584325"/>
          </a:xfrm>
          <a:prstGeom prst="rect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CA" altLang="en-US">
                <a:solidFill>
                  <a:schemeClr val="accent3">
                    <a:lumMod val="60000"/>
                    <a:lumOff val="40000"/>
                  </a:schemeClr>
                </a:solidFill>
              </a:rPr>
              <a:t>prompt] java PrintArgs command line</a:t>
            </a:r>
          </a:p>
          <a:p>
            <a:r>
              <a:rPr lang="en-CA" altLang="en-US">
                <a:solidFill>
                  <a:schemeClr val="accent3">
                    <a:lumMod val="60000"/>
                    <a:lumOff val="40000"/>
                  </a:schemeClr>
                </a:solidFill>
              </a:rPr>
              <a:t>My 2 command line arguments were:</a:t>
            </a:r>
          </a:p>
          <a:p>
            <a:r>
              <a:rPr lang="en-CA" altLang="en-US">
                <a:solidFill>
                  <a:schemeClr val="accent3">
                    <a:lumMod val="60000"/>
                    <a:lumOff val="40000"/>
                  </a:schemeClr>
                </a:solidFill>
              </a:rPr>
              <a:t>    0: "command"</a:t>
            </a:r>
          </a:p>
          <a:p>
            <a:r>
              <a:rPr lang="en-CA" altLang="en-US">
                <a:solidFill>
                  <a:schemeClr val="accent3">
                    <a:lumMod val="60000"/>
                    <a:lumOff val="40000"/>
                  </a:schemeClr>
                </a:solidFill>
              </a:rPr>
              <a:t>    1: "line"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NetBeans &amp; the Command Line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/>
              <a:t>File &gt; Project Properties…</a:t>
            </a:r>
          </a:p>
          <a:p>
            <a:pPr lvl="1"/>
            <a:r>
              <a:rPr lang="en-CA"/>
              <a:t>or right-click on project name in Projects pane</a:t>
            </a:r>
          </a:p>
          <a:p>
            <a:endParaRPr lang="en-CA"/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2911177"/>
            <a:ext cx="7762875" cy="3686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5605" name="Right Arrow 4"/>
          <p:cNvSpPr>
            <a:spLocks noChangeArrowheads="1"/>
          </p:cNvSpPr>
          <p:nvPr/>
        </p:nvSpPr>
        <p:spPr bwMode="auto">
          <a:xfrm>
            <a:off x="323850" y="4424065"/>
            <a:ext cx="935038" cy="576262"/>
          </a:xfrm>
          <a:prstGeom prst="rightArrow">
            <a:avLst>
              <a:gd name="adj1" fmla="val 50000"/>
              <a:gd name="adj2" fmla="val 49925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5606" name="Right Arrow 6"/>
          <p:cNvSpPr>
            <a:spLocks noChangeArrowheads="1"/>
          </p:cNvSpPr>
          <p:nvPr/>
        </p:nvSpPr>
        <p:spPr bwMode="auto">
          <a:xfrm rot="10800000">
            <a:off x="4787900" y="4279602"/>
            <a:ext cx="936625" cy="576263"/>
          </a:xfrm>
          <a:prstGeom prst="rightArrow">
            <a:avLst>
              <a:gd name="adj1" fmla="val 50000"/>
              <a:gd name="adj2" fmla="val 50009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F64A4-1372-409E-A62B-50B28CAAE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An Easier Way!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EDA0C-016A-4A7D-A557-F24C46F73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Download my program </a:t>
            </a:r>
            <a:r>
              <a:rPr lang="en-CA" dirty="0" err="1"/>
              <a:t>CallArgsProgram</a:t>
            </a:r>
            <a:endParaRPr lang="en-CA" dirty="0"/>
          </a:p>
          <a:p>
            <a:pPr lvl="1"/>
            <a:r>
              <a:rPr lang="en-CA" dirty="0"/>
              <a:t>run it, then enter the command line</a:t>
            </a:r>
          </a:p>
          <a:p>
            <a:endParaRPr lang="en-CA" dirty="0"/>
          </a:p>
          <a:p>
            <a:endParaRPr lang="en-CA" dirty="0"/>
          </a:p>
          <a:p>
            <a:pPr lvl="1"/>
            <a:endParaRPr lang="en-CA" dirty="0"/>
          </a:p>
          <a:p>
            <a:r>
              <a:rPr lang="en-CA" dirty="0"/>
              <a:t>Can add code to call your own programs:</a:t>
            </a:r>
          </a:p>
          <a:p>
            <a:pPr lvl="1">
              <a:buNone/>
            </a:pPr>
            <a:r>
              <a:rPr lang="en-US" sz="2400" dirty="0">
                <a:solidFill>
                  <a:schemeClr val="tx2"/>
                </a:solidFill>
              </a:rPr>
              <a:t>} else if (words[1].equals("Mine")) {</a:t>
            </a:r>
          </a:p>
          <a:p>
            <a:pPr lvl="1">
              <a:buNone/>
            </a:pPr>
            <a:r>
              <a:rPr lang="en-US" sz="2400" dirty="0">
                <a:solidFill>
                  <a:schemeClr val="tx2"/>
                </a:solidFill>
              </a:rPr>
              <a:t>    </a:t>
            </a:r>
            <a:r>
              <a:rPr lang="en-US" sz="2400" dirty="0" err="1">
                <a:solidFill>
                  <a:schemeClr val="tx2"/>
                </a:solidFill>
              </a:rPr>
              <a:t>Mine.main</a:t>
            </a:r>
            <a:r>
              <a:rPr lang="en-US" sz="2400" dirty="0">
                <a:solidFill>
                  <a:schemeClr val="tx2"/>
                </a:solidFill>
              </a:rPr>
              <a:t>(</a:t>
            </a:r>
            <a:r>
              <a:rPr lang="en-US" sz="2400" dirty="0" err="1">
                <a:solidFill>
                  <a:schemeClr val="tx2"/>
                </a:solidFill>
              </a:rPr>
              <a:t>Arrays.copyOfRange</a:t>
            </a:r>
            <a:r>
              <a:rPr lang="en-US" sz="2400" dirty="0">
                <a:solidFill>
                  <a:schemeClr val="tx2"/>
                </a:solidFill>
              </a:rPr>
              <a:t>(words, 2, </a:t>
            </a:r>
            <a:r>
              <a:rPr lang="en-US" sz="2400" dirty="0" err="1">
                <a:solidFill>
                  <a:schemeClr val="tx2"/>
                </a:solidFill>
              </a:rPr>
              <a:t>words.length</a:t>
            </a:r>
            <a:r>
              <a:rPr lang="en-US" sz="2400" dirty="0">
                <a:solidFill>
                  <a:schemeClr val="tx2"/>
                </a:solidFill>
              </a:rPr>
              <a:t>));</a:t>
            </a:r>
          </a:p>
          <a:p>
            <a:pPr lvl="1">
              <a:buNone/>
            </a:pPr>
            <a:r>
              <a:rPr lang="en-US" sz="2400" dirty="0">
                <a:solidFill>
                  <a:schemeClr val="tx2"/>
                </a:solidFill>
              </a:rPr>
              <a:t>} else {</a:t>
            </a:r>
            <a:endParaRPr lang="en-CA" sz="2400" dirty="0">
              <a:solidFill>
                <a:schemeClr val="tx2"/>
              </a:solidFill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8329EA4-0521-4F39-8373-5D1872F3C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911475"/>
            <a:ext cx="7775575" cy="15843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CA" altLang="en-US"/>
              <a:t>prompt] </a:t>
            </a:r>
            <a:r>
              <a:rPr lang="en-CA" altLang="en-US">
                <a:solidFill>
                  <a:srgbClr val="00B0F0"/>
                </a:solidFill>
              </a:rPr>
              <a:t>java PrintArgs </a:t>
            </a:r>
            <a:r>
              <a:rPr lang="en-CA" altLang="en-US" b="1">
                <a:solidFill>
                  <a:srgbClr val="00B0F0"/>
                </a:solidFill>
              </a:rPr>
              <a:t>command line</a:t>
            </a:r>
          </a:p>
          <a:p>
            <a:r>
              <a:rPr lang="en-CA" altLang="en-US"/>
              <a:t>My 2 command line arguments were:</a:t>
            </a:r>
          </a:p>
          <a:p>
            <a:r>
              <a:rPr lang="en-CA" altLang="en-US"/>
              <a:t>    0: "command"</a:t>
            </a:r>
          </a:p>
          <a:p>
            <a:r>
              <a:rPr lang="en-CA" altLang="en-US"/>
              <a:t>    1: "line"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48C42A-B559-4986-8C56-67F94837C070}"/>
              </a:ext>
            </a:extLst>
          </p:cNvPr>
          <p:cNvSpPr txBox="1"/>
          <p:nvPr/>
        </p:nvSpPr>
        <p:spPr>
          <a:xfrm>
            <a:off x="2462299" y="6211669"/>
            <a:ext cx="66817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i="1" dirty="0"/>
              <a:t>You can make it work for any class using something called </a:t>
            </a:r>
            <a:r>
              <a:rPr lang="en-CA" dirty="0"/>
              <a:t>reflection</a:t>
            </a:r>
            <a:r>
              <a:rPr lang="en-CA" i="1" dirty="0"/>
              <a:t>.</a:t>
            </a:r>
          </a:p>
          <a:p>
            <a:pPr algn="r"/>
            <a:r>
              <a:rPr lang="en-CA" b="1" i="1" dirty="0"/>
              <a:t>WAY</a:t>
            </a:r>
            <a:r>
              <a:rPr lang="en-CA" i="1" dirty="0"/>
              <a:t> past first year coding!</a:t>
            </a:r>
          </a:p>
        </p:txBody>
      </p:sp>
    </p:spTree>
    <p:extLst>
      <p:ext uri="{BB962C8B-B14F-4D97-AF65-F5344CB8AC3E}">
        <p14:creationId xmlns:p14="http://schemas.microsoft.com/office/powerpoint/2010/main" val="15160074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Command Line Arguments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/>
              <a:t>You can use args like any other array</a:t>
            </a:r>
          </a:p>
          <a:p>
            <a:pPr lvl="1"/>
            <a:r>
              <a:rPr lang="en-CA"/>
              <a:t>ask it its length</a:t>
            </a:r>
          </a:p>
          <a:p>
            <a:pPr lvl="1"/>
            <a:r>
              <a:rPr lang="en-CA"/>
              <a:t>loop thru its elements</a:t>
            </a:r>
          </a:p>
          <a:p>
            <a:pPr lvl="1"/>
            <a:r>
              <a:rPr lang="en-CA"/>
              <a:t>ask for some element</a:t>
            </a:r>
          </a:p>
          <a:p>
            <a:pPr lvl="1">
              <a:buFont typeface="Wingdings" pitchFamily="2" charset="2"/>
              <a:buNone/>
            </a:pPr>
            <a:r>
              <a:rPr lang="en-CA" sz="2400">
                <a:solidFill>
                  <a:schemeClr val="tx2"/>
                </a:solidFill>
              </a:rPr>
              <a:t>System.out.println("My " + args.length + " arguments:");</a:t>
            </a:r>
          </a:p>
          <a:p>
            <a:pPr lvl="1">
              <a:buFont typeface="Wingdings" pitchFamily="2" charset="2"/>
              <a:buNone/>
            </a:pPr>
            <a:r>
              <a:rPr lang="en-CA" sz="2400">
                <a:solidFill>
                  <a:schemeClr val="tx2"/>
                </a:solidFill>
              </a:rPr>
              <a:t>for (int i = 0; i &lt; args.length; i++) {</a:t>
            </a:r>
          </a:p>
          <a:p>
            <a:pPr lvl="1">
              <a:buFont typeface="Wingdings" pitchFamily="2" charset="2"/>
              <a:buNone/>
            </a:pPr>
            <a:r>
              <a:rPr lang="en-CA" sz="2400">
                <a:solidFill>
                  <a:schemeClr val="tx2"/>
                </a:solidFill>
              </a:rPr>
              <a:t>	System.out.println(i + ":\t\"" + args[i] + "\"");</a:t>
            </a:r>
          </a:p>
          <a:p>
            <a:pPr lvl="1">
              <a:buFont typeface="Wingdings" pitchFamily="2" charset="2"/>
              <a:buNone/>
            </a:pPr>
            <a:r>
              <a:rPr lang="en-CA" sz="240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042988" y="5375275"/>
            <a:ext cx="692150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/>
              <a:t>args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401763" y="5803900"/>
            <a:ext cx="1600200" cy="3603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altLang="en-US"/>
              <a:t>“command”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1401763" y="6164263"/>
            <a:ext cx="1600200" cy="3603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altLang="en-US"/>
              <a:t>“line”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3563938" y="5229225"/>
            <a:ext cx="5040312" cy="132397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CA" altLang="en-US"/>
              <a:t>My 2 arguments:</a:t>
            </a:r>
          </a:p>
          <a:p>
            <a:r>
              <a:rPr lang="en-CA" altLang="en-US"/>
              <a:t>    0: "command"</a:t>
            </a:r>
          </a:p>
          <a:p>
            <a:r>
              <a:rPr lang="en-CA" altLang="en-US"/>
              <a:t>    1: "line"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args is a String[]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OK to have a String[]</a:t>
            </a:r>
          </a:p>
          <a:p>
            <a:pPr lvl="1"/>
            <a:r>
              <a:rPr lang="en-CA" dirty="0"/>
              <a:t>can have an array of </a:t>
            </a:r>
            <a:r>
              <a:rPr lang="en-CA" i="1" dirty="0"/>
              <a:t>anything</a:t>
            </a:r>
            <a:r>
              <a:rPr lang="en-CA" dirty="0"/>
              <a:t> (pretty much)</a:t>
            </a:r>
          </a:p>
          <a:p>
            <a:r>
              <a:rPr lang="en-CA" dirty="0"/>
              <a:t>Even if you type in numbers!</a:t>
            </a:r>
          </a:p>
          <a:p>
            <a:endParaRPr lang="en-CA" dirty="0"/>
          </a:p>
          <a:p>
            <a:endParaRPr lang="en-CA" dirty="0"/>
          </a:p>
          <a:p>
            <a:pPr lvl="1"/>
            <a:endParaRPr lang="en-CA" dirty="0"/>
          </a:p>
          <a:p>
            <a:pPr lvl="1"/>
            <a:r>
              <a:rPr lang="en-CA" dirty="0"/>
              <a:t>you can use </a:t>
            </a:r>
            <a:r>
              <a:rPr lang="en-CA" dirty="0" err="1">
                <a:solidFill>
                  <a:schemeClr val="tx2"/>
                </a:solidFill>
              </a:rPr>
              <a:t>Integer.parseInt</a:t>
            </a:r>
            <a:r>
              <a:rPr lang="en-CA" dirty="0">
                <a:solidFill>
                  <a:schemeClr val="tx2"/>
                </a:solidFill>
              </a:rPr>
              <a:t>(</a:t>
            </a:r>
            <a:r>
              <a:rPr lang="en-CA" dirty="0" err="1">
                <a:solidFill>
                  <a:schemeClr val="tx2"/>
                </a:solidFill>
              </a:rPr>
              <a:t>args</a:t>
            </a:r>
            <a:r>
              <a:rPr lang="en-CA" dirty="0">
                <a:solidFill>
                  <a:schemeClr val="tx2"/>
                </a:solidFill>
              </a:rPr>
              <a:t>[</a:t>
            </a:r>
            <a:r>
              <a:rPr lang="en-CA" dirty="0" err="1">
                <a:solidFill>
                  <a:schemeClr val="tx2"/>
                </a:solidFill>
              </a:rPr>
              <a:t>i</a:t>
            </a:r>
            <a:r>
              <a:rPr lang="en-CA" dirty="0">
                <a:solidFill>
                  <a:schemeClr val="tx2"/>
                </a:solidFill>
              </a:rPr>
              <a:t>])</a:t>
            </a:r>
            <a:r>
              <a:rPr lang="en-CA" dirty="0"/>
              <a:t> to change the String into an int value</a:t>
            </a:r>
          </a:p>
          <a:p>
            <a:pPr lvl="2"/>
            <a:r>
              <a:rPr lang="en-CA" dirty="0" err="1">
                <a:solidFill>
                  <a:schemeClr val="tx2"/>
                </a:solidFill>
              </a:rPr>
              <a:t>Integer.parseInt</a:t>
            </a:r>
            <a:r>
              <a:rPr lang="en-CA" dirty="0">
                <a:solidFill>
                  <a:schemeClr val="tx2"/>
                </a:solidFill>
              </a:rPr>
              <a:t>("52") </a:t>
            </a:r>
            <a:r>
              <a:rPr lang="en-CA" dirty="0">
                <a:sym typeface="Wingdings" panose="05000000000000000000" pitchFamily="2" charset="2"/>
              </a:rPr>
              <a:t>returns 52</a:t>
            </a:r>
            <a:endParaRPr lang="en-CA" dirty="0"/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684213" y="3428851"/>
            <a:ext cx="7775575" cy="15843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CA" altLang="en-US"/>
              <a:t>prompt] </a:t>
            </a:r>
            <a:r>
              <a:rPr lang="en-CA" altLang="en-US">
                <a:solidFill>
                  <a:srgbClr val="00B0F0"/>
                </a:solidFill>
              </a:rPr>
              <a:t>java PrintArgs 5 10</a:t>
            </a:r>
            <a:endParaRPr lang="en-CA" altLang="en-US" b="1">
              <a:solidFill>
                <a:srgbClr val="00B0F0"/>
              </a:solidFill>
            </a:endParaRPr>
          </a:p>
          <a:p>
            <a:r>
              <a:rPr lang="en-CA" altLang="en-US"/>
              <a:t>My 2 command line arguments were:</a:t>
            </a:r>
          </a:p>
          <a:p>
            <a:r>
              <a:rPr lang="en-CA" altLang="en-US"/>
              <a:t>    0: "5"</a:t>
            </a:r>
          </a:p>
          <a:p>
            <a:r>
              <a:rPr lang="en-CA" altLang="en-US"/>
              <a:t>    1: "10"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777038" y="6396037"/>
            <a:ext cx="2366962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en-US" i="1"/>
              <a:t>see </a:t>
            </a:r>
            <a:r>
              <a:rPr lang="en-US" altLang="en-US"/>
              <a:t>AddArgs.java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Arrays as Parameters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/>
              <a:t>args is a String[] parameter for main</a:t>
            </a:r>
          </a:p>
          <a:p>
            <a:r>
              <a:rPr lang="en-CA"/>
              <a:t>Other methods can have [] parameters, too</a:t>
            </a:r>
          </a:p>
          <a:p>
            <a:pPr lvl="1"/>
            <a:r>
              <a:rPr lang="en-CA"/>
              <a:t>just declare the parameter to be an array!</a:t>
            </a:r>
          </a:p>
          <a:p>
            <a:pPr lvl="1">
              <a:buFont typeface="Wingdings" pitchFamily="2" charset="2"/>
              <a:buNone/>
            </a:pPr>
            <a:r>
              <a:rPr lang="en-CA" sz="2400">
                <a:solidFill>
                  <a:schemeClr val="tx2"/>
                </a:solidFill>
              </a:rPr>
              <a:t>public static int sumArray(int[] arr)</a:t>
            </a:r>
          </a:p>
          <a:p>
            <a:r>
              <a:rPr lang="en-CA"/>
              <a:t>It’s just like any other parameter</a:t>
            </a:r>
          </a:p>
          <a:p>
            <a:pPr lvl="1"/>
            <a:r>
              <a:rPr lang="en-CA"/>
              <a:t>gets its value from the method call</a:t>
            </a:r>
          </a:p>
          <a:p>
            <a:r>
              <a:rPr lang="en-CA"/>
              <a:t>It’s just like any other array</a:t>
            </a:r>
          </a:p>
          <a:p>
            <a:pPr lvl="1"/>
            <a:r>
              <a:rPr lang="en-CA"/>
              <a:t>it knows how long it is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Why a Method to Sum Arrays?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Can use it to add up assignment grades</a:t>
            </a:r>
          </a:p>
          <a:p>
            <a:pPr lvl="1"/>
            <a:r>
              <a:rPr lang="en-CA" dirty="0"/>
              <a:t>then divide by NUM_ASGN for </a:t>
            </a:r>
            <a:r>
              <a:rPr lang="en-CA" dirty="0" err="1"/>
              <a:t>getAsgnGrade</a:t>
            </a:r>
            <a:endParaRPr lang="en-CA" dirty="0"/>
          </a:p>
          <a:p>
            <a:r>
              <a:rPr lang="en-CA" dirty="0"/>
              <a:t>Can use it to add up lab grades</a:t>
            </a:r>
          </a:p>
          <a:p>
            <a:pPr lvl="1"/>
            <a:r>
              <a:rPr lang="en-CA" dirty="0"/>
              <a:t>then take min with 100 for </a:t>
            </a:r>
            <a:r>
              <a:rPr lang="en-CA" dirty="0" err="1"/>
              <a:t>getLabGrade</a:t>
            </a:r>
            <a:endParaRPr lang="en-CA" dirty="0"/>
          </a:p>
          <a:p>
            <a:r>
              <a:rPr lang="en-CA" dirty="0"/>
              <a:t>Can use it to add up test grades</a:t>
            </a:r>
          </a:p>
          <a:p>
            <a:pPr lvl="1"/>
            <a:r>
              <a:rPr lang="en-CA" dirty="0"/>
              <a:t>then divide by NUM_TEST for </a:t>
            </a:r>
            <a:r>
              <a:rPr lang="en-CA" dirty="0" err="1"/>
              <a:t>getTestGrade</a:t>
            </a:r>
            <a:endParaRPr lang="en-CA" dirty="0"/>
          </a:p>
          <a:p>
            <a:r>
              <a:rPr lang="en-CA" dirty="0"/>
              <a:t>It’s something we’ll want to do multiple times</a:t>
            </a:r>
          </a:p>
          <a:p>
            <a:pPr lvl="1"/>
            <a:r>
              <a:rPr lang="en-CA" dirty="0"/>
              <a:t>with different arrays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Calculating Assignments Grade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Currently average of all assignment grades</a:t>
            </a:r>
          </a:p>
          <a:p>
            <a:r>
              <a:rPr lang="en-CA" dirty="0"/>
              <a:t>Want to drop two lowest</a:t>
            </a:r>
          </a:p>
          <a:p>
            <a:pPr lvl="1"/>
            <a:r>
              <a:rPr lang="en-CA" dirty="0"/>
              <a:t>find the lowest grade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lowestGrade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=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asgnGrades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[0];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for (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= 1;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&lt; NUM_ASGN; ++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)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lowestGrade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= Math.min(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lowestGrade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asgnGrades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[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]);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  <a:endParaRPr lang="en-CA" dirty="0"/>
          </a:p>
        </p:txBody>
      </p:sp>
      <p:grpSp>
        <p:nvGrpSpPr>
          <p:cNvPr id="9" name="Group 8"/>
          <p:cNvGrpSpPr/>
          <p:nvPr/>
        </p:nvGrpSpPr>
        <p:grpSpPr>
          <a:xfrm>
            <a:off x="914400" y="5162490"/>
            <a:ext cx="2438400" cy="1009710"/>
            <a:chOff x="6019800" y="4171890"/>
            <a:chExt cx="2438400" cy="1009710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6226175" y="4821237"/>
              <a:ext cx="576262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100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7378700" y="4821237"/>
              <a:ext cx="576262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85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7881937" y="4821237"/>
              <a:ext cx="576263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78</a:t>
              </a: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6802437" y="4821237"/>
              <a:ext cx="576263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77</a:t>
              </a:r>
            </a:p>
          </p:txBody>
        </p:sp>
        <p:sp>
          <p:nvSpPr>
            <p:cNvPr id="14" name="Rectangle 25"/>
            <p:cNvSpPr>
              <a:spLocks noChangeArrowheads="1"/>
            </p:cNvSpPr>
            <p:nvPr/>
          </p:nvSpPr>
          <p:spPr bwMode="auto">
            <a:xfrm>
              <a:off x="7445376" y="4191000"/>
              <a:ext cx="304800" cy="35971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r>
                <a:rPr lang="en-CA" dirty="0"/>
                <a:t>&amp;</a:t>
              </a:r>
            </a:p>
          </p:txBody>
        </p:sp>
        <p:cxnSp>
          <p:nvCxnSpPr>
            <p:cNvPr id="15" name="Elbow Connector 26"/>
            <p:cNvCxnSpPr>
              <a:stCxn id="14" idx="3"/>
              <a:endCxn id="10" idx="0"/>
            </p:cNvCxnSpPr>
            <p:nvPr/>
          </p:nvCxnSpPr>
          <p:spPr>
            <a:xfrm flipH="1">
              <a:off x="6514306" y="4370857"/>
              <a:ext cx="1235870" cy="450380"/>
            </a:xfrm>
            <a:prstGeom prst="bentConnector4">
              <a:avLst>
                <a:gd name="adj1" fmla="val -18497"/>
                <a:gd name="adj2" fmla="val 69967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 Box 24"/>
            <p:cNvSpPr txBox="1">
              <a:spLocks noChangeArrowheads="1"/>
            </p:cNvSpPr>
            <p:nvPr/>
          </p:nvSpPr>
          <p:spPr bwMode="auto">
            <a:xfrm>
              <a:off x="6019800" y="4171890"/>
              <a:ext cx="1466620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2000" dirty="0" err="1"/>
                <a:t>asgnGrades</a:t>
              </a:r>
              <a:r>
                <a:rPr lang="en-US" altLang="en-US" sz="2000" dirty="0"/>
                <a:t>:</a:t>
              </a:r>
            </a:p>
          </p:txBody>
        </p:sp>
      </p:grpSp>
      <p:sp>
        <p:nvSpPr>
          <p:cNvPr id="18" name="Rectangle 25"/>
          <p:cNvSpPr>
            <a:spLocks noChangeArrowheads="1"/>
          </p:cNvSpPr>
          <p:nvPr/>
        </p:nvSpPr>
        <p:spPr bwMode="auto">
          <a:xfrm>
            <a:off x="6577063" y="5181600"/>
            <a:ext cx="890537" cy="43809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sz="2000" dirty="0"/>
              <a:t>100</a:t>
            </a:r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5045433" y="5238690"/>
            <a:ext cx="1572675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en-US" sz="2000" dirty="0" err="1"/>
              <a:t>lowestGrade</a:t>
            </a:r>
            <a:r>
              <a:rPr lang="en-US" altLang="en-US" sz="2000" dirty="0"/>
              <a:t>:</a:t>
            </a:r>
          </a:p>
        </p:txBody>
      </p:sp>
      <p:sp>
        <p:nvSpPr>
          <p:cNvPr id="20" name="Down Arrow 19"/>
          <p:cNvSpPr/>
          <p:nvPr/>
        </p:nvSpPr>
        <p:spPr>
          <a:xfrm rot="10800000">
            <a:off x="1219200" y="62484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6577063" y="5181600"/>
            <a:ext cx="890537" cy="43809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sz="2000" dirty="0"/>
              <a:t>77</a:t>
            </a:r>
          </a:p>
        </p:txBody>
      </p:sp>
      <p:sp>
        <p:nvSpPr>
          <p:cNvPr id="23" name="Down Arrow 22"/>
          <p:cNvSpPr/>
          <p:nvPr/>
        </p:nvSpPr>
        <p:spPr>
          <a:xfrm rot="10800000">
            <a:off x="1778000" y="62484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Down Arrow 23"/>
          <p:cNvSpPr/>
          <p:nvPr/>
        </p:nvSpPr>
        <p:spPr>
          <a:xfrm rot="10800000">
            <a:off x="2336800" y="62484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Down Arrow 24"/>
          <p:cNvSpPr/>
          <p:nvPr/>
        </p:nvSpPr>
        <p:spPr>
          <a:xfrm rot="10800000">
            <a:off x="2895600" y="62484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0" grpId="1" animBg="1"/>
      <p:bldP spid="21" grpId="0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F8404-7FA1-4989-B388-C9017E3C9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Getting All Assignment Grades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E896F-D060-4935-A70F-E59F2CCC5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Program to calculate statistics for assignments</a:t>
            </a:r>
          </a:p>
          <a:p>
            <a:pPr lvl="1"/>
            <a:r>
              <a:rPr lang="en-CA" dirty="0"/>
              <a:t>wants all grades for one Student</a:t>
            </a:r>
          </a:p>
          <a:p>
            <a:r>
              <a:rPr lang="en-CA" dirty="0"/>
              <a:t>Can make an array and fill it in…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int[] </a:t>
            </a:r>
            <a:r>
              <a:rPr lang="en-CA" sz="2400" dirty="0" err="1">
                <a:solidFill>
                  <a:schemeClr val="tx2"/>
                </a:solidFill>
              </a:rPr>
              <a:t>asgnGrades</a:t>
            </a:r>
            <a:r>
              <a:rPr lang="en-CA" sz="2400" dirty="0">
                <a:solidFill>
                  <a:schemeClr val="tx2"/>
                </a:solidFill>
              </a:rPr>
              <a:t> = new int[</a:t>
            </a:r>
            <a:r>
              <a:rPr lang="en-CA" sz="2400" dirty="0" err="1">
                <a:solidFill>
                  <a:schemeClr val="tx2"/>
                </a:solidFill>
              </a:rPr>
              <a:t>Student.NUM_ASGN</a:t>
            </a:r>
            <a:r>
              <a:rPr lang="en-CA" sz="2400" dirty="0">
                <a:solidFill>
                  <a:schemeClr val="tx2"/>
                </a:solidFill>
              </a:rPr>
              <a:t>];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for (int a = 1; a &lt;= </a:t>
            </a:r>
            <a:r>
              <a:rPr lang="en-CA" sz="2400" dirty="0" err="1">
                <a:solidFill>
                  <a:schemeClr val="tx2"/>
                </a:solidFill>
              </a:rPr>
              <a:t>Student.NUM_ASGN</a:t>
            </a:r>
            <a:r>
              <a:rPr lang="en-CA" sz="2400" dirty="0">
                <a:solidFill>
                  <a:schemeClr val="tx2"/>
                </a:solidFill>
              </a:rPr>
              <a:t>; ++a) {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    </a:t>
            </a:r>
            <a:r>
              <a:rPr lang="en-CA" sz="2400" dirty="0" err="1">
                <a:solidFill>
                  <a:schemeClr val="tx2"/>
                </a:solidFill>
              </a:rPr>
              <a:t>asgnGrades</a:t>
            </a:r>
            <a:r>
              <a:rPr lang="en-CA" sz="2400" dirty="0">
                <a:solidFill>
                  <a:schemeClr val="tx2"/>
                </a:solidFill>
              </a:rPr>
              <a:t>[a – 1] = </a:t>
            </a:r>
            <a:r>
              <a:rPr lang="en-CA" sz="2400" dirty="0" err="1">
                <a:solidFill>
                  <a:schemeClr val="tx2"/>
                </a:solidFill>
              </a:rPr>
              <a:t>stu.getAsgnGrade</a:t>
            </a:r>
            <a:r>
              <a:rPr lang="en-CA" sz="2400" dirty="0">
                <a:solidFill>
                  <a:schemeClr val="tx2"/>
                </a:solidFill>
              </a:rPr>
              <a:t>(a);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}</a:t>
            </a:r>
          </a:p>
          <a:p>
            <a:r>
              <a:rPr lang="en-CA" dirty="0"/>
              <a:t>…but Student class could make it easier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int[] </a:t>
            </a:r>
            <a:r>
              <a:rPr lang="en-CA" sz="2400" dirty="0" err="1">
                <a:solidFill>
                  <a:schemeClr val="tx2"/>
                </a:solidFill>
              </a:rPr>
              <a:t>asgnGrades</a:t>
            </a:r>
            <a:r>
              <a:rPr lang="en-CA" sz="2400" dirty="0">
                <a:solidFill>
                  <a:schemeClr val="tx2"/>
                </a:solidFill>
              </a:rPr>
              <a:t> = </a:t>
            </a:r>
            <a:r>
              <a:rPr lang="en-CA" sz="2400" dirty="0" err="1">
                <a:solidFill>
                  <a:schemeClr val="tx2"/>
                </a:solidFill>
              </a:rPr>
              <a:t>stu.getAsgnGrades</a:t>
            </a:r>
            <a:r>
              <a:rPr lang="en-CA" sz="2400" dirty="0">
                <a:solidFill>
                  <a:schemeClr val="tx2"/>
                </a:solidFill>
              </a:rPr>
              <a:t>();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440374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Calculating Assignments Grade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Still need second lowest</a:t>
            </a:r>
          </a:p>
          <a:p>
            <a:pPr lvl="1"/>
            <a:r>
              <a:rPr lang="en-CA" dirty="0"/>
              <a:t>lowest greater than </a:t>
            </a:r>
            <a:r>
              <a:rPr lang="en-CA" dirty="0" err="1"/>
              <a:t>lowestGrade</a:t>
            </a:r>
            <a:r>
              <a:rPr lang="en-CA" dirty="0"/>
              <a:t>?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secondLow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=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asgnGrades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[0];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for (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= 1;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&lt; NUM_ASGN; ++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)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if (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asgnGrades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[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] &gt;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lowestGrade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)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   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secondLow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= Math.min(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secondLow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asgnGrades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[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]);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}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  <a:endParaRPr lang="en-CA" dirty="0"/>
          </a:p>
        </p:txBody>
      </p:sp>
      <p:grpSp>
        <p:nvGrpSpPr>
          <p:cNvPr id="4" name="Group 8"/>
          <p:cNvGrpSpPr/>
          <p:nvPr/>
        </p:nvGrpSpPr>
        <p:grpSpPr>
          <a:xfrm>
            <a:off x="914400" y="5162490"/>
            <a:ext cx="2438400" cy="1009710"/>
            <a:chOff x="6019800" y="4171890"/>
            <a:chExt cx="2438400" cy="1009710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6226175" y="4821237"/>
              <a:ext cx="576262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100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7378700" y="4821237"/>
              <a:ext cx="576262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85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7881937" y="4821237"/>
              <a:ext cx="576263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78</a:t>
              </a: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6802437" y="4821237"/>
              <a:ext cx="576263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77</a:t>
              </a:r>
            </a:p>
          </p:txBody>
        </p:sp>
        <p:sp>
          <p:nvSpPr>
            <p:cNvPr id="14" name="Rectangle 25"/>
            <p:cNvSpPr>
              <a:spLocks noChangeArrowheads="1"/>
            </p:cNvSpPr>
            <p:nvPr/>
          </p:nvSpPr>
          <p:spPr bwMode="auto">
            <a:xfrm>
              <a:off x="7445376" y="4191000"/>
              <a:ext cx="304800" cy="35971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r>
                <a:rPr lang="en-CA" dirty="0"/>
                <a:t>&amp;</a:t>
              </a:r>
            </a:p>
          </p:txBody>
        </p:sp>
        <p:cxnSp>
          <p:nvCxnSpPr>
            <p:cNvPr id="15" name="Elbow Connector 26"/>
            <p:cNvCxnSpPr>
              <a:stCxn id="14" idx="3"/>
              <a:endCxn id="10" idx="0"/>
            </p:cNvCxnSpPr>
            <p:nvPr/>
          </p:nvCxnSpPr>
          <p:spPr>
            <a:xfrm flipH="1">
              <a:off x="6514306" y="4370857"/>
              <a:ext cx="1235870" cy="450380"/>
            </a:xfrm>
            <a:prstGeom prst="bentConnector4">
              <a:avLst>
                <a:gd name="adj1" fmla="val -18497"/>
                <a:gd name="adj2" fmla="val 69967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 Box 24"/>
            <p:cNvSpPr txBox="1">
              <a:spLocks noChangeArrowheads="1"/>
            </p:cNvSpPr>
            <p:nvPr/>
          </p:nvSpPr>
          <p:spPr bwMode="auto">
            <a:xfrm>
              <a:off x="6019800" y="4171890"/>
              <a:ext cx="1466620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2000" dirty="0" err="1"/>
                <a:t>asgnGrades</a:t>
              </a:r>
              <a:r>
                <a:rPr lang="en-US" altLang="en-US" sz="2000" dirty="0"/>
                <a:t>:</a:t>
              </a:r>
            </a:p>
          </p:txBody>
        </p:sp>
      </p:grpSp>
      <p:sp>
        <p:nvSpPr>
          <p:cNvPr id="18" name="Rectangle 25"/>
          <p:cNvSpPr>
            <a:spLocks noChangeArrowheads="1"/>
          </p:cNvSpPr>
          <p:nvPr/>
        </p:nvSpPr>
        <p:spPr bwMode="auto">
          <a:xfrm>
            <a:off x="6577063" y="5181600"/>
            <a:ext cx="890537" cy="43809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sz="2000" dirty="0"/>
              <a:t>100</a:t>
            </a:r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5045433" y="5238690"/>
            <a:ext cx="1572675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en-US" sz="2000" dirty="0" err="1"/>
              <a:t>lowestGrade</a:t>
            </a:r>
            <a:r>
              <a:rPr lang="en-US" altLang="en-US" sz="2000" dirty="0"/>
              <a:t>:</a:t>
            </a:r>
          </a:p>
        </p:txBody>
      </p:sp>
      <p:sp>
        <p:nvSpPr>
          <p:cNvPr id="20" name="Down Arrow 19"/>
          <p:cNvSpPr/>
          <p:nvPr/>
        </p:nvSpPr>
        <p:spPr>
          <a:xfrm rot="10800000">
            <a:off x="1219200" y="62484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6577063" y="5181600"/>
            <a:ext cx="890537" cy="43809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sz="2000" dirty="0"/>
              <a:t>77</a:t>
            </a:r>
          </a:p>
        </p:txBody>
      </p:sp>
      <p:sp>
        <p:nvSpPr>
          <p:cNvPr id="23" name="Down Arrow 22"/>
          <p:cNvSpPr/>
          <p:nvPr/>
        </p:nvSpPr>
        <p:spPr>
          <a:xfrm rot="10800000">
            <a:off x="1778000" y="62484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Down Arrow 23"/>
          <p:cNvSpPr/>
          <p:nvPr/>
        </p:nvSpPr>
        <p:spPr>
          <a:xfrm rot="10800000">
            <a:off x="2336800" y="62484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Down Arrow 24"/>
          <p:cNvSpPr/>
          <p:nvPr/>
        </p:nvSpPr>
        <p:spPr>
          <a:xfrm rot="10800000">
            <a:off x="2895600" y="62484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6577063" y="5734110"/>
            <a:ext cx="890537" cy="43809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sz="2000" dirty="0"/>
              <a:t>100</a:t>
            </a: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5200669" y="5791200"/>
            <a:ext cx="141743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en-US" sz="2000" dirty="0" err="1"/>
              <a:t>secondLow</a:t>
            </a:r>
            <a:r>
              <a:rPr lang="en-US" altLang="en-US" sz="2000" dirty="0"/>
              <a:t>:</a:t>
            </a:r>
          </a:p>
        </p:txBody>
      </p: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6577063" y="5734110"/>
            <a:ext cx="890537" cy="43809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sz="2000" dirty="0"/>
              <a:t>85</a:t>
            </a: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6577063" y="5734110"/>
            <a:ext cx="890537" cy="43809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sz="2000" dirty="0"/>
              <a:t>78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530639" y="6488668"/>
            <a:ext cx="3613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b="1" i="1" dirty="0"/>
              <a:t>Note</a:t>
            </a:r>
            <a:r>
              <a:rPr lang="en-CA" i="1" dirty="0"/>
              <a:t>: this looks right, but it’s wrong!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2" grpId="0" animBg="1"/>
      <p:bldP spid="27" grpId="0" animBg="1"/>
      <p:bldP spid="2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Calculating Assignments Grade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Still need second lowest</a:t>
            </a:r>
          </a:p>
          <a:p>
            <a:pPr lvl="1"/>
            <a:r>
              <a:rPr lang="en-CA" dirty="0"/>
              <a:t>lowest greater than </a:t>
            </a:r>
            <a:r>
              <a:rPr lang="en-CA" dirty="0" err="1"/>
              <a:t>lowestGrade</a:t>
            </a:r>
            <a:r>
              <a:rPr lang="en-CA" dirty="0"/>
              <a:t>?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secondLow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=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asgnGrades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[0];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for (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= 1;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&lt; NUM_ASGN; ++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)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if (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asgnGrades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[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] &gt;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lowestGrade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)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   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secondLow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= Math.min(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secondLow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asgnGrades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[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]);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}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  <a:endParaRPr lang="en-CA" dirty="0"/>
          </a:p>
        </p:txBody>
      </p:sp>
      <p:grpSp>
        <p:nvGrpSpPr>
          <p:cNvPr id="4" name="Group 8"/>
          <p:cNvGrpSpPr/>
          <p:nvPr/>
        </p:nvGrpSpPr>
        <p:grpSpPr>
          <a:xfrm>
            <a:off x="914400" y="5162490"/>
            <a:ext cx="2438400" cy="1009710"/>
            <a:chOff x="6019800" y="4171890"/>
            <a:chExt cx="2438400" cy="1009710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6226175" y="4821237"/>
              <a:ext cx="576262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100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7378700" y="4821237"/>
              <a:ext cx="576262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85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7881937" y="4821237"/>
              <a:ext cx="576263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77</a:t>
              </a: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6802437" y="4821237"/>
              <a:ext cx="576263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77</a:t>
              </a:r>
            </a:p>
          </p:txBody>
        </p:sp>
        <p:sp>
          <p:nvSpPr>
            <p:cNvPr id="14" name="Rectangle 25"/>
            <p:cNvSpPr>
              <a:spLocks noChangeArrowheads="1"/>
            </p:cNvSpPr>
            <p:nvPr/>
          </p:nvSpPr>
          <p:spPr bwMode="auto">
            <a:xfrm>
              <a:off x="7445376" y="4191000"/>
              <a:ext cx="304800" cy="35971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r>
                <a:rPr lang="en-CA" dirty="0"/>
                <a:t>&amp;</a:t>
              </a:r>
            </a:p>
          </p:txBody>
        </p:sp>
        <p:cxnSp>
          <p:nvCxnSpPr>
            <p:cNvPr id="15" name="Elbow Connector 26"/>
            <p:cNvCxnSpPr>
              <a:stCxn id="14" idx="3"/>
              <a:endCxn id="10" idx="0"/>
            </p:cNvCxnSpPr>
            <p:nvPr/>
          </p:nvCxnSpPr>
          <p:spPr>
            <a:xfrm flipH="1">
              <a:off x="6514306" y="4370857"/>
              <a:ext cx="1235870" cy="450380"/>
            </a:xfrm>
            <a:prstGeom prst="bentConnector4">
              <a:avLst>
                <a:gd name="adj1" fmla="val -18497"/>
                <a:gd name="adj2" fmla="val 69967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 Box 24"/>
            <p:cNvSpPr txBox="1">
              <a:spLocks noChangeArrowheads="1"/>
            </p:cNvSpPr>
            <p:nvPr/>
          </p:nvSpPr>
          <p:spPr bwMode="auto">
            <a:xfrm>
              <a:off x="6019800" y="4171890"/>
              <a:ext cx="1466620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2000" dirty="0" err="1"/>
                <a:t>asgnGrades</a:t>
              </a:r>
              <a:r>
                <a:rPr lang="en-US" altLang="en-US" sz="2000" dirty="0"/>
                <a:t>:</a:t>
              </a:r>
            </a:p>
          </p:txBody>
        </p:sp>
      </p:grpSp>
      <p:sp>
        <p:nvSpPr>
          <p:cNvPr id="18" name="Rectangle 25"/>
          <p:cNvSpPr>
            <a:spLocks noChangeArrowheads="1"/>
          </p:cNvSpPr>
          <p:nvPr/>
        </p:nvSpPr>
        <p:spPr bwMode="auto">
          <a:xfrm>
            <a:off x="6577063" y="5181600"/>
            <a:ext cx="890537" cy="43809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sz="2000" dirty="0"/>
              <a:t>100</a:t>
            </a:r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5045433" y="5238690"/>
            <a:ext cx="1572675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en-US" sz="2000" dirty="0" err="1"/>
              <a:t>lowestGrade</a:t>
            </a:r>
            <a:r>
              <a:rPr lang="en-US" altLang="en-US" sz="2000" dirty="0"/>
              <a:t>:</a:t>
            </a:r>
          </a:p>
        </p:txBody>
      </p:sp>
      <p:sp>
        <p:nvSpPr>
          <p:cNvPr id="20" name="Down Arrow 19"/>
          <p:cNvSpPr/>
          <p:nvPr/>
        </p:nvSpPr>
        <p:spPr>
          <a:xfrm rot="10800000">
            <a:off x="1219200" y="62484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6577063" y="5181600"/>
            <a:ext cx="890537" cy="43809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sz="2000" dirty="0"/>
              <a:t>77</a:t>
            </a:r>
          </a:p>
        </p:txBody>
      </p:sp>
      <p:sp>
        <p:nvSpPr>
          <p:cNvPr id="23" name="Down Arrow 22"/>
          <p:cNvSpPr/>
          <p:nvPr/>
        </p:nvSpPr>
        <p:spPr>
          <a:xfrm rot="10800000">
            <a:off x="1778000" y="62484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Down Arrow 23"/>
          <p:cNvSpPr/>
          <p:nvPr/>
        </p:nvSpPr>
        <p:spPr>
          <a:xfrm rot="10800000">
            <a:off x="2336800" y="62484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Down Arrow 24"/>
          <p:cNvSpPr/>
          <p:nvPr/>
        </p:nvSpPr>
        <p:spPr>
          <a:xfrm rot="10800000">
            <a:off x="2895600" y="62484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6577063" y="5734110"/>
            <a:ext cx="890537" cy="43809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sz="2000" dirty="0"/>
              <a:t>100</a:t>
            </a: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5200669" y="5791200"/>
            <a:ext cx="141743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en-US" sz="2000" dirty="0" err="1"/>
              <a:t>secondLow</a:t>
            </a:r>
            <a:r>
              <a:rPr lang="en-US" altLang="en-US" sz="2000" dirty="0"/>
              <a:t>:</a:t>
            </a:r>
          </a:p>
        </p:txBody>
      </p: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6577063" y="5734110"/>
            <a:ext cx="890537" cy="43809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sz="2000" dirty="0"/>
              <a:t>85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702387" y="6488668"/>
            <a:ext cx="1441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b="1" i="1" dirty="0"/>
              <a:t>See?</a:t>
            </a:r>
            <a:r>
              <a:rPr lang="en-CA" i="1" dirty="0"/>
              <a:t>  Wrong!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2" grpId="0" animBg="1"/>
      <p:bldP spid="2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Find Two Smallest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Sort the array, then pick the front two</a:t>
            </a:r>
          </a:p>
          <a:p>
            <a:pPr lvl="1"/>
            <a:r>
              <a:rPr lang="en-CA" dirty="0" err="1"/>
              <a:t>java.utils.Array</a:t>
            </a:r>
            <a:r>
              <a:rPr lang="en-CA" dirty="0"/>
              <a:t> has a sort method</a:t>
            </a:r>
          </a:p>
          <a:p>
            <a:r>
              <a:rPr lang="en-CA" dirty="0"/>
              <a:t>Problem:</a:t>
            </a:r>
          </a:p>
          <a:p>
            <a:pPr lvl="1"/>
            <a:r>
              <a:rPr lang="en-CA" dirty="0"/>
              <a:t>sorting the array will </a:t>
            </a:r>
            <a:r>
              <a:rPr lang="en-CA" i="1" dirty="0"/>
              <a:t>break</a:t>
            </a:r>
            <a:r>
              <a:rPr lang="en-CA" dirty="0"/>
              <a:t> </a:t>
            </a:r>
            <a:r>
              <a:rPr lang="en-CA" dirty="0" err="1"/>
              <a:t>getAsgnGrade</a:t>
            </a:r>
            <a:r>
              <a:rPr lang="en-CA" dirty="0"/>
              <a:t>(</a:t>
            </a:r>
            <a:r>
              <a:rPr lang="en-CA" dirty="0" err="1"/>
              <a:t>int</a:t>
            </a:r>
            <a:r>
              <a:rPr lang="en-CA" dirty="0"/>
              <a:t>)</a:t>
            </a:r>
          </a:p>
          <a:p>
            <a:pPr lvl="2"/>
            <a:r>
              <a:rPr lang="en-CA" dirty="0"/>
              <a:t>grades won’t be in the proper locations any more</a:t>
            </a:r>
          </a:p>
          <a:p>
            <a:pPr lvl="2"/>
            <a:r>
              <a:rPr lang="en-CA" dirty="0" err="1"/>
              <a:t>getAsgnGrade</a:t>
            </a:r>
            <a:r>
              <a:rPr lang="en-CA" dirty="0"/>
              <a:t>(1) </a:t>
            </a:r>
            <a:r>
              <a:rPr lang="en-CA" dirty="0">
                <a:sym typeface="Wingdings" pitchFamily="2" charset="2"/>
              </a:rPr>
              <a:t></a:t>
            </a:r>
            <a:r>
              <a:rPr lang="en-CA" dirty="0"/>
              <a:t> smallest grade on </a:t>
            </a:r>
            <a:r>
              <a:rPr lang="en-CA" i="1" dirty="0"/>
              <a:t>any</a:t>
            </a:r>
            <a:r>
              <a:rPr lang="en-CA" dirty="0"/>
              <a:t> assignment</a:t>
            </a:r>
          </a:p>
          <a:p>
            <a:pPr lvl="2"/>
            <a:r>
              <a:rPr lang="en-CA" dirty="0"/>
              <a:t>but that’s wrong!</a:t>
            </a:r>
          </a:p>
          <a:p>
            <a:r>
              <a:rPr lang="en-CA" dirty="0"/>
              <a:t>Solution:</a:t>
            </a:r>
          </a:p>
          <a:p>
            <a:pPr lvl="1"/>
            <a:r>
              <a:rPr lang="en-CA" dirty="0"/>
              <a:t>sort a </a:t>
            </a:r>
            <a:r>
              <a:rPr lang="en-CA" i="1" dirty="0"/>
              <a:t>copy</a:t>
            </a:r>
            <a:r>
              <a:rPr lang="en-CA" dirty="0"/>
              <a:t> of the grades array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Sorting an Array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Just give the array to </a:t>
            </a:r>
            <a:r>
              <a:rPr lang="en-CA" dirty="0" err="1"/>
              <a:t>Arrays.sort</a:t>
            </a:r>
            <a:endParaRPr lang="en-CA" dirty="0"/>
          </a:p>
          <a:p>
            <a:r>
              <a:rPr lang="en-CA" dirty="0"/>
              <a:t>It’ll come back sorted</a:t>
            </a:r>
          </a:p>
          <a:p>
            <a:pPr lvl="1">
              <a:buFont typeface="Wingdings" pitchFamily="2" charset="2"/>
              <a:buNone/>
            </a:pPr>
            <a:r>
              <a:rPr lang="en-CA" sz="2400" dirty="0" err="1">
                <a:solidFill>
                  <a:schemeClr val="tx2"/>
                </a:solidFill>
              </a:rPr>
              <a:t>int</a:t>
            </a:r>
            <a:r>
              <a:rPr lang="en-CA" sz="2400" dirty="0">
                <a:solidFill>
                  <a:schemeClr val="tx2"/>
                </a:solidFill>
              </a:rPr>
              <a:t>[] a = new </a:t>
            </a:r>
            <a:r>
              <a:rPr lang="en-CA" sz="2400" dirty="0" err="1">
                <a:solidFill>
                  <a:schemeClr val="tx2"/>
                </a:solidFill>
              </a:rPr>
              <a:t>int</a:t>
            </a:r>
            <a:r>
              <a:rPr lang="en-CA" sz="2400" dirty="0">
                <a:solidFill>
                  <a:schemeClr val="tx2"/>
                </a:solidFill>
              </a:rPr>
              <a:t>[]{4, 2, 7, 1, 9, 9, 4};</a:t>
            </a:r>
          </a:p>
          <a:p>
            <a:pPr lvl="1">
              <a:buFont typeface="Wingdings" pitchFamily="2" charset="2"/>
              <a:buNone/>
            </a:pPr>
            <a:r>
              <a:rPr lang="en-CA" sz="2400" dirty="0" err="1">
                <a:solidFill>
                  <a:schemeClr val="tx2"/>
                </a:solidFill>
              </a:rPr>
              <a:t>Arrays.sort</a:t>
            </a:r>
            <a:r>
              <a:rPr lang="en-CA" sz="2400" dirty="0">
                <a:solidFill>
                  <a:schemeClr val="tx2"/>
                </a:solidFill>
              </a:rPr>
              <a:t>(a);</a:t>
            </a:r>
            <a:endParaRPr lang="en-CA" dirty="0"/>
          </a:p>
          <a:p>
            <a:r>
              <a:rPr lang="en-CA" dirty="0"/>
              <a:t>Works for (almost) any kind of array</a:t>
            </a:r>
          </a:p>
          <a:p>
            <a:pPr lvl="1"/>
            <a:r>
              <a:rPr lang="en-CA" dirty="0"/>
              <a:t>works for Strings – </a:t>
            </a:r>
            <a:r>
              <a:rPr lang="en-CA" i="1" dirty="0"/>
              <a:t>sort of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String[] words = new String[]{"e", "B", "</a:t>
            </a:r>
            <a:r>
              <a:rPr lang="en-CA" sz="2400" dirty="0" err="1">
                <a:solidFill>
                  <a:schemeClr val="tx2"/>
                </a:solidFill>
              </a:rPr>
              <a:t>d","c","a</a:t>
            </a:r>
            <a:r>
              <a:rPr lang="en-CA" sz="2400" dirty="0">
                <a:solidFill>
                  <a:schemeClr val="tx2"/>
                </a:solidFill>
              </a:rPr>
              <a:t>"};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Arrays.sort</a:t>
            </a:r>
            <a:r>
              <a:rPr lang="en-CA" sz="2400" dirty="0">
                <a:solidFill>
                  <a:schemeClr val="tx2"/>
                </a:solidFill>
              </a:rPr>
              <a:t>(words);</a:t>
            </a:r>
          </a:p>
          <a:p>
            <a:pPr lvl="2"/>
            <a:r>
              <a:rPr lang="en-CA" dirty="0"/>
              <a:t>capital letters come first!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6791325" y="6213475"/>
            <a:ext cx="2225675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en-US"/>
              <a:t>ArraySorter.java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6248151" y="3284984"/>
            <a:ext cx="2500313" cy="428625"/>
            <a:chOff x="3857620" y="6143644"/>
            <a:chExt cx="2500330" cy="428628"/>
          </a:xfrm>
        </p:grpSpPr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3857620" y="6143644"/>
              <a:ext cx="357190" cy="42862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en-US" dirty="0"/>
                <a:t>0</a:t>
              </a: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4214810" y="6143644"/>
              <a:ext cx="357190" cy="42862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en-US" dirty="0"/>
                <a:t>0</a:t>
              </a: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4572000" y="6143644"/>
              <a:ext cx="357190" cy="42862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en-US" dirty="0"/>
                <a:t>0</a:t>
              </a: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4929190" y="6143644"/>
              <a:ext cx="357190" cy="42862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en-US" dirty="0"/>
                <a:t>0</a:t>
              </a: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5286380" y="6143644"/>
              <a:ext cx="357190" cy="42862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en-US" dirty="0"/>
                <a:t>0</a:t>
              </a:r>
            </a:p>
          </p:txBody>
        </p:sp>
        <p:sp>
          <p:nvSpPr>
            <p:cNvPr id="12" name="Rectangle 18"/>
            <p:cNvSpPr>
              <a:spLocks noChangeArrowheads="1"/>
            </p:cNvSpPr>
            <p:nvPr/>
          </p:nvSpPr>
          <p:spPr bwMode="auto">
            <a:xfrm>
              <a:off x="5643570" y="6143644"/>
              <a:ext cx="357190" cy="42862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en-US"/>
                <a:t>0</a:t>
              </a:r>
            </a:p>
          </p:txBody>
        </p:sp>
        <p:sp>
          <p:nvSpPr>
            <p:cNvPr id="13" name="Rectangle 19"/>
            <p:cNvSpPr>
              <a:spLocks noChangeArrowheads="1"/>
            </p:cNvSpPr>
            <p:nvPr/>
          </p:nvSpPr>
          <p:spPr bwMode="auto">
            <a:xfrm>
              <a:off x="6000760" y="6143644"/>
              <a:ext cx="357190" cy="42862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en-US"/>
                <a:t>0</a:t>
              </a:r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6248151" y="3284984"/>
            <a:ext cx="2500313" cy="428625"/>
            <a:chOff x="3857620" y="6143644"/>
            <a:chExt cx="2500330" cy="428628"/>
          </a:xfrm>
        </p:grpSpPr>
        <p:sp>
          <p:nvSpPr>
            <p:cNvPr id="18" name="Rectangle 8"/>
            <p:cNvSpPr>
              <a:spLocks noChangeArrowheads="1"/>
            </p:cNvSpPr>
            <p:nvPr/>
          </p:nvSpPr>
          <p:spPr bwMode="auto">
            <a:xfrm>
              <a:off x="3857620" y="6143644"/>
              <a:ext cx="357190" cy="42862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en-US" dirty="0"/>
                <a:t>4</a:t>
              </a:r>
            </a:p>
          </p:txBody>
        </p:sp>
        <p:sp>
          <p:nvSpPr>
            <p:cNvPr id="19" name="Rectangle 9"/>
            <p:cNvSpPr>
              <a:spLocks noChangeArrowheads="1"/>
            </p:cNvSpPr>
            <p:nvPr/>
          </p:nvSpPr>
          <p:spPr bwMode="auto">
            <a:xfrm>
              <a:off x="4214810" y="6143644"/>
              <a:ext cx="357190" cy="42862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en-US" dirty="0"/>
                <a:t>2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4572000" y="6143644"/>
              <a:ext cx="357190" cy="42862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en-US" dirty="0"/>
                <a:t>7</a:t>
              </a:r>
            </a:p>
          </p:txBody>
        </p:sp>
        <p:sp>
          <p:nvSpPr>
            <p:cNvPr id="21" name="Rectangle 11"/>
            <p:cNvSpPr>
              <a:spLocks noChangeArrowheads="1"/>
            </p:cNvSpPr>
            <p:nvPr/>
          </p:nvSpPr>
          <p:spPr bwMode="auto">
            <a:xfrm>
              <a:off x="4929190" y="6143644"/>
              <a:ext cx="357190" cy="42862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en-US" dirty="0"/>
                <a:t>1</a:t>
              </a:r>
            </a:p>
          </p:txBody>
        </p:sp>
        <p:sp>
          <p:nvSpPr>
            <p:cNvPr id="22" name="Rectangle 12"/>
            <p:cNvSpPr>
              <a:spLocks noChangeArrowheads="1"/>
            </p:cNvSpPr>
            <p:nvPr/>
          </p:nvSpPr>
          <p:spPr bwMode="auto">
            <a:xfrm>
              <a:off x="5286380" y="6143644"/>
              <a:ext cx="357190" cy="42862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en-US" dirty="0"/>
                <a:t>9</a:t>
              </a:r>
            </a:p>
          </p:txBody>
        </p: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5643570" y="6143644"/>
              <a:ext cx="357190" cy="42862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en-US" dirty="0"/>
                <a:t>9</a:t>
              </a:r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auto">
            <a:xfrm>
              <a:off x="6000760" y="6143644"/>
              <a:ext cx="357190" cy="42862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en-US" dirty="0"/>
                <a:t>4</a:t>
              </a:r>
            </a:p>
          </p:txBody>
        </p:sp>
      </p:grp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040685" y="2891135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dirty="0"/>
              <a:t>a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248151" y="3284984"/>
            <a:ext cx="2500313" cy="428625"/>
            <a:chOff x="3857620" y="6143644"/>
            <a:chExt cx="2500330" cy="428628"/>
          </a:xfrm>
        </p:grpSpPr>
        <p:sp>
          <p:nvSpPr>
            <p:cNvPr id="30" name="Rectangle 8"/>
            <p:cNvSpPr>
              <a:spLocks noChangeArrowheads="1"/>
            </p:cNvSpPr>
            <p:nvPr/>
          </p:nvSpPr>
          <p:spPr bwMode="auto">
            <a:xfrm>
              <a:off x="3857620" y="6143644"/>
              <a:ext cx="357190" cy="42862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en-US" dirty="0"/>
                <a:t>1</a:t>
              </a:r>
            </a:p>
          </p:txBody>
        </p:sp>
        <p:sp>
          <p:nvSpPr>
            <p:cNvPr id="31" name="Rectangle 9"/>
            <p:cNvSpPr>
              <a:spLocks noChangeArrowheads="1"/>
            </p:cNvSpPr>
            <p:nvPr/>
          </p:nvSpPr>
          <p:spPr bwMode="auto">
            <a:xfrm>
              <a:off x="4214810" y="6143644"/>
              <a:ext cx="357190" cy="42862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en-US" dirty="0"/>
                <a:t>2</a:t>
              </a:r>
            </a:p>
          </p:txBody>
        </p:sp>
        <p:sp>
          <p:nvSpPr>
            <p:cNvPr id="32" name="Rectangle 10"/>
            <p:cNvSpPr>
              <a:spLocks noChangeArrowheads="1"/>
            </p:cNvSpPr>
            <p:nvPr/>
          </p:nvSpPr>
          <p:spPr bwMode="auto">
            <a:xfrm>
              <a:off x="4572000" y="6143644"/>
              <a:ext cx="357190" cy="42862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en-US" dirty="0"/>
                <a:t>4</a:t>
              </a:r>
            </a:p>
          </p:txBody>
        </p:sp>
        <p:sp>
          <p:nvSpPr>
            <p:cNvPr id="33" name="Rectangle 11"/>
            <p:cNvSpPr>
              <a:spLocks noChangeArrowheads="1"/>
            </p:cNvSpPr>
            <p:nvPr/>
          </p:nvSpPr>
          <p:spPr bwMode="auto">
            <a:xfrm>
              <a:off x="4929190" y="6143644"/>
              <a:ext cx="357190" cy="42862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en-US" dirty="0"/>
                <a:t>4</a:t>
              </a:r>
            </a:p>
          </p:txBody>
        </p:sp>
        <p:sp>
          <p:nvSpPr>
            <p:cNvPr id="34" name="Rectangle 12"/>
            <p:cNvSpPr>
              <a:spLocks noChangeArrowheads="1"/>
            </p:cNvSpPr>
            <p:nvPr/>
          </p:nvSpPr>
          <p:spPr bwMode="auto">
            <a:xfrm>
              <a:off x="5286380" y="6143644"/>
              <a:ext cx="357190" cy="42862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en-US" dirty="0"/>
                <a:t>7</a:t>
              </a:r>
            </a:p>
          </p:txBody>
        </p:sp>
        <p:sp>
          <p:nvSpPr>
            <p:cNvPr id="35" name="Rectangle 18"/>
            <p:cNvSpPr>
              <a:spLocks noChangeArrowheads="1"/>
            </p:cNvSpPr>
            <p:nvPr/>
          </p:nvSpPr>
          <p:spPr bwMode="auto">
            <a:xfrm>
              <a:off x="5643570" y="6143644"/>
              <a:ext cx="357190" cy="42862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en-US" dirty="0"/>
                <a:t>9</a:t>
              </a:r>
            </a:p>
          </p:txBody>
        </p:sp>
        <p:sp>
          <p:nvSpPr>
            <p:cNvPr id="36" name="Rectangle 19"/>
            <p:cNvSpPr>
              <a:spLocks noChangeArrowheads="1"/>
            </p:cNvSpPr>
            <p:nvPr/>
          </p:nvSpPr>
          <p:spPr bwMode="auto">
            <a:xfrm>
              <a:off x="6000760" y="6143644"/>
              <a:ext cx="357190" cy="42862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en-US" dirty="0"/>
                <a:t>9</a:t>
              </a:r>
            </a:p>
          </p:txBody>
        </p:sp>
      </p:grp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6732240" y="5253335"/>
            <a:ext cx="9380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dirty="0"/>
              <a:t>words</a:t>
            </a:r>
          </a:p>
        </p:txBody>
      </p: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6939706" y="5585817"/>
            <a:ext cx="1785938" cy="428632"/>
            <a:chOff x="3857620" y="6651125"/>
            <a:chExt cx="1785950" cy="428635"/>
          </a:xfrm>
        </p:grpSpPr>
        <p:sp>
          <p:nvSpPr>
            <p:cNvPr id="55" name="Rectangle 8"/>
            <p:cNvSpPr>
              <a:spLocks noChangeArrowheads="1"/>
            </p:cNvSpPr>
            <p:nvPr/>
          </p:nvSpPr>
          <p:spPr bwMode="auto">
            <a:xfrm>
              <a:off x="3857620" y="6651125"/>
              <a:ext cx="357190" cy="42862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en-US" dirty="0"/>
                <a:t>e</a:t>
              </a:r>
            </a:p>
          </p:txBody>
        </p:sp>
        <p:sp>
          <p:nvSpPr>
            <p:cNvPr id="56" name="Rectangle 9"/>
            <p:cNvSpPr>
              <a:spLocks noChangeArrowheads="1"/>
            </p:cNvSpPr>
            <p:nvPr/>
          </p:nvSpPr>
          <p:spPr bwMode="auto">
            <a:xfrm>
              <a:off x="4214810" y="6651132"/>
              <a:ext cx="357190" cy="42862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en-US" dirty="0"/>
                <a:t>B</a:t>
              </a:r>
            </a:p>
          </p:txBody>
        </p:sp>
        <p:sp>
          <p:nvSpPr>
            <p:cNvPr id="57" name="Rectangle 10"/>
            <p:cNvSpPr>
              <a:spLocks noChangeArrowheads="1"/>
            </p:cNvSpPr>
            <p:nvPr/>
          </p:nvSpPr>
          <p:spPr bwMode="auto">
            <a:xfrm>
              <a:off x="4572000" y="6651132"/>
              <a:ext cx="357190" cy="42862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en-US" dirty="0"/>
                <a:t>d</a:t>
              </a:r>
            </a:p>
          </p:txBody>
        </p:sp>
        <p:sp>
          <p:nvSpPr>
            <p:cNvPr id="58" name="Rectangle 11"/>
            <p:cNvSpPr>
              <a:spLocks noChangeArrowheads="1"/>
            </p:cNvSpPr>
            <p:nvPr/>
          </p:nvSpPr>
          <p:spPr bwMode="auto">
            <a:xfrm>
              <a:off x="4929190" y="6651132"/>
              <a:ext cx="357190" cy="42862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en-US" dirty="0"/>
                <a:t>c</a:t>
              </a:r>
            </a:p>
          </p:txBody>
        </p:sp>
        <p:sp>
          <p:nvSpPr>
            <p:cNvPr id="59" name="Rectangle 12"/>
            <p:cNvSpPr>
              <a:spLocks noChangeArrowheads="1"/>
            </p:cNvSpPr>
            <p:nvPr/>
          </p:nvSpPr>
          <p:spPr bwMode="auto">
            <a:xfrm>
              <a:off x="5286380" y="6651132"/>
              <a:ext cx="357190" cy="42862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en-US" dirty="0"/>
                <a:t>a</a:t>
              </a:r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6939706" y="5585817"/>
            <a:ext cx="1785938" cy="428632"/>
            <a:chOff x="3857620" y="6651125"/>
            <a:chExt cx="1785950" cy="428635"/>
          </a:xfrm>
        </p:grpSpPr>
        <p:sp>
          <p:nvSpPr>
            <p:cNvPr id="63" name="Rectangle 8"/>
            <p:cNvSpPr>
              <a:spLocks noChangeArrowheads="1"/>
            </p:cNvSpPr>
            <p:nvPr/>
          </p:nvSpPr>
          <p:spPr bwMode="auto">
            <a:xfrm>
              <a:off x="3857620" y="6651125"/>
              <a:ext cx="357190" cy="42862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en-US" dirty="0"/>
                <a:t>B</a:t>
              </a:r>
            </a:p>
          </p:txBody>
        </p:sp>
        <p:sp>
          <p:nvSpPr>
            <p:cNvPr id="64" name="Rectangle 9"/>
            <p:cNvSpPr>
              <a:spLocks noChangeArrowheads="1"/>
            </p:cNvSpPr>
            <p:nvPr/>
          </p:nvSpPr>
          <p:spPr bwMode="auto">
            <a:xfrm>
              <a:off x="4214810" y="6651132"/>
              <a:ext cx="357190" cy="42862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en-US" dirty="0"/>
                <a:t>a</a:t>
              </a:r>
            </a:p>
          </p:txBody>
        </p:sp>
        <p:sp>
          <p:nvSpPr>
            <p:cNvPr id="65" name="Rectangle 10"/>
            <p:cNvSpPr>
              <a:spLocks noChangeArrowheads="1"/>
            </p:cNvSpPr>
            <p:nvPr/>
          </p:nvSpPr>
          <p:spPr bwMode="auto">
            <a:xfrm>
              <a:off x="4572000" y="6651132"/>
              <a:ext cx="357190" cy="42862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en-US" dirty="0"/>
                <a:t>c</a:t>
              </a:r>
            </a:p>
          </p:txBody>
        </p:sp>
        <p:sp>
          <p:nvSpPr>
            <p:cNvPr id="66" name="Rectangle 11"/>
            <p:cNvSpPr>
              <a:spLocks noChangeArrowheads="1"/>
            </p:cNvSpPr>
            <p:nvPr/>
          </p:nvSpPr>
          <p:spPr bwMode="auto">
            <a:xfrm>
              <a:off x="4929190" y="6651132"/>
              <a:ext cx="357190" cy="42862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en-US" dirty="0"/>
                <a:t>d</a:t>
              </a:r>
            </a:p>
          </p:txBody>
        </p:sp>
        <p:sp>
          <p:nvSpPr>
            <p:cNvPr id="67" name="Rectangle 12"/>
            <p:cNvSpPr>
              <a:spLocks noChangeArrowheads="1"/>
            </p:cNvSpPr>
            <p:nvPr/>
          </p:nvSpPr>
          <p:spPr bwMode="auto">
            <a:xfrm>
              <a:off x="5286380" y="6651132"/>
              <a:ext cx="357190" cy="42862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en-US" dirty="0"/>
                <a:t>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Sorting a String Array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Need to give sort a </a:t>
            </a:r>
            <a:r>
              <a:rPr lang="en-CA" i="1" dirty="0"/>
              <a:t>Comparator</a:t>
            </a:r>
          </a:p>
          <a:p>
            <a:pPr lvl="1"/>
            <a:r>
              <a:rPr lang="en-CA" dirty="0"/>
              <a:t>an object that says </a:t>
            </a:r>
            <a:r>
              <a:rPr lang="en-CA" i="1" dirty="0"/>
              <a:t>how</a:t>
            </a:r>
            <a:r>
              <a:rPr lang="en-CA" dirty="0"/>
              <a:t> to sort the Strings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String[] words = new String[]{"e", "B", "</a:t>
            </a:r>
            <a:r>
              <a:rPr lang="en-CA" sz="2400" dirty="0" err="1">
                <a:solidFill>
                  <a:schemeClr val="tx2"/>
                </a:solidFill>
              </a:rPr>
              <a:t>d","c","a</a:t>
            </a:r>
            <a:r>
              <a:rPr lang="en-CA" sz="2400" dirty="0">
                <a:solidFill>
                  <a:schemeClr val="tx2"/>
                </a:solidFill>
              </a:rPr>
              <a:t>"};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Arrays.sort</a:t>
            </a:r>
            <a:r>
              <a:rPr lang="en-CA" sz="2400" dirty="0">
                <a:solidFill>
                  <a:schemeClr val="tx2"/>
                </a:solidFill>
              </a:rPr>
              <a:t>(words, </a:t>
            </a:r>
            <a:r>
              <a:rPr lang="en-CA" sz="2400" dirty="0" err="1">
                <a:solidFill>
                  <a:schemeClr val="tx2"/>
                </a:solidFill>
              </a:rPr>
              <a:t>String.CASE_INSENSITIVE_ORDER</a:t>
            </a:r>
            <a:r>
              <a:rPr lang="en-CA" sz="2400" dirty="0">
                <a:solidFill>
                  <a:schemeClr val="tx2"/>
                </a:solidFill>
              </a:rPr>
              <a:t>);</a:t>
            </a:r>
          </a:p>
          <a:p>
            <a:pPr lvl="1"/>
            <a:r>
              <a:rPr lang="en-CA" dirty="0"/>
              <a:t>now it sorts into alphabetical order!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6791325" y="6213475"/>
            <a:ext cx="2225675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en-US"/>
              <a:t>ArraySorter.java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890723" y="4343400"/>
            <a:ext cx="9380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dirty="0"/>
              <a:t>words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129878" y="4728560"/>
            <a:ext cx="1785938" cy="428632"/>
            <a:chOff x="3857620" y="6651125"/>
            <a:chExt cx="1785950" cy="428635"/>
          </a:xfrm>
        </p:grpSpPr>
        <p:sp>
          <p:nvSpPr>
            <p:cNvPr id="55" name="Rectangle 8"/>
            <p:cNvSpPr>
              <a:spLocks noChangeArrowheads="1"/>
            </p:cNvSpPr>
            <p:nvPr/>
          </p:nvSpPr>
          <p:spPr bwMode="auto">
            <a:xfrm>
              <a:off x="3857620" y="6651125"/>
              <a:ext cx="357190" cy="42862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en-US" dirty="0"/>
                <a:t>e</a:t>
              </a:r>
            </a:p>
          </p:txBody>
        </p:sp>
        <p:sp>
          <p:nvSpPr>
            <p:cNvPr id="56" name="Rectangle 9"/>
            <p:cNvSpPr>
              <a:spLocks noChangeArrowheads="1"/>
            </p:cNvSpPr>
            <p:nvPr/>
          </p:nvSpPr>
          <p:spPr bwMode="auto">
            <a:xfrm>
              <a:off x="4214810" y="6651132"/>
              <a:ext cx="357190" cy="42862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en-US" dirty="0"/>
                <a:t>B</a:t>
              </a:r>
            </a:p>
          </p:txBody>
        </p:sp>
        <p:sp>
          <p:nvSpPr>
            <p:cNvPr id="57" name="Rectangle 10"/>
            <p:cNvSpPr>
              <a:spLocks noChangeArrowheads="1"/>
            </p:cNvSpPr>
            <p:nvPr/>
          </p:nvSpPr>
          <p:spPr bwMode="auto">
            <a:xfrm>
              <a:off x="4572000" y="6651132"/>
              <a:ext cx="357190" cy="42862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en-US" dirty="0"/>
                <a:t>d</a:t>
              </a:r>
            </a:p>
          </p:txBody>
        </p:sp>
        <p:sp>
          <p:nvSpPr>
            <p:cNvPr id="58" name="Rectangle 11"/>
            <p:cNvSpPr>
              <a:spLocks noChangeArrowheads="1"/>
            </p:cNvSpPr>
            <p:nvPr/>
          </p:nvSpPr>
          <p:spPr bwMode="auto">
            <a:xfrm>
              <a:off x="4929190" y="6651132"/>
              <a:ext cx="357190" cy="42862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en-US" dirty="0"/>
                <a:t>c</a:t>
              </a:r>
            </a:p>
          </p:txBody>
        </p:sp>
        <p:sp>
          <p:nvSpPr>
            <p:cNvPr id="59" name="Rectangle 12"/>
            <p:cNvSpPr>
              <a:spLocks noChangeArrowheads="1"/>
            </p:cNvSpPr>
            <p:nvPr/>
          </p:nvSpPr>
          <p:spPr bwMode="auto">
            <a:xfrm>
              <a:off x="5286380" y="6651132"/>
              <a:ext cx="357190" cy="42862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en-US" dirty="0"/>
                <a:t>a</a:t>
              </a:r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1129878" y="4728560"/>
            <a:ext cx="1785938" cy="428632"/>
            <a:chOff x="3857620" y="6651125"/>
            <a:chExt cx="1785950" cy="428635"/>
          </a:xfrm>
        </p:grpSpPr>
        <p:sp>
          <p:nvSpPr>
            <p:cNvPr id="63" name="Rectangle 8"/>
            <p:cNvSpPr>
              <a:spLocks noChangeArrowheads="1"/>
            </p:cNvSpPr>
            <p:nvPr/>
          </p:nvSpPr>
          <p:spPr bwMode="auto">
            <a:xfrm>
              <a:off x="3857620" y="6651125"/>
              <a:ext cx="357190" cy="42862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en-US" dirty="0"/>
                <a:t>a</a:t>
              </a:r>
            </a:p>
          </p:txBody>
        </p:sp>
        <p:sp>
          <p:nvSpPr>
            <p:cNvPr id="64" name="Rectangle 9"/>
            <p:cNvSpPr>
              <a:spLocks noChangeArrowheads="1"/>
            </p:cNvSpPr>
            <p:nvPr/>
          </p:nvSpPr>
          <p:spPr bwMode="auto">
            <a:xfrm>
              <a:off x="4214810" y="6651132"/>
              <a:ext cx="357190" cy="42862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en-US" dirty="0"/>
                <a:t>B</a:t>
              </a:r>
            </a:p>
          </p:txBody>
        </p:sp>
        <p:sp>
          <p:nvSpPr>
            <p:cNvPr id="65" name="Rectangle 10"/>
            <p:cNvSpPr>
              <a:spLocks noChangeArrowheads="1"/>
            </p:cNvSpPr>
            <p:nvPr/>
          </p:nvSpPr>
          <p:spPr bwMode="auto">
            <a:xfrm>
              <a:off x="4572000" y="6651132"/>
              <a:ext cx="357190" cy="42862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en-US" dirty="0"/>
                <a:t>c</a:t>
              </a:r>
            </a:p>
          </p:txBody>
        </p:sp>
        <p:sp>
          <p:nvSpPr>
            <p:cNvPr id="66" name="Rectangle 11"/>
            <p:cNvSpPr>
              <a:spLocks noChangeArrowheads="1"/>
            </p:cNvSpPr>
            <p:nvPr/>
          </p:nvSpPr>
          <p:spPr bwMode="auto">
            <a:xfrm>
              <a:off x="4929190" y="6651132"/>
              <a:ext cx="357190" cy="42862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en-US" dirty="0"/>
                <a:t>d</a:t>
              </a:r>
            </a:p>
          </p:txBody>
        </p:sp>
        <p:sp>
          <p:nvSpPr>
            <p:cNvPr id="67" name="Rectangle 12"/>
            <p:cNvSpPr>
              <a:spLocks noChangeArrowheads="1"/>
            </p:cNvSpPr>
            <p:nvPr/>
          </p:nvSpPr>
          <p:spPr bwMode="auto">
            <a:xfrm>
              <a:off x="5286380" y="6651132"/>
              <a:ext cx="357190" cy="42862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en-US" dirty="0"/>
                <a:t>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Modifying Arrays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Arrays can be modified by methods</a:t>
            </a:r>
          </a:p>
          <a:p>
            <a:pPr lvl="1">
              <a:buFont typeface="Wingdings" pitchFamily="2" charset="2"/>
              <a:buNone/>
            </a:pPr>
            <a:r>
              <a:rPr lang="en-CA" sz="2400" dirty="0" err="1">
                <a:solidFill>
                  <a:schemeClr val="tx2"/>
                </a:solidFill>
              </a:rPr>
              <a:t>int</a:t>
            </a:r>
            <a:r>
              <a:rPr lang="en-CA" sz="2400" dirty="0">
                <a:solidFill>
                  <a:schemeClr val="tx2"/>
                </a:solidFill>
              </a:rPr>
              <a:t>[] a = new </a:t>
            </a:r>
            <a:r>
              <a:rPr lang="en-CA" sz="2400" dirty="0" err="1">
                <a:solidFill>
                  <a:schemeClr val="tx2"/>
                </a:solidFill>
              </a:rPr>
              <a:t>int</a:t>
            </a:r>
            <a:r>
              <a:rPr lang="en-CA" sz="2400" dirty="0">
                <a:solidFill>
                  <a:schemeClr val="tx2"/>
                </a:solidFill>
              </a:rPr>
              <a:t>[] {1, 2, 3, 4};</a:t>
            </a:r>
          </a:p>
          <a:p>
            <a:pPr lvl="1">
              <a:buFont typeface="Wingdings" pitchFamily="2" charset="2"/>
              <a:buNone/>
            </a:pPr>
            <a:r>
              <a:rPr lang="en-CA" sz="2400" dirty="0" err="1">
                <a:solidFill>
                  <a:schemeClr val="tx2"/>
                </a:solidFill>
              </a:rPr>
              <a:t>doubleEachElement</a:t>
            </a:r>
            <a:r>
              <a:rPr lang="en-CA" sz="2400" dirty="0">
                <a:solidFill>
                  <a:schemeClr val="tx2"/>
                </a:solidFill>
              </a:rPr>
              <a:t>(a);</a:t>
            </a:r>
          </a:p>
          <a:p>
            <a:r>
              <a:rPr lang="en-CA" dirty="0"/>
              <a:t>Just a normal method</a:t>
            </a:r>
          </a:p>
          <a:p>
            <a:pPr lvl="1">
              <a:buFont typeface="Wingdings" pitchFamily="2" charset="2"/>
              <a:buNone/>
            </a:pPr>
            <a:r>
              <a:rPr lang="en-CA" sz="2400" dirty="0">
                <a:solidFill>
                  <a:schemeClr val="tx2"/>
                </a:solidFill>
              </a:rPr>
              <a:t>private static void </a:t>
            </a:r>
            <a:r>
              <a:rPr lang="en-CA" sz="2400" dirty="0" err="1">
                <a:solidFill>
                  <a:schemeClr val="tx2"/>
                </a:solidFill>
              </a:rPr>
              <a:t>doubleEachElement</a:t>
            </a:r>
            <a:r>
              <a:rPr lang="en-CA" sz="2400" dirty="0">
                <a:solidFill>
                  <a:schemeClr val="tx2"/>
                </a:solidFill>
              </a:rPr>
              <a:t>(</a:t>
            </a:r>
            <a:r>
              <a:rPr lang="en-CA" sz="2400" dirty="0" err="1">
                <a:solidFill>
                  <a:schemeClr val="tx2"/>
                </a:solidFill>
              </a:rPr>
              <a:t>int</a:t>
            </a:r>
            <a:r>
              <a:rPr lang="en-CA" sz="2400" dirty="0">
                <a:solidFill>
                  <a:schemeClr val="tx2"/>
                </a:solidFill>
              </a:rPr>
              <a:t>[] </a:t>
            </a:r>
            <a:r>
              <a:rPr lang="en-CA" sz="2400" dirty="0" err="1">
                <a:solidFill>
                  <a:schemeClr val="tx2"/>
                </a:solidFill>
              </a:rPr>
              <a:t>arr</a:t>
            </a:r>
            <a:r>
              <a:rPr lang="en-CA" sz="2400" dirty="0">
                <a:solidFill>
                  <a:schemeClr val="tx2"/>
                </a:solidFill>
              </a:rPr>
              <a:t>) {</a:t>
            </a:r>
            <a:br>
              <a:rPr lang="en-CA" sz="2400" dirty="0">
                <a:solidFill>
                  <a:schemeClr val="tx2"/>
                </a:solidFill>
              </a:rPr>
            </a:br>
            <a:r>
              <a:rPr lang="en-CA" sz="2400" dirty="0">
                <a:solidFill>
                  <a:schemeClr val="tx2"/>
                </a:solidFill>
              </a:rPr>
              <a:t>for (</a:t>
            </a:r>
            <a:r>
              <a:rPr lang="en-CA" sz="2400" dirty="0" err="1">
                <a:solidFill>
                  <a:schemeClr val="tx2"/>
                </a:solidFill>
              </a:rPr>
              <a:t>int</a:t>
            </a:r>
            <a:r>
              <a:rPr lang="en-CA" sz="2400" dirty="0">
                <a:solidFill>
                  <a:schemeClr val="tx2"/>
                </a:solidFill>
              </a:rPr>
              <a:t> </a:t>
            </a:r>
            <a:r>
              <a:rPr lang="en-CA" sz="2400" dirty="0" err="1">
                <a:solidFill>
                  <a:schemeClr val="tx2"/>
                </a:solidFill>
              </a:rPr>
              <a:t>i</a:t>
            </a:r>
            <a:r>
              <a:rPr lang="en-CA" sz="2400" dirty="0">
                <a:solidFill>
                  <a:schemeClr val="tx2"/>
                </a:solidFill>
              </a:rPr>
              <a:t> = 0; </a:t>
            </a:r>
            <a:r>
              <a:rPr lang="en-CA" sz="2400" dirty="0" err="1">
                <a:solidFill>
                  <a:schemeClr val="tx2"/>
                </a:solidFill>
              </a:rPr>
              <a:t>i</a:t>
            </a:r>
            <a:r>
              <a:rPr lang="en-CA" sz="2400" dirty="0">
                <a:solidFill>
                  <a:schemeClr val="tx2"/>
                </a:solidFill>
              </a:rPr>
              <a:t> &lt; </a:t>
            </a:r>
            <a:r>
              <a:rPr lang="en-CA" sz="2400" dirty="0" err="1">
                <a:solidFill>
                  <a:schemeClr val="tx2"/>
                </a:solidFill>
              </a:rPr>
              <a:t>arr.length</a:t>
            </a:r>
            <a:r>
              <a:rPr lang="en-CA" sz="2400" dirty="0">
                <a:solidFill>
                  <a:schemeClr val="tx2"/>
                </a:solidFill>
              </a:rPr>
              <a:t>; ++</a:t>
            </a:r>
            <a:r>
              <a:rPr lang="en-CA" sz="2400" dirty="0" err="1">
                <a:solidFill>
                  <a:schemeClr val="tx2"/>
                </a:solidFill>
              </a:rPr>
              <a:t>i</a:t>
            </a:r>
            <a:r>
              <a:rPr lang="en-CA" sz="2400" dirty="0">
                <a:solidFill>
                  <a:schemeClr val="tx2"/>
                </a:solidFill>
              </a:rPr>
              <a:t>) {</a:t>
            </a:r>
            <a:br>
              <a:rPr lang="en-CA" sz="2400" dirty="0">
                <a:solidFill>
                  <a:schemeClr val="tx2"/>
                </a:solidFill>
              </a:rPr>
            </a:br>
            <a:r>
              <a:rPr lang="en-CA" sz="2400" dirty="0">
                <a:solidFill>
                  <a:schemeClr val="tx2"/>
                </a:solidFill>
              </a:rPr>
              <a:t>    </a:t>
            </a:r>
            <a:r>
              <a:rPr lang="en-CA" sz="2400" dirty="0" err="1">
                <a:solidFill>
                  <a:schemeClr val="tx2"/>
                </a:solidFill>
              </a:rPr>
              <a:t>arr</a:t>
            </a:r>
            <a:r>
              <a:rPr lang="en-CA" sz="2400" dirty="0">
                <a:solidFill>
                  <a:schemeClr val="tx2"/>
                </a:solidFill>
              </a:rPr>
              <a:t>[</a:t>
            </a:r>
            <a:r>
              <a:rPr lang="en-CA" sz="2400" dirty="0" err="1">
                <a:solidFill>
                  <a:schemeClr val="tx2"/>
                </a:solidFill>
              </a:rPr>
              <a:t>i</a:t>
            </a:r>
            <a:r>
              <a:rPr lang="en-CA" sz="2400" dirty="0">
                <a:solidFill>
                  <a:schemeClr val="tx2"/>
                </a:solidFill>
              </a:rPr>
              <a:t>] *= 2;</a:t>
            </a:r>
            <a:br>
              <a:rPr lang="en-CA" sz="2400" dirty="0">
                <a:solidFill>
                  <a:schemeClr val="tx2"/>
                </a:solidFill>
              </a:rPr>
            </a:br>
            <a:r>
              <a:rPr lang="en-CA" sz="2400" dirty="0">
                <a:solidFill>
                  <a:schemeClr val="tx2"/>
                </a:solidFill>
              </a:rPr>
              <a:t>}</a:t>
            </a:r>
          </a:p>
          <a:p>
            <a:pPr lvl="1">
              <a:buFont typeface="Wingdings" pitchFamily="2" charset="2"/>
              <a:buNone/>
            </a:pPr>
            <a:r>
              <a:rPr lang="en-CA" sz="2400" dirty="0">
                <a:solidFill>
                  <a:schemeClr val="tx2"/>
                </a:solidFill>
              </a:rPr>
              <a:t>}</a:t>
            </a:r>
            <a:endParaRPr lang="en-CA" dirty="0">
              <a:solidFill>
                <a:schemeClr val="tx2"/>
              </a:solidFill>
            </a:endParaRP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6661150" y="6396037"/>
            <a:ext cx="2482850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en-US"/>
              <a:t>ArrayDoubler.java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5505449" y="5438775"/>
            <a:ext cx="1428750" cy="428625"/>
            <a:chOff x="3857620" y="6143644"/>
            <a:chExt cx="1428760" cy="428628"/>
          </a:xfrm>
        </p:grpSpPr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3857620" y="6143644"/>
              <a:ext cx="357190" cy="42862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en-US" dirty="0"/>
                <a:t>0</a:t>
              </a: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4214810" y="6143644"/>
              <a:ext cx="357190" cy="42862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en-US" dirty="0"/>
                <a:t>0</a:t>
              </a: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4572000" y="6143644"/>
              <a:ext cx="357190" cy="42862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en-US" dirty="0"/>
                <a:t>0</a:t>
              </a: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4929190" y="6143644"/>
              <a:ext cx="357190" cy="42862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en-US" dirty="0"/>
                <a:t>0</a:t>
              </a:r>
            </a:p>
          </p:txBody>
        </p:sp>
      </p:grpSp>
      <p:grpSp>
        <p:nvGrpSpPr>
          <p:cNvPr id="14" name="Group 24"/>
          <p:cNvGrpSpPr>
            <a:grpSpLocks/>
          </p:cNvGrpSpPr>
          <p:nvPr/>
        </p:nvGrpSpPr>
        <p:grpSpPr bwMode="auto">
          <a:xfrm>
            <a:off x="5505449" y="5438775"/>
            <a:ext cx="1428750" cy="428625"/>
            <a:chOff x="3857620" y="6143644"/>
            <a:chExt cx="1428760" cy="428628"/>
          </a:xfrm>
        </p:grpSpPr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3857620" y="6143644"/>
              <a:ext cx="357190" cy="42862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en-US" dirty="0"/>
                <a:t>1</a:t>
              </a:r>
            </a:p>
          </p:txBody>
        </p:sp>
        <p:sp>
          <p:nvSpPr>
            <p:cNvPr id="16" name="Rectangle 9"/>
            <p:cNvSpPr>
              <a:spLocks noChangeArrowheads="1"/>
            </p:cNvSpPr>
            <p:nvPr/>
          </p:nvSpPr>
          <p:spPr bwMode="auto">
            <a:xfrm>
              <a:off x="4214810" y="6143644"/>
              <a:ext cx="357190" cy="42862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en-US" dirty="0"/>
                <a:t>2</a:t>
              </a:r>
            </a:p>
          </p:txBody>
        </p:sp>
        <p:sp>
          <p:nvSpPr>
            <p:cNvPr id="17" name="Rectangle 10"/>
            <p:cNvSpPr>
              <a:spLocks noChangeArrowheads="1"/>
            </p:cNvSpPr>
            <p:nvPr/>
          </p:nvSpPr>
          <p:spPr bwMode="auto">
            <a:xfrm>
              <a:off x="4572000" y="6143644"/>
              <a:ext cx="357190" cy="42862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en-US" dirty="0"/>
                <a:t>3</a:t>
              </a:r>
            </a:p>
          </p:txBody>
        </p:sp>
        <p:sp>
          <p:nvSpPr>
            <p:cNvPr id="18" name="Rectangle 11"/>
            <p:cNvSpPr>
              <a:spLocks noChangeArrowheads="1"/>
            </p:cNvSpPr>
            <p:nvPr/>
          </p:nvSpPr>
          <p:spPr bwMode="auto">
            <a:xfrm>
              <a:off x="4929190" y="6143644"/>
              <a:ext cx="357190" cy="42862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en-US" dirty="0"/>
                <a:t>4</a:t>
              </a:r>
            </a:p>
          </p:txBody>
        </p: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038600" y="4953000"/>
            <a:ext cx="3577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dirty="0"/>
              <a:t>a: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5505449" y="5438775"/>
            <a:ext cx="1428751" cy="428625"/>
            <a:chOff x="4953000" y="5638800"/>
            <a:chExt cx="1428751" cy="428625"/>
          </a:xfrm>
        </p:grpSpPr>
        <p:sp>
          <p:nvSpPr>
            <p:cNvPr id="31" name="Rectangle 8"/>
            <p:cNvSpPr>
              <a:spLocks noChangeArrowheads="1"/>
            </p:cNvSpPr>
            <p:nvPr/>
          </p:nvSpPr>
          <p:spPr bwMode="auto">
            <a:xfrm>
              <a:off x="4953000" y="5638800"/>
              <a:ext cx="357188" cy="428625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en-US" dirty="0"/>
                <a:t>2</a:t>
              </a:r>
            </a:p>
          </p:txBody>
        </p:sp>
        <p:sp>
          <p:nvSpPr>
            <p:cNvPr id="32" name="Rectangle 9"/>
            <p:cNvSpPr>
              <a:spLocks noChangeArrowheads="1"/>
            </p:cNvSpPr>
            <p:nvPr/>
          </p:nvSpPr>
          <p:spPr bwMode="auto">
            <a:xfrm>
              <a:off x="5310188" y="5638800"/>
              <a:ext cx="357188" cy="428625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en-US" dirty="0"/>
                <a:t>4</a:t>
              </a:r>
            </a:p>
          </p:txBody>
        </p:sp>
        <p:sp>
          <p:nvSpPr>
            <p:cNvPr id="33" name="Rectangle 10"/>
            <p:cNvSpPr>
              <a:spLocks noChangeArrowheads="1"/>
            </p:cNvSpPr>
            <p:nvPr/>
          </p:nvSpPr>
          <p:spPr bwMode="auto">
            <a:xfrm>
              <a:off x="5667375" y="5638800"/>
              <a:ext cx="357188" cy="428625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en-US" dirty="0"/>
                <a:t>6</a:t>
              </a:r>
            </a:p>
          </p:txBody>
        </p:sp>
        <p:sp>
          <p:nvSpPr>
            <p:cNvPr id="34" name="Rectangle 11"/>
            <p:cNvSpPr>
              <a:spLocks noChangeArrowheads="1"/>
            </p:cNvSpPr>
            <p:nvPr/>
          </p:nvSpPr>
          <p:spPr bwMode="auto">
            <a:xfrm>
              <a:off x="6024563" y="5638800"/>
              <a:ext cx="357188" cy="428625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altLang="en-US" dirty="0"/>
                <a:t>8</a:t>
              </a:r>
            </a:p>
          </p:txBody>
        </p:sp>
      </p:grp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3901509" y="5964887"/>
            <a:ext cx="5180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dirty="0" err="1"/>
              <a:t>arr</a:t>
            </a:r>
            <a:r>
              <a:rPr lang="en-US" altLang="en-US" dirty="0"/>
              <a:t>:</a:t>
            </a:r>
          </a:p>
        </p:txBody>
      </p:sp>
      <p:sp>
        <p:nvSpPr>
          <p:cNvPr id="37" name="Rectangle 25"/>
          <p:cNvSpPr>
            <a:spLocks noChangeArrowheads="1"/>
          </p:cNvSpPr>
          <p:nvPr/>
        </p:nvSpPr>
        <p:spPr bwMode="auto">
          <a:xfrm>
            <a:off x="4360070" y="4925543"/>
            <a:ext cx="304800" cy="3597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n-CA" dirty="0"/>
              <a:t>&amp;</a:t>
            </a:r>
          </a:p>
        </p:txBody>
      </p:sp>
      <p:cxnSp>
        <p:nvCxnSpPr>
          <p:cNvPr id="38" name="Elbow Connector 26"/>
          <p:cNvCxnSpPr>
            <a:stCxn id="37" idx="3"/>
            <a:endCxn id="31" idx="0"/>
          </p:cNvCxnSpPr>
          <p:nvPr/>
        </p:nvCxnSpPr>
        <p:spPr>
          <a:xfrm>
            <a:off x="4664870" y="5105400"/>
            <a:ext cx="1019173" cy="333375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25"/>
          <p:cNvSpPr>
            <a:spLocks noChangeArrowheads="1"/>
          </p:cNvSpPr>
          <p:nvPr/>
        </p:nvSpPr>
        <p:spPr bwMode="auto">
          <a:xfrm>
            <a:off x="4343400" y="6041087"/>
            <a:ext cx="304800" cy="3597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en-CA" dirty="0"/>
              <a:t>&amp;</a:t>
            </a:r>
          </a:p>
        </p:txBody>
      </p:sp>
      <p:cxnSp>
        <p:nvCxnSpPr>
          <p:cNvPr id="40" name="Elbow Connector 26"/>
          <p:cNvCxnSpPr>
            <a:stCxn id="39" idx="3"/>
            <a:endCxn id="31" idx="2"/>
          </p:cNvCxnSpPr>
          <p:nvPr/>
        </p:nvCxnSpPr>
        <p:spPr>
          <a:xfrm flipV="1">
            <a:off x="4648200" y="5867400"/>
            <a:ext cx="1035843" cy="35354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6" grpId="1"/>
      <p:bldP spid="39" grpId="0" animBg="1"/>
      <p:bldP spid="39" grpId="1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Doesn’t Work for Primitives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Method call passes </a:t>
            </a:r>
            <a:r>
              <a:rPr lang="en-CA" i="1" dirty="0"/>
              <a:t>actual value</a:t>
            </a:r>
            <a:endParaRPr lang="en-CA" dirty="0"/>
          </a:p>
          <a:p>
            <a:pPr lvl="1"/>
            <a:r>
              <a:rPr lang="en-CA" dirty="0"/>
              <a:t>parameter has same </a:t>
            </a:r>
            <a:r>
              <a:rPr lang="en-CA" i="1" dirty="0"/>
              <a:t>value</a:t>
            </a:r>
            <a:r>
              <a:rPr lang="en-CA" dirty="0"/>
              <a:t> as argument</a:t>
            </a:r>
          </a:p>
          <a:p>
            <a:pPr lvl="1"/>
            <a:r>
              <a:rPr lang="en-CA" dirty="0"/>
              <a:t>thus method cannot change argument variable</a:t>
            </a:r>
          </a:p>
          <a:p>
            <a:pPr lvl="1">
              <a:buFont typeface="Wingdings" pitchFamily="2" charset="2"/>
              <a:buNone/>
            </a:pPr>
            <a:r>
              <a:rPr lang="en-CA" sz="2400" dirty="0" err="1">
                <a:solidFill>
                  <a:schemeClr val="tx2"/>
                </a:solidFill>
              </a:rPr>
              <a:t>int</a:t>
            </a:r>
            <a:r>
              <a:rPr lang="en-CA" sz="2400" dirty="0">
                <a:solidFill>
                  <a:schemeClr val="tx2"/>
                </a:solidFill>
              </a:rPr>
              <a:t> a = 3;</a:t>
            </a:r>
          </a:p>
          <a:p>
            <a:pPr lvl="1">
              <a:buFont typeface="Wingdings" pitchFamily="2" charset="2"/>
              <a:buNone/>
            </a:pPr>
            <a:r>
              <a:rPr lang="en-CA" sz="2400" dirty="0" err="1">
                <a:solidFill>
                  <a:schemeClr val="tx2"/>
                </a:solidFill>
              </a:rPr>
              <a:t>doubleValue</a:t>
            </a:r>
            <a:r>
              <a:rPr lang="en-CA" sz="2400" dirty="0">
                <a:solidFill>
                  <a:schemeClr val="tx2"/>
                </a:solidFill>
              </a:rPr>
              <a:t>(a);</a:t>
            </a:r>
          </a:p>
          <a:p>
            <a:pPr lvl="1">
              <a:buFont typeface="Wingdings" pitchFamily="2" charset="2"/>
              <a:buNone/>
            </a:pPr>
            <a:r>
              <a:rPr lang="en-CA" sz="2400" dirty="0">
                <a:solidFill>
                  <a:schemeClr val="tx2"/>
                </a:solidFill>
              </a:rPr>
              <a:t>…</a:t>
            </a:r>
          </a:p>
          <a:p>
            <a:pPr lvl="1">
              <a:buFont typeface="Wingdings" pitchFamily="2" charset="2"/>
              <a:buNone/>
            </a:pPr>
            <a:r>
              <a:rPr lang="en-CA" sz="2400" dirty="0">
                <a:solidFill>
                  <a:schemeClr val="tx2"/>
                </a:solidFill>
              </a:rPr>
              <a:t>private static void </a:t>
            </a:r>
            <a:r>
              <a:rPr lang="en-CA" sz="2400" dirty="0" err="1">
                <a:solidFill>
                  <a:schemeClr val="tx2"/>
                </a:solidFill>
              </a:rPr>
              <a:t>doubleValue</a:t>
            </a:r>
            <a:r>
              <a:rPr lang="en-CA" sz="2400" dirty="0">
                <a:solidFill>
                  <a:schemeClr val="tx2"/>
                </a:solidFill>
              </a:rPr>
              <a:t>(</a:t>
            </a:r>
            <a:r>
              <a:rPr lang="en-CA" sz="2400" dirty="0" err="1">
                <a:solidFill>
                  <a:schemeClr val="tx2"/>
                </a:solidFill>
              </a:rPr>
              <a:t>int</a:t>
            </a:r>
            <a:r>
              <a:rPr lang="en-CA" sz="2400" dirty="0">
                <a:solidFill>
                  <a:schemeClr val="tx2"/>
                </a:solidFill>
              </a:rPr>
              <a:t> n) {</a:t>
            </a:r>
            <a:br>
              <a:rPr lang="en-CA" sz="2400" dirty="0">
                <a:solidFill>
                  <a:schemeClr val="tx2"/>
                </a:solidFill>
              </a:rPr>
            </a:br>
            <a:r>
              <a:rPr lang="en-CA" sz="2400" dirty="0">
                <a:solidFill>
                  <a:schemeClr val="tx2"/>
                </a:solidFill>
              </a:rPr>
              <a:t>n *= 2;</a:t>
            </a:r>
          </a:p>
          <a:p>
            <a:pPr lvl="1">
              <a:buFont typeface="Wingdings" pitchFamily="2" charset="2"/>
              <a:buNone/>
            </a:pPr>
            <a:r>
              <a:rPr lang="en-CA" sz="2400" dirty="0">
                <a:solidFill>
                  <a:schemeClr val="tx2"/>
                </a:solidFill>
              </a:rPr>
              <a:t>}</a:t>
            </a:r>
            <a:endParaRPr lang="en-CA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219700" y="3573463"/>
            <a:ext cx="320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a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410200" y="3911600"/>
            <a:ext cx="936625" cy="4318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r>
              <a:rPr lang="en-CA"/>
              <a:t>3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435600" y="5486400"/>
            <a:ext cx="936625" cy="4318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r>
              <a:rPr lang="en-CA"/>
              <a:t>3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219700" y="5157788"/>
            <a:ext cx="338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n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5435600" y="5486400"/>
            <a:ext cx="936625" cy="4318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r>
              <a:rPr lang="en-CA"/>
              <a:t>6</a:t>
            </a:r>
          </a:p>
        </p:txBody>
      </p:sp>
      <p:sp>
        <p:nvSpPr>
          <p:cNvPr id="40969" name="Text Box 5"/>
          <p:cNvSpPr txBox="1">
            <a:spLocks noChangeArrowheads="1"/>
          </p:cNvSpPr>
          <p:nvPr/>
        </p:nvSpPr>
        <p:spPr bwMode="auto">
          <a:xfrm>
            <a:off x="6534150" y="6213475"/>
            <a:ext cx="2482850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en-US"/>
              <a:t>ArrayDoubler.java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  <p:bldP spid="11" grpId="0" animBg="1"/>
      <p:bldP spid="11" grpId="1" animBg="1"/>
      <p:bldP spid="15" grpId="0"/>
      <p:bldP spid="15" grpId="1"/>
      <p:bldP spid="24" grpId="0" animBg="1"/>
      <p:bldP spid="24" grpId="1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Can’t Change Argument Variable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Method call passes </a:t>
            </a:r>
            <a:r>
              <a:rPr lang="en-CA" i="1" dirty="0"/>
              <a:t>pointer</a:t>
            </a:r>
            <a:r>
              <a:rPr lang="en-CA" dirty="0"/>
              <a:t> to object</a:t>
            </a:r>
          </a:p>
          <a:p>
            <a:pPr lvl="1"/>
            <a:r>
              <a:rPr lang="en-CA" dirty="0"/>
              <a:t>parameter points to same object as argument</a:t>
            </a:r>
          </a:p>
          <a:p>
            <a:pPr lvl="1"/>
            <a:r>
              <a:rPr lang="en-CA" dirty="0"/>
              <a:t>but it’s NOT the same variable!</a:t>
            </a:r>
          </a:p>
          <a:p>
            <a:pPr lvl="1">
              <a:buFont typeface="Wingdings" pitchFamily="2" charset="2"/>
              <a:buNone/>
            </a:pPr>
            <a:r>
              <a:rPr lang="en-CA" sz="2400" dirty="0">
                <a:solidFill>
                  <a:schemeClr val="tx2"/>
                </a:solidFill>
              </a:rPr>
              <a:t>int[] a = new int[] {1, 2, 3, 4};</a:t>
            </a:r>
          </a:p>
          <a:p>
            <a:pPr lvl="1">
              <a:buFont typeface="Wingdings" pitchFamily="2" charset="2"/>
              <a:buNone/>
            </a:pPr>
            <a:r>
              <a:rPr lang="en-CA" sz="2400" dirty="0" err="1">
                <a:solidFill>
                  <a:schemeClr val="tx2"/>
                </a:solidFill>
              </a:rPr>
              <a:t>changeTheArray</a:t>
            </a:r>
            <a:r>
              <a:rPr lang="en-CA" sz="2400" dirty="0">
                <a:solidFill>
                  <a:schemeClr val="tx2"/>
                </a:solidFill>
              </a:rPr>
              <a:t>(a);</a:t>
            </a:r>
          </a:p>
          <a:p>
            <a:pPr lvl="1">
              <a:buFont typeface="Wingdings" pitchFamily="2" charset="2"/>
              <a:buNone/>
            </a:pPr>
            <a:r>
              <a:rPr lang="en-CA" sz="2400" dirty="0">
                <a:solidFill>
                  <a:schemeClr val="tx2"/>
                </a:solidFill>
              </a:rPr>
              <a:t>…</a:t>
            </a:r>
          </a:p>
          <a:p>
            <a:pPr lvl="1">
              <a:buFont typeface="Wingdings" pitchFamily="2" charset="2"/>
              <a:buNone/>
            </a:pPr>
            <a:r>
              <a:rPr lang="en-CA" sz="2400" dirty="0">
                <a:solidFill>
                  <a:schemeClr val="tx2"/>
                </a:solidFill>
              </a:rPr>
              <a:t>public static void </a:t>
            </a:r>
            <a:r>
              <a:rPr lang="en-CA" sz="2400" dirty="0" err="1">
                <a:solidFill>
                  <a:schemeClr val="tx2"/>
                </a:solidFill>
              </a:rPr>
              <a:t>changeTheArray</a:t>
            </a:r>
            <a:r>
              <a:rPr lang="en-CA" sz="2400" dirty="0">
                <a:solidFill>
                  <a:schemeClr val="tx2"/>
                </a:solidFill>
              </a:rPr>
              <a:t>(int[] </a:t>
            </a:r>
            <a:r>
              <a:rPr lang="en-CA" sz="2400" dirty="0" err="1">
                <a:solidFill>
                  <a:schemeClr val="tx2"/>
                </a:solidFill>
              </a:rPr>
              <a:t>arr</a:t>
            </a:r>
            <a:r>
              <a:rPr lang="en-CA" sz="2400" dirty="0">
                <a:solidFill>
                  <a:schemeClr val="tx2"/>
                </a:solidFill>
              </a:rPr>
              <a:t>) {</a:t>
            </a:r>
            <a:br>
              <a:rPr lang="en-CA" sz="2400" dirty="0">
                <a:solidFill>
                  <a:schemeClr val="tx2"/>
                </a:solidFill>
              </a:rPr>
            </a:br>
            <a:r>
              <a:rPr lang="en-CA" sz="2400" dirty="0" err="1">
                <a:solidFill>
                  <a:schemeClr val="tx2"/>
                </a:solidFill>
              </a:rPr>
              <a:t>arr</a:t>
            </a:r>
            <a:r>
              <a:rPr lang="en-CA" sz="2400" dirty="0">
                <a:solidFill>
                  <a:schemeClr val="tx2"/>
                </a:solidFill>
              </a:rPr>
              <a:t> = new int[] {5, 6, 7, 8};</a:t>
            </a:r>
          </a:p>
          <a:p>
            <a:pPr lvl="1">
              <a:buFont typeface="Wingdings" pitchFamily="2" charset="2"/>
              <a:buNone/>
            </a:pPr>
            <a:r>
              <a:rPr lang="en-CA" sz="2400" dirty="0">
                <a:solidFill>
                  <a:schemeClr val="tx2"/>
                </a:solidFill>
              </a:rPr>
              <a:t>}</a:t>
            </a:r>
            <a:endParaRPr lang="en-CA" dirty="0">
              <a:solidFill>
                <a:schemeClr val="tx2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219700" y="3573463"/>
            <a:ext cx="609600" cy="863600"/>
            <a:chOff x="1514774" y="4725144"/>
            <a:chExt cx="608954" cy="864096"/>
          </a:xfrm>
        </p:grpSpPr>
        <p:sp>
          <p:nvSpPr>
            <p:cNvPr id="42006" name="Rectangle 4"/>
            <p:cNvSpPr>
              <a:spLocks noChangeArrowheads="1"/>
            </p:cNvSpPr>
            <p:nvPr/>
          </p:nvSpPr>
          <p:spPr bwMode="auto">
            <a:xfrm>
              <a:off x="1763688" y="5157192"/>
              <a:ext cx="360040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CA"/>
                <a:t>&amp;</a:t>
              </a:r>
            </a:p>
          </p:txBody>
        </p:sp>
        <p:sp>
          <p:nvSpPr>
            <p:cNvPr id="42007" name="TextBox 5"/>
            <p:cNvSpPr txBox="1">
              <a:spLocks noChangeArrowheads="1"/>
            </p:cNvSpPr>
            <p:nvPr/>
          </p:nvSpPr>
          <p:spPr bwMode="auto">
            <a:xfrm>
              <a:off x="1514774" y="4725144"/>
              <a:ext cx="32092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a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7740650" y="3933825"/>
            <a:ext cx="935038" cy="1727200"/>
            <a:chOff x="5580112" y="3645024"/>
            <a:chExt cx="936104" cy="1728192"/>
          </a:xfrm>
        </p:grpSpPr>
        <p:sp>
          <p:nvSpPr>
            <p:cNvPr id="42002" name="Rectangle 7"/>
            <p:cNvSpPr>
              <a:spLocks noChangeArrowheads="1"/>
            </p:cNvSpPr>
            <p:nvPr/>
          </p:nvSpPr>
          <p:spPr bwMode="auto">
            <a:xfrm>
              <a:off x="5580112" y="3645024"/>
              <a:ext cx="936104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/>
              <a:r>
                <a:rPr lang="en-CA"/>
                <a:t>1</a:t>
              </a:r>
            </a:p>
          </p:txBody>
        </p:sp>
        <p:sp>
          <p:nvSpPr>
            <p:cNvPr id="42003" name="Rectangle 8"/>
            <p:cNvSpPr>
              <a:spLocks noChangeArrowheads="1"/>
            </p:cNvSpPr>
            <p:nvPr/>
          </p:nvSpPr>
          <p:spPr bwMode="auto">
            <a:xfrm>
              <a:off x="5580112" y="4077072"/>
              <a:ext cx="936104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/>
              <a:r>
                <a:rPr lang="en-CA"/>
                <a:t>2</a:t>
              </a:r>
            </a:p>
          </p:txBody>
        </p:sp>
        <p:sp>
          <p:nvSpPr>
            <p:cNvPr id="42004" name="Rectangle 9"/>
            <p:cNvSpPr>
              <a:spLocks noChangeArrowheads="1"/>
            </p:cNvSpPr>
            <p:nvPr/>
          </p:nvSpPr>
          <p:spPr bwMode="auto">
            <a:xfrm>
              <a:off x="5580112" y="4509120"/>
              <a:ext cx="936104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/>
              <a:r>
                <a:rPr lang="en-CA"/>
                <a:t>3</a:t>
              </a:r>
            </a:p>
          </p:txBody>
        </p:sp>
        <p:sp>
          <p:nvSpPr>
            <p:cNvPr id="42005" name="Rectangle 10"/>
            <p:cNvSpPr>
              <a:spLocks noChangeArrowheads="1"/>
            </p:cNvSpPr>
            <p:nvPr/>
          </p:nvSpPr>
          <p:spPr bwMode="auto">
            <a:xfrm>
              <a:off x="5580112" y="4941168"/>
              <a:ext cx="936104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/>
              <a:r>
                <a:rPr lang="en-CA"/>
                <a:t>4</a:t>
              </a:r>
            </a:p>
          </p:txBody>
        </p:sp>
      </p:grpSp>
      <p:cxnSp>
        <p:nvCxnSpPr>
          <p:cNvPr id="12" name="Shape 15"/>
          <p:cNvCxnSpPr>
            <a:cxnSpLocks noChangeShapeType="1"/>
            <a:stCxn id="42006" idx="3"/>
            <a:endCxn id="42002" idx="1"/>
          </p:cNvCxnSpPr>
          <p:nvPr/>
        </p:nvCxnSpPr>
        <p:spPr bwMode="auto">
          <a:xfrm flipV="1">
            <a:off x="5829300" y="4149725"/>
            <a:ext cx="1911350" cy="71438"/>
          </a:xfrm>
          <a:prstGeom prst="bentConnector3">
            <a:avLst>
              <a:gd name="adj1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</p:spPr>
      </p:cxn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638800" y="5516563"/>
            <a:ext cx="609600" cy="865187"/>
            <a:chOff x="1514774" y="4725144"/>
            <a:chExt cx="608954" cy="864096"/>
          </a:xfrm>
        </p:grpSpPr>
        <p:sp>
          <p:nvSpPr>
            <p:cNvPr id="42000" name="Rectangle 13"/>
            <p:cNvSpPr>
              <a:spLocks noChangeArrowheads="1"/>
            </p:cNvSpPr>
            <p:nvPr/>
          </p:nvSpPr>
          <p:spPr bwMode="auto">
            <a:xfrm>
              <a:off x="1763688" y="5157192"/>
              <a:ext cx="360040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CA"/>
                <a:t>&amp;</a:t>
              </a:r>
            </a:p>
          </p:txBody>
        </p:sp>
        <p:sp>
          <p:nvSpPr>
            <p:cNvPr id="42001" name="TextBox 14"/>
            <p:cNvSpPr txBox="1">
              <a:spLocks noChangeArrowheads="1"/>
            </p:cNvSpPr>
            <p:nvPr/>
          </p:nvSpPr>
          <p:spPr bwMode="auto">
            <a:xfrm>
              <a:off x="1514774" y="4725144"/>
              <a:ext cx="52610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arr</a:t>
              </a:r>
            </a:p>
          </p:txBody>
        </p:sp>
      </p:grpSp>
      <p:cxnSp>
        <p:nvCxnSpPr>
          <p:cNvPr id="17" name="Elbow Connector 16"/>
          <p:cNvCxnSpPr>
            <a:cxnSpLocks noChangeShapeType="1"/>
            <a:stCxn id="42000" idx="3"/>
            <a:endCxn id="42002" idx="1"/>
          </p:cNvCxnSpPr>
          <p:nvPr/>
        </p:nvCxnSpPr>
        <p:spPr bwMode="auto">
          <a:xfrm flipV="1">
            <a:off x="6248400" y="4149725"/>
            <a:ext cx="1492250" cy="2015729"/>
          </a:xfrm>
          <a:prstGeom prst="bentConnector3">
            <a:avLst>
              <a:gd name="adj1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</p:spPr>
      </p:cxn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4775200" y="5084763"/>
            <a:ext cx="936625" cy="1728787"/>
            <a:chOff x="7892752" y="4085456"/>
            <a:chExt cx="936104" cy="1728192"/>
          </a:xfrm>
        </p:grpSpPr>
        <p:sp>
          <p:nvSpPr>
            <p:cNvPr id="41996" name="Rectangle 19"/>
            <p:cNvSpPr>
              <a:spLocks noChangeArrowheads="1"/>
            </p:cNvSpPr>
            <p:nvPr/>
          </p:nvSpPr>
          <p:spPr bwMode="auto">
            <a:xfrm>
              <a:off x="7892752" y="4085456"/>
              <a:ext cx="936104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/>
              <a:r>
                <a:rPr lang="en-CA"/>
                <a:t>5</a:t>
              </a:r>
            </a:p>
          </p:txBody>
        </p:sp>
        <p:sp>
          <p:nvSpPr>
            <p:cNvPr id="41997" name="Rectangle 20"/>
            <p:cNvSpPr>
              <a:spLocks noChangeArrowheads="1"/>
            </p:cNvSpPr>
            <p:nvPr/>
          </p:nvSpPr>
          <p:spPr bwMode="auto">
            <a:xfrm>
              <a:off x="7892752" y="4517504"/>
              <a:ext cx="936104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/>
              <a:r>
                <a:rPr lang="en-CA"/>
                <a:t>6</a:t>
              </a:r>
            </a:p>
          </p:txBody>
        </p:sp>
        <p:sp>
          <p:nvSpPr>
            <p:cNvPr id="41998" name="Rectangle 21"/>
            <p:cNvSpPr>
              <a:spLocks noChangeArrowheads="1"/>
            </p:cNvSpPr>
            <p:nvPr/>
          </p:nvSpPr>
          <p:spPr bwMode="auto">
            <a:xfrm>
              <a:off x="7892752" y="4949552"/>
              <a:ext cx="936104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/>
              <a:r>
                <a:rPr lang="en-CA"/>
                <a:t>7</a:t>
              </a:r>
            </a:p>
          </p:txBody>
        </p:sp>
        <p:sp>
          <p:nvSpPr>
            <p:cNvPr id="41999" name="Rectangle 22"/>
            <p:cNvSpPr>
              <a:spLocks noChangeArrowheads="1"/>
            </p:cNvSpPr>
            <p:nvPr/>
          </p:nvSpPr>
          <p:spPr bwMode="auto">
            <a:xfrm>
              <a:off x="7892752" y="5381600"/>
              <a:ext cx="936104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r"/>
              <a:r>
                <a:rPr lang="en-CA"/>
                <a:t>8</a:t>
              </a:r>
            </a:p>
          </p:txBody>
        </p:sp>
      </p:grpSp>
      <p:cxnSp>
        <p:nvCxnSpPr>
          <p:cNvPr id="26" name="Elbow Connector 25"/>
          <p:cNvCxnSpPr>
            <a:cxnSpLocks noChangeShapeType="1"/>
            <a:stCxn id="42000" idx="3"/>
            <a:endCxn id="41996" idx="3"/>
          </p:cNvCxnSpPr>
          <p:nvPr/>
        </p:nvCxnSpPr>
        <p:spPr bwMode="auto">
          <a:xfrm flipH="1" flipV="1">
            <a:off x="5711825" y="5300663"/>
            <a:ext cx="536575" cy="865187"/>
          </a:xfrm>
          <a:prstGeom prst="bentConnector3">
            <a:avLst>
              <a:gd name="adj1" fmla="val -42574"/>
            </a:avLst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1995" name="Text Box 5"/>
          <p:cNvSpPr txBox="1">
            <a:spLocks noChangeArrowheads="1"/>
          </p:cNvSpPr>
          <p:nvPr/>
        </p:nvSpPr>
        <p:spPr bwMode="auto">
          <a:xfrm>
            <a:off x="6534150" y="6213475"/>
            <a:ext cx="2482850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en-US"/>
              <a:t>ArrayDoubler.java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Find Two Smallest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To get assignments grade: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getAsgnGrade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()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[] copy =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getAsgnGrades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();	</a:t>
            </a:r>
            <a:r>
              <a:rPr lang="en-CA" sz="2400" i="1" dirty="0">
                <a:solidFill>
                  <a:schemeClr val="accent6">
                    <a:lumMod val="50000"/>
                  </a:schemeClr>
                </a:solidFill>
              </a:rPr>
              <a:t>// get a copy of </a:t>
            </a:r>
            <a:r>
              <a:rPr lang="en-CA" sz="2400" i="1" dirty="0" err="1">
                <a:solidFill>
                  <a:schemeClr val="accent6">
                    <a:lumMod val="50000"/>
                  </a:schemeClr>
                </a:solidFill>
              </a:rPr>
              <a:t>asgnGrades</a:t>
            </a:r>
            <a:endParaRPr lang="en-CA" sz="2400" i="1" dirty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Arrays.sort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(copy);		</a:t>
            </a:r>
            <a:r>
              <a:rPr lang="en-CA" sz="2400" i="1" dirty="0">
                <a:solidFill>
                  <a:schemeClr val="accent6">
                    <a:lumMod val="50000"/>
                  </a:schemeClr>
                </a:solidFill>
              </a:rPr>
              <a:t>// sort the copy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sum =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sumArray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(copy);	</a:t>
            </a:r>
            <a:r>
              <a:rPr lang="en-CA" sz="2400" i="1" dirty="0">
                <a:solidFill>
                  <a:schemeClr val="accent6">
                    <a:lumMod val="50000"/>
                  </a:schemeClr>
                </a:solidFill>
              </a:rPr>
              <a:t>// add up its elements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sum -= copy[0] + copy[1];	</a:t>
            </a:r>
            <a:r>
              <a:rPr lang="en-CA" sz="2400" i="1" dirty="0">
                <a:solidFill>
                  <a:schemeClr val="accent6">
                    <a:lumMod val="50000"/>
                  </a:schemeClr>
                </a:solidFill>
              </a:rPr>
              <a:t>// subtract two smallest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return (int)(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Math.round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((double)sum / (NUM_ASGN – 2));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</a:p>
        </p:txBody>
      </p:sp>
      <p:grpSp>
        <p:nvGrpSpPr>
          <p:cNvPr id="8" name="Group 8"/>
          <p:cNvGrpSpPr/>
          <p:nvPr/>
        </p:nvGrpSpPr>
        <p:grpSpPr>
          <a:xfrm>
            <a:off x="914400" y="5238690"/>
            <a:ext cx="2438400" cy="1009710"/>
            <a:chOff x="6019800" y="4171890"/>
            <a:chExt cx="2438400" cy="1009710"/>
          </a:xfrm>
        </p:grpSpPr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6226175" y="4821237"/>
              <a:ext cx="576262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100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7378700" y="4821237"/>
              <a:ext cx="576262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85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7881937" y="4821237"/>
              <a:ext cx="576263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77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6802437" y="4821237"/>
              <a:ext cx="576263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77</a:t>
              </a:r>
            </a:p>
          </p:txBody>
        </p:sp>
        <p:sp>
          <p:nvSpPr>
            <p:cNvPr id="13" name="Rectangle 25"/>
            <p:cNvSpPr>
              <a:spLocks noChangeArrowheads="1"/>
            </p:cNvSpPr>
            <p:nvPr/>
          </p:nvSpPr>
          <p:spPr bwMode="auto">
            <a:xfrm>
              <a:off x="7445376" y="4191000"/>
              <a:ext cx="304800" cy="35971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r>
                <a:rPr lang="en-CA" dirty="0"/>
                <a:t>&amp;</a:t>
              </a:r>
            </a:p>
          </p:txBody>
        </p:sp>
        <p:cxnSp>
          <p:nvCxnSpPr>
            <p:cNvPr id="14" name="Elbow Connector 26"/>
            <p:cNvCxnSpPr>
              <a:stCxn id="13" idx="3"/>
              <a:endCxn id="9" idx="0"/>
            </p:cNvCxnSpPr>
            <p:nvPr/>
          </p:nvCxnSpPr>
          <p:spPr>
            <a:xfrm flipH="1">
              <a:off x="6514306" y="4370857"/>
              <a:ext cx="1235870" cy="450380"/>
            </a:xfrm>
            <a:prstGeom prst="bentConnector4">
              <a:avLst>
                <a:gd name="adj1" fmla="val -18497"/>
                <a:gd name="adj2" fmla="val 69967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 Box 24"/>
            <p:cNvSpPr txBox="1">
              <a:spLocks noChangeArrowheads="1"/>
            </p:cNvSpPr>
            <p:nvPr/>
          </p:nvSpPr>
          <p:spPr bwMode="auto">
            <a:xfrm>
              <a:off x="6019800" y="4171890"/>
              <a:ext cx="1466620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2000" dirty="0" err="1"/>
                <a:t>asgnGrades</a:t>
              </a:r>
              <a:r>
                <a:rPr lang="en-US" altLang="en-US" sz="2000" dirty="0"/>
                <a:t>:</a:t>
              </a:r>
            </a:p>
          </p:txBody>
        </p:sp>
      </p:grpSp>
      <p:grpSp>
        <p:nvGrpSpPr>
          <p:cNvPr id="20" name="Group 8"/>
          <p:cNvGrpSpPr/>
          <p:nvPr/>
        </p:nvGrpSpPr>
        <p:grpSpPr>
          <a:xfrm>
            <a:off x="3863975" y="5238690"/>
            <a:ext cx="2232025" cy="1009710"/>
            <a:chOff x="6226175" y="4171890"/>
            <a:chExt cx="2232025" cy="1009710"/>
          </a:xfrm>
        </p:grpSpPr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6226175" y="4821237"/>
              <a:ext cx="576262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100</a:t>
              </a: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7378700" y="4821237"/>
              <a:ext cx="576262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85</a:t>
              </a: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7881937" y="4821237"/>
              <a:ext cx="576263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77</a:t>
              </a: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6802437" y="4821237"/>
              <a:ext cx="576263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77</a:t>
              </a:r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7445376" y="4191000"/>
              <a:ext cx="304800" cy="35971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r>
                <a:rPr lang="en-CA" dirty="0"/>
                <a:t>&amp;</a:t>
              </a:r>
            </a:p>
          </p:txBody>
        </p:sp>
        <p:cxnSp>
          <p:nvCxnSpPr>
            <p:cNvPr id="26" name="Elbow Connector 26"/>
            <p:cNvCxnSpPr>
              <a:stCxn id="25" idx="3"/>
              <a:endCxn id="21" idx="0"/>
            </p:cNvCxnSpPr>
            <p:nvPr/>
          </p:nvCxnSpPr>
          <p:spPr>
            <a:xfrm flipH="1">
              <a:off x="6514306" y="4370857"/>
              <a:ext cx="1235870" cy="450380"/>
            </a:xfrm>
            <a:prstGeom prst="bentConnector4">
              <a:avLst>
                <a:gd name="adj1" fmla="val -18497"/>
                <a:gd name="adj2" fmla="val 69967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24"/>
            <p:cNvSpPr txBox="1">
              <a:spLocks noChangeArrowheads="1"/>
            </p:cNvSpPr>
            <p:nvPr/>
          </p:nvSpPr>
          <p:spPr bwMode="auto">
            <a:xfrm>
              <a:off x="6742498" y="4171890"/>
              <a:ext cx="743922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2000" dirty="0"/>
                <a:t>copy: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863975" y="5888037"/>
            <a:ext cx="2232025" cy="360363"/>
            <a:chOff x="4321175" y="5888037"/>
            <a:chExt cx="2232025" cy="360363"/>
          </a:xfrm>
        </p:grpSpPr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4321175" y="5888037"/>
              <a:ext cx="576262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77</a:t>
              </a: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5473700" y="5888037"/>
              <a:ext cx="576262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85</a:t>
              </a: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5976937" y="5888037"/>
              <a:ext cx="576263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100</a:t>
              </a: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4897437" y="5888037"/>
              <a:ext cx="576263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77</a:t>
              </a:r>
            </a:p>
          </p:txBody>
        </p:sp>
      </p:grpSp>
      <p:sp>
        <p:nvSpPr>
          <p:cNvPr id="33" name="Rectangle 25"/>
          <p:cNvSpPr>
            <a:spLocks noChangeArrowheads="1"/>
          </p:cNvSpPr>
          <p:nvPr/>
        </p:nvSpPr>
        <p:spPr bwMode="auto">
          <a:xfrm>
            <a:off x="7130376" y="5257800"/>
            <a:ext cx="890537" cy="43809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sz="2000" dirty="0"/>
              <a:t>339</a:t>
            </a:r>
          </a:p>
        </p:txBody>
      </p:sp>
      <p:sp>
        <p:nvSpPr>
          <p:cNvPr id="34" name="Text Box 24"/>
          <p:cNvSpPr txBox="1">
            <a:spLocks noChangeArrowheads="1"/>
          </p:cNvSpPr>
          <p:nvPr/>
        </p:nvSpPr>
        <p:spPr bwMode="auto">
          <a:xfrm>
            <a:off x="6477000" y="5314890"/>
            <a:ext cx="69442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en-US" sz="2000" dirty="0"/>
              <a:t>sum:</a:t>
            </a:r>
          </a:p>
        </p:txBody>
      </p:sp>
      <p:sp>
        <p:nvSpPr>
          <p:cNvPr id="35" name="Rectangle 25"/>
          <p:cNvSpPr>
            <a:spLocks noChangeArrowheads="1"/>
          </p:cNvSpPr>
          <p:nvPr/>
        </p:nvSpPr>
        <p:spPr bwMode="auto">
          <a:xfrm>
            <a:off x="7130376" y="5257800"/>
            <a:ext cx="890537" cy="43809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sz="2000" dirty="0"/>
              <a:t>185</a:t>
            </a:r>
          </a:p>
        </p:txBody>
      </p:sp>
      <p:sp>
        <p:nvSpPr>
          <p:cNvPr id="36" name="Rectangle 25"/>
          <p:cNvSpPr>
            <a:spLocks noChangeArrowheads="1"/>
          </p:cNvSpPr>
          <p:nvPr/>
        </p:nvSpPr>
        <p:spPr bwMode="auto">
          <a:xfrm>
            <a:off x="7130376" y="5943600"/>
            <a:ext cx="890537" cy="43809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sz="2000" dirty="0"/>
              <a:t>93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  <p:bldP spid="34" grpId="0"/>
      <p:bldP spid="34" grpId="1"/>
      <p:bldP spid="35" grpId="0" animBg="1"/>
      <p:bldP spid="35" grpId="1" animBg="1"/>
      <p:bldP spid="36" grpId="0" animBg="1"/>
      <p:bldP spid="36" grpId="1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Not Always </a:t>
            </a:r>
            <a:r>
              <a:rPr lang="en-CA" i="1" dirty="0"/>
              <a:t>Two</a:t>
            </a:r>
            <a:r>
              <a:rPr lang="en-CA" dirty="0"/>
              <a:t> Smallest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686800" cy="4648201"/>
          </a:xfrm>
        </p:spPr>
        <p:txBody>
          <a:bodyPr/>
          <a:lstStyle/>
          <a:p>
            <a:r>
              <a:rPr lang="en-CA" dirty="0"/>
              <a:t>Might have eleven assignments and drop three</a:t>
            </a:r>
          </a:p>
          <a:p>
            <a:pPr lvl="1"/>
            <a:r>
              <a:rPr lang="en-CA" dirty="0"/>
              <a:t>want to make code easy to change to that</a:t>
            </a:r>
          </a:p>
          <a:p>
            <a:pPr lvl="1"/>
            <a:r>
              <a:rPr lang="en-CA" dirty="0"/>
              <a:t>create a constant and a method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getAsgnGrade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()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en-CA" sz="2400" i="1" dirty="0">
                <a:solidFill>
                  <a:schemeClr val="accent6">
                    <a:lumMod val="50000"/>
                  </a:schemeClr>
                </a:solidFill>
              </a:rPr>
              <a:t>// get dropped grades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[] drops =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getSmallest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asgnGrades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, NUM_DROPS);</a:t>
            </a:r>
          </a:p>
          <a:p>
            <a:pPr lvl="1">
              <a:buNone/>
            </a:pPr>
            <a:r>
              <a:rPr lang="en-CA" sz="2400" i="1" dirty="0">
                <a:solidFill>
                  <a:schemeClr val="accent6">
                    <a:lumMod val="50000"/>
                  </a:schemeClr>
                </a:solidFill>
              </a:rPr>
              <a:t>    // calculate return value </a:t>
            </a:r>
          </a:p>
          <a:p>
            <a:pPr lvl="1">
              <a:buNone/>
            </a:pPr>
            <a:r>
              <a:rPr lang="en-CA" sz="2400" i="1" dirty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int sum =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sumArray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asgnGrades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) -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sumArray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(drops);</a:t>
            </a:r>
          </a:p>
          <a:p>
            <a:pPr lvl="1">
              <a:buNone/>
            </a:pPr>
            <a:r>
              <a:rPr lang="en-CA" sz="2400" i="1" dirty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int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numCounted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= NUM_ASGN – NUM_DROPS;</a:t>
            </a:r>
            <a:endParaRPr lang="en-CA" sz="2400" i="1" dirty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return (int)(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Math.round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((double)sum /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numCounted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 Getter for an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We know how to write a getter</a:t>
            </a:r>
          </a:p>
          <a:p>
            <a:pPr lvl="1"/>
            <a:r>
              <a:rPr lang="en-CA" dirty="0"/>
              <a:t>just returns instance/class variable</a:t>
            </a:r>
          </a:p>
          <a:p>
            <a:pPr lvl="1"/>
            <a:r>
              <a:rPr lang="en-CA" dirty="0"/>
              <a:t>return type is same as data type of variable</a:t>
            </a:r>
          </a:p>
          <a:p>
            <a:pPr lvl="1"/>
            <a:r>
              <a:rPr lang="en-CA" dirty="0" err="1"/>
              <a:t>asgnGrades</a:t>
            </a:r>
            <a:r>
              <a:rPr lang="en-CA" dirty="0"/>
              <a:t> is the variable</a:t>
            </a:r>
          </a:p>
          <a:p>
            <a:pPr lvl="1"/>
            <a:r>
              <a:rPr lang="en-CA" dirty="0"/>
              <a:t>it is an </a:t>
            </a:r>
            <a:r>
              <a:rPr lang="en-CA" dirty="0" err="1"/>
              <a:t>int</a:t>
            </a:r>
            <a:r>
              <a:rPr lang="en-CA" dirty="0"/>
              <a:t>[]</a:t>
            </a:r>
          </a:p>
          <a:p>
            <a:pPr lvl="1"/>
            <a:r>
              <a:rPr lang="en-CA" dirty="0"/>
              <a:t>so…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public </a:t>
            </a:r>
            <a:r>
              <a:rPr lang="en-CA" sz="2400" b="1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sz="2400" b="1" dirty="0">
                <a:solidFill>
                  <a:schemeClr val="accent6">
                    <a:lumMod val="50000"/>
                  </a:schemeClr>
                </a:solidFill>
              </a:rPr>
              <a:t>[]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getAsgnGrades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()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en-CA" sz="2400" b="1" i="1" dirty="0">
                <a:solidFill>
                  <a:schemeClr val="accent6">
                    <a:lumMod val="50000"/>
                  </a:schemeClr>
                </a:solidFill>
              </a:rPr>
              <a:t>// WARNING: DON'T DO THIS!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return </a:t>
            </a:r>
            <a:r>
              <a:rPr lang="en-CA" sz="2400" b="1" dirty="0" err="1">
                <a:solidFill>
                  <a:schemeClr val="accent6">
                    <a:lumMod val="50000"/>
                  </a:schemeClr>
                </a:solidFill>
              </a:rPr>
              <a:t>asgnGrades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;  </a:t>
            </a:r>
            <a:r>
              <a:rPr lang="en-CA" sz="2400" dirty="0">
                <a:solidFill>
                  <a:schemeClr val="bg1"/>
                </a:solidFill>
              </a:rPr>
              <a:t>wrong! wrong! wrong!</a:t>
            </a:r>
            <a:endParaRPr lang="en-CA" sz="2400" dirty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42137" y="6211669"/>
            <a:ext cx="54018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b="1" i="1" dirty="0"/>
              <a:t>NOTE</a:t>
            </a:r>
            <a:r>
              <a:rPr lang="en-CA" i="1" dirty="0"/>
              <a:t>:  Don't return an array instance variable this way!</a:t>
            </a:r>
          </a:p>
          <a:p>
            <a:pPr algn="r"/>
            <a:r>
              <a:rPr lang="en-CA" i="1" dirty="0"/>
              <a:t>There's a better way on a </a:t>
            </a:r>
            <a:r>
              <a:rPr lang="en-CA" i="1" dirty="0">
                <a:hlinkClick r:id="rId3" action="ppaction://hlinksldjump"/>
              </a:rPr>
              <a:t>later slide</a:t>
            </a:r>
            <a:r>
              <a:rPr lang="en-CA" i="1" dirty="0"/>
              <a:t>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Get N Smallest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Same procedure as before…</a:t>
            </a:r>
          </a:p>
          <a:p>
            <a:r>
              <a:rPr lang="en-CA" dirty="0"/>
              <a:t>…but return first few elements as an array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private static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[]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getSmallest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[]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arr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n) {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int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[] copy =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Arrays.copyOf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arr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arr.length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Arrays.sort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(copy);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    return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Arrays.copyOf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(copy, n);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10481" y="6488668"/>
            <a:ext cx="7233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b="1" i="1" dirty="0"/>
              <a:t>Note</a:t>
            </a:r>
            <a:r>
              <a:rPr lang="en-CA" i="1" dirty="0"/>
              <a:t>: sorting the whole array is not the </a:t>
            </a:r>
            <a:r>
              <a:rPr lang="en-CA" b="1" i="1" dirty="0"/>
              <a:t>best</a:t>
            </a:r>
            <a:r>
              <a:rPr lang="en-CA" i="1" dirty="0"/>
              <a:t> way to do it; but it will work….</a:t>
            </a:r>
          </a:p>
        </p:txBody>
      </p:sp>
      <p:grpSp>
        <p:nvGrpSpPr>
          <p:cNvPr id="5" name="Group 8"/>
          <p:cNvGrpSpPr/>
          <p:nvPr/>
        </p:nvGrpSpPr>
        <p:grpSpPr>
          <a:xfrm>
            <a:off x="457200" y="5238690"/>
            <a:ext cx="2232025" cy="1009710"/>
            <a:chOff x="6226175" y="4171890"/>
            <a:chExt cx="2232025" cy="1009710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6226175" y="4821237"/>
              <a:ext cx="576262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100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7378700" y="4821237"/>
              <a:ext cx="576262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85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7881937" y="4821237"/>
              <a:ext cx="576263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77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6802437" y="4821237"/>
              <a:ext cx="576263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77</a:t>
              </a:r>
            </a:p>
          </p:txBody>
        </p:sp>
        <p:sp>
          <p:nvSpPr>
            <p:cNvPr id="10" name="Rectangle 25"/>
            <p:cNvSpPr>
              <a:spLocks noChangeArrowheads="1"/>
            </p:cNvSpPr>
            <p:nvPr/>
          </p:nvSpPr>
          <p:spPr bwMode="auto">
            <a:xfrm>
              <a:off x="7445376" y="4191000"/>
              <a:ext cx="304800" cy="35971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r>
                <a:rPr lang="en-CA" dirty="0"/>
                <a:t>&amp;</a:t>
              </a:r>
            </a:p>
          </p:txBody>
        </p:sp>
        <p:cxnSp>
          <p:nvCxnSpPr>
            <p:cNvPr id="11" name="Elbow Connector 26"/>
            <p:cNvCxnSpPr>
              <a:stCxn id="10" idx="3"/>
              <a:endCxn id="6" idx="0"/>
            </p:cNvCxnSpPr>
            <p:nvPr/>
          </p:nvCxnSpPr>
          <p:spPr>
            <a:xfrm flipH="1">
              <a:off x="6514306" y="4370857"/>
              <a:ext cx="1235870" cy="450380"/>
            </a:xfrm>
            <a:prstGeom prst="bentConnector4">
              <a:avLst>
                <a:gd name="adj1" fmla="val -18497"/>
                <a:gd name="adj2" fmla="val 69967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 Box 24"/>
            <p:cNvSpPr txBox="1">
              <a:spLocks noChangeArrowheads="1"/>
            </p:cNvSpPr>
            <p:nvPr/>
          </p:nvSpPr>
          <p:spPr bwMode="auto">
            <a:xfrm>
              <a:off x="6929857" y="4171890"/>
              <a:ext cx="556563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2000" dirty="0" err="1"/>
                <a:t>arr</a:t>
              </a:r>
              <a:r>
                <a:rPr lang="en-US" altLang="en-US" sz="2000" dirty="0"/>
                <a:t>:</a:t>
              </a:r>
            </a:p>
          </p:txBody>
        </p:sp>
      </p:grpSp>
      <p:grpSp>
        <p:nvGrpSpPr>
          <p:cNvPr id="13" name="Group 8"/>
          <p:cNvGrpSpPr/>
          <p:nvPr/>
        </p:nvGrpSpPr>
        <p:grpSpPr>
          <a:xfrm>
            <a:off x="3863975" y="5238690"/>
            <a:ext cx="2232025" cy="1009710"/>
            <a:chOff x="6226175" y="4171890"/>
            <a:chExt cx="2232025" cy="1009710"/>
          </a:xfrm>
        </p:grpSpPr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6226175" y="4821237"/>
              <a:ext cx="576262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100</a:t>
              </a: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7378700" y="4821237"/>
              <a:ext cx="576262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85</a:t>
              </a: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7881937" y="4821237"/>
              <a:ext cx="576263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77</a:t>
              </a: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6802437" y="4821237"/>
              <a:ext cx="576263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77</a:t>
              </a:r>
            </a:p>
          </p:txBody>
        </p:sp>
        <p:sp>
          <p:nvSpPr>
            <p:cNvPr id="18" name="Rectangle 25"/>
            <p:cNvSpPr>
              <a:spLocks noChangeArrowheads="1"/>
            </p:cNvSpPr>
            <p:nvPr/>
          </p:nvSpPr>
          <p:spPr bwMode="auto">
            <a:xfrm>
              <a:off x="7445376" y="4191000"/>
              <a:ext cx="304800" cy="35971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r>
                <a:rPr lang="en-CA" dirty="0"/>
                <a:t>&amp;</a:t>
              </a:r>
            </a:p>
          </p:txBody>
        </p:sp>
        <p:cxnSp>
          <p:nvCxnSpPr>
            <p:cNvPr id="19" name="Elbow Connector 26"/>
            <p:cNvCxnSpPr>
              <a:stCxn id="18" idx="3"/>
              <a:endCxn id="14" idx="0"/>
            </p:cNvCxnSpPr>
            <p:nvPr/>
          </p:nvCxnSpPr>
          <p:spPr>
            <a:xfrm flipH="1">
              <a:off x="6514306" y="4370857"/>
              <a:ext cx="1235870" cy="450380"/>
            </a:xfrm>
            <a:prstGeom prst="bentConnector4">
              <a:avLst>
                <a:gd name="adj1" fmla="val -18497"/>
                <a:gd name="adj2" fmla="val 69967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 Box 24"/>
            <p:cNvSpPr txBox="1">
              <a:spLocks noChangeArrowheads="1"/>
            </p:cNvSpPr>
            <p:nvPr/>
          </p:nvSpPr>
          <p:spPr bwMode="auto">
            <a:xfrm>
              <a:off x="6742498" y="4171890"/>
              <a:ext cx="743922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2000" dirty="0"/>
                <a:t>copy: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863975" y="5888037"/>
            <a:ext cx="2232025" cy="360363"/>
            <a:chOff x="4321175" y="5888037"/>
            <a:chExt cx="2232025" cy="360363"/>
          </a:xfrm>
        </p:grpSpPr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4321175" y="5888037"/>
              <a:ext cx="576262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77</a:t>
              </a: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5473700" y="5888037"/>
              <a:ext cx="576262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85</a:t>
              </a: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5976937" y="5888037"/>
              <a:ext cx="576263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100</a:t>
              </a: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4897437" y="5888037"/>
              <a:ext cx="576263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77</a:t>
              </a:r>
            </a:p>
          </p:txBody>
        </p:sp>
      </p:grpSp>
      <p:sp>
        <p:nvSpPr>
          <p:cNvPr id="32" name="Text Box 24"/>
          <p:cNvSpPr txBox="1">
            <a:spLocks noChangeArrowheads="1"/>
          </p:cNvSpPr>
          <p:nvPr/>
        </p:nvSpPr>
        <p:spPr bwMode="auto">
          <a:xfrm>
            <a:off x="2743200" y="5543490"/>
            <a:ext cx="31931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en-US" sz="2000" dirty="0"/>
              <a:t>n</a:t>
            </a:r>
          </a:p>
        </p:txBody>
      </p:sp>
      <p:sp>
        <p:nvSpPr>
          <p:cNvPr id="33" name="Rectangle 25"/>
          <p:cNvSpPr>
            <a:spLocks noChangeArrowheads="1"/>
          </p:cNvSpPr>
          <p:nvPr/>
        </p:nvSpPr>
        <p:spPr bwMode="auto">
          <a:xfrm>
            <a:off x="2895601" y="5867400"/>
            <a:ext cx="4572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sz="2000" dirty="0"/>
              <a:t>1</a:t>
            </a:r>
          </a:p>
        </p:txBody>
      </p:sp>
      <p:grpSp>
        <p:nvGrpSpPr>
          <p:cNvPr id="34" name="Group 8"/>
          <p:cNvGrpSpPr/>
          <p:nvPr/>
        </p:nvGrpSpPr>
        <p:grpSpPr>
          <a:xfrm>
            <a:off x="6400800" y="5257800"/>
            <a:ext cx="1524001" cy="990600"/>
            <a:chOff x="6226175" y="4191000"/>
            <a:chExt cx="1524001" cy="990600"/>
          </a:xfrm>
        </p:grpSpPr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6226175" y="4821237"/>
              <a:ext cx="576262" cy="36036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CA" dirty="0"/>
                <a:t>77</a:t>
              </a:r>
            </a:p>
          </p:txBody>
        </p:sp>
        <p:sp>
          <p:nvSpPr>
            <p:cNvPr id="39" name="Rectangle 25"/>
            <p:cNvSpPr>
              <a:spLocks noChangeArrowheads="1"/>
            </p:cNvSpPr>
            <p:nvPr/>
          </p:nvSpPr>
          <p:spPr bwMode="auto">
            <a:xfrm>
              <a:off x="7445376" y="4191000"/>
              <a:ext cx="304800" cy="35971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r>
                <a:rPr lang="en-CA" dirty="0"/>
                <a:t>&amp;</a:t>
              </a:r>
            </a:p>
          </p:txBody>
        </p:sp>
        <p:cxnSp>
          <p:nvCxnSpPr>
            <p:cNvPr id="40" name="Elbow Connector 26"/>
            <p:cNvCxnSpPr>
              <a:stCxn id="39" idx="3"/>
              <a:endCxn id="35" idx="0"/>
            </p:cNvCxnSpPr>
            <p:nvPr/>
          </p:nvCxnSpPr>
          <p:spPr>
            <a:xfrm flipH="1">
              <a:off x="6514306" y="4370857"/>
              <a:ext cx="1235870" cy="450380"/>
            </a:xfrm>
            <a:prstGeom prst="bentConnector4">
              <a:avLst>
                <a:gd name="adj1" fmla="val -18497"/>
                <a:gd name="adj2" fmla="val 69967"/>
              </a:avLst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Possible Program Crashes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ArrayIndexOutOfBoundsException</a:t>
            </a:r>
            <a:endParaRPr lang="en-CA" dirty="0"/>
          </a:p>
          <a:p>
            <a:pPr lvl="1"/>
            <a:r>
              <a:rPr lang="en-CA" dirty="0"/>
              <a:t>tried to access a non-existent array element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int</a:t>
            </a:r>
            <a:r>
              <a:rPr lang="en-CA" sz="2400" dirty="0">
                <a:solidFill>
                  <a:schemeClr val="tx2"/>
                </a:solidFill>
              </a:rPr>
              <a:t>[] </a:t>
            </a:r>
            <a:r>
              <a:rPr lang="en-CA" sz="2400" dirty="0" err="1">
                <a:solidFill>
                  <a:schemeClr val="tx2"/>
                </a:solidFill>
              </a:rPr>
              <a:t>arr</a:t>
            </a:r>
            <a:r>
              <a:rPr lang="en-CA" sz="2400" dirty="0">
                <a:solidFill>
                  <a:schemeClr val="tx2"/>
                </a:solidFill>
              </a:rPr>
              <a:t> = new </a:t>
            </a:r>
            <a:r>
              <a:rPr lang="en-CA" sz="2400" dirty="0" err="1">
                <a:solidFill>
                  <a:schemeClr val="tx2"/>
                </a:solidFill>
              </a:rPr>
              <a:t>int</a:t>
            </a:r>
            <a:r>
              <a:rPr lang="en-CA" sz="2400" dirty="0">
                <a:solidFill>
                  <a:schemeClr val="tx2"/>
                </a:solidFill>
              </a:rPr>
              <a:t>[5];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S.o.pln</a:t>
            </a:r>
            <a:r>
              <a:rPr lang="en-CA" sz="2400" dirty="0">
                <a:solidFill>
                  <a:schemeClr val="tx2"/>
                </a:solidFill>
              </a:rPr>
              <a:t>(</a:t>
            </a:r>
            <a:r>
              <a:rPr lang="en-CA" sz="2400" dirty="0" err="1">
                <a:solidFill>
                  <a:schemeClr val="tx2"/>
                </a:solidFill>
              </a:rPr>
              <a:t>arr</a:t>
            </a:r>
            <a:r>
              <a:rPr lang="en-CA" sz="2400" dirty="0">
                <a:solidFill>
                  <a:schemeClr val="tx2"/>
                </a:solidFill>
              </a:rPr>
              <a:t>[10]);	</a:t>
            </a:r>
            <a:r>
              <a:rPr lang="en-CA" sz="2400" i="1" dirty="0">
                <a:solidFill>
                  <a:schemeClr val="tx2"/>
                </a:solidFill>
              </a:rPr>
              <a:t>// </a:t>
            </a:r>
            <a:r>
              <a:rPr lang="en-CA" sz="2400" i="1" dirty="0" err="1">
                <a:solidFill>
                  <a:schemeClr val="tx2"/>
                </a:solidFill>
              </a:rPr>
              <a:t>ArrayIndexOutOfBoundsExc</a:t>
            </a:r>
            <a:r>
              <a:rPr lang="en-CA" sz="2400" i="1" dirty="0">
                <a:solidFill>
                  <a:schemeClr val="tx2"/>
                </a:solidFill>
              </a:rPr>
              <a:t>.</a:t>
            </a:r>
          </a:p>
          <a:p>
            <a:r>
              <a:rPr lang="en-CA" dirty="0" err="1"/>
              <a:t>NullPointerException</a:t>
            </a:r>
            <a:endParaRPr lang="en-CA" dirty="0"/>
          </a:p>
          <a:p>
            <a:pPr lvl="1"/>
            <a:r>
              <a:rPr lang="en-CA" dirty="0"/>
              <a:t>tried to talk to an array element that wasn’t created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Student[] </a:t>
            </a:r>
            <a:r>
              <a:rPr lang="en-CA" sz="2400" dirty="0" err="1">
                <a:solidFill>
                  <a:schemeClr val="tx2"/>
                </a:solidFill>
              </a:rPr>
              <a:t>myClass</a:t>
            </a:r>
            <a:r>
              <a:rPr lang="en-CA" sz="2400" dirty="0">
                <a:solidFill>
                  <a:schemeClr val="tx2"/>
                </a:solidFill>
              </a:rPr>
              <a:t> = new Student[10];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myClass</a:t>
            </a:r>
            <a:r>
              <a:rPr lang="en-CA" sz="2400" dirty="0">
                <a:solidFill>
                  <a:schemeClr val="tx2"/>
                </a:solidFill>
              </a:rPr>
              <a:t>[0].</a:t>
            </a:r>
            <a:r>
              <a:rPr lang="en-CA" sz="2400" dirty="0" err="1">
                <a:solidFill>
                  <a:schemeClr val="tx2"/>
                </a:solidFill>
              </a:rPr>
              <a:t>setName</a:t>
            </a:r>
            <a:r>
              <a:rPr lang="en-CA" sz="2400" dirty="0">
                <a:solidFill>
                  <a:schemeClr val="tx2"/>
                </a:solidFill>
              </a:rPr>
              <a:t>("First, Ingrid");	</a:t>
            </a:r>
            <a:r>
              <a:rPr lang="en-CA" sz="2400" i="1" dirty="0">
                <a:solidFill>
                  <a:schemeClr val="tx2"/>
                </a:solidFill>
              </a:rPr>
              <a:t>// </a:t>
            </a:r>
            <a:r>
              <a:rPr lang="en-CA" sz="2400" i="1" dirty="0" err="1">
                <a:solidFill>
                  <a:schemeClr val="tx2"/>
                </a:solidFill>
              </a:rPr>
              <a:t>NullPointerExc</a:t>
            </a:r>
            <a:r>
              <a:rPr lang="en-CA" sz="2400" i="1" dirty="0">
                <a:solidFill>
                  <a:schemeClr val="tx2"/>
                </a:solidFill>
              </a:rPr>
              <a:t>.</a:t>
            </a:r>
          </a:p>
          <a:p>
            <a:pPr lvl="1"/>
            <a:r>
              <a:rPr lang="en-CA" dirty="0"/>
              <a:t>or to an </a:t>
            </a:r>
            <a:r>
              <a:rPr lang="en-CA" i="1" dirty="0"/>
              <a:t>array field</a:t>
            </a:r>
            <a:r>
              <a:rPr lang="en-CA" dirty="0"/>
              <a:t> that hasn’t been initialized</a:t>
            </a:r>
          </a:p>
          <a:p>
            <a:pPr lvl="1">
              <a:buNone/>
            </a:pP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return </a:t>
            </a:r>
            <a:r>
              <a:rPr lang="en-CA" sz="2400" dirty="0" err="1">
                <a:solidFill>
                  <a:schemeClr val="accent6">
                    <a:lumMod val="50000"/>
                  </a:schemeClr>
                </a:solidFill>
              </a:rPr>
              <a:t>labGrade</a:t>
            </a:r>
            <a:r>
              <a:rPr lang="en-CA" sz="2400" dirty="0">
                <a:solidFill>
                  <a:schemeClr val="accent6">
                    <a:lumMod val="50000"/>
                  </a:schemeClr>
                </a:solidFill>
              </a:rPr>
              <a:t>[a – 1];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85EF2-6C0D-451D-855B-35436BFF5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Fixing the </a:t>
            </a:r>
            <a:r>
              <a:rPr lang="en-CA" dirty="0" err="1"/>
              <a:t>AIOOBException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63DFE-3283-45AB-A061-0082A5EDE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Program asks for non-existent array element</a:t>
            </a:r>
          </a:p>
          <a:p>
            <a:pPr lvl="1"/>
            <a:r>
              <a:rPr lang="en-CA" dirty="0"/>
              <a:t>find where it happens, and what the index was</a:t>
            </a:r>
          </a:p>
          <a:p>
            <a:endParaRPr lang="en-CA" dirty="0"/>
          </a:p>
          <a:p>
            <a:endParaRPr lang="en-CA" dirty="0"/>
          </a:p>
          <a:p>
            <a:pPr lvl="1"/>
            <a:r>
              <a:rPr lang="en-CA" dirty="0"/>
              <a:t>index value was 5 (look at end of first line)</a:t>
            </a:r>
          </a:p>
          <a:p>
            <a:pPr lvl="1"/>
            <a:r>
              <a:rPr lang="en-CA" dirty="0"/>
              <a:t>happened on line 41 (in the </a:t>
            </a:r>
            <a:r>
              <a:rPr lang="en-CA" dirty="0" err="1"/>
              <a:t>makeArray</a:t>
            </a:r>
            <a:r>
              <a:rPr lang="en-CA" dirty="0"/>
              <a:t> method)</a:t>
            </a:r>
          </a:p>
          <a:p>
            <a:pPr lvl="2"/>
            <a:r>
              <a:rPr lang="en-CA" dirty="0" err="1"/>
              <a:t>makeArray</a:t>
            </a:r>
            <a:r>
              <a:rPr lang="en-CA" dirty="0"/>
              <a:t> called from line 18 of main</a:t>
            </a:r>
          </a:p>
          <a:p>
            <a:r>
              <a:rPr lang="en-CA" dirty="0"/>
              <a:t>Click on first link to your code…</a:t>
            </a:r>
          </a:p>
          <a:p>
            <a:pPr lvl="1"/>
            <a:r>
              <a:rPr lang="en-CA" dirty="0"/>
              <a:t>line 41, in this example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2E77AB-0BE6-406C-938F-E5210961C208}"/>
              </a:ext>
            </a:extLst>
          </p:cNvPr>
          <p:cNvSpPr txBox="1"/>
          <p:nvPr/>
        </p:nvSpPr>
        <p:spPr>
          <a:xfrm>
            <a:off x="762000" y="2828835"/>
            <a:ext cx="78201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Exception in thread "main" </a:t>
            </a:r>
            <a:r>
              <a:rPr lang="en-CA" dirty="0" err="1">
                <a:solidFill>
                  <a:srgbClr val="FF0000"/>
                </a:solidFill>
              </a:rPr>
              <a:t>java.lang.ArrayIndexOutOfBoundsException</a:t>
            </a:r>
            <a:r>
              <a:rPr lang="en-CA" dirty="0">
                <a:solidFill>
                  <a:srgbClr val="FF0000"/>
                </a:solidFill>
              </a:rPr>
              <a:t>: 5</a:t>
            </a:r>
          </a:p>
          <a:p>
            <a:r>
              <a:rPr lang="en-CA" dirty="0">
                <a:solidFill>
                  <a:srgbClr val="FF0000"/>
                </a:solidFill>
              </a:rPr>
              <a:t>	at </a:t>
            </a:r>
            <a:r>
              <a:rPr lang="en-CA" dirty="0" err="1">
                <a:solidFill>
                  <a:srgbClr val="FF0000"/>
                </a:solidFill>
              </a:rPr>
              <a:t>arrayexceptions.ArrayExceptions.makeArray</a:t>
            </a:r>
            <a:r>
              <a:rPr lang="en-CA" dirty="0">
                <a:solidFill>
                  <a:srgbClr val="FF0000"/>
                </a:solidFill>
              </a:rPr>
              <a:t>(</a:t>
            </a:r>
            <a:r>
              <a:rPr lang="en-CA" u="sng" dirty="0">
                <a:solidFill>
                  <a:schemeClr val="accent1"/>
                </a:solidFill>
              </a:rPr>
              <a:t>ArrayExceptions.java:41</a:t>
            </a:r>
            <a:r>
              <a:rPr lang="en-CA" dirty="0">
                <a:solidFill>
                  <a:srgbClr val="FF0000"/>
                </a:solidFill>
              </a:rPr>
              <a:t>)</a:t>
            </a:r>
          </a:p>
          <a:p>
            <a:r>
              <a:rPr lang="en-CA" dirty="0">
                <a:solidFill>
                  <a:srgbClr val="FF0000"/>
                </a:solidFill>
              </a:rPr>
              <a:t>	at </a:t>
            </a:r>
            <a:r>
              <a:rPr lang="en-CA" dirty="0" err="1">
                <a:solidFill>
                  <a:srgbClr val="FF0000"/>
                </a:solidFill>
              </a:rPr>
              <a:t>arrayexceptions.ArrayExceptions.main</a:t>
            </a:r>
            <a:r>
              <a:rPr lang="en-CA" dirty="0">
                <a:solidFill>
                  <a:srgbClr val="FF0000"/>
                </a:solidFill>
              </a:rPr>
              <a:t>(</a:t>
            </a:r>
            <a:r>
              <a:rPr lang="en-CA" u="sng" dirty="0">
                <a:solidFill>
                  <a:schemeClr val="accent1"/>
                </a:solidFill>
              </a:rPr>
              <a:t>ArrayExceptions.java:18</a:t>
            </a:r>
            <a:r>
              <a:rPr lang="en-CA" dirty="0">
                <a:solidFill>
                  <a:srgbClr val="FF0000"/>
                </a:solidFill>
              </a:rPr>
              <a:t>)</a:t>
            </a:r>
          </a:p>
          <a:p>
            <a:r>
              <a:rPr lang="en-CA" u="sng" dirty="0">
                <a:solidFill>
                  <a:schemeClr val="accent1"/>
                </a:solidFill>
              </a:rPr>
              <a:t>C:\Users\...\run.xml:53</a:t>
            </a:r>
            <a:r>
              <a:rPr lang="en-CA" dirty="0">
                <a:solidFill>
                  <a:srgbClr val="FF0000"/>
                </a:solidFill>
              </a:rPr>
              <a:t>: Java returned: 1 BUILD FAILED (total time: 0 seconds)</a:t>
            </a:r>
          </a:p>
        </p:txBody>
      </p:sp>
    </p:spTree>
    <p:extLst>
      <p:ext uri="{BB962C8B-B14F-4D97-AF65-F5344CB8AC3E}">
        <p14:creationId xmlns:p14="http://schemas.microsoft.com/office/powerpoint/2010/main" val="237792390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6C8D9-4B68-4091-A7AB-FE3C1BFBF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Fixing the </a:t>
            </a:r>
            <a:r>
              <a:rPr lang="en-CA" dirty="0" err="1"/>
              <a:t>AIOOBException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9A0F9-1557-4872-A2EB-B8F5B1BA5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Look at code and figure out why index got set to the offensive value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pPr lvl="1"/>
            <a:r>
              <a:rPr lang="en-CA" dirty="0"/>
              <a:t>variable </a:t>
            </a:r>
            <a:r>
              <a:rPr lang="en-CA" dirty="0" err="1"/>
              <a:t>i</a:t>
            </a:r>
            <a:r>
              <a:rPr lang="en-CA" dirty="0"/>
              <a:t> was 5; why?</a:t>
            </a:r>
          </a:p>
          <a:p>
            <a:pPr lvl="2"/>
            <a:r>
              <a:rPr lang="en-CA" dirty="0"/>
              <a:t>because loop goes up to 5 </a:t>
            </a:r>
            <a:r>
              <a:rPr lang="en-CA" i="1" dirty="0"/>
              <a:t>inclusive</a:t>
            </a:r>
          </a:p>
          <a:p>
            <a:pPr lvl="2"/>
            <a:r>
              <a:rPr lang="en-CA" dirty="0"/>
              <a:t>loop condition should be &lt; instead of &lt;=</a:t>
            </a:r>
          </a:p>
          <a:p>
            <a:endParaRPr lang="en-C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33B5C9-F1E6-4577-B24F-4902F5E757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908187"/>
            <a:ext cx="6204269" cy="219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66853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F0C59-2DE1-4A68-8301-104979B0B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Fixing the </a:t>
            </a:r>
            <a:r>
              <a:rPr lang="en-CA" dirty="0" err="1"/>
              <a:t>NPException</a:t>
            </a:r>
            <a:r>
              <a:rPr lang="en-CA" dirty="0"/>
              <a:t>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EA4A7-304E-4E49-9608-FD8DC5E26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Array itself or one of its elements not created</a:t>
            </a:r>
          </a:p>
          <a:p>
            <a:pPr lvl="1"/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  <a:p>
            <a:pPr lvl="1"/>
            <a:r>
              <a:rPr lang="en-CA" dirty="0"/>
              <a:t>line 52 of Thing.java (in the fill method)</a:t>
            </a:r>
          </a:p>
          <a:p>
            <a:pPr lvl="2"/>
            <a:r>
              <a:rPr lang="en-CA" dirty="0"/>
              <a:t>called from &lt;</a:t>
            </a:r>
            <a:r>
              <a:rPr lang="en-CA" dirty="0" err="1"/>
              <a:t>init</a:t>
            </a:r>
            <a:r>
              <a:rPr lang="en-CA" dirty="0"/>
              <a:t>&gt; (</a:t>
            </a:r>
            <a:r>
              <a:rPr lang="en-CA" i="1" dirty="0"/>
              <a:t>i.e.</a:t>
            </a:r>
            <a:r>
              <a:rPr lang="en-CA" dirty="0"/>
              <a:t> the constructor) line 26</a:t>
            </a:r>
          </a:p>
          <a:p>
            <a:pPr lvl="2"/>
            <a:r>
              <a:rPr lang="en-CA" dirty="0"/>
              <a:t>called from main line 22</a:t>
            </a:r>
          </a:p>
          <a:p>
            <a:pPr lvl="1"/>
            <a:r>
              <a:rPr lang="en-CA" dirty="0"/>
              <a:t>start at line 52</a:t>
            </a:r>
          </a:p>
          <a:p>
            <a:pPr lvl="2"/>
            <a:r>
              <a:rPr lang="en-CA" dirty="0"/>
              <a:t>may need to look at other lines, too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35934A-AE00-4700-AC8B-A8853D2CF689}"/>
              </a:ext>
            </a:extLst>
          </p:cNvPr>
          <p:cNvSpPr txBox="1"/>
          <p:nvPr/>
        </p:nvSpPr>
        <p:spPr>
          <a:xfrm>
            <a:off x="762000" y="2362200"/>
            <a:ext cx="743331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Exception in thread "main" </a:t>
            </a:r>
            <a:r>
              <a:rPr lang="en-CA" dirty="0" err="1">
                <a:solidFill>
                  <a:srgbClr val="FF0000"/>
                </a:solidFill>
              </a:rPr>
              <a:t>java.lang.NullPointerException</a:t>
            </a:r>
            <a:endParaRPr lang="en-CA" dirty="0">
              <a:solidFill>
                <a:srgbClr val="FF0000"/>
              </a:solidFill>
            </a:endParaRPr>
          </a:p>
          <a:p>
            <a:r>
              <a:rPr lang="en-CA" dirty="0">
                <a:solidFill>
                  <a:srgbClr val="FF0000"/>
                </a:solidFill>
              </a:rPr>
              <a:t>	at </a:t>
            </a:r>
            <a:r>
              <a:rPr lang="en-CA" dirty="0" err="1">
                <a:solidFill>
                  <a:srgbClr val="FF0000"/>
                </a:solidFill>
              </a:rPr>
              <a:t>arrayexceptions.Thing.fill</a:t>
            </a:r>
            <a:r>
              <a:rPr lang="en-CA" dirty="0">
                <a:solidFill>
                  <a:srgbClr val="FF0000"/>
                </a:solidFill>
              </a:rPr>
              <a:t>(</a:t>
            </a:r>
            <a:r>
              <a:rPr lang="en-CA" u="sng" dirty="0">
                <a:solidFill>
                  <a:schemeClr val="accent1"/>
                </a:solidFill>
              </a:rPr>
              <a:t>Thing.java:52</a:t>
            </a:r>
            <a:r>
              <a:rPr lang="en-CA" dirty="0">
                <a:solidFill>
                  <a:srgbClr val="FF0000"/>
                </a:solidFill>
              </a:rPr>
              <a:t>)</a:t>
            </a:r>
          </a:p>
          <a:p>
            <a:r>
              <a:rPr lang="en-CA" dirty="0">
                <a:solidFill>
                  <a:srgbClr val="FF0000"/>
                </a:solidFill>
              </a:rPr>
              <a:t>	at </a:t>
            </a:r>
            <a:r>
              <a:rPr lang="en-CA" dirty="0" err="1">
                <a:solidFill>
                  <a:srgbClr val="FF0000"/>
                </a:solidFill>
              </a:rPr>
              <a:t>arrayexceptions.Thing</a:t>
            </a:r>
            <a:r>
              <a:rPr lang="en-CA" dirty="0">
                <a:solidFill>
                  <a:srgbClr val="FF0000"/>
                </a:solidFill>
              </a:rPr>
              <a:t>.&lt;</a:t>
            </a:r>
            <a:r>
              <a:rPr lang="en-CA" dirty="0" err="1">
                <a:solidFill>
                  <a:srgbClr val="FF0000"/>
                </a:solidFill>
              </a:rPr>
              <a:t>init</a:t>
            </a:r>
            <a:r>
              <a:rPr lang="en-CA" dirty="0">
                <a:solidFill>
                  <a:srgbClr val="FF0000"/>
                </a:solidFill>
              </a:rPr>
              <a:t>&gt;(</a:t>
            </a:r>
            <a:r>
              <a:rPr lang="en-CA" u="sng" dirty="0">
                <a:solidFill>
                  <a:schemeClr val="accent1"/>
                </a:solidFill>
              </a:rPr>
              <a:t>Thing.java:26</a:t>
            </a:r>
            <a:r>
              <a:rPr lang="en-CA" dirty="0">
                <a:solidFill>
                  <a:srgbClr val="FF0000"/>
                </a:solidFill>
              </a:rPr>
              <a:t>)</a:t>
            </a:r>
          </a:p>
          <a:p>
            <a:r>
              <a:rPr lang="en-CA" dirty="0">
                <a:solidFill>
                  <a:srgbClr val="FF0000"/>
                </a:solidFill>
              </a:rPr>
              <a:t>	at </a:t>
            </a:r>
            <a:r>
              <a:rPr lang="en-CA" dirty="0" err="1">
                <a:solidFill>
                  <a:srgbClr val="FF0000"/>
                </a:solidFill>
              </a:rPr>
              <a:t>arrayexceptions.ArrayExceptions.main</a:t>
            </a:r>
            <a:r>
              <a:rPr lang="en-CA" dirty="0">
                <a:solidFill>
                  <a:srgbClr val="FF0000"/>
                </a:solidFill>
              </a:rPr>
              <a:t>(</a:t>
            </a:r>
            <a:r>
              <a:rPr lang="en-CA" u="sng" dirty="0">
                <a:solidFill>
                  <a:schemeClr val="accent1"/>
                </a:solidFill>
              </a:rPr>
              <a:t>ArrayExceptions.java:22</a:t>
            </a:r>
            <a:r>
              <a:rPr lang="en-CA" dirty="0">
                <a:solidFill>
                  <a:srgbClr val="FF0000"/>
                </a:solidFill>
              </a:rPr>
              <a:t>)</a:t>
            </a:r>
          </a:p>
          <a:p>
            <a:r>
              <a:rPr lang="en-CA" u="sng" dirty="0">
                <a:solidFill>
                  <a:schemeClr val="accent1"/>
                </a:solidFill>
              </a:rPr>
              <a:t>C:\Users\...\run.xml:53</a:t>
            </a:r>
            <a:r>
              <a:rPr lang="en-CA" dirty="0">
                <a:solidFill>
                  <a:srgbClr val="FF0000"/>
                </a:solidFill>
              </a:rPr>
              <a:t>: Java returned: 1 BUILD FAILED (total time: 0 seconds)</a:t>
            </a:r>
          </a:p>
        </p:txBody>
      </p:sp>
    </p:spTree>
    <p:extLst>
      <p:ext uri="{BB962C8B-B14F-4D97-AF65-F5344CB8AC3E}">
        <p14:creationId xmlns:p14="http://schemas.microsoft.com/office/powerpoint/2010/main" val="42271167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F299E-EDF4-47B3-A327-5625AD5CC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Fixing the </a:t>
            </a:r>
            <a:r>
              <a:rPr lang="en-CA" dirty="0" err="1"/>
              <a:t>NPException</a:t>
            </a:r>
            <a:r>
              <a:rPr lang="en-CA" dirty="0"/>
              <a:t>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88D42-4984-4DAD-8851-D8C78531B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Only array on line 52 is </a:t>
            </a:r>
            <a:r>
              <a:rPr lang="en-CA" dirty="0" err="1"/>
              <a:t>arr</a:t>
            </a:r>
            <a:endParaRPr lang="en-CA" dirty="0"/>
          </a:p>
          <a:p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  <a:p>
            <a:pPr lvl="1"/>
            <a:r>
              <a:rPr lang="en-CA" dirty="0" err="1"/>
              <a:t>arr</a:t>
            </a:r>
            <a:r>
              <a:rPr lang="en-CA" dirty="0"/>
              <a:t> must be null; why?</a:t>
            </a:r>
          </a:p>
          <a:p>
            <a:pPr lvl="1"/>
            <a:r>
              <a:rPr lang="en-CA" dirty="0"/>
              <a:t>it’s a parameter – the argument must be null</a:t>
            </a:r>
          </a:p>
          <a:p>
            <a:pPr lvl="2"/>
            <a:r>
              <a:rPr lang="en-CA" dirty="0"/>
              <a:t>need to go look at where fill was called from</a:t>
            </a:r>
          </a:p>
          <a:p>
            <a:pPr lvl="2"/>
            <a:r>
              <a:rPr lang="en-CA" dirty="0"/>
              <a:t>line 26 (in the constructor)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515E90-4CB3-4E5F-BCFE-6EF5BFDBB6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861" y="2476451"/>
            <a:ext cx="7328277" cy="1905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60293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F299E-EDF4-47B3-A327-5625AD5CC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Fixing the </a:t>
            </a:r>
            <a:r>
              <a:rPr lang="en-CA" dirty="0" err="1"/>
              <a:t>NPException</a:t>
            </a:r>
            <a:r>
              <a:rPr lang="en-CA" dirty="0"/>
              <a:t>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88D42-4984-4DAD-8851-D8C78531B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Only array on line 26 is numbers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pPr lvl="1"/>
            <a:r>
              <a:rPr lang="en-CA" dirty="0"/>
              <a:t>numbers must be null; why?</a:t>
            </a:r>
          </a:p>
          <a:p>
            <a:pPr lvl="2"/>
            <a:r>
              <a:rPr lang="en-CA" i="1" dirty="0"/>
              <a:t>if</a:t>
            </a:r>
            <a:r>
              <a:rPr lang="en-CA" dirty="0"/>
              <a:t> part assigns a value to numbers; </a:t>
            </a:r>
            <a:r>
              <a:rPr lang="en-CA" i="1" dirty="0"/>
              <a:t>else</a:t>
            </a:r>
            <a:r>
              <a:rPr lang="en-CA" dirty="0"/>
              <a:t> part doesn’t</a:t>
            </a:r>
          </a:p>
          <a:p>
            <a:pPr lvl="2"/>
            <a:r>
              <a:rPr lang="en-CA" dirty="0"/>
              <a:t>need to uncomment command to initialize numbers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3C01A5B-7237-4AB6-A42A-E00DAEF023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352176"/>
            <a:ext cx="8229600" cy="298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19659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F0C59-2DE1-4A68-8301-104979B0B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Fixing the </a:t>
            </a:r>
            <a:r>
              <a:rPr lang="en-CA" dirty="0" err="1"/>
              <a:t>NPException</a:t>
            </a:r>
            <a:r>
              <a:rPr lang="en-CA" dirty="0"/>
              <a:t>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EA4A7-304E-4E49-9608-FD8DC5E26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Array itself or one of its elements not created</a:t>
            </a:r>
          </a:p>
          <a:p>
            <a:pPr lvl="1"/>
            <a:endParaRPr lang="en-CA" dirty="0"/>
          </a:p>
          <a:p>
            <a:pPr marL="457200" lvl="1" indent="0">
              <a:buNone/>
            </a:pPr>
            <a:endParaRPr lang="en-CA" dirty="0"/>
          </a:p>
          <a:p>
            <a:pPr lvl="1"/>
            <a:r>
              <a:rPr lang="en-CA" dirty="0"/>
              <a:t>line 29 of ArrayExceptions.java (in main)</a:t>
            </a:r>
          </a:p>
          <a:p>
            <a:pPr lvl="1"/>
            <a:endParaRPr lang="en-CA" dirty="0"/>
          </a:p>
          <a:p>
            <a:endParaRPr lang="en-CA" dirty="0"/>
          </a:p>
          <a:p>
            <a:pPr lvl="1"/>
            <a:r>
              <a:rPr lang="en-CA" dirty="0"/>
              <a:t>only array mentioned is things</a:t>
            </a:r>
          </a:p>
          <a:p>
            <a:pPr lvl="1"/>
            <a:r>
              <a:rPr lang="en-CA" dirty="0"/>
              <a:t>is things null?  No – assigned on line 27</a:t>
            </a:r>
          </a:p>
          <a:p>
            <a:pPr lvl="1"/>
            <a:r>
              <a:rPr lang="en-CA" dirty="0"/>
              <a:t>is things[1] null?  Yes – never assigned a value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35934A-AE00-4700-AC8B-A8853D2CF689}"/>
              </a:ext>
            </a:extLst>
          </p:cNvPr>
          <p:cNvSpPr txBox="1"/>
          <p:nvPr/>
        </p:nvSpPr>
        <p:spPr>
          <a:xfrm>
            <a:off x="762000" y="2362200"/>
            <a:ext cx="74333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Exception in thread "main" </a:t>
            </a:r>
            <a:r>
              <a:rPr lang="en-CA" dirty="0" err="1">
                <a:solidFill>
                  <a:srgbClr val="FF0000"/>
                </a:solidFill>
              </a:rPr>
              <a:t>java.lang.NullPointerException</a:t>
            </a:r>
            <a:endParaRPr lang="en-CA" dirty="0">
              <a:solidFill>
                <a:srgbClr val="FF0000"/>
              </a:solidFill>
            </a:endParaRPr>
          </a:p>
          <a:p>
            <a:r>
              <a:rPr lang="en-CA" dirty="0">
                <a:solidFill>
                  <a:srgbClr val="FF0000"/>
                </a:solidFill>
              </a:rPr>
              <a:t>	a</a:t>
            </a:r>
            <a:r>
              <a:rPr lang="fr-FR" dirty="0">
                <a:solidFill>
                  <a:srgbClr val="FF0000"/>
                </a:solidFill>
              </a:rPr>
              <a:t>t </a:t>
            </a:r>
            <a:r>
              <a:rPr lang="fr-FR" dirty="0" err="1">
                <a:solidFill>
                  <a:srgbClr val="FF0000"/>
                </a:solidFill>
              </a:rPr>
              <a:t>arrayexceptions.ArrayExceptions.main</a:t>
            </a:r>
            <a:r>
              <a:rPr lang="fr-FR" dirty="0">
                <a:solidFill>
                  <a:srgbClr val="FF0000"/>
                </a:solidFill>
              </a:rPr>
              <a:t>(</a:t>
            </a:r>
            <a:r>
              <a:rPr lang="fr-FR" u="sng" dirty="0">
                <a:solidFill>
                  <a:schemeClr val="accent1"/>
                </a:solidFill>
              </a:rPr>
              <a:t>ArrayExceptions.java:29</a:t>
            </a:r>
            <a:r>
              <a:rPr lang="fr-FR" dirty="0">
                <a:solidFill>
                  <a:srgbClr val="FF0000"/>
                </a:solidFill>
              </a:rPr>
              <a:t>)</a:t>
            </a:r>
          </a:p>
          <a:p>
            <a:r>
              <a:rPr lang="en-CA" u="sng" dirty="0">
                <a:solidFill>
                  <a:schemeClr val="accent1"/>
                </a:solidFill>
              </a:rPr>
              <a:t>C:\Users\...\run.xml:53</a:t>
            </a:r>
            <a:r>
              <a:rPr lang="en-CA" dirty="0">
                <a:solidFill>
                  <a:srgbClr val="FF0000"/>
                </a:solidFill>
              </a:rPr>
              <a:t>: Java returned: 1 BUILD FAILED (total time: 0 seconds)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834D3C-FC3D-4EA6-BCB1-DE5132BDD1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04480"/>
            <a:ext cx="9144000" cy="919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5180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1DF8D-3B7A-4DA0-876A-FFDA4FB47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Fixing an Exception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332CF-C119-461E-B448-790D61BD3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Find out what kind of exception</a:t>
            </a:r>
          </a:p>
          <a:p>
            <a:pPr lvl="1"/>
            <a:r>
              <a:rPr lang="en-CA" dirty="0" err="1"/>
              <a:t>ArrayIndexOutOfBounds</a:t>
            </a:r>
            <a:r>
              <a:rPr lang="en-CA" dirty="0"/>
              <a:t>, </a:t>
            </a:r>
            <a:r>
              <a:rPr lang="en-CA" dirty="0" err="1"/>
              <a:t>NullPointer</a:t>
            </a:r>
            <a:r>
              <a:rPr lang="en-CA" dirty="0"/>
              <a:t>, …?</a:t>
            </a:r>
          </a:p>
          <a:p>
            <a:r>
              <a:rPr lang="en-CA" dirty="0"/>
              <a:t>Note any extra information in error message</a:t>
            </a:r>
          </a:p>
          <a:p>
            <a:pPr lvl="1"/>
            <a:r>
              <a:rPr lang="en-CA" dirty="0"/>
              <a:t>AIOOBE says what the offensive index was</a:t>
            </a:r>
          </a:p>
          <a:p>
            <a:r>
              <a:rPr lang="en-CA" dirty="0"/>
              <a:t>Note where exception occurred</a:t>
            </a:r>
          </a:p>
          <a:p>
            <a:pPr lvl="1"/>
            <a:r>
              <a:rPr lang="en-CA" dirty="0"/>
              <a:t>in </a:t>
            </a:r>
            <a:r>
              <a:rPr lang="en-CA" i="1" dirty="0"/>
              <a:t>your</a:t>
            </a:r>
            <a:r>
              <a:rPr lang="en-CA" dirty="0"/>
              <a:t> code – program or data type class</a:t>
            </a:r>
          </a:p>
          <a:p>
            <a:pPr lvl="2"/>
            <a:r>
              <a:rPr lang="en-CA" dirty="0"/>
              <a:t>you can’t do anything about other people’s code!</a:t>
            </a:r>
          </a:p>
          <a:p>
            <a:pPr lvl="1"/>
            <a:r>
              <a:rPr lang="en-CA" dirty="0"/>
              <a:t>which line of the code in which file</a:t>
            </a:r>
          </a:p>
          <a:p>
            <a:pPr lvl="2"/>
            <a:r>
              <a:rPr lang="en-CA" dirty="0"/>
              <a:t>start at the top-most link in the list</a:t>
            </a:r>
          </a:p>
          <a:p>
            <a:pPr lvl="2"/>
            <a:r>
              <a:rPr lang="en-CA" dirty="0"/>
              <a:t>move down the list as required</a:t>
            </a:r>
          </a:p>
        </p:txBody>
      </p:sp>
    </p:spTree>
    <p:extLst>
      <p:ext uri="{BB962C8B-B14F-4D97-AF65-F5344CB8AC3E}">
        <p14:creationId xmlns:p14="http://schemas.microsoft.com/office/powerpoint/2010/main" val="230845571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Returning Arrays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Methods can return arrays</a:t>
            </a:r>
          </a:p>
          <a:p>
            <a:pPr lvl="1"/>
            <a:r>
              <a:rPr lang="en-CA" dirty="0"/>
              <a:t>return type is an array type</a:t>
            </a:r>
          </a:p>
          <a:p>
            <a:pPr lvl="1">
              <a:buFont typeface="Wingdings" pitchFamily="2" charset="2"/>
              <a:buNone/>
            </a:pPr>
            <a:r>
              <a:rPr lang="en-CA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private static </a:t>
            </a:r>
            <a:r>
              <a:rPr lang="en-CA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[] </a:t>
            </a:r>
            <a:r>
              <a:rPr lang="en-CA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dice(</a:t>
            </a:r>
            <a:r>
              <a:rPr lang="en-CA" sz="20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20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howMany</a:t>
            </a:r>
            <a:r>
              <a:rPr lang="en-CA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…</a:t>
            </a:r>
          </a:p>
          <a:p>
            <a:pPr lvl="1">
              <a:buFont typeface="Wingdings" pitchFamily="2" charset="2"/>
              <a:buNone/>
            </a:pPr>
            <a:r>
              <a:rPr lang="en-CA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private static </a:t>
            </a:r>
            <a:r>
              <a:rPr lang="en-CA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String[] </a:t>
            </a:r>
            <a:r>
              <a:rPr lang="en-CA" sz="20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wordsFrom</a:t>
            </a:r>
            <a:r>
              <a:rPr lang="en-CA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(String line) …</a:t>
            </a:r>
          </a:p>
          <a:p>
            <a:r>
              <a:rPr lang="en-CA" dirty="0"/>
              <a:t>The array to be returned is (often) new</a:t>
            </a:r>
          </a:p>
          <a:p>
            <a:pPr lvl="1">
              <a:buFont typeface="Wingdings" pitchFamily="2" charset="2"/>
              <a:buNone/>
            </a:pPr>
            <a:r>
              <a:rPr lang="en-CA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[] result = new </a:t>
            </a:r>
            <a:r>
              <a:rPr lang="en-CA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CA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howMany</a:t>
            </a:r>
            <a:r>
              <a:rPr lang="en-CA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 lvl="1">
              <a:buFont typeface="Wingdings" pitchFamily="2" charset="2"/>
              <a:buNone/>
            </a:pPr>
            <a:r>
              <a:rPr lang="en-CA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CA" sz="20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d = 0; d &lt; </a:t>
            </a:r>
            <a:r>
              <a:rPr lang="en-CA" sz="20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howMany</a:t>
            </a:r>
            <a:r>
              <a:rPr lang="en-CA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; ++d) {</a:t>
            </a:r>
          </a:p>
          <a:p>
            <a:pPr lvl="1">
              <a:buFont typeface="Wingdings" pitchFamily="2" charset="2"/>
              <a:buNone/>
            </a:pPr>
            <a:r>
              <a:rPr lang="en-CA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200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result[d] </a:t>
            </a:r>
            <a:r>
              <a:rPr lang="en-CA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 1 + (</a:t>
            </a:r>
            <a:r>
              <a:rPr lang="en-CA" sz="20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)(6 * </a:t>
            </a:r>
            <a:r>
              <a:rPr lang="en-CA" sz="2000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Math.random</a:t>
            </a:r>
            <a:r>
              <a:rPr lang="en-CA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lvl="1">
              <a:buFont typeface="Wingdings" pitchFamily="2" charset="2"/>
              <a:buNone/>
            </a:pPr>
            <a:r>
              <a:rPr lang="en-CA" sz="2000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Font typeface="Wingdings" pitchFamily="2" charset="2"/>
              <a:buNone/>
            </a:pPr>
            <a:r>
              <a:rPr lang="en-CA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return result;</a:t>
            </a: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6816725" y="6396037"/>
            <a:ext cx="2327275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en-US"/>
              <a:t>ArrayReturn.java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Calling an Array-Returning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Result of method is (often) stored in a variable</a:t>
            </a:r>
          </a:p>
          <a:p>
            <a:pPr lvl="1"/>
            <a:r>
              <a:rPr lang="en-CA" dirty="0"/>
              <a:t>variable must be same type as return type(*)</a:t>
            </a:r>
          </a:p>
          <a:p>
            <a:pPr lvl="1"/>
            <a:r>
              <a:rPr lang="en-CA" dirty="0"/>
              <a:t>dice returns an </a:t>
            </a:r>
            <a:r>
              <a:rPr lang="en-CA" dirty="0" err="1"/>
              <a:t>int</a:t>
            </a:r>
            <a:r>
              <a:rPr lang="en-CA" dirty="0"/>
              <a:t>[], </a:t>
            </a:r>
            <a:r>
              <a:rPr lang="en-CA" dirty="0" err="1"/>
              <a:t>wordsFrom</a:t>
            </a:r>
            <a:r>
              <a:rPr lang="en-CA" dirty="0"/>
              <a:t> returns a String[]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int</a:t>
            </a:r>
            <a:r>
              <a:rPr lang="en-CA" sz="2400" dirty="0">
                <a:solidFill>
                  <a:schemeClr val="tx2"/>
                </a:solidFill>
              </a:rPr>
              <a:t>[] </a:t>
            </a:r>
            <a:r>
              <a:rPr lang="en-CA" sz="2400" dirty="0" err="1">
                <a:solidFill>
                  <a:schemeClr val="tx2"/>
                </a:solidFill>
              </a:rPr>
              <a:t>myDice</a:t>
            </a:r>
            <a:r>
              <a:rPr lang="en-CA" sz="2400" dirty="0">
                <a:solidFill>
                  <a:schemeClr val="tx2"/>
                </a:solidFill>
              </a:rPr>
              <a:t>;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String[] the Words;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myDice</a:t>
            </a:r>
            <a:r>
              <a:rPr lang="en-CA" sz="2400" dirty="0">
                <a:solidFill>
                  <a:schemeClr val="tx2"/>
                </a:solidFill>
              </a:rPr>
              <a:t> = dice(6);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theWords</a:t>
            </a:r>
            <a:r>
              <a:rPr lang="en-CA" sz="2400" dirty="0">
                <a:solidFill>
                  <a:schemeClr val="tx2"/>
                </a:solidFill>
              </a:rPr>
              <a:t> = </a:t>
            </a:r>
            <a:r>
              <a:rPr lang="en-CA" sz="2400" dirty="0" err="1">
                <a:solidFill>
                  <a:schemeClr val="tx2"/>
                </a:solidFill>
              </a:rPr>
              <a:t>wordsFrom</a:t>
            </a:r>
            <a:r>
              <a:rPr lang="en-CA" sz="2400" dirty="0">
                <a:solidFill>
                  <a:schemeClr val="tx2"/>
                </a:solidFill>
              </a:rPr>
              <a:t>("These are the words");</a:t>
            </a:r>
          </a:p>
          <a:p>
            <a:pPr lvl="1"/>
            <a:r>
              <a:rPr lang="en-CA" dirty="0"/>
              <a:t>methods create and return the arrays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7026275" y="3581400"/>
            <a:ext cx="1203325" cy="2501345"/>
            <a:chOff x="7026275" y="4114800"/>
            <a:chExt cx="1203325" cy="2501345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7026275" y="4114800"/>
              <a:ext cx="8776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dirty="0" err="1"/>
                <a:t>myDice</a:t>
              </a:r>
              <a:endParaRPr lang="en-US" altLang="en-US" dirty="0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7385050" y="4455557"/>
              <a:ext cx="844550" cy="36036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altLang="en-US" dirty="0"/>
                <a:t>5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7385050" y="4815920"/>
              <a:ext cx="844550" cy="36036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altLang="en-US" dirty="0"/>
                <a:t>3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7385050" y="5176282"/>
              <a:ext cx="844550" cy="36036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altLang="en-US" dirty="0"/>
                <a:t>5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7385050" y="5535057"/>
              <a:ext cx="844550" cy="36036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altLang="en-US" dirty="0"/>
                <a:t>2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7385050" y="5895420"/>
              <a:ext cx="844550" cy="36036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altLang="en-US" dirty="0"/>
                <a:t>4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7385050" y="6255782"/>
              <a:ext cx="844550" cy="36036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altLang="en-US" dirty="0"/>
                <a:t>6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990600" y="5334000"/>
            <a:ext cx="4953000" cy="712788"/>
            <a:chOff x="990600" y="5562600"/>
            <a:chExt cx="4953000" cy="712788"/>
          </a:xfrm>
        </p:grpSpPr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990600" y="5562600"/>
              <a:ext cx="1104790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dirty="0" err="1"/>
                <a:t>theWords</a:t>
              </a:r>
              <a:endParaRPr lang="en-US" altLang="en-US" dirty="0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371600" y="5915025"/>
              <a:ext cx="1143000" cy="36036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altLang="en-US" dirty="0"/>
                <a:t>“These”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514600" y="5915025"/>
              <a:ext cx="1143000" cy="36036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altLang="en-US" dirty="0"/>
                <a:t>“are”</a:t>
              </a: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657600" y="5915025"/>
              <a:ext cx="1143000" cy="36036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altLang="en-US" dirty="0"/>
                <a:t>“the”</a:t>
              </a: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4800600" y="5915025"/>
              <a:ext cx="1143000" cy="36036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altLang="en-US" dirty="0"/>
                <a:t>“words”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059560" y="6211669"/>
            <a:ext cx="70844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i="1" dirty="0"/>
              <a:t>(*) Except for things like an </a:t>
            </a:r>
            <a:r>
              <a:rPr lang="en-CA" i="1" dirty="0" err="1"/>
              <a:t>int</a:t>
            </a:r>
            <a:r>
              <a:rPr lang="en-CA" i="1" dirty="0"/>
              <a:t> return value saved into a double variable….</a:t>
            </a:r>
          </a:p>
          <a:p>
            <a:pPr algn="r"/>
            <a:r>
              <a:rPr lang="en-CA" b="1" i="1" dirty="0"/>
              <a:t>NOTE</a:t>
            </a:r>
            <a:r>
              <a:rPr lang="en-CA" i="1" dirty="0"/>
              <a:t>: you </a:t>
            </a:r>
            <a:r>
              <a:rPr lang="en-CA" b="1" i="1" dirty="0"/>
              <a:t>cannot</a:t>
            </a:r>
            <a:r>
              <a:rPr lang="en-CA" i="1" dirty="0"/>
              <a:t> save an </a:t>
            </a:r>
            <a:r>
              <a:rPr lang="en-CA" i="1" dirty="0" err="1"/>
              <a:t>int</a:t>
            </a:r>
            <a:r>
              <a:rPr lang="en-CA" i="1" dirty="0"/>
              <a:t>[] into a double[] variable!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Exercise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Make a method that returns a specified number of copies of a String in an array</a:t>
            </a:r>
          </a:p>
          <a:p>
            <a:r>
              <a:rPr lang="en-CA" dirty="0"/>
              <a:t>Call the method to create an array containing three copies of "Hello", and save the result in a local variable named greeting</a:t>
            </a:r>
            <a:endParaRPr lang="en-CA" dirty="0">
              <a:solidFill>
                <a:schemeClr val="tx2"/>
              </a:solidFill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3222625" y="4495800"/>
            <a:ext cx="96109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dirty="0"/>
              <a:t>greeting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3581400" y="4924425"/>
            <a:ext cx="1600200" cy="3603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altLang="en-US" dirty="0"/>
              <a:t>Hello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3581400" y="5284788"/>
            <a:ext cx="1600200" cy="3603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altLang="en-US" dirty="0"/>
              <a:t>Hello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3581400" y="5645150"/>
            <a:ext cx="1600200" cy="3603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altLang="en-US" dirty="0"/>
              <a:t>Hello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Variable Names and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Name of array inside method does not need to match the name of the array in the caller</a:t>
            </a:r>
          </a:p>
          <a:p>
            <a:pPr lvl="1"/>
            <a:r>
              <a:rPr lang="en-CA" dirty="0"/>
              <a:t>because they’re two different </a:t>
            </a:r>
            <a:r>
              <a:rPr lang="en-CA" i="1" dirty="0"/>
              <a:t>variables</a:t>
            </a:r>
          </a:p>
          <a:p>
            <a:pPr lvl="1">
              <a:buNone/>
            </a:pPr>
            <a:r>
              <a:rPr lang="en-CA" sz="2400" dirty="0" err="1">
                <a:solidFill>
                  <a:schemeClr val="tx2"/>
                </a:solidFill>
              </a:rPr>
              <a:t>int</a:t>
            </a:r>
            <a:r>
              <a:rPr lang="en-CA" sz="2400" dirty="0">
                <a:solidFill>
                  <a:schemeClr val="tx2"/>
                </a:solidFill>
              </a:rPr>
              <a:t>[] </a:t>
            </a:r>
            <a:r>
              <a:rPr lang="en-CA" sz="2400" b="1" dirty="0" err="1">
                <a:solidFill>
                  <a:schemeClr val="tx2"/>
                </a:solidFill>
              </a:rPr>
              <a:t>myDice</a:t>
            </a:r>
            <a:r>
              <a:rPr lang="en-CA" sz="2400" dirty="0">
                <a:solidFill>
                  <a:schemeClr val="tx2"/>
                </a:solidFill>
              </a:rPr>
              <a:t> = dice(6);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…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chemeClr val="tx2"/>
                </a:solidFill>
              </a:rPr>
              <a:t>private static </a:t>
            </a:r>
            <a:r>
              <a:rPr lang="en-CA" sz="2400" dirty="0" err="1">
                <a:solidFill>
                  <a:schemeClr val="tx2"/>
                </a:solidFill>
              </a:rPr>
              <a:t>int</a:t>
            </a:r>
            <a:r>
              <a:rPr lang="en-CA" sz="2400" dirty="0">
                <a:solidFill>
                  <a:schemeClr val="tx2"/>
                </a:solidFill>
              </a:rPr>
              <a:t>[] dice(</a:t>
            </a:r>
            <a:r>
              <a:rPr lang="en-CA" sz="2400" dirty="0" err="1">
                <a:solidFill>
                  <a:schemeClr val="tx2"/>
                </a:solidFill>
              </a:rPr>
              <a:t>int</a:t>
            </a:r>
            <a:r>
              <a:rPr lang="en-CA" sz="2400" dirty="0">
                <a:solidFill>
                  <a:schemeClr val="tx2"/>
                </a:solidFill>
              </a:rPr>
              <a:t> </a:t>
            </a:r>
            <a:r>
              <a:rPr lang="en-CA" sz="2400" dirty="0" err="1">
                <a:solidFill>
                  <a:schemeClr val="tx2"/>
                </a:solidFill>
              </a:rPr>
              <a:t>howMany</a:t>
            </a:r>
            <a:r>
              <a:rPr lang="en-CA" sz="2400" dirty="0">
                <a:solidFill>
                  <a:schemeClr val="tx2"/>
                </a:solidFill>
              </a:rPr>
              <a:t>) {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    </a:t>
            </a:r>
            <a:r>
              <a:rPr lang="en-CA" sz="2400" dirty="0" err="1">
                <a:solidFill>
                  <a:schemeClr val="tx2"/>
                </a:solidFill>
              </a:rPr>
              <a:t>int</a:t>
            </a:r>
            <a:r>
              <a:rPr lang="en-CA" sz="2400" dirty="0">
                <a:solidFill>
                  <a:schemeClr val="tx2"/>
                </a:solidFill>
              </a:rPr>
              <a:t>[] </a:t>
            </a:r>
            <a:r>
              <a:rPr lang="en-CA" sz="2400" b="1" dirty="0">
                <a:solidFill>
                  <a:schemeClr val="tx2"/>
                </a:solidFill>
              </a:rPr>
              <a:t>result</a:t>
            </a:r>
            <a:r>
              <a:rPr lang="en-CA" sz="2400" dirty="0">
                <a:solidFill>
                  <a:schemeClr val="tx2"/>
                </a:solidFill>
              </a:rPr>
              <a:t> = new </a:t>
            </a:r>
            <a:r>
              <a:rPr lang="en-CA" sz="2400" dirty="0" err="1">
                <a:solidFill>
                  <a:schemeClr val="tx2"/>
                </a:solidFill>
              </a:rPr>
              <a:t>int</a:t>
            </a:r>
            <a:r>
              <a:rPr lang="en-CA" sz="2400" dirty="0">
                <a:solidFill>
                  <a:schemeClr val="tx2"/>
                </a:solidFill>
              </a:rPr>
              <a:t>[</a:t>
            </a:r>
            <a:r>
              <a:rPr lang="en-CA" sz="2400" dirty="0" err="1">
                <a:solidFill>
                  <a:schemeClr val="tx2"/>
                </a:solidFill>
              </a:rPr>
              <a:t>howMany</a:t>
            </a:r>
            <a:r>
              <a:rPr lang="en-CA" sz="2400" dirty="0">
                <a:solidFill>
                  <a:schemeClr val="tx2"/>
                </a:solidFill>
              </a:rPr>
              <a:t>];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chemeClr val="tx2"/>
                </a:solidFill>
              </a:rPr>
              <a:t>    …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    return </a:t>
            </a:r>
            <a:r>
              <a:rPr lang="en-CA" sz="2400" b="1" dirty="0">
                <a:solidFill>
                  <a:schemeClr val="tx2"/>
                </a:solidFill>
              </a:rPr>
              <a:t>result</a:t>
            </a:r>
            <a:r>
              <a:rPr lang="en-CA" sz="2400" dirty="0">
                <a:solidFill>
                  <a:schemeClr val="tx2"/>
                </a:solidFill>
              </a:rPr>
              <a:t>;</a:t>
            </a:r>
            <a:br>
              <a:rPr lang="en-CA" sz="2400" dirty="0">
                <a:solidFill>
                  <a:schemeClr val="tx2"/>
                </a:solidFill>
              </a:rPr>
            </a:br>
            <a:r>
              <a:rPr lang="en-CA" sz="2400" i="1" dirty="0">
                <a:solidFill>
                  <a:schemeClr val="tx2"/>
                </a:solidFill>
              </a:rPr>
              <a:t>// array </a:t>
            </a:r>
            <a:r>
              <a:rPr lang="en-CA" sz="2400" b="1" i="1" dirty="0">
                <a:solidFill>
                  <a:schemeClr val="tx2"/>
                </a:solidFill>
              </a:rPr>
              <a:t>variable</a:t>
            </a:r>
            <a:r>
              <a:rPr lang="en-CA" sz="2400" i="1" dirty="0">
                <a:solidFill>
                  <a:schemeClr val="tx2"/>
                </a:solidFill>
              </a:rPr>
              <a:t> </a:t>
            </a:r>
            <a:r>
              <a:rPr lang="en-CA" sz="2400" dirty="0">
                <a:solidFill>
                  <a:schemeClr val="tx2"/>
                </a:solidFill>
              </a:rPr>
              <a:t>result</a:t>
            </a:r>
            <a:r>
              <a:rPr lang="en-CA" sz="2400" i="1" dirty="0">
                <a:solidFill>
                  <a:schemeClr val="tx2"/>
                </a:solidFill>
              </a:rPr>
              <a:t> ceases to exist</a:t>
            </a:r>
            <a:br>
              <a:rPr lang="en-CA" sz="2400" i="1" dirty="0">
                <a:solidFill>
                  <a:schemeClr val="tx2"/>
                </a:solidFill>
              </a:rPr>
            </a:br>
            <a:r>
              <a:rPr lang="en-CA" sz="2400" i="1" dirty="0">
                <a:solidFill>
                  <a:schemeClr val="tx2"/>
                </a:solidFill>
              </a:rPr>
              <a:t>// it's the array </a:t>
            </a:r>
            <a:r>
              <a:rPr lang="en-CA" sz="2400" b="1" i="1" dirty="0">
                <a:solidFill>
                  <a:schemeClr val="tx2"/>
                </a:solidFill>
              </a:rPr>
              <a:t>object</a:t>
            </a:r>
            <a:r>
              <a:rPr lang="en-CA" sz="2400" i="1" dirty="0">
                <a:solidFill>
                  <a:schemeClr val="tx2"/>
                </a:solidFill>
              </a:rPr>
              <a:t> that's returned</a:t>
            </a:r>
          </a:p>
          <a:p>
            <a:pPr lvl="1">
              <a:buNone/>
            </a:pPr>
            <a:r>
              <a:rPr lang="en-CA" sz="2400" dirty="0">
                <a:solidFill>
                  <a:schemeClr val="tx2"/>
                </a:solidFill>
              </a:rPr>
              <a:t>}</a:t>
            </a:r>
            <a:endParaRPr lang="en-CA" dirty="0">
              <a:solidFill>
                <a:schemeClr val="tx2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7613650" y="4392612"/>
            <a:ext cx="844550" cy="2160588"/>
            <a:chOff x="7385050" y="3922157"/>
            <a:chExt cx="844550" cy="2160588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7385050" y="3922157"/>
              <a:ext cx="844550" cy="36036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altLang="en-US" dirty="0"/>
                <a:t>0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7385050" y="4282520"/>
              <a:ext cx="844550" cy="36036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altLang="en-US" dirty="0"/>
                <a:t>0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7385050" y="4642882"/>
              <a:ext cx="844550" cy="36036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altLang="en-US" dirty="0"/>
                <a:t>0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7385050" y="5001657"/>
              <a:ext cx="844550" cy="36036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altLang="en-US" dirty="0"/>
                <a:t>0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7385050" y="5362020"/>
              <a:ext cx="844550" cy="36036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altLang="en-US" dirty="0"/>
                <a:t>0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7385050" y="5722382"/>
              <a:ext cx="844550" cy="36036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altLang="en-US" dirty="0"/>
                <a:t>0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791200" y="3276600"/>
            <a:ext cx="877676" cy="762000"/>
            <a:chOff x="5791200" y="2895600"/>
            <a:chExt cx="877676" cy="762000"/>
          </a:xfrm>
        </p:grpSpPr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>
              <a:off x="5791200" y="2895600"/>
              <a:ext cx="8776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dirty="0" err="1"/>
                <a:t>myDice</a:t>
              </a:r>
              <a:endParaRPr lang="en-US" alt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248400" y="3276600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/>
                <a:t>&amp;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983076" y="4343400"/>
            <a:ext cx="718658" cy="685800"/>
            <a:chOff x="5943600" y="4495800"/>
            <a:chExt cx="718658" cy="685800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5943600" y="4495800"/>
              <a:ext cx="718658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dirty="0"/>
                <a:t>result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248400" y="4800600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dirty="0"/>
                <a:t>&amp;</a:t>
              </a:r>
            </a:p>
          </p:txBody>
        </p:sp>
      </p:grpSp>
      <p:cxnSp>
        <p:nvCxnSpPr>
          <p:cNvPr id="26" name="Elbow Connector 25"/>
          <p:cNvCxnSpPr>
            <a:stCxn id="22" idx="3"/>
            <a:endCxn id="6" idx="1"/>
          </p:cNvCxnSpPr>
          <p:nvPr/>
        </p:nvCxnSpPr>
        <p:spPr>
          <a:xfrm flipV="1">
            <a:off x="6668876" y="4572794"/>
            <a:ext cx="944774" cy="265906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21" idx="3"/>
            <a:endCxn id="6" idx="0"/>
          </p:cNvCxnSpPr>
          <p:nvPr/>
        </p:nvCxnSpPr>
        <p:spPr>
          <a:xfrm>
            <a:off x="6629400" y="3848100"/>
            <a:ext cx="1406525" cy="544512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7613650" y="4392612"/>
            <a:ext cx="844550" cy="2160588"/>
            <a:chOff x="7385050" y="3922157"/>
            <a:chExt cx="844550" cy="2160588"/>
          </a:xfrm>
        </p:grpSpPr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7385050" y="3922157"/>
              <a:ext cx="844550" cy="36036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altLang="en-US" dirty="0"/>
                <a:t>5</a:t>
              </a: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7385050" y="4282520"/>
              <a:ext cx="844550" cy="36036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altLang="en-US" dirty="0"/>
                <a:t>3</a:t>
              </a: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7385050" y="4642882"/>
              <a:ext cx="844550" cy="36036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altLang="en-US" dirty="0"/>
                <a:t>5</a:t>
              </a: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7385050" y="5001657"/>
              <a:ext cx="844550" cy="36036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altLang="en-US" dirty="0"/>
                <a:t>2</a:t>
              </a: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7385050" y="5362020"/>
              <a:ext cx="844550" cy="36036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altLang="en-US" dirty="0"/>
                <a:t>4</a:t>
              </a: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7385050" y="5722382"/>
              <a:ext cx="844550" cy="36036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altLang="en-US" dirty="0"/>
                <a:t>6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Arrays are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Like String, Scanner, Student</a:t>
            </a:r>
          </a:p>
          <a:p>
            <a:pPr lvl="1"/>
            <a:r>
              <a:rPr lang="en-CA" dirty="0"/>
              <a:t>variable </a:t>
            </a:r>
            <a:r>
              <a:rPr lang="en-CA" i="1" dirty="0"/>
              <a:t>points to/refers</a:t>
            </a:r>
            <a:r>
              <a:rPr lang="en-CA" dirty="0"/>
              <a:t> to the object</a:t>
            </a:r>
          </a:p>
          <a:p>
            <a:pPr lvl="1"/>
            <a:r>
              <a:rPr lang="en-CA" dirty="0"/>
              <a:t>different variables can refer to the same object</a:t>
            </a:r>
          </a:p>
          <a:p>
            <a:pPr lvl="1"/>
            <a:endParaRPr lang="en-CA" dirty="0"/>
          </a:p>
          <a:p>
            <a:pPr lvl="1"/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pPr lvl="1"/>
            <a:r>
              <a:rPr lang="en-CA" dirty="0"/>
              <a:t>such </a:t>
            </a:r>
            <a:r>
              <a:rPr lang="en-CA" i="1" dirty="0"/>
              <a:t>co-reference</a:t>
            </a:r>
            <a:r>
              <a:rPr lang="en-CA" dirty="0"/>
              <a:t> can cause problems</a:t>
            </a:r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1104900" y="3867150"/>
            <a:ext cx="1309687" cy="461963"/>
            <a:chOff x="3857" y="1525"/>
            <a:chExt cx="825" cy="291"/>
          </a:xfrm>
        </p:grpSpPr>
        <p:sp>
          <p:nvSpPr>
            <p:cNvPr id="5" name="Text Box 23"/>
            <p:cNvSpPr txBox="1">
              <a:spLocks noChangeArrowheads="1"/>
            </p:cNvSpPr>
            <p:nvPr/>
          </p:nvSpPr>
          <p:spPr bwMode="auto">
            <a:xfrm>
              <a:off x="4415" y="1525"/>
              <a:ext cx="267" cy="29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/>
                <a:t>&amp;</a:t>
              </a:r>
            </a:p>
          </p:txBody>
        </p:sp>
        <p:sp>
          <p:nvSpPr>
            <p:cNvPr id="6" name="Text Box 24"/>
            <p:cNvSpPr txBox="1">
              <a:spLocks noChangeArrowheads="1"/>
            </p:cNvSpPr>
            <p:nvPr/>
          </p:nvSpPr>
          <p:spPr bwMode="auto">
            <a:xfrm>
              <a:off x="3857" y="1531"/>
              <a:ext cx="600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2000" dirty="0" err="1"/>
                <a:t>myCar</a:t>
              </a:r>
              <a:r>
                <a:rPr lang="en-US" altLang="en-US" sz="2000" dirty="0"/>
                <a:t>:</a:t>
              </a:r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1133475" y="4416425"/>
            <a:ext cx="1281112" cy="461963"/>
            <a:chOff x="3875" y="1525"/>
            <a:chExt cx="807" cy="291"/>
          </a:xfrm>
        </p:grpSpPr>
        <p:sp>
          <p:nvSpPr>
            <p:cNvPr id="8" name="Text Box 23"/>
            <p:cNvSpPr txBox="1">
              <a:spLocks noChangeArrowheads="1"/>
            </p:cNvSpPr>
            <p:nvPr/>
          </p:nvSpPr>
          <p:spPr bwMode="auto">
            <a:xfrm>
              <a:off x="4415" y="1525"/>
              <a:ext cx="267" cy="29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/>
                <a:t>&amp;</a:t>
              </a:r>
            </a:p>
          </p:txBody>
        </p:sp>
        <p:sp>
          <p:nvSpPr>
            <p:cNvPr id="9" name="Text Box 24"/>
            <p:cNvSpPr txBox="1">
              <a:spLocks noChangeArrowheads="1"/>
            </p:cNvSpPr>
            <p:nvPr/>
          </p:nvSpPr>
          <p:spPr bwMode="auto">
            <a:xfrm>
              <a:off x="3875" y="1531"/>
              <a:ext cx="582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2000"/>
                <a:t>disCar:</a:t>
              </a:r>
            </a:p>
          </p:txBody>
        </p:sp>
      </p:grpSp>
      <p:grpSp>
        <p:nvGrpSpPr>
          <p:cNvPr id="10" name="Group 22"/>
          <p:cNvGrpSpPr>
            <a:grpSpLocks/>
          </p:cNvGrpSpPr>
          <p:nvPr/>
        </p:nvGrpSpPr>
        <p:grpSpPr bwMode="auto">
          <a:xfrm>
            <a:off x="806450" y="4956175"/>
            <a:ext cx="1608137" cy="461963"/>
            <a:chOff x="3669" y="1525"/>
            <a:chExt cx="1013" cy="291"/>
          </a:xfrm>
        </p:grpSpPr>
        <p:sp>
          <p:nvSpPr>
            <p:cNvPr id="11" name="Text Box 23"/>
            <p:cNvSpPr txBox="1">
              <a:spLocks noChangeArrowheads="1"/>
            </p:cNvSpPr>
            <p:nvPr/>
          </p:nvSpPr>
          <p:spPr bwMode="auto">
            <a:xfrm>
              <a:off x="4415" y="1525"/>
              <a:ext cx="267" cy="29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/>
                <a:t>&amp;</a:t>
              </a:r>
            </a:p>
          </p:txBody>
        </p:sp>
        <p:sp>
          <p:nvSpPr>
            <p:cNvPr id="12" name="Text Box 24"/>
            <p:cNvSpPr txBox="1">
              <a:spLocks noChangeArrowheads="1"/>
            </p:cNvSpPr>
            <p:nvPr/>
          </p:nvSpPr>
          <p:spPr bwMode="auto">
            <a:xfrm>
              <a:off x="3669" y="1531"/>
              <a:ext cx="788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2000"/>
                <a:t>stevesCar:</a:t>
              </a:r>
            </a:p>
          </p:txBody>
        </p:sp>
      </p:grpSp>
      <p:cxnSp>
        <p:nvCxnSpPr>
          <p:cNvPr id="13" name="Straight Arrow Connector 15"/>
          <p:cNvCxnSpPr>
            <a:cxnSpLocks noChangeShapeType="1"/>
            <a:stCxn id="5" idx="3"/>
          </p:cNvCxnSpPr>
          <p:nvPr/>
        </p:nvCxnSpPr>
        <p:spPr bwMode="auto">
          <a:xfrm>
            <a:off x="2414587" y="4097338"/>
            <a:ext cx="792163" cy="21272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" name="Straight Arrow Connector 16"/>
          <p:cNvCxnSpPr>
            <a:cxnSpLocks noChangeShapeType="1"/>
            <a:stCxn id="8" idx="3"/>
          </p:cNvCxnSpPr>
          <p:nvPr/>
        </p:nvCxnSpPr>
        <p:spPr bwMode="auto">
          <a:xfrm flipV="1">
            <a:off x="2414587" y="4310063"/>
            <a:ext cx="792163" cy="33655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" name="Straight Arrow Connector 17"/>
          <p:cNvCxnSpPr>
            <a:cxnSpLocks noChangeShapeType="1"/>
            <a:stCxn id="11" idx="3"/>
          </p:cNvCxnSpPr>
          <p:nvPr/>
        </p:nvCxnSpPr>
        <p:spPr bwMode="auto">
          <a:xfrm flipV="1">
            <a:off x="2414587" y="5160963"/>
            <a:ext cx="792163" cy="26987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6" name="TextBox 18"/>
          <p:cNvSpPr txBox="1">
            <a:spLocks noChangeArrowheads="1"/>
          </p:cNvSpPr>
          <p:nvPr/>
        </p:nvSpPr>
        <p:spPr bwMode="auto">
          <a:xfrm>
            <a:off x="669925" y="3402013"/>
            <a:ext cx="18859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CA" i="1" u="sng"/>
              <a:t>Car variables</a:t>
            </a:r>
          </a:p>
        </p:txBody>
      </p:sp>
      <p:sp>
        <p:nvSpPr>
          <p:cNvPr id="17" name="TextBox 19"/>
          <p:cNvSpPr txBox="1">
            <a:spLocks noChangeArrowheads="1"/>
          </p:cNvSpPr>
          <p:nvPr/>
        </p:nvSpPr>
        <p:spPr bwMode="auto">
          <a:xfrm>
            <a:off x="2917825" y="3402013"/>
            <a:ext cx="16113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i="1" u="sng"/>
              <a:t>Car objects</a:t>
            </a:r>
          </a:p>
        </p:txBody>
      </p:sp>
      <p:pic>
        <p:nvPicPr>
          <p:cNvPr id="18" name="Picture 23" descr="BlueCa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6750" y="4757738"/>
            <a:ext cx="1279525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4" descr="BlueCa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6750" y="3906838"/>
            <a:ext cx="1279525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6750" y="3908425"/>
            <a:ext cx="1279525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2"/>
          <p:cNvSpPr txBox="1">
            <a:spLocks noChangeArrowheads="1"/>
          </p:cNvSpPr>
          <p:nvPr/>
        </p:nvSpPr>
        <p:spPr bwMode="auto">
          <a:xfrm>
            <a:off x="4795837" y="3803650"/>
            <a:ext cx="3738563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000" i="1" dirty="0" err="1"/>
              <a:t>disCar</a:t>
            </a:r>
            <a:r>
              <a:rPr lang="en-CA" sz="2000" i="1" dirty="0"/>
              <a:t> and </a:t>
            </a:r>
            <a:r>
              <a:rPr lang="en-CA" sz="2000" i="1" dirty="0" err="1"/>
              <a:t>myCar</a:t>
            </a:r>
            <a:r>
              <a:rPr lang="en-CA" sz="2000" i="1" dirty="0"/>
              <a:t> are </a:t>
            </a:r>
            <a:r>
              <a:rPr lang="en-CA" sz="2000" dirty="0"/>
              <a:t>not</a:t>
            </a:r>
            <a:r>
              <a:rPr lang="en-CA" sz="2000" i="1" dirty="0"/>
              <a:t> two different cars.  They’re two different </a:t>
            </a:r>
            <a:r>
              <a:rPr lang="en-CA" sz="2000" dirty="0"/>
              <a:t>names</a:t>
            </a:r>
            <a:r>
              <a:rPr lang="en-CA" sz="2000" i="1" dirty="0"/>
              <a:t> for the same car.</a:t>
            </a:r>
          </a:p>
        </p:txBody>
      </p:sp>
      <p:sp>
        <p:nvSpPr>
          <p:cNvPr id="22" name="TextBox 22"/>
          <p:cNvSpPr txBox="1">
            <a:spLocks noChangeArrowheads="1"/>
          </p:cNvSpPr>
          <p:nvPr/>
        </p:nvSpPr>
        <p:spPr bwMode="auto">
          <a:xfrm>
            <a:off x="4800600" y="5003800"/>
            <a:ext cx="3738563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000" i="1" dirty="0"/>
              <a:t>if I paint </a:t>
            </a:r>
            <a:r>
              <a:rPr lang="en-CA" sz="2000" i="1" dirty="0" err="1"/>
              <a:t>myCar</a:t>
            </a:r>
            <a:r>
              <a:rPr lang="en-CA" sz="2000" i="1" dirty="0"/>
              <a:t> green…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800600" y="5410200"/>
            <a:ext cx="3738563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000" i="1" dirty="0"/>
              <a:t>… then </a:t>
            </a:r>
            <a:r>
              <a:rPr lang="en-CA" sz="2000" i="1" dirty="0" err="1"/>
              <a:t>disCar</a:t>
            </a:r>
            <a:r>
              <a:rPr lang="en-CA" sz="2000" i="1" dirty="0"/>
              <a:t> is painted green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1_CSCI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SCI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rknbar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brknbar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rkn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kn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brknbar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brknbar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rkn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kn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2017-04-Conditionals</Template>
  <TotalTime>3469</TotalTime>
  <Words>3901</Words>
  <Application>Microsoft Office PowerPoint</Application>
  <PresentationFormat>On-screen Show (4:3)</PresentationFormat>
  <Paragraphs>809</Paragraphs>
  <Slides>49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49</vt:i4>
      </vt:variant>
    </vt:vector>
  </HeadingPairs>
  <TitlesOfParts>
    <vt:vector size="58" baseType="lpstr">
      <vt:lpstr>Arial</vt:lpstr>
      <vt:lpstr>Calibri</vt:lpstr>
      <vt:lpstr>Courier New</vt:lpstr>
      <vt:lpstr>Times New Roman</vt:lpstr>
      <vt:lpstr>Wingdings</vt:lpstr>
      <vt:lpstr>1_CSCITheme</vt:lpstr>
      <vt:lpstr>CSCITheme</vt:lpstr>
      <vt:lpstr>brknbars</vt:lpstr>
      <vt:lpstr>1_brknbars</vt:lpstr>
      <vt:lpstr>Arrays and Methods</vt:lpstr>
      <vt:lpstr>Outline</vt:lpstr>
      <vt:lpstr>Getting All Assignment Grades</vt:lpstr>
      <vt:lpstr>A Getter for an Array</vt:lpstr>
      <vt:lpstr>Returning Arrays</vt:lpstr>
      <vt:lpstr>Calling an Array-Returning Method</vt:lpstr>
      <vt:lpstr>Exercise</vt:lpstr>
      <vt:lpstr>Variable Names and Arrays</vt:lpstr>
      <vt:lpstr>Arrays are Objects</vt:lpstr>
      <vt:lpstr>Using the Grades Array</vt:lpstr>
      <vt:lpstr>Hacking the Grades Array</vt:lpstr>
      <vt:lpstr>Protecting Array Instance Variables</vt:lpstr>
      <vt:lpstr>Creating a Copy of an Array</vt:lpstr>
      <vt:lpstr>An Easier Way to Copy</vt:lpstr>
      <vt:lpstr>The Arrays Class</vt:lpstr>
      <vt:lpstr>A Convenience</vt:lpstr>
      <vt:lpstr>Arrays.copyOf</vt:lpstr>
      <vt:lpstr>Aside</vt:lpstr>
      <vt:lpstr>Arrays as Arguments to Methods</vt:lpstr>
      <vt:lpstr>Methods that Take Arrays</vt:lpstr>
      <vt:lpstr>Command Line Arguments</vt:lpstr>
      <vt:lpstr>Command Line Arguments</vt:lpstr>
      <vt:lpstr>NetBeans &amp; the Command Line</vt:lpstr>
      <vt:lpstr>An Easier Way!</vt:lpstr>
      <vt:lpstr>Command Line Arguments</vt:lpstr>
      <vt:lpstr>args is a String[]</vt:lpstr>
      <vt:lpstr>Arrays as Parameters</vt:lpstr>
      <vt:lpstr>Why a Method to Sum Arrays?</vt:lpstr>
      <vt:lpstr>Calculating Assignments Grade</vt:lpstr>
      <vt:lpstr>Calculating Assignments Grade</vt:lpstr>
      <vt:lpstr>Calculating Assignments Grade</vt:lpstr>
      <vt:lpstr>Find Two Smallest</vt:lpstr>
      <vt:lpstr>Sorting an Array</vt:lpstr>
      <vt:lpstr>Sorting a String Array</vt:lpstr>
      <vt:lpstr>Modifying Arrays</vt:lpstr>
      <vt:lpstr>Doesn’t Work for Primitives</vt:lpstr>
      <vt:lpstr>Can’t Change Argument Variable</vt:lpstr>
      <vt:lpstr>Find Two Smallest</vt:lpstr>
      <vt:lpstr>Not Always Two Smallest</vt:lpstr>
      <vt:lpstr>Get N Smallest</vt:lpstr>
      <vt:lpstr>Possible Program Crashes</vt:lpstr>
      <vt:lpstr>Fixing the AIOOBException</vt:lpstr>
      <vt:lpstr>Fixing the AIOOBException</vt:lpstr>
      <vt:lpstr>Fixing the NPException (1)</vt:lpstr>
      <vt:lpstr>Fixing the NPException (1)</vt:lpstr>
      <vt:lpstr>Fixing the NPException (1)</vt:lpstr>
      <vt:lpstr>Fixing the NPException (2)</vt:lpstr>
      <vt:lpstr>Fixing an Exception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Arrays and Methods</dc:title>
  <dc:creator>Mark Young</dc:creator>
  <cp:lastModifiedBy>Mark Young</cp:lastModifiedBy>
  <cp:revision>27</cp:revision>
  <dcterms:created xsi:type="dcterms:W3CDTF">2017-11-04T13:42:02Z</dcterms:created>
  <dcterms:modified xsi:type="dcterms:W3CDTF">2022-11-23T17:41:31Z</dcterms:modified>
</cp:coreProperties>
</file>