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3"/>
  </p:notesMasterIdLst>
  <p:handoutMasterIdLst>
    <p:handoutMasterId r:id="rId44"/>
  </p:handoutMasterIdLst>
  <p:sldIdLst>
    <p:sldId id="263" r:id="rId2"/>
    <p:sldId id="489" r:id="rId3"/>
    <p:sldId id="497" r:id="rId4"/>
    <p:sldId id="499" r:id="rId5"/>
    <p:sldId id="500" r:id="rId6"/>
    <p:sldId id="506" r:id="rId7"/>
    <p:sldId id="553" r:id="rId8"/>
    <p:sldId id="554" r:id="rId9"/>
    <p:sldId id="555" r:id="rId10"/>
    <p:sldId id="556" r:id="rId11"/>
    <p:sldId id="507" r:id="rId12"/>
    <p:sldId id="552" r:id="rId13"/>
    <p:sldId id="557" r:id="rId14"/>
    <p:sldId id="558" r:id="rId15"/>
    <p:sldId id="559" r:id="rId16"/>
    <p:sldId id="560" r:id="rId17"/>
    <p:sldId id="513" r:id="rId18"/>
    <p:sldId id="501" r:id="rId19"/>
    <p:sldId id="541" r:id="rId20"/>
    <p:sldId id="502" r:id="rId21"/>
    <p:sldId id="503" r:id="rId22"/>
    <p:sldId id="504" r:id="rId23"/>
    <p:sldId id="491" r:id="rId24"/>
    <p:sldId id="372" r:id="rId25"/>
    <p:sldId id="525" r:id="rId26"/>
    <p:sldId id="542" r:id="rId27"/>
    <p:sldId id="543" r:id="rId28"/>
    <p:sldId id="544" r:id="rId29"/>
    <p:sldId id="545" r:id="rId30"/>
    <p:sldId id="549" r:id="rId31"/>
    <p:sldId id="536" r:id="rId32"/>
    <p:sldId id="537" r:id="rId33"/>
    <p:sldId id="538" r:id="rId34"/>
    <p:sldId id="539" r:id="rId35"/>
    <p:sldId id="550" r:id="rId36"/>
    <p:sldId id="561" r:id="rId37"/>
    <p:sldId id="563" r:id="rId38"/>
    <p:sldId id="562" r:id="rId39"/>
    <p:sldId id="564" r:id="rId40"/>
    <p:sldId id="551" r:id="rId41"/>
    <p:sldId id="299" r:id="rId42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CC"/>
    <a:srgbClr val="000041"/>
    <a:srgbClr val="FF0041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35" autoAdjust="0"/>
    <p:restoredTop sz="90929"/>
  </p:normalViewPr>
  <p:slideViewPr>
    <p:cSldViewPr>
      <p:cViewPr varScale="1">
        <p:scale>
          <a:sx n="93" d="100"/>
          <a:sy n="93" d="100"/>
        </p:scale>
        <p:origin x="186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-864"/>
    </p:cViewPr>
  </p:notesTextViewPr>
  <p:sorterViewPr>
    <p:cViewPr>
      <p:scale>
        <a:sx n="66" d="100"/>
        <a:sy n="66" d="100"/>
      </p:scale>
      <p:origin x="0" y="1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Young" userId="055a4c4f-05b9-4cd6-bda8-0cc88b7b58d3" providerId="ADAL" clId="{87ED931E-B8AA-41CE-B6FD-336FC43DB0F0}"/>
    <pc:docChg chg="modSld">
      <pc:chgData name="Mark Young" userId="055a4c4f-05b9-4cd6-bda8-0cc88b7b58d3" providerId="ADAL" clId="{87ED931E-B8AA-41CE-B6FD-336FC43DB0F0}" dt="2022-11-23T17:59:39.083" v="628" actId="20577"/>
      <pc:docMkLst>
        <pc:docMk/>
      </pc:docMkLst>
      <pc:sldChg chg="modNotesTx">
        <pc:chgData name="Mark Young" userId="055a4c4f-05b9-4cd6-bda8-0cc88b7b58d3" providerId="ADAL" clId="{87ED931E-B8AA-41CE-B6FD-336FC43DB0F0}" dt="2022-11-23T17:59:39.083" v="628" actId="20577"/>
        <pc:sldMkLst>
          <pc:docMk/>
          <pc:sldMk cId="0" sldId="49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4301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CA" altLang="en-US" dirty="0">
                <a:latin typeface="Times New Roman" pitchFamily="18" charset="0"/>
              </a:rPr>
              <a:t>iPod input</a:t>
            </a:r>
          </a:p>
          <a:p>
            <a:r>
              <a:rPr lang="en-CA" altLang="en-US" dirty="0">
                <a:latin typeface="Times New Roman" pitchFamily="18" charset="0"/>
              </a:rPr>
              <a:t> - center button (click</a:t>
            </a:r>
            <a:r>
              <a:rPr lang="en-CA" altLang="en-US">
                <a:latin typeface="Times New Roman" pitchFamily="18" charset="0"/>
              </a:rPr>
              <a:t>, press)</a:t>
            </a:r>
            <a:endParaRPr lang="en-CA" altLang="en-US" dirty="0">
              <a:latin typeface="Times New Roman" pitchFamily="18" charset="0"/>
            </a:endParaRPr>
          </a:p>
          <a:p>
            <a:r>
              <a:rPr lang="en-CA" altLang="en-US" dirty="0">
                <a:latin typeface="Times New Roman" pitchFamily="18" charset="0"/>
              </a:rPr>
              <a:t> - wheel (click left/right/bottom/top, press left/right/bottom, swipe clockwise/counter-clockwise)</a:t>
            </a:r>
          </a:p>
          <a:p>
            <a:endParaRPr lang="en-CA" altLang="en-US" dirty="0">
              <a:latin typeface="Times New Roman" pitchFamily="18" charset="0"/>
            </a:endParaRPr>
          </a:p>
          <a:p>
            <a:r>
              <a:rPr lang="en-CA" altLang="en-US" dirty="0">
                <a:latin typeface="Times New Roman" pitchFamily="18" charset="0"/>
              </a:rPr>
              <a:t>iPod output</a:t>
            </a:r>
          </a:p>
          <a:p>
            <a:r>
              <a:rPr lang="en-CA" altLang="en-US" dirty="0">
                <a:latin typeface="Times New Roman" pitchFamily="18" charset="0"/>
              </a:rPr>
              <a:t> - speakers</a:t>
            </a:r>
          </a:p>
          <a:p>
            <a:r>
              <a:rPr lang="en-CA" altLang="en-US" dirty="0">
                <a:latin typeface="Times New Roman" pitchFamily="18" charset="0"/>
              </a:rPr>
              <a:t> - screen</a:t>
            </a:r>
          </a:p>
          <a:p>
            <a:r>
              <a:rPr lang="en-CA" altLang="en-US" dirty="0">
                <a:latin typeface="Times New Roman" pitchFamily="18" charset="0"/>
              </a:rPr>
              <a:t> - headphone jack</a:t>
            </a:r>
          </a:p>
          <a:p>
            <a:endParaRPr lang="en-CA" altLang="en-US" dirty="0">
              <a:latin typeface="Times New Roman" pitchFamily="18" charset="0"/>
            </a:endParaRPr>
          </a:p>
          <a:p>
            <a:r>
              <a:rPr lang="en-CA" altLang="en-US" dirty="0">
                <a:latin typeface="Times New Roman" pitchFamily="18" charset="0"/>
              </a:rPr>
              <a:t>Xbox game controller input</a:t>
            </a:r>
          </a:p>
          <a:p>
            <a:r>
              <a:rPr lang="en-CA" altLang="en-US" dirty="0">
                <a:latin typeface="Times New Roman" pitchFamily="18" charset="0"/>
              </a:rPr>
              <a:t> - left/right sticks (angle, click)</a:t>
            </a:r>
          </a:p>
          <a:p>
            <a:r>
              <a:rPr lang="en-CA" altLang="en-US" dirty="0">
                <a:latin typeface="Times New Roman" pitchFamily="18" charset="0"/>
              </a:rPr>
              <a:t> - left/right bumpers</a:t>
            </a:r>
          </a:p>
          <a:p>
            <a:r>
              <a:rPr lang="en-CA" altLang="en-US" dirty="0">
                <a:latin typeface="Times New Roman" pitchFamily="18" charset="0"/>
              </a:rPr>
              <a:t> - view button</a:t>
            </a:r>
          </a:p>
          <a:p>
            <a:r>
              <a:rPr lang="en-CA" altLang="en-US" dirty="0">
                <a:latin typeface="Times New Roman" pitchFamily="18" charset="0"/>
              </a:rPr>
              <a:t> - Xbox button</a:t>
            </a:r>
          </a:p>
          <a:p>
            <a:r>
              <a:rPr lang="en-CA" altLang="en-US" dirty="0">
                <a:latin typeface="Times New Roman" pitchFamily="18" charset="0"/>
              </a:rPr>
              <a:t> - menu button</a:t>
            </a:r>
          </a:p>
          <a:p>
            <a:r>
              <a:rPr lang="en-CA" altLang="en-US" dirty="0">
                <a:latin typeface="Times New Roman" pitchFamily="18" charset="0"/>
              </a:rPr>
              <a:t> - direction pad (click up/down/left/right)</a:t>
            </a:r>
          </a:p>
          <a:p>
            <a:r>
              <a:rPr lang="en-CA" altLang="en-US" dirty="0">
                <a:latin typeface="Times New Roman" pitchFamily="18" charset="0"/>
              </a:rPr>
              <a:t> - X, Y, A, and B buttons (click)</a:t>
            </a:r>
          </a:p>
          <a:p>
            <a:r>
              <a:rPr lang="en-CA" altLang="en-US" dirty="0">
                <a:latin typeface="Times New Roman" pitchFamily="18" charset="0"/>
              </a:rPr>
              <a:t> - right/left triggers (press)</a:t>
            </a:r>
          </a:p>
          <a:p>
            <a:r>
              <a:rPr lang="en-CA" altLang="en-US" dirty="0">
                <a:latin typeface="Times New Roman" pitchFamily="18" charset="0"/>
              </a:rPr>
              <a:t> - pair button</a:t>
            </a:r>
          </a:p>
          <a:p>
            <a:endParaRPr lang="en-CA" altLang="en-US" dirty="0">
              <a:latin typeface="Times New Roman" pitchFamily="18" charset="0"/>
            </a:endParaRPr>
          </a:p>
          <a:p>
            <a:r>
              <a:rPr lang="en-CA" altLang="en-US" dirty="0">
                <a:latin typeface="Times New Roman" pitchFamily="18" charset="0"/>
              </a:rPr>
              <a:t>Xbox controller output</a:t>
            </a:r>
          </a:p>
          <a:p>
            <a:r>
              <a:rPr lang="en-CA" altLang="en-US" dirty="0">
                <a:latin typeface="Times New Roman" pitchFamily="18" charset="0"/>
              </a:rPr>
              <a:t> - left/right triggers (vibrate)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bg2"/>
                </a:solidFill>
                <a:effectLst/>
              </a:defRPr>
            </a:lvl1pPr>
            <a:lvl2pPr>
              <a:buClr>
                <a:schemeClr val="accent1"/>
              </a:buClr>
              <a:buFont typeface="Wingdings" pitchFamily="2" charset="2"/>
              <a:buChar char=""/>
              <a:defRPr>
                <a:solidFill>
                  <a:schemeClr val="bg2"/>
                </a:solidFill>
                <a:effectLst/>
              </a:defRPr>
            </a:lvl2pPr>
            <a:lvl3pPr>
              <a:buClr>
                <a:schemeClr val="accent1"/>
              </a:buClr>
              <a:buFont typeface="Times New Roman" pitchFamily="18" charset="0"/>
              <a:buChar char="»"/>
              <a:defRPr>
                <a:solidFill>
                  <a:schemeClr val="bg2"/>
                </a:solidFill>
                <a:effectLst/>
              </a:defRPr>
            </a:lvl3pPr>
            <a:lvl4pPr>
              <a:buClr>
                <a:schemeClr val="accent1"/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/>
              </a:defRPr>
            </a:lvl4pPr>
            <a:lvl5pPr>
              <a:buClr>
                <a:schemeClr val="accent1"/>
              </a:buClr>
              <a:buFont typeface="Times New Roman" pitchFamily="18" charset="0"/>
              <a:buChar char="−"/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  <a:effectLst/>
              </a:defRPr>
            </a:lvl1pPr>
            <a:lvl2pPr>
              <a:defRPr sz="2800">
                <a:solidFill>
                  <a:schemeClr val="bg2"/>
                </a:solidFill>
                <a:effectLst/>
              </a:defRPr>
            </a:lvl2pPr>
            <a:lvl3pPr>
              <a:defRPr sz="2400">
                <a:solidFill>
                  <a:schemeClr val="bg2"/>
                </a:solidFill>
                <a:effectLst/>
              </a:defRPr>
            </a:lvl3pPr>
            <a:lvl4pPr>
              <a:defRPr sz="2000">
                <a:solidFill>
                  <a:schemeClr val="bg2"/>
                </a:solidFill>
                <a:effectLst/>
              </a:defRPr>
            </a:lvl4pPr>
            <a:lvl5pPr>
              <a:defRPr sz="2000">
                <a:solidFill>
                  <a:schemeClr val="bg2"/>
                </a:solidFill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1029" name="Group 3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1044" name="Rectangle 4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5" name="Rectangle 5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0" name="Group 6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1042" name="Rectangle 7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3" name="Rectangle 8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1" name="Group 9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1040" name="Rectangle 10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1" name="Rectangle 11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2" name="Group 12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6" name="Rectangle 13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7" name="Rectangle 14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8" name="Rectangle 15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9" name="Rectangle 16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34" name="Rectangle 18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</p:grpSp>
      <p:sp>
        <p:nvSpPr>
          <p:cNvPr id="7886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886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effectLst/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bg2"/>
          </a:solidFill>
          <a:effectLst/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bg2"/>
          </a:solidFill>
          <a:effectLst/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bg2"/>
          </a:solidFill>
          <a:effectLst/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bg2"/>
          </a:solidFill>
          <a:effectLst/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bg2"/>
          </a:solidFill>
          <a:effectLst/>
          <a:latin typeface="+mn-lt"/>
        </a:defRPr>
      </a:lvl5pPr>
      <a:lvl6pPr marL="25146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sNaR6FRuO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BlbQsKpq3Ak" TargetMode="External"/><Relationship Id="rId3" Type="http://schemas.openxmlformats.org/officeDocument/2006/relationships/hyperlink" Target="https://en.wikipedia.org/wiki/Charles_Babbage" TargetMode="External"/><Relationship Id="rId7" Type="http://schemas.openxmlformats.org/officeDocument/2006/relationships/hyperlink" Target="https://en.wikipedia.org/wiki/1890_United_States_Census#Methodology" TargetMode="External"/><Relationship Id="rId2" Type="http://schemas.openxmlformats.org/officeDocument/2006/relationships/hyperlink" Target="https://en.wikipedia.org/wiki/Jacquard_machin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Analytical_Engine" TargetMode="External"/><Relationship Id="rId5" Type="http://schemas.openxmlformats.org/officeDocument/2006/relationships/hyperlink" Target="https://en.wikipedia.org/wiki/Difference_engine" TargetMode="External"/><Relationship Id="rId4" Type="http://schemas.openxmlformats.org/officeDocument/2006/relationships/hyperlink" Target="https://en.wikipedia.org/wiki/Ada_Lovelace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Alan_Turing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Grace_Hopper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18" Type="http://schemas.openxmlformats.org/officeDocument/2006/relationships/image" Target="../media/image19.svg"/><Relationship Id="rId26" Type="http://schemas.openxmlformats.org/officeDocument/2006/relationships/image" Target="../media/image27.sv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2" Type="http://schemas.openxmlformats.org/officeDocument/2006/relationships/image" Target="../media/image3.png"/><Relationship Id="rId16" Type="http://schemas.openxmlformats.org/officeDocument/2006/relationships/image" Target="../media/image17.svg"/><Relationship Id="rId20" Type="http://schemas.openxmlformats.org/officeDocument/2006/relationships/image" Target="../media/image21.sv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24" Type="http://schemas.openxmlformats.org/officeDocument/2006/relationships/image" Target="../media/image25.sv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svg"/><Relationship Id="rId10" Type="http://schemas.openxmlformats.org/officeDocument/2006/relationships/image" Target="../media/image11.svg"/><Relationship Id="rId19" Type="http://schemas.openxmlformats.org/officeDocument/2006/relationships/image" Target="../media/image20.pn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Relationship Id="rId22" Type="http://schemas.openxmlformats.org/officeDocument/2006/relationships/image" Target="../media/image23.svg"/><Relationship Id="rId27" Type="http://schemas.openxmlformats.org/officeDocument/2006/relationships/image" Target="../media/image28.png"/><Relationship Id="rId30" Type="http://schemas.openxmlformats.org/officeDocument/2006/relationships/image" Target="../media/image31.sv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Quantum_computing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Computer Hardware and History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A96FE-92F2-4D43-B48A-CEA1FE0AC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Running a Program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0C93F31-C0A6-4D69-8B6A-C51BEE86D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939" y="1981200"/>
            <a:ext cx="4533871" cy="4114800"/>
          </a:xfrm>
        </p:spPr>
        <p:txBody>
          <a:bodyPr/>
          <a:lstStyle/>
          <a:p>
            <a:r>
              <a:rPr lang="en-CA" dirty="0"/>
              <a:t>Program commands loaded into CPU as required</a:t>
            </a:r>
          </a:p>
          <a:p>
            <a:pPr marL="1347788" lvl="1"/>
            <a:r>
              <a:rPr lang="en-CA" dirty="0"/>
              <a:t>changes to variables (in main memory)</a:t>
            </a:r>
          </a:p>
          <a:p>
            <a:pPr marL="1347788" lvl="1"/>
            <a:r>
              <a:rPr lang="en-CA" dirty="0"/>
              <a:t>input/output requires OS code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154330-8B9D-4856-8BEA-82803A9C9417}"/>
              </a:ext>
            </a:extLst>
          </p:cNvPr>
          <p:cNvSpPr/>
          <p:nvPr/>
        </p:nvSpPr>
        <p:spPr bwMode="auto">
          <a:xfrm>
            <a:off x="457200" y="1981200"/>
            <a:ext cx="1905000" cy="1524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Flowchart: Data 4">
            <a:extLst>
              <a:ext uri="{FF2B5EF4-FFF2-40B4-BE49-F238E27FC236}">
                <a16:creationId xmlns:a16="http://schemas.microsoft.com/office/drawing/2014/main" id="{225AB097-4783-4403-B243-2099916AEDBC}"/>
              </a:ext>
            </a:extLst>
          </p:cNvPr>
          <p:cNvSpPr/>
          <p:nvPr/>
        </p:nvSpPr>
        <p:spPr bwMode="auto">
          <a:xfrm>
            <a:off x="-60302" y="3658148"/>
            <a:ext cx="2438400" cy="533400"/>
          </a:xfrm>
          <a:prstGeom prst="flowChartInputOutp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632CDA5B-3E56-43CB-8110-D806F751B304}"/>
              </a:ext>
            </a:extLst>
          </p:cNvPr>
          <p:cNvSpPr/>
          <p:nvPr/>
        </p:nvSpPr>
        <p:spPr bwMode="auto">
          <a:xfrm>
            <a:off x="2378097" y="3810000"/>
            <a:ext cx="1439191" cy="38154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Arrow: Bent-Up 8">
            <a:extLst>
              <a:ext uri="{FF2B5EF4-FFF2-40B4-BE49-F238E27FC236}">
                <a16:creationId xmlns:a16="http://schemas.microsoft.com/office/drawing/2014/main" id="{9ACC3C43-028A-4964-B105-B18968B5ED6B}"/>
              </a:ext>
            </a:extLst>
          </p:cNvPr>
          <p:cNvSpPr/>
          <p:nvPr/>
        </p:nvSpPr>
        <p:spPr bwMode="auto">
          <a:xfrm rot="16200000">
            <a:off x="2811177" y="2370423"/>
            <a:ext cx="838748" cy="1736702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41FB00-F51F-4C91-A7C3-27DACFDEC43B}"/>
              </a:ext>
            </a:extLst>
          </p:cNvPr>
          <p:cNvSpPr/>
          <p:nvPr/>
        </p:nvSpPr>
        <p:spPr bwMode="auto">
          <a:xfrm>
            <a:off x="3810000" y="3658148"/>
            <a:ext cx="1295400" cy="1294852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E1A36F-4418-48C9-8B1D-35C61D7B539E}"/>
              </a:ext>
            </a:extLst>
          </p:cNvPr>
          <p:cNvSpPr/>
          <p:nvPr/>
        </p:nvSpPr>
        <p:spPr bwMode="auto">
          <a:xfrm>
            <a:off x="4030651" y="3962400"/>
            <a:ext cx="854098" cy="6858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CPU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26AC73-2496-4E4E-B3E8-EB35E751B81F}"/>
              </a:ext>
            </a:extLst>
          </p:cNvPr>
          <p:cNvSpPr/>
          <p:nvPr/>
        </p:nvSpPr>
        <p:spPr bwMode="auto">
          <a:xfrm>
            <a:off x="4114800" y="3733800"/>
            <a:ext cx="45719" cy="2286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D765D4B-726D-476A-9ACD-BDB9884A6446}"/>
              </a:ext>
            </a:extLst>
          </p:cNvPr>
          <p:cNvSpPr/>
          <p:nvPr/>
        </p:nvSpPr>
        <p:spPr bwMode="auto">
          <a:xfrm>
            <a:off x="4330590" y="3733800"/>
            <a:ext cx="45719" cy="2286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D7EFEC7-BDED-4E67-BA94-84F50E2CBC23}"/>
              </a:ext>
            </a:extLst>
          </p:cNvPr>
          <p:cNvSpPr/>
          <p:nvPr/>
        </p:nvSpPr>
        <p:spPr bwMode="auto">
          <a:xfrm>
            <a:off x="4546380" y="3733800"/>
            <a:ext cx="45719" cy="2286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F51CCA2-B323-42DB-AAAD-D04911CCED35}"/>
              </a:ext>
            </a:extLst>
          </p:cNvPr>
          <p:cNvSpPr/>
          <p:nvPr/>
        </p:nvSpPr>
        <p:spPr bwMode="auto">
          <a:xfrm>
            <a:off x="4114800" y="4648200"/>
            <a:ext cx="45719" cy="2286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E662FAD-F039-4115-AF1A-45EBE4C5FE86}"/>
              </a:ext>
            </a:extLst>
          </p:cNvPr>
          <p:cNvSpPr/>
          <p:nvPr/>
        </p:nvSpPr>
        <p:spPr bwMode="auto">
          <a:xfrm>
            <a:off x="4330590" y="4648200"/>
            <a:ext cx="45719" cy="2286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5A58F11-8051-42E8-A69E-7932D96E6B4F}"/>
              </a:ext>
            </a:extLst>
          </p:cNvPr>
          <p:cNvSpPr/>
          <p:nvPr/>
        </p:nvSpPr>
        <p:spPr bwMode="auto">
          <a:xfrm>
            <a:off x="4546380" y="4648200"/>
            <a:ext cx="45719" cy="2286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FB9EA24-6D5C-4242-9480-2D98DEED002E}"/>
              </a:ext>
            </a:extLst>
          </p:cNvPr>
          <p:cNvSpPr/>
          <p:nvPr/>
        </p:nvSpPr>
        <p:spPr bwMode="auto">
          <a:xfrm>
            <a:off x="4762170" y="3733800"/>
            <a:ext cx="45719" cy="2286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3BEC4C6-99C4-4BA7-A66B-4F5253F8101A}"/>
              </a:ext>
            </a:extLst>
          </p:cNvPr>
          <p:cNvSpPr/>
          <p:nvPr/>
        </p:nvSpPr>
        <p:spPr bwMode="auto">
          <a:xfrm>
            <a:off x="4762170" y="4648200"/>
            <a:ext cx="45719" cy="2286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A1ACC44-3B78-4063-84B8-03C47D8DF8F5}"/>
              </a:ext>
            </a:extLst>
          </p:cNvPr>
          <p:cNvGrpSpPr/>
          <p:nvPr/>
        </p:nvGrpSpPr>
        <p:grpSpPr>
          <a:xfrm>
            <a:off x="572190" y="4350469"/>
            <a:ext cx="2635250" cy="2361652"/>
            <a:chOff x="572190" y="4350469"/>
            <a:chExt cx="2635250" cy="2361652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0C5FED5-C5F8-487A-87A0-1F1F8DF6E8DF}"/>
                </a:ext>
              </a:extLst>
            </p:cNvPr>
            <p:cNvSpPr/>
            <p:nvPr/>
          </p:nvSpPr>
          <p:spPr bwMode="auto">
            <a:xfrm>
              <a:off x="572190" y="4350469"/>
              <a:ext cx="2635250" cy="2361652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5107D3E-699E-4314-8438-49BC33E50FD4}"/>
                </a:ext>
              </a:extLst>
            </p:cNvPr>
            <p:cNvSpPr/>
            <p:nvPr/>
          </p:nvSpPr>
          <p:spPr bwMode="auto">
            <a:xfrm>
              <a:off x="792840" y="4800600"/>
              <a:ext cx="2141549" cy="838748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main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dirty="0">
                  <a:latin typeface="Times New Roman" charset="0"/>
                </a:rPr>
                <a:t>memory</a:t>
              </a:r>
              <a:endPara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863C2E9-5B1E-40F8-81C3-E6DD5D5F5245}"/>
                </a:ext>
              </a:extLst>
            </p:cNvPr>
            <p:cNvSpPr/>
            <p:nvPr/>
          </p:nvSpPr>
          <p:spPr bwMode="auto">
            <a:xfrm>
              <a:off x="572190" y="4350469"/>
              <a:ext cx="2635250" cy="37393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20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operating system</a:t>
              </a:r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08D3F5FC-385C-4D52-9E4F-26DF41B54993}"/>
              </a:ext>
            </a:extLst>
          </p:cNvPr>
          <p:cNvSpPr/>
          <p:nvPr/>
        </p:nvSpPr>
        <p:spPr bwMode="auto">
          <a:xfrm>
            <a:off x="792840" y="5791200"/>
            <a:ext cx="373098" cy="152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87C09E0-311C-491F-84FB-47379256BBDC}"/>
              </a:ext>
            </a:extLst>
          </p:cNvPr>
          <p:cNvSpPr/>
          <p:nvPr/>
        </p:nvSpPr>
        <p:spPr bwMode="auto">
          <a:xfrm>
            <a:off x="1168129" y="5791200"/>
            <a:ext cx="373098" cy="152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5DD4125-FDB8-4114-8651-1FF0B5D21EF6}"/>
              </a:ext>
            </a:extLst>
          </p:cNvPr>
          <p:cNvSpPr/>
          <p:nvPr/>
        </p:nvSpPr>
        <p:spPr bwMode="auto">
          <a:xfrm>
            <a:off x="1543418" y="5791200"/>
            <a:ext cx="373098" cy="152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490E193-7C5A-4BB4-9994-33CCFC1BC3C6}"/>
              </a:ext>
            </a:extLst>
          </p:cNvPr>
          <p:cNvSpPr/>
          <p:nvPr/>
        </p:nvSpPr>
        <p:spPr bwMode="auto">
          <a:xfrm>
            <a:off x="1918707" y="5791200"/>
            <a:ext cx="373098" cy="152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00401FA-BC6E-4663-9871-1FB2603CDB82}"/>
              </a:ext>
            </a:extLst>
          </p:cNvPr>
          <p:cNvSpPr/>
          <p:nvPr/>
        </p:nvSpPr>
        <p:spPr bwMode="auto">
          <a:xfrm>
            <a:off x="2293996" y="5791200"/>
            <a:ext cx="373098" cy="152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Arrow: Left-Up 7">
            <a:extLst>
              <a:ext uri="{FF2B5EF4-FFF2-40B4-BE49-F238E27FC236}">
                <a16:creationId xmlns:a16="http://schemas.microsoft.com/office/drawing/2014/main" id="{6C4AFC9E-F9C0-4F46-91ED-64A6E9050979}"/>
              </a:ext>
            </a:extLst>
          </p:cNvPr>
          <p:cNvSpPr/>
          <p:nvPr/>
        </p:nvSpPr>
        <p:spPr bwMode="auto">
          <a:xfrm>
            <a:off x="2751244" y="4952452"/>
            <a:ext cx="1902418" cy="1219200"/>
          </a:xfrm>
          <a:prstGeom prst="leftUpArrow">
            <a:avLst>
              <a:gd name="adj1" fmla="val 15978"/>
              <a:gd name="adj2" fmla="val 25000"/>
              <a:gd name="adj3" fmla="val 25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Arrow: Left-Right 14">
            <a:extLst>
              <a:ext uri="{FF2B5EF4-FFF2-40B4-BE49-F238E27FC236}">
                <a16:creationId xmlns:a16="http://schemas.microsoft.com/office/drawing/2014/main" id="{10270AEE-1DC5-47D4-8338-790F86593F0B}"/>
              </a:ext>
            </a:extLst>
          </p:cNvPr>
          <p:cNvSpPr/>
          <p:nvPr/>
        </p:nvSpPr>
        <p:spPr bwMode="auto">
          <a:xfrm>
            <a:off x="3207440" y="4350469"/>
            <a:ext cx="609848" cy="373932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936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Computer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Computers send messages to each other</a:t>
            </a:r>
          </a:p>
          <a:p>
            <a:pPr lvl="1">
              <a:defRPr/>
            </a:pPr>
            <a:r>
              <a:rPr lang="en-CA" dirty="0"/>
              <a:t>phone to web server: </a:t>
            </a:r>
            <a:r>
              <a:rPr lang="en-CA" i="1" dirty="0"/>
              <a:t>Can I have this page?</a:t>
            </a:r>
          </a:p>
          <a:p>
            <a:pPr lvl="1">
              <a:defRPr/>
            </a:pPr>
            <a:r>
              <a:rPr lang="en-CA" dirty="0"/>
              <a:t>web server to phone: </a:t>
            </a:r>
            <a:r>
              <a:rPr lang="en-CA" i="1" dirty="0"/>
              <a:t>Here it is.</a:t>
            </a:r>
          </a:p>
          <a:p>
            <a:pPr>
              <a:defRPr/>
            </a:pPr>
            <a:r>
              <a:rPr lang="en-CA" dirty="0"/>
              <a:t>“File Servers” remember files</a:t>
            </a:r>
          </a:p>
          <a:p>
            <a:pPr lvl="1">
              <a:defRPr/>
            </a:pPr>
            <a:r>
              <a:rPr lang="en-CA" dirty="0" err="1"/>
              <a:t>DropBox</a:t>
            </a:r>
            <a:r>
              <a:rPr lang="en-CA" dirty="0"/>
              <a:t> has computers that hold your files</a:t>
            </a:r>
          </a:p>
          <a:p>
            <a:pPr lvl="2">
              <a:defRPr/>
            </a:pPr>
            <a:r>
              <a:rPr lang="en-CA" dirty="0"/>
              <a:t>need to be on internet to get them</a:t>
            </a:r>
          </a:p>
          <a:p>
            <a:pPr lvl="1">
              <a:defRPr/>
            </a:pPr>
            <a:r>
              <a:rPr lang="en-CA" dirty="0"/>
              <a:t>J-drive on lab computers is a link to other computers here at SMU</a:t>
            </a:r>
          </a:p>
          <a:p>
            <a:pPr lvl="2">
              <a:defRPr/>
            </a:pPr>
            <a:r>
              <a:rPr lang="en-CA" dirty="0"/>
              <a:t>need to be on SMU file network to get them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AD1A4-F032-4FF2-9857-5DC4BDB27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Internet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B9B8E-61EC-4910-82C5-3BF970005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Networks pass message between computers</a:t>
            </a:r>
          </a:p>
          <a:p>
            <a:pPr lvl="1"/>
            <a:r>
              <a:rPr lang="en-CA" dirty="0"/>
              <a:t>Local Area Network – computers close together</a:t>
            </a:r>
          </a:p>
          <a:p>
            <a:pPr lvl="1"/>
            <a:r>
              <a:rPr lang="en-CA" dirty="0"/>
              <a:t>Wide Area Network – computers far apart</a:t>
            </a:r>
          </a:p>
          <a:p>
            <a:r>
              <a:rPr lang="en-CA" dirty="0"/>
              <a:t>Internet connected networks to each other</a:t>
            </a:r>
          </a:p>
          <a:p>
            <a:pPr lvl="1"/>
            <a:r>
              <a:rPr lang="en-CA" dirty="0"/>
              <a:t>LANs connected to a WAN</a:t>
            </a:r>
          </a:p>
          <a:p>
            <a:pPr lvl="1"/>
            <a:r>
              <a:rPr lang="en-CA" dirty="0"/>
              <a:t>IP = Internet Packet (piece of a message)</a:t>
            </a:r>
          </a:p>
          <a:p>
            <a:pPr lvl="2"/>
            <a:r>
              <a:rPr lang="en-CA" dirty="0"/>
              <a:t>IP address indicates source/destination of message</a:t>
            </a:r>
          </a:p>
          <a:p>
            <a:pPr lvl="2"/>
            <a:r>
              <a:rPr lang="en-CA" dirty="0"/>
              <a:t>message pieces pass thru multiple computers</a:t>
            </a:r>
          </a:p>
          <a:p>
            <a:pPr lvl="2"/>
            <a:r>
              <a:rPr lang="en-CA" dirty="0"/>
              <a:t>different packets may go thru different computers</a:t>
            </a:r>
          </a:p>
        </p:txBody>
      </p:sp>
    </p:spTree>
    <p:extLst>
      <p:ext uri="{BB962C8B-B14F-4D97-AF65-F5344CB8AC3E}">
        <p14:creationId xmlns:p14="http://schemas.microsoft.com/office/powerpoint/2010/main" val="1486231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BA97E-BB64-4D7F-8EEF-568F9A38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Internet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CDB28-417E-4955-AB07-B09D74E0F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Early Internet allowed text-only messages</a:t>
            </a:r>
          </a:p>
          <a:p>
            <a:pPr lvl="1"/>
            <a:r>
              <a:rPr lang="en-CA" dirty="0"/>
              <a:t>instant messages, plain text e-mail</a:t>
            </a:r>
          </a:p>
          <a:p>
            <a:pPr lvl="1"/>
            <a:r>
              <a:rPr lang="en-CA" dirty="0"/>
              <a:t>messages sent thru phone lines as sounds</a:t>
            </a:r>
          </a:p>
          <a:p>
            <a:pPr lvl="2"/>
            <a:r>
              <a:rPr lang="en-CA" dirty="0"/>
              <a:t>Modulator-Demodulator </a:t>
            </a:r>
            <a:r>
              <a:rPr lang="en-CA" dirty="0">
                <a:sym typeface="Wingdings" panose="05000000000000000000" pitchFamily="2" charset="2"/>
              </a:rPr>
              <a:t> MODEM</a:t>
            </a:r>
          </a:p>
          <a:p>
            <a:pPr lvl="3"/>
            <a:r>
              <a:rPr lang="en-CA" dirty="0">
                <a:sym typeface="Wingdings" panose="05000000000000000000" pitchFamily="2" charset="2"/>
                <a:hlinkClick r:id="rId2"/>
              </a:rPr>
              <a:t>modem sounds</a:t>
            </a:r>
            <a:endParaRPr lang="en-CA" dirty="0">
              <a:sym typeface="Wingdings" panose="05000000000000000000" pitchFamily="2" charset="2"/>
            </a:endParaRPr>
          </a:p>
          <a:p>
            <a:pPr lvl="2"/>
            <a:r>
              <a:rPr lang="en-CA" dirty="0">
                <a:sym typeface="Wingdings" panose="05000000000000000000" pitchFamily="2" charset="2"/>
              </a:rPr>
              <a:t>slow!</a:t>
            </a:r>
          </a:p>
          <a:p>
            <a:r>
              <a:rPr lang="en-CA" dirty="0">
                <a:sym typeface="Wingdings" panose="05000000000000000000" pitchFamily="2" charset="2"/>
              </a:rPr>
              <a:t>Better encodings and less noisy channels led to faster connections – images, sounds, even video became possible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5631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29B99-AA90-4377-98CE-D25E7BB91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World Wide Web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A3D1C-B05F-4AAB-B4CE-7DCC3AE4A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Service offered over the Internet</a:t>
            </a:r>
          </a:p>
          <a:p>
            <a:pPr lvl="1"/>
            <a:r>
              <a:rPr lang="en-CA" dirty="0"/>
              <a:t>names for computers and computer networks</a:t>
            </a:r>
          </a:p>
          <a:p>
            <a:pPr lvl="1"/>
            <a:r>
              <a:rPr lang="en-CA" dirty="0"/>
              <a:t>HTTP – Hyper-Text Transfer Protocol</a:t>
            </a:r>
          </a:p>
          <a:p>
            <a:pPr lvl="2"/>
            <a:r>
              <a:rPr lang="en-CA" dirty="0"/>
              <a:t>language for laying out document content</a:t>
            </a:r>
          </a:p>
          <a:p>
            <a:pPr lvl="2"/>
            <a:r>
              <a:rPr lang="en-CA" dirty="0"/>
              <a:t>allows links in documents to other documents</a:t>
            </a:r>
          </a:p>
          <a:p>
            <a:pPr lvl="2"/>
            <a:r>
              <a:rPr lang="en-CA" dirty="0"/>
              <a:t>click and go!</a:t>
            </a:r>
          </a:p>
          <a:p>
            <a:pPr lvl="1"/>
            <a:r>
              <a:rPr lang="en-CA" dirty="0"/>
              <a:t>Web pages </a:t>
            </a:r>
            <a:r>
              <a:rPr lang="en-CA" dirty="0">
                <a:sym typeface="Wingdings" panose="05000000000000000000" pitchFamily="2" charset="2"/>
              </a:rPr>
              <a:t> documents using HTTP</a:t>
            </a:r>
          </a:p>
          <a:p>
            <a:r>
              <a:rPr lang="en-CA" dirty="0">
                <a:sym typeface="Wingdings" panose="05000000000000000000" pitchFamily="2" charset="2"/>
              </a:rPr>
              <a:t>Internet ≈ Hardware; Web ≈ Software</a:t>
            </a:r>
          </a:p>
        </p:txBody>
      </p:sp>
    </p:spTree>
    <p:extLst>
      <p:ext uri="{BB962C8B-B14F-4D97-AF65-F5344CB8AC3E}">
        <p14:creationId xmlns:p14="http://schemas.microsoft.com/office/powerpoint/2010/main" val="1416260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A0ACD-4729-4319-8DE8-04E5F4C44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Client-Server Division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FC4FE-5151-4573-A37D-B021C4FE1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Client is computer asking for information</a:t>
            </a:r>
          </a:p>
          <a:p>
            <a:r>
              <a:rPr lang="en-CA" dirty="0"/>
              <a:t>Server provides the information</a:t>
            </a:r>
          </a:p>
          <a:p>
            <a:r>
              <a:rPr lang="en-CA" dirty="0"/>
              <a:t>Web browser (or similar software) renders the information on the client computer</a:t>
            </a:r>
          </a:p>
          <a:p>
            <a:r>
              <a:rPr lang="en-CA" dirty="0"/>
              <a:t>Some computing may be required in client</a:t>
            </a:r>
          </a:p>
          <a:p>
            <a:pPr lvl="1"/>
            <a:r>
              <a:rPr lang="en-CA" dirty="0"/>
              <a:t>client-side computing</a:t>
            </a:r>
          </a:p>
          <a:p>
            <a:r>
              <a:rPr lang="en-CA" dirty="0"/>
              <a:t>Some computing may be done on server</a:t>
            </a:r>
          </a:p>
          <a:p>
            <a:pPr lvl="1"/>
            <a:r>
              <a:rPr lang="en-CA" dirty="0"/>
              <a:t>server-side computing</a:t>
            </a:r>
          </a:p>
        </p:txBody>
      </p:sp>
    </p:spTree>
    <p:extLst>
      <p:ext uri="{BB962C8B-B14F-4D97-AF65-F5344CB8AC3E}">
        <p14:creationId xmlns:p14="http://schemas.microsoft.com/office/powerpoint/2010/main" val="3058113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97FE6-5434-48AD-85A2-B24E251EE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Cloud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DA5E5-019B-4B10-B7B4-4D67C58E2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More services moving to server side</a:t>
            </a:r>
          </a:p>
          <a:p>
            <a:pPr lvl="1"/>
            <a:r>
              <a:rPr lang="en-CA" dirty="0"/>
              <a:t>storing files on the Web</a:t>
            </a:r>
          </a:p>
          <a:p>
            <a:pPr lvl="2"/>
            <a:r>
              <a:rPr lang="en-CA" dirty="0"/>
              <a:t>Dropbox, OneDrive, …</a:t>
            </a:r>
          </a:p>
          <a:p>
            <a:pPr lvl="1"/>
            <a:r>
              <a:rPr lang="en-CA" dirty="0"/>
              <a:t>voice recognition done on server</a:t>
            </a:r>
          </a:p>
          <a:p>
            <a:pPr lvl="2"/>
            <a:r>
              <a:rPr lang="en-CA" dirty="0"/>
              <a:t>Siri, Alexa, Google Home, …</a:t>
            </a:r>
          </a:p>
          <a:p>
            <a:pPr lvl="1"/>
            <a:r>
              <a:rPr lang="en-CA" dirty="0"/>
              <a:t>storing programs on Web </a:t>
            </a:r>
          </a:p>
          <a:p>
            <a:pPr lvl="2"/>
            <a:r>
              <a:rPr lang="en-CA" dirty="0"/>
              <a:t>Office 365, </a:t>
            </a:r>
            <a:r>
              <a:rPr lang="en-CA" dirty="0" err="1"/>
              <a:t>GSuite</a:t>
            </a:r>
            <a:r>
              <a:rPr lang="en-CA" dirty="0"/>
              <a:t>, </a:t>
            </a:r>
            <a:r>
              <a:rPr lang="en-CA" dirty="0" err="1"/>
              <a:t>AppsAnywhere</a:t>
            </a:r>
            <a:endParaRPr lang="en-CA" dirty="0"/>
          </a:p>
          <a:p>
            <a:r>
              <a:rPr lang="en-CA" dirty="0"/>
              <a:t>Human can access using any device</a:t>
            </a:r>
          </a:p>
          <a:p>
            <a:pPr lvl="1"/>
            <a:r>
              <a:rPr lang="en-CA" dirty="0"/>
              <a:t>switch between desktop, laptop, phone, …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71897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Speed of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The longer the trip, the longer it takes</a:t>
            </a:r>
          </a:p>
          <a:p>
            <a:pPr lvl="1">
              <a:defRPr/>
            </a:pPr>
            <a:r>
              <a:rPr lang="en-CA" dirty="0"/>
              <a:t>data in </a:t>
            </a:r>
            <a:r>
              <a:rPr lang="en-CA" i="1" dirty="0"/>
              <a:t>main memory </a:t>
            </a:r>
            <a:r>
              <a:rPr lang="en-CA" dirty="0"/>
              <a:t>is accessed FAST</a:t>
            </a:r>
          </a:p>
          <a:p>
            <a:pPr lvl="1">
              <a:defRPr/>
            </a:pPr>
            <a:r>
              <a:rPr lang="en-CA" dirty="0"/>
              <a:t>data on </a:t>
            </a:r>
            <a:r>
              <a:rPr lang="en-CA" i="1" dirty="0"/>
              <a:t>secondary storage </a:t>
            </a:r>
            <a:r>
              <a:rPr lang="en-CA" dirty="0"/>
              <a:t>is slow</a:t>
            </a:r>
          </a:p>
          <a:p>
            <a:pPr lvl="1">
              <a:defRPr/>
            </a:pPr>
            <a:r>
              <a:rPr lang="en-CA" dirty="0"/>
              <a:t>data on </a:t>
            </a:r>
            <a:r>
              <a:rPr lang="en-CA" i="1" dirty="0"/>
              <a:t>LAN</a:t>
            </a:r>
            <a:r>
              <a:rPr lang="en-CA" dirty="0"/>
              <a:t> is slower</a:t>
            </a:r>
          </a:p>
          <a:p>
            <a:pPr lvl="2">
              <a:defRPr/>
            </a:pPr>
            <a:r>
              <a:rPr lang="en-CA" dirty="0"/>
              <a:t>need to wait for other computers</a:t>
            </a:r>
          </a:p>
          <a:p>
            <a:pPr lvl="1">
              <a:defRPr/>
            </a:pPr>
            <a:r>
              <a:rPr lang="en-CA" dirty="0"/>
              <a:t>data on </a:t>
            </a:r>
            <a:r>
              <a:rPr lang="en-CA" i="1" dirty="0"/>
              <a:t>internet</a:t>
            </a:r>
            <a:r>
              <a:rPr lang="en-CA" dirty="0"/>
              <a:t> is slower still</a:t>
            </a:r>
          </a:p>
          <a:p>
            <a:pPr lvl="2">
              <a:defRPr/>
            </a:pPr>
            <a:r>
              <a:rPr lang="en-CA" dirty="0"/>
              <a:t>many more computers involved; transmission time</a:t>
            </a:r>
          </a:p>
          <a:p>
            <a:pPr>
              <a:defRPr/>
            </a:pPr>
            <a:r>
              <a:rPr lang="en-CA" dirty="0"/>
              <a:t>But fast computers &amp; good connections </a:t>
            </a:r>
            <a:r>
              <a:rPr lang="en-CA" dirty="0">
                <a:sym typeface="Wingdings" panose="05000000000000000000" pitchFamily="2" charset="2"/>
              </a:rPr>
              <a:t> doesn’t matter (</a:t>
            </a:r>
            <a:r>
              <a:rPr lang="en-CA" i="1" dirty="0">
                <a:sym typeface="Wingdings" panose="05000000000000000000" pitchFamily="2" charset="2"/>
              </a:rPr>
              <a:t>much</a:t>
            </a:r>
            <a:r>
              <a:rPr lang="en-CA" dirty="0">
                <a:sym typeface="Wingdings" panose="05000000000000000000" pitchFamily="2" charset="2"/>
              </a:rPr>
              <a:t>)</a:t>
            </a:r>
            <a:endParaRPr lang="en-CA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What is “Memory”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Where information is stored</a:t>
            </a:r>
          </a:p>
          <a:p>
            <a:pPr lvl="1">
              <a:defRPr/>
            </a:pPr>
            <a:r>
              <a:rPr lang="en-CA" dirty="0"/>
              <a:t>your user data (photos, papers, messages, ...)</a:t>
            </a:r>
          </a:p>
          <a:p>
            <a:pPr lvl="1">
              <a:defRPr/>
            </a:pPr>
            <a:r>
              <a:rPr lang="en-CA" dirty="0"/>
              <a:t>your programs (browsers, word processors, ...)</a:t>
            </a:r>
          </a:p>
          <a:p>
            <a:pPr>
              <a:defRPr/>
            </a:pPr>
            <a:r>
              <a:rPr lang="en-CA" dirty="0"/>
              <a:t>Parts of memory</a:t>
            </a:r>
          </a:p>
          <a:p>
            <a:pPr lvl="1">
              <a:defRPr/>
            </a:pPr>
            <a:r>
              <a:rPr lang="en-CA" dirty="0"/>
              <a:t>bits:  each either a 0 or a 1  (“</a:t>
            </a:r>
            <a:r>
              <a:rPr lang="en-CA" i="1" dirty="0"/>
              <a:t>binary digit</a:t>
            </a:r>
            <a:r>
              <a:rPr lang="en-CA" dirty="0"/>
              <a:t>”)</a:t>
            </a:r>
          </a:p>
          <a:p>
            <a:pPr lvl="1">
              <a:defRPr/>
            </a:pPr>
            <a:r>
              <a:rPr lang="en-CA" dirty="0"/>
              <a:t>bytes:  8 bits</a:t>
            </a:r>
          </a:p>
          <a:p>
            <a:pPr lvl="2">
              <a:defRPr/>
            </a:pPr>
            <a:r>
              <a:rPr lang="en-CA" dirty="0"/>
              <a:t>each byte has an address (is </a:t>
            </a:r>
            <a:r>
              <a:rPr lang="en-CA" i="1" dirty="0"/>
              <a:t>addressable</a:t>
            </a:r>
            <a:r>
              <a:rPr lang="en-CA" dirty="0"/>
              <a:t>)</a:t>
            </a:r>
          </a:p>
          <a:p>
            <a:pPr lvl="1">
              <a:defRPr/>
            </a:pPr>
            <a:r>
              <a:rPr lang="en-CA" i="1" dirty="0"/>
              <a:t>everything</a:t>
            </a:r>
            <a:r>
              <a:rPr lang="en-CA" dirty="0"/>
              <a:t> is represented with bits and bytes</a:t>
            </a:r>
            <a:endParaRPr lang="en-CA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8EA3D-29DA-4F76-BB02-108C5DF2E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Binary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F1D30-16AA-48CA-815D-2177920364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1981200"/>
            <a:ext cx="2286000" cy="4114800"/>
          </a:xfrm>
        </p:spPr>
        <p:txBody>
          <a:bodyPr/>
          <a:lstStyle/>
          <a:p>
            <a:r>
              <a:rPr lang="en-CA" dirty="0"/>
              <a:t>Counting</a:t>
            </a:r>
          </a:p>
          <a:p>
            <a:pPr lvl="1"/>
            <a:r>
              <a:rPr lang="en-CA" dirty="0"/>
              <a:t>0 </a:t>
            </a:r>
            <a:r>
              <a:rPr lang="en-CA" dirty="0">
                <a:sym typeface="Wingdings" panose="05000000000000000000" pitchFamily="2" charset="2"/>
              </a:rPr>
              <a:t> 0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1  1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2  10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3  11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4  100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5  101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6  110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7  111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8  1000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331B70-B702-4FA4-AC20-392C0FD16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43200" y="1981200"/>
            <a:ext cx="5715000" cy="4114800"/>
          </a:xfrm>
        </p:spPr>
        <p:txBody>
          <a:bodyPr/>
          <a:lstStyle/>
          <a:p>
            <a:r>
              <a:rPr lang="en-CA" dirty="0"/>
              <a:t>Integer ranges</a:t>
            </a:r>
          </a:p>
          <a:p>
            <a:pPr lvl="1"/>
            <a:r>
              <a:rPr lang="en-CA" dirty="0"/>
              <a:t>8 bits </a:t>
            </a:r>
            <a:r>
              <a:rPr lang="en-CA" dirty="0">
                <a:sym typeface="Wingdings" panose="05000000000000000000" pitchFamily="2" charset="2"/>
              </a:rPr>
              <a:t> -128 .. 127            </a:t>
            </a:r>
            <a:r>
              <a:rPr lang="en-CA" baseline="30000" dirty="0">
                <a:sym typeface="Wingdings" panose="05000000000000000000" pitchFamily="2" charset="2"/>
              </a:rPr>
              <a:t>   </a:t>
            </a:r>
            <a:r>
              <a:rPr lang="en-CA" dirty="0">
                <a:sym typeface="Wingdings" panose="05000000000000000000" pitchFamily="2" charset="2"/>
              </a:rPr>
              <a:t>(byte)</a:t>
            </a:r>
          </a:p>
          <a:p>
            <a:pPr lvl="1"/>
            <a:r>
              <a:rPr lang="en-CA" dirty="0"/>
              <a:t>16 bits </a:t>
            </a:r>
            <a:r>
              <a:rPr lang="en-CA" dirty="0">
                <a:sym typeface="Wingdings" panose="05000000000000000000" pitchFamily="2" charset="2"/>
              </a:rPr>
              <a:t> -32 768 .. 32 767 (short)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32 bits  -2*10</a:t>
            </a:r>
            <a:r>
              <a:rPr lang="en-CA" baseline="30000" dirty="0">
                <a:sym typeface="Wingdings" panose="05000000000000000000" pitchFamily="2" charset="2"/>
              </a:rPr>
              <a:t>9</a:t>
            </a:r>
            <a:r>
              <a:rPr lang="en-CA" dirty="0">
                <a:sym typeface="Wingdings" panose="05000000000000000000" pitchFamily="2" charset="2"/>
              </a:rPr>
              <a:t> .. 2*10</a:t>
            </a:r>
            <a:r>
              <a:rPr lang="en-CA" baseline="30000" dirty="0">
                <a:sym typeface="Wingdings" panose="05000000000000000000" pitchFamily="2" charset="2"/>
              </a:rPr>
              <a:t>9            </a:t>
            </a:r>
            <a:r>
              <a:rPr lang="en-CA" dirty="0">
                <a:sym typeface="Wingdings" panose="05000000000000000000" pitchFamily="2" charset="2"/>
              </a:rPr>
              <a:t>(int)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64 bits  -9*10</a:t>
            </a:r>
            <a:r>
              <a:rPr lang="en-CA" baseline="30000" dirty="0">
                <a:sym typeface="Wingdings" panose="05000000000000000000" pitchFamily="2" charset="2"/>
              </a:rPr>
              <a:t>18</a:t>
            </a:r>
            <a:r>
              <a:rPr lang="en-CA" dirty="0">
                <a:sym typeface="Wingdings" panose="05000000000000000000" pitchFamily="2" charset="2"/>
              </a:rPr>
              <a:t> .. 9*10</a:t>
            </a:r>
            <a:r>
              <a:rPr lang="en-CA" baseline="30000" dirty="0">
                <a:sym typeface="Wingdings" panose="05000000000000000000" pitchFamily="2" charset="2"/>
              </a:rPr>
              <a:t>18    </a:t>
            </a:r>
            <a:r>
              <a:rPr lang="en-CA" dirty="0"/>
              <a:t>(long)</a:t>
            </a:r>
          </a:p>
          <a:p>
            <a:r>
              <a:rPr lang="en-CA" dirty="0"/>
              <a:t>Floating point ranges</a:t>
            </a:r>
          </a:p>
          <a:p>
            <a:pPr lvl="1"/>
            <a:r>
              <a:rPr lang="en-CA" dirty="0"/>
              <a:t>32 bits </a:t>
            </a:r>
            <a:r>
              <a:rPr lang="en-CA" dirty="0">
                <a:sym typeface="Wingdings" panose="05000000000000000000" pitchFamily="2" charset="2"/>
              </a:rPr>
              <a:t> 1.4*10</a:t>
            </a:r>
            <a:r>
              <a:rPr lang="en-CA" baseline="30000" dirty="0">
                <a:sym typeface="Wingdings" panose="05000000000000000000" pitchFamily="2" charset="2"/>
              </a:rPr>
              <a:t>-45</a:t>
            </a:r>
            <a:r>
              <a:rPr lang="en-CA" dirty="0">
                <a:sym typeface="Wingdings" panose="05000000000000000000" pitchFamily="2" charset="2"/>
              </a:rPr>
              <a:t> .. 3.4*10</a:t>
            </a:r>
            <a:r>
              <a:rPr lang="en-CA" baseline="30000" dirty="0">
                <a:sym typeface="Wingdings" panose="05000000000000000000" pitchFamily="2" charset="2"/>
              </a:rPr>
              <a:t>38   </a:t>
            </a:r>
            <a:r>
              <a:rPr lang="en-CA" dirty="0">
                <a:sym typeface="Wingdings" panose="05000000000000000000" pitchFamily="2" charset="2"/>
              </a:rPr>
              <a:t>(float)</a:t>
            </a:r>
          </a:p>
          <a:p>
            <a:pPr lvl="2"/>
            <a:r>
              <a:rPr lang="en-CA" dirty="0">
                <a:sym typeface="Wingdings" panose="05000000000000000000" pitchFamily="2" charset="2"/>
              </a:rPr>
              <a:t>about 7 decimal digits of accuracy</a:t>
            </a:r>
            <a:endParaRPr lang="en-CA" dirty="0"/>
          </a:p>
          <a:p>
            <a:pPr lvl="1"/>
            <a:r>
              <a:rPr lang="en-CA" dirty="0"/>
              <a:t>64 bits </a:t>
            </a:r>
            <a:r>
              <a:rPr lang="en-CA" dirty="0">
                <a:sym typeface="Wingdings" panose="05000000000000000000" pitchFamily="2" charset="2"/>
              </a:rPr>
              <a:t> 5*10</a:t>
            </a:r>
            <a:r>
              <a:rPr lang="en-CA" baseline="30000" dirty="0">
                <a:sym typeface="Wingdings" panose="05000000000000000000" pitchFamily="2" charset="2"/>
              </a:rPr>
              <a:t>-324</a:t>
            </a:r>
            <a:r>
              <a:rPr lang="en-CA" dirty="0">
                <a:sym typeface="Wingdings" panose="05000000000000000000" pitchFamily="2" charset="2"/>
              </a:rPr>
              <a:t> .. 2*10</a:t>
            </a:r>
            <a:r>
              <a:rPr lang="en-CA" baseline="30000" dirty="0">
                <a:sym typeface="Wingdings" panose="05000000000000000000" pitchFamily="2" charset="2"/>
              </a:rPr>
              <a:t>308   </a:t>
            </a:r>
            <a:r>
              <a:rPr lang="en-CA" dirty="0">
                <a:sym typeface="Wingdings" panose="05000000000000000000" pitchFamily="2" charset="2"/>
              </a:rPr>
              <a:t>(double)</a:t>
            </a:r>
          </a:p>
          <a:p>
            <a:pPr lvl="2"/>
            <a:r>
              <a:rPr lang="en-CA" dirty="0">
                <a:sym typeface="Wingdings" panose="05000000000000000000" pitchFamily="2" charset="2"/>
              </a:rPr>
              <a:t>about 15 decimal digits of accuracy</a:t>
            </a:r>
            <a:endParaRPr lang="en-CA" dirty="0"/>
          </a:p>
          <a:p>
            <a:pPr lvl="1"/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2F88E2-9B62-4C35-A8A8-C948B71D0AF8}"/>
              </a:ext>
            </a:extLst>
          </p:cNvPr>
          <p:cNvSpPr txBox="1"/>
          <p:nvPr/>
        </p:nvSpPr>
        <p:spPr>
          <a:xfrm>
            <a:off x="3358185" y="6457890"/>
            <a:ext cx="5785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2000" i="1" dirty="0">
                <a:solidFill>
                  <a:schemeClr val="bg2"/>
                </a:solidFill>
              </a:rPr>
              <a:t>Except for </a:t>
            </a:r>
            <a:r>
              <a:rPr lang="en-CA" sz="2000" dirty="0">
                <a:solidFill>
                  <a:schemeClr val="bg2"/>
                </a:solidFill>
              </a:rPr>
              <a:t>byte</a:t>
            </a:r>
            <a:r>
              <a:rPr lang="en-CA" sz="2000" i="1" dirty="0">
                <a:solidFill>
                  <a:schemeClr val="bg2"/>
                </a:solidFill>
              </a:rPr>
              <a:t> and </a:t>
            </a:r>
            <a:r>
              <a:rPr lang="en-CA" sz="2000" dirty="0">
                <a:solidFill>
                  <a:schemeClr val="bg2"/>
                </a:solidFill>
              </a:rPr>
              <a:t>short</a:t>
            </a:r>
            <a:r>
              <a:rPr lang="en-CA" sz="2000" i="1" dirty="0">
                <a:solidFill>
                  <a:schemeClr val="bg2"/>
                </a:solidFill>
              </a:rPr>
              <a:t>, the ranges are approximate.</a:t>
            </a:r>
          </a:p>
        </p:txBody>
      </p:sp>
    </p:spTree>
    <p:extLst>
      <p:ext uri="{BB962C8B-B14F-4D97-AF65-F5344CB8AC3E}">
        <p14:creationId xmlns:p14="http://schemas.microsoft.com/office/powerpoint/2010/main" val="965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Computers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Personal computers</a:t>
            </a:r>
          </a:p>
          <a:p>
            <a:pPr lvl="1">
              <a:defRPr/>
            </a:pPr>
            <a:r>
              <a:rPr lang="en-CA" dirty="0"/>
              <a:t>desktop, laptop, and notebook machines</a:t>
            </a:r>
          </a:p>
          <a:p>
            <a:pPr lvl="1">
              <a:defRPr/>
            </a:pPr>
            <a:r>
              <a:rPr lang="en-CA" dirty="0"/>
              <a:t>web-surf, chat, write letters/papers, ...</a:t>
            </a:r>
          </a:p>
          <a:p>
            <a:pPr>
              <a:defRPr/>
            </a:pPr>
            <a:r>
              <a:rPr lang="en-CA" dirty="0"/>
              <a:t>Embedded systems</a:t>
            </a:r>
          </a:p>
          <a:p>
            <a:pPr lvl="1">
              <a:defRPr/>
            </a:pPr>
            <a:r>
              <a:rPr lang="en-CA" dirty="0"/>
              <a:t>games consoles, cell phones, cars, ... </a:t>
            </a:r>
          </a:p>
          <a:p>
            <a:pPr lvl="2">
              <a:defRPr/>
            </a:pPr>
            <a:r>
              <a:rPr lang="en-CA" dirty="0"/>
              <a:t>might not even notice you’re using a computer!</a:t>
            </a:r>
          </a:p>
          <a:p>
            <a:pPr>
              <a:defRPr/>
            </a:pPr>
            <a:r>
              <a:rPr lang="en-CA" dirty="0"/>
              <a:t>Servers</a:t>
            </a:r>
          </a:p>
          <a:p>
            <a:pPr lvl="1">
              <a:defRPr/>
            </a:pPr>
            <a:r>
              <a:rPr lang="en-CA" dirty="0"/>
              <a:t>web servers, file servers, cloud computing, ...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Data &amp; instructions</a:t>
            </a:r>
          </a:p>
          <a:p>
            <a:pPr lvl="1">
              <a:defRPr/>
            </a:pPr>
            <a:r>
              <a:rPr lang="en-CA" dirty="0"/>
              <a:t>programs (instructions) manipulate data</a:t>
            </a:r>
          </a:p>
          <a:p>
            <a:pPr lvl="1">
              <a:defRPr/>
            </a:pPr>
            <a:r>
              <a:rPr lang="en-CA" dirty="0"/>
              <a:t>all represented with bits/bytes</a:t>
            </a:r>
          </a:p>
          <a:p>
            <a:pPr>
              <a:defRPr/>
            </a:pPr>
            <a:r>
              <a:rPr lang="en-CA" dirty="0"/>
              <a:t>Data hierarchy</a:t>
            </a:r>
          </a:p>
          <a:p>
            <a:pPr lvl="1">
              <a:defRPr/>
            </a:pPr>
            <a:r>
              <a:rPr lang="en-CA" dirty="0"/>
              <a:t>8 bits </a:t>
            </a:r>
            <a:r>
              <a:rPr lang="en-CA" dirty="0">
                <a:sym typeface="Wingdings" pitchFamily="2" charset="2"/>
              </a:rPr>
              <a:t></a:t>
            </a:r>
            <a:r>
              <a:rPr lang="en-CA" dirty="0"/>
              <a:t> byte</a:t>
            </a:r>
          </a:p>
          <a:p>
            <a:pPr lvl="1">
              <a:defRPr/>
            </a:pPr>
            <a:r>
              <a:rPr lang="en-CA" dirty="0"/>
              <a:t>1 or more bytes </a:t>
            </a:r>
            <a:r>
              <a:rPr lang="en-CA" dirty="0">
                <a:sym typeface="Wingdings" pitchFamily="2" charset="2"/>
              </a:rPr>
              <a:t> data value (</a:t>
            </a:r>
            <a:r>
              <a:rPr lang="en-CA" i="1" dirty="0">
                <a:sym typeface="Wingdings" pitchFamily="2" charset="2"/>
              </a:rPr>
              <a:t>field</a:t>
            </a:r>
            <a:r>
              <a:rPr lang="en-CA" dirty="0">
                <a:sym typeface="Wingdings" pitchFamily="2" charset="2"/>
              </a:rPr>
              <a:t>)</a:t>
            </a:r>
          </a:p>
          <a:p>
            <a:pPr lvl="1">
              <a:defRPr/>
            </a:pPr>
            <a:r>
              <a:rPr lang="en-CA" dirty="0">
                <a:sym typeface="Wingdings" pitchFamily="2" charset="2"/>
              </a:rPr>
              <a:t>1 or more data values/objects  object (</a:t>
            </a:r>
            <a:r>
              <a:rPr lang="en-CA" i="1" dirty="0">
                <a:sym typeface="Wingdings" pitchFamily="2" charset="2"/>
              </a:rPr>
              <a:t>record</a:t>
            </a:r>
            <a:r>
              <a:rPr lang="en-CA" dirty="0">
                <a:sym typeface="Wingdings" pitchFamily="2" charset="2"/>
              </a:rPr>
              <a:t>)</a:t>
            </a:r>
          </a:p>
          <a:p>
            <a:pPr lvl="1">
              <a:defRPr/>
            </a:pPr>
            <a:r>
              <a:rPr lang="en-CA" dirty="0">
                <a:sym typeface="Wingdings" pitchFamily="2" charset="2"/>
              </a:rPr>
              <a:t>data may be stored on secondary memory (</a:t>
            </a:r>
            <a:r>
              <a:rPr lang="en-CA" i="1" dirty="0">
                <a:sym typeface="Wingdings" pitchFamily="2" charset="2"/>
              </a:rPr>
              <a:t>file</a:t>
            </a:r>
            <a:r>
              <a:rPr lang="en-CA" dirty="0">
                <a:sym typeface="Wingdings" pitchFamily="2" charset="2"/>
              </a:rPr>
              <a:t>)</a:t>
            </a:r>
            <a:endParaRPr lang="en-CA" i="1" dirty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Representing Data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Usually requires multiple bytes</a:t>
            </a:r>
          </a:p>
          <a:p>
            <a:pPr lvl="1">
              <a:defRPr/>
            </a:pPr>
            <a:r>
              <a:rPr lang="en-CA" dirty="0"/>
              <a:t>the letter ‘A’</a:t>
            </a:r>
          </a:p>
          <a:p>
            <a:pPr lvl="1">
              <a:defRPr/>
            </a:pPr>
            <a:r>
              <a:rPr lang="en-CA" b="1" dirty="0">
                <a:solidFill>
                  <a:srgbClr val="000041"/>
                </a:solidFill>
                <a:effectLst/>
              </a:rPr>
              <a:t>this colour</a:t>
            </a:r>
          </a:p>
          <a:p>
            <a:pPr lvl="1">
              <a:defRPr/>
            </a:pPr>
            <a:r>
              <a:rPr lang="en-CA" dirty="0"/>
              <a:t>the int 65</a:t>
            </a:r>
          </a:p>
          <a:p>
            <a:pPr lvl="1">
              <a:defRPr/>
            </a:pPr>
            <a:r>
              <a:rPr lang="en-CA" dirty="0"/>
              <a:t>the double 65.0</a:t>
            </a:r>
          </a:p>
          <a:p>
            <a:pPr lvl="1">
              <a:defRPr/>
            </a:pPr>
            <a:endParaRPr lang="en-CA" dirty="0"/>
          </a:p>
          <a:p>
            <a:pPr lvl="1">
              <a:defRPr/>
            </a:pPr>
            <a:r>
              <a:rPr lang="en-CA" dirty="0"/>
              <a:t>the String “65.0”</a:t>
            </a:r>
          </a:p>
          <a:p>
            <a:pPr>
              <a:defRPr/>
            </a:pPr>
            <a:r>
              <a:rPr lang="en-CA" dirty="0"/>
              <a:t>Same byte values != same data</a:t>
            </a:r>
          </a:p>
          <a:p>
            <a:pPr lvl="1">
              <a:defRPr/>
            </a:pPr>
            <a:r>
              <a:rPr lang="en-CA" i="1" dirty="0"/>
              <a:t>similar</a:t>
            </a:r>
            <a:r>
              <a:rPr lang="en-CA" dirty="0"/>
              <a:t> data != </a:t>
            </a:r>
            <a:r>
              <a:rPr lang="en-CA" i="1" dirty="0"/>
              <a:t>same</a:t>
            </a:r>
            <a:r>
              <a:rPr lang="en-CA" dirty="0"/>
              <a:t> data</a:t>
            </a:r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6477000" y="2514600"/>
            <a:ext cx="12192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 sz="2000"/>
              <a:t>00000000</a:t>
            </a:r>
          </a:p>
        </p:txBody>
      </p:sp>
      <p:sp>
        <p:nvSpPr>
          <p:cNvPr id="12293" name="Rectangle 8"/>
          <p:cNvSpPr>
            <a:spLocks noChangeArrowheads="1"/>
          </p:cNvSpPr>
          <p:nvPr/>
        </p:nvSpPr>
        <p:spPr bwMode="auto">
          <a:xfrm>
            <a:off x="7696200" y="2514600"/>
            <a:ext cx="12192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 sz="2000"/>
              <a:t>01000001</a:t>
            </a:r>
          </a:p>
        </p:txBody>
      </p:sp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6477000" y="2971800"/>
            <a:ext cx="12192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 sz="2000"/>
              <a:t>00000000</a:t>
            </a:r>
          </a:p>
        </p:txBody>
      </p:sp>
      <p:sp>
        <p:nvSpPr>
          <p:cNvPr id="12295" name="Rectangle 8"/>
          <p:cNvSpPr>
            <a:spLocks noChangeArrowheads="1"/>
          </p:cNvSpPr>
          <p:nvPr/>
        </p:nvSpPr>
        <p:spPr bwMode="auto">
          <a:xfrm>
            <a:off x="7696200" y="2971800"/>
            <a:ext cx="12192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 sz="2000"/>
              <a:t>01000001</a:t>
            </a:r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6477000" y="3429000"/>
            <a:ext cx="12192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 sz="2000"/>
              <a:t>00000000</a:t>
            </a:r>
          </a:p>
        </p:txBody>
      </p:sp>
      <p:sp>
        <p:nvSpPr>
          <p:cNvPr id="12297" name="Rectangle 8"/>
          <p:cNvSpPr>
            <a:spLocks noChangeArrowheads="1"/>
          </p:cNvSpPr>
          <p:nvPr/>
        </p:nvSpPr>
        <p:spPr bwMode="auto">
          <a:xfrm>
            <a:off x="7696200" y="3429000"/>
            <a:ext cx="12192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 sz="2000"/>
              <a:t>01000001</a:t>
            </a:r>
          </a:p>
        </p:txBody>
      </p:sp>
      <p:sp>
        <p:nvSpPr>
          <p:cNvPr id="12298" name="Rectangle 7"/>
          <p:cNvSpPr>
            <a:spLocks noChangeArrowheads="1"/>
          </p:cNvSpPr>
          <p:nvPr/>
        </p:nvSpPr>
        <p:spPr bwMode="auto">
          <a:xfrm>
            <a:off x="5257800" y="2971800"/>
            <a:ext cx="12192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 sz="2000"/>
              <a:t>00000000</a:t>
            </a:r>
          </a:p>
        </p:txBody>
      </p:sp>
      <p:sp>
        <p:nvSpPr>
          <p:cNvPr id="12299" name="Rectangle 7"/>
          <p:cNvSpPr>
            <a:spLocks noChangeArrowheads="1"/>
          </p:cNvSpPr>
          <p:nvPr/>
        </p:nvSpPr>
        <p:spPr bwMode="auto">
          <a:xfrm>
            <a:off x="5257800" y="3429000"/>
            <a:ext cx="12192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 sz="2000"/>
              <a:t>00000000</a:t>
            </a:r>
          </a:p>
        </p:txBody>
      </p:sp>
      <p:sp>
        <p:nvSpPr>
          <p:cNvPr id="12300" name="Rectangle 7"/>
          <p:cNvSpPr>
            <a:spLocks noChangeArrowheads="1"/>
          </p:cNvSpPr>
          <p:nvPr/>
        </p:nvSpPr>
        <p:spPr bwMode="auto">
          <a:xfrm>
            <a:off x="4038600" y="3429000"/>
            <a:ext cx="12192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 sz="2000"/>
              <a:t>00000000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6477000" y="3886200"/>
            <a:ext cx="12192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 sz="2000"/>
              <a:t>01000000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7696200" y="3886200"/>
            <a:ext cx="12192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 sz="2000"/>
              <a:t>00000000</a:t>
            </a:r>
          </a:p>
        </p:txBody>
      </p:sp>
      <p:sp>
        <p:nvSpPr>
          <p:cNvPr id="12303" name="Rectangle 7"/>
          <p:cNvSpPr>
            <a:spLocks noChangeArrowheads="1"/>
          </p:cNvSpPr>
          <p:nvPr/>
        </p:nvSpPr>
        <p:spPr bwMode="auto">
          <a:xfrm>
            <a:off x="5257800" y="3886200"/>
            <a:ext cx="12192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 sz="2000"/>
              <a:t>01010000</a:t>
            </a:r>
          </a:p>
        </p:txBody>
      </p:sp>
      <p:sp>
        <p:nvSpPr>
          <p:cNvPr id="12304" name="Rectangle 7"/>
          <p:cNvSpPr>
            <a:spLocks noChangeArrowheads="1"/>
          </p:cNvSpPr>
          <p:nvPr/>
        </p:nvSpPr>
        <p:spPr bwMode="auto">
          <a:xfrm>
            <a:off x="4038600" y="3886200"/>
            <a:ext cx="12192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 sz="2000"/>
              <a:t>01000000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6477000" y="4267200"/>
            <a:ext cx="12192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 sz="2000"/>
              <a:t>00000000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7696200" y="4267200"/>
            <a:ext cx="12192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 sz="2000"/>
              <a:t>00000000</a:t>
            </a:r>
          </a:p>
        </p:txBody>
      </p:sp>
      <p:sp>
        <p:nvSpPr>
          <p:cNvPr id="12307" name="Rectangle 7"/>
          <p:cNvSpPr>
            <a:spLocks noChangeArrowheads="1"/>
          </p:cNvSpPr>
          <p:nvPr/>
        </p:nvSpPr>
        <p:spPr bwMode="auto">
          <a:xfrm>
            <a:off x="5257800" y="4267200"/>
            <a:ext cx="12192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 sz="2000"/>
              <a:t>00000000</a:t>
            </a:r>
          </a:p>
        </p:txBody>
      </p:sp>
      <p:sp>
        <p:nvSpPr>
          <p:cNvPr id="12308" name="Rectangle 7"/>
          <p:cNvSpPr>
            <a:spLocks noChangeArrowheads="1"/>
          </p:cNvSpPr>
          <p:nvPr/>
        </p:nvSpPr>
        <p:spPr bwMode="auto">
          <a:xfrm>
            <a:off x="4038600" y="4267200"/>
            <a:ext cx="12192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 sz="2000"/>
              <a:t>00000000</a:t>
            </a:r>
          </a:p>
        </p:txBody>
      </p:sp>
      <p:sp>
        <p:nvSpPr>
          <p:cNvPr id="12309" name="Rectangle 25"/>
          <p:cNvSpPr>
            <a:spLocks noChangeArrowheads="1"/>
          </p:cNvSpPr>
          <p:nvPr/>
        </p:nvSpPr>
        <p:spPr bwMode="auto">
          <a:xfrm>
            <a:off x="6477000" y="4724400"/>
            <a:ext cx="12192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 sz="2000"/>
              <a:t>00000000</a:t>
            </a:r>
          </a:p>
        </p:txBody>
      </p:sp>
      <p:sp>
        <p:nvSpPr>
          <p:cNvPr id="12310" name="Rectangle 26"/>
          <p:cNvSpPr>
            <a:spLocks noChangeArrowheads="1"/>
          </p:cNvSpPr>
          <p:nvPr/>
        </p:nvSpPr>
        <p:spPr bwMode="auto">
          <a:xfrm>
            <a:off x="7696200" y="4724400"/>
            <a:ext cx="12192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 sz="2000"/>
              <a:t>00000100</a:t>
            </a:r>
          </a:p>
        </p:txBody>
      </p:sp>
      <p:sp>
        <p:nvSpPr>
          <p:cNvPr id="12311" name="Rectangle 7"/>
          <p:cNvSpPr>
            <a:spLocks noChangeArrowheads="1"/>
          </p:cNvSpPr>
          <p:nvPr/>
        </p:nvSpPr>
        <p:spPr bwMode="auto">
          <a:xfrm>
            <a:off x="5257800" y="4724400"/>
            <a:ext cx="12192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 sz="2000"/>
              <a:t>00000000</a:t>
            </a:r>
          </a:p>
        </p:txBody>
      </p:sp>
      <p:sp>
        <p:nvSpPr>
          <p:cNvPr id="12312" name="Rectangle 7"/>
          <p:cNvSpPr>
            <a:spLocks noChangeArrowheads="1"/>
          </p:cNvSpPr>
          <p:nvPr/>
        </p:nvSpPr>
        <p:spPr bwMode="auto">
          <a:xfrm>
            <a:off x="4038600" y="4724400"/>
            <a:ext cx="12192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 sz="2000"/>
              <a:t>00000000</a:t>
            </a:r>
          </a:p>
        </p:txBody>
      </p:sp>
      <p:sp>
        <p:nvSpPr>
          <p:cNvPr id="12313" name="Rectangle 29"/>
          <p:cNvSpPr>
            <a:spLocks noChangeArrowheads="1"/>
          </p:cNvSpPr>
          <p:nvPr/>
        </p:nvSpPr>
        <p:spPr bwMode="auto">
          <a:xfrm>
            <a:off x="4038600" y="5105400"/>
            <a:ext cx="12192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 sz="2000"/>
              <a:t>00110110</a:t>
            </a:r>
          </a:p>
        </p:txBody>
      </p:sp>
      <p:sp>
        <p:nvSpPr>
          <p:cNvPr id="12314" name="Rectangle 30"/>
          <p:cNvSpPr>
            <a:spLocks noChangeArrowheads="1"/>
          </p:cNvSpPr>
          <p:nvPr/>
        </p:nvSpPr>
        <p:spPr bwMode="auto">
          <a:xfrm>
            <a:off x="5257800" y="5105400"/>
            <a:ext cx="12192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 sz="2000"/>
              <a:t>00110101</a:t>
            </a:r>
          </a:p>
        </p:txBody>
      </p:sp>
      <p:sp>
        <p:nvSpPr>
          <p:cNvPr id="12315" name="Rectangle 31"/>
          <p:cNvSpPr>
            <a:spLocks noChangeArrowheads="1"/>
          </p:cNvSpPr>
          <p:nvPr/>
        </p:nvSpPr>
        <p:spPr bwMode="auto">
          <a:xfrm>
            <a:off x="6477000" y="5105400"/>
            <a:ext cx="12192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 sz="2000"/>
              <a:t>00101110</a:t>
            </a:r>
          </a:p>
        </p:txBody>
      </p:sp>
      <p:sp>
        <p:nvSpPr>
          <p:cNvPr id="12316" name="Rectangle 32"/>
          <p:cNvSpPr>
            <a:spLocks noChangeArrowheads="1"/>
          </p:cNvSpPr>
          <p:nvPr/>
        </p:nvSpPr>
        <p:spPr bwMode="auto">
          <a:xfrm>
            <a:off x="7696200" y="5105400"/>
            <a:ext cx="12192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altLang="en-US" sz="2000"/>
              <a:t>00110000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Representing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Complex objects require lots of data</a:t>
            </a:r>
          </a:p>
          <a:p>
            <a:pPr lvl="1">
              <a:defRPr/>
            </a:pPr>
            <a:r>
              <a:rPr lang="en-CA" dirty="0"/>
              <a:t>some of which may be other objects (parts)</a:t>
            </a:r>
          </a:p>
        </p:txBody>
      </p:sp>
      <p:grpSp>
        <p:nvGrpSpPr>
          <p:cNvPr id="13316" name="Group 5"/>
          <p:cNvGrpSpPr>
            <a:grpSpLocks/>
          </p:cNvGrpSpPr>
          <p:nvPr/>
        </p:nvGrpSpPr>
        <p:grpSpPr bwMode="auto">
          <a:xfrm>
            <a:off x="1146175" y="2971800"/>
            <a:ext cx="3654425" cy="3810000"/>
            <a:chOff x="1828800" y="3048000"/>
            <a:chExt cx="3654425" cy="3962400"/>
          </a:xfrm>
        </p:grpSpPr>
        <p:sp>
          <p:nvSpPr>
            <p:cNvPr id="13318" name="Rectangle 3"/>
            <p:cNvSpPr>
              <a:spLocks noChangeArrowheads="1"/>
            </p:cNvSpPr>
            <p:nvPr/>
          </p:nvSpPr>
          <p:spPr bwMode="auto">
            <a:xfrm>
              <a:off x="2209799" y="3429000"/>
              <a:ext cx="3273426" cy="35814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tabLst>
                  <a:tab pos="3052763" algn="r"/>
                </a:tabLst>
              </a:pPr>
              <a:r>
                <a:rPr lang="en-CA" altLang="en-US"/>
                <a:t>Name:	(String)</a:t>
              </a:r>
            </a:p>
            <a:p>
              <a:pPr>
                <a:tabLst>
                  <a:tab pos="3052763" algn="r"/>
                </a:tabLst>
              </a:pPr>
              <a:r>
                <a:rPr lang="en-CA" altLang="en-US"/>
                <a:t>CreatorName:	(String)</a:t>
              </a:r>
            </a:p>
            <a:p>
              <a:pPr>
                <a:tabLst>
                  <a:tab pos="3052763" algn="r"/>
                </a:tabLst>
              </a:pPr>
              <a:r>
                <a:rPr lang="en-CA" altLang="en-US"/>
                <a:t>FavoriteColour:	(byte)</a:t>
              </a:r>
            </a:p>
            <a:p>
              <a:pPr>
                <a:tabLst>
                  <a:tab pos="3052763" algn="r"/>
                </a:tabLst>
              </a:pPr>
              <a:r>
                <a:rPr lang="en-CA" altLang="en-US"/>
                <a:t>MonthBorn:	(byte)</a:t>
              </a:r>
            </a:p>
            <a:p>
              <a:pPr>
                <a:tabLst>
                  <a:tab pos="3052763" algn="r"/>
                </a:tabLst>
              </a:pPr>
              <a:r>
                <a:rPr lang="en-CA" altLang="en-US"/>
                <a:t>DayBorn:	(byte)</a:t>
              </a:r>
            </a:p>
            <a:p>
              <a:pPr>
                <a:tabLst>
                  <a:tab pos="3052763" algn="r"/>
                </a:tabLst>
              </a:pPr>
              <a:r>
                <a:rPr lang="en-CA" altLang="en-US"/>
                <a:t>Height:	(byte)</a:t>
              </a:r>
            </a:p>
            <a:p>
              <a:pPr>
                <a:tabLst>
                  <a:tab pos="3052763" algn="r"/>
                </a:tabLst>
              </a:pPr>
              <a:r>
                <a:rPr lang="en-CA" altLang="en-US"/>
                <a:t>Weight:	(byte)</a:t>
              </a:r>
            </a:p>
            <a:p>
              <a:pPr>
                <a:tabLst>
                  <a:tab pos="3052763" algn="r"/>
                </a:tabLst>
              </a:pPr>
              <a:r>
                <a:rPr lang="en-CA" altLang="en-US"/>
                <a:t>FaceShape:	(byte)</a:t>
              </a:r>
            </a:p>
            <a:p>
              <a:pPr>
                <a:tabLst>
                  <a:tab pos="3052763" algn="r"/>
                </a:tabLst>
              </a:pPr>
              <a:r>
                <a:rPr lang="en-CA" altLang="en-US"/>
                <a:t>...</a:t>
              </a:r>
            </a:p>
            <a:p>
              <a:pPr>
                <a:tabLst>
                  <a:tab pos="3052763" algn="r"/>
                </a:tabLst>
              </a:pPr>
              <a:endParaRPr lang="en-CA" altLang="en-US"/>
            </a:p>
            <a:p>
              <a:pPr>
                <a:tabLst>
                  <a:tab pos="3052763" algn="r"/>
                </a:tabLst>
              </a:pPr>
              <a:endParaRPr lang="en-CA" altLang="en-US"/>
            </a:p>
          </p:txBody>
        </p:sp>
        <p:sp>
          <p:nvSpPr>
            <p:cNvPr id="13319" name="TextBox 4"/>
            <p:cNvSpPr txBox="1">
              <a:spLocks noChangeArrowheads="1"/>
            </p:cNvSpPr>
            <p:nvPr/>
          </p:nvSpPr>
          <p:spPr bwMode="auto">
            <a:xfrm>
              <a:off x="1828800" y="3048000"/>
              <a:ext cx="1527598" cy="480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altLang="en-US"/>
                <a:t>MiiAvatar:</a:t>
              </a:r>
            </a:p>
          </p:txBody>
        </p:sp>
      </p:grp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5150" y="3352800"/>
            <a:ext cx="2352675" cy="3333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Programming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Programmers create programs</a:t>
            </a:r>
          </a:p>
          <a:p>
            <a:pPr>
              <a:defRPr/>
            </a:pPr>
            <a:r>
              <a:rPr lang="en-CA" dirty="0"/>
              <a:t>Programs are instructions to the computer</a:t>
            </a:r>
          </a:p>
          <a:p>
            <a:pPr lvl="1">
              <a:defRPr/>
            </a:pPr>
            <a:r>
              <a:rPr lang="en-CA" dirty="0"/>
              <a:t>compare:  recipes are instructions to cooks</a:t>
            </a:r>
          </a:p>
          <a:p>
            <a:pPr>
              <a:defRPr/>
            </a:pPr>
            <a:r>
              <a:rPr lang="en-CA" dirty="0"/>
              <a:t>Generally we </a:t>
            </a:r>
            <a:r>
              <a:rPr lang="en-CA" i="1" dirty="0"/>
              <a:t>write</a:t>
            </a:r>
            <a:r>
              <a:rPr lang="en-CA" dirty="0"/>
              <a:t> instructions</a:t>
            </a:r>
          </a:p>
          <a:p>
            <a:pPr lvl="1">
              <a:defRPr/>
            </a:pPr>
            <a:r>
              <a:rPr lang="en-CA" dirty="0"/>
              <a:t>but computers don’t understand English</a:t>
            </a:r>
          </a:p>
          <a:p>
            <a:pPr lvl="2">
              <a:defRPr/>
            </a:pPr>
            <a:r>
              <a:rPr lang="en-CA" dirty="0"/>
              <a:t>or any other </a:t>
            </a:r>
            <a:r>
              <a:rPr lang="en-CA" i="1" dirty="0"/>
              <a:t>natural</a:t>
            </a:r>
            <a:r>
              <a:rPr lang="en-CA" dirty="0"/>
              <a:t> language</a:t>
            </a:r>
          </a:p>
          <a:p>
            <a:pPr lvl="1">
              <a:defRPr/>
            </a:pPr>
            <a:r>
              <a:rPr lang="en-CA" i="1" dirty="0"/>
              <a:t>many</a:t>
            </a:r>
            <a:r>
              <a:rPr lang="en-CA" dirty="0"/>
              <a:t> special languages for programming</a:t>
            </a:r>
          </a:p>
          <a:p>
            <a:pPr lvl="2">
              <a:defRPr/>
            </a:pPr>
            <a:r>
              <a:rPr lang="en-CA" i="1" dirty="0"/>
              <a:t>programming</a:t>
            </a:r>
            <a:r>
              <a:rPr lang="en-CA" dirty="0"/>
              <a:t> languages</a:t>
            </a:r>
            <a:endParaRPr lang="en-CA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Example Languages</a:t>
            </a:r>
          </a:p>
        </p:txBody>
      </p:sp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6500813" y="6324600"/>
            <a:ext cx="2566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CA" i="1">
                <a:solidFill>
                  <a:schemeClr val="accent4">
                    <a:lumMod val="50000"/>
                  </a:schemeClr>
                </a:solidFill>
              </a:rPr>
              <a:t>and lots, lots more!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914400" y="1981200"/>
            <a:ext cx="2438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FORTRAN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LISP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ALGOL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COBOL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SNOBOL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PL/I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BASIC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APL</a:t>
            </a:r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3810000" y="1981200"/>
            <a:ext cx="1981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Pascal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Smalltalk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c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Prolog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Scheme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Modula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SQL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kern="0" dirty="0" err="1">
                <a:solidFill>
                  <a:schemeClr val="bg2"/>
                </a:solidFill>
                <a:latin typeface="+mn-lt"/>
              </a:rPr>
              <a:t>Ada</a:t>
            </a:r>
            <a:endParaRPr lang="en-US" sz="2800" kern="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6400800" y="1981200"/>
            <a:ext cx="2209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C++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Prograph</a:t>
            </a:r>
            <a:endParaRPr lang="en-US" sz="28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Python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Java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Javascript</a:t>
            </a:r>
            <a:endParaRPr lang="en-US" sz="28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C#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Ruby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Translation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Human-usable languages = source code</a:t>
            </a:r>
          </a:p>
          <a:p>
            <a:pPr lvl="1">
              <a:defRPr/>
            </a:pPr>
            <a:r>
              <a:rPr lang="en-CA" dirty="0"/>
              <a:t>computer CPU doesn’t understand them</a:t>
            </a:r>
          </a:p>
          <a:p>
            <a:pPr lvl="1">
              <a:defRPr/>
            </a:pPr>
            <a:r>
              <a:rPr lang="en-CA" dirty="0"/>
              <a:t>need to be translated to </a:t>
            </a:r>
            <a:r>
              <a:rPr lang="en-CA" i="1" dirty="0"/>
              <a:t>machine language</a:t>
            </a:r>
            <a:r>
              <a:rPr lang="en-CA" dirty="0"/>
              <a:t> </a:t>
            </a:r>
            <a:br>
              <a:rPr lang="en-CA" dirty="0"/>
            </a:br>
            <a:r>
              <a:rPr lang="en-CA" dirty="0"/>
              <a:t>(on Wintel machines:  .exe files)</a:t>
            </a:r>
          </a:p>
          <a:p>
            <a:pPr lvl="1">
              <a:defRPr/>
            </a:pPr>
            <a:r>
              <a:rPr lang="en-CA" dirty="0"/>
              <a:t>translator program is called a </a:t>
            </a:r>
            <a:r>
              <a:rPr lang="en-CA" i="1" dirty="0"/>
              <a:t>compiler</a:t>
            </a:r>
            <a:endParaRPr lang="en-CA" dirty="0"/>
          </a:p>
        </p:txBody>
      </p:sp>
      <p:sp>
        <p:nvSpPr>
          <p:cNvPr id="6" name="Snip Single Corner Rectangle 5"/>
          <p:cNvSpPr/>
          <p:nvPr/>
        </p:nvSpPr>
        <p:spPr bwMode="auto">
          <a:xfrm flipH="1">
            <a:off x="1524000" y="4572000"/>
            <a:ext cx="1752600" cy="1371600"/>
          </a:xfrm>
          <a:prstGeom prst="snip1Rect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CA" sz="1200" dirty="0">
                <a:latin typeface="Times New Roman" charset="0"/>
              </a:rPr>
              <a:t>#include &lt;</a:t>
            </a:r>
            <a:r>
              <a:rPr lang="en-CA" sz="1200" dirty="0" err="1">
                <a:latin typeface="Times New Roman" charset="0"/>
              </a:rPr>
              <a:t>iostream</a:t>
            </a:r>
            <a:r>
              <a:rPr lang="en-CA" sz="1200" dirty="0">
                <a:latin typeface="Times New Roman" charset="0"/>
              </a:rPr>
              <a:t>&gt;</a:t>
            </a:r>
          </a:p>
          <a:p>
            <a:pPr>
              <a:defRPr/>
            </a:pPr>
            <a:r>
              <a:rPr lang="en-CA" sz="1200" dirty="0">
                <a:latin typeface="Times New Roman" charset="0"/>
              </a:rPr>
              <a:t>using namespace std;</a:t>
            </a:r>
          </a:p>
          <a:p>
            <a:pPr>
              <a:defRPr/>
            </a:pPr>
            <a:endParaRPr lang="en-CA" sz="1200" dirty="0">
              <a:latin typeface="Times New Roman" charset="0"/>
            </a:endParaRPr>
          </a:p>
          <a:p>
            <a:pPr>
              <a:defRPr/>
            </a:pPr>
            <a:r>
              <a:rPr lang="en-CA" sz="1200" dirty="0">
                <a:latin typeface="Times New Roman" charset="0"/>
              </a:rPr>
              <a:t>void main() {</a:t>
            </a:r>
          </a:p>
          <a:p>
            <a:pPr>
              <a:defRPr/>
            </a:pPr>
            <a:r>
              <a:rPr lang="en-CA" sz="1200" dirty="0">
                <a:latin typeface="Times New Roman" charset="0"/>
              </a:rPr>
              <a:t>    </a:t>
            </a:r>
            <a:r>
              <a:rPr lang="en-CA" sz="1200" dirty="0" err="1">
                <a:latin typeface="Times New Roman" charset="0"/>
              </a:rPr>
              <a:t>cout</a:t>
            </a:r>
            <a:r>
              <a:rPr lang="en-CA" sz="1200" dirty="0">
                <a:latin typeface="Times New Roman" charset="0"/>
              </a:rPr>
              <a:t> &lt;&lt; “Hi!”;</a:t>
            </a:r>
          </a:p>
          <a:p>
            <a:pPr>
              <a:defRPr/>
            </a:pPr>
            <a:r>
              <a:rPr lang="en-CA" sz="1200" dirty="0">
                <a:latin typeface="Times New Roman" charset="0"/>
              </a:rPr>
              <a:t>}</a:t>
            </a:r>
          </a:p>
        </p:txBody>
      </p:sp>
      <p:sp>
        <p:nvSpPr>
          <p:cNvPr id="26629" name="TextBox 6"/>
          <p:cNvSpPr txBox="1">
            <a:spLocks noChangeArrowheads="1"/>
          </p:cNvSpPr>
          <p:nvPr/>
        </p:nvSpPr>
        <p:spPr bwMode="auto">
          <a:xfrm>
            <a:off x="1603375" y="5943600"/>
            <a:ext cx="1593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HiProg.cpp</a:t>
            </a:r>
          </a:p>
        </p:txBody>
      </p:sp>
      <p:sp>
        <p:nvSpPr>
          <p:cNvPr id="8" name="Snip Single Corner Rectangle 7"/>
          <p:cNvSpPr/>
          <p:nvPr/>
        </p:nvSpPr>
        <p:spPr bwMode="auto">
          <a:xfrm flipH="1">
            <a:off x="5715000" y="4572000"/>
            <a:ext cx="1752600" cy="1371600"/>
          </a:xfrm>
          <a:prstGeom prst="snip1Rect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CA" sz="1200" dirty="0">
                <a:latin typeface="Times New Roman" charset="0"/>
              </a:rPr>
              <a:t>$^%#§&amp;*^#½&amp;Þ%^)J=®\|:”&lt;± ₪ (*^&amp;$%^ *(&amp;T·¤Hi!•&amp;^%$()&amp;^&amp;^^&amp;^T^&amp;”?+_)(“*(</a:t>
            </a:r>
          </a:p>
        </p:txBody>
      </p:sp>
      <p:sp>
        <p:nvSpPr>
          <p:cNvPr id="26631" name="TextBox 8"/>
          <p:cNvSpPr txBox="1">
            <a:spLocks noChangeArrowheads="1"/>
          </p:cNvSpPr>
          <p:nvPr/>
        </p:nvSpPr>
        <p:spPr bwMode="auto">
          <a:xfrm>
            <a:off x="5802313" y="5943600"/>
            <a:ext cx="1577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HiProg.exe</a:t>
            </a:r>
          </a:p>
        </p:txBody>
      </p:sp>
      <p:sp>
        <p:nvSpPr>
          <p:cNvPr id="26632" name="Right Arrow 9"/>
          <p:cNvSpPr>
            <a:spLocks noChangeArrowheads="1"/>
          </p:cNvSpPr>
          <p:nvPr/>
        </p:nvSpPr>
        <p:spPr bwMode="auto">
          <a:xfrm>
            <a:off x="3771900" y="5029200"/>
            <a:ext cx="1524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6633" name="TextBox 10"/>
          <p:cNvSpPr txBox="1">
            <a:spLocks noChangeArrowheads="1"/>
          </p:cNvSpPr>
          <p:nvPr/>
        </p:nvSpPr>
        <p:spPr bwMode="auto">
          <a:xfrm>
            <a:off x="3581400" y="5334000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C++ compiler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5BC3FA-7CFF-419F-9BC7-AA7D2A6D83A7}"/>
              </a:ext>
            </a:extLst>
          </p:cNvPr>
          <p:cNvSpPr txBox="1"/>
          <p:nvPr/>
        </p:nvSpPr>
        <p:spPr>
          <a:xfrm>
            <a:off x="1511373" y="5913239"/>
            <a:ext cx="176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Source 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7ADFCE-7102-4567-87B4-E752DF57964A}"/>
              </a:ext>
            </a:extLst>
          </p:cNvPr>
          <p:cNvSpPr txBox="1"/>
          <p:nvPr/>
        </p:nvSpPr>
        <p:spPr>
          <a:xfrm>
            <a:off x="5335194" y="5884184"/>
            <a:ext cx="2549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>
                <a:solidFill>
                  <a:schemeClr val="bg2"/>
                </a:solidFill>
              </a:rPr>
              <a:t>Machine Language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B4732A-AB8B-42BE-8818-16B8FE9FB898}"/>
              </a:ext>
            </a:extLst>
          </p:cNvPr>
          <p:cNvSpPr txBox="1"/>
          <p:nvPr/>
        </p:nvSpPr>
        <p:spPr>
          <a:xfrm>
            <a:off x="3836360" y="5281961"/>
            <a:ext cx="1345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Compiler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7E91-666E-4336-AABA-2BC904746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Machine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FC1E4-F042-42C9-AD62-2DED81F1A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Language of the CPU</a:t>
            </a:r>
          </a:p>
          <a:p>
            <a:pPr lvl="1"/>
            <a:r>
              <a:rPr lang="en-CA" dirty="0"/>
              <a:t>very simple instructions</a:t>
            </a:r>
          </a:p>
          <a:p>
            <a:pPr lvl="2"/>
            <a:r>
              <a:rPr lang="en-CA" dirty="0"/>
              <a:t>move a value from one place to another</a:t>
            </a:r>
          </a:p>
          <a:p>
            <a:pPr lvl="2"/>
            <a:r>
              <a:rPr lang="en-CA" dirty="0"/>
              <a:t>add two values together</a:t>
            </a:r>
          </a:p>
          <a:p>
            <a:pPr lvl="2"/>
            <a:r>
              <a:rPr lang="en-CA" dirty="0"/>
              <a:t>jump to a new location in the program</a:t>
            </a:r>
          </a:p>
          <a:p>
            <a:r>
              <a:rPr lang="en-CA" dirty="0"/>
              <a:t>Different languages for different CPUs</a:t>
            </a:r>
          </a:p>
          <a:p>
            <a:pPr lvl="1"/>
            <a:r>
              <a:rPr lang="en-CA" dirty="0"/>
              <a:t>PowerPC has different language from x86</a:t>
            </a:r>
          </a:p>
        </p:txBody>
      </p:sp>
    </p:spTree>
    <p:extLst>
      <p:ext uri="{BB962C8B-B14F-4D97-AF65-F5344CB8AC3E}">
        <p14:creationId xmlns:p14="http://schemas.microsoft.com/office/powerpoint/2010/main" val="798481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C1EBA-24A9-4E73-BD27-BF17639AF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Operating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05FDF-DC9D-4C1F-9701-C7F063692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Program that starts &amp; runs computer</a:t>
            </a:r>
          </a:p>
          <a:p>
            <a:pPr lvl="1"/>
            <a:r>
              <a:rPr lang="en-CA" dirty="0"/>
              <a:t>Windows, MacOS, Linux, iOS, Android, …</a:t>
            </a:r>
          </a:p>
          <a:p>
            <a:pPr lvl="2"/>
            <a:r>
              <a:rPr lang="en-CA" dirty="0"/>
              <a:t>each comes in multiple versions</a:t>
            </a:r>
          </a:p>
          <a:p>
            <a:r>
              <a:rPr lang="en-CA" dirty="0"/>
              <a:t>Each has its own set of “system calls”</a:t>
            </a:r>
          </a:p>
          <a:p>
            <a:pPr lvl="1"/>
            <a:r>
              <a:rPr lang="en-CA" dirty="0"/>
              <a:t>important things many program need to do</a:t>
            </a:r>
          </a:p>
          <a:p>
            <a:pPr lvl="2"/>
            <a:r>
              <a:rPr lang="en-CA" dirty="0"/>
              <a:t>opening and closing files, waiting for resources, …</a:t>
            </a:r>
          </a:p>
          <a:p>
            <a:pPr lvl="1"/>
            <a:r>
              <a:rPr lang="en-CA" dirty="0"/>
              <a:t>might be called by methods other programs use</a:t>
            </a:r>
          </a:p>
        </p:txBody>
      </p:sp>
    </p:spTree>
    <p:extLst>
      <p:ext uri="{BB962C8B-B14F-4D97-AF65-F5344CB8AC3E}">
        <p14:creationId xmlns:p14="http://schemas.microsoft.com/office/powerpoint/2010/main" val="40611244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96FFE-EB2C-4BB1-A570-8C3CB367C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Normal Compilation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35602-52B9-460C-A28B-DE7309891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Compiler normally translates source code into machine language for same computer</a:t>
            </a:r>
          </a:p>
          <a:p>
            <a:pPr lvl="1"/>
            <a:r>
              <a:rPr lang="en-CA" dirty="0"/>
              <a:t>same CPU, same OS</a:t>
            </a:r>
          </a:p>
          <a:p>
            <a:pPr lvl="1"/>
            <a:r>
              <a:rPr lang="en-CA" dirty="0"/>
              <a:t>won’t run on other computers</a:t>
            </a:r>
          </a:p>
          <a:p>
            <a:pPr lvl="2"/>
            <a:r>
              <a:rPr lang="en-CA" dirty="0"/>
              <a:t>different CPU (</a:t>
            </a:r>
            <a:r>
              <a:rPr lang="en-CA" i="1" dirty="0"/>
              <a:t>e.g. </a:t>
            </a:r>
            <a:r>
              <a:rPr lang="en-CA" dirty="0"/>
              <a:t>PowerPC vs. x86)</a:t>
            </a:r>
          </a:p>
          <a:p>
            <a:pPr lvl="2"/>
            <a:r>
              <a:rPr lang="en-CA" dirty="0"/>
              <a:t>different OS (</a:t>
            </a:r>
            <a:r>
              <a:rPr lang="en-CA" i="1" dirty="0"/>
              <a:t>e.g. </a:t>
            </a:r>
            <a:r>
              <a:rPr lang="en-CA" dirty="0"/>
              <a:t>Windows vs. Mac)</a:t>
            </a:r>
          </a:p>
          <a:p>
            <a:pPr lvl="2"/>
            <a:r>
              <a:rPr lang="en-CA" dirty="0"/>
              <a:t>different </a:t>
            </a:r>
            <a:r>
              <a:rPr lang="en-CA" i="1" dirty="0"/>
              <a:t>version</a:t>
            </a:r>
            <a:r>
              <a:rPr lang="en-CA" dirty="0"/>
              <a:t> of OS (e.g. Windows 10 vs. Vista)</a:t>
            </a:r>
          </a:p>
          <a:p>
            <a:pPr lvl="3"/>
            <a:r>
              <a:rPr lang="en-CA" dirty="0"/>
              <a:t>sometimes / often?</a:t>
            </a:r>
          </a:p>
          <a:p>
            <a:r>
              <a:rPr lang="en-CA" dirty="0"/>
              <a:t>Sometimes even source code needs to be different for different computers!</a:t>
            </a:r>
          </a:p>
        </p:txBody>
      </p:sp>
    </p:spTree>
    <p:extLst>
      <p:ext uri="{BB962C8B-B14F-4D97-AF65-F5344CB8AC3E}">
        <p14:creationId xmlns:p14="http://schemas.microsoft.com/office/powerpoint/2010/main" val="26450943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BE9F3-AB0D-4C12-98B8-6D0487164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Java Compilers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29F34-E003-48D4-B1DF-1108E712C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Java designed to be “run anywhere”</a:t>
            </a:r>
          </a:p>
          <a:p>
            <a:pPr lvl="1"/>
            <a:r>
              <a:rPr lang="en-CA" dirty="0"/>
              <a:t>some source code on every computer</a:t>
            </a:r>
          </a:p>
          <a:p>
            <a:pPr lvl="1"/>
            <a:r>
              <a:rPr lang="en-CA" dirty="0"/>
              <a:t>compiled code runs on every computer</a:t>
            </a:r>
          </a:p>
          <a:p>
            <a:r>
              <a:rPr lang="en-CA" dirty="0"/>
              <a:t>Java Virtual Machine (JVM)</a:t>
            </a:r>
          </a:p>
          <a:p>
            <a:pPr lvl="1"/>
            <a:r>
              <a:rPr lang="en-CA" dirty="0"/>
              <a:t>a make-believe computer</a:t>
            </a:r>
          </a:p>
          <a:p>
            <a:pPr lvl="2"/>
            <a:r>
              <a:rPr lang="en-CA" dirty="0"/>
              <a:t>Java source code compiled to JVM language</a:t>
            </a:r>
          </a:p>
          <a:p>
            <a:r>
              <a:rPr lang="en-CA" dirty="0"/>
              <a:t>Java Runtime Environment</a:t>
            </a:r>
          </a:p>
          <a:p>
            <a:pPr lvl="1"/>
            <a:r>
              <a:rPr lang="en-CA" dirty="0"/>
              <a:t>a program that runs JVM machine code</a:t>
            </a:r>
          </a:p>
          <a:p>
            <a:pPr lvl="2"/>
            <a:r>
              <a:rPr lang="en-CA" dirty="0"/>
              <a:t>an </a:t>
            </a:r>
            <a:r>
              <a:rPr lang="en-CA" i="1" dirty="0"/>
              <a:t>emulator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27418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What is a Computer?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 machine that stores information and instructions for its own operation</a:t>
            </a:r>
          </a:p>
          <a:p>
            <a:pPr lvl="1">
              <a:defRPr/>
            </a:pPr>
            <a:r>
              <a:rPr lang="en-CA" dirty="0"/>
              <a:t>Hardware = the </a:t>
            </a:r>
            <a:r>
              <a:rPr lang="en-CA" i="1" dirty="0"/>
              <a:t>machine</a:t>
            </a:r>
            <a:r>
              <a:rPr lang="en-CA" dirty="0"/>
              <a:t> part</a:t>
            </a:r>
          </a:p>
          <a:p>
            <a:pPr lvl="1">
              <a:defRPr/>
            </a:pPr>
            <a:r>
              <a:rPr lang="en-CA" dirty="0"/>
              <a:t>Software = the </a:t>
            </a:r>
            <a:r>
              <a:rPr lang="en-CA" i="1" dirty="0"/>
              <a:t>stored</a:t>
            </a:r>
            <a:r>
              <a:rPr lang="en-CA" dirty="0"/>
              <a:t> stuff</a:t>
            </a:r>
          </a:p>
          <a:p>
            <a:pPr lvl="2">
              <a:defRPr/>
            </a:pPr>
            <a:r>
              <a:rPr lang="en-CA" dirty="0"/>
              <a:t>Operating Systems: </a:t>
            </a:r>
            <a:r>
              <a:rPr lang="en-CA" i="1" dirty="0"/>
              <a:t>e.g.</a:t>
            </a:r>
            <a:r>
              <a:rPr lang="en-CA" dirty="0"/>
              <a:t> Windows 10, </a:t>
            </a:r>
            <a:r>
              <a:rPr lang="en-CA" dirty="0" err="1"/>
              <a:t>macOS</a:t>
            </a:r>
            <a:r>
              <a:rPr lang="en-CA" dirty="0"/>
              <a:t> 10</a:t>
            </a:r>
          </a:p>
          <a:p>
            <a:pPr lvl="3">
              <a:defRPr/>
            </a:pPr>
            <a:r>
              <a:rPr lang="en-CA" dirty="0"/>
              <a:t>runs the computer</a:t>
            </a:r>
          </a:p>
          <a:p>
            <a:pPr lvl="2">
              <a:defRPr/>
            </a:pPr>
            <a:r>
              <a:rPr lang="en-CA" dirty="0"/>
              <a:t>Applications: </a:t>
            </a:r>
            <a:r>
              <a:rPr lang="en-CA" i="1" dirty="0"/>
              <a:t>e.g.</a:t>
            </a:r>
            <a:r>
              <a:rPr lang="en-CA" dirty="0"/>
              <a:t> PowerPoint, Chrome, </a:t>
            </a:r>
            <a:r>
              <a:rPr lang="en-CA" dirty="0" err="1"/>
              <a:t>TikTok</a:t>
            </a:r>
            <a:endParaRPr lang="en-CA" dirty="0"/>
          </a:p>
          <a:p>
            <a:pPr lvl="3">
              <a:defRPr/>
            </a:pPr>
            <a:r>
              <a:rPr lang="en-CA" dirty="0"/>
              <a:t>what people are using the computer </a:t>
            </a:r>
            <a:r>
              <a:rPr lang="en-CA" i="1" dirty="0"/>
              <a:t>for</a:t>
            </a:r>
          </a:p>
          <a:p>
            <a:pPr lvl="2">
              <a:defRPr/>
            </a:pPr>
            <a:r>
              <a:rPr lang="en-CA" dirty="0"/>
              <a:t>Programming Languages</a:t>
            </a:r>
          </a:p>
          <a:p>
            <a:pPr lvl="3">
              <a:defRPr/>
            </a:pPr>
            <a:r>
              <a:rPr lang="en-CA" dirty="0"/>
              <a:t>to make more software</a:t>
            </a:r>
          </a:p>
          <a:p>
            <a:pPr lvl="1"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CDB77-1416-4E20-ABE3-A2F5211D8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Java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8F05F-7AC9-4B2B-9F42-211D61762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Source code in a .java file</a:t>
            </a:r>
          </a:p>
          <a:p>
            <a:pPr lvl="1"/>
            <a:r>
              <a:rPr lang="en-CA" dirty="0"/>
              <a:t>GradeCalculatorApp.java</a:t>
            </a:r>
          </a:p>
          <a:p>
            <a:r>
              <a:rPr lang="en-CA" dirty="0"/>
              <a:t>Compiled code in a .class file</a:t>
            </a:r>
          </a:p>
          <a:p>
            <a:pPr lvl="1"/>
            <a:r>
              <a:rPr lang="en-CA" dirty="0" err="1"/>
              <a:t>GradeCalculatorApp.class</a:t>
            </a:r>
            <a:endParaRPr lang="en-CA" dirty="0"/>
          </a:p>
          <a:p>
            <a:r>
              <a:rPr lang="en-CA" dirty="0"/>
              <a:t>GUI program in a .jar file</a:t>
            </a:r>
          </a:p>
          <a:p>
            <a:pPr lvl="1"/>
            <a:r>
              <a:rPr lang="en-CA" dirty="0"/>
              <a:t>GradeCalculatorApp.jar</a:t>
            </a:r>
          </a:p>
          <a:p>
            <a:pPr lvl="2"/>
            <a:r>
              <a:rPr lang="en-CA" dirty="0"/>
              <a:t>can just click and run this file</a:t>
            </a:r>
          </a:p>
          <a:p>
            <a:pPr lvl="2"/>
            <a:r>
              <a:rPr lang="en-CA" dirty="0"/>
              <a:t>if your computer has .jar default set properly!</a:t>
            </a:r>
          </a:p>
        </p:txBody>
      </p:sp>
    </p:spTree>
    <p:extLst>
      <p:ext uri="{BB962C8B-B14F-4D97-AF65-F5344CB8AC3E}">
        <p14:creationId xmlns:p14="http://schemas.microsoft.com/office/powerpoint/2010/main" val="23486259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Pre-History of Computers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</a:t>
            </a:r>
            <a:r>
              <a:rPr lang="en-CA" dirty="0">
                <a:hlinkClick r:id="rId2"/>
              </a:rPr>
              <a:t>Jacquard programmable loom </a:t>
            </a:r>
            <a:r>
              <a:rPr lang="en-CA" dirty="0"/>
              <a:t>(1801)</a:t>
            </a:r>
          </a:p>
          <a:p>
            <a:pPr lvl="1"/>
            <a:r>
              <a:rPr lang="en-CA" dirty="0"/>
              <a:t>weave designs encoded in punched cards</a:t>
            </a:r>
          </a:p>
          <a:p>
            <a:r>
              <a:rPr lang="en-CA" dirty="0">
                <a:hlinkClick r:id="rId3"/>
              </a:rPr>
              <a:t>Babbage</a:t>
            </a:r>
            <a:r>
              <a:rPr lang="en-CA" dirty="0"/>
              <a:t> and </a:t>
            </a:r>
            <a:r>
              <a:rPr lang="en-CA" dirty="0">
                <a:hlinkClick r:id="rId4"/>
              </a:rPr>
              <a:t>Lovelace</a:t>
            </a:r>
            <a:r>
              <a:rPr lang="en-CA" dirty="0"/>
              <a:t> (1820s)</a:t>
            </a:r>
          </a:p>
          <a:p>
            <a:pPr lvl="1"/>
            <a:r>
              <a:rPr lang="en-CA" dirty="0"/>
              <a:t>mathematical formulas encoded in punch cards</a:t>
            </a:r>
          </a:p>
          <a:p>
            <a:pPr lvl="1"/>
            <a:r>
              <a:rPr lang="en-CA" dirty="0">
                <a:hlinkClick r:id="rId5"/>
              </a:rPr>
              <a:t>Difference engine</a:t>
            </a:r>
            <a:r>
              <a:rPr lang="en-CA" dirty="0"/>
              <a:t>, </a:t>
            </a:r>
            <a:r>
              <a:rPr lang="en-CA" dirty="0">
                <a:hlinkClick r:id="rId6"/>
              </a:rPr>
              <a:t>Analytical engine</a:t>
            </a:r>
            <a:endParaRPr lang="en-CA" dirty="0"/>
          </a:p>
          <a:p>
            <a:pPr lvl="1"/>
            <a:r>
              <a:rPr lang="en-CA" dirty="0"/>
              <a:t>Lovelace wrote algorithms for the machines</a:t>
            </a:r>
          </a:p>
          <a:p>
            <a:r>
              <a:rPr lang="en-CA" dirty="0"/>
              <a:t>Hollerith (1880s)</a:t>
            </a:r>
          </a:p>
          <a:p>
            <a:pPr lvl="1"/>
            <a:r>
              <a:rPr lang="en-CA" dirty="0"/>
              <a:t>punch cards for </a:t>
            </a:r>
            <a:r>
              <a:rPr lang="en-CA" dirty="0">
                <a:hlinkClick r:id="rId7"/>
              </a:rPr>
              <a:t>US 1890 census </a:t>
            </a:r>
            <a:r>
              <a:rPr lang="en-CA" dirty="0">
                <a:sym typeface="Wingdings" panose="05000000000000000000" pitchFamily="2" charset="2"/>
              </a:rPr>
              <a:t> IBM</a:t>
            </a:r>
            <a:endParaRPr lang="en-CA" dirty="0"/>
          </a:p>
          <a:p>
            <a:pPr lvl="1"/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01825C-C655-49A9-82F0-EF661A5ED94D}"/>
              </a:ext>
            </a:extLst>
          </p:cNvPr>
          <p:cNvSpPr txBox="1"/>
          <p:nvPr/>
        </p:nvSpPr>
        <p:spPr>
          <a:xfrm>
            <a:off x="4363524" y="6400800"/>
            <a:ext cx="4780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>
                <a:solidFill>
                  <a:schemeClr val="bg2"/>
                </a:solidFill>
                <a:hlinkClick r:id="rId8"/>
              </a:rPr>
              <a:t>Video of a working difference engine</a:t>
            </a:r>
            <a:endParaRPr lang="en-CA" i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7013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Invention of Computers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Alan Turing</a:t>
            </a:r>
            <a:endParaRPr lang="en-CA" dirty="0"/>
          </a:p>
          <a:p>
            <a:pPr lvl="1"/>
            <a:r>
              <a:rPr lang="en-CA" dirty="0"/>
              <a:t>mathematical description of computation</a:t>
            </a:r>
          </a:p>
          <a:p>
            <a:pPr lvl="1"/>
            <a:r>
              <a:rPr lang="en-CA" dirty="0"/>
              <a:t>machine to decipher German coded messages</a:t>
            </a:r>
          </a:p>
          <a:p>
            <a:pPr lvl="1"/>
            <a:r>
              <a:rPr lang="en-CA" dirty="0"/>
              <a:t>test for “thinking” machines</a:t>
            </a:r>
          </a:p>
          <a:p>
            <a:r>
              <a:rPr lang="en-CA" dirty="0"/>
              <a:t>Electronic computers</a:t>
            </a:r>
          </a:p>
          <a:p>
            <a:pPr lvl="1"/>
            <a:r>
              <a:rPr lang="en-CA" dirty="0"/>
              <a:t>(unnamed) by </a:t>
            </a:r>
            <a:r>
              <a:rPr lang="en-CA" dirty="0" err="1"/>
              <a:t>Atanasoff</a:t>
            </a:r>
            <a:r>
              <a:rPr lang="en-CA" dirty="0"/>
              <a:t> &amp; Berry (1941)</a:t>
            </a:r>
          </a:p>
          <a:p>
            <a:pPr lvl="1"/>
            <a:r>
              <a:rPr lang="en-CA" dirty="0"/>
              <a:t>ENIAC by </a:t>
            </a:r>
            <a:r>
              <a:rPr lang="en-CA" dirty="0" err="1"/>
              <a:t>Mauchly</a:t>
            </a:r>
            <a:r>
              <a:rPr lang="en-CA" dirty="0"/>
              <a:t> &amp; Eckert (1943)</a:t>
            </a:r>
          </a:p>
          <a:p>
            <a:pPr lvl="1"/>
            <a:r>
              <a:rPr lang="en-CA" dirty="0"/>
              <a:t>UNIVAC by </a:t>
            </a:r>
            <a:r>
              <a:rPr lang="en-CA" dirty="0" err="1"/>
              <a:t>Mauchly</a:t>
            </a:r>
            <a:r>
              <a:rPr lang="en-CA" dirty="0"/>
              <a:t> &amp; </a:t>
            </a:r>
            <a:r>
              <a:rPr lang="en-CA" dirty="0" err="1"/>
              <a:t>Presper</a:t>
            </a:r>
            <a:r>
              <a:rPr lang="en-CA" dirty="0"/>
              <a:t> (1946)</a:t>
            </a:r>
          </a:p>
          <a:p>
            <a:pPr lvl="1"/>
            <a:r>
              <a:rPr lang="en-CA" dirty="0"/>
              <a:t>invention of the transistor (1947)</a:t>
            </a:r>
          </a:p>
        </p:txBody>
      </p:sp>
    </p:spTree>
    <p:extLst>
      <p:ext uri="{BB962C8B-B14F-4D97-AF65-F5344CB8AC3E}">
        <p14:creationId xmlns:p14="http://schemas.microsoft.com/office/powerpoint/2010/main" val="4692391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Evolution of Computers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Mechanical </a:t>
            </a:r>
            <a:r>
              <a:rPr lang="en-CA" dirty="0">
                <a:sym typeface="Wingdings" panose="05000000000000000000" pitchFamily="2" charset="2"/>
              </a:rPr>
              <a:t> vacuum tubes  transistors  integrated circuits (computer chips)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transistor: solid state electric switch (on-off)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IC: multiple components in one unit</a:t>
            </a:r>
          </a:p>
          <a:p>
            <a:r>
              <a:rPr lang="en-CA" dirty="0">
                <a:sym typeface="Wingdings" panose="05000000000000000000" pitchFamily="2" charset="2"/>
                <a:hlinkClick r:id="rId2"/>
              </a:rPr>
              <a:t>Grace Hopper</a:t>
            </a:r>
            <a:endParaRPr lang="en-CA" dirty="0">
              <a:sym typeface="Wingdings" panose="05000000000000000000" pitchFamily="2" charset="2"/>
            </a:endParaRPr>
          </a:p>
          <a:p>
            <a:pPr lvl="1"/>
            <a:r>
              <a:rPr lang="en-CA" dirty="0">
                <a:sym typeface="Wingdings" panose="05000000000000000000" pitchFamily="2" charset="2"/>
              </a:rPr>
              <a:t>1</a:t>
            </a:r>
            <a:r>
              <a:rPr lang="en-CA" baseline="30000" dirty="0">
                <a:sym typeface="Wingdings" panose="05000000000000000000" pitchFamily="2" charset="2"/>
              </a:rPr>
              <a:t>st</a:t>
            </a:r>
            <a:r>
              <a:rPr lang="en-CA" dirty="0">
                <a:sym typeface="Wingdings" panose="05000000000000000000" pitchFamily="2" charset="2"/>
              </a:rPr>
              <a:t> programming language (FLOW-MATIC)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identification of “bug” as problem in computer</a:t>
            </a:r>
          </a:p>
        </p:txBody>
      </p:sp>
    </p:spTree>
    <p:extLst>
      <p:ext uri="{BB962C8B-B14F-4D97-AF65-F5344CB8AC3E}">
        <p14:creationId xmlns:p14="http://schemas.microsoft.com/office/powerpoint/2010/main" val="4580199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Evolution of Computers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ym typeface="Wingdings" panose="05000000000000000000" pitchFamily="2" charset="2"/>
              </a:rPr>
              <a:t>Moore’s law: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computer power doubles every 18-24 months</a:t>
            </a:r>
          </a:p>
          <a:p>
            <a:r>
              <a:rPr lang="en-CA" dirty="0"/>
              <a:t>Computers get smaller and faster</a:t>
            </a:r>
          </a:p>
          <a:p>
            <a:pPr lvl="1"/>
            <a:r>
              <a:rPr lang="en-CA" dirty="0"/>
              <a:t>custom-built computers</a:t>
            </a:r>
          </a:p>
          <a:p>
            <a:pPr lvl="1"/>
            <a:r>
              <a:rPr lang="en-CA" dirty="0"/>
              <a:t>mainframe computers</a:t>
            </a:r>
          </a:p>
          <a:p>
            <a:pPr lvl="1"/>
            <a:r>
              <a:rPr lang="en-CA" dirty="0"/>
              <a:t>personal computers</a:t>
            </a:r>
          </a:p>
          <a:p>
            <a:pPr lvl="1"/>
            <a:r>
              <a:rPr lang="en-CA" dirty="0"/>
              <a:t>cellphones</a:t>
            </a:r>
          </a:p>
          <a:p>
            <a:pPr lvl="1"/>
            <a:r>
              <a:rPr lang="en-CA" dirty="0"/>
              <a:t>embedded systems</a:t>
            </a:r>
          </a:p>
        </p:txBody>
      </p:sp>
    </p:spTree>
    <p:extLst>
      <p:ext uri="{BB962C8B-B14F-4D97-AF65-F5344CB8AC3E}">
        <p14:creationId xmlns:p14="http://schemas.microsoft.com/office/powerpoint/2010/main" val="9211134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D41C2-B5F2-4845-A575-07B2CC48F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Limits to Moore’s Law?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58408-9767-4436-A895-2DFC6DD35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Has been slowing down since about 2010</a:t>
            </a:r>
          </a:p>
          <a:p>
            <a:pPr lvl="1"/>
            <a:r>
              <a:rPr lang="en-CA" dirty="0"/>
              <a:t>if transistors get too small…</a:t>
            </a:r>
          </a:p>
          <a:p>
            <a:pPr lvl="2"/>
            <a:r>
              <a:rPr lang="en-CA" dirty="0"/>
              <a:t>and we’re getting close!</a:t>
            </a:r>
          </a:p>
          <a:p>
            <a:pPr lvl="1"/>
            <a:r>
              <a:rPr lang="en-CA" dirty="0"/>
              <a:t>… electrons start leaking out…</a:t>
            </a:r>
          </a:p>
          <a:p>
            <a:pPr lvl="2"/>
            <a:r>
              <a:rPr lang="en-CA" dirty="0"/>
              <a:t>uncertainty principle; electron tunnelling</a:t>
            </a:r>
          </a:p>
          <a:p>
            <a:pPr lvl="1"/>
            <a:r>
              <a:rPr lang="en-CA" dirty="0"/>
              <a:t>…computer makes mistakes</a:t>
            </a:r>
          </a:p>
          <a:p>
            <a:r>
              <a:rPr lang="en-CA" dirty="0"/>
              <a:t>Multi-processor CPUs</a:t>
            </a:r>
          </a:p>
          <a:p>
            <a:pPr lvl="1"/>
            <a:r>
              <a:rPr lang="en-CA" i="1" dirty="0"/>
              <a:t>dual-core</a:t>
            </a:r>
            <a:r>
              <a:rPr lang="en-CA" dirty="0"/>
              <a:t> has 2 processors; </a:t>
            </a:r>
            <a:r>
              <a:rPr lang="en-CA" i="1" dirty="0"/>
              <a:t>quad-core</a:t>
            </a:r>
            <a:r>
              <a:rPr lang="en-CA" dirty="0"/>
              <a:t> has 4</a:t>
            </a:r>
          </a:p>
          <a:p>
            <a:pPr lvl="2"/>
            <a:r>
              <a:rPr lang="en-CA" dirty="0"/>
              <a:t>speeds up by doing multiple things at once</a:t>
            </a:r>
          </a:p>
        </p:txBody>
      </p:sp>
    </p:spTree>
    <p:extLst>
      <p:ext uri="{BB962C8B-B14F-4D97-AF65-F5344CB8AC3E}">
        <p14:creationId xmlns:p14="http://schemas.microsoft.com/office/powerpoint/2010/main" val="4600391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C313E-4757-4FB2-892C-2C166D046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Artificial Intelligence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A0553-47D6-4B14-BDE2-0BDF811EB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quest to build a machine with human-level intelligence (artificial = not natural)</a:t>
            </a:r>
          </a:p>
          <a:p>
            <a:pPr lvl="1"/>
            <a:r>
              <a:rPr lang="en-CA" dirty="0"/>
              <a:t>Turing again – the imitation game / tournament</a:t>
            </a:r>
          </a:p>
          <a:p>
            <a:r>
              <a:rPr lang="en-CA" dirty="0"/>
              <a:t>Symbolic methods: computers and logic</a:t>
            </a:r>
          </a:p>
          <a:p>
            <a:pPr lvl="1"/>
            <a:r>
              <a:rPr lang="en-CA" dirty="0"/>
              <a:t>expert systems – clever but brittle (failure)</a:t>
            </a:r>
          </a:p>
          <a:p>
            <a:r>
              <a:rPr lang="en-CA" dirty="0"/>
              <a:t>Neural simulation: artificial brains</a:t>
            </a:r>
          </a:p>
          <a:p>
            <a:pPr lvl="1"/>
            <a:r>
              <a:rPr lang="en-CA" dirty="0"/>
              <a:t>very limited power – using old-time computers</a:t>
            </a:r>
          </a:p>
          <a:p>
            <a:pPr lvl="1"/>
            <a:r>
              <a:rPr lang="en-CA" dirty="0"/>
              <a:t>modern computers bring lots of power</a:t>
            </a:r>
          </a:p>
        </p:txBody>
      </p:sp>
    </p:spTree>
    <p:extLst>
      <p:ext uri="{BB962C8B-B14F-4D97-AF65-F5344CB8AC3E}">
        <p14:creationId xmlns:p14="http://schemas.microsoft.com/office/powerpoint/2010/main" val="24372441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C3C71-9C27-4349-9518-C5ED47B1D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Artificial Neural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EDA58-7309-43E8-8193-35410E22F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Simulate neurons in animal brains</a:t>
            </a:r>
          </a:p>
          <a:p>
            <a:pPr lvl="1"/>
            <a:r>
              <a:rPr lang="en-CA" dirty="0"/>
              <a:t>neuron “fires”</a:t>
            </a:r>
          </a:p>
          <a:p>
            <a:pPr lvl="1"/>
            <a:r>
              <a:rPr lang="en-CA" dirty="0"/>
              <a:t>sends energy on</a:t>
            </a:r>
          </a:p>
          <a:p>
            <a:pPr lvl="1"/>
            <a:r>
              <a:rPr lang="en-CA" dirty="0"/>
              <a:t>connections get</a:t>
            </a:r>
            <a:br>
              <a:rPr lang="en-CA" dirty="0"/>
            </a:br>
            <a:r>
              <a:rPr lang="en-CA" dirty="0"/>
              <a:t>stronger/weaker</a:t>
            </a:r>
            <a:br>
              <a:rPr lang="en-CA" dirty="0"/>
            </a:br>
            <a:r>
              <a:rPr lang="en-CA" dirty="0"/>
              <a:t>as learning occurs</a:t>
            </a:r>
          </a:p>
          <a:p>
            <a:pPr lvl="1"/>
            <a:r>
              <a:rPr lang="en-CA" dirty="0"/>
              <a:t>system learns to classify inputs into groups</a:t>
            </a:r>
          </a:p>
          <a:p>
            <a:r>
              <a:rPr lang="en-CA" dirty="0"/>
              <a:t>Need </a:t>
            </a:r>
            <a:r>
              <a:rPr lang="en-CA" i="1" dirty="0"/>
              <a:t>lots</a:t>
            </a:r>
            <a:r>
              <a:rPr lang="en-CA" dirty="0"/>
              <a:t> of neurons to do useful work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F314334-EF9F-4DF6-8780-054755799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705" y="2514600"/>
            <a:ext cx="4495800" cy="1910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0861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61277-2E3E-4E1A-B729-3EECBE217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 wrap="square" anchor="b">
            <a:normAutofit/>
          </a:bodyPr>
          <a:lstStyle/>
          <a:p>
            <a:r>
              <a:rPr lang="en-CA" dirty="0"/>
              <a:t>Deep Learning</a:t>
            </a:r>
          </a:p>
        </p:txBody>
      </p:sp>
      <p:pic>
        <p:nvPicPr>
          <p:cNvPr id="1026" name="Picture 2" descr="Neural Network Diagram">
            <a:extLst>
              <a:ext uri="{FF2B5EF4-FFF2-40B4-BE49-F238E27FC236}">
                <a16:creationId xmlns:a16="http://schemas.microsoft.com/office/drawing/2014/main" id="{51BE456B-DEB7-4F9D-9285-64D9DCEA24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2273" y="1981200"/>
            <a:ext cx="6719454" cy="411480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653B0CC-1093-47AF-9514-35058880CFFA}"/>
              </a:ext>
            </a:extLst>
          </p:cNvPr>
          <p:cNvSpPr/>
          <p:nvPr/>
        </p:nvSpPr>
        <p:spPr bwMode="auto">
          <a:xfrm>
            <a:off x="457200" y="3713700"/>
            <a:ext cx="8382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Input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27671D-8701-474B-B786-07107CFF5AE9}"/>
              </a:ext>
            </a:extLst>
          </p:cNvPr>
          <p:cNvSpPr/>
          <p:nvPr/>
        </p:nvSpPr>
        <p:spPr bwMode="auto">
          <a:xfrm>
            <a:off x="7154779" y="3314700"/>
            <a:ext cx="126365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Option #1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DC9BC1-BCAA-4A08-80EF-46FBA116405F}"/>
              </a:ext>
            </a:extLst>
          </p:cNvPr>
          <p:cNvSpPr/>
          <p:nvPr/>
        </p:nvSpPr>
        <p:spPr bwMode="auto">
          <a:xfrm>
            <a:off x="7154779" y="3721100"/>
            <a:ext cx="126365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Option #2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352D3F-135E-40EE-80DB-176C81335B5E}"/>
              </a:ext>
            </a:extLst>
          </p:cNvPr>
          <p:cNvSpPr/>
          <p:nvPr/>
        </p:nvSpPr>
        <p:spPr bwMode="auto">
          <a:xfrm>
            <a:off x="7154779" y="4127500"/>
            <a:ext cx="126365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Option #3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3DF8B3-F453-420F-A471-D7009B5B21EF}"/>
              </a:ext>
            </a:extLst>
          </p:cNvPr>
          <p:cNvSpPr/>
          <p:nvPr/>
        </p:nvSpPr>
        <p:spPr bwMode="auto">
          <a:xfrm>
            <a:off x="7154779" y="4533900"/>
            <a:ext cx="126365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Option #4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33ED3FC-103C-49D7-AD6A-B49AFF2E1B63}"/>
              </a:ext>
            </a:extLst>
          </p:cNvPr>
          <p:cNvSpPr/>
          <p:nvPr/>
        </p:nvSpPr>
        <p:spPr bwMode="auto">
          <a:xfrm>
            <a:off x="7154779" y="3314700"/>
            <a:ext cx="126365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Car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8C81766-1449-46D3-BAA8-8875053336F1}"/>
              </a:ext>
            </a:extLst>
          </p:cNvPr>
          <p:cNvSpPr/>
          <p:nvPr/>
        </p:nvSpPr>
        <p:spPr bwMode="auto">
          <a:xfrm>
            <a:off x="7154779" y="3721100"/>
            <a:ext cx="126365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Truck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F39831-0438-4639-B94D-FB839138134E}"/>
              </a:ext>
            </a:extLst>
          </p:cNvPr>
          <p:cNvSpPr/>
          <p:nvPr/>
        </p:nvSpPr>
        <p:spPr bwMode="auto">
          <a:xfrm>
            <a:off x="7154779" y="4127500"/>
            <a:ext cx="126365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Train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6E42F93-1813-4FEC-B7E5-754151DA33A4}"/>
              </a:ext>
            </a:extLst>
          </p:cNvPr>
          <p:cNvSpPr/>
          <p:nvPr/>
        </p:nvSpPr>
        <p:spPr bwMode="auto">
          <a:xfrm>
            <a:off x="7154779" y="4533900"/>
            <a:ext cx="126365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Banana</a:t>
            </a:r>
          </a:p>
        </p:txBody>
      </p:sp>
      <p:pic>
        <p:nvPicPr>
          <p:cNvPr id="22" name="Graphic 21" descr="Convertible">
            <a:extLst>
              <a:ext uri="{FF2B5EF4-FFF2-40B4-BE49-F238E27FC236}">
                <a16:creationId xmlns:a16="http://schemas.microsoft.com/office/drawing/2014/main" id="{3A60F11E-16EA-412D-8AE6-06715C3993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1000" y="3505200"/>
            <a:ext cx="914400" cy="914400"/>
          </a:xfrm>
          <a:prstGeom prst="rect">
            <a:avLst/>
          </a:prstGeom>
        </p:spPr>
      </p:pic>
      <p:pic>
        <p:nvPicPr>
          <p:cNvPr id="24" name="Graphic 23" descr="Convertible">
            <a:extLst>
              <a:ext uri="{FF2B5EF4-FFF2-40B4-BE49-F238E27FC236}">
                <a16:creationId xmlns:a16="http://schemas.microsoft.com/office/drawing/2014/main" id="{ECF65040-6B9C-4F66-9F94-E9EA2C2983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1000" y="3505200"/>
            <a:ext cx="914400" cy="914400"/>
          </a:xfrm>
          <a:prstGeom prst="rect">
            <a:avLst/>
          </a:prstGeom>
        </p:spPr>
      </p:pic>
      <p:pic>
        <p:nvPicPr>
          <p:cNvPr id="26" name="Graphic 25" descr="Car">
            <a:extLst>
              <a:ext uri="{FF2B5EF4-FFF2-40B4-BE49-F238E27FC236}">
                <a16:creationId xmlns:a16="http://schemas.microsoft.com/office/drawing/2014/main" id="{8801CC31-4300-4B4B-A6D8-2FD5A1B51A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1000" y="3505200"/>
            <a:ext cx="914400" cy="914400"/>
          </a:xfrm>
          <a:prstGeom prst="rect">
            <a:avLst/>
          </a:prstGeom>
        </p:spPr>
      </p:pic>
      <p:pic>
        <p:nvPicPr>
          <p:cNvPr id="28" name="Graphic 27" descr="Truck">
            <a:extLst>
              <a:ext uri="{FF2B5EF4-FFF2-40B4-BE49-F238E27FC236}">
                <a16:creationId xmlns:a16="http://schemas.microsoft.com/office/drawing/2014/main" id="{D13BBD4A-1C50-4753-A064-DDD8679401B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1000" y="3505200"/>
            <a:ext cx="914400" cy="914400"/>
          </a:xfrm>
          <a:prstGeom prst="rect">
            <a:avLst/>
          </a:prstGeom>
        </p:spPr>
      </p:pic>
      <p:pic>
        <p:nvPicPr>
          <p:cNvPr id="30" name="Graphic 29" descr="Cement truck">
            <a:extLst>
              <a:ext uri="{FF2B5EF4-FFF2-40B4-BE49-F238E27FC236}">
                <a16:creationId xmlns:a16="http://schemas.microsoft.com/office/drawing/2014/main" id="{1743FBB0-D025-4F98-99AB-F2D1B394B9C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81000" y="3505200"/>
            <a:ext cx="914400" cy="914400"/>
          </a:xfrm>
          <a:prstGeom prst="rect">
            <a:avLst/>
          </a:prstGeom>
        </p:spPr>
      </p:pic>
      <p:pic>
        <p:nvPicPr>
          <p:cNvPr id="32" name="Graphic 31" descr="Taxi">
            <a:extLst>
              <a:ext uri="{FF2B5EF4-FFF2-40B4-BE49-F238E27FC236}">
                <a16:creationId xmlns:a16="http://schemas.microsoft.com/office/drawing/2014/main" id="{E553A5C2-DD7A-448C-8247-67F0D00D10B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81000" y="3505200"/>
            <a:ext cx="914400" cy="914400"/>
          </a:xfrm>
          <a:prstGeom prst="rect">
            <a:avLst/>
          </a:prstGeom>
        </p:spPr>
      </p:pic>
      <p:pic>
        <p:nvPicPr>
          <p:cNvPr id="34" name="Graphic 33" descr="Toy Train">
            <a:extLst>
              <a:ext uri="{FF2B5EF4-FFF2-40B4-BE49-F238E27FC236}">
                <a16:creationId xmlns:a16="http://schemas.microsoft.com/office/drawing/2014/main" id="{770CE00E-B609-4B68-B41F-5D0E07AE08E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81000" y="3505200"/>
            <a:ext cx="914400" cy="914400"/>
          </a:xfrm>
          <a:prstGeom prst="rect">
            <a:avLst/>
          </a:prstGeom>
        </p:spPr>
      </p:pic>
      <p:pic>
        <p:nvPicPr>
          <p:cNvPr id="36" name="Graphic 35" descr="Toy Train">
            <a:extLst>
              <a:ext uri="{FF2B5EF4-FFF2-40B4-BE49-F238E27FC236}">
                <a16:creationId xmlns:a16="http://schemas.microsoft.com/office/drawing/2014/main" id="{480EBCAF-2736-46D6-B6D4-F268AF9CEBA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81000" y="3505200"/>
            <a:ext cx="914400" cy="914400"/>
          </a:xfrm>
          <a:prstGeom prst="rect">
            <a:avLst/>
          </a:prstGeom>
        </p:spPr>
      </p:pic>
      <p:pic>
        <p:nvPicPr>
          <p:cNvPr id="38" name="Graphic 37" descr="Dump truck">
            <a:extLst>
              <a:ext uri="{FF2B5EF4-FFF2-40B4-BE49-F238E27FC236}">
                <a16:creationId xmlns:a16="http://schemas.microsoft.com/office/drawing/2014/main" id="{9885D4BB-A44E-44F3-9358-55A88F369488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81000" y="3505200"/>
            <a:ext cx="914400" cy="914400"/>
          </a:xfrm>
          <a:prstGeom prst="rect">
            <a:avLst/>
          </a:prstGeom>
        </p:spPr>
      </p:pic>
      <p:pic>
        <p:nvPicPr>
          <p:cNvPr id="40" name="Graphic 39" descr="Car">
            <a:extLst>
              <a:ext uri="{FF2B5EF4-FFF2-40B4-BE49-F238E27FC236}">
                <a16:creationId xmlns:a16="http://schemas.microsoft.com/office/drawing/2014/main" id="{BC3CDEE4-11F0-4C36-B984-AEE12FD81DB0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81000" y="3505200"/>
            <a:ext cx="914400" cy="914400"/>
          </a:xfrm>
          <a:prstGeom prst="rect">
            <a:avLst/>
          </a:prstGeom>
        </p:spPr>
      </p:pic>
      <p:pic>
        <p:nvPicPr>
          <p:cNvPr id="42" name="Graphic 41" descr="Dump truck">
            <a:extLst>
              <a:ext uri="{FF2B5EF4-FFF2-40B4-BE49-F238E27FC236}">
                <a16:creationId xmlns:a16="http://schemas.microsoft.com/office/drawing/2014/main" id="{CDCF0B6D-2211-4BEA-B891-D05CA7FAE785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381000" y="3505200"/>
            <a:ext cx="914400" cy="914400"/>
          </a:xfrm>
          <a:prstGeom prst="rect">
            <a:avLst/>
          </a:prstGeom>
        </p:spPr>
      </p:pic>
      <p:pic>
        <p:nvPicPr>
          <p:cNvPr id="44" name="Graphic 43" descr="Monster Truck">
            <a:extLst>
              <a:ext uri="{FF2B5EF4-FFF2-40B4-BE49-F238E27FC236}">
                <a16:creationId xmlns:a16="http://schemas.microsoft.com/office/drawing/2014/main" id="{0D466AFC-5E6B-4CB1-8BE2-46198E89B2BA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381000" y="3505200"/>
            <a:ext cx="914400" cy="914400"/>
          </a:xfrm>
          <a:prstGeom prst="rect">
            <a:avLst/>
          </a:prstGeom>
        </p:spPr>
      </p:pic>
      <p:pic>
        <p:nvPicPr>
          <p:cNvPr id="46" name="Graphic 45" descr="Banana">
            <a:extLst>
              <a:ext uri="{FF2B5EF4-FFF2-40B4-BE49-F238E27FC236}">
                <a16:creationId xmlns:a16="http://schemas.microsoft.com/office/drawing/2014/main" id="{0611640F-825C-4716-B91B-1AFA2B908886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381000" y="3505200"/>
            <a:ext cx="914400" cy="914400"/>
          </a:xfrm>
          <a:prstGeom prst="rect">
            <a:avLst/>
          </a:prstGeom>
        </p:spPr>
      </p:pic>
      <p:pic>
        <p:nvPicPr>
          <p:cNvPr id="48" name="Graphic 47" descr="Banana">
            <a:extLst>
              <a:ext uri="{FF2B5EF4-FFF2-40B4-BE49-F238E27FC236}">
                <a16:creationId xmlns:a16="http://schemas.microsoft.com/office/drawing/2014/main" id="{5ADC7CC8-F2C4-49AA-81FD-C0E89085492A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381000" y="3505200"/>
            <a:ext cx="914400" cy="914400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D2D77B32-BAB0-45F1-8D77-893EDBCF2D00}"/>
              </a:ext>
            </a:extLst>
          </p:cNvPr>
          <p:cNvSpPr txBox="1"/>
          <p:nvPr/>
        </p:nvSpPr>
        <p:spPr>
          <a:xfrm>
            <a:off x="111622" y="4318000"/>
            <a:ext cx="14462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000" i="1" dirty="0">
                <a:solidFill>
                  <a:schemeClr val="bg2"/>
                </a:solidFill>
              </a:rPr>
              <a:t>(Repeat</a:t>
            </a:r>
          </a:p>
          <a:p>
            <a:pPr algn="ctr"/>
            <a:r>
              <a:rPr lang="en-CA" sz="2000" i="1" dirty="0">
                <a:solidFill>
                  <a:schemeClr val="bg2"/>
                </a:solidFill>
              </a:rPr>
              <a:t>many-many </a:t>
            </a:r>
          </a:p>
          <a:p>
            <a:pPr algn="ctr"/>
            <a:r>
              <a:rPr lang="en-CA" sz="2000" i="1" dirty="0">
                <a:solidFill>
                  <a:schemeClr val="bg2"/>
                </a:solidFill>
              </a:rPr>
              <a:t>times)</a:t>
            </a:r>
          </a:p>
        </p:txBody>
      </p:sp>
    </p:spTree>
    <p:extLst>
      <p:ext uri="{BB962C8B-B14F-4D97-AF65-F5344CB8AC3E}">
        <p14:creationId xmlns:p14="http://schemas.microsoft.com/office/powerpoint/2010/main" val="117729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000"/>
                            </p:stCondLst>
                            <p:childTnLst>
                              <p:par>
                                <p:cTn id="78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5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500"/>
                            </p:stCondLst>
                            <p:childTnLst>
                              <p:par>
                                <p:cTn id="84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0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000"/>
                            </p:stCondLst>
                            <p:childTnLst>
                              <p:par>
                                <p:cTn id="90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5" grpId="0" animBg="1"/>
      <p:bldP spid="17" grpId="0" animBg="1"/>
      <p:bldP spid="19" grpId="0" animBg="1"/>
      <p:bldP spid="4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E15C8-7E93-4CC4-8600-650679939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Deep Learning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91F65-3146-4B48-9D54-03ADD4EE8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Speech recognition</a:t>
            </a:r>
          </a:p>
          <a:p>
            <a:pPr lvl="1"/>
            <a:r>
              <a:rPr lang="en-CA" dirty="0"/>
              <a:t>input = sounds; output = words</a:t>
            </a:r>
          </a:p>
          <a:p>
            <a:r>
              <a:rPr lang="en-CA" dirty="0"/>
              <a:t>Language translation</a:t>
            </a:r>
          </a:p>
          <a:p>
            <a:pPr lvl="1"/>
            <a:r>
              <a:rPr lang="en-CA" dirty="0"/>
              <a:t>input = sentence in L</a:t>
            </a:r>
            <a:r>
              <a:rPr lang="en-CA" baseline="-25000" dirty="0"/>
              <a:t>1</a:t>
            </a:r>
            <a:r>
              <a:rPr lang="en-CA" dirty="0"/>
              <a:t>; output = sentence in L</a:t>
            </a:r>
            <a:r>
              <a:rPr lang="en-CA" baseline="-25000" dirty="0"/>
              <a:t>2</a:t>
            </a:r>
          </a:p>
          <a:p>
            <a:r>
              <a:rPr lang="en-CA" dirty="0"/>
              <a:t>Image recognition</a:t>
            </a:r>
          </a:p>
          <a:p>
            <a:pPr lvl="1"/>
            <a:r>
              <a:rPr lang="en-CA" dirty="0"/>
              <a:t>input = image; output = object labels</a:t>
            </a:r>
          </a:p>
          <a:p>
            <a:pPr lvl="2"/>
            <a:r>
              <a:rPr lang="en-CA" i="1" dirty="0"/>
              <a:t>e.g.</a:t>
            </a:r>
            <a:r>
              <a:rPr lang="en-CA" dirty="0"/>
              <a:t> tagging faces in photographs</a:t>
            </a:r>
          </a:p>
        </p:txBody>
      </p:sp>
    </p:spTree>
    <p:extLst>
      <p:ext uri="{BB962C8B-B14F-4D97-AF65-F5344CB8AC3E}">
        <p14:creationId xmlns:p14="http://schemas.microsoft.com/office/powerpoint/2010/main" val="2149830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Computer Hardware...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Input devices (data into the computer)</a:t>
            </a:r>
          </a:p>
          <a:p>
            <a:pPr lvl="1">
              <a:defRPr/>
            </a:pPr>
            <a:r>
              <a:rPr lang="en-CA" dirty="0"/>
              <a:t>mouse, keyboard, microphone, touch screen, ...</a:t>
            </a:r>
          </a:p>
          <a:p>
            <a:pPr>
              <a:defRPr/>
            </a:pPr>
            <a:r>
              <a:rPr lang="en-CA" dirty="0"/>
              <a:t>Output devices (data out of the computer)</a:t>
            </a:r>
          </a:p>
          <a:p>
            <a:pPr lvl="1">
              <a:defRPr/>
            </a:pPr>
            <a:r>
              <a:rPr lang="en-CA" dirty="0"/>
              <a:t>screen, speakers, printer, ...</a:t>
            </a:r>
          </a:p>
          <a:p>
            <a:pPr>
              <a:defRPr/>
            </a:pPr>
            <a:r>
              <a:rPr lang="en-CA" dirty="0"/>
              <a:t>Exercise:</a:t>
            </a:r>
          </a:p>
          <a:p>
            <a:pPr lvl="1">
              <a:defRPr/>
            </a:pPr>
            <a:r>
              <a:rPr lang="en-CA" dirty="0"/>
              <a:t>name some input and output devices/modes for</a:t>
            </a:r>
          </a:p>
          <a:p>
            <a:pPr lvl="2">
              <a:defRPr/>
            </a:pPr>
            <a:r>
              <a:rPr lang="en-CA" dirty="0"/>
              <a:t>iPod</a:t>
            </a:r>
          </a:p>
          <a:p>
            <a:pPr lvl="2">
              <a:defRPr/>
            </a:pPr>
            <a:r>
              <a:rPr lang="en-CA" dirty="0"/>
              <a:t>video game systems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4FD81-EBAC-461F-9751-486F2DA36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Future of Computing?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8D5A4-8EDB-4A4C-ACCA-22F061630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Quantum computers</a:t>
            </a:r>
            <a:endParaRPr lang="en-CA" dirty="0"/>
          </a:p>
          <a:p>
            <a:pPr lvl="1"/>
            <a:r>
              <a:rPr lang="en-CA" dirty="0"/>
              <a:t>use quantum superposition to do calculations</a:t>
            </a:r>
          </a:p>
          <a:p>
            <a:pPr lvl="2"/>
            <a:r>
              <a:rPr lang="en-CA" dirty="0"/>
              <a:t>qubit </a:t>
            </a:r>
            <a:r>
              <a:rPr lang="en-CA" dirty="0">
                <a:sym typeface="Wingdings" panose="05000000000000000000" pitchFamily="2" charset="2"/>
              </a:rPr>
              <a:t> quantum bit</a:t>
            </a:r>
          </a:p>
          <a:p>
            <a:pPr lvl="2"/>
            <a:r>
              <a:rPr lang="en-CA" dirty="0">
                <a:sym typeface="Wingdings" panose="05000000000000000000" pitchFamily="2" charset="2"/>
              </a:rPr>
              <a:t>0 or 1 or superposition of both</a:t>
            </a:r>
            <a:endParaRPr lang="en-CA" dirty="0"/>
          </a:p>
          <a:p>
            <a:pPr lvl="1"/>
            <a:r>
              <a:rPr lang="en-CA" dirty="0"/>
              <a:t>very good at some problems</a:t>
            </a:r>
          </a:p>
          <a:p>
            <a:pPr lvl="2"/>
            <a:r>
              <a:rPr lang="en-CA" dirty="0"/>
              <a:t>factoring numbers (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dirty="0"/>
              <a:t>breaking codes)</a:t>
            </a:r>
          </a:p>
          <a:p>
            <a:pPr lvl="2"/>
            <a:r>
              <a:rPr lang="en-CA" dirty="0"/>
              <a:t>searching (</a:t>
            </a:r>
            <a:r>
              <a:rPr lang="en-CA" dirty="0">
                <a:sym typeface="Wingdings" panose="05000000000000000000" pitchFamily="2" charset="2"/>
              </a:rPr>
              <a:t> hacking passwords)</a:t>
            </a:r>
            <a:endParaRPr lang="en-CA" dirty="0"/>
          </a:p>
          <a:p>
            <a:pPr lvl="2"/>
            <a:r>
              <a:rPr lang="en-CA" dirty="0"/>
              <a:t>simulation of chemical processes</a:t>
            </a:r>
          </a:p>
          <a:p>
            <a:pPr lvl="1"/>
            <a:r>
              <a:rPr lang="en-CA" dirty="0"/>
              <a:t>but not any better for most problems</a:t>
            </a:r>
          </a:p>
          <a:p>
            <a:pPr lvl="2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053782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Questions?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...Computer Hardware...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CPU (Central Processing Unit)</a:t>
            </a:r>
          </a:p>
          <a:p>
            <a:pPr lvl="1">
              <a:defRPr/>
            </a:pPr>
            <a:r>
              <a:rPr lang="en-CA" dirty="0"/>
              <a:t>process the data (add, multiply, move, ...)</a:t>
            </a:r>
          </a:p>
          <a:p>
            <a:pPr lvl="1">
              <a:defRPr/>
            </a:pPr>
            <a:r>
              <a:rPr lang="en-CA" dirty="0"/>
              <a:t>understands the instructions</a:t>
            </a:r>
          </a:p>
          <a:p>
            <a:pPr lvl="1">
              <a:defRPr/>
            </a:pPr>
            <a:r>
              <a:rPr lang="en-CA" dirty="0"/>
              <a:t>may have extra CPUs (GPU, for example)</a:t>
            </a:r>
          </a:p>
          <a:p>
            <a:pPr>
              <a:defRPr/>
            </a:pPr>
            <a:r>
              <a:rPr lang="en-CA"/>
              <a:t>Main </a:t>
            </a:r>
            <a:r>
              <a:rPr lang="en-CA" dirty="0"/>
              <a:t>Memory</a:t>
            </a:r>
          </a:p>
          <a:p>
            <a:pPr lvl="1">
              <a:defRPr/>
            </a:pPr>
            <a:r>
              <a:rPr lang="en-CA" dirty="0"/>
              <a:t>remember what the computer’s working on</a:t>
            </a:r>
          </a:p>
          <a:p>
            <a:pPr lvl="1">
              <a:defRPr/>
            </a:pPr>
            <a:r>
              <a:rPr lang="en-CA" dirty="0"/>
              <a:t>volatile = lost when power goes out</a:t>
            </a:r>
          </a:p>
          <a:p>
            <a:pPr lvl="1">
              <a:defRPr/>
            </a:pPr>
            <a:r>
              <a:rPr lang="en-CA" dirty="0"/>
              <a:t>small(</a:t>
            </a:r>
            <a:r>
              <a:rPr lang="en-CA" dirty="0" err="1"/>
              <a:t>ish</a:t>
            </a:r>
            <a:r>
              <a:rPr lang="en-CA" dirty="0"/>
              <a:t>) capacity (megabytes/gigabytes)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...Computer Hardware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Secondary storage</a:t>
            </a:r>
          </a:p>
          <a:p>
            <a:pPr lvl="1">
              <a:defRPr/>
            </a:pPr>
            <a:r>
              <a:rPr lang="en-CA" dirty="0"/>
              <a:t>hold files when the power’s off</a:t>
            </a:r>
          </a:p>
          <a:p>
            <a:pPr lvl="2">
              <a:defRPr/>
            </a:pPr>
            <a:r>
              <a:rPr lang="en-CA" dirty="0"/>
              <a:t>use the open and save commands in a program</a:t>
            </a:r>
          </a:p>
          <a:p>
            <a:pPr lvl="1">
              <a:defRPr/>
            </a:pPr>
            <a:r>
              <a:rPr lang="en-CA" dirty="0"/>
              <a:t>large capacity (gigabytes/terabytes/...)</a:t>
            </a:r>
          </a:p>
          <a:p>
            <a:pPr lvl="1">
              <a:defRPr/>
            </a:pPr>
            <a:r>
              <a:rPr lang="en-CA" dirty="0"/>
              <a:t>Internal:</a:t>
            </a:r>
          </a:p>
          <a:p>
            <a:pPr lvl="2">
              <a:defRPr/>
            </a:pPr>
            <a:r>
              <a:rPr lang="en-CA" dirty="0"/>
              <a:t>hard disk, solid state storage</a:t>
            </a:r>
          </a:p>
          <a:p>
            <a:pPr lvl="1">
              <a:defRPr/>
            </a:pPr>
            <a:r>
              <a:rPr lang="en-CA" dirty="0"/>
              <a:t>External:</a:t>
            </a:r>
          </a:p>
          <a:p>
            <a:pPr lvl="2">
              <a:defRPr/>
            </a:pPr>
            <a:r>
              <a:rPr lang="en-CA" dirty="0"/>
              <a:t>USB drive, CD, DVD, ...</a:t>
            </a:r>
          </a:p>
          <a:p>
            <a:pPr lvl="2">
              <a:defRPr/>
            </a:pPr>
            <a:r>
              <a:rPr lang="en-CA" dirty="0"/>
              <a:t>floppy disk, punch cards, tape, ...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A96FE-92F2-4D43-B48A-CEA1FE0AC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Running a Program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1EC89ED7-A837-4A4A-A4EA-96A01A36A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077200" cy="4114800"/>
          </a:xfrm>
        </p:spPr>
        <p:txBody>
          <a:bodyPr/>
          <a:lstStyle/>
          <a:p>
            <a:pPr marL="2330450"/>
            <a:r>
              <a:rPr lang="en-CA" sz="2800" dirty="0"/>
              <a:t>User requests program to start</a:t>
            </a:r>
          </a:p>
          <a:p>
            <a:pPr marL="2509838" lvl="1"/>
            <a:r>
              <a:rPr lang="en-CA" sz="2400" dirty="0"/>
              <a:t>types command on keyboard</a:t>
            </a:r>
          </a:p>
          <a:p>
            <a:pPr marL="2509838" lvl="1"/>
            <a:r>
              <a:rPr lang="en-CA" sz="2400" dirty="0"/>
              <a:t>uses mouse to double-click icon on screen</a:t>
            </a:r>
          </a:p>
          <a:p>
            <a:pPr marL="2509838" lvl="1"/>
            <a:r>
              <a:rPr lang="en-CA" sz="2400" dirty="0"/>
              <a:t>uses finger to tap icon on screen</a:t>
            </a:r>
          </a:p>
          <a:p>
            <a:pPr marL="2509838" lvl="1"/>
            <a:r>
              <a:rPr lang="en-CA" sz="2400" dirty="0"/>
              <a:t>speaks command to computer</a:t>
            </a:r>
          </a:p>
          <a:p>
            <a:pPr marL="2509838" lvl="1"/>
            <a:r>
              <a:rPr lang="en-CA" sz="2400" dirty="0"/>
              <a:t>looks </a:t>
            </a:r>
            <a:r>
              <a:rPr lang="en-CA" sz="2400" i="1" dirty="0"/>
              <a:t>pointedly</a:t>
            </a:r>
            <a:r>
              <a:rPr lang="en-CA" sz="2400" dirty="0"/>
              <a:t> at the screen</a:t>
            </a:r>
          </a:p>
          <a:p>
            <a:pPr marL="2509838" lvl="1"/>
            <a:r>
              <a:rPr lang="en-CA" sz="2400" i="1" dirty="0"/>
              <a:t>thinks at </a:t>
            </a:r>
            <a:r>
              <a:rPr lang="en-CA" sz="2400" dirty="0"/>
              <a:t>the computer</a:t>
            </a:r>
          </a:p>
          <a:p>
            <a:r>
              <a:rPr lang="en-CA" sz="2800" dirty="0"/>
              <a:t>Input devices: keyboard, mouse, touch-screen, microphone, eye-tracking device, EEG probes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154330-8B9D-4856-8BEA-82803A9C9417}"/>
              </a:ext>
            </a:extLst>
          </p:cNvPr>
          <p:cNvSpPr/>
          <p:nvPr/>
        </p:nvSpPr>
        <p:spPr bwMode="auto">
          <a:xfrm>
            <a:off x="457200" y="1981200"/>
            <a:ext cx="1905000" cy="1524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Flowchart: Data 4">
            <a:extLst>
              <a:ext uri="{FF2B5EF4-FFF2-40B4-BE49-F238E27FC236}">
                <a16:creationId xmlns:a16="http://schemas.microsoft.com/office/drawing/2014/main" id="{225AB097-4783-4403-B243-2099916AEDBC}"/>
              </a:ext>
            </a:extLst>
          </p:cNvPr>
          <p:cNvSpPr/>
          <p:nvPr/>
        </p:nvSpPr>
        <p:spPr bwMode="auto">
          <a:xfrm>
            <a:off x="-60302" y="3658148"/>
            <a:ext cx="2438400" cy="533400"/>
          </a:xfrm>
          <a:prstGeom prst="flowChartInputOutp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035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A96FE-92F2-4D43-B48A-CEA1FE0AC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Running a Program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EE9A610-DA09-4705-AFDB-EBD0A5DA7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3800" y="1981200"/>
            <a:ext cx="4953000" cy="4648200"/>
          </a:xfrm>
        </p:spPr>
        <p:txBody>
          <a:bodyPr/>
          <a:lstStyle/>
          <a:p>
            <a:r>
              <a:rPr lang="en-CA" dirty="0"/>
              <a:t>Operating system provides continuous feedback on output device(s)</a:t>
            </a:r>
          </a:p>
          <a:p>
            <a:pPr marL="1704975" lvl="1"/>
            <a:r>
              <a:rPr lang="en-CA" dirty="0"/>
              <a:t>visual (screen)</a:t>
            </a:r>
          </a:p>
          <a:p>
            <a:pPr marL="1704975" lvl="1"/>
            <a:r>
              <a:rPr lang="en-CA" dirty="0"/>
              <a:t>audio (speaker)</a:t>
            </a:r>
          </a:p>
          <a:p>
            <a:pPr marL="1704975" lvl="1"/>
            <a:r>
              <a:rPr lang="en-CA" dirty="0"/>
              <a:t>tactile (vibrator)</a:t>
            </a:r>
          </a:p>
          <a:p>
            <a:r>
              <a:rPr lang="en-CA" dirty="0"/>
              <a:t>OS stored in main memory, loaded into CPU as required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154330-8B9D-4856-8BEA-82803A9C9417}"/>
              </a:ext>
            </a:extLst>
          </p:cNvPr>
          <p:cNvSpPr/>
          <p:nvPr/>
        </p:nvSpPr>
        <p:spPr bwMode="auto">
          <a:xfrm>
            <a:off x="457200" y="1981200"/>
            <a:ext cx="1905000" cy="1524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Flowchart: Data 4">
            <a:extLst>
              <a:ext uri="{FF2B5EF4-FFF2-40B4-BE49-F238E27FC236}">
                <a16:creationId xmlns:a16="http://schemas.microsoft.com/office/drawing/2014/main" id="{225AB097-4783-4403-B243-2099916AEDBC}"/>
              </a:ext>
            </a:extLst>
          </p:cNvPr>
          <p:cNvSpPr/>
          <p:nvPr/>
        </p:nvSpPr>
        <p:spPr bwMode="auto">
          <a:xfrm>
            <a:off x="-60302" y="3658148"/>
            <a:ext cx="2438400" cy="533400"/>
          </a:xfrm>
          <a:prstGeom prst="flowChartInputOutp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632CDA5B-3E56-43CB-8110-D806F751B304}"/>
              </a:ext>
            </a:extLst>
          </p:cNvPr>
          <p:cNvSpPr/>
          <p:nvPr/>
        </p:nvSpPr>
        <p:spPr bwMode="auto">
          <a:xfrm>
            <a:off x="2378097" y="3810000"/>
            <a:ext cx="1439191" cy="38154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Arrow: Bent-Up 8">
            <a:extLst>
              <a:ext uri="{FF2B5EF4-FFF2-40B4-BE49-F238E27FC236}">
                <a16:creationId xmlns:a16="http://schemas.microsoft.com/office/drawing/2014/main" id="{9ACC3C43-028A-4964-B105-B18968B5ED6B}"/>
              </a:ext>
            </a:extLst>
          </p:cNvPr>
          <p:cNvSpPr/>
          <p:nvPr/>
        </p:nvSpPr>
        <p:spPr bwMode="auto">
          <a:xfrm rot="16200000">
            <a:off x="2811177" y="2370423"/>
            <a:ext cx="838748" cy="1736702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41FB00-F51F-4C91-A7C3-27DACFDEC43B}"/>
              </a:ext>
            </a:extLst>
          </p:cNvPr>
          <p:cNvSpPr/>
          <p:nvPr/>
        </p:nvSpPr>
        <p:spPr bwMode="auto">
          <a:xfrm>
            <a:off x="3810000" y="3658148"/>
            <a:ext cx="1295400" cy="1294852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E1A36F-4418-48C9-8B1D-35C61D7B539E}"/>
              </a:ext>
            </a:extLst>
          </p:cNvPr>
          <p:cNvSpPr/>
          <p:nvPr/>
        </p:nvSpPr>
        <p:spPr bwMode="auto">
          <a:xfrm>
            <a:off x="4030651" y="3962400"/>
            <a:ext cx="854098" cy="6858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CPU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26AC73-2496-4E4E-B3E8-EB35E751B81F}"/>
              </a:ext>
            </a:extLst>
          </p:cNvPr>
          <p:cNvSpPr/>
          <p:nvPr/>
        </p:nvSpPr>
        <p:spPr bwMode="auto">
          <a:xfrm>
            <a:off x="4114800" y="3733800"/>
            <a:ext cx="45719" cy="2286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D765D4B-726D-476A-9ACD-BDB9884A6446}"/>
              </a:ext>
            </a:extLst>
          </p:cNvPr>
          <p:cNvSpPr/>
          <p:nvPr/>
        </p:nvSpPr>
        <p:spPr bwMode="auto">
          <a:xfrm>
            <a:off x="4330590" y="3733800"/>
            <a:ext cx="45719" cy="2286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D7EFEC7-BDED-4E67-BA94-84F50E2CBC23}"/>
              </a:ext>
            </a:extLst>
          </p:cNvPr>
          <p:cNvSpPr/>
          <p:nvPr/>
        </p:nvSpPr>
        <p:spPr bwMode="auto">
          <a:xfrm>
            <a:off x="4546380" y="3733800"/>
            <a:ext cx="45719" cy="2286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F51CCA2-B323-42DB-AAAD-D04911CCED35}"/>
              </a:ext>
            </a:extLst>
          </p:cNvPr>
          <p:cNvSpPr/>
          <p:nvPr/>
        </p:nvSpPr>
        <p:spPr bwMode="auto">
          <a:xfrm>
            <a:off x="4114800" y="4648200"/>
            <a:ext cx="45719" cy="2286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E662FAD-F039-4115-AF1A-45EBE4C5FE86}"/>
              </a:ext>
            </a:extLst>
          </p:cNvPr>
          <p:cNvSpPr/>
          <p:nvPr/>
        </p:nvSpPr>
        <p:spPr bwMode="auto">
          <a:xfrm>
            <a:off x="4330590" y="4648200"/>
            <a:ext cx="45719" cy="2286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5A58F11-8051-42E8-A69E-7932D96E6B4F}"/>
              </a:ext>
            </a:extLst>
          </p:cNvPr>
          <p:cNvSpPr/>
          <p:nvPr/>
        </p:nvSpPr>
        <p:spPr bwMode="auto">
          <a:xfrm>
            <a:off x="4546380" y="4648200"/>
            <a:ext cx="45719" cy="2286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FB9EA24-6D5C-4242-9480-2D98DEED002E}"/>
              </a:ext>
            </a:extLst>
          </p:cNvPr>
          <p:cNvSpPr/>
          <p:nvPr/>
        </p:nvSpPr>
        <p:spPr bwMode="auto">
          <a:xfrm>
            <a:off x="4762170" y="3733800"/>
            <a:ext cx="45719" cy="2286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3BEC4C6-99C4-4BA7-A66B-4F5253F8101A}"/>
              </a:ext>
            </a:extLst>
          </p:cNvPr>
          <p:cNvSpPr/>
          <p:nvPr/>
        </p:nvSpPr>
        <p:spPr bwMode="auto">
          <a:xfrm>
            <a:off x="4762170" y="4648200"/>
            <a:ext cx="45719" cy="2286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43EB422-0F12-466B-9BB3-822CF5492206}"/>
              </a:ext>
            </a:extLst>
          </p:cNvPr>
          <p:cNvGrpSpPr/>
          <p:nvPr/>
        </p:nvGrpSpPr>
        <p:grpSpPr>
          <a:xfrm>
            <a:off x="572190" y="4350469"/>
            <a:ext cx="2635250" cy="2361652"/>
            <a:chOff x="572190" y="4350469"/>
            <a:chExt cx="2635250" cy="2361652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E87055C-E7D7-441D-B2D5-2398F20675F1}"/>
                </a:ext>
              </a:extLst>
            </p:cNvPr>
            <p:cNvSpPr/>
            <p:nvPr/>
          </p:nvSpPr>
          <p:spPr bwMode="auto">
            <a:xfrm>
              <a:off x="572190" y="4350469"/>
              <a:ext cx="2635250" cy="2361652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4313506-ABA8-488B-B312-2594718A935E}"/>
                </a:ext>
              </a:extLst>
            </p:cNvPr>
            <p:cNvSpPr/>
            <p:nvPr/>
          </p:nvSpPr>
          <p:spPr bwMode="auto">
            <a:xfrm>
              <a:off x="792840" y="4800600"/>
              <a:ext cx="2141549" cy="838748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main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dirty="0">
                  <a:latin typeface="Times New Roman" charset="0"/>
                </a:rPr>
                <a:t>memory</a:t>
              </a:r>
              <a:endPara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066B905-C77F-400E-A4B0-8D0393D26B9A}"/>
                </a:ext>
              </a:extLst>
            </p:cNvPr>
            <p:cNvSpPr/>
            <p:nvPr/>
          </p:nvSpPr>
          <p:spPr bwMode="auto">
            <a:xfrm>
              <a:off x="572190" y="4350469"/>
              <a:ext cx="2635250" cy="37393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20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operating system</a:t>
              </a:r>
            </a:p>
          </p:txBody>
        </p:sp>
      </p:grpSp>
      <p:sp>
        <p:nvSpPr>
          <p:cNvPr id="17" name="Arrow: Left-Right 16">
            <a:extLst>
              <a:ext uri="{FF2B5EF4-FFF2-40B4-BE49-F238E27FC236}">
                <a16:creationId xmlns:a16="http://schemas.microsoft.com/office/drawing/2014/main" id="{01036A13-E6B7-4B18-AFBC-DDD4379A1677}"/>
              </a:ext>
            </a:extLst>
          </p:cNvPr>
          <p:cNvSpPr/>
          <p:nvPr/>
        </p:nvSpPr>
        <p:spPr bwMode="auto">
          <a:xfrm>
            <a:off x="3207440" y="4350469"/>
            <a:ext cx="609848" cy="373932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6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A96FE-92F2-4D43-B48A-CEA1FE0AC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Running a Program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66457C01-00C7-4A82-BFCF-2F9719C11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4495800" cy="4114800"/>
          </a:xfrm>
        </p:spPr>
        <p:txBody>
          <a:bodyPr/>
          <a:lstStyle/>
          <a:p>
            <a:r>
              <a:rPr lang="en-CA" dirty="0"/>
              <a:t>Program loaded from secondary storage into main memory</a:t>
            </a:r>
          </a:p>
          <a:p>
            <a:pPr lvl="1"/>
            <a:r>
              <a:rPr lang="en-CA" dirty="0"/>
              <a:t>CPU running </a:t>
            </a:r>
            <a:br>
              <a:rPr lang="en-CA" dirty="0"/>
            </a:br>
            <a:r>
              <a:rPr lang="en-CA" dirty="0"/>
              <a:t>OS code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41FB00-F51F-4C91-A7C3-27DACFDEC43B}"/>
              </a:ext>
            </a:extLst>
          </p:cNvPr>
          <p:cNvSpPr/>
          <p:nvPr/>
        </p:nvSpPr>
        <p:spPr bwMode="auto">
          <a:xfrm>
            <a:off x="3810000" y="3658148"/>
            <a:ext cx="1295400" cy="1294852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E1A36F-4418-48C9-8B1D-35C61D7B539E}"/>
              </a:ext>
            </a:extLst>
          </p:cNvPr>
          <p:cNvSpPr/>
          <p:nvPr/>
        </p:nvSpPr>
        <p:spPr bwMode="auto">
          <a:xfrm>
            <a:off x="4030651" y="3962400"/>
            <a:ext cx="854098" cy="6858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CPU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26AC73-2496-4E4E-B3E8-EB35E751B81F}"/>
              </a:ext>
            </a:extLst>
          </p:cNvPr>
          <p:cNvSpPr/>
          <p:nvPr/>
        </p:nvSpPr>
        <p:spPr bwMode="auto">
          <a:xfrm>
            <a:off x="4114800" y="3733800"/>
            <a:ext cx="45719" cy="2286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D765D4B-726D-476A-9ACD-BDB9884A6446}"/>
              </a:ext>
            </a:extLst>
          </p:cNvPr>
          <p:cNvSpPr/>
          <p:nvPr/>
        </p:nvSpPr>
        <p:spPr bwMode="auto">
          <a:xfrm>
            <a:off x="4330590" y="3733800"/>
            <a:ext cx="45719" cy="2286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D7EFEC7-BDED-4E67-BA94-84F50E2CBC23}"/>
              </a:ext>
            </a:extLst>
          </p:cNvPr>
          <p:cNvSpPr/>
          <p:nvPr/>
        </p:nvSpPr>
        <p:spPr bwMode="auto">
          <a:xfrm>
            <a:off x="4546380" y="3733800"/>
            <a:ext cx="45719" cy="2286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F51CCA2-B323-42DB-AAAD-D04911CCED35}"/>
              </a:ext>
            </a:extLst>
          </p:cNvPr>
          <p:cNvSpPr/>
          <p:nvPr/>
        </p:nvSpPr>
        <p:spPr bwMode="auto">
          <a:xfrm>
            <a:off x="4114800" y="4648200"/>
            <a:ext cx="45719" cy="2286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E662FAD-F039-4115-AF1A-45EBE4C5FE86}"/>
              </a:ext>
            </a:extLst>
          </p:cNvPr>
          <p:cNvSpPr/>
          <p:nvPr/>
        </p:nvSpPr>
        <p:spPr bwMode="auto">
          <a:xfrm>
            <a:off x="4330590" y="4648200"/>
            <a:ext cx="45719" cy="2286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5A58F11-8051-42E8-A69E-7932D96E6B4F}"/>
              </a:ext>
            </a:extLst>
          </p:cNvPr>
          <p:cNvSpPr/>
          <p:nvPr/>
        </p:nvSpPr>
        <p:spPr bwMode="auto">
          <a:xfrm>
            <a:off x="4546380" y="4648200"/>
            <a:ext cx="45719" cy="2286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FB9EA24-6D5C-4242-9480-2D98DEED002E}"/>
              </a:ext>
            </a:extLst>
          </p:cNvPr>
          <p:cNvSpPr/>
          <p:nvPr/>
        </p:nvSpPr>
        <p:spPr bwMode="auto">
          <a:xfrm>
            <a:off x="4762170" y="3733800"/>
            <a:ext cx="45719" cy="2286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3BEC4C6-99C4-4BA7-A66B-4F5253F8101A}"/>
              </a:ext>
            </a:extLst>
          </p:cNvPr>
          <p:cNvSpPr/>
          <p:nvPr/>
        </p:nvSpPr>
        <p:spPr bwMode="auto">
          <a:xfrm>
            <a:off x="4762170" y="4648200"/>
            <a:ext cx="45719" cy="2286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B06473-0BFD-4468-86F7-E56F1EE6060B}"/>
              </a:ext>
            </a:extLst>
          </p:cNvPr>
          <p:cNvGrpSpPr/>
          <p:nvPr/>
        </p:nvGrpSpPr>
        <p:grpSpPr>
          <a:xfrm>
            <a:off x="5230250" y="1835623"/>
            <a:ext cx="3600000" cy="3600000"/>
            <a:chOff x="5230250" y="1835623"/>
            <a:chExt cx="3600000" cy="36000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B9A0FEE-B5D2-4408-92EC-578F320B00BA}"/>
                </a:ext>
              </a:extLst>
            </p:cNvPr>
            <p:cNvSpPr/>
            <p:nvPr/>
          </p:nvSpPr>
          <p:spPr bwMode="auto">
            <a:xfrm>
              <a:off x="5230250" y="1835623"/>
              <a:ext cx="3600000" cy="3600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7100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90000"/>
                    <a:lumOff val="10000"/>
                  </a:schemeClr>
                </a:gs>
              </a:gsLst>
              <a:lin ang="8100000" scaled="1"/>
              <a:tileRect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1" name="Block Arc 50">
              <a:extLst>
                <a:ext uri="{FF2B5EF4-FFF2-40B4-BE49-F238E27FC236}">
                  <a16:creationId xmlns:a16="http://schemas.microsoft.com/office/drawing/2014/main" id="{01680ED7-723D-4E19-9213-B6E4088F7839}"/>
                </a:ext>
              </a:extLst>
            </p:cNvPr>
            <p:cNvSpPr/>
            <p:nvPr/>
          </p:nvSpPr>
          <p:spPr bwMode="auto">
            <a:xfrm>
              <a:off x="5246148" y="1835623"/>
              <a:ext cx="3584102" cy="3600000"/>
            </a:xfrm>
            <a:prstGeom prst="blockArc">
              <a:avLst>
                <a:gd name="adj1" fmla="val 17660165"/>
                <a:gd name="adj2" fmla="val 0"/>
                <a:gd name="adj3" fmla="val 10483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3" name="Arrow: Left-Up 2">
            <a:extLst>
              <a:ext uri="{FF2B5EF4-FFF2-40B4-BE49-F238E27FC236}">
                <a16:creationId xmlns:a16="http://schemas.microsoft.com/office/drawing/2014/main" id="{87816645-A1B5-43AA-AF96-1EF7BE4D0741}"/>
              </a:ext>
            </a:extLst>
          </p:cNvPr>
          <p:cNvSpPr/>
          <p:nvPr/>
        </p:nvSpPr>
        <p:spPr bwMode="auto">
          <a:xfrm>
            <a:off x="3223338" y="5435623"/>
            <a:ext cx="4015662" cy="736577"/>
          </a:xfrm>
          <a:prstGeom prst="leftUp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2B044C3-DFF6-4AA3-B82A-717568B42CAB}"/>
              </a:ext>
            </a:extLst>
          </p:cNvPr>
          <p:cNvGrpSpPr/>
          <p:nvPr/>
        </p:nvGrpSpPr>
        <p:grpSpPr>
          <a:xfrm>
            <a:off x="572190" y="4350469"/>
            <a:ext cx="2635250" cy="2361652"/>
            <a:chOff x="572190" y="4350469"/>
            <a:chExt cx="2635250" cy="2361652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D5AE4C5-B604-469E-86C4-BAD2CAF4FC63}"/>
                </a:ext>
              </a:extLst>
            </p:cNvPr>
            <p:cNvSpPr/>
            <p:nvPr/>
          </p:nvSpPr>
          <p:spPr bwMode="auto">
            <a:xfrm>
              <a:off x="572190" y="4350469"/>
              <a:ext cx="2635250" cy="2361652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152E214-8B89-40C1-8A19-94B6AC25FE3B}"/>
                </a:ext>
              </a:extLst>
            </p:cNvPr>
            <p:cNvSpPr/>
            <p:nvPr/>
          </p:nvSpPr>
          <p:spPr bwMode="auto">
            <a:xfrm>
              <a:off x="792840" y="4800600"/>
              <a:ext cx="2141549" cy="838748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main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dirty="0">
                  <a:latin typeface="Times New Roman" charset="0"/>
                </a:rPr>
                <a:t>memory</a:t>
              </a:r>
              <a:endPara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D81826B-0D84-416B-8E34-7FD6064F53DE}"/>
                </a:ext>
              </a:extLst>
            </p:cNvPr>
            <p:cNvSpPr/>
            <p:nvPr/>
          </p:nvSpPr>
          <p:spPr bwMode="auto">
            <a:xfrm>
              <a:off x="572190" y="4350469"/>
              <a:ext cx="2635250" cy="37393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20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operating system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0B1DA850-E0A1-4C7C-949D-1DD373982749}"/>
              </a:ext>
            </a:extLst>
          </p:cNvPr>
          <p:cNvSpPr/>
          <p:nvPr/>
        </p:nvSpPr>
        <p:spPr bwMode="auto">
          <a:xfrm>
            <a:off x="792840" y="5791200"/>
            <a:ext cx="373098" cy="152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107346-8195-4258-87AE-508A9F051346}"/>
              </a:ext>
            </a:extLst>
          </p:cNvPr>
          <p:cNvSpPr/>
          <p:nvPr/>
        </p:nvSpPr>
        <p:spPr bwMode="auto">
          <a:xfrm>
            <a:off x="1168129" y="5791200"/>
            <a:ext cx="373098" cy="152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2C349EE-30C8-4BC7-B209-94EBECDDCC0E}"/>
              </a:ext>
            </a:extLst>
          </p:cNvPr>
          <p:cNvSpPr/>
          <p:nvPr/>
        </p:nvSpPr>
        <p:spPr bwMode="auto">
          <a:xfrm>
            <a:off x="1543418" y="5791200"/>
            <a:ext cx="373098" cy="152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A8A95C9-F649-4D07-8144-FE8F5D91DD52}"/>
              </a:ext>
            </a:extLst>
          </p:cNvPr>
          <p:cNvSpPr/>
          <p:nvPr/>
        </p:nvSpPr>
        <p:spPr bwMode="auto">
          <a:xfrm>
            <a:off x="1918707" y="5791200"/>
            <a:ext cx="373098" cy="152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B4FA771-8905-43E2-8EF8-41E11CA9FCA0}"/>
              </a:ext>
            </a:extLst>
          </p:cNvPr>
          <p:cNvSpPr/>
          <p:nvPr/>
        </p:nvSpPr>
        <p:spPr bwMode="auto">
          <a:xfrm>
            <a:off x="2293996" y="5791200"/>
            <a:ext cx="373098" cy="152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Arrow: Left-Right 34">
            <a:extLst>
              <a:ext uri="{FF2B5EF4-FFF2-40B4-BE49-F238E27FC236}">
                <a16:creationId xmlns:a16="http://schemas.microsoft.com/office/drawing/2014/main" id="{647DC8E1-1A53-4277-B804-AE0A9CF88F53}"/>
              </a:ext>
            </a:extLst>
          </p:cNvPr>
          <p:cNvSpPr/>
          <p:nvPr/>
        </p:nvSpPr>
        <p:spPr bwMode="auto">
          <a:xfrm>
            <a:off x="3207440" y="4350469"/>
            <a:ext cx="609848" cy="373932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67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9" grpId="0" animBg="1"/>
      <p:bldP spid="21" grpId="0" animBg="1"/>
      <p:bldP spid="23" grpId="0" animBg="1"/>
    </p:bldLst>
  </p:timing>
</p:sld>
</file>

<file path=ppt/theme/theme1.xml><?xml version="1.0" encoding="utf-8"?>
<a:theme xmlns:a="http://schemas.openxmlformats.org/drawingml/2006/main" name="06loop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06loo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06loop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loop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2221</Words>
  <Application>Microsoft Office PowerPoint</Application>
  <PresentationFormat>On-screen Show (4:3)</PresentationFormat>
  <Paragraphs>445</Paragraphs>
  <Slides>41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Times New Roman</vt:lpstr>
      <vt:lpstr>Wingdings</vt:lpstr>
      <vt:lpstr>06loops</vt:lpstr>
      <vt:lpstr>Computer Hardware and History</vt:lpstr>
      <vt:lpstr>Computers</vt:lpstr>
      <vt:lpstr>What is a Computer?</vt:lpstr>
      <vt:lpstr>Computer Hardware...</vt:lpstr>
      <vt:lpstr>...Computer Hardware...</vt:lpstr>
      <vt:lpstr>...Computer Hardware</vt:lpstr>
      <vt:lpstr>Running a Program</vt:lpstr>
      <vt:lpstr>Running a Program</vt:lpstr>
      <vt:lpstr>Running a Program</vt:lpstr>
      <vt:lpstr>Running a Program</vt:lpstr>
      <vt:lpstr>Computer Networks</vt:lpstr>
      <vt:lpstr>The Internet</vt:lpstr>
      <vt:lpstr>The Internet</vt:lpstr>
      <vt:lpstr>The World Wide Web</vt:lpstr>
      <vt:lpstr>Client-Server Division</vt:lpstr>
      <vt:lpstr>The Cloud</vt:lpstr>
      <vt:lpstr>Speed of Memory</vt:lpstr>
      <vt:lpstr>What is “Memory”</vt:lpstr>
      <vt:lpstr>Binary Numbers</vt:lpstr>
      <vt:lpstr>Software</vt:lpstr>
      <vt:lpstr>Representing Data Values</vt:lpstr>
      <vt:lpstr>Representing Objects</vt:lpstr>
      <vt:lpstr>Programming Languages</vt:lpstr>
      <vt:lpstr>Example Languages</vt:lpstr>
      <vt:lpstr>Translation</vt:lpstr>
      <vt:lpstr>Machine Language</vt:lpstr>
      <vt:lpstr>Operating Systems</vt:lpstr>
      <vt:lpstr>Normal Compilation</vt:lpstr>
      <vt:lpstr>Java Compilers</vt:lpstr>
      <vt:lpstr>Java Programs</vt:lpstr>
      <vt:lpstr>Pre-History of Computers</vt:lpstr>
      <vt:lpstr>Invention of Computers</vt:lpstr>
      <vt:lpstr>Evolution of Computers</vt:lpstr>
      <vt:lpstr>Evolution of Computers</vt:lpstr>
      <vt:lpstr>Limits to Moore’s Law?</vt:lpstr>
      <vt:lpstr>Artificial Intelligence</vt:lpstr>
      <vt:lpstr>Artificial Neural Networks</vt:lpstr>
      <vt:lpstr>Deep Learning</vt:lpstr>
      <vt:lpstr>Deep Learning Applications</vt:lpstr>
      <vt:lpstr>Future of Computing?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Hardware and History</dc:title>
  <dc:creator>Mark Young</dc:creator>
  <cp:lastModifiedBy>Mark Young</cp:lastModifiedBy>
  <cp:revision>7</cp:revision>
  <dcterms:created xsi:type="dcterms:W3CDTF">2020-10-14T12:43:26Z</dcterms:created>
  <dcterms:modified xsi:type="dcterms:W3CDTF">2022-11-23T17:59:44Z</dcterms:modified>
</cp:coreProperties>
</file>