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4.xml" ContentType="application/vnd.openxmlformats-officedocument.theme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theme/theme5.xml" ContentType="application/vnd.openxmlformats-officedocument.theme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1" r:id="rId1"/>
    <p:sldMasterId id="2147483673" r:id="rId2"/>
    <p:sldMasterId id="2147483685" r:id="rId3"/>
    <p:sldMasterId id="2147483698" r:id="rId4"/>
    <p:sldMasterId id="2147483710" r:id="rId5"/>
    <p:sldMasterId id="2147483723" r:id="rId6"/>
  </p:sldMasterIdLst>
  <p:notesMasterIdLst>
    <p:notesMasterId r:id="rId59"/>
  </p:notesMasterIdLst>
  <p:sldIdLst>
    <p:sldId id="309" r:id="rId7"/>
    <p:sldId id="459" r:id="rId8"/>
    <p:sldId id="431" r:id="rId9"/>
    <p:sldId id="514" r:id="rId10"/>
    <p:sldId id="460" r:id="rId11"/>
    <p:sldId id="461" r:id="rId12"/>
    <p:sldId id="462" r:id="rId13"/>
    <p:sldId id="495" r:id="rId14"/>
    <p:sldId id="463" r:id="rId15"/>
    <p:sldId id="466" r:id="rId16"/>
    <p:sldId id="467" r:id="rId17"/>
    <p:sldId id="468" r:id="rId18"/>
    <p:sldId id="469" r:id="rId19"/>
    <p:sldId id="470" r:id="rId20"/>
    <p:sldId id="471" r:id="rId21"/>
    <p:sldId id="472" r:id="rId22"/>
    <p:sldId id="473" r:id="rId23"/>
    <p:sldId id="474" r:id="rId24"/>
    <p:sldId id="475" r:id="rId25"/>
    <p:sldId id="476" r:id="rId26"/>
    <p:sldId id="498" r:id="rId27"/>
    <p:sldId id="478" r:id="rId28"/>
    <p:sldId id="479" r:id="rId29"/>
    <p:sldId id="482" r:id="rId30"/>
    <p:sldId id="448" r:id="rId31"/>
    <p:sldId id="480" r:id="rId32"/>
    <p:sldId id="533" r:id="rId33"/>
    <p:sldId id="481" r:id="rId34"/>
    <p:sldId id="499" r:id="rId35"/>
    <p:sldId id="477" r:id="rId36"/>
    <p:sldId id="500" r:id="rId37"/>
    <p:sldId id="530" r:id="rId38"/>
    <p:sldId id="531" r:id="rId39"/>
    <p:sldId id="532" r:id="rId40"/>
    <p:sldId id="534" r:id="rId41"/>
    <p:sldId id="536" r:id="rId42"/>
    <p:sldId id="535" r:id="rId43"/>
    <p:sldId id="508" r:id="rId44"/>
    <p:sldId id="537" r:id="rId45"/>
    <p:sldId id="491" r:id="rId46"/>
    <p:sldId id="492" r:id="rId47"/>
    <p:sldId id="518" r:id="rId48"/>
    <p:sldId id="523" r:id="rId49"/>
    <p:sldId id="520" r:id="rId50"/>
    <p:sldId id="524" r:id="rId51"/>
    <p:sldId id="521" r:id="rId52"/>
    <p:sldId id="522" r:id="rId53"/>
    <p:sldId id="526" r:id="rId54"/>
    <p:sldId id="525" r:id="rId55"/>
    <p:sldId id="527" r:id="rId56"/>
    <p:sldId id="529" r:id="rId57"/>
    <p:sldId id="308" r:id="rId5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33"/>
    <a:srgbClr val="FFFF00"/>
    <a:srgbClr val="969696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450" autoAdjust="0"/>
    <p:restoredTop sz="74017" autoAdjust="0"/>
  </p:normalViewPr>
  <p:slideViewPr>
    <p:cSldViewPr>
      <p:cViewPr varScale="1">
        <p:scale>
          <a:sx n="75" d="100"/>
          <a:sy n="75" d="100"/>
        </p:scale>
        <p:origin x="1528" y="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97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slide" Target="slides/slide20.xml"/><Relationship Id="rId39" Type="http://schemas.openxmlformats.org/officeDocument/2006/relationships/slide" Target="slides/slide33.xml"/><Relationship Id="rId21" Type="http://schemas.openxmlformats.org/officeDocument/2006/relationships/slide" Target="slides/slide15.xml"/><Relationship Id="rId34" Type="http://schemas.openxmlformats.org/officeDocument/2006/relationships/slide" Target="slides/slide28.xml"/><Relationship Id="rId42" Type="http://schemas.openxmlformats.org/officeDocument/2006/relationships/slide" Target="slides/slide36.xml"/><Relationship Id="rId47" Type="http://schemas.openxmlformats.org/officeDocument/2006/relationships/slide" Target="slides/slide41.xml"/><Relationship Id="rId50" Type="http://schemas.openxmlformats.org/officeDocument/2006/relationships/slide" Target="slides/slide44.xml"/><Relationship Id="rId55" Type="http://schemas.openxmlformats.org/officeDocument/2006/relationships/slide" Target="slides/slide49.xml"/><Relationship Id="rId63" Type="http://schemas.openxmlformats.org/officeDocument/2006/relationships/tableStyles" Target="tableStyles.xml"/><Relationship Id="rId7" Type="http://schemas.openxmlformats.org/officeDocument/2006/relationships/slide" Target="slides/slid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0.xml"/><Relationship Id="rId29" Type="http://schemas.openxmlformats.org/officeDocument/2006/relationships/slide" Target="slides/slide23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32" Type="http://schemas.openxmlformats.org/officeDocument/2006/relationships/slide" Target="slides/slide26.xml"/><Relationship Id="rId37" Type="http://schemas.openxmlformats.org/officeDocument/2006/relationships/slide" Target="slides/slide31.xml"/><Relationship Id="rId40" Type="http://schemas.openxmlformats.org/officeDocument/2006/relationships/slide" Target="slides/slide34.xml"/><Relationship Id="rId45" Type="http://schemas.openxmlformats.org/officeDocument/2006/relationships/slide" Target="slides/slide39.xml"/><Relationship Id="rId53" Type="http://schemas.openxmlformats.org/officeDocument/2006/relationships/slide" Target="slides/slide47.xml"/><Relationship Id="rId58" Type="http://schemas.openxmlformats.org/officeDocument/2006/relationships/slide" Target="slides/slide52.xml"/><Relationship Id="rId5" Type="http://schemas.openxmlformats.org/officeDocument/2006/relationships/slideMaster" Target="slideMasters/slideMaster5.xml"/><Relationship Id="rId61" Type="http://schemas.openxmlformats.org/officeDocument/2006/relationships/viewProps" Target="viewProps.xml"/><Relationship Id="rId19" Type="http://schemas.openxmlformats.org/officeDocument/2006/relationships/slide" Target="slides/slide1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slide" Target="slides/slide21.xml"/><Relationship Id="rId30" Type="http://schemas.openxmlformats.org/officeDocument/2006/relationships/slide" Target="slides/slide24.xml"/><Relationship Id="rId35" Type="http://schemas.openxmlformats.org/officeDocument/2006/relationships/slide" Target="slides/slide29.xml"/><Relationship Id="rId43" Type="http://schemas.openxmlformats.org/officeDocument/2006/relationships/slide" Target="slides/slide37.xml"/><Relationship Id="rId48" Type="http://schemas.openxmlformats.org/officeDocument/2006/relationships/slide" Target="slides/slide42.xml"/><Relationship Id="rId56" Type="http://schemas.openxmlformats.org/officeDocument/2006/relationships/slide" Target="slides/slide50.xml"/><Relationship Id="rId64" Type="http://schemas.microsoft.com/office/2016/11/relationships/changesInfo" Target="changesInfos/changesInfo1.xml"/><Relationship Id="rId8" Type="http://schemas.openxmlformats.org/officeDocument/2006/relationships/slide" Target="slides/slide2.xml"/><Relationship Id="rId51" Type="http://schemas.openxmlformats.org/officeDocument/2006/relationships/slide" Target="slides/slide45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33" Type="http://schemas.openxmlformats.org/officeDocument/2006/relationships/slide" Target="slides/slide27.xml"/><Relationship Id="rId38" Type="http://schemas.openxmlformats.org/officeDocument/2006/relationships/slide" Target="slides/slide32.xml"/><Relationship Id="rId46" Type="http://schemas.openxmlformats.org/officeDocument/2006/relationships/slide" Target="slides/slide40.xml"/><Relationship Id="rId59" Type="http://schemas.openxmlformats.org/officeDocument/2006/relationships/notesMaster" Target="notesMasters/notesMaster1.xml"/><Relationship Id="rId20" Type="http://schemas.openxmlformats.org/officeDocument/2006/relationships/slide" Target="slides/slide14.xml"/><Relationship Id="rId41" Type="http://schemas.openxmlformats.org/officeDocument/2006/relationships/slide" Target="slides/slide35.xml"/><Relationship Id="rId54" Type="http://schemas.openxmlformats.org/officeDocument/2006/relationships/slide" Target="slides/slide48.xml"/><Relationship Id="rId62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slide" Target="slides/slide22.xml"/><Relationship Id="rId36" Type="http://schemas.openxmlformats.org/officeDocument/2006/relationships/slide" Target="slides/slide30.xml"/><Relationship Id="rId49" Type="http://schemas.openxmlformats.org/officeDocument/2006/relationships/slide" Target="slides/slide43.xml"/><Relationship Id="rId57" Type="http://schemas.openxmlformats.org/officeDocument/2006/relationships/slide" Target="slides/slide51.xml"/><Relationship Id="rId10" Type="http://schemas.openxmlformats.org/officeDocument/2006/relationships/slide" Target="slides/slide4.xml"/><Relationship Id="rId31" Type="http://schemas.openxmlformats.org/officeDocument/2006/relationships/slide" Target="slides/slide25.xml"/><Relationship Id="rId44" Type="http://schemas.openxmlformats.org/officeDocument/2006/relationships/slide" Target="slides/slide38.xml"/><Relationship Id="rId52" Type="http://schemas.openxmlformats.org/officeDocument/2006/relationships/slide" Target="slides/slide46.xml"/><Relationship Id="rId60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26.xml"/><Relationship Id="rId1" Type="http://schemas.openxmlformats.org/officeDocument/2006/relationships/slide" Target="slides/slide25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k Young" userId="055a4c4f-05b9-4cd6-bda8-0cc88b7b58d3" providerId="ADAL" clId="{8FA3B669-382D-4527-B41A-4F7B97557B80}"/>
    <pc:docChg chg="custSel modSld">
      <pc:chgData name="Mark Young" userId="055a4c4f-05b9-4cd6-bda8-0cc88b7b58d3" providerId="ADAL" clId="{8FA3B669-382D-4527-B41A-4F7B97557B80}" dt="2022-11-23T17:44:56.059" v="276" actId="20577"/>
      <pc:docMkLst>
        <pc:docMk/>
      </pc:docMkLst>
      <pc:sldChg chg="modNotesTx">
        <pc:chgData name="Mark Young" userId="055a4c4f-05b9-4cd6-bda8-0cc88b7b58d3" providerId="ADAL" clId="{8FA3B669-382D-4527-B41A-4F7B97557B80}" dt="2022-11-23T17:44:26.860" v="227" actId="20577"/>
        <pc:sldMkLst>
          <pc:docMk/>
          <pc:sldMk cId="0" sldId="492"/>
        </pc:sldMkLst>
      </pc:sldChg>
      <pc:sldChg chg="modNotesTx">
        <pc:chgData name="Mark Young" userId="055a4c4f-05b9-4cd6-bda8-0cc88b7b58d3" providerId="ADAL" clId="{8FA3B669-382D-4527-B41A-4F7B97557B80}" dt="2022-11-23T17:44:56.059" v="276" actId="20577"/>
        <pc:sldMkLst>
          <pc:docMk/>
          <pc:sldMk cId="3482670717" sldId="529"/>
        </pc:sldMkLst>
      </pc:sldChg>
    </pc:docChg>
  </pc:docChgLst>
  <pc:docChgLst>
    <pc:chgData name="Mark Young" userId="055a4c4f-05b9-4cd6-bda8-0cc88b7b58d3" providerId="ADAL" clId="{D996122F-7795-4C7F-91F4-D1CFD1E76B41}"/>
    <pc:docChg chg="modSld">
      <pc:chgData name="Mark Young" userId="055a4c4f-05b9-4cd6-bda8-0cc88b7b58d3" providerId="ADAL" clId="{D996122F-7795-4C7F-91F4-D1CFD1E76B41}" dt="2021-11-10T15:27:00.158" v="16" actId="113"/>
      <pc:docMkLst>
        <pc:docMk/>
      </pc:docMkLst>
      <pc:sldChg chg="modSp mod">
        <pc:chgData name="Mark Young" userId="055a4c4f-05b9-4cd6-bda8-0cc88b7b58d3" providerId="ADAL" clId="{D996122F-7795-4C7F-91F4-D1CFD1E76B41}" dt="2021-11-10T15:23:46.647" v="15" actId="20577"/>
        <pc:sldMkLst>
          <pc:docMk/>
          <pc:sldMk cId="0" sldId="460"/>
        </pc:sldMkLst>
        <pc:spChg chg="mod">
          <ac:chgData name="Mark Young" userId="055a4c4f-05b9-4cd6-bda8-0cc88b7b58d3" providerId="ADAL" clId="{D996122F-7795-4C7F-91F4-D1CFD1E76B41}" dt="2021-11-10T15:23:46.647" v="15" actId="20577"/>
          <ac:spMkLst>
            <pc:docMk/>
            <pc:sldMk cId="0" sldId="460"/>
            <ac:spMk id="271363" creationId="{00000000-0000-0000-0000-000000000000}"/>
          </ac:spMkLst>
        </pc:spChg>
      </pc:sldChg>
      <pc:sldChg chg="modSp mod">
        <pc:chgData name="Mark Young" userId="055a4c4f-05b9-4cd6-bda8-0cc88b7b58d3" providerId="ADAL" clId="{D996122F-7795-4C7F-91F4-D1CFD1E76B41}" dt="2021-11-10T15:27:00.158" v="16" actId="113"/>
        <pc:sldMkLst>
          <pc:docMk/>
          <pc:sldMk cId="0" sldId="479"/>
        </pc:sldMkLst>
        <pc:spChg chg="mod">
          <ac:chgData name="Mark Young" userId="055a4c4f-05b9-4cd6-bda8-0cc88b7b58d3" providerId="ADAL" clId="{D996122F-7795-4C7F-91F4-D1CFD1E76B41}" dt="2021-11-10T15:27:00.158" v="16" actId="113"/>
          <ac:spMkLst>
            <pc:docMk/>
            <pc:sldMk cId="0" sldId="479"/>
            <ac:spMk id="292867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E14E1D7-3E8C-4F5A-8017-E814647C23D6}" type="datetimeFigureOut">
              <a:rPr lang="en-US"/>
              <a:pPr>
                <a:defRPr/>
              </a:pPr>
              <a:t>11/23/2022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CA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CA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C64F8163-394A-4152-B9C8-92A05A2F8D8F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6605751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04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CA" altLang="en-US"/>
          </a:p>
        </p:txBody>
      </p:sp>
      <p:sp>
        <p:nvSpPr>
          <p:cNvPr id="604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ABE723F5-19C8-4A35-B568-DC50595A3B3C}" type="slidenum">
              <a:rPr lang="en-CA" altLang="en-US" smtClean="0"/>
              <a:pPr/>
              <a:t>1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211580313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06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CA" altLang="en-US"/>
          </a:p>
        </p:txBody>
      </p:sp>
      <p:sp>
        <p:nvSpPr>
          <p:cNvPr id="706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8FFEDAD4-A503-400D-840F-25BC2EBEC57D}" type="slidenum">
              <a:rPr lang="en-CA" altLang="en-US" smtClean="0"/>
              <a:pPr/>
              <a:t>10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141271246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6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CA" altLang="en-US"/>
          </a:p>
        </p:txBody>
      </p:sp>
      <p:sp>
        <p:nvSpPr>
          <p:cNvPr id="716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EE11D5D5-7B1A-4939-B167-FA7410F5B443}" type="slidenum">
              <a:rPr lang="en-CA" altLang="en-US" smtClean="0"/>
              <a:pPr/>
              <a:t>11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192741101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27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CA" altLang="en-US"/>
          </a:p>
        </p:txBody>
      </p:sp>
      <p:sp>
        <p:nvSpPr>
          <p:cNvPr id="727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3105D51E-F983-456F-99B6-E5BCE71C690F}" type="slidenum">
              <a:rPr lang="en-CA" altLang="en-US" smtClean="0"/>
              <a:pPr/>
              <a:t>12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43509090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37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CA" altLang="en-US"/>
          </a:p>
        </p:txBody>
      </p:sp>
      <p:sp>
        <p:nvSpPr>
          <p:cNvPr id="737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A6C8068F-4AC8-4312-BE9C-58089BC104A0}" type="slidenum">
              <a:rPr lang="en-CA" altLang="en-US" smtClean="0"/>
              <a:pPr/>
              <a:t>13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413744639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57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CA" altLang="en-US"/>
          </a:p>
        </p:txBody>
      </p:sp>
      <p:sp>
        <p:nvSpPr>
          <p:cNvPr id="757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2FB13DD5-8551-428B-90DE-4435D01CB99B}" type="slidenum">
              <a:rPr lang="en-CA" altLang="en-US" smtClean="0"/>
              <a:pPr/>
              <a:t>14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373962898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68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CA" altLang="en-US"/>
          </a:p>
        </p:txBody>
      </p:sp>
      <p:sp>
        <p:nvSpPr>
          <p:cNvPr id="768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7D78B905-7634-4491-88E2-2B2D4D1AAEBC}" type="slidenum">
              <a:rPr lang="en-CA" altLang="en-US" smtClean="0"/>
              <a:pPr/>
              <a:t>15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336025829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78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CA" altLang="en-US"/>
          </a:p>
        </p:txBody>
      </p:sp>
      <p:sp>
        <p:nvSpPr>
          <p:cNvPr id="778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7BE22E01-B18F-4208-854D-5AE03264F062}" type="slidenum">
              <a:rPr lang="en-CA" altLang="en-US" smtClean="0"/>
              <a:pPr/>
              <a:t>16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171854098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88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CA" altLang="en-US"/>
          </a:p>
        </p:txBody>
      </p:sp>
      <p:sp>
        <p:nvSpPr>
          <p:cNvPr id="788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EA3573F7-11E8-470F-A69D-7CC7B3D2451F}" type="slidenum">
              <a:rPr lang="en-CA" altLang="en-US" smtClean="0"/>
              <a:pPr/>
              <a:t>17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371142850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98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CA" altLang="en-US"/>
          </a:p>
        </p:txBody>
      </p:sp>
      <p:sp>
        <p:nvSpPr>
          <p:cNvPr id="798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C6B77E9C-F6DA-434B-90A8-306C7413267A}" type="slidenum">
              <a:rPr lang="en-CA" altLang="en-US" smtClean="0"/>
              <a:pPr/>
              <a:t>18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133918379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08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CA" altLang="en-US"/>
          </a:p>
        </p:txBody>
      </p:sp>
      <p:sp>
        <p:nvSpPr>
          <p:cNvPr id="809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CE56399E-95F1-4A8C-9B6E-2E0BB631E4F2}" type="slidenum">
              <a:rPr lang="en-CA" altLang="en-US" smtClean="0"/>
              <a:pPr/>
              <a:t>19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31499100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CA" altLang="en-US"/>
          </a:p>
        </p:txBody>
      </p:sp>
      <p:sp>
        <p:nvSpPr>
          <p:cNvPr id="614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458DA495-33DD-4890-930D-FB90DE19A999}" type="slidenum">
              <a:rPr lang="en-CA" altLang="en-US" smtClean="0"/>
              <a:pPr/>
              <a:t>2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318337717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CA" altLang="en-US"/>
          </a:p>
        </p:txBody>
      </p:sp>
      <p:sp>
        <p:nvSpPr>
          <p:cNvPr id="819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0C4179B5-B79E-4CC0-A98A-D47BE7958D96}" type="slidenum">
              <a:rPr lang="en-CA" altLang="en-US" smtClean="0"/>
              <a:pPr/>
              <a:t>20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30862996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29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CA" altLang="en-US"/>
          </a:p>
        </p:txBody>
      </p:sp>
      <p:sp>
        <p:nvSpPr>
          <p:cNvPr id="829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C2BAE55D-008F-4F7E-B17B-151AF76F175E}" type="slidenum">
              <a:rPr lang="en-CA" altLang="en-US" smtClean="0"/>
              <a:pPr/>
              <a:t>21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47010731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39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CA" altLang="en-US"/>
          </a:p>
        </p:txBody>
      </p:sp>
      <p:sp>
        <p:nvSpPr>
          <p:cNvPr id="839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C20E751D-19B8-425A-A4DC-74D009984CAE}" type="slidenum">
              <a:rPr lang="en-CA" altLang="en-US" smtClean="0"/>
              <a:pPr/>
              <a:t>22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241485903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49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CA" altLang="en-US"/>
          </a:p>
        </p:txBody>
      </p:sp>
      <p:sp>
        <p:nvSpPr>
          <p:cNvPr id="849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A922188B-BC8F-4A43-BE99-028FB666A8A7}" type="slidenum">
              <a:rPr lang="en-CA" altLang="en-US" smtClean="0"/>
              <a:pPr/>
              <a:t>23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343142839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70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CA" altLang="en-US"/>
          </a:p>
        </p:txBody>
      </p:sp>
      <p:sp>
        <p:nvSpPr>
          <p:cNvPr id="870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0F8F7FDD-F4CE-4A04-BAE9-80C43591EF87}" type="slidenum">
              <a:rPr lang="en-CA" altLang="en-US" smtClean="0"/>
              <a:pPr/>
              <a:t>24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113296605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80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CA" altLang="en-US"/>
          </a:p>
        </p:txBody>
      </p:sp>
      <p:sp>
        <p:nvSpPr>
          <p:cNvPr id="880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D82C6A13-1EEB-4446-BFF1-3F28FA4BAF34}" type="slidenum">
              <a:rPr lang="en-CA" altLang="en-US" smtClean="0"/>
              <a:pPr/>
              <a:t>25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1220610270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90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CA" altLang="en-US"/>
          </a:p>
        </p:txBody>
      </p:sp>
      <p:sp>
        <p:nvSpPr>
          <p:cNvPr id="890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437F153B-7730-499D-841C-E2C08991A2EC}" type="slidenum">
              <a:rPr lang="en-CA" altLang="en-US" smtClean="0"/>
              <a:pPr/>
              <a:t>26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2311896652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01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CA" altLang="en-US"/>
          </a:p>
        </p:txBody>
      </p:sp>
      <p:sp>
        <p:nvSpPr>
          <p:cNvPr id="901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23C3A4D0-3E98-4627-988C-23193E01AFC5}" type="slidenum">
              <a:rPr lang="en-CA" altLang="en-US" smtClean="0"/>
              <a:pPr/>
              <a:t>28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3139550252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11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CA" altLang="en-US"/>
          </a:p>
        </p:txBody>
      </p:sp>
      <p:sp>
        <p:nvSpPr>
          <p:cNvPr id="911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BB1706B0-24BD-4EAD-BB35-CB66124E55AC}" type="slidenum">
              <a:rPr lang="en-CA" altLang="en-US" smtClean="0"/>
              <a:pPr/>
              <a:t>29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3007497637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CA" altLang="en-US"/>
          </a:p>
        </p:txBody>
      </p:sp>
      <p:sp>
        <p:nvSpPr>
          <p:cNvPr id="921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F1DD8F9C-1F7A-4D07-A87C-FBD1EAB014DB}" type="slidenum">
              <a:rPr lang="en-CA" altLang="en-US" smtClean="0"/>
              <a:pPr/>
              <a:t>30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34187270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24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CA" altLang="en-US"/>
          </a:p>
        </p:txBody>
      </p:sp>
      <p:sp>
        <p:nvSpPr>
          <p:cNvPr id="624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E1C3FFA1-A83C-4319-B241-70E91849C417}" type="slidenum">
              <a:rPr lang="en-CA" altLang="en-US" smtClean="0"/>
              <a:pPr/>
              <a:t>3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1934485713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31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CA" altLang="en-US"/>
          </a:p>
        </p:txBody>
      </p:sp>
      <p:sp>
        <p:nvSpPr>
          <p:cNvPr id="931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2506B358-E78A-4470-BEEE-DFA753C8F2B8}" type="slidenum">
              <a:rPr lang="en-CA" altLang="en-US" smtClean="0"/>
              <a:pPr/>
              <a:t>31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3850123804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44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CA" altLang="en-US"/>
          </a:p>
        </p:txBody>
      </p:sp>
      <p:sp>
        <p:nvSpPr>
          <p:cNvPr id="1044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D5D2531D-E446-4E8D-94EF-86F2A0CD3B15}" type="slidenum">
              <a:rPr lang="en-CA" altLang="en-US" smtClean="0"/>
              <a:pPr/>
              <a:t>38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1799388070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01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CA" altLang="en-US"/>
          </a:p>
        </p:txBody>
      </p:sp>
      <p:sp>
        <p:nvSpPr>
          <p:cNvPr id="901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23C3A4D0-3E98-4627-988C-23193E01AFC5}" type="slidenum">
              <a:rPr lang="en-CA" altLang="en-US" smtClean="0"/>
              <a:pPr/>
              <a:t>39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1648703166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54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CA" altLang="en-US"/>
          </a:p>
        </p:txBody>
      </p:sp>
      <p:sp>
        <p:nvSpPr>
          <p:cNvPr id="1054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7423707C-6E90-4A7F-8B84-E01C47B08D5E}" type="slidenum">
              <a:rPr lang="en-CA" altLang="en-US" smtClean="0"/>
              <a:pPr/>
              <a:t>40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2494213900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64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lvl="1">
              <a:buFont typeface="Wingdings" pitchFamily="2" charset="2"/>
              <a:buNone/>
              <a:defRPr/>
            </a:pPr>
            <a:r>
              <a:rPr lang="en-US" sz="2400" dirty="0" err="1">
                <a:solidFill>
                  <a:schemeClr val="accent6">
                    <a:lumMod val="50000"/>
                  </a:schemeClr>
                </a:solidFill>
              </a:rPr>
              <a:t>JPanel</a:t>
            </a:r>
            <a:r>
              <a:rPr lang="en-US" sz="2400" dirty="0">
                <a:solidFill>
                  <a:schemeClr val="accent6">
                    <a:lumMod val="50000"/>
                  </a:schemeClr>
                </a:solidFill>
              </a:rPr>
              <a:t> top = new </a:t>
            </a:r>
            <a:r>
              <a:rPr lang="en-US" sz="2400" dirty="0" err="1">
                <a:solidFill>
                  <a:schemeClr val="accent6">
                    <a:lumMod val="50000"/>
                  </a:schemeClr>
                </a:solidFill>
              </a:rPr>
              <a:t>JPanel</a:t>
            </a:r>
            <a:r>
              <a:rPr lang="en-US" sz="2400" dirty="0">
                <a:solidFill>
                  <a:schemeClr val="accent6">
                    <a:lumMod val="50000"/>
                  </a:schemeClr>
                </a:solidFill>
              </a:rPr>
              <a:t>();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sz="2400" dirty="0" err="1">
                <a:solidFill>
                  <a:schemeClr val="accent6">
                    <a:lumMod val="50000"/>
                  </a:schemeClr>
                </a:solidFill>
              </a:rPr>
              <a:t>top.setLayout</a:t>
            </a:r>
            <a:r>
              <a:rPr lang="en-US" sz="2400" dirty="0">
                <a:solidFill>
                  <a:schemeClr val="accent6">
                    <a:lumMod val="50000"/>
                  </a:schemeClr>
                </a:solidFill>
              </a:rPr>
              <a:t>(new </a:t>
            </a:r>
            <a:r>
              <a:rPr lang="en-US" sz="2400" dirty="0" err="1">
                <a:solidFill>
                  <a:schemeClr val="accent6">
                    <a:lumMod val="50000"/>
                  </a:schemeClr>
                </a:solidFill>
              </a:rPr>
              <a:t>FlowLayout</a:t>
            </a:r>
            <a:r>
              <a:rPr lang="en-US" sz="2400" dirty="0">
                <a:solidFill>
                  <a:schemeClr val="accent6">
                    <a:lumMod val="50000"/>
                  </a:schemeClr>
                </a:solidFill>
              </a:rPr>
              <a:t>());</a:t>
            </a:r>
          </a:p>
          <a:p>
            <a:pPr lvl="1">
              <a:buFont typeface="Wingdings" pitchFamily="2" charset="2"/>
              <a:buNone/>
              <a:defRPr/>
            </a:pPr>
            <a:endParaRPr lang="en-US" dirty="0"/>
          </a:p>
          <a:p>
            <a:pPr lvl="1">
              <a:defRPr/>
            </a:pPr>
            <a:r>
              <a:rPr lang="en-US" dirty="0" err="1"/>
              <a:t>jPanel</a:t>
            </a:r>
            <a:r>
              <a:rPr lang="en-US" dirty="0"/>
              <a:t> middle = new </a:t>
            </a:r>
            <a:r>
              <a:rPr lang="en-US" dirty="0" err="1"/>
              <a:t>JPanel</a:t>
            </a:r>
            <a:r>
              <a:rPr lang="en-US" dirty="0"/>
              <a:t>();</a:t>
            </a:r>
          </a:p>
          <a:p>
            <a:pPr lvl="1">
              <a:defRPr/>
            </a:pPr>
            <a:r>
              <a:rPr lang="en-US" dirty="0" err="1"/>
              <a:t>middle.setLayout</a:t>
            </a:r>
            <a:r>
              <a:rPr lang="en-US" dirty="0"/>
              <a:t>(new </a:t>
            </a:r>
            <a:r>
              <a:rPr lang="en-US" dirty="0" err="1"/>
              <a:t>GridLayout</a:t>
            </a:r>
            <a:r>
              <a:rPr lang="en-US" dirty="0"/>
              <a:t>(3, 2));</a:t>
            </a:r>
          </a:p>
          <a:p>
            <a:pPr lvl="1">
              <a:defRPr/>
            </a:pPr>
            <a:endParaRPr lang="en-US" dirty="0"/>
          </a:p>
          <a:p>
            <a:pPr lvl="1">
              <a:defRPr/>
            </a:pPr>
            <a:r>
              <a:rPr lang="en-US" dirty="0" err="1"/>
              <a:t>jPanel</a:t>
            </a:r>
            <a:r>
              <a:rPr lang="en-US" dirty="0"/>
              <a:t> bottom = new </a:t>
            </a:r>
            <a:r>
              <a:rPr lang="en-US" dirty="0" err="1"/>
              <a:t>JPanel</a:t>
            </a:r>
            <a:r>
              <a:rPr lang="en-US" dirty="0"/>
              <a:t>();</a:t>
            </a:r>
          </a:p>
          <a:p>
            <a:pPr lvl="1">
              <a:defRPr/>
            </a:pPr>
            <a:r>
              <a:rPr lang="en-US" dirty="0" err="1"/>
              <a:t>bottom.setLayout</a:t>
            </a:r>
            <a:r>
              <a:rPr lang="en-US" dirty="0"/>
              <a:t>(new </a:t>
            </a:r>
            <a:r>
              <a:rPr lang="en-US" dirty="0" err="1"/>
              <a:t>FlowLayout</a:t>
            </a:r>
            <a:r>
              <a:rPr lang="en-US" dirty="0"/>
              <a:t>());</a:t>
            </a:r>
          </a:p>
          <a:p>
            <a:pPr lvl="1">
              <a:defRPr/>
            </a:pPr>
            <a:endParaRPr lang="en-US" dirty="0"/>
          </a:p>
          <a:p>
            <a:pPr lvl="1">
              <a:buFont typeface="Wingdings" pitchFamily="2" charset="2"/>
              <a:buNone/>
              <a:defRPr/>
            </a:pPr>
            <a:r>
              <a:rPr lang="en-US" sz="2400" dirty="0" err="1">
                <a:solidFill>
                  <a:schemeClr val="accent6">
                    <a:lumMod val="50000"/>
                  </a:schemeClr>
                </a:solidFill>
              </a:rPr>
              <a:t>super.add</a:t>
            </a:r>
            <a:r>
              <a:rPr lang="en-US" sz="2400" dirty="0">
                <a:solidFill>
                  <a:schemeClr val="accent6">
                    <a:lumMod val="50000"/>
                  </a:schemeClr>
                </a:solidFill>
              </a:rPr>
              <a:t>(top, </a:t>
            </a:r>
            <a:r>
              <a:rPr lang="en-US" sz="2400" dirty="0" err="1">
                <a:solidFill>
                  <a:schemeClr val="accent6">
                    <a:lumMod val="50000"/>
                  </a:schemeClr>
                </a:solidFill>
              </a:rPr>
              <a:t>BorderLayout.NORTH</a:t>
            </a:r>
            <a:r>
              <a:rPr lang="en-US" sz="2400" dirty="0">
                <a:solidFill>
                  <a:schemeClr val="accent6">
                    <a:lumMod val="50000"/>
                  </a:schemeClr>
                </a:solidFill>
              </a:rPr>
              <a:t>);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sz="2400" dirty="0" err="1">
                <a:solidFill>
                  <a:schemeClr val="accent6">
                    <a:lumMod val="50000"/>
                  </a:schemeClr>
                </a:solidFill>
              </a:rPr>
              <a:t>super.add</a:t>
            </a:r>
            <a:r>
              <a:rPr lang="en-US" sz="2400" dirty="0">
                <a:solidFill>
                  <a:schemeClr val="accent6">
                    <a:lumMod val="50000"/>
                  </a:schemeClr>
                </a:solidFill>
              </a:rPr>
              <a:t>(middle, </a:t>
            </a:r>
            <a:r>
              <a:rPr lang="en-US" sz="2400" dirty="0" err="1">
                <a:solidFill>
                  <a:schemeClr val="accent6">
                    <a:lumMod val="50000"/>
                  </a:schemeClr>
                </a:solidFill>
              </a:rPr>
              <a:t>BorderLayout.CENTER</a:t>
            </a:r>
            <a:r>
              <a:rPr lang="en-US" sz="2400" dirty="0">
                <a:solidFill>
                  <a:schemeClr val="accent6">
                    <a:lumMod val="50000"/>
                  </a:schemeClr>
                </a:solidFill>
              </a:rPr>
              <a:t>);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sz="2400" dirty="0" err="1">
                <a:solidFill>
                  <a:schemeClr val="accent6">
                    <a:lumMod val="50000"/>
                  </a:schemeClr>
                </a:solidFill>
              </a:rPr>
              <a:t>super.add</a:t>
            </a:r>
            <a:r>
              <a:rPr lang="en-US" sz="2400" dirty="0">
                <a:solidFill>
                  <a:schemeClr val="accent6">
                    <a:lumMod val="50000"/>
                  </a:schemeClr>
                </a:solidFill>
              </a:rPr>
              <a:t>(bottom, </a:t>
            </a:r>
            <a:r>
              <a:rPr lang="en-US" sz="2400" dirty="0" err="1">
                <a:solidFill>
                  <a:schemeClr val="accent6">
                    <a:lumMod val="50000"/>
                  </a:schemeClr>
                </a:solidFill>
              </a:rPr>
              <a:t>BorderLayout.SOUTH</a:t>
            </a:r>
            <a:r>
              <a:rPr lang="en-US" sz="2400" dirty="0">
                <a:solidFill>
                  <a:schemeClr val="accent6">
                    <a:lumMod val="50000"/>
                  </a:schemeClr>
                </a:solidFill>
              </a:rPr>
              <a:t>);</a:t>
            </a:r>
          </a:p>
          <a:p>
            <a:pPr eaLnBrk="1" hangingPunct="1">
              <a:spcBef>
                <a:spcPct val="0"/>
              </a:spcBef>
            </a:pPr>
            <a:endParaRPr lang="en-CA" altLang="en-US" dirty="0"/>
          </a:p>
        </p:txBody>
      </p:sp>
      <p:sp>
        <p:nvSpPr>
          <p:cNvPr id="1065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1FA14130-9B7A-49A0-869A-01CFB9E8DDAC}" type="slidenum">
              <a:rPr lang="en-CA" altLang="en-US" smtClean="0"/>
              <a:pPr/>
              <a:t>41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2130171857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75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CA" altLang="en-US"/>
          </a:p>
        </p:txBody>
      </p:sp>
      <p:sp>
        <p:nvSpPr>
          <p:cNvPr id="1075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F39B95BA-1A28-451D-9B68-8D1DF507E695}" type="slidenum">
              <a:rPr lang="en-CA" altLang="en-US" smtClean="0"/>
              <a:pPr/>
              <a:t>42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1426389722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85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CA" altLang="en-US"/>
          </a:p>
        </p:txBody>
      </p:sp>
      <p:sp>
        <p:nvSpPr>
          <p:cNvPr id="1085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7C6F5D58-93A5-467C-8779-2F04CF327FD5}" type="slidenum">
              <a:rPr lang="en-CA" altLang="en-US" smtClean="0"/>
              <a:pPr/>
              <a:t>43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4164614940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95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CA" altLang="en-US"/>
          </a:p>
        </p:txBody>
      </p:sp>
      <p:sp>
        <p:nvSpPr>
          <p:cNvPr id="1095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F0783098-4E84-49D2-8BD0-05E46AA0F360}" type="slidenum">
              <a:rPr lang="en-CA" altLang="en-US" smtClean="0"/>
              <a:pPr/>
              <a:t>44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1584862534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05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CA" altLang="en-US"/>
          </a:p>
        </p:txBody>
      </p:sp>
      <p:sp>
        <p:nvSpPr>
          <p:cNvPr id="1105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D6C870BB-3155-43DE-8D01-D2E5183E7D2B}" type="slidenum">
              <a:rPr lang="en-CA" altLang="en-US" smtClean="0"/>
              <a:pPr/>
              <a:t>45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1680658146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16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CA" altLang="en-US"/>
          </a:p>
        </p:txBody>
      </p:sp>
      <p:sp>
        <p:nvSpPr>
          <p:cNvPr id="1116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DAB8A07F-82B8-4811-AEE0-F7A8BA3903D5}" type="slidenum">
              <a:rPr lang="en-CA" altLang="en-US" smtClean="0"/>
              <a:pPr/>
              <a:t>46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14255743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34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CA" altLang="en-US"/>
          </a:p>
        </p:txBody>
      </p:sp>
      <p:sp>
        <p:nvSpPr>
          <p:cNvPr id="634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7A99F31B-70BE-48EB-8F99-610FED570BC7}" type="slidenum">
              <a:rPr lang="en-CA" altLang="en-US" smtClean="0"/>
              <a:pPr/>
              <a:t>4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2083560125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CA" altLang="en-US"/>
          </a:p>
        </p:txBody>
      </p:sp>
      <p:sp>
        <p:nvSpPr>
          <p:cNvPr id="1126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73D5C923-B32D-4D49-909E-CC4D234548E5}" type="slidenum">
              <a:rPr lang="en-CA" altLang="en-US" smtClean="0"/>
              <a:pPr/>
              <a:t>47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233158828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36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CA" altLang="en-US"/>
          </a:p>
        </p:txBody>
      </p:sp>
      <p:sp>
        <p:nvSpPr>
          <p:cNvPr id="1136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1AF44ABE-49BC-49F3-AA95-6371B984F01D}" type="slidenum">
              <a:rPr lang="en-CA" altLang="en-US" smtClean="0"/>
              <a:pPr/>
              <a:t>48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2679877720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46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CA" altLang="en-US"/>
          </a:p>
        </p:txBody>
      </p:sp>
      <p:sp>
        <p:nvSpPr>
          <p:cNvPr id="1146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02EEB966-7419-4A1D-BC7F-26C58502E92F}" type="slidenum">
              <a:rPr lang="en-CA" altLang="en-US" smtClean="0"/>
              <a:pPr/>
              <a:t>49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2667466052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57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CA" altLang="en-US"/>
          </a:p>
        </p:txBody>
      </p:sp>
      <p:sp>
        <p:nvSpPr>
          <p:cNvPr id="1157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F7A59ED9-D8C8-4648-94D9-CD5021300153}" type="slidenum">
              <a:rPr lang="en-CA" altLang="en-US" smtClean="0"/>
              <a:pPr/>
              <a:t>50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464562435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CA" dirty="0"/>
              <a:t>(Sorry – you need to do this </a:t>
            </a:r>
            <a:r>
              <a:rPr lang="en-CA"/>
              <a:t>one yourself!)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64F8163-394A-4152-B9C8-92A05A2F8D8F}" type="slidenum">
              <a:rPr lang="en-CA" smtClean="0"/>
              <a:pPr>
                <a:defRPr/>
              </a:pPr>
              <a:t>51</a:t>
            </a:fld>
            <a:endParaRPr lang="en-CA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67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CA" altLang="en-US"/>
          </a:p>
        </p:txBody>
      </p:sp>
      <p:sp>
        <p:nvSpPr>
          <p:cNvPr id="1167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EC6D6F43-CF74-4DE0-8FD5-222F26E3EB08}" type="slidenum">
              <a:rPr lang="en-CA" altLang="en-US" smtClean="0"/>
              <a:pPr/>
              <a:t>52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38220906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45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CA" altLang="en-US"/>
          </a:p>
        </p:txBody>
      </p:sp>
      <p:sp>
        <p:nvSpPr>
          <p:cNvPr id="645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D399D19E-3578-4304-A377-7CE7A4C3232C}" type="slidenum">
              <a:rPr lang="en-CA" altLang="en-US" smtClean="0"/>
              <a:pPr/>
              <a:t>5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167956568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55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CA" altLang="en-US"/>
          </a:p>
        </p:txBody>
      </p:sp>
      <p:sp>
        <p:nvSpPr>
          <p:cNvPr id="655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E56630E6-1D8F-4B95-AB49-C4BEDEDC0222}" type="slidenum">
              <a:rPr lang="en-CA" altLang="en-US" smtClean="0"/>
              <a:pPr/>
              <a:t>6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132449772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65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CA" altLang="en-US"/>
          </a:p>
        </p:txBody>
      </p:sp>
      <p:sp>
        <p:nvSpPr>
          <p:cNvPr id="665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A6F65D69-7F9E-4956-A9B9-33FF25536C1A}" type="slidenum">
              <a:rPr lang="en-CA" altLang="en-US" smtClean="0"/>
              <a:pPr/>
              <a:t>7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93445232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75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CA" altLang="en-US"/>
          </a:p>
        </p:txBody>
      </p:sp>
      <p:sp>
        <p:nvSpPr>
          <p:cNvPr id="675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C3D63EE8-29C5-4CBA-90D1-684221326D49}" type="slidenum">
              <a:rPr lang="en-CA" altLang="en-US" smtClean="0"/>
              <a:pPr/>
              <a:t>8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168332501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86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CA" altLang="en-US"/>
          </a:p>
        </p:txBody>
      </p:sp>
      <p:sp>
        <p:nvSpPr>
          <p:cNvPr id="686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5ABFCD70-ADA7-44F9-BDE1-FE338B9254F2}" type="slidenum">
              <a:rPr lang="en-CA" altLang="en-US" smtClean="0"/>
              <a:pPr/>
              <a:t>9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12282427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244249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7B080FAD-DCB9-4763-AEE2-A7ADC3E58BEF}" type="datetimeFigureOut">
              <a:rPr lang="en-CA" smtClean="0"/>
              <a:pPr/>
              <a:t>2022-11-23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D6610DBE-0913-4A70-BC56-53AF746D718E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335421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7B080FAD-DCB9-4763-AEE2-A7ADC3E58BEF}" type="datetimeFigureOut">
              <a:rPr lang="en-CA" smtClean="0"/>
              <a:pPr/>
              <a:t>2022-11-23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D6610DBE-0913-4A70-BC56-53AF746D718E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595897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80FAD-DCB9-4763-AEE2-A7ADC3E58BEF}" type="datetimeFigureOut">
              <a:rPr lang="en-CA" smtClean="0"/>
              <a:pPr/>
              <a:t>2022-11-23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10DBE-0913-4A70-BC56-53AF746D718E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855926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80FAD-DCB9-4763-AEE2-A7ADC3E58BEF}" type="datetimeFigureOut">
              <a:rPr lang="en-CA" smtClean="0"/>
              <a:pPr/>
              <a:t>2022-11-23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10DBE-0913-4A70-BC56-53AF746D718E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389342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80FAD-DCB9-4763-AEE2-A7ADC3E58BEF}" type="datetimeFigureOut">
              <a:rPr lang="en-CA" smtClean="0"/>
              <a:pPr/>
              <a:t>2022-11-23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10DBE-0913-4A70-BC56-53AF746D718E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585812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80FAD-DCB9-4763-AEE2-A7ADC3E58BEF}" type="datetimeFigureOut">
              <a:rPr lang="en-CA" smtClean="0"/>
              <a:pPr/>
              <a:t>2022-11-23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10DBE-0913-4A70-BC56-53AF746D718E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6629535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80FAD-DCB9-4763-AEE2-A7ADC3E58BEF}" type="datetimeFigureOut">
              <a:rPr lang="en-CA" smtClean="0"/>
              <a:pPr/>
              <a:t>2022-11-23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10DBE-0913-4A70-BC56-53AF746D718E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1234000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80FAD-DCB9-4763-AEE2-A7ADC3E58BEF}" type="datetimeFigureOut">
              <a:rPr lang="en-CA" smtClean="0"/>
              <a:pPr/>
              <a:t>2022-11-23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10DBE-0913-4A70-BC56-53AF746D718E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5593929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80FAD-DCB9-4763-AEE2-A7ADC3E58BEF}" type="datetimeFigureOut">
              <a:rPr lang="en-CA" smtClean="0"/>
              <a:pPr/>
              <a:t>2022-11-23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10DBE-0913-4A70-BC56-53AF746D718E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1950386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80FAD-DCB9-4763-AEE2-A7ADC3E58BEF}" type="datetimeFigureOut">
              <a:rPr lang="en-CA" smtClean="0"/>
              <a:pPr/>
              <a:t>2022-11-23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10DBE-0913-4A70-BC56-53AF746D718E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539660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648201"/>
          </a:xfrm>
        </p:spPr>
        <p:txBody>
          <a:bodyPr/>
          <a:lstStyle>
            <a:lvl2pPr>
              <a:spcBef>
                <a:spcPts val="336"/>
              </a:spcBef>
              <a:defRPr/>
            </a:lvl2pPr>
            <a:lvl3pPr>
              <a:spcBef>
                <a:spcPts val="288"/>
              </a:spcBef>
              <a:defRPr/>
            </a:lvl3pPr>
            <a:lvl4pPr>
              <a:spcBef>
                <a:spcPts val="240"/>
              </a:spcBef>
              <a:defRPr/>
            </a:lvl4pPr>
            <a:lvl5pPr>
              <a:spcBef>
                <a:spcPts val="240"/>
              </a:spcBef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22796906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80FAD-DCB9-4763-AEE2-A7ADC3E58BEF}" type="datetimeFigureOut">
              <a:rPr lang="en-CA" smtClean="0"/>
              <a:pPr/>
              <a:t>2022-11-23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10DBE-0913-4A70-BC56-53AF746D718E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529305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80FAD-DCB9-4763-AEE2-A7ADC3E58BEF}" type="datetimeFigureOut">
              <a:rPr lang="en-CA" smtClean="0"/>
              <a:pPr/>
              <a:t>2022-11-23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10DBE-0913-4A70-BC56-53AF746D718E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9287144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80FAD-DCB9-4763-AEE2-A7ADC3E58BEF}" type="datetimeFigureOut">
              <a:rPr lang="en-CA" smtClean="0"/>
              <a:pPr/>
              <a:t>2022-11-23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10DBE-0913-4A70-BC56-53AF746D718E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0761933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4633769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3598258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4404905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4927694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0991996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2897700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815696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3404685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2377058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CA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5415655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9475378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1925" y="171450"/>
            <a:ext cx="1946275" cy="59245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3100" y="171450"/>
            <a:ext cx="5686425" cy="59245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3794089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3100" y="171450"/>
            <a:ext cx="7753350" cy="11239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r>
              <a:rPr lang="en-US" noProof="0"/>
              <a:t>Click icon to add SmartArt graphic</a:t>
            </a:r>
            <a:endParaRPr lang="en-CA" noProof="0" dirty="0"/>
          </a:p>
        </p:txBody>
      </p:sp>
    </p:spTree>
    <p:extLst>
      <p:ext uri="{BB962C8B-B14F-4D97-AF65-F5344CB8AC3E}">
        <p14:creationId xmlns:p14="http://schemas.microsoft.com/office/powerpoint/2010/main" val="131275633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0FAADB-4AA7-472D-997F-BE05CCA53428}" type="datetimeFigureOut">
              <a:rPr lang="en-CA"/>
              <a:pPr>
                <a:defRPr/>
              </a:pPr>
              <a:t>2022-11-23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683C52-F6F4-4A6C-8585-F2E4342D60C2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18304658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594A03-641B-4AF7-A51D-6C0E2D11C2B6}" type="datetimeFigureOut">
              <a:rPr lang="en-CA"/>
              <a:pPr>
                <a:defRPr/>
              </a:pPr>
              <a:t>2022-11-23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D74405-9179-45B7-A4E2-B66C32A6C606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56218246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DB6017-3790-4FFC-A13F-C77EC7DA6A62}" type="datetimeFigureOut">
              <a:rPr lang="en-CA"/>
              <a:pPr>
                <a:defRPr/>
              </a:pPr>
              <a:t>2022-11-23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55AEEB-BFE3-4085-818A-DC67F0122871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7718828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D4B405-4493-42A4-8B93-4DFD731DA1EB}" type="datetimeFigureOut">
              <a:rPr lang="en-CA"/>
              <a:pPr>
                <a:defRPr/>
              </a:pPr>
              <a:t>2022-11-23</a:t>
            </a:fld>
            <a:endParaRPr lang="en-CA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1B9399-4B32-423C-A515-770063B58AD7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78893423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0B26EA-5AE1-402F-8599-CF56074DD124}" type="datetimeFigureOut">
              <a:rPr lang="en-CA"/>
              <a:pPr>
                <a:defRPr/>
              </a:pPr>
              <a:t>2022-11-23</a:t>
            </a:fld>
            <a:endParaRPr lang="en-CA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EF5BCB-4A3D-40CF-8D19-C2BF7EDC4BE5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918121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874837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74837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82020764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3B7C48-F006-43D1-AB89-4EB039A9FFC1}" type="datetimeFigureOut">
              <a:rPr lang="en-CA"/>
              <a:pPr>
                <a:defRPr/>
              </a:pPr>
              <a:t>2022-11-23</a:t>
            </a:fld>
            <a:endParaRPr lang="en-CA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6CF26D-7352-4BC4-A1F8-EE48BDADAC8A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4175845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2C057B-3777-4E8B-A172-D02DC1024416}" type="datetimeFigureOut">
              <a:rPr lang="en-CA"/>
              <a:pPr>
                <a:defRPr/>
              </a:pPr>
              <a:t>2022-11-23</a:t>
            </a:fld>
            <a:endParaRPr lang="en-CA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2360F3-A16F-4A88-9508-B7AE4911592F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80077136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BD4E82-D1F7-49DA-965E-0CE0FAEEC602}" type="datetimeFigureOut">
              <a:rPr lang="en-CA"/>
              <a:pPr>
                <a:defRPr/>
              </a:pPr>
              <a:t>2022-11-23</a:t>
            </a:fld>
            <a:endParaRPr lang="en-CA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64B881-1745-427E-8B16-7868D4967E78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87987679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CA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9D20EA-F991-43CE-81AC-C61C26DA39A0}" type="datetimeFigureOut">
              <a:rPr lang="en-CA"/>
              <a:pPr>
                <a:defRPr/>
              </a:pPr>
              <a:t>2022-11-23</a:t>
            </a:fld>
            <a:endParaRPr lang="en-CA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907E8D-54D4-4AD2-8E5A-59BB5823D739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02238642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4090CD-78D2-4A10-956D-8C5936D1489D}" type="datetimeFigureOut">
              <a:rPr lang="en-CA"/>
              <a:pPr>
                <a:defRPr/>
              </a:pPr>
              <a:t>2022-11-23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8B1D40-939C-438C-8C93-E25EEFE17CC7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03997738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5E3E4B-00D9-48A2-9AF8-F59D52BA7C41}" type="datetimeFigureOut">
              <a:rPr lang="en-CA"/>
              <a:pPr>
                <a:defRPr/>
              </a:pPr>
              <a:t>2022-11-23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4D97D8-64C1-4725-A163-99321D4195A8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71054913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48067053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21781546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23971711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15159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809750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90335017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08545782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18390474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1128515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61679195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CA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04401738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64677708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1925" y="171450"/>
            <a:ext cx="1946275" cy="59245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3100" y="171450"/>
            <a:ext cx="5686425" cy="59245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13298567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3100" y="171450"/>
            <a:ext cx="7753350" cy="11239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r>
              <a:rPr lang="en-US" noProof="0"/>
              <a:t>Click icon to add SmartArt graphic</a:t>
            </a:r>
            <a:endParaRPr lang="en-CA" noProof="0" dirty="0"/>
          </a:p>
        </p:txBody>
      </p:sp>
    </p:spTree>
    <p:extLst>
      <p:ext uri="{BB962C8B-B14F-4D97-AF65-F5344CB8AC3E}">
        <p14:creationId xmlns:p14="http://schemas.microsoft.com/office/powerpoint/2010/main" val="1724673291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6874755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098863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19526705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5147959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69389330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40957734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53997914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86074705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28580503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CA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87394705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77215843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1925" y="171450"/>
            <a:ext cx="1946275" cy="59245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3100" y="171450"/>
            <a:ext cx="5686425" cy="59245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5750361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3100" y="171450"/>
            <a:ext cx="7753350" cy="11239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r>
              <a:rPr lang="en-US" noProof="0"/>
              <a:t>Click icon to add SmartArt graphic</a:t>
            </a:r>
            <a:endParaRPr lang="en-CA" noProof="0" dirty="0"/>
          </a:p>
        </p:txBody>
      </p:sp>
    </p:spTree>
    <p:extLst>
      <p:ext uri="{BB962C8B-B14F-4D97-AF65-F5344CB8AC3E}">
        <p14:creationId xmlns:p14="http://schemas.microsoft.com/office/powerpoint/2010/main" val="5145370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76456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544435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CA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7B080FAD-DCB9-4763-AEE2-A7ADC3E58BEF}" type="datetimeFigureOut">
              <a:rPr lang="en-CA" smtClean="0"/>
              <a:pPr/>
              <a:t>2022-11-23</a:t>
            </a:fld>
            <a:endParaRPr lang="en-CA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D6610DBE-0913-4A70-BC56-53AF746D718E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036253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3.xml"/><Relationship Id="rId13" Type="http://schemas.openxmlformats.org/officeDocument/2006/relationships/theme" Target="../theme/theme5.xml"/><Relationship Id="rId3" Type="http://schemas.openxmlformats.org/officeDocument/2006/relationships/slideLayout" Target="../slideLayouts/slideLayout48.xml"/><Relationship Id="rId7" Type="http://schemas.openxmlformats.org/officeDocument/2006/relationships/slideLayout" Target="../slideLayouts/slideLayout52.xml"/><Relationship Id="rId12" Type="http://schemas.openxmlformats.org/officeDocument/2006/relationships/slideLayout" Target="../slideLayouts/slideLayout57.xml"/><Relationship Id="rId2" Type="http://schemas.openxmlformats.org/officeDocument/2006/relationships/slideLayout" Target="../slideLayouts/slideLayout47.xml"/><Relationship Id="rId1" Type="http://schemas.openxmlformats.org/officeDocument/2006/relationships/slideLayout" Target="../slideLayouts/slideLayout46.xml"/><Relationship Id="rId6" Type="http://schemas.openxmlformats.org/officeDocument/2006/relationships/slideLayout" Target="../slideLayouts/slideLayout51.xml"/><Relationship Id="rId11" Type="http://schemas.openxmlformats.org/officeDocument/2006/relationships/slideLayout" Target="../slideLayouts/slideLayout56.xml"/><Relationship Id="rId5" Type="http://schemas.openxmlformats.org/officeDocument/2006/relationships/slideLayout" Target="../slideLayouts/slideLayout50.xml"/><Relationship Id="rId10" Type="http://schemas.openxmlformats.org/officeDocument/2006/relationships/slideLayout" Target="../slideLayouts/slideLayout55.xml"/><Relationship Id="rId4" Type="http://schemas.openxmlformats.org/officeDocument/2006/relationships/slideLayout" Target="../slideLayouts/slideLayout49.xml"/><Relationship Id="rId9" Type="http://schemas.openxmlformats.org/officeDocument/2006/relationships/slideLayout" Target="../slideLayouts/slideLayout54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5.xml"/><Relationship Id="rId13" Type="http://schemas.openxmlformats.org/officeDocument/2006/relationships/theme" Target="../theme/theme6.xml"/><Relationship Id="rId3" Type="http://schemas.openxmlformats.org/officeDocument/2006/relationships/slideLayout" Target="../slideLayouts/slideLayout60.xml"/><Relationship Id="rId7" Type="http://schemas.openxmlformats.org/officeDocument/2006/relationships/slideLayout" Target="../slideLayouts/slideLayout64.xml"/><Relationship Id="rId12" Type="http://schemas.openxmlformats.org/officeDocument/2006/relationships/slideLayout" Target="../slideLayouts/slideLayout69.xml"/><Relationship Id="rId2" Type="http://schemas.openxmlformats.org/officeDocument/2006/relationships/slideLayout" Target="../slideLayouts/slideLayout59.xml"/><Relationship Id="rId1" Type="http://schemas.openxmlformats.org/officeDocument/2006/relationships/slideLayout" Target="../slideLayouts/slideLayout58.xml"/><Relationship Id="rId6" Type="http://schemas.openxmlformats.org/officeDocument/2006/relationships/slideLayout" Target="../slideLayouts/slideLayout63.xml"/><Relationship Id="rId11" Type="http://schemas.openxmlformats.org/officeDocument/2006/relationships/slideLayout" Target="../slideLayouts/slideLayout68.xml"/><Relationship Id="rId5" Type="http://schemas.openxmlformats.org/officeDocument/2006/relationships/slideLayout" Target="../slideLayouts/slideLayout62.xml"/><Relationship Id="rId10" Type="http://schemas.openxmlformats.org/officeDocument/2006/relationships/slideLayout" Target="../slideLayouts/slideLayout67.xml"/><Relationship Id="rId4" Type="http://schemas.openxmlformats.org/officeDocument/2006/relationships/slideLayout" Target="../slideLayouts/slideLayout61.xml"/><Relationship Id="rId9" Type="http://schemas.openxmlformats.org/officeDocument/2006/relationships/slideLayout" Target="../slideLayouts/slideLayout6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CA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951037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7916865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Times New Roman" pitchFamily="18" charset="0"/>
          <a:ea typeface="+mj-ea"/>
          <a:cs typeface="Times New Roman" pitchFamily="18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•"/>
        <a:defRPr sz="32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–"/>
        <a:defRPr sz="28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•"/>
        <a:defRPr sz="24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–"/>
        <a:defRPr sz="20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»"/>
        <a:defRPr sz="20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080FAD-DCB9-4763-AEE2-A7ADC3E58BEF}" type="datetimeFigureOut">
              <a:rPr lang="en-CA" smtClean="0"/>
              <a:pPr/>
              <a:t>2022-11-23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610DBE-0913-4A70-BC56-53AF746D718E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076729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670718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9"/>
          <p:cNvGrpSpPr>
            <a:grpSpLocks/>
          </p:cNvGrpSpPr>
          <p:nvPr/>
        </p:nvGrpSpPr>
        <p:grpSpPr bwMode="auto">
          <a:xfrm>
            <a:off x="0" y="1385888"/>
            <a:ext cx="8364538" cy="290512"/>
            <a:chOff x="0" y="873"/>
            <a:chExt cx="5269" cy="183"/>
          </a:xfrm>
        </p:grpSpPr>
        <p:grpSp>
          <p:nvGrpSpPr>
            <p:cNvPr id="8" name="Group 4"/>
            <p:cNvGrpSpPr>
              <a:grpSpLocks/>
            </p:cNvGrpSpPr>
            <p:nvPr/>
          </p:nvGrpSpPr>
          <p:grpSpPr bwMode="auto">
            <a:xfrm>
              <a:off x="5146" y="873"/>
              <a:ext cx="123" cy="182"/>
              <a:chOff x="5146" y="873"/>
              <a:chExt cx="123" cy="182"/>
            </a:xfrm>
          </p:grpSpPr>
          <p:sp>
            <p:nvSpPr>
              <p:cNvPr id="2" name="Rectangle 2"/>
              <p:cNvSpPr>
                <a:spLocks noChangeArrowheads="1"/>
              </p:cNvSpPr>
              <p:nvPr/>
            </p:nvSpPr>
            <p:spPr bwMode="auto">
              <a:xfrm>
                <a:off x="5240" y="873"/>
                <a:ext cx="29" cy="182"/>
              </a:xfrm>
              <a:prstGeom prst="rect">
                <a:avLst/>
              </a:prstGeom>
              <a:solidFill>
                <a:srgbClr val="C0C0FF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CA" dirty="0"/>
              </a:p>
            </p:txBody>
          </p:sp>
          <p:sp>
            <p:nvSpPr>
              <p:cNvPr id="1027" name="Rectangle 3"/>
              <p:cNvSpPr>
                <a:spLocks noChangeArrowheads="1"/>
              </p:cNvSpPr>
              <p:nvPr/>
            </p:nvSpPr>
            <p:spPr bwMode="auto">
              <a:xfrm>
                <a:off x="5146" y="873"/>
                <a:ext cx="59" cy="182"/>
              </a:xfrm>
              <a:prstGeom prst="rect">
                <a:avLst/>
              </a:prstGeom>
              <a:solidFill>
                <a:srgbClr val="C0C0FF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CA" dirty="0"/>
              </a:p>
            </p:txBody>
          </p:sp>
        </p:grpSp>
        <p:grpSp>
          <p:nvGrpSpPr>
            <p:cNvPr id="9" name="Group 7"/>
            <p:cNvGrpSpPr>
              <a:grpSpLocks/>
            </p:cNvGrpSpPr>
            <p:nvPr/>
          </p:nvGrpSpPr>
          <p:grpSpPr bwMode="auto">
            <a:xfrm>
              <a:off x="4836" y="873"/>
              <a:ext cx="263" cy="182"/>
              <a:chOff x="4836" y="873"/>
              <a:chExt cx="263" cy="182"/>
            </a:xfrm>
          </p:grpSpPr>
          <p:sp>
            <p:nvSpPr>
              <p:cNvPr id="3" name="Rectangle 5"/>
              <p:cNvSpPr>
                <a:spLocks noChangeArrowheads="1"/>
              </p:cNvSpPr>
              <p:nvPr/>
            </p:nvSpPr>
            <p:spPr bwMode="auto">
              <a:xfrm>
                <a:off x="5006" y="873"/>
                <a:ext cx="93" cy="182"/>
              </a:xfrm>
              <a:prstGeom prst="rect">
                <a:avLst/>
              </a:prstGeom>
              <a:solidFill>
                <a:srgbClr val="8080FF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CA" dirty="0"/>
              </a:p>
            </p:txBody>
          </p:sp>
          <p:sp>
            <p:nvSpPr>
              <p:cNvPr id="4" name="Rectangle 6"/>
              <p:cNvSpPr>
                <a:spLocks noChangeArrowheads="1"/>
              </p:cNvSpPr>
              <p:nvPr/>
            </p:nvSpPr>
            <p:spPr bwMode="auto">
              <a:xfrm>
                <a:off x="4836" y="873"/>
                <a:ext cx="127" cy="182"/>
              </a:xfrm>
              <a:prstGeom prst="rect">
                <a:avLst/>
              </a:prstGeom>
              <a:solidFill>
                <a:srgbClr val="8080FF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CA" dirty="0"/>
              </a:p>
            </p:txBody>
          </p:sp>
        </p:grpSp>
        <p:grpSp>
          <p:nvGrpSpPr>
            <p:cNvPr id="10" name="Group 10"/>
            <p:cNvGrpSpPr>
              <a:grpSpLocks/>
            </p:cNvGrpSpPr>
            <p:nvPr/>
          </p:nvGrpSpPr>
          <p:grpSpPr bwMode="auto">
            <a:xfrm>
              <a:off x="4407" y="873"/>
              <a:ext cx="386" cy="182"/>
              <a:chOff x="4407" y="873"/>
              <a:chExt cx="386" cy="182"/>
            </a:xfrm>
          </p:grpSpPr>
          <p:sp>
            <p:nvSpPr>
              <p:cNvPr id="5" name="Rectangle 8"/>
              <p:cNvSpPr>
                <a:spLocks noChangeArrowheads="1"/>
              </p:cNvSpPr>
              <p:nvPr/>
            </p:nvSpPr>
            <p:spPr bwMode="auto">
              <a:xfrm>
                <a:off x="4639" y="873"/>
                <a:ext cx="154" cy="182"/>
              </a:xfrm>
              <a:prstGeom prst="rect">
                <a:avLst/>
              </a:prstGeom>
              <a:solidFill>
                <a:srgbClr val="4040FF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CA" dirty="0"/>
              </a:p>
            </p:txBody>
          </p:sp>
          <p:sp>
            <p:nvSpPr>
              <p:cNvPr id="6" name="Rectangle 9"/>
              <p:cNvSpPr>
                <a:spLocks noChangeArrowheads="1"/>
              </p:cNvSpPr>
              <p:nvPr/>
            </p:nvSpPr>
            <p:spPr bwMode="auto">
              <a:xfrm>
                <a:off x="4407" y="873"/>
                <a:ext cx="189" cy="182"/>
              </a:xfrm>
              <a:prstGeom prst="rect">
                <a:avLst/>
              </a:prstGeom>
              <a:solidFill>
                <a:srgbClr val="4040FF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CA" dirty="0"/>
              </a:p>
            </p:txBody>
          </p:sp>
        </p:grpSp>
        <p:grpSp>
          <p:nvGrpSpPr>
            <p:cNvPr id="11" name="Group 15"/>
            <p:cNvGrpSpPr>
              <a:grpSpLocks/>
            </p:cNvGrpSpPr>
            <p:nvPr/>
          </p:nvGrpSpPr>
          <p:grpSpPr bwMode="auto">
            <a:xfrm>
              <a:off x="3176" y="873"/>
              <a:ext cx="1188" cy="183"/>
              <a:chOff x="3176" y="873"/>
              <a:chExt cx="1188" cy="183"/>
            </a:xfrm>
          </p:grpSpPr>
          <p:sp>
            <p:nvSpPr>
              <p:cNvPr id="1035" name="Rectangle 11"/>
              <p:cNvSpPr>
                <a:spLocks noChangeArrowheads="1"/>
              </p:cNvSpPr>
              <p:nvPr/>
            </p:nvSpPr>
            <p:spPr bwMode="auto">
              <a:xfrm>
                <a:off x="4146" y="873"/>
                <a:ext cx="218" cy="182"/>
              </a:xfrm>
              <a:prstGeom prst="rect">
                <a:avLst/>
              </a:prstGeom>
              <a:solidFill>
                <a:srgbClr val="0000FF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CA" dirty="0"/>
              </a:p>
            </p:txBody>
          </p:sp>
          <p:sp>
            <p:nvSpPr>
              <p:cNvPr id="1036" name="Rectangle 12"/>
              <p:cNvSpPr>
                <a:spLocks noChangeArrowheads="1"/>
              </p:cNvSpPr>
              <p:nvPr/>
            </p:nvSpPr>
            <p:spPr bwMode="auto">
              <a:xfrm>
                <a:off x="3855" y="873"/>
                <a:ext cx="249" cy="182"/>
              </a:xfrm>
              <a:prstGeom prst="rect">
                <a:avLst/>
              </a:prstGeom>
              <a:solidFill>
                <a:srgbClr val="0000FF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CA" dirty="0"/>
              </a:p>
            </p:txBody>
          </p:sp>
          <p:sp>
            <p:nvSpPr>
              <p:cNvPr id="1037" name="Rectangle 13"/>
              <p:cNvSpPr>
                <a:spLocks noChangeArrowheads="1"/>
              </p:cNvSpPr>
              <p:nvPr/>
            </p:nvSpPr>
            <p:spPr bwMode="auto">
              <a:xfrm>
                <a:off x="3530" y="873"/>
                <a:ext cx="283" cy="183"/>
              </a:xfrm>
              <a:prstGeom prst="rect">
                <a:avLst/>
              </a:prstGeom>
              <a:solidFill>
                <a:srgbClr val="0000FF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CA" dirty="0"/>
              </a:p>
            </p:txBody>
          </p:sp>
          <p:sp>
            <p:nvSpPr>
              <p:cNvPr id="1038" name="Rectangle 14"/>
              <p:cNvSpPr>
                <a:spLocks noChangeArrowheads="1"/>
              </p:cNvSpPr>
              <p:nvPr/>
            </p:nvSpPr>
            <p:spPr bwMode="auto">
              <a:xfrm>
                <a:off x="3176" y="873"/>
                <a:ext cx="313" cy="182"/>
              </a:xfrm>
              <a:prstGeom prst="rect">
                <a:avLst/>
              </a:prstGeom>
              <a:solidFill>
                <a:srgbClr val="0000FF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CA" dirty="0"/>
              </a:p>
            </p:txBody>
          </p:sp>
        </p:grpSp>
        <p:grpSp>
          <p:nvGrpSpPr>
            <p:cNvPr id="12" name="Group 18"/>
            <p:cNvGrpSpPr>
              <a:grpSpLocks/>
            </p:cNvGrpSpPr>
            <p:nvPr/>
          </p:nvGrpSpPr>
          <p:grpSpPr bwMode="auto">
            <a:xfrm>
              <a:off x="0" y="873"/>
              <a:ext cx="3136" cy="182"/>
              <a:chOff x="0" y="873"/>
              <a:chExt cx="3136" cy="182"/>
            </a:xfrm>
          </p:grpSpPr>
          <p:sp>
            <p:nvSpPr>
              <p:cNvPr id="1040" name="Rectangle 16"/>
              <p:cNvSpPr>
                <a:spLocks noChangeArrowheads="1"/>
              </p:cNvSpPr>
              <p:nvPr/>
            </p:nvSpPr>
            <p:spPr bwMode="auto">
              <a:xfrm>
                <a:off x="2792" y="873"/>
                <a:ext cx="344" cy="182"/>
              </a:xfrm>
              <a:prstGeom prst="rect">
                <a:avLst/>
              </a:prstGeom>
              <a:solidFill>
                <a:srgbClr val="0000E0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CA" dirty="0"/>
              </a:p>
            </p:txBody>
          </p:sp>
          <p:sp>
            <p:nvSpPr>
              <p:cNvPr id="1041" name="Rectangle 17"/>
              <p:cNvSpPr>
                <a:spLocks noChangeArrowheads="1"/>
              </p:cNvSpPr>
              <p:nvPr/>
            </p:nvSpPr>
            <p:spPr bwMode="auto">
              <a:xfrm>
                <a:off x="0" y="873"/>
                <a:ext cx="2750" cy="182"/>
              </a:xfrm>
              <a:prstGeom prst="rect">
                <a:avLst/>
              </a:prstGeom>
              <a:solidFill>
                <a:srgbClr val="0000E0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CA" dirty="0"/>
              </a:p>
            </p:txBody>
          </p:sp>
        </p:grpSp>
      </p:grpSp>
      <p:sp>
        <p:nvSpPr>
          <p:cNvPr id="1044" name="Rectangle 20"/>
          <p:cNvSpPr>
            <a:spLocks noGrp="1" noChangeArrowheads="1"/>
          </p:cNvSpPr>
          <p:nvPr>
            <p:ph type="title"/>
          </p:nvPr>
        </p:nvSpPr>
        <p:spPr bwMode="auto">
          <a:xfrm>
            <a:off x="673100" y="171450"/>
            <a:ext cx="7753350" cy="11239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45" name="Rectangle 21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772327408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</p:sldLayoutIdLst>
  <p:txStyles>
    <p:titleStyle>
      <a:lvl1pPr algn="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2pPr>
      <a:lvl3pPr algn="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3pPr>
      <a:lvl4pPr algn="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4pPr>
      <a:lvl5pPr algn="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5pPr>
      <a:lvl6pPr marL="457200" algn="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6pPr>
      <a:lvl7pPr marL="914400" algn="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7pPr>
      <a:lvl8pPr marL="1371600" algn="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8pPr>
      <a:lvl9pPr marL="1828800" algn="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10000"/>
        </a:spcBef>
        <a:spcAft>
          <a:spcPct val="0"/>
        </a:spcAft>
        <a:buClr>
          <a:schemeClr val="tx2"/>
        </a:buClr>
        <a:buSzPct val="100000"/>
        <a:buFont typeface="Wingdings" pitchFamily="2" charset="2"/>
        <a:buChar char="s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1" fontAlgn="base" hangingPunct="1">
        <a:spcBef>
          <a:spcPct val="10000"/>
        </a:spcBef>
        <a:spcAft>
          <a:spcPct val="0"/>
        </a:spcAft>
        <a:buClr>
          <a:schemeClr val="tx2"/>
        </a:buClr>
        <a:buSzPct val="100000"/>
        <a:buChar char="»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1" fontAlgn="base" hangingPunct="1">
        <a:spcBef>
          <a:spcPct val="10000"/>
        </a:spcBef>
        <a:spcAft>
          <a:spcPct val="0"/>
        </a:spcAft>
        <a:buClr>
          <a:schemeClr val="tx2"/>
        </a:buClr>
        <a:buSzPct val="100000"/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1" fontAlgn="base" hangingPunct="1">
        <a:spcBef>
          <a:spcPct val="10000"/>
        </a:spcBef>
        <a:spcAft>
          <a:spcPct val="0"/>
        </a:spcAft>
        <a:buClr>
          <a:schemeClr val="tx2"/>
        </a:buClr>
        <a:buSzPct val="10000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10000"/>
        </a:spcBef>
        <a:spcAft>
          <a:spcPct val="0"/>
        </a:spcAft>
        <a:buClr>
          <a:schemeClr val="tx2"/>
        </a:buClr>
        <a:buSzPct val="10000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10000"/>
        </a:spcBef>
        <a:spcAft>
          <a:spcPct val="0"/>
        </a:spcAft>
        <a:buClr>
          <a:schemeClr val="tx2"/>
        </a:buClr>
        <a:buSzPct val="10000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10000"/>
        </a:spcBef>
        <a:spcAft>
          <a:spcPct val="0"/>
        </a:spcAft>
        <a:buClr>
          <a:schemeClr val="tx2"/>
        </a:buClr>
        <a:buSzPct val="10000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10000"/>
        </a:spcBef>
        <a:spcAft>
          <a:spcPct val="0"/>
        </a:spcAft>
        <a:buClr>
          <a:schemeClr val="tx2"/>
        </a:buClr>
        <a:buSzPct val="10000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CD076CF0-6419-4F18-A3B2-50AA1ED991C6}" type="datetimeFigureOut">
              <a:rPr lang="en-CA"/>
              <a:pPr>
                <a:defRPr/>
              </a:pPr>
              <a:t>2022-11-23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54C886E2-D963-4E8D-97EA-1E0C8B76975D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470413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670718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9"/>
          <p:cNvGrpSpPr>
            <a:grpSpLocks/>
          </p:cNvGrpSpPr>
          <p:nvPr/>
        </p:nvGrpSpPr>
        <p:grpSpPr bwMode="auto">
          <a:xfrm>
            <a:off x="0" y="1385888"/>
            <a:ext cx="8364538" cy="290512"/>
            <a:chOff x="0" y="873"/>
            <a:chExt cx="5269" cy="183"/>
          </a:xfrm>
        </p:grpSpPr>
        <p:grpSp>
          <p:nvGrpSpPr>
            <p:cNvPr id="8" name="Group 4"/>
            <p:cNvGrpSpPr>
              <a:grpSpLocks/>
            </p:cNvGrpSpPr>
            <p:nvPr/>
          </p:nvGrpSpPr>
          <p:grpSpPr bwMode="auto">
            <a:xfrm>
              <a:off x="5146" y="873"/>
              <a:ext cx="123" cy="182"/>
              <a:chOff x="5146" y="873"/>
              <a:chExt cx="123" cy="182"/>
            </a:xfrm>
          </p:grpSpPr>
          <p:sp>
            <p:nvSpPr>
              <p:cNvPr id="2" name="Rectangle 2"/>
              <p:cNvSpPr>
                <a:spLocks noChangeArrowheads="1"/>
              </p:cNvSpPr>
              <p:nvPr/>
            </p:nvSpPr>
            <p:spPr bwMode="auto">
              <a:xfrm>
                <a:off x="5240" y="873"/>
                <a:ext cx="29" cy="182"/>
              </a:xfrm>
              <a:prstGeom prst="rect">
                <a:avLst/>
              </a:prstGeom>
              <a:solidFill>
                <a:srgbClr val="C0C0FF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CA" dirty="0"/>
              </a:p>
            </p:txBody>
          </p:sp>
          <p:sp>
            <p:nvSpPr>
              <p:cNvPr id="1027" name="Rectangle 3"/>
              <p:cNvSpPr>
                <a:spLocks noChangeArrowheads="1"/>
              </p:cNvSpPr>
              <p:nvPr/>
            </p:nvSpPr>
            <p:spPr bwMode="auto">
              <a:xfrm>
                <a:off x="5146" y="873"/>
                <a:ext cx="59" cy="182"/>
              </a:xfrm>
              <a:prstGeom prst="rect">
                <a:avLst/>
              </a:prstGeom>
              <a:solidFill>
                <a:srgbClr val="C0C0FF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CA" dirty="0"/>
              </a:p>
            </p:txBody>
          </p:sp>
        </p:grpSp>
        <p:grpSp>
          <p:nvGrpSpPr>
            <p:cNvPr id="9" name="Group 7"/>
            <p:cNvGrpSpPr>
              <a:grpSpLocks/>
            </p:cNvGrpSpPr>
            <p:nvPr/>
          </p:nvGrpSpPr>
          <p:grpSpPr bwMode="auto">
            <a:xfrm>
              <a:off x="4836" y="873"/>
              <a:ext cx="263" cy="182"/>
              <a:chOff x="4836" y="873"/>
              <a:chExt cx="263" cy="182"/>
            </a:xfrm>
          </p:grpSpPr>
          <p:sp>
            <p:nvSpPr>
              <p:cNvPr id="3" name="Rectangle 5"/>
              <p:cNvSpPr>
                <a:spLocks noChangeArrowheads="1"/>
              </p:cNvSpPr>
              <p:nvPr/>
            </p:nvSpPr>
            <p:spPr bwMode="auto">
              <a:xfrm>
                <a:off x="5006" y="873"/>
                <a:ext cx="93" cy="182"/>
              </a:xfrm>
              <a:prstGeom prst="rect">
                <a:avLst/>
              </a:prstGeom>
              <a:solidFill>
                <a:srgbClr val="8080FF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CA" dirty="0"/>
              </a:p>
            </p:txBody>
          </p:sp>
          <p:sp>
            <p:nvSpPr>
              <p:cNvPr id="4" name="Rectangle 6"/>
              <p:cNvSpPr>
                <a:spLocks noChangeArrowheads="1"/>
              </p:cNvSpPr>
              <p:nvPr/>
            </p:nvSpPr>
            <p:spPr bwMode="auto">
              <a:xfrm>
                <a:off x="4836" y="873"/>
                <a:ext cx="127" cy="182"/>
              </a:xfrm>
              <a:prstGeom prst="rect">
                <a:avLst/>
              </a:prstGeom>
              <a:solidFill>
                <a:srgbClr val="8080FF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CA" dirty="0"/>
              </a:p>
            </p:txBody>
          </p:sp>
        </p:grpSp>
        <p:grpSp>
          <p:nvGrpSpPr>
            <p:cNvPr id="10" name="Group 10"/>
            <p:cNvGrpSpPr>
              <a:grpSpLocks/>
            </p:cNvGrpSpPr>
            <p:nvPr/>
          </p:nvGrpSpPr>
          <p:grpSpPr bwMode="auto">
            <a:xfrm>
              <a:off x="4407" y="873"/>
              <a:ext cx="386" cy="182"/>
              <a:chOff x="4407" y="873"/>
              <a:chExt cx="386" cy="182"/>
            </a:xfrm>
          </p:grpSpPr>
          <p:sp>
            <p:nvSpPr>
              <p:cNvPr id="5" name="Rectangle 8"/>
              <p:cNvSpPr>
                <a:spLocks noChangeArrowheads="1"/>
              </p:cNvSpPr>
              <p:nvPr/>
            </p:nvSpPr>
            <p:spPr bwMode="auto">
              <a:xfrm>
                <a:off x="4639" y="873"/>
                <a:ext cx="154" cy="182"/>
              </a:xfrm>
              <a:prstGeom prst="rect">
                <a:avLst/>
              </a:prstGeom>
              <a:solidFill>
                <a:srgbClr val="4040FF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CA" dirty="0"/>
              </a:p>
            </p:txBody>
          </p:sp>
          <p:sp>
            <p:nvSpPr>
              <p:cNvPr id="6" name="Rectangle 9"/>
              <p:cNvSpPr>
                <a:spLocks noChangeArrowheads="1"/>
              </p:cNvSpPr>
              <p:nvPr/>
            </p:nvSpPr>
            <p:spPr bwMode="auto">
              <a:xfrm>
                <a:off x="4407" y="873"/>
                <a:ext cx="189" cy="182"/>
              </a:xfrm>
              <a:prstGeom prst="rect">
                <a:avLst/>
              </a:prstGeom>
              <a:solidFill>
                <a:srgbClr val="4040FF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CA" dirty="0"/>
              </a:p>
            </p:txBody>
          </p:sp>
        </p:grpSp>
        <p:grpSp>
          <p:nvGrpSpPr>
            <p:cNvPr id="11" name="Group 15"/>
            <p:cNvGrpSpPr>
              <a:grpSpLocks/>
            </p:cNvGrpSpPr>
            <p:nvPr/>
          </p:nvGrpSpPr>
          <p:grpSpPr bwMode="auto">
            <a:xfrm>
              <a:off x="3176" y="873"/>
              <a:ext cx="1188" cy="183"/>
              <a:chOff x="3176" y="873"/>
              <a:chExt cx="1188" cy="183"/>
            </a:xfrm>
          </p:grpSpPr>
          <p:sp>
            <p:nvSpPr>
              <p:cNvPr id="1035" name="Rectangle 11"/>
              <p:cNvSpPr>
                <a:spLocks noChangeArrowheads="1"/>
              </p:cNvSpPr>
              <p:nvPr/>
            </p:nvSpPr>
            <p:spPr bwMode="auto">
              <a:xfrm>
                <a:off x="4146" y="873"/>
                <a:ext cx="218" cy="182"/>
              </a:xfrm>
              <a:prstGeom prst="rect">
                <a:avLst/>
              </a:prstGeom>
              <a:solidFill>
                <a:srgbClr val="0000FF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CA" dirty="0"/>
              </a:p>
            </p:txBody>
          </p:sp>
          <p:sp>
            <p:nvSpPr>
              <p:cNvPr id="1036" name="Rectangle 12"/>
              <p:cNvSpPr>
                <a:spLocks noChangeArrowheads="1"/>
              </p:cNvSpPr>
              <p:nvPr/>
            </p:nvSpPr>
            <p:spPr bwMode="auto">
              <a:xfrm>
                <a:off x="3855" y="873"/>
                <a:ext cx="249" cy="182"/>
              </a:xfrm>
              <a:prstGeom prst="rect">
                <a:avLst/>
              </a:prstGeom>
              <a:solidFill>
                <a:srgbClr val="0000FF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CA" dirty="0"/>
              </a:p>
            </p:txBody>
          </p:sp>
          <p:sp>
            <p:nvSpPr>
              <p:cNvPr id="1037" name="Rectangle 13"/>
              <p:cNvSpPr>
                <a:spLocks noChangeArrowheads="1"/>
              </p:cNvSpPr>
              <p:nvPr/>
            </p:nvSpPr>
            <p:spPr bwMode="auto">
              <a:xfrm>
                <a:off x="3530" y="873"/>
                <a:ext cx="283" cy="183"/>
              </a:xfrm>
              <a:prstGeom prst="rect">
                <a:avLst/>
              </a:prstGeom>
              <a:solidFill>
                <a:srgbClr val="0000FF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CA" dirty="0"/>
              </a:p>
            </p:txBody>
          </p:sp>
          <p:sp>
            <p:nvSpPr>
              <p:cNvPr id="1038" name="Rectangle 14"/>
              <p:cNvSpPr>
                <a:spLocks noChangeArrowheads="1"/>
              </p:cNvSpPr>
              <p:nvPr/>
            </p:nvSpPr>
            <p:spPr bwMode="auto">
              <a:xfrm>
                <a:off x="3176" y="873"/>
                <a:ext cx="313" cy="182"/>
              </a:xfrm>
              <a:prstGeom prst="rect">
                <a:avLst/>
              </a:prstGeom>
              <a:solidFill>
                <a:srgbClr val="0000FF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CA" dirty="0"/>
              </a:p>
            </p:txBody>
          </p:sp>
        </p:grpSp>
        <p:grpSp>
          <p:nvGrpSpPr>
            <p:cNvPr id="12" name="Group 18"/>
            <p:cNvGrpSpPr>
              <a:grpSpLocks/>
            </p:cNvGrpSpPr>
            <p:nvPr/>
          </p:nvGrpSpPr>
          <p:grpSpPr bwMode="auto">
            <a:xfrm>
              <a:off x="0" y="873"/>
              <a:ext cx="3136" cy="182"/>
              <a:chOff x="0" y="873"/>
              <a:chExt cx="3136" cy="182"/>
            </a:xfrm>
          </p:grpSpPr>
          <p:sp>
            <p:nvSpPr>
              <p:cNvPr id="1040" name="Rectangle 16"/>
              <p:cNvSpPr>
                <a:spLocks noChangeArrowheads="1"/>
              </p:cNvSpPr>
              <p:nvPr/>
            </p:nvSpPr>
            <p:spPr bwMode="auto">
              <a:xfrm>
                <a:off x="2792" y="873"/>
                <a:ext cx="344" cy="182"/>
              </a:xfrm>
              <a:prstGeom prst="rect">
                <a:avLst/>
              </a:prstGeom>
              <a:solidFill>
                <a:srgbClr val="0000E0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CA" dirty="0"/>
              </a:p>
            </p:txBody>
          </p:sp>
          <p:sp>
            <p:nvSpPr>
              <p:cNvPr id="1041" name="Rectangle 17"/>
              <p:cNvSpPr>
                <a:spLocks noChangeArrowheads="1"/>
              </p:cNvSpPr>
              <p:nvPr/>
            </p:nvSpPr>
            <p:spPr bwMode="auto">
              <a:xfrm>
                <a:off x="0" y="873"/>
                <a:ext cx="2750" cy="182"/>
              </a:xfrm>
              <a:prstGeom prst="rect">
                <a:avLst/>
              </a:prstGeom>
              <a:solidFill>
                <a:srgbClr val="0000E0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CA" dirty="0"/>
              </a:p>
            </p:txBody>
          </p:sp>
        </p:grpSp>
      </p:grpSp>
      <p:sp>
        <p:nvSpPr>
          <p:cNvPr id="1044" name="Rectangle 20"/>
          <p:cNvSpPr>
            <a:spLocks noGrp="1" noChangeArrowheads="1"/>
          </p:cNvSpPr>
          <p:nvPr>
            <p:ph type="title"/>
          </p:nvPr>
        </p:nvSpPr>
        <p:spPr bwMode="auto">
          <a:xfrm>
            <a:off x="673100" y="171450"/>
            <a:ext cx="7753350" cy="11239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45" name="Rectangle 21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54731914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13" r:id="rId3"/>
    <p:sldLayoutId id="2147483714" r:id="rId4"/>
    <p:sldLayoutId id="2147483715" r:id="rId5"/>
    <p:sldLayoutId id="2147483716" r:id="rId6"/>
    <p:sldLayoutId id="2147483717" r:id="rId7"/>
    <p:sldLayoutId id="2147483718" r:id="rId8"/>
    <p:sldLayoutId id="2147483719" r:id="rId9"/>
    <p:sldLayoutId id="2147483720" r:id="rId10"/>
    <p:sldLayoutId id="2147483721" r:id="rId11"/>
    <p:sldLayoutId id="2147483722" r:id="rId12"/>
  </p:sldLayoutIdLst>
  <p:txStyles>
    <p:titleStyle>
      <a:lvl1pPr algn="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2pPr>
      <a:lvl3pPr algn="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3pPr>
      <a:lvl4pPr algn="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4pPr>
      <a:lvl5pPr algn="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5pPr>
      <a:lvl6pPr marL="457200" algn="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6pPr>
      <a:lvl7pPr marL="914400" algn="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7pPr>
      <a:lvl8pPr marL="1371600" algn="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8pPr>
      <a:lvl9pPr marL="1828800" algn="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10000"/>
        </a:spcBef>
        <a:spcAft>
          <a:spcPct val="0"/>
        </a:spcAft>
        <a:buClr>
          <a:schemeClr val="tx2"/>
        </a:buClr>
        <a:buSzPct val="100000"/>
        <a:buFont typeface="Wingdings" pitchFamily="2" charset="2"/>
        <a:buChar char="s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1" fontAlgn="base" hangingPunct="1">
        <a:spcBef>
          <a:spcPct val="10000"/>
        </a:spcBef>
        <a:spcAft>
          <a:spcPct val="0"/>
        </a:spcAft>
        <a:buClr>
          <a:schemeClr val="tx2"/>
        </a:buClr>
        <a:buSzPct val="100000"/>
        <a:buChar char="»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1" fontAlgn="base" hangingPunct="1">
        <a:spcBef>
          <a:spcPct val="10000"/>
        </a:spcBef>
        <a:spcAft>
          <a:spcPct val="0"/>
        </a:spcAft>
        <a:buClr>
          <a:schemeClr val="tx2"/>
        </a:buClr>
        <a:buSzPct val="100000"/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1" fontAlgn="base" hangingPunct="1">
        <a:spcBef>
          <a:spcPct val="10000"/>
        </a:spcBef>
        <a:spcAft>
          <a:spcPct val="0"/>
        </a:spcAft>
        <a:buClr>
          <a:schemeClr val="tx2"/>
        </a:buClr>
        <a:buSzPct val="10000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10000"/>
        </a:spcBef>
        <a:spcAft>
          <a:spcPct val="0"/>
        </a:spcAft>
        <a:buClr>
          <a:schemeClr val="tx2"/>
        </a:buClr>
        <a:buSzPct val="10000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10000"/>
        </a:spcBef>
        <a:spcAft>
          <a:spcPct val="0"/>
        </a:spcAft>
        <a:buClr>
          <a:schemeClr val="tx2"/>
        </a:buClr>
        <a:buSzPct val="10000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10000"/>
        </a:spcBef>
        <a:spcAft>
          <a:spcPct val="0"/>
        </a:spcAft>
        <a:buClr>
          <a:schemeClr val="tx2"/>
        </a:buClr>
        <a:buSzPct val="10000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10000"/>
        </a:spcBef>
        <a:spcAft>
          <a:spcPct val="0"/>
        </a:spcAft>
        <a:buClr>
          <a:schemeClr val="tx2"/>
        </a:buClr>
        <a:buSzPct val="10000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670718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9"/>
          <p:cNvGrpSpPr>
            <a:grpSpLocks/>
          </p:cNvGrpSpPr>
          <p:nvPr/>
        </p:nvGrpSpPr>
        <p:grpSpPr bwMode="auto">
          <a:xfrm>
            <a:off x="0" y="1385888"/>
            <a:ext cx="8364538" cy="290512"/>
            <a:chOff x="0" y="873"/>
            <a:chExt cx="5269" cy="183"/>
          </a:xfrm>
        </p:grpSpPr>
        <p:grpSp>
          <p:nvGrpSpPr>
            <p:cNvPr id="8" name="Group 4"/>
            <p:cNvGrpSpPr>
              <a:grpSpLocks/>
            </p:cNvGrpSpPr>
            <p:nvPr/>
          </p:nvGrpSpPr>
          <p:grpSpPr bwMode="auto">
            <a:xfrm>
              <a:off x="5146" y="873"/>
              <a:ext cx="123" cy="182"/>
              <a:chOff x="5146" y="873"/>
              <a:chExt cx="123" cy="182"/>
            </a:xfrm>
          </p:grpSpPr>
          <p:sp>
            <p:nvSpPr>
              <p:cNvPr id="2" name="Rectangle 2"/>
              <p:cNvSpPr>
                <a:spLocks noChangeArrowheads="1"/>
              </p:cNvSpPr>
              <p:nvPr/>
            </p:nvSpPr>
            <p:spPr bwMode="auto">
              <a:xfrm>
                <a:off x="5240" y="873"/>
                <a:ext cx="29" cy="182"/>
              </a:xfrm>
              <a:prstGeom prst="rect">
                <a:avLst/>
              </a:prstGeom>
              <a:solidFill>
                <a:srgbClr val="C0C0FF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CA" dirty="0"/>
              </a:p>
            </p:txBody>
          </p:sp>
          <p:sp>
            <p:nvSpPr>
              <p:cNvPr id="1027" name="Rectangle 3"/>
              <p:cNvSpPr>
                <a:spLocks noChangeArrowheads="1"/>
              </p:cNvSpPr>
              <p:nvPr/>
            </p:nvSpPr>
            <p:spPr bwMode="auto">
              <a:xfrm>
                <a:off x="5146" y="873"/>
                <a:ext cx="59" cy="182"/>
              </a:xfrm>
              <a:prstGeom prst="rect">
                <a:avLst/>
              </a:prstGeom>
              <a:solidFill>
                <a:srgbClr val="C0C0FF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CA" dirty="0"/>
              </a:p>
            </p:txBody>
          </p:sp>
        </p:grpSp>
        <p:grpSp>
          <p:nvGrpSpPr>
            <p:cNvPr id="9" name="Group 7"/>
            <p:cNvGrpSpPr>
              <a:grpSpLocks/>
            </p:cNvGrpSpPr>
            <p:nvPr/>
          </p:nvGrpSpPr>
          <p:grpSpPr bwMode="auto">
            <a:xfrm>
              <a:off x="4836" y="873"/>
              <a:ext cx="263" cy="182"/>
              <a:chOff x="4836" y="873"/>
              <a:chExt cx="263" cy="182"/>
            </a:xfrm>
          </p:grpSpPr>
          <p:sp>
            <p:nvSpPr>
              <p:cNvPr id="3" name="Rectangle 5"/>
              <p:cNvSpPr>
                <a:spLocks noChangeArrowheads="1"/>
              </p:cNvSpPr>
              <p:nvPr/>
            </p:nvSpPr>
            <p:spPr bwMode="auto">
              <a:xfrm>
                <a:off x="5006" y="873"/>
                <a:ext cx="93" cy="182"/>
              </a:xfrm>
              <a:prstGeom prst="rect">
                <a:avLst/>
              </a:prstGeom>
              <a:solidFill>
                <a:srgbClr val="8080FF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CA" dirty="0"/>
              </a:p>
            </p:txBody>
          </p:sp>
          <p:sp>
            <p:nvSpPr>
              <p:cNvPr id="4" name="Rectangle 6"/>
              <p:cNvSpPr>
                <a:spLocks noChangeArrowheads="1"/>
              </p:cNvSpPr>
              <p:nvPr/>
            </p:nvSpPr>
            <p:spPr bwMode="auto">
              <a:xfrm>
                <a:off x="4836" y="873"/>
                <a:ext cx="127" cy="182"/>
              </a:xfrm>
              <a:prstGeom prst="rect">
                <a:avLst/>
              </a:prstGeom>
              <a:solidFill>
                <a:srgbClr val="8080FF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CA" dirty="0"/>
              </a:p>
            </p:txBody>
          </p:sp>
        </p:grpSp>
        <p:grpSp>
          <p:nvGrpSpPr>
            <p:cNvPr id="10" name="Group 10"/>
            <p:cNvGrpSpPr>
              <a:grpSpLocks/>
            </p:cNvGrpSpPr>
            <p:nvPr/>
          </p:nvGrpSpPr>
          <p:grpSpPr bwMode="auto">
            <a:xfrm>
              <a:off x="4407" y="873"/>
              <a:ext cx="386" cy="182"/>
              <a:chOff x="4407" y="873"/>
              <a:chExt cx="386" cy="182"/>
            </a:xfrm>
          </p:grpSpPr>
          <p:sp>
            <p:nvSpPr>
              <p:cNvPr id="5" name="Rectangle 8"/>
              <p:cNvSpPr>
                <a:spLocks noChangeArrowheads="1"/>
              </p:cNvSpPr>
              <p:nvPr/>
            </p:nvSpPr>
            <p:spPr bwMode="auto">
              <a:xfrm>
                <a:off x="4639" y="873"/>
                <a:ext cx="154" cy="182"/>
              </a:xfrm>
              <a:prstGeom prst="rect">
                <a:avLst/>
              </a:prstGeom>
              <a:solidFill>
                <a:srgbClr val="4040FF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CA" dirty="0"/>
              </a:p>
            </p:txBody>
          </p:sp>
          <p:sp>
            <p:nvSpPr>
              <p:cNvPr id="6" name="Rectangle 9"/>
              <p:cNvSpPr>
                <a:spLocks noChangeArrowheads="1"/>
              </p:cNvSpPr>
              <p:nvPr/>
            </p:nvSpPr>
            <p:spPr bwMode="auto">
              <a:xfrm>
                <a:off x="4407" y="873"/>
                <a:ext cx="189" cy="182"/>
              </a:xfrm>
              <a:prstGeom prst="rect">
                <a:avLst/>
              </a:prstGeom>
              <a:solidFill>
                <a:srgbClr val="4040FF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CA" dirty="0"/>
              </a:p>
            </p:txBody>
          </p:sp>
        </p:grpSp>
        <p:grpSp>
          <p:nvGrpSpPr>
            <p:cNvPr id="11" name="Group 15"/>
            <p:cNvGrpSpPr>
              <a:grpSpLocks/>
            </p:cNvGrpSpPr>
            <p:nvPr/>
          </p:nvGrpSpPr>
          <p:grpSpPr bwMode="auto">
            <a:xfrm>
              <a:off x="3176" y="873"/>
              <a:ext cx="1188" cy="183"/>
              <a:chOff x="3176" y="873"/>
              <a:chExt cx="1188" cy="183"/>
            </a:xfrm>
          </p:grpSpPr>
          <p:sp>
            <p:nvSpPr>
              <p:cNvPr id="1035" name="Rectangle 11"/>
              <p:cNvSpPr>
                <a:spLocks noChangeArrowheads="1"/>
              </p:cNvSpPr>
              <p:nvPr/>
            </p:nvSpPr>
            <p:spPr bwMode="auto">
              <a:xfrm>
                <a:off x="4146" y="873"/>
                <a:ext cx="218" cy="182"/>
              </a:xfrm>
              <a:prstGeom prst="rect">
                <a:avLst/>
              </a:prstGeom>
              <a:solidFill>
                <a:srgbClr val="0000FF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CA" dirty="0"/>
              </a:p>
            </p:txBody>
          </p:sp>
          <p:sp>
            <p:nvSpPr>
              <p:cNvPr id="1036" name="Rectangle 12"/>
              <p:cNvSpPr>
                <a:spLocks noChangeArrowheads="1"/>
              </p:cNvSpPr>
              <p:nvPr/>
            </p:nvSpPr>
            <p:spPr bwMode="auto">
              <a:xfrm>
                <a:off x="3855" y="873"/>
                <a:ext cx="249" cy="182"/>
              </a:xfrm>
              <a:prstGeom prst="rect">
                <a:avLst/>
              </a:prstGeom>
              <a:solidFill>
                <a:srgbClr val="0000FF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CA" dirty="0"/>
              </a:p>
            </p:txBody>
          </p:sp>
          <p:sp>
            <p:nvSpPr>
              <p:cNvPr id="1037" name="Rectangle 13"/>
              <p:cNvSpPr>
                <a:spLocks noChangeArrowheads="1"/>
              </p:cNvSpPr>
              <p:nvPr/>
            </p:nvSpPr>
            <p:spPr bwMode="auto">
              <a:xfrm>
                <a:off x="3530" y="873"/>
                <a:ext cx="283" cy="183"/>
              </a:xfrm>
              <a:prstGeom prst="rect">
                <a:avLst/>
              </a:prstGeom>
              <a:solidFill>
                <a:srgbClr val="0000FF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CA" dirty="0"/>
              </a:p>
            </p:txBody>
          </p:sp>
          <p:sp>
            <p:nvSpPr>
              <p:cNvPr id="1038" name="Rectangle 14"/>
              <p:cNvSpPr>
                <a:spLocks noChangeArrowheads="1"/>
              </p:cNvSpPr>
              <p:nvPr/>
            </p:nvSpPr>
            <p:spPr bwMode="auto">
              <a:xfrm>
                <a:off x="3176" y="873"/>
                <a:ext cx="313" cy="182"/>
              </a:xfrm>
              <a:prstGeom prst="rect">
                <a:avLst/>
              </a:prstGeom>
              <a:solidFill>
                <a:srgbClr val="0000FF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CA" dirty="0"/>
              </a:p>
            </p:txBody>
          </p:sp>
        </p:grpSp>
        <p:grpSp>
          <p:nvGrpSpPr>
            <p:cNvPr id="12" name="Group 18"/>
            <p:cNvGrpSpPr>
              <a:grpSpLocks/>
            </p:cNvGrpSpPr>
            <p:nvPr/>
          </p:nvGrpSpPr>
          <p:grpSpPr bwMode="auto">
            <a:xfrm>
              <a:off x="0" y="873"/>
              <a:ext cx="3136" cy="182"/>
              <a:chOff x="0" y="873"/>
              <a:chExt cx="3136" cy="182"/>
            </a:xfrm>
          </p:grpSpPr>
          <p:sp>
            <p:nvSpPr>
              <p:cNvPr id="1040" name="Rectangle 16"/>
              <p:cNvSpPr>
                <a:spLocks noChangeArrowheads="1"/>
              </p:cNvSpPr>
              <p:nvPr/>
            </p:nvSpPr>
            <p:spPr bwMode="auto">
              <a:xfrm>
                <a:off x="2792" y="873"/>
                <a:ext cx="344" cy="182"/>
              </a:xfrm>
              <a:prstGeom prst="rect">
                <a:avLst/>
              </a:prstGeom>
              <a:solidFill>
                <a:srgbClr val="0000E0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CA" dirty="0"/>
              </a:p>
            </p:txBody>
          </p:sp>
          <p:sp>
            <p:nvSpPr>
              <p:cNvPr id="1041" name="Rectangle 17"/>
              <p:cNvSpPr>
                <a:spLocks noChangeArrowheads="1"/>
              </p:cNvSpPr>
              <p:nvPr/>
            </p:nvSpPr>
            <p:spPr bwMode="auto">
              <a:xfrm>
                <a:off x="0" y="873"/>
                <a:ext cx="2750" cy="182"/>
              </a:xfrm>
              <a:prstGeom prst="rect">
                <a:avLst/>
              </a:prstGeom>
              <a:solidFill>
                <a:srgbClr val="0000E0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CA" dirty="0"/>
              </a:p>
            </p:txBody>
          </p:sp>
        </p:grpSp>
      </p:grpSp>
      <p:sp>
        <p:nvSpPr>
          <p:cNvPr id="1044" name="Rectangle 20"/>
          <p:cNvSpPr>
            <a:spLocks noGrp="1" noChangeArrowheads="1"/>
          </p:cNvSpPr>
          <p:nvPr>
            <p:ph type="title"/>
          </p:nvPr>
        </p:nvSpPr>
        <p:spPr bwMode="auto">
          <a:xfrm>
            <a:off x="673100" y="171450"/>
            <a:ext cx="7753350" cy="11239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45" name="Rectangle 21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71126621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724" r:id="rId1"/>
    <p:sldLayoutId id="2147483725" r:id="rId2"/>
    <p:sldLayoutId id="2147483726" r:id="rId3"/>
    <p:sldLayoutId id="2147483727" r:id="rId4"/>
    <p:sldLayoutId id="2147483728" r:id="rId5"/>
    <p:sldLayoutId id="2147483729" r:id="rId6"/>
    <p:sldLayoutId id="2147483730" r:id="rId7"/>
    <p:sldLayoutId id="2147483731" r:id="rId8"/>
    <p:sldLayoutId id="2147483732" r:id="rId9"/>
    <p:sldLayoutId id="2147483733" r:id="rId10"/>
    <p:sldLayoutId id="2147483734" r:id="rId11"/>
    <p:sldLayoutId id="2147483735" r:id="rId12"/>
  </p:sldLayoutIdLst>
  <p:txStyles>
    <p:titleStyle>
      <a:lvl1pPr algn="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2pPr>
      <a:lvl3pPr algn="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3pPr>
      <a:lvl4pPr algn="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4pPr>
      <a:lvl5pPr algn="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5pPr>
      <a:lvl6pPr marL="457200" algn="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6pPr>
      <a:lvl7pPr marL="914400" algn="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7pPr>
      <a:lvl8pPr marL="1371600" algn="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8pPr>
      <a:lvl9pPr marL="1828800" algn="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10000"/>
        </a:spcBef>
        <a:spcAft>
          <a:spcPct val="0"/>
        </a:spcAft>
        <a:buClr>
          <a:schemeClr val="tx2"/>
        </a:buClr>
        <a:buSzPct val="100000"/>
        <a:buFont typeface="Wingdings" pitchFamily="2" charset="2"/>
        <a:buChar char="s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1" fontAlgn="base" hangingPunct="1">
        <a:spcBef>
          <a:spcPct val="10000"/>
        </a:spcBef>
        <a:spcAft>
          <a:spcPct val="0"/>
        </a:spcAft>
        <a:buClr>
          <a:schemeClr val="tx2"/>
        </a:buClr>
        <a:buSzPct val="100000"/>
        <a:buChar char="»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1" fontAlgn="base" hangingPunct="1">
        <a:spcBef>
          <a:spcPct val="10000"/>
        </a:spcBef>
        <a:spcAft>
          <a:spcPct val="0"/>
        </a:spcAft>
        <a:buClr>
          <a:schemeClr val="tx2"/>
        </a:buClr>
        <a:buSzPct val="100000"/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1" fontAlgn="base" hangingPunct="1">
        <a:spcBef>
          <a:spcPct val="10000"/>
        </a:spcBef>
        <a:spcAft>
          <a:spcPct val="0"/>
        </a:spcAft>
        <a:buClr>
          <a:schemeClr val="tx2"/>
        </a:buClr>
        <a:buSzPct val="10000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10000"/>
        </a:spcBef>
        <a:spcAft>
          <a:spcPct val="0"/>
        </a:spcAft>
        <a:buClr>
          <a:schemeClr val="tx2"/>
        </a:buClr>
        <a:buSzPct val="10000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10000"/>
        </a:spcBef>
        <a:spcAft>
          <a:spcPct val="0"/>
        </a:spcAft>
        <a:buClr>
          <a:schemeClr val="tx2"/>
        </a:buClr>
        <a:buSzPct val="10000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10000"/>
        </a:spcBef>
        <a:spcAft>
          <a:spcPct val="0"/>
        </a:spcAft>
        <a:buClr>
          <a:schemeClr val="tx2"/>
        </a:buClr>
        <a:buSzPct val="10000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10000"/>
        </a:spcBef>
        <a:spcAft>
          <a:spcPct val="0"/>
        </a:spcAft>
        <a:buClr>
          <a:schemeClr val="tx2"/>
        </a:buClr>
        <a:buSzPct val="10000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png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5.png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7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/>
              <a:t>Graphical User Interfaces (GUIs)</a:t>
            </a:r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Things to Add to Your Window</a:t>
            </a:r>
          </a:p>
        </p:txBody>
      </p:sp>
      <p:sp>
        <p:nvSpPr>
          <p:cNvPr id="2775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All in </a:t>
            </a:r>
            <a:r>
              <a:rPr lang="en-US" dirty="0" err="1"/>
              <a:t>javax.swing</a:t>
            </a:r>
            <a:r>
              <a:rPr lang="en-US" dirty="0"/>
              <a:t>:</a:t>
            </a:r>
          </a:p>
          <a:p>
            <a:pPr lvl="1">
              <a:defRPr/>
            </a:pPr>
            <a:r>
              <a:rPr lang="en-US" dirty="0" err="1"/>
              <a:t>JLabel</a:t>
            </a:r>
            <a:r>
              <a:rPr lang="en-US" dirty="0"/>
              <a:t> – text for user to read</a:t>
            </a:r>
          </a:p>
          <a:p>
            <a:pPr lvl="1">
              <a:defRPr/>
            </a:pPr>
            <a:r>
              <a:rPr lang="en-US" dirty="0" err="1"/>
              <a:t>JTextField</a:t>
            </a:r>
            <a:r>
              <a:rPr lang="en-US" dirty="0"/>
              <a:t> – box for user to type in</a:t>
            </a:r>
          </a:p>
          <a:p>
            <a:pPr lvl="1">
              <a:defRPr/>
            </a:pPr>
            <a:r>
              <a:rPr lang="en-US" dirty="0" err="1"/>
              <a:t>JButton</a:t>
            </a:r>
            <a:r>
              <a:rPr lang="en-US" dirty="0"/>
              <a:t> – button for user to push</a:t>
            </a:r>
          </a:p>
          <a:p>
            <a:pPr lvl="1">
              <a:defRPr/>
            </a:pPr>
            <a:r>
              <a:rPr lang="en-US" dirty="0" err="1"/>
              <a:t>JCheckBox</a:t>
            </a:r>
            <a:r>
              <a:rPr lang="en-US" dirty="0"/>
              <a:t> – box for user to check/uncheck</a:t>
            </a:r>
          </a:p>
          <a:p>
            <a:pPr lvl="1">
              <a:defRPr/>
            </a:pPr>
            <a:r>
              <a:rPr lang="en-US" dirty="0" err="1"/>
              <a:t>JRadioButton</a:t>
            </a:r>
            <a:r>
              <a:rPr lang="en-US" dirty="0"/>
              <a:t> – one radio button</a:t>
            </a:r>
          </a:p>
          <a:p>
            <a:pPr lvl="2">
              <a:defRPr/>
            </a:pPr>
            <a:r>
              <a:rPr lang="en-US" dirty="0" err="1"/>
              <a:t>ButtonGroup</a:t>
            </a:r>
            <a:r>
              <a:rPr lang="en-US" dirty="0"/>
              <a:t> – for grouping radio buttons</a:t>
            </a:r>
          </a:p>
          <a:p>
            <a:pPr lvl="1">
              <a:defRPr/>
            </a:pPr>
            <a:r>
              <a:rPr lang="en-US" dirty="0"/>
              <a:t>…</a:t>
            </a:r>
            <a:r>
              <a:rPr lang="en-US" i="1" dirty="0"/>
              <a:t>many more</a:t>
            </a:r>
            <a:r>
              <a:rPr lang="en-US" dirty="0"/>
              <a:t>…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Labels</a:t>
            </a:r>
          </a:p>
        </p:txBody>
      </p:sp>
      <p:sp>
        <p:nvSpPr>
          <p:cNvPr id="2785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Label needs to know its text</a:t>
            </a:r>
          </a:p>
          <a:p>
            <a:pPr lvl="1">
              <a:defRPr/>
            </a:pPr>
            <a:r>
              <a:rPr lang="en-US" dirty="0"/>
              <a:t>need to tell the window to repaint itself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sz="2400" dirty="0" err="1">
                <a:solidFill>
                  <a:schemeClr val="accent1"/>
                </a:solidFill>
              </a:rPr>
              <a:t>JLabel</a:t>
            </a:r>
            <a:r>
              <a:rPr lang="en-US" sz="2400" dirty="0">
                <a:solidFill>
                  <a:schemeClr val="accent1"/>
                </a:solidFill>
              </a:rPr>
              <a:t> lbl1 = new </a:t>
            </a:r>
            <a:r>
              <a:rPr lang="en-US" sz="2400" dirty="0" err="1">
                <a:solidFill>
                  <a:schemeClr val="accent1"/>
                </a:solidFill>
              </a:rPr>
              <a:t>JLabel</a:t>
            </a:r>
            <a:r>
              <a:rPr lang="en-US" sz="2400" dirty="0">
                <a:solidFill>
                  <a:schemeClr val="accent1"/>
                </a:solidFill>
              </a:rPr>
              <a:t>("Hello, World!");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sz="2400" dirty="0" err="1">
                <a:solidFill>
                  <a:schemeClr val="accent1"/>
                </a:solidFill>
              </a:rPr>
              <a:t>win.add</a:t>
            </a:r>
            <a:r>
              <a:rPr lang="en-US" sz="2400" dirty="0">
                <a:solidFill>
                  <a:schemeClr val="accent1"/>
                </a:solidFill>
              </a:rPr>
              <a:t>(lbl1);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sz="2400" dirty="0" err="1">
                <a:solidFill>
                  <a:schemeClr val="accent1"/>
                </a:solidFill>
              </a:rPr>
              <a:t>win.setVisible</a:t>
            </a:r>
            <a:r>
              <a:rPr lang="en-US" sz="2400" dirty="0">
                <a:solidFill>
                  <a:schemeClr val="accent1"/>
                </a:solidFill>
              </a:rPr>
              <a:t>(true);</a:t>
            </a:r>
          </a:p>
          <a:p>
            <a:pPr>
              <a:defRPr/>
            </a:pPr>
            <a:r>
              <a:rPr lang="en-US" dirty="0"/>
              <a:t>Didn’t say where to put the</a:t>
            </a:r>
            <a:br>
              <a:rPr lang="en-US" dirty="0"/>
            </a:br>
            <a:r>
              <a:rPr lang="en-US" dirty="0"/>
              <a:t>label, so it filled the pane</a:t>
            </a:r>
          </a:p>
          <a:p>
            <a:pPr lvl="1">
              <a:defRPr/>
            </a:pPr>
            <a:r>
              <a:rPr lang="en-US" dirty="0"/>
              <a:t>add method can be told where to put the object</a:t>
            </a:r>
          </a:p>
        </p:txBody>
      </p:sp>
      <p:pic>
        <p:nvPicPr>
          <p:cNvPr id="19460" name="Picture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3252192"/>
            <a:ext cx="2857500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10"/>
          <p:cNvGraphicFramePr>
            <a:graphicFrameLocks noChangeAspect="1"/>
          </p:cNvGraphicFramePr>
          <p:nvPr/>
        </p:nvGraphicFramePr>
        <p:xfrm>
          <a:off x="5638800" y="2719388"/>
          <a:ext cx="3086100" cy="3086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Bitmap Image" r:id="rId3" imgW="1905266" imgH="1905266" progId="PBrush">
                  <p:embed/>
                </p:oleObj>
              </mc:Choice>
              <mc:Fallback>
                <p:oleObj name="Bitmap Image" r:id="rId3" imgW="1905266" imgH="1905266" progId="PBrush">
                  <p:embed/>
                  <p:pic>
                    <p:nvPicPr>
                      <p:cNvPr id="1026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8800" y="2719388"/>
                        <a:ext cx="3086100" cy="3086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9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Component Placement</a:t>
            </a:r>
          </a:p>
        </p:txBody>
      </p:sp>
      <p:sp>
        <p:nvSpPr>
          <p:cNvPr id="2795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Default “layout” gives you five places to put components:</a:t>
            </a:r>
          </a:p>
          <a:p>
            <a:pPr lvl="1">
              <a:defRPr/>
            </a:pPr>
            <a:r>
              <a:rPr lang="en-US" dirty="0"/>
              <a:t>PAGE_START (NORTH)</a:t>
            </a:r>
          </a:p>
          <a:p>
            <a:pPr lvl="1">
              <a:defRPr/>
            </a:pPr>
            <a:r>
              <a:rPr lang="en-US" dirty="0"/>
              <a:t>PAGE_END (SOUTH)</a:t>
            </a:r>
          </a:p>
          <a:p>
            <a:pPr lvl="1">
              <a:defRPr/>
            </a:pPr>
            <a:r>
              <a:rPr lang="en-US" dirty="0"/>
              <a:t>LINE_START (WEST)</a:t>
            </a:r>
          </a:p>
          <a:p>
            <a:pPr lvl="1">
              <a:defRPr/>
            </a:pPr>
            <a:r>
              <a:rPr lang="en-US" dirty="0"/>
              <a:t>LINE_END (EAST)</a:t>
            </a:r>
          </a:p>
          <a:p>
            <a:pPr lvl="1">
              <a:defRPr/>
            </a:pPr>
            <a:r>
              <a:rPr lang="en-US" dirty="0"/>
              <a:t>CENTER</a:t>
            </a:r>
          </a:p>
          <a:p>
            <a:pPr>
              <a:defRPr/>
            </a:pPr>
            <a:r>
              <a:rPr lang="en-US" dirty="0"/>
              <a:t>Need to </a:t>
            </a:r>
            <a:r>
              <a:rPr lang="en-US" dirty="0">
                <a:solidFill>
                  <a:schemeClr val="accent1"/>
                </a:solidFill>
              </a:rPr>
              <a:t>import java.awt.*;</a:t>
            </a:r>
          </a:p>
          <a:p>
            <a:pPr lvl="1">
              <a:defRPr/>
            </a:pPr>
            <a:r>
              <a:rPr lang="en-US" dirty="0"/>
              <a:t>use like: </a:t>
            </a:r>
            <a:r>
              <a:rPr lang="en-US" dirty="0" err="1">
                <a:solidFill>
                  <a:schemeClr val="accent1"/>
                </a:solidFill>
              </a:rPr>
              <a:t>BorderLayout.NORTH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5715000" y="3100388"/>
            <a:ext cx="2895600" cy="457200"/>
          </a:xfrm>
          <a:prstGeom prst="rect">
            <a:avLst/>
          </a:prstGeom>
          <a:solidFill>
            <a:schemeClr val="tx2"/>
          </a:solidFill>
          <a:ln w="381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2000">
                <a:solidFill>
                  <a:schemeClr val="bg2"/>
                </a:solidFill>
              </a:rPr>
              <a:t>PAGE_START</a:t>
            </a: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5715000" y="5233988"/>
            <a:ext cx="2895600" cy="457200"/>
          </a:xfrm>
          <a:prstGeom prst="rect">
            <a:avLst/>
          </a:prstGeom>
          <a:solidFill>
            <a:schemeClr val="tx2"/>
          </a:solidFill>
          <a:ln w="381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2000">
                <a:solidFill>
                  <a:schemeClr val="bg2"/>
                </a:solidFill>
              </a:rPr>
              <a:t>PAGE_END</a:t>
            </a: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7924800" y="3557588"/>
            <a:ext cx="685800" cy="1676400"/>
          </a:xfrm>
          <a:prstGeom prst="rect">
            <a:avLst/>
          </a:prstGeom>
          <a:solidFill>
            <a:schemeClr val="tx2"/>
          </a:solidFill>
          <a:ln w="38100">
            <a:solidFill>
              <a:schemeClr val="bg2"/>
            </a:solidFill>
            <a:miter lim="800000"/>
            <a:headEnd/>
            <a:tailEnd/>
          </a:ln>
        </p:spPr>
        <p:txBody>
          <a:bodyPr vert="eaVert" wrap="none" anchor="ctr"/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2000">
                <a:solidFill>
                  <a:schemeClr val="bg2"/>
                </a:solidFill>
              </a:rPr>
              <a:t>LINE_END</a:t>
            </a: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5715000" y="3557588"/>
            <a:ext cx="685800" cy="1676400"/>
          </a:xfrm>
          <a:prstGeom prst="rect">
            <a:avLst/>
          </a:prstGeom>
          <a:solidFill>
            <a:schemeClr val="tx2"/>
          </a:solidFill>
          <a:ln w="38100">
            <a:solidFill>
              <a:schemeClr val="bg2"/>
            </a:solidFill>
            <a:miter lim="800000"/>
            <a:headEnd/>
            <a:tailEnd/>
          </a:ln>
        </p:spPr>
        <p:txBody>
          <a:bodyPr vert="eaVert" wrap="none" anchor="ctr"/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2000">
                <a:solidFill>
                  <a:schemeClr val="bg2"/>
                </a:solidFill>
              </a:rPr>
              <a:t>LINE_START</a:t>
            </a: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400800" y="3557588"/>
            <a:ext cx="1524000" cy="1676400"/>
          </a:xfrm>
          <a:prstGeom prst="rect">
            <a:avLst/>
          </a:prstGeom>
          <a:solidFill>
            <a:schemeClr val="tx2"/>
          </a:solidFill>
          <a:ln w="381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2000">
                <a:solidFill>
                  <a:schemeClr val="bg2"/>
                </a:solidFill>
              </a:rPr>
              <a:t>CENTER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0" name="Object 4"/>
          <p:cNvGraphicFramePr>
            <a:graphicFrameLocks noChangeAspect="1"/>
          </p:cNvGraphicFramePr>
          <p:nvPr/>
        </p:nvGraphicFramePr>
        <p:xfrm>
          <a:off x="5776913" y="3657600"/>
          <a:ext cx="3062287" cy="3062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Bitmap Image" r:id="rId3" imgW="1895238" imgH="1895238" progId="PBrush">
                  <p:embed/>
                </p:oleObj>
              </mc:Choice>
              <mc:Fallback>
                <p:oleObj name="Bitmap Image" r:id="rId3" imgW="1895238" imgH="1895238" progId="PBrush">
                  <p:embed/>
                  <p:pic>
                    <p:nvPicPr>
                      <p:cNvPr id="205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76913" y="3657600"/>
                        <a:ext cx="3062287" cy="3062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0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Text Fields</a:t>
            </a:r>
          </a:p>
        </p:txBody>
      </p:sp>
      <p:sp>
        <p:nvSpPr>
          <p:cNvPr id="2805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Labels don’t do anything</a:t>
            </a:r>
          </a:p>
          <a:p>
            <a:pPr>
              <a:defRPr/>
            </a:pPr>
            <a:r>
              <a:rPr lang="en-US" dirty="0"/>
              <a:t>For text you can edit, use </a:t>
            </a:r>
            <a:r>
              <a:rPr lang="en-US" dirty="0" err="1"/>
              <a:t>JTextField</a:t>
            </a:r>
            <a:endParaRPr lang="en-US" dirty="0"/>
          </a:p>
          <a:p>
            <a:pPr lvl="1">
              <a:buFont typeface="Wingdings" pitchFamily="2" charset="2"/>
              <a:buNone/>
              <a:defRPr/>
            </a:pPr>
            <a:r>
              <a:rPr lang="en-US" sz="2400" dirty="0" err="1">
                <a:solidFill>
                  <a:schemeClr val="accent1"/>
                </a:solidFill>
              </a:rPr>
              <a:t>JTextField</a:t>
            </a:r>
            <a:r>
              <a:rPr lang="en-US" sz="2400" dirty="0">
                <a:solidFill>
                  <a:schemeClr val="accent1"/>
                </a:solidFill>
              </a:rPr>
              <a:t> </a:t>
            </a:r>
            <a:r>
              <a:rPr lang="en-US" sz="2400" dirty="0" err="1">
                <a:solidFill>
                  <a:schemeClr val="accent1"/>
                </a:solidFill>
              </a:rPr>
              <a:t>tf</a:t>
            </a:r>
            <a:r>
              <a:rPr lang="en-US" sz="2400" dirty="0">
                <a:solidFill>
                  <a:schemeClr val="accent1"/>
                </a:solidFill>
              </a:rPr>
              <a:t> = new </a:t>
            </a:r>
            <a:r>
              <a:rPr lang="en-US" sz="2400" dirty="0" err="1">
                <a:solidFill>
                  <a:schemeClr val="accent1"/>
                </a:solidFill>
              </a:rPr>
              <a:t>JTextField</a:t>
            </a:r>
            <a:r>
              <a:rPr lang="en-US" sz="2400" dirty="0">
                <a:solidFill>
                  <a:schemeClr val="accent1"/>
                </a:solidFill>
              </a:rPr>
              <a:t>("Initial Text");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sz="2400" dirty="0" err="1">
                <a:solidFill>
                  <a:schemeClr val="accent1"/>
                </a:solidFill>
              </a:rPr>
              <a:t>win.add</a:t>
            </a:r>
            <a:r>
              <a:rPr lang="en-US" sz="2400" dirty="0">
                <a:solidFill>
                  <a:schemeClr val="accent1"/>
                </a:solidFill>
              </a:rPr>
              <a:t>(</a:t>
            </a:r>
            <a:r>
              <a:rPr lang="en-US" sz="2400" dirty="0" err="1">
                <a:solidFill>
                  <a:schemeClr val="accent1"/>
                </a:solidFill>
              </a:rPr>
              <a:t>tf</a:t>
            </a:r>
            <a:r>
              <a:rPr lang="en-US" sz="2400" dirty="0">
                <a:solidFill>
                  <a:schemeClr val="accent1"/>
                </a:solidFill>
              </a:rPr>
              <a:t>, </a:t>
            </a:r>
            <a:br>
              <a:rPr lang="en-US" sz="2400" dirty="0">
                <a:solidFill>
                  <a:schemeClr val="accent1"/>
                </a:solidFill>
              </a:rPr>
            </a:br>
            <a:r>
              <a:rPr lang="en-US" sz="2400" dirty="0" err="1">
                <a:solidFill>
                  <a:schemeClr val="accent1"/>
                </a:solidFill>
              </a:rPr>
              <a:t>BorderLayout.SOUTH</a:t>
            </a:r>
            <a:r>
              <a:rPr lang="en-US" sz="2400" dirty="0">
                <a:solidFill>
                  <a:schemeClr val="accent1"/>
                </a:solidFill>
              </a:rPr>
              <a:t>);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sz="2400" dirty="0" err="1">
                <a:solidFill>
                  <a:schemeClr val="accent1"/>
                </a:solidFill>
              </a:rPr>
              <a:t>win.setVisible</a:t>
            </a:r>
            <a:r>
              <a:rPr lang="en-US" sz="2400" dirty="0">
                <a:solidFill>
                  <a:schemeClr val="accent1"/>
                </a:solidFill>
              </a:rPr>
              <a:t>(true);</a:t>
            </a:r>
          </a:p>
          <a:p>
            <a:pPr lvl="1">
              <a:defRPr/>
            </a:pPr>
            <a:r>
              <a:rPr lang="en-US" dirty="0"/>
              <a:t>small amount of plain text</a:t>
            </a:r>
          </a:p>
          <a:p>
            <a:pPr lvl="1">
              <a:defRPr/>
            </a:pPr>
            <a:r>
              <a:rPr lang="en-US" dirty="0" err="1"/>
              <a:t>JTextPane</a:t>
            </a:r>
            <a:r>
              <a:rPr lang="en-US" dirty="0"/>
              <a:t> for more text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Buttons</a:t>
            </a:r>
          </a:p>
        </p:txBody>
      </p:sp>
      <p:sp>
        <p:nvSpPr>
          <p:cNvPr id="2826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Buttons can be clicked</a:t>
            </a:r>
          </a:p>
          <a:p>
            <a:pPr lvl="1">
              <a:defRPr/>
            </a:pPr>
            <a:r>
              <a:rPr lang="en-US" dirty="0"/>
              <a:t>lets the user select an action to carry out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sz="2400" dirty="0" err="1">
                <a:solidFill>
                  <a:schemeClr val="accent1"/>
                </a:solidFill>
              </a:rPr>
              <a:t>JButton</a:t>
            </a:r>
            <a:r>
              <a:rPr lang="en-US" sz="2400" dirty="0">
                <a:solidFill>
                  <a:schemeClr val="accent1"/>
                </a:solidFill>
              </a:rPr>
              <a:t> b1 = new </a:t>
            </a:r>
            <a:r>
              <a:rPr lang="en-US" sz="2400" dirty="0" err="1">
                <a:solidFill>
                  <a:schemeClr val="accent1"/>
                </a:solidFill>
              </a:rPr>
              <a:t>JButton</a:t>
            </a:r>
            <a:r>
              <a:rPr lang="en-US" sz="2400" dirty="0">
                <a:solidFill>
                  <a:schemeClr val="accent1"/>
                </a:solidFill>
              </a:rPr>
              <a:t>("OK");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sz="2400" dirty="0" err="1">
                <a:solidFill>
                  <a:schemeClr val="accent1"/>
                </a:solidFill>
              </a:rPr>
              <a:t>win.add</a:t>
            </a:r>
            <a:r>
              <a:rPr lang="en-US" sz="2400" dirty="0">
                <a:solidFill>
                  <a:schemeClr val="accent1"/>
                </a:solidFill>
              </a:rPr>
              <a:t>(b1);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sz="2400" dirty="0" err="1">
                <a:solidFill>
                  <a:schemeClr val="accent1"/>
                </a:solidFill>
              </a:rPr>
              <a:t>win.setVisible</a:t>
            </a:r>
            <a:r>
              <a:rPr lang="en-US" sz="2400" dirty="0">
                <a:solidFill>
                  <a:schemeClr val="accent1"/>
                </a:solidFill>
              </a:rPr>
              <a:t>(true);</a:t>
            </a:r>
          </a:p>
          <a:p>
            <a:pPr lvl="1">
              <a:defRPr/>
            </a:pPr>
            <a:r>
              <a:rPr lang="en-US" dirty="0"/>
              <a:t>computer put it CENTER, </a:t>
            </a:r>
            <a:br>
              <a:rPr lang="en-US" dirty="0"/>
            </a:br>
            <a:r>
              <a:rPr lang="en-US" dirty="0"/>
              <a:t>right over the label, because</a:t>
            </a:r>
            <a:br>
              <a:rPr lang="en-US" dirty="0"/>
            </a:br>
            <a:r>
              <a:rPr lang="en-US" dirty="0"/>
              <a:t>we didn’t say where it went</a:t>
            </a:r>
          </a:p>
        </p:txBody>
      </p:sp>
      <p:pic>
        <p:nvPicPr>
          <p:cNvPr id="21508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0700" y="3284984"/>
            <a:ext cx="2857500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Window Layout Managers</a:t>
            </a:r>
          </a:p>
        </p:txBody>
      </p:sp>
      <p:sp>
        <p:nvSpPr>
          <p:cNvPr id="2836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It’s possible to tell the window exactly where you want each piece you add to it</a:t>
            </a:r>
          </a:p>
          <a:p>
            <a:pPr lvl="1">
              <a:defRPr/>
            </a:pPr>
            <a:r>
              <a:rPr lang="en-US" dirty="0"/>
              <a:t>how many pixels across, down</a:t>
            </a:r>
          </a:p>
          <a:p>
            <a:pPr lvl="1">
              <a:defRPr/>
            </a:pPr>
            <a:r>
              <a:rPr lang="en-US" dirty="0"/>
              <a:t>looks very nice if you do it right</a:t>
            </a:r>
          </a:p>
          <a:p>
            <a:pPr lvl="1">
              <a:defRPr/>
            </a:pPr>
            <a:r>
              <a:rPr lang="en-US" dirty="0"/>
              <a:t>generally gets messed up if user resizes window</a:t>
            </a:r>
          </a:p>
          <a:p>
            <a:pPr>
              <a:defRPr/>
            </a:pPr>
            <a:r>
              <a:rPr lang="en-US" dirty="0"/>
              <a:t>Easier and more portable to use manager</a:t>
            </a:r>
          </a:p>
          <a:p>
            <a:pPr lvl="1">
              <a:defRPr/>
            </a:pPr>
            <a:r>
              <a:rPr lang="en-US" dirty="0"/>
              <a:t>default manager: </a:t>
            </a:r>
            <a:r>
              <a:rPr lang="en-US" dirty="0" err="1"/>
              <a:t>BorderLayout</a:t>
            </a:r>
            <a:endParaRPr lang="en-US" dirty="0"/>
          </a:p>
          <a:p>
            <a:pPr lvl="1">
              <a:defRPr/>
            </a:pPr>
            <a:r>
              <a:rPr lang="en-US" dirty="0"/>
              <a:t>others available:  we’ll look at two more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Window Layout Managers</a:t>
            </a:r>
          </a:p>
        </p:txBody>
      </p:sp>
      <p:sp>
        <p:nvSpPr>
          <p:cNvPr id="2846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tabLst>
                <a:tab pos="7369175" algn="r"/>
              </a:tabLst>
              <a:defRPr/>
            </a:pPr>
            <a:r>
              <a:rPr lang="en-US"/>
              <a:t>Window layout managers in java.awt</a:t>
            </a:r>
          </a:p>
          <a:p>
            <a:pPr lvl="1">
              <a:tabLst>
                <a:tab pos="7369175" algn="r"/>
              </a:tabLst>
              <a:defRPr/>
            </a:pPr>
            <a:r>
              <a:rPr lang="en-US"/>
              <a:t>BorderLayout</a:t>
            </a:r>
          </a:p>
          <a:p>
            <a:pPr lvl="1">
              <a:tabLst>
                <a:tab pos="7369175" algn="r"/>
              </a:tabLst>
              <a:defRPr/>
            </a:pPr>
            <a:r>
              <a:rPr lang="en-US"/>
              <a:t>CardLayout</a:t>
            </a:r>
          </a:p>
          <a:p>
            <a:pPr lvl="1">
              <a:tabLst>
                <a:tab pos="7369175" algn="r"/>
              </a:tabLst>
              <a:defRPr/>
            </a:pPr>
            <a:r>
              <a:rPr lang="en-US"/>
              <a:t>FlowLayout</a:t>
            </a:r>
          </a:p>
          <a:p>
            <a:pPr lvl="1">
              <a:tabLst>
                <a:tab pos="7369175" algn="r"/>
              </a:tabLst>
              <a:defRPr/>
            </a:pPr>
            <a:r>
              <a:rPr lang="en-US"/>
              <a:t>GridBagLayout</a:t>
            </a:r>
          </a:p>
          <a:p>
            <a:pPr lvl="1">
              <a:tabLst>
                <a:tab pos="7369175" algn="r"/>
              </a:tabLst>
              <a:defRPr/>
            </a:pPr>
            <a:r>
              <a:rPr lang="en-US"/>
              <a:t>GridLayout</a:t>
            </a:r>
          </a:p>
          <a:p>
            <a:pPr>
              <a:tabLst>
                <a:tab pos="7369175" algn="r"/>
              </a:tabLst>
              <a:defRPr/>
            </a:pPr>
            <a:r>
              <a:rPr lang="en-US"/>
              <a:t>Each has its own way of determining what goes where…</a:t>
            </a:r>
          </a:p>
        </p:txBody>
      </p:sp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5561013" y="2895600"/>
            <a:ext cx="2820987" cy="1565275"/>
          </a:xfrm>
          <a:prstGeom prst="rect">
            <a:avLst/>
          </a:prstGeom>
          <a:noFill/>
          <a:ln w="12700">
            <a:solidFill>
              <a:schemeClr val="accent5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en-US" altLang="en-US" sz="2400" i="1">
                <a:solidFill>
                  <a:schemeClr val="accent5"/>
                </a:solidFill>
              </a:rPr>
              <a:t>We’ll look at</a:t>
            </a:r>
          </a:p>
          <a:p>
            <a:pPr algn="l"/>
            <a:r>
              <a:rPr lang="en-US" altLang="en-US" sz="2400" i="1">
                <a:solidFill>
                  <a:schemeClr val="accent5"/>
                </a:solidFill>
              </a:rPr>
              <a:t>	BorderLayout</a:t>
            </a:r>
          </a:p>
          <a:p>
            <a:pPr algn="l"/>
            <a:r>
              <a:rPr lang="en-US" altLang="en-US" sz="2400" i="1">
                <a:solidFill>
                  <a:schemeClr val="accent5"/>
                </a:solidFill>
              </a:rPr>
              <a:t>	FlowLayout</a:t>
            </a:r>
          </a:p>
          <a:p>
            <a:pPr algn="l"/>
            <a:r>
              <a:rPr lang="en-US" altLang="en-US" sz="2400" i="1">
                <a:solidFill>
                  <a:schemeClr val="accent5"/>
                </a:solidFill>
              </a:rPr>
              <a:t>	GridLayout</a:t>
            </a: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6703678" y="6351711"/>
            <a:ext cx="2404826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en-US" altLang="en-US" sz="2400" i="1" dirty="0">
                <a:solidFill>
                  <a:schemeClr val="accent5"/>
                </a:solidFill>
              </a:rPr>
              <a:t>See GUIStuff.java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4" name="Object 10"/>
          <p:cNvGraphicFramePr>
            <a:graphicFrameLocks noChangeAspect="1"/>
          </p:cNvGraphicFramePr>
          <p:nvPr/>
        </p:nvGraphicFramePr>
        <p:xfrm>
          <a:off x="5715000" y="3124200"/>
          <a:ext cx="3086100" cy="3086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Bitmap Image" r:id="rId3" imgW="1905266" imgH="1905266" progId="PBrush">
                  <p:embed/>
                </p:oleObj>
              </mc:Choice>
              <mc:Fallback>
                <p:oleObj name="Bitmap Image" r:id="rId3" imgW="1905266" imgH="1905266" progId="PBrush">
                  <p:embed/>
                  <p:pic>
                    <p:nvPicPr>
                      <p:cNvPr id="3074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5000" y="3124200"/>
                        <a:ext cx="3086100" cy="3086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5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BorderLayout</a:t>
            </a:r>
          </a:p>
        </p:txBody>
      </p:sp>
      <p:sp>
        <p:nvSpPr>
          <p:cNvPr id="2856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Five locations to place objects</a:t>
            </a:r>
          </a:p>
          <a:p>
            <a:pPr lvl="1">
              <a:defRPr/>
            </a:pPr>
            <a:r>
              <a:rPr lang="en-US"/>
              <a:t>objects in the same location are placed one on top of the other</a:t>
            </a:r>
          </a:p>
          <a:p>
            <a:pPr lvl="1">
              <a:defRPr/>
            </a:pPr>
            <a:r>
              <a:rPr lang="en-US"/>
              <a:t>objects are stretched or </a:t>
            </a:r>
            <a:br>
              <a:rPr lang="en-US"/>
            </a:br>
            <a:r>
              <a:rPr lang="en-US"/>
              <a:t>squashed in order to fill the </a:t>
            </a:r>
            <a:br>
              <a:rPr lang="en-US"/>
            </a:br>
            <a:r>
              <a:rPr lang="en-US"/>
              <a:t>space allotted</a:t>
            </a:r>
          </a:p>
          <a:p>
            <a:pPr lvl="1">
              <a:defRPr/>
            </a:pPr>
            <a:r>
              <a:rPr lang="en-US"/>
              <a:t>empty locations are not used</a:t>
            </a:r>
            <a:br>
              <a:rPr lang="en-US"/>
            </a:br>
            <a:r>
              <a:rPr lang="en-US"/>
              <a:t>(other objects expand)</a:t>
            </a:r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5791200" y="3505200"/>
            <a:ext cx="2895600" cy="457200"/>
          </a:xfrm>
          <a:prstGeom prst="rect">
            <a:avLst/>
          </a:prstGeom>
          <a:solidFill>
            <a:schemeClr val="tx2"/>
          </a:solidFill>
          <a:ln w="381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2000">
                <a:solidFill>
                  <a:schemeClr val="bg2"/>
                </a:solidFill>
              </a:rPr>
              <a:t>PAGE_START</a:t>
            </a:r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5791200" y="5638800"/>
            <a:ext cx="2895600" cy="457200"/>
          </a:xfrm>
          <a:prstGeom prst="rect">
            <a:avLst/>
          </a:prstGeom>
          <a:solidFill>
            <a:schemeClr val="tx2"/>
          </a:solidFill>
          <a:ln w="381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2000">
                <a:solidFill>
                  <a:schemeClr val="bg2"/>
                </a:solidFill>
              </a:rPr>
              <a:t>PAGE_END</a:t>
            </a: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8001000" y="3962400"/>
            <a:ext cx="685800" cy="1676400"/>
          </a:xfrm>
          <a:prstGeom prst="rect">
            <a:avLst/>
          </a:prstGeom>
          <a:solidFill>
            <a:schemeClr val="tx2"/>
          </a:solidFill>
          <a:ln w="38100">
            <a:solidFill>
              <a:schemeClr val="bg2"/>
            </a:solidFill>
            <a:miter lim="800000"/>
            <a:headEnd/>
            <a:tailEnd/>
          </a:ln>
        </p:spPr>
        <p:txBody>
          <a:bodyPr vert="eaVert" wrap="none" anchor="ctr"/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2000">
                <a:solidFill>
                  <a:schemeClr val="bg2"/>
                </a:solidFill>
              </a:rPr>
              <a:t>LINE_END</a:t>
            </a:r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5791200" y="3962400"/>
            <a:ext cx="685800" cy="1676400"/>
          </a:xfrm>
          <a:prstGeom prst="rect">
            <a:avLst/>
          </a:prstGeom>
          <a:solidFill>
            <a:schemeClr val="tx2"/>
          </a:solidFill>
          <a:ln w="38100">
            <a:solidFill>
              <a:schemeClr val="bg2"/>
            </a:solidFill>
            <a:miter lim="800000"/>
            <a:headEnd/>
            <a:tailEnd/>
          </a:ln>
        </p:spPr>
        <p:txBody>
          <a:bodyPr vert="eaVert" wrap="none" anchor="ctr"/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2000">
                <a:solidFill>
                  <a:schemeClr val="bg2"/>
                </a:solidFill>
              </a:rPr>
              <a:t>LINE_START</a:t>
            </a:r>
          </a:p>
        </p:txBody>
      </p:sp>
      <p:sp>
        <p:nvSpPr>
          <p:cNvPr id="3081" name="Rectangle 9"/>
          <p:cNvSpPr>
            <a:spLocks noChangeArrowheads="1"/>
          </p:cNvSpPr>
          <p:nvPr/>
        </p:nvSpPr>
        <p:spPr bwMode="auto">
          <a:xfrm>
            <a:off x="6477000" y="3962400"/>
            <a:ext cx="1524000" cy="1676400"/>
          </a:xfrm>
          <a:prstGeom prst="rect">
            <a:avLst/>
          </a:prstGeom>
          <a:solidFill>
            <a:schemeClr val="tx2"/>
          </a:solidFill>
          <a:ln w="381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2000">
                <a:solidFill>
                  <a:schemeClr val="bg2"/>
                </a:solidFill>
              </a:rPr>
              <a:t>CENTER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98" name="Object 13"/>
          <p:cNvGraphicFramePr>
            <a:graphicFrameLocks noChangeAspect="1"/>
          </p:cNvGraphicFramePr>
          <p:nvPr/>
        </p:nvGraphicFramePr>
        <p:xfrm>
          <a:off x="5676900" y="3086100"/>
          <a:ext cx="3086100" cy="3086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Bitmap Image" r:id="rId3" imgW="1905266" imgH="1905266" progId="PBrush">
                  <p:embed/>
                </p:oleObj>
              </mc:Choice>
              <mc:Fallback>
                <p:oleObj name="Bitmap Image" r:id="rId3" imgW="1905266" imgH="1905266" progId="PBrush">
                  <p:embed/>
                  <p:pic>
                    <p:nvPicPr>
                      <p:cNvPr id="4098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76900" y="3086100"/>
                        <a:ext cx="3086100" cy="3086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6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FlowLayout</a:t>
            </a:r>
          </a:p>
        </p:txBody>
      </p:sp>
      <p:sp>
        <p:nvSpPr>
          <p:cNvPr id="2867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FlowLayout just puts the objects into the window one after the other</a:t>
            </a:r>
          </a:p>
          <a:p>
            <a:pPr lvl="1">
              <a:defRPr/>
            </a:pPr>
            <a:r>
              <a:rPr lang="en-US"/>
              <a:t>if there’s not enough room </a:t>
            </a:r>
            <a:br>
              <a:rPr lang="en-US"/>
            </a:br>
            <a:r>
              <a:rPr lang="en-US"/>
              <a:t>across, it goes down to the </a:t>
            </a:r>
            <a:br>
              <a:rPr lang="en-US"/>
            </a:br>
            <a:r>
              <a:rPr lang="en-US"/>
              <a:t>next “line”</a:t>
            </a:r>
          </a:p>
          <a:p>
            <a:pPr lvl="1">
              <a:defRPr/>
            </a:pPr>
            <a:r>
              <a:rPr lang="en-US"/>
              <a:t>objects centred on each line</a:t>
            </a:r>
          </a:p>
          <a:p>
            <a:pPr lvl="1">
              <a:defRPr/>
            </a:pPr>
            <a:r>
              <a:rPr lang="en-US"/>
              <a:t>objects move around when </a:t>
            </a:r>
            <a:br>
              <a:rPr lang="en-US"/>
            </a:br>
            <a:r>
              <a:rPr lang="en-US"/>
              <a:t>window gets resized</a:t>
            </a:r>
          </a:p>
        </p:txBody>
      </p:sp>
      <p:grpSp>
        <p:nvGrpSpPr>
          <p:cNvPr id="4101" name="Group 11"/>
          <p:cNvGrpSpPr>
            <a:grpSpLocks/>
          </p:cNvGrpSpPr>
          <p:nvPr/>
        </p:nvGrpSpPr>
        <p:grpSpPr bwMode="auto">
          <a:xfrm>
            <a:off x="6115050" y="3505200"/>
            <a:ext cx="2209800" cy="457200"/>
            <a:chOff x="3840" y="2208"/>
            <a:chExt cx="1392" cy="288"/>
          </a:xfrm>
        </p:grpSpPr>
        <p:sp>
          <p:nvSpPr>
            <p:cNvPr id="4106" name="Rectangle 5"/>
            <p:cNvSpPr>
              <a:spLocks noChangeArrowheads="1"/>
            </p:cNvSpPr>
            <p:nvPr/>
          </p:nvSpPr>
          <p:spPr bwMode="auto">
            <a:xfrm>
              <a:off x="3840" y="2208"/>
              <a:ext cx="624" cy="288"/>
            </a:xfrm>
            <a:prstGeom prst="rect">
              <a:avLst/>
            </a:prstGeom>
            <a:solidFill>
              <a:schemeClr val="tx2"/>
            </a:solidFill>
            <a:ln w="38100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altLang="en-US" sz="2000">
                  <a:solidFill>
                    <a:schemeClr val="bg2"/>
                  </a:solidFill>
                </a:rPr>
                <a:t>FIRST</a:t>
              </a:r>
            </a:p>
          </p:txBody>
        </p:sp>
        <p:sp>
          <p:nvSpPr>
            <p:cNvPr id="4107" name="Rectangle 6"/>
            <p:cNvSpPr>
              <a:spLocks noChangeArrowheads="1"/>
            </p:cNvSpPr>
            <p:nvPr/>
          </p:nvSpPr>
          <p:spPr bwMode="auto">
            <a:xfrm>
              <a:off x="4464" y="2208"/>
              <a:ext cx="768" cy="288"/>
            </a:xfrm>
            <a:prstGeom prst="rect">
              <a:avLst/>
            </a:prstGeom>
            <a:solidFill>
              <a:schemeClr val="tx2"/>
            </a:solidFill>
            <a:ln w="38100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altLang="en-US" sz="2000">
                  <a:solidFill>
                    <a:schemeClr val="bg2"/>
                  </a:solidFill>
                </a:rPr>
                <a:t>SECOND</a:t>
              </a:r>
            </a:p>
          </p:txBody>
        </p:sp>
      </p:grpSp>
      <p:grpSp>
        <p:nvGrpSpPr>
          <p:cNvPr id="4102" name="Group 12"/>
          <p:cNvGrpSpPr>
            <a:grpSpLocks/>
          </p:cNvGrpSpPr>
          <p:nvPr/>
        </p:nvGrpSpPr>
        <p:grpSpPr bwMode="auto">
          <a:xfrm>
            <a:off x="6076950" y="4038600"/>
            <a:ext cx="2286000" cy="457200"/>
            <a:chOff x="3840" y="2544"/>
            <a:chExt cx="1440" cy="288"/>
          </a:xfrm>
        </p:grpSpPr>
        <p:sp>
          <p:nvSpPr>
            <p:cNvPr id="4104" name="Rectangle 7"/>
            <p:cNvSpPr>
              <a:spLocks noChangeArrowheads="1"/>
            </p:cNvSpPr>
            <p:nvPr/>
          </p:nvSpPr>
          <p:spPr bwMode="auto">
            <a:xfrm>
              <a:off x="3840" y="2544"/>
              <a:ext cx="624" cy="288"/>
            </a:xfrm>
            <a:prstGeom prst="rect">
              <a:avLst/>
            </a:prstGeom>
            <a:solidFill>
              <a:schemeClr val="tx2"/>
            </a:solidFill>
            <a:ln w="38100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altLang="en-US" sz="2000">
                  <a:solidFill>
                    <a:schemeClr val="bg2"/>
                  </a:solidFill>
                </a:rPr>
                <a:t>THIRD</a:t>
              </a:r>
            </a:p>
          </p:txBody>
        </p:sp>
        <p:sp>
          <p:nvSpPr>
            <p:cNvPr id="4105" name="Rectangle 8"/>
            <p:cNvSpPr>
              <a:spLocks noChangeArrowheads="1"/>
            </p:cNvSpPr>
            <p:nvPr/>
          </p:nvSpPr>
          <p:spPr bwMode="auto">
            <a:xfrm>
              <a:off x="4464" y="2544"/>
              <a:ext cx="816" cy="288"/>
            </a:xfrm>
            <a:prstGeom prst="rect">
              <a:avLst/>
            </a:prstGeom>
            <a:solidFill>
              <a:schemeClr val="tx2"/>
            </a:solidFill>
            <a:ln w="38100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altLang="en-US" sz="2000">
                  <a:solidFill>
                    <a:schemeClr val="bg2"/>
                  </a:solidFill>
                </a:rPr>
                <a:t>FOURTH</a:t>
              </a:r>
            </a:p>
          </p:txBody>
        </p:sp>
      </p:grpSp>
      <p:sp>
        <p:nvSpPr>
          <p:cNvPr id="4103" name="Rectangle 9"/>
          <p:cNvSpPr>
            <a:spLocks noChangeArrowheads="1"/>
          </p:cNvSpPr>
          <p:nvPr/>
        </p:nvSpPr>
        <p:spPr bwMode="auto">
          <a:xfrm>
            <a:off x="6724650" y="4572000"/>
            <a:ext cx="990600" cy="457200"/>
          </a:xfrm>
          <a:prstGeom prst="rect">
            <a:avLst/>
          </a:prstGeom>
          <a:solidFill>
            <a:schemeClr val="tx2"/>
          </a:solidFill>
          <a:ln w="381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2000">
                <a:solidFill>
                  <a:schemeClr val="bg2"/>
                </a:solidFill>
              </a:rPr>
              <a:t>FIFTH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GridLayout</a:t>
            </a:r>
          </a:p>
        </p:txBody>
      </p:sp>
      <p:sp>
        <p:nvSpPr>
          <p:cNvPr id="2877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Creates a small table</a:t>
            </a:r>
          </a:p>
          <a:p>
            <a:pPr lvl="1">
              <a:defRPr/>
            </a:pPr>
            <a:r>
              <a:rPr lang="en-US" dirty="0"/>
              <a:t>each object goes in the next cell of the table</a:t>
            </a:r>
          </a:p>
          <a:p>
            <a:pPr>
              <a:defRPr/>
            </a:pPr>
            <a:r>
              <a:rPr lang="en-US" dirty="0"/>
              <a:t>Need to say how many </a:t>
            </a:r>
            <a:br>
              <a:rPr lang="en-US" dirty="0"/>
            </a:br>
            <a:r>
              <a:rPr lang="en-US" dirty="0"/>
              <a:t>rows and/or columns</a:t>
            </a:r>
          </a:p>
          <a:p>
            <a:pPr lvl="1">
              <a:defRPr/>
            </a:pPr>
            <a:r>
              <a:rPr lang="en-US" dirty="0">
                <a:solidFill>
                  <a:schemeClr val="accent1"/>
                </a:solidFill>
              </a:rPr>
              <a:t>new </a:t>
            </a:r>
            <a:r>
              <a:rPr lang="en-US" dirty="0" err="1">
                <a:solidFill>
                  <a:schemeClr val="accent1"/>
                </a:solidFill>
              </a:rPr>
              <a:t>GridLayout</a:t>
            </a:r>
            <a:r>
              <a:rPr lang="en-US" dirty="0">
                <a:solidFill>
                  <a:schemeClr val="accent1"/>
                </a:solidFill>
              </a:rPr>
              <a:t>(5, 3) </a:t>
            </a:r>
            <a:r>
              <a:rPr lang="en-US" dirty="0">
                <a:sym typeface="Wingdings" panose="05000000000000000000" pitchFamily="2" charset="2"/>
              </a:rPr>
              <a:t></a:t>
            </a:r>
          </a:p>
          <a:p>
            <a:pPr lvl="2">
              <a:defRPr/>
            </a:pPr>
            <a:r>
              <a:rPr lang="en-US" dirty="0">
                <a:sym typeface="Wingdings" panose="05000000000000000000" pitchFamily="2" charset="2"/>
              </a:rPr>
              <a:t>don’t put more than 15 things</a:t>
            </a:r>
            <a:br>
              <a:rPr lang="en-US" dirty="0">
                <a:sym typeface="Wingdings" panose="05000000000000000000" pitchFamily="2" charset="2"/>
              </a:rPr>
            </a:br>
            <a:r>
              <a:rPr lang="en-US" dirty="0">
                <a:sym typeface="Wingdings" panose="05000000000000000000" pitchFamily="2" charset="2"/>
              </a:rPr>
              <a:t>in the grid!</a:t>
            </a:r>
          </a:p>
          <a:p>
            <a:pPr lvl="1">
              <a:defRPr/>
            </a:pPr>
            <a:r>
              <a:rPr lang="en-US" dirty="0">
                <a:sym typeface="Wingdings" panose="05000000000000000000" pitchFamily="2" charset="2"/>
              </a:rPr>
              <a:t>(0, 3) means 3 columns and</a:t>
            </a:r>
            <a:br>
              <a:rPr lang="en-US" dirty="0">
                <a:sym typeface="Wingdings" panose="05000000000000000000" pitchFamily="2" charset="2"/>
              </a:rPr>
            </a:br>
            <a:r>
              <a:rPr lang="en-US" dirty="0">
                <a:sym typeface="Wingdings" panose="05000000000000000000" pitchFamily="2" charset="2"/>
              </a:rPr>
              <a:t>as many rows as you need</a:t>
            </a:r>
            <a:endParaRPr lang="en-US" dirty="0"/>
          </a:p>
        </p:txBody>
      </p:sp>
      <p:graphicFrame>
        <p:nvGraphicFramePr>
          <p:cNvPr id="5122" name="Object 4"/>
          <p:cNvGraphicFramePr>
            <a:graphicFrameLocks noChangeAspect="1"/>
          </p:cNvGraphicFramePr>
          <p:nvPr/>
        </p:nvGraphicFramePr>
        <p:xfrm>
          <a:off x="5676900" y="3086100"/>
          <a:ext cx="3086100" cy="3086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Bitmap Image" r:id="rId3" imgW="1905266" imgH="1905266" progId="PBrush">
                  <p:embed/>
                </p:oleObj>
              </mc:Choice>
              <mc:Fallback>
                <p:oleObj name="Bitmap Image" r:id="rId3" imgW="1905266" imgH="1905266" progId="PBrush">
                  <p:embed/>
                  <p:pic>
                    <p:nvPicPr>
                      <p:cNvPr id="5122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76900" y="3086100"/>
                        <a:ext cx="3086100" cy="3086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5" name="Line 12"/>
          <p:cNvSpPr>
            <a:spLocks noChangeShapeType="1"/>
          </p:cNvSpPr>
          <p:nvPr/>
        </p:nvSpPr>
        <p:spPr bwMode="auto">
          <a:xfrm>
            <a:off x="6731000" y="3429000"/>
            <a:ext cx="0" cy="2743200"/>
          </a:xfrm>
          <a:prstGeom prst="line">
            <a:avLst/>
          </a:prstGeom>
          <a:noFill/>
          <a:ln w="12700">
            <a:solidFill>
              <a:schemeClr val="bg2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5126" name="Line 13"/>
          <p:cNvSpPr>
            <a:spLocks noChangeShapeType="1"/>
          </p:cNvSpPr>
          <p:nvPr/>
        </p:nvSpPr>
        <p:spPr bwMode="auto">
          <a:xfrm>
            <a:off x="7747000" y="3429000"/>
            <a:ext cx="0" cy="2743200"/>
          </a:xfrm>
          <a:prstGeom prst="line">
            <a:avLst/>
          </a:prstGeom>
          <a:noFill/>
          <a:ln w="12700">
            <a:solidFill>
              <a:schemeClr val="bg2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5127" name="Line 14"/>
          <p:cNvSpPr>
            <a:spLocks noChangeShapeType="1"/>
          </p:cNvSpPr>
          <p:nvPr/>
        </p:nvSpPr>
        <p:spPr bwMode="auto">
          <a:xfrm>
            <a:off x="5715000" y="3886200"/>
            <a:ext cx="3048000" cy="0"/>
          </a:xfrm>
          <a:prstGeom prst="line">
            <a:avLst/>
          </a:prstGeom>
          <a:noFill/>
          <a:ln w="12700">
            <a:solidFill>
              <a:schemeClr val="bg2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5128" name="Line 15"/>
          <p:cNvSpPr>
            <a:spLocks noChangeShapeType="1"/>
          </p:cNvSpPr>
          <p:nvPr/>
        </p:nvSpPr>
        <p:spPr bwMode="auto">
          <a:xfrm>
            <a:off x="5715000" y="4470400"/>
            <a:ext cx="3048000" cy="0"/>
          </a:xfrm>
          <a:prstGeom prst="line">
            <a:avLst/>
          </a:prstGeom>
          <a:noFill/>
          <a:ln w="12700">
            <a:solidFill>
              <a:schemeClr val="bg2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5129" name="Line 16"/>
          <p:cNvSpPr>
            <a:spLocks noChangeShapeType="1"/>
          </p:cNvSpPr>
          <p:nvPr/>
        </p:nvSpPr>
        <p:spPr bwMode="auto">
          <a:xfrm>
            <a:off x="5715000" y="5054600"/>
            <a:ext cx="3048000" cy="0"/>
          </a:xfrm>
          <a:prstGeom prst="line">
            <a:avLst/>
          </a:prstGeom>
          <a:noFill/>
          <a:ln w="12700">
            <a:solidFill>
              <a:schemeClr val="bg2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5130" name="Line 17"/>
          <p:cNvSpPr>
            <a:spLocks noChangeShapeType="1"/>
          </p:cNvSpPr>
          <p:nvPr/>
        </p:nvSpPr>
        <p:spPr bwMode="auto">
          <a:xfrm>
            <a:off x="5715000" y="5638800"/>
            <a:ext cx="3048000" cy="0"/>
          </a:xfrm>
          <a:prstGeom prst="line">
            <a:avLst/>
          </a:prstGeom>
          <a:noFill/>
          <a:ln w="12700">
            <a:solidFill>
              <a:schemeClr val="bg2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5131" name="Rectangle 21"/>
          <p:cNvSpPr>
            <a:spLocks noChangeArrowheads="1"/>
          </p:cNvSpPr>
          <p:nvPr/>
        </p:nvSpPr>
        <p:spPr bwMode="auto">
          <a:xfrm>
            <a:off x="5715000" y="3505200"/>
            <a:ext cx="609600" cy="381000"/>
          </a:xfrm>
          <a:prstGeom prst="rect">
            <a:avLst/>
          </a:prstGeom>
          <a:solidFill>
            <a:schemeClr val="tx2"/>
          </a:solidFill>
          <a:ln w="381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2000">
                <a:solidFill>
                  <a:schemeClr val="bg2"/>
                </a:solidFill>
              </a:rPr>
              <a:t>1st</a:t>
            </a:r>
          </a:p>
        </p:txBody>
      </p:sp>
      <p:sp>
        <p:nvSpPr>
          <p:cNvPr id="5132" name="Rectangle 22"/>
          <p:cNvSpPr>
            <a:spLocks noChangeArrowheads="1"/>
          </p:cNvSpPr>
          <p:nvPr/>
        </p:nvSpPr>
        <p:spPr bwMode="auto">
          <a:xfrm>
            <a:off x="6731000" y="3505200"/>
            <a:ext cx="742950" cy="381000"/>
          </a:xfrm>
          <a:prstGeom prst="rect">
            <a:avLst/>
          </a:prstGeom>
          <a:solidFill>
            <a:schemeClr val="tx2"/>
          </a:solidFill>
          <a:ln w="381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2000">
                <a:solidFill>
                  <a:schemeClr val="bg2"/>
                </a:solidFill>
              </a:rPr>
              <a:t>2nd</a:t>
            </a:r>
          </a:p>
        </p:txBody>
      </p:sp>
      <p:sp>
        <p:nvSpPr>
          <p:cNvPr id="5133" name="Rectangle 27"/>
          <p:cNvSpPr>
            <a:spLocks noChangeArrowheads="1"/>
          </p:cNvSpPr>
          <p:nvPr/>
        </p:nvSpPr>
        <p:spPr bwMode="auto">
          <a:xfrm>
            <a:off x="7747000" y="3505200"/>
            <a:ext cx="742950" cy="381000"/>
          </a:xfrm>
          <a:prstGeom prst="rect">
            <a:avLst/>
          </a:prstGeom>
          <a:solidFill>
            <a:schemeClr val="tx2"/>
          </a:solidFill>
          <a:ln w="381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2000">
                <a:solidFill>
                  <a:schemeClr val="bg2"/>
                </a:solidFill>
              </a:rPr>
              <a:t>3rd</a:t>
            </a:r>
          </a:p>
        </p:txBody>
      </p:sp>
      <p:sp>
        <p:nvSpPr>
          <p:cNvPr id="5134" name="Rectangle 28"/>
          <p:cNvSpPr>
            <a:spLocks noChangeArrowheads="1"/>
          </p:cNvSpPr>
          <p:nvPr/>
        </p:nvSpPr>
        <p:spPr bwMode="auto">
          <a:xfrm>
            <a:off x="5715000" y="4089400"/>
            <a:ext cx="914400" cy="381000"/>
          </a:xfrm>
          <a:prstGeom prst="rect">
            <a:avLst/>
          </a:prstGeom>
          <a:solidFill>
            <a:schemeClr val="tx2"/>
          </a:solidFill>
          <a:ln w="381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2000">
                <a:solidFill>
                  <a:schemeClr val="bg2"/>
                </a:solidFill>
              </a:rPr>
              <a:t>Fourth</a:t>
            </a:r>
          </a:p>
        </p:txBody>
      </p:sp>
      <p:sp>
        <p:nvSpPr>
          <p:cNvPr id="5135" name="Rectangle 29"/>
          <p:cNvSpPr>
            <a:spLocks noChangeArrowheads="1"/>
          </p:cNvSpPr>
          <p:nvPr/>
        </p:nvSpPr>
        <p:spPr bwMode="auto">
          <a:xfrm>
            <a:off x="6731000" y="4089400"/>
            <a:ext cx="762000" cy="381000"/>
          </a:xfrm>
          <a:prstGeom prst="rect">
            <a:avLst/>
          </a:prstGeom>
          <a:solidFill>
            <a:schemeClr val="tx2"/>
          </a:solidFill>
          <a:ln w="381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2000">
                <a:solidFill>
                  <a:schemeClr val="bg2"/>
                </a:solidFill>
              </a:rPr>
              <a:t>Fifth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Overview</a:t>
            </a:r>
          </a:p>
        </p:txBody>
      </p:sp>
      <p:sp>
        <p:nvSpPr>
          <p:cNvPr id="270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What is a GUI?</a:t>
            </a:r>
          </a:p>
          <a:p>
            <a:pPr>
              <a:defRPr/>
            </a:pPr>
            <a:r>
              <a:rPr lang="en-US" dirty="0"/>
              <a:t>Creating GUIs in Java</a:t>
            </a:r>
          </a:p>
          <a:p>
            <a:pPr>
              <a:defRPr/>
            </a:pPr>
            <a:r>
              <a:rPr lang="en-US" dirty="0"/>
              <a:t>GUI components &amp; layout managers</a:t>
            </a:r>
          </a:p>
          <a:p>
            <a:pPr>
              <a:defRPr/>
            </a:pPr>
            <a:r>
              <a:rPr lang="en-US" dirty="0"/>
              <a:t>GUI (sub)classes</a:t>
            </a:r>
          </a:p>
          <a:p>
            <a:pPr>
              <a:defRPr/>
            </a:pPr>
            <a:r>
              <a:rPr lang="en-US" dirty="0"/>
              <a:t>Event control</a:t>
            </a:r>
          </a:p>
          <a:p>
            <a:pPr lvl="1">
              <a:defRPr/>
            </a:pPr>
            <a:r>
              <a:rPr lang="en-US" dirty="0"/>
              <a:t>(getting the GUI to </a:t>
            </a:r>
            <a:r>
              <a:rPr lang="en-US" i="1" dirty="0"/>
              <a:t>do</a:t>
            </a:r>
            <a:r>
              <a:rPr lang="en-US" dirty="0"/>
              <a:t> </a:t>
            </a:r>
            <a:r>
              <a:rPr lang="en-US" i="1" dirty="0"/>
              <a:t>something</a:t>
            </a:r>
            <a:r>
              <a:rPr lang="en-US" dirty="0"/>
              <a:t>)</a:t>
            </a:r>
          </a:p>
          <a:p>
            <a:pPr>
              <a:defRPr/>
            </a:pPr>
            <a:r>
              <a:rPr lang="en-US" dirty="0" err="1"/>
              <a:t>NetBeans</a:t>
            </a:r>
            <a:r>
              <a:rPr lang="en-US" dirty="0"/>
              <a:t>’ GUI design tool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Choosing a Layout Manager</a:t>
            </a:r>
          </a:p>
        </p:txBody>
      </p:sp>
      <p:sp>
        <p:nvSpPr>
          <p:cNvPr id="28877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981200"/>
            <a:ext cx="8458200" cy="4114800"/>
          </a:xfrm>
        </p:spPr>
        <p:txBody>
          <a:bodyPr/>
          <a:lstStyle/>
          <a:p>
            <a:pPr>
              <a:defRPr/>
            </a:pPr>
            <a:r>
              <a:rPr lang="en-US" dirty="0"/>
              <a:t>Create a new layout object and tell the content pane to use it (</a:t>
            </a:r>
            <a:r>
              <a:rPr lang="en-US" dirty="0" err="1"/>
              <a:t>setLayout</a:t>
            </a:r>
            <a:r>
              <a:rPr lang="en-US" dirty="0"/>
              <a:t> method)</a:t>
            </a:r>
          </a:p>
          <a:p>
            <a:pPr lvl="1">
              <a:defRPr/>
            </a:pPr>
            <a:r>
              <a:rPr lang="en-US" dirty="0"/>
              <a:t>flow layout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sz="2400" dirty="0" err="1">
                <a:solidFill>
                  <a:schemeClr val="accent1"/>
                </a:solidFill>
              </a:rPr>
              <a:t>win.setLayout</a:t>
            </a:r>
            <a:r>
              <a:rPr lang="en-US" sz="2400" dirty="0">
                <a:solidFill>
                  <a:schemeClr val="accent1"/>
                </a:solidFill>
              </a:rPr>
              <a:t>(new </a:t>
            </a:r>
            <a:r>
              <a:rPr lang="en-US" sz="2400" dirty="0" err="1">
                <a:solidFill>
                  <a:schemeClr val="accent1"/>
                </a:solidFill>
              </a:rPr>
              <a:t>FlowLayout</a:t>
            </a:r>
            <a:r>
              <a:rPr lang="en-US" sz="2400" dirty="0">
                <a:solidFill>
                  <a:schemeClr val="accent1"/>
                </a:solidFill>
              </a:rPr>
              <a:t>());</a:t>
            </a:r>
          </a:p>
          <a:p>
            <a:pPr lvl="1">
              <a:defRPr/>
            </a:pPr>
            <a:r>
              <a:rPr lang="en-US" dirty="0"/>
              <a:t>border layout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sz="2400" dirty="0" err="1">
                <a:solidFill>
                  <a:schemeClr val="accent1"/>
                </a:solidFill>
              </a:rPr>
              <a:t>win.setLayout</a:t>
            </a:r>
            <a:r>
              <a:rPr lang="en-US" sz="2400" dirty="0">
                <a:solidFill>
                  <a:schemeClr val="accent1"/>
                </a:solidFill>
              </a:rPr>
              <a:t>(new </a:t>
            </a:r>
            <a:r>
              <a:rPr lang="en-US" sz="2400" dirty="0" err="1">
                <a:solidFill>
                  <a:schemeClr val="accent1"/>
                </a:solidFill>
              </a:rPr>
              <a:t>BorderLayout</a:t>
            </a:r>
            <a:r>
              <a:rPr lang="en-US" sz="2400" dirty="0">
                <a:solidFill>
                  <a:schemeClr val="accent1"/>
                </a:solidFill>
              </a:rPr>
              <a:t>());</a:t>
            </a:r>
          </a:p>
          <a:p>
            <a:pPr lvl="1">
              <a:defRPr/>
            </a:pPr>
            <a:r>
              <a:rPr lang="en-US" dirty="0"/>
              <a:t>grid layout (2 rows, 3 columns)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sz="2400" dirty="0" err="1">
                <a:solidFill>
                  <a:schemeClr val="accent1"/>
                </a:solidFill>
              </a:rPr>
              <a:t>win.setLayout</a:t>
            </a:r>
            <a:r>
              <a:rPr lang="en-US" sz="2400" dirty="0">
                <a:solidFill>
                  <a:schemeClr val="accent1"/>
                </a:solidFill>
              </a:rPr>
              <a:t>(new </a:t>
            </a:r>
            <a:r>
              <a:rPr lang="en-US" sz="2400" dirty="0" err="1">
                <a:solidFill>
                  <a:schemeClr val="accent1"/>
                </a:solidFill>
              </a:rPr>
              <a:t>GridLayout</a:t>
            </a:r>
            <a:r>
              <a:rPr lang="en-US" sz="2400" dirty="0">
                <a:solidFill>
                  <a:schemeClr val="accent1"/>
                </a:solidFill>
              </a:rPr>
              <a:t>(2, 3));</a:t>
            </a:r>
          </a:p>
          <a:p>
            <a:pPr lvl="1">
              <a:buFont typeface="Wingdings" pitchFamily="2" charset="2"/>
              <a:buNone/>
              <a:defRPr/>
            </a:pPr>
            <a:endParaRPr lang="en-US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Some Windows</a:t>
            </a:r>
          </a:p>
        </p:txBody>
      </p:sp>
      <p:pic>
        <p:nvPicPr>
          <p:cNvPr id="25603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0188" y="2143125"/>
            <a:ext cx="6324600" cy="3771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Putting it Together</a:t>
            </a:r>
          </a:p>
        </p:txBody>
      </p:sp>
      <p:sp>
        <p:nvSpPr>
          <p:cNvPr id="2918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We have created a lot of objects</a:t>
            </a:r>
          </a:p>
          <a:p>
            <a:pPr lvl="1">
              <a:defRPr/>
            </a:pPr>
            <a:r>
              <a:rPr lang="en-US" dirty="0"/>
              <a:t>window (</a:t>
            </a:r>
            <a:r>
              <a:rPr lang="en-US" dirty="0" err="1"/>
              <a:t>JFrame</a:t>
            </a:r>
            <a:r>
              <a:rPr lang="en-US" dirty="0"/>
              <a:t>), label (</a:t>
            </a:r>
            <a:r>
              <a:rPr lang="en-US" dirty="0" err="1"/>
              <a:t>JLabel</a:t>
            </a:r>
            <a:r>
              <a:rPr lang="en-US" dirty="0"/>
              <a:t>), text fields (</a:t>
            </a:r>
            <a:r>
              <a:rPr lang="en-US" dirty="0" err="1"/>
              <a:t>JTextField</a:t>
            </a:r>
            <a:r>
              <a:rPr lang="en-US" dirty="0"/>
              <a:t>), buttons (</a:t>
            </a:r>
            <a:r>
              <a:rPr lang="en-US" dirty="0" err="1"/>
              <a:t>JButton</a:t>
            </a:r>
            <a:r>
              <a:rPr lang="en-US" dirty="0"/>
              <a:t>)</a:t>
            </a:r>
          </a:p>
          <a:p>
            <a:pPr>
              <a:defRPr/>
            </a:pPr>
            <a:r>
              <a:rPr lang="en-US" dirty="0"/>
              <a:t>Want them all to work together</a:t>
            </a:r>
          </a:p>
          <a:p>
            <a:pPr lvl="1">
              <a:defRPr/>
            </a:pPr>
            <a:r>
              <a:rPr lang="en-US" dirty="0"/>
              <a:t>but we’ve done it all in a very </a:t>
            </a:r>
            <a:r>
              <a:rPr lang="en-US" i="1" dirty="0"/>
              <a:t>procedural</a:t>
            </a:r>
            <a:r>
              <a:rPr lang="en-US" dirty="0"/>
              <a:t> way</a:t>
            </a:r>
          </a:p>
          <a:p>
            <a:pPr lvl="1">
              <a:defRPr/>
            </a:pPr>
            <a:r>
              <a:rPr lang="en-US" dirty="0"/>
              <a:t>should do it in an </a:t>
            </a:r>
            <a:r>
              <a:rPr lang="en-US" i="1" dirty="0"/>
              <a:t>object oriented</a:t>
            </a:r>
            <a:r>
              <a:rPr lang="en-US" dirty="0"/>
              <a:t> way</a:t>
            </a:r>
          </a:p>
          <a:p>
            <a:pPr>
              <a:defRPr/>
            </a:pPr>
            <a:r>
              <a:rPr lang="en-US" dirty="0"/>
              <a:t>Create a class for this kind of window</a:t>
            </a:r>
          </a:p>
          <a:p>
            <a:pPr lvl="1">
              <a:defRPr/>
            </a:pPr>
            <a:r>
              <a:rPr lang="en-US" dirty="0"/>
              <a:t>create window objects as required</a:t>
            </a:r>
          </a:p>
          <a:p>
            <a:pPr lvl="2">
              <a:defRPr/>
            </a:pPr>
            <a:r>
              <a:rPr lang="en-US" dirty="0"/>
              <a:t>(use main to test:  create an object and show it)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GUI Window Class</a:t>
            </a:r>
          </a:p>
        </p:txBody>
      </p:sp>
      <p:sp>
        <p:nvSpPr>
          <p:cNvPr id="29286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981200"/>
            <a:ext cx="8458200" cy="4114800"/>
          </a:xfrm>
        </p:spPr>
        <p:txBody>
          <a:bodyPr/>
          <a:lstStyle/>
          <a:p>
            <a:pPr defTabSz="450850">
              <a:defRPr/>
            </a:pPr>
            <a:r>
              <a:rPr lang="en-US" dirty="0"/>
              <a:t>Create a window class that inherits from the Java window class (</a:t>
            </a:r>
            <a:r>
              <a:rPr lang="en-US" dirty="0" err="1"/>
              <a:t>javax.swing.JFrame</a:t>
            </a:r>
            <a:r>
              <a:rPr lang="en-US" dirty="0"/>
              <a:t>)</a:t>
            </a:r>
          </a:p>
          <a:p>
            <a:pPr marL="400050" lvl="2" indent="0" defTabSz="450850">
              <a:spcBef>
                <a:spcPct val="20000"/>
              </a:spcBef>
              <a:buClr>
                <a:schemeClr val="accent1"/>
              </a:buClr>
              <a:buSzPct val="75000"/>
              <a:buNone/>
              <a:defRPr/>
            </a:pP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public class </a:t>
            </a:r>
            <a:r>
              <a:rPr lang="en-US" dirty="0" err="1">
                <a:solidFill>
                  <a:schemeClr val="accent6">
                    <a:lumMod val="50000"/>
                  </a:schemeClr>
                </a:solidFill>
              </a:rPr>
              <a:t>MyWinClass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extends </a:t>
            </a:r>
            <a:r>
              <a:rPr lang="en-US" b="1" dirty="0" err="1">
                <a:solidFill>
                  <a:schemeClr val="accent6">
                    <a:lumMod val="50000"/>
                  </a:schemeClr>
                </a:solidFill>
              </a:rPr>
              <a:t>JFrame</a:t>
            </a:r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{</a:t>
            </a:r>
          </a:p>
          <a:p>
            <a:pPr lvl="1" defTabSz="450850">
              <a:defRPr/>
            </a:pPr>
            <a:r>
              <a:rPr lang="en-US" dirty="0"/>
              <a:t>constructor sets the title using super</a:t>
            </a:r>
          </a:p>
          <a:p>
            <a:pPr lvl="1" defTabSz="450850">
              <a:buFont typeface="Wingdings" pitchFamily="2" charset="2"/>
              <a:buNone/>
              <a:defRPr/>
            </a:pPr>
            <a:r>
              <a:rPr lang="en-US" sz="2400" dirty="0">
                <a:solidFill>
                  <a:srgbClr val="FFFF00"/>
                </a:solidFill>
              </a:rPr>
              <a:t>		</a:t>
            </a:r>
            <a:r>
              <a:rPr lang="en-US" sz="2400" dirty="0">
                <a:solidFill>
                  <a:schemeClr val="accent6">
                    <a:lumMod val="50000"/>
                  </a:schemeClr>
                </a:solidFill>
              </a:rPr>
              <a:t>public </a:t>
            </a:r>
            <a:r>
              <a:rPr lang="en-US" sz="2400" dirty="0" err="1">
                <a:solidFill>
                  <a:schemeClr val="accent6">
                    <a:lumMod val="50000"/>
                  </a:schemeClr>
                </a:solidFill>
              </a:rPr>
              <a:t>MyWinClass</a:t>
            </a:r>
            <a:r>
              <a:rPr lang="en-US" sz="2400" dirty="0">
                <a:solidFill>
                  <a:schemeClr val="accent6">
                    <a:lumMod val="50000"/>
                  </a:schemeClr>
                </a:solidFill>
              </a:rPr>
              <a:t>(String title) {</a:t>
            </a:r>
          </a:p>
          <a:p>
            <a:pPr lvl="1" defTabSz="450850">
              <a:buFont typeface="Wingdings" pitchFamily="2" charset="2"/>
              <a:buNone/>
              <a:defRPr/>
            </a:pPr>
            <a:r>
              <a:rPr lang="en-US" sz="2400" dirty="0">
                <a:solidFill>
                  <a:schemeClr val="accent6">
                    <a:lumMod val="50000"/>
                  </a:schemeClr>
                </a:solidFill>
              </a:rPr>
              <a:t>			</a:t>
            </a:r>
            <a:r>
              <a:rPr lang="en-US" sz="2400" b="1" dirty="0">
                <a:solidFill>
                  <a:schemeClr val="accent6">
                    <a:lumMod val="50000"/>
                  </a:schemeClr>
                </a:solidFill>
              </a:rPr>
              <a:t>super(title);</a:t>
            </a:r>
          </a:p>
          <a:p>
            <a:pPr lvl="1" defTabSz="450850">
              <a:buFont typeface="Wingdings" pitchFamily="2" charset="2"/>
              <a:buNone/>
              <a:defRPr/>
            </a:pPr>
            <a:r>
              <a:rPr lang="en-US" sz="2400" b="1" dirty="0">
                <a:solidFill>
                  <a:schemeClr val="accent6">
                    <a:lumMod val="50000"/>
                  </a:schemeClr>
                </a:solidFill>
              </a:rPr>
              <a:t>			…</a:t>
            </a:r>
          </a:p>
          <a:p>
            <a:pPr lvl="1" defTabSz="450850">
              <a:defRPr/>
            </a:pPr>
            <a:r>
              <a:rPr lang="en-US" dirty="0"/>
              <a:t>then constructor adds stuff to </a:t>
            </a:r>
            <a:r>
              <a:rPr lang="en-US" i="1" dirty="0"/>
              <a:t>this</a:t>
            </a:r>
            <a:r>
              <a:rPr lang="en-US" dirty="0"/>
              <a:t> window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GUI Window Class</a:t>
            </a:r>
          </a:p>
        </p:txBody>
      </p:sp>
      <p:sp>
        <p:nvSpPr>
          <p:cNvPr id="2959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The object created will be a window object (in the class </a:t>
            </a:r>
            <a:r>
              <a:rPr lang="en-US" dirty="0" err="1"/>
              <a:t>JFrame</a:t>
            </a:r>
            <a:r>
              <a:rPr lang="en-US" dirty="0"/>
              <a:t>)</a:t>
            </a:r>
          </a:p>
          <a:p>
            <a:pPr lvl="1">
              <a:defRPr/>
            </a:pPr>
            <a:r>
              <a:rPr lang="en-US" dirty="0"/>
              <a:t>use 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this</a:t>
            </a:r>
            <a:r>
              <a:rPr lang="en-US" dirty="0"/>
              <a:t> — there is no variable named win here</a:t>
            </a:r>
          </a:p>
          <a:p>
            <a:pPr marL="914400" lvl="2" indent="0">
              <a:buNone/>
              <a:defRPr/>
            </a:pPr>
            <a:r>
              <a:rPr lang="en-US" dirty="0" err="1">
                <a:solidFill>
                  <a:schemeClr val="accent6">
                    <a:lumMod val="50000"/>
                  </a:schemeClr>
                </a:solidFill>
              </a:rPr>
              <a:t>this.add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(new </a:t>
            </a:r>
            <a:r>
              <a:rPr lang="en-US" dirty="0" err="1">
                <a:solidFill>
                  <a:schemeClr val="accent6">
                    <a:lumMod val="50000"/>
                  </a:schemeClr>
                </a:solidFill>
              </a:rPr>
              <a:t>JLabel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("Hello!"));</a:t>
            </a:r>
          </a:p>
          <a:p>
            <a:pPr lvl="1">
              <a:defRPr/>
            </a:pPr>
            <a:r>
              <a:rPr lang="en-US" dirty="0"/>
              <a:t>or use 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super</a:t>
            </a:r>
            <a:r>
              <a:rPr lang="en-US" dirty="0"/>
              <a:t> – to get rid of </a:t>
            </a:r>
            <a:r>
              <a:rPr lang="en-US" dirty="0" err="1"/>
              <a:t>NetBeans</a:t>
            </a:r>
            <a:r>
              <a:rPr lang="en-US" dirty="0"/>
              <a:t>’ complaint</a:t>
            </a:r>
          </a:p>
          <a:p>
            <a:pPr marL="914400" lvl="2" indent="0">
              <a:buNone/>
              <a:defRPr/>
            </a:pPr>
            <a:r>
              <a:rPr lang="en-US" dirty="0" err="1">
                <a:solidFill>
                  <a:schemeClr val="accent6">
                    <a:lumMod val="50000"/>
                  </a:schemeClr>
                </a:solidFill>
              </a:rPr>
              <a:t>super.add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(new </a:t>
            </a:r>
            <a:r>
              <a:rPr lang="en-US" dirty="0" err="1">
                <a:solidFill>
                  <a:schemeClr val="accent6">
                    <a:lumMod val="50000"/>
                  </a:schemeClr>
                </a:solidFill>
              </a:rPr>
              <a:t>JButton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("OK"));</a:t>
            </a:r>
          </a:p>
          <a:p>
            <a:pPr>
              <a:defRPr/>
            </a:pPr>
            <a:r>
              <a:rPr lang="en-US" dirty="0"/>
              <a:t>Don’t make it visible in the constructor</a:t>
            </a:r>
          </a:p>
          <a:p>
            <a:pPr lvl="1">
              <a:defRPr/>
            </a:pPr>
            <a:r>
              <a:rPr lang="en-US" dirty="0"/>
              <a:t>let client decide when to make it visible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Adder Dialog Mock-Up</a:t>
            </a:r>
          </a:p>
        </p:txBody>
      </p:sp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685800" y="1981200"/>
            <a:ext cx="7772400" cy="4114800"/>
          </a:xfrm>
          <a:prstGeom prst="rect">
            <a:avLst/>
          </a:prstGeom>
          <a:solidFill>
            <a:schemeClr val="bg2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 sz="2400"/>
          </a:p>
        </p:txBody>
      </p:sp>
      <p:sp>
        <p:nvSpPr>
          <p:cNvPr id="30725" name="Rectangle 5"/>
          <p:cNvSpPr>
            <a:spLocks noChangeArrowheads="1"/>
          </p:cNvSpPr>
          <p:nvPr/>
        </p:nvSpPr>
        <p:spPr bwMode="auto">
          <a:xfrm>
            <a:off x="685800" y="1981200"/>
            <a:ext cx="7772400" cy="6096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en-US" altLang="en-US" sz="2400" b="1"/>
              <a:t>Adding Numbers</a:t>
            </a:r>
          </a:p>
        </p:txBody>
      </p:sp>
      <p:sp>
        <p:nvSpPr>
          <p:cNvPr id="30726" name="Text Box 7"/>
          <p:cNvSpPr txBox="1">
            <a:spLocks noChangeArrowheads="1"/>
          </p:cNvSpPr>
          <p:nvPr/>
        </p:nvSpPr>
        <p:spPr bwMode="auto">
          <a:xfrm>
            <a:off x="847725" y="2743200"/>
            <a:ext cx="48672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2400" b="1" dirty="0"/>
              <a:t>Enter two numbers to add together:</a:t>
            </a:r>
          </a:p>
        </p:txBody>
      </p:sp>
      <p:sp>
        <p:nvSpPr>
          <p:cNvPr id="30727" name="Text Box 8"/>
          <p:cNvSpPr txBox="1">
            <a:spLocks noChangeArrowheads="1"/>
          </p:cNvSpPr>
          <p:nvPr/>
        </p:nvSpPr>
        <p:spPr bwMode="auto">
          <a:xfrm>
            <a:off x="1828800" y="3429000"/>
            <a:ext cx="2020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2400" b="1"/>
              <a:t>First number:</a:t>
            </a:r>
          </a:p>
        </p:txBody>
      </p:sp>
      <p:sp>
        <p:nvSpPr>
          <p:cNvPr id="30728" name="Text Box 10"/>
          <p:cNvSpPr txBox="1">
            <a:spLocks noChangeArrowheads="1"/>
          </p:cNvSpPr>
          <p:nvPr/>
        </p:nvSpPr>
        <p:spPr bwMode="auto">
          <a:xfrm>
            <a:off x="1522413" y="3962400"/>
            <a:ext cx="23272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en-US" altLang="en-US" sz="2400" b="1"/>
              <a:t>Second number:</a:t>
            </a:r>
          </a:p>
        </p:txBody>
      </p:sp>
      <p:sp>
        <p:nvSpPr>
          <p:cNvPr id="30729" name="Text Box 11"/>
          <p:cNvSpPr txBox="1">
            <a:spLocks noChangeArrowheads="1"/>
          </p:cNvSpPr>
          <p:nvPr/>
        </p:nvSpPr>
        <p:spPr bwMode="auto">
          <a:xfrm>
            <a:off x="2733675" y="4495800"/>
            <a:ext cx="1116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2400" b="1"/>
              <a:t>Result:</a:t>
            </a:r>
          </a:p>
        </p:txBody>
      </p:sp>
      <p:sp>
        <p:nvSpPr>
          <p:cNvPr id="30730" name="Rectangle 12"/>
          <p:cNvSpPr>
            <a:spLocks noChangeArrowheads="1"/>
          </p:cNvSpPr>
          <p:nvPr/>
        </p:nvSpPr>
        <p:spPr bwMode="auto">
          <a:xfrm>
            <a:off x="3962400" y="3429000"/>
            <a:ext cx="2971800" cy="457200"/>
          </a:xfrm>
          <a:prstGeom prst="rect">
            <a:avLst/>
          </a:prstGeom>
          <a:solidFill>
            <a:schemeClr val="bg2">
              <a:lumMod val="90000"/>
            </a:schemeClr>
          </a:solidFill>
          <a:ln w="1905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en-US" altLang="en-US" sz="2400" b="1"/>
              <a:t>10</a:t>
            </a:r>
          </a:p>
        </p:txBody>
      </p:sp>
      <p:sp>
        <p:nvSpPr>
          <p:cNvPr id="30731" name="Rectangle 13"/>
          <p:cNvSpPr>
            <a:spLocks noChangeArrowheads="1"/>
          </p:cNvSpPr>
          <p:nvPr/>
        </p:nvSpPr>
        <p:spPr bwMode="auto">
          <a:xfrm>
            <a:off x="3962400" y="3962400"/>
            <a:ext cx="2971800" cy="457200"/>
          </a:xfrm>
          <a:prstGeom prst="rect">
            <a:avLst/>
          </a:prstGeom>
          <a:solidFill>
            <a:schemeClr val="bg2">
              <a:lumMod val="90000"/>
            </a:schemeClr>
          </a:solidFill>
          <a:ln w="1905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en-US" altLang="en-US" sz="2400" b="1"/>
              <a:t>25</a:t>
            </a:r>
          </a:p>
        </p:txBody>
      </p:sp>
      <p:sp>
        <p:nvSpPr>
          <p:cNvPr id="30732" name="Rectangle 14"/>
          <p:cNvSpPr>
            <a:spLocks noChangeArrowheads="1"/>
          </p:cNvSpPr>
          <p:nvPr/>
        </p:nvSpPr>
        <p:spPr bwMode="auto">
          <a:xfrm>
            <a:off x="3962400" y="4495800"/>
            <a:ext cx="2971800" cy="457200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en-US" altLang="en-US" sz="2400" b="1"/>
              <a:t>35</a:t>
            </a:r>
          </a:p>
        </p:txBody>
      </p:sp>
      <p:sp>
        <p:nvSpPr>
          <p:cNvPr id="258063" name="AutoShape 15"/>
          <p:cNvSpPr>
            <a:spLocks noChangeArrowheads="1"/>
          </p:cNvSpPr>
          <p:nvPr/>
        </p:nvSpPr>
        <p:spPr bwMode="auto">
          <a:xfrm>
            <a:off x="1905000" y="5334000"/>
            <a:ext cx="2286000" cy="457200"/>
          </a:xfrm>
          <a:prstGeom prst="roundRect">
            <a:avLst>
              <a:gd name="adj" fmla="val 16667"/>
            </a:avLst>
          </a:prstGeom>
          <a:solidFill>
            <a:schemeClr val="tx2">
              <a:lumMod val="40000"/>
              <a:lumOff val="60000"/>
            </a:schemeClr>
          </a:solidFill>
          <a:ln w="19050">
            <a:solidFill>
              <a:schemeClr val="bg1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2400" b="1"/>
              <a:t>Calculate</a:t>
            </a:r>
          </a:p>
        </p:txBody>
      </p:sp>
      <p:sp>
        <p:nvSpPr>
          <p:cNvPr id="258064" name="AutoShape 16"/>
          <p:cNvSpPr>
            <a:spLocks noChangeArrowheads="1"/>
          </p:cNvSpPr>
          <p:nvPr/>
        </p:nvSpPr>
        <p:spPr bwMode="auto">
          <a:xfrm>
            <a:off x="5029200" y="5334000"/>
            <a:ext cx="2286000" cy="457200"/>
          </a:xfrm>
          <a:prstGeom prst="roundRect">
            <a:avLst>
              <a:gd name="adj" fmla="val 16667"/>
            </a:avLst>
          </a:prstGeom>
          <a:solidFill>
            <a:schemeClr val="tx2">
              <a:lumMod val="40000"/>
              <a:lumOff val="60000"/>
            </a:schemeClr>
          </a:solidFill>
          <a:ln w="19050">
            <a:solidFill>
              <a:schemeClr val="bg1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2400" b="1"/>
              <a:t>Done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Adder Dialog Grid Mock-Up</a:t>
            </a:r>
          </a:p>
        </p:txBody>
      </p:sp>
      <p:sp>
        <p:nvSpPr>
          <p:cNvPr id="31748" name="Rectangle 4"/>
          <p:cNvSpPr>
            <a:spLocks noChangeArrowheads="1"/>
          </p:cNvSpPr>
          <p:nvPr/>
        </p:nvSpPr>
        <p:spPr bwMode="auto">
          <a:xfrm>
            <a:off x="685800" y="1981200"/>
            <a:ext cx="7772400" cy="4114800"/>
          </a:xfrm>
          <a:prstGeom prst="rect">
            <a:avLst/>
          </a:prstGeom>
          <a:solidFill>
            <a:schemeClr val="bg2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 sz="2400"/>
          </a:p>
        </p:txBody>
      </p:sp>
      <p:sp>
        <p:nvSpPr>
          <p:cNvPr id="31749" name="Rectangle 5"/>
          <p:cNvSpPr>
            <a:spLocks noChangeArrowheads="1"/>
          </p:cNvSpPr>
          <p:nvPr/>
        </p:nvSpPr>
        <p:spPr bwMode="auto">
          <a:xfrm>
            <a:off x="685800" y="1981200"/>
            <a:ext cx="7772400" cy="6096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en-US" altLang="en-US" sz="2400" b="1"/>
              <a:t>Adding Numbers</a:t>
            </a:r>
          </a:p>
        </p:txBody>
      </p:sp>
      <p:sp>
        <p:nvSpPr>
          <p:cNvPr id="31750" name="Text Box 6"/>
          <p:cNvSpPr txBox="1">
            <a:spLocks noChangeArrowheads="1"/>
          </p:cNvSpPr>
          <p:nvPr/>
        </p:nvSpPr>
        <p:spPr bwMode="auto">
          <a:xfrm>
            <a:off x="847725" y="2743200"/>
            <a:ext cx="3911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en-US" altLang="en-US" sz="2400" b="1" dirty="0"/>
              <a:t>Enter two numbers to add…</a:t>
            </a:r>
          </a:p>
        </p:txBody>
      </p:sp>
      <p:sp>
        <p:nvSpPr>
          <p:cNvPr id="31751" name="Text Box 7"/>
          <p:cNvSpPr txBox="1">
            <a:spLocks noChangeArrowheads="1"/>
          </p:cNvSpPr>
          <p:nvPr/>
        </p:nvSpPr>
        <p:spPr bwMode="auto">
          <a:xfrm>
            <a:off x="838200" y="3429000"/>
            <a:ext cx="2020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en-US" altLang="en-US" sz="2400" b="1"/>
              <a:t>First number:</a:t>
            </a:r>
          </a:p>
        </p:txBody>
      </p:sp>
      <p:sp>
        <p:nvSpPr>
          <p:cNvPr id="31752" name="Text Box 8"/>
          <p:cNvSpPr txBox="1">
            <a:spLocks noChangeArrowheads="1"/>
          </p:cNvSpPr>
          <p:nvPr/>
        </p:nvSpPr>
        <p:spPr bwMode="auto">
          <a:xfrm>
            <a:off x="838200" y="3962400"/>
            <a:ext cx="23272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en-US" altLang="en-US" sz="2400" b="1"/>
              <a:t>Second number:</a:t>
            </a:r>
          </a:p>
        </p:txBody>
      </p:sp>
      <p:sp>
        <p:nvSpPr>
          <p:cNvPr id="31753" name="Text Box 9"/>
          <p:cNvSpPr txBox="1">
            <a:spLocks noChangeArrowheads="1"/>
          </p:cNvSpPr>
          <p:nvPr/>
        </p:nvSpPr>
        <p:spPr bwMode="auto">
          <a:xfrm>
            <a:off x="838200" y="4495800"/>
            <a:ext cx="1116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en-US" altLang="en-US" sz="2400" b="1"/>
              <a:t>Result:</a:t>
            </a:r>
          </a:p>
        </p:txBody>
      </p:sp>
      <p:sp>
        <p:nvSpPr>
          <p:cNvPr id="31754" name="Rectangle 10"/>
          <p:cNvSpPr>
            <a:spLocks noChangeArrowheads="1"/>
          </p:cNvSpPr>
          <p:nvPr/>
        </p:nvSpPr>
        <p:spPr bwMode="auto">
          <a:xfrm>
            <a:off x="4800600" y="3429000"/>
            <a:ext cx="3505200" cy="457200"/>
          </a:xfrm>
          <a:prstGeom prst="rect">
            <a:avLst/>
          </a:prstGeom>
          <a:solidFill>
            <a:schemeClr val="bg2">
              <a:lumMod val="90000"/>
            </a:schemeClr>
          </a:solidFill>
          <a:ln w="1905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en-US" altLang="en-US" sz="2400" b="1"/>
              <a:t>10</a:t>
            </a:r>
          </a:p>
        </p:txBody>
      </p:sp>
      <p:sp>
        <p:nvSpPr>
          <p:cNvPr id="31755" name="Rectangle 11"/>
          <p:cNvSpPr>
            <a:spLocks noChangeArrowheads="1"/>
          </p:cNvSpPr>
          <p:nvPr/>
        </p:nvSpPr>
        <p:spPr bwMode="auto">
          <a:xfrm>
            <a:off x="4800600" y="3962400"/>
            <a:ext cx="3505200" cy="457200"/>
          </a:xfrm>
          <a:prstGeom prst="rect">
            <a:avLst/>
          </a:prstGeom>
          <a:solidFill>
            <a:schemeClr val="bg2">
              <a:lumMod val="90000"/>
            </a:schemeClr>
          </a:solidFill>
          <a:ln w="1905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en-US" altLang="en-US" sz="2400" b="1"/>
              <a:t>25</a:t>
            </a:r>
          </a:p>
        </p:txBody>
      </p:sp>
      <p:sp>
        <p:nvSpPr>
          <p:cNvPr id="31756" name="Rectangle 12"/>
          <p:cNvSpPr>
            <a:spLocks noChangeArrowheads="1"/>
          </p:cNvSpPr>
          <p:nvPr/>
        </p:nvSpPr>
        <p:spPr bwMode="auto">
          <a:xfrm>
            <a:off x="4800600" y="4495800"/>
            <a:ext cx="3505200" cy="457200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en-US" altLang="en-US" sz="2400" b="1"/>
              <a:t>35</a:t>
            </a:r>
          </a:p>
        </p:txBody>
      </p:sp>
      <p:sp>
        <p:nvSpPr>
          <p:cNvPr id="293901" name="AutoShape 13"/>
          <p:cNvSpPr>
            <a:spLocks noChangeArrowheads="1"/>
          </p:cNvSpPr>
          <p:nvPr/>
        </p:nvSpPr>
        <p:spPr bwMode="auto">
          <a:xfrm>
            <a:off x="914400" y="5334000"/>
            <a:ext cx="3276600" cy="457200"/>
          </a:xfrm>
          <a:prstGeom prst="roundRect">
            <a:avLst>
              <a:gd name="adj" fmla="val 16667"/>
            </a:avLst>
          </a:prstGeom>
          <a:solidFill>
            <a:schemeClr val="tx2">
              <a:lumMod val="40000"/>
              <a:lumOff val="60000"/>
            </a:schemeClr>
          </a:solidFill>
          <a:ln w="19050">
            <a:solidFill>
              <a:schemeClr val="bg1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2400" b="1"/>
              <a:t>Calculate</a:t>
            </a:r>
          </a:p>
        </p:txBody>
      </p:sp>
      <p:sp>
        <p:nvSpPr>
          <p:cNvPr id="293902" name="AutoShape 14"/>
          <p:cNvSpPr>
            <a:spLocks noChangeArrowheads="1"/>
          </p:cNvSpPr>
          <p:nvPr/>
        </p:nvSpPr>
        <p:spPr bwMode="auto">
          <a:xfrm>
            <a:off x="4800600" y="5334000"/>
            <a:ext cx="3505200" cy="457200"/>
          </a:xfrm>
          <a:prstGeom prst="roundRect">
            <a:avLst>
              <a:gd name="adj" fmla="val 16667"/>
            </a:avLst>
          </a:prstGeom>
          <a:solidFill>
            <a:schemeClr val="tx2">
              <a:lumMod val="40000"/>
              <a:lumOff val="60000"/>
            </a:schemeClr>
          </a:solidFill>
          <a:ln w="19050">
            <a:solidFill>
              <a:schemeClr val="bg1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2400" b="1"/>
              <a:t>Done</a:t>
            </a:r>
          </a:p>
        </p:txBody>
      </p:sp>
      <p:sp>
        <p:nvSpPr>
          <p:cNvPr id="293903" name="Rectangle 15"/>
          <p:cNvSpPr>
            <a:spLocks noChangeArrowheads="1"/>
          </p:cNvSpPr>
          <p:nvPr/>
        </p:nvSpPr>
        <p:spPr bwMode="auto">
          <a:xfrm>
            <a:off x="5580112" y="6186577"/>
            <a:ext cx="2785120" cy="4572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2400" i="1" dirty="0">
                <a:solidFill>
                  <a:schemeClr val="accent6"/>
                </a:solidFill>
              </a:rPr>
              <a:t>note this empty cell…</a:t>
            </a:r>
          </a:p>
        </p:txBody>
      </p:sp>
      <p:cxnSp>
        <p:nvCxnSpPr>
          <p:cNvPr id="3" name="Connector: Curved 2">
            <a:extLst>
              <a:ext uri="{FF2B5EF4-FFF2-40B4-BE49-F238E27FC236}">
                <a16:creationId xmlns:a16="http://schemas.microsoft.com/office/drawing/2014/main" id="{30E0A93C-369A-420F-9BF0-DE9C4716BA53}"/>
              </a:ext>
            </a:extLst>
          </p:cNvPr>
          <p:cNvCxnSpPr>
            <a:cxnSpLocks/>
            <a:stCxn id="293903" idx="3"/>
            <a:endCxn id="4" idx="3"/>
          </p:cNvCxnSpPr>
          <p:nvPr/>
        </p:nvCxnSpPr>
        <p:spPr>
          <a:xfrm flipH="1" flipV="1">
            <a:off x="7884368" y="2971800"/>
            <a:ext cx="480864" cy="3443377"/>
          </a:xfrm>
          <a:prstGeom prst="curvedConnector3">
            <a:avLst>
              <a:gd name="adj1" fmla="val -47539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CE6D8BF2-C8E5-45CA-9C4E-C0E6CDB1A4E6}"/>
              </a:ext>
            </a:extLst>
          </p:cNvPr>
          <p:cNvSpPr/>
          <p:nvPr/>
        </p:nvSpPr>
        <p:spPr>
          <a:xfrm>
            <a:off x="5508104" y="2743200"/>
            <a:ext cx="2376264" cy="4572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939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3903" grpId="0" animBg="1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60B208-C69F-44AF-9CF1-6FA5B15005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Buttons and Fields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F73FCC-9671-4112-BEC5-46D3C1E364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Need to talk to/about the buttons and fields</a:t>
            </a:r>
          </a:p>
          <a:p>
            <a:pPr lvl="1"/>
            <a:r>
              <a:rPr lang="en-CA" dirty="0"/>
              <a:t>tell button what to do when it’s clicked</a:t>
            </a:r>
          </a:p>
          <a:p>
            <a:pPr lvl="1"/>
            <a:r>
              <a:rPr lang="en-CA" dirty="0"/>
              <a:t>ask field what number it has typed in it</a:t>
            </a:r>
          </a:p>
          <a:p>
            <a:r>
              <a:rPr lang="en-CA" dirty="0"/>
              <a:t>These objects need names</a:t>
            </a:r>
          </a:p>
          <a:p>
            <a:pPr lvl="1">
              <a:buNone/>
              <a:defRPr/>
            </a:pPr>
            <a:r>
              <a:rPr lang="en-CA" sz="2400" dirty="0" err="1">
                <a:solidFill>
                  <a:schemeClr val="accent6">
                    <a:lumMod val="50000"/>
                  </a:schemeClr>
                </a:solidFill>
              </a:rPr>
              <a:t>JButton</a:t>
            </a: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CA" sz="2400" dirty="0" err="1">
                <a:solidFill>
                  <a:schemeClr val="accent6">
                    <a:lumMod val="50000"/>
                  </a:schemeClr>
                </a:solidFill>
              </a:rPr>
              <a:t>doneButton</a:t>
            </a: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 = new </a:t>
            </a:r>
            <a:r>
              <a:rPr lang="en-CA" sz="2400" dirty="0" err="1">
                <a:solidFill>
                  <a:schemeClr val="accent6">
                    <a:lumMod val="50000"/>
                  </a:schemeClr>
                </a:solidFill>
              </a:rPr>
              <a:t>JButton</a:t>
            </a: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("Done");</a:t>
            </a:r>
          </a:p>
          <a:p>
            <a:pPr lvl="1">
              <a:buNone/>
              <a:defRPr/>
            </a:pPr>
            <a:r>
              <a:rPr lang="en-CA" sz="2400" dirty="0" err="1">
                <a:solidFill>
                  <a:schemeClr val="accent6">
                    <a:lumMod val="50000"/>
                  </a:schemeClr>
                </a:solidFill>
              </a:rPr>
              <a:t>JButton</a:t>
            </a: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CA" sz="2400" dirty="0" err="1">
                <a:solidFill>
                  <a:schemeClr val="accent6">
                    <a:lumMod val="50000"/>
                  </a:schemeClr>
                </a:solidFill>
              </a:rPr>
              <a:t>calculateButton</a:t>
            </a: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 = new </a:t>
            </a:r>
            <a:r>
              <a:rPr lang="en-CA" sz="2400" dirty="0" err="1">
                <a:solidFill>
                  <a:schemeClr val="accent6">
                    <a:lumMod val="50000"/>
                  </a:schemeClr>
                </a:solidFill>
              </a:rPr>
              <a:t>JButton</a:t>
            </a: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("Calculate");</a:t>
            </a:r>
          </a:p>
          <a:p>
            <a:pPr lvl="1">
              <a:buNone/>
              <a:defRPr/>
            </a:pPr>
            <a:r>
              <a:rPr lang="en-CA" sz="2400" dirty="0" err="1">
                <a:solidFill>
                  <a:schemeClr val="accent6">
                    <a:lumMod val="50000"/>
                  </a:schemeClr>
                </a:solidFill>
              </a:rPr>
              <a:t>JTextField</a:t>
            </a: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 input1 = new </a:t>
            </a:r>
            <a:r>
              <a:rPr lang="en-CA" sz="2400" dirty="0" err="1">
                <a:solidFill>
                  <a:schemeClr val="accent6">
                    <a:lumMod val="50000"/>
                  </a:schemeClr>
                </a:solidFill>
              </a:rPr>
              <a:t>JTextField</a:t>
            </a: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();</a:t>
            </a:r>
          </a:p>
          <a:p>
            <a:pPr lvl="1">
              <a:buNone/>
              <a:defRPr/>
            </a:pPr>
            <a:r>
              <a:rPr lang="en-CA" sz="2400" dirty="0" err="1">
                <a:solidFill>
                  <a:schemeClr val="accent6">
                    <a:lumMod val="50000"/>
                  </a:schemeClr>
                </a:solidFill>
              </a:rPr>
              <a:t>JTextField</a:t>
            </a: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 input2 = new </a:t>
            </a:r>
            <a:r>
              <a:rPr lang="en-CA" sz="2400" dirty="0" err="1">
                <a:solidFill>
                  <a:schemeClr val="accent6">
                    <a:lumMod val="50000"/>
                  </a:schemeClr>
                </a:solidFill>
              </a:rPr>
              <a:t>JTextField</a:t>
            </a: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();</a:t>
            </a:r>
          </a:p>
          <a:p>
            <a:pPr lvl="1">
              <a:buNone/>
              <a:defRPr/>
            </a:pPr>
            <a:r>
              <a:rPr lang="en-CA" sz="2400" dirty="0" err="1">
                <a:solidFill>
                  <a:schemeClr val="accent6">
                    <a:lumMod val="50000"/>
                  </a:schemeClr>
                </a:solidFill>
              </a:rPr>
              <a:t>JTextField</a:t>
            </a: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 output = new </a:t>
            </a:r>
            <a:r>
              <a:rPr lang="en-CA" sz="2400" dirty="0" err="1">
                <a:solidFill>
                  <a:schemeClr val="accent6">
                    <a:lumMod val="50000"/>
                  </a:schemeClr>
                </a:solidFill>
              </a:rPr>
              <a:t>JTextField</a:t>
            </a: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();</a:t>
            </a:r>
          </a:p>
          <a:p>
            <a:pPr lvl="1"/>
            <a:r>
              <a:rPr lang="en-CA" dirty="0" err="1"/>
              <a:t>JLabels</a:t>
            </a:r>
            <a:r>
              <a:rPr lang="en-CA" dirty="0"/>
              <a:t> can be anonymous, still</a:t>
            </a:r>
          </a:p>
        </p:txBody>
      </p:sp>
    </p:spTree>
    <p:extLst>
      <p:ext uri="{BB962C8B-B14F-4D97-AF65-F5344CB8AC3E}">
        <p14:creationId xmlns:p14="http://schemas.microsoft.com/office/powerpoint/2010/main" val="32713916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Adder Dialog (version 1)</a:t>
            </a:r>
          </a:p>
        </p:txBody>
      </p:sp>
      <p:sp>
        <p:nvSpPr>
          <p:cNvPr id="29491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981200"/>
            <a:ext cx="8458200" cy="4114800"/>
          </a:xfrm>
        </p:spPr>
        <p:txBody>
          <a:bodyPr/>
          <a:lstStyle/>
          <a:p>
            <a:pPr marL="0" indent="0" defTabSz="233363">
              <a:spcBef>
                <a:spcPct val="0"/>
              </a:spcBef>
              <a:buFont typeface="Monotype Sorts" pitchFamily="2" charset="2"/>
              <a:buNone/>
              <a:defRPr/>
            </a:pPr>
            <a:r>
              <a:rPr lang="en-US" sz="2400" dirty="0">
                <a:solidFill>
                  <a:schemeClr val="accent6">
                    <a:lumMod val="50000"/>
                  </a:schemeClr>
                </a:solidFill>
              </a:rPr>
              <a:t>public class AdderDialog1 extends </a:t>
            </a:r>
            <a:r>
              <a:rPr lang="en-US" sz="2400" dirty="0" err="1">
                <a:solidFill>
                  <a:schemeClr val="accent6">
                    <a:lumMod val="50000"/>
                  </a:schemeClr>
                </a:solidFill>
              </a:rPr>
              <a:t>JFrame</a:t>
            </a:r>
            <a:r>
              <a:rPr lang="en-US" sz="2400" dirty="0">
                <a:solidFill>
                  <a:schemeClr val="accent6">
                    <a:lumMod val="50000"/>
                  </a:schemeClr>
                </a:solidFill>
              </a:rPr>
              <a:t> {</a:t>
            </a:r>
          </a:p>
          <a:p>
            <a:pPr marL="0" indent="0" defTabSz="233363">
              <a:spcBef>
                <a:spcPct val="0"/>
              </a:spcBef>
              <a:buFont typeface="Monotype Sorts" pitchFamily="2" charset="2"/>
              <a:buNone/>
              <a:defRPr/>
            </a:pPr>
            <a:r>
              <a:rPr lang="en-US" sz="2400" dirty="0">
                <a:solidFill>
                  <a:schemeClr val="accent6">
                    <a:lumMod val="50000"/>
                  </a:schemeClr>
                </a:solidFill>
              </a:rPr>
              <a:t>	public AdderDialog1() {</a:t>
            </a:r>
          </a:p>
          <a:p>
            <a:pPr marL="0" indent="0" defTabSz="233363">
              <a:spcBef>
                <a:spcPct val="0"/>
              </a:spcBef>
              <a:buFont typeface="Monotype Sorts" pitchFamily="2" charset="2"/>
              <a:buNone/>
              <a:defRPr/>
            </a:pPr>
            <a:r>
              <a:rPr lang="en-US" sz="2400" dirty="0">
                <a:solidFill>
                  <a:schemeClr val="accent6">
                    <a:lumMod val="50000"/>
                  </a:schemeClr>
                </a:solidFill>
              </a:rPr>
              <a:t>		super("Adding Numbers");</a:t>
            </a:r>
          </a:p>
          <a:p>
            <a:pPr marL="0" indent="0" defTabSz="233363">
              <a:spcBef>
                <a:spcPct val="0"/>
              </a:spcBef>
              <a:buFont typeface="Monotype Sorts" pitchFamily="2" charset="2"/>
              <a:buNone/>
              <a:defRPr/>
            </a:pPr>
            <a:r>
              <a:rPr lang="en-US" sz="2400" dirty="0">
                <a:solidFill>
                  <a:schemeClr val="accent6">
                    <a:lumMod val="50000"/>
                  </a:schemeClr>
                </a:solidFill>
              </a:rPr>
              <a:t>		</a:t>
            </a:r>
            <a:r>
              <a:rPr lang="en-US" sz="2400" dirty="0" err="1">
                <a:solidFill>
                  <a:schemeClr val="accent6">
                    <a:lumMod val="50000"/>
                  </a:schemeClr>
                </a:solidFill>
              </a:rPr>
              <a:t>this.setSize</a:t>
            </a:r>
            <a:r>
              <a:rPr lang="en-US" sz="2400" dirty="0">
                <a:solidFill>
                  <a:schemeClr val="accent6">
                    <a:lumMod val="50000"/>
                  </a:schemeClr>
                </a:solidFill>
              </a:rPr>
              <a:t>(450, 250);		</a:t>
            </a:r>
            <a:r>
              <a:rPr lang="en-US" sz="2400" i="1" dirty="0">
                <a:solidFill>
                  <a:schemeClr val="accent6">
                    <a:lumMod val="50000"/>
                  </a:schemeClr>
                </a:solidFill>
              </a:rPr>
              <a:t>// or </a:t>
            </a:r>
            <a:r>
              <a:rPr lang="en-US" sz="2400" i="1" dirty="0" err="1">
                <a:solidFill>
                  <a:schemeClr val="accent6">
                    <a:lumMod val="50000"/>
                  </a:schemeClr>
                </a:solidFill>
              </a:rPr>
              <a:t>super.setSize</a:t>
            </a:r>
            <a:r>
              <a:rPr lang="en-US" sz="2400" i="1" dirty="0">
                <a:solidFill>
                  <a:schemeClr val="accent6">
                    <a:lumMod val="50000"/>
                  </a:schemeClr>
                </a:solidFill>
              </a:rPr>
              <a:t>(450, 250);</a:t>
            </a:r>
          </a:p>
          <a:p>
            <a:pPr marL="0" indent="0" defTabSz="233363">
              <a:spcBef>
                <a:spcPct val="0"/>
              </a:spcBef>
              <a:buFont typeface="Monotype Sorts" pitchFamily="2" charset="2"/>
              <a:buNone/>
              <a:defRPr/>
            </a:pPr>
            <a:r>
              <a:rPr lang="en-US" sz="2400" dirty="0">
                <a:solidFill>
                  <a:schemeClr val="accent6">
                    <a:lumMod val="50000"/>
                  </a:schemeClr>
                </a:solidFill>
              </a:rPr>
              <a:t>		</a:t>
            </a:r>
            <a:r>
              <a:rPr lang="en-US" sz="2400" dirty="0" err="1">
                <a:solidFill>
                  <a:schemeClr val="accent6">
                    <a:lumMod val="50000"/>
                  </a:schemeClr>
                </a:solidFill>
              </a:rPr>
              <a:t>this.setLayout</a:t>
            </a:r>
            <a:r>
              <a:rPr lang="en-US" sz="2400" dirty="0">
                <a:solidFill>
                  <a:schemeClr val="accent6">
                    <a:lumMod val="50000"/>
                  </a:schemeClr>
                </a:solidFill>
              </a:rPr>
              <a:t>( new </a:t>
            </a:r>
            <a:r>
              <a:rPr lang="en-US" sz="2400" dirty="0" err="1">
                <a:solidFill>
                  <a:schemeClr val="accent6">
                    <a:lumMod val="50000"/>
                  </a:schemeClr>
                </a:solidFill>
              </a:rPr>
              <a:t>GridLayout</a:t>
            </a:r>
            <a:r>
              <a:rPr lang="en-US" sz="2400" dirty="0">
                <a:solidFill>
                  <a:schemeClr val="accent6">
                    <a:lumMod val="50000"/>
                  </a:schemeClr>
                </a:solidFill>
              </a:rPr>
              <a:t>(0, 2, 10, 5) );</a:t>
            </a:r>
          </a:p>
          <a:p>
            <a:pPr marL="0" indent="0" defTabSz="233363">
              <a:spcBef>
                <a:spcPct val="0"/>
              </a:spcBef>
              <a:buFont typeface="Monotype Sorts" pitchFamily="2" charset="2"/>
              <a:buNone/>
              <a:defRPr/>
            </a:pPr>
            <a:endParaRPr lang="en-US" sz="2400" dirty="0">
              <a:solidFill>
                <a:schemeClr val="accent6">
                  <a:lumMod val="50000"/>
                </a:schemeClr>
              </a:solidFill>
            </a:endParaRPr>
          </a:p>
          <a:p>
            <a:pPr marL="0" indent="0" defTabSz="233363">
              <a:spcBef>
                <a:spcPct val="0"/>
              </a:spcBef>
              <a:buFont typeface="Monotype Sorts" pitchFamily="2" charset="2"/>
              <a:buNone/>
              <a:defRPr/>
            </a:pPr>
            <a:r>
              <a:rPr lang="en-US" sz="2400" dirty="0">
                <a:solidFill>
                  <a:schemeClr val="accent6">
                    <a:lumMod val="50000"/>
                  </a:schemeClr>
                </a:solidFill>
              </a:rPr>
              <a:t>		</a:t>
            </a:r>
            <a:r>
              <a:rPr lang="en-US" sz="2400" b="1" i="1" dirty="0">
                <a:solidFill>
                  <a:schemeClr val="accent6">
                    <a:lumMod val="50000"/>
                  </a:schemeClr>
                </a:solidFill>
              </a:rPr>
              <a:t>… // create </a:t>
            </a:r>
            <a:r>
              <a:rPr lang="en-US" sz="2400" b="1" i="1" dirty="0" err="1">
                <a:solidFill>
                  <a:schemeClr val="accent6">
                    <a:lumMod val="50000"/>
                  </a:schemeClr>
                </a:solidFill>
              </a:rPr>
              <a:t>JButton</a:t>
            </a:r>
            <a:r>
              <a:rPr lang="en-US" sz="2400" b="1" i="1" dirty="0">
                <a:solidFill>
                  <a:schemeClr val="accent6">
                    <a:lumMod val="50000"/>
                  </a:schemeClr>
                </a:solidFill>
              </a:rPr>
              <a:t> and </a:t>
            </a:r>
            <a:r>
              <a:rPr lang="en-US" sz="2400" b="1" i="1" dirty="0" err="1">
                <a:solidFill>
                  <a:schemeClr val="accent6">
                    <a:lumMod val="50000"/>
                  </a:schemeClr>
                </a:solidFill>
              </a:rPr>
              <a:t>JTextField</a:t>
            </a:r>
            <a:r>
              <a:rPr lang="en-US" sz="2400" b="1" i="1" dirty="0">
                <a:solidFill>
                  <a:schemeClr val="accent6">
                    <a:lumMod val="50000"/>
                  </a:schemeClr>
                </a:solidFill>
              </a:rPr>
              <a:t> variables/objects</a:t>
            </a:r>
          </a:p>
          <a:p>
            <a:pPr marL="0" indent="0" defTabSz="233363">
              <a:spcBef>
                <a:spcPct val="0"/>
              </a:spcBef>
              <a:buFont typeface="Monotype Sorts" pitchFamily="2" charset="2"/>
              <a:buNone/>
              <a:defRPr/>
            </a:pPr>
            <a:endParaRPr lang="en-US" sz="2400" dirty="0">
              <a:solidFill>
                <a:schemeClr val="accent6">
                  <a:lumMod val="50000"/>
                </a:schemeClr>
              </a:solidFill>
            </a:endParaRPr>
          </a:p>
          <a:p>
            <a:pPr marL="0" indent="0" defTabSz="233363">
              <a:spcBef>
                <a:spcPct val="0"/>
              </a:spcBef>
              <a:buFont typeface="Monotype Sorts" pitchFamily="2" charset="2"/>
              <a:buNone/>
              <a:defRPr/>
            </a:pPr>
            <a:r>
              <a:rPr lang="en-US" sz="2400" dirty="0">
                <a:solidFill>
                  <a:schemeClr val="accent6">
                    <a:lumMod val="50000"/>
                  </a:schemeClr>
                </a:solidFill>
              </a:rPr>
              <a:t>		</a:t>
            </a:r>
            <a:r>
              <a:rPr lang="en-US" sz="2400" i="1" dirty="0">
                <a:solidFill>
                  <a:schemeClr val="accent6">
                    <a:lumMod val="50000"/>
                  </a:schemeClr>
                </a:solidFill>
              </a:rPr>
              <a:t>… // add labels/fields/buttons to this window</a:t>
            </a:r>
          </a:p>
          <a:p>
            <a:pPr marL="0" indent="0" defTabSz="233363">
              <a:spcBef>
                <a:spcPct val="0"/>
              </a:spcBef>
              <a:buFont typeface="Monotype Sorts" pitchFamily="2" charset="2"/>
              <a:buNone/>
              <a:defRPr/>
            </a:pPr>
            <a:r>
              <a:rPr lang="en-US" sz="2400" dirty="0">
                <a:solidFill>
                  <a:schemeClr val="accent6">
                    <a:lumMod val="50000"/>
                  </a:schemeClr>
                </a:solidFill>
              </a:rPr>
              <a:t>	}</a:t>
            </a:r>
          </a:p>
          <a:p>
            <a:pPr marL="0" indent="0" defTabSz="233363">
              <a:spcBef>
                <a:spcPct val="0"/>
              </a:spcBef>
              <a:buFont typeface="Monotype Sorts" pitchFamily="2" charset="2"/>
              <a:buNone/>
              <a:defRPr/>
            </a:pPr>
            <a:r>
              <a:rPr lang="en-US" sz="2400" dirty="0">
                <a:solidFill>
                  <a:schemeClr val="accent6">
                    <a:lumMod val="50000"/>
                  </a:schemeClr>
                </a:solidFill>
              </a:rPr>
              <a:t>}</a:t>
            </a:r>
          </a:p>
        </p:txBody>
      </p:sp>
      <p:sp>
        <p:nvSpPr>
          <p:cNvPr id="32772" name="Text Box 4"/>
          <p:cNvSpPr txBox="1">
            <a:spLocks noChangeArrowheads="1"/>
          </p:cNvSpPr>
          <p:nvPr/>
        </p:nvSpPr>
        <p:spPr bwMode="auto">
          <a:xfrm>
            <a:off x="5572125" y="5586413"/>
            <a:ext cx="3471863" cy="1200150"/>
          </a:xfrm>
          <a:prstGeom prst="rect">
            <a:avLst/>
          </a:prstGeom>
          <a:noFill/>
          <a:ln w="12700">
            <a:solidFill>
              <a:schemeClr val="accent5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en-US" altLang="en-US" sz="2400" i="1" dirty="0">
                <a:solidFill>
                  <a:schemeClr val="accent5"/>
                </a:solidFill>
              </a:rPr>
              <a:t>? rows, 2 columns</a:t>
            </a:r>
          </a:p>
          <a:p>
            <a:pPr algn="l"/>
            <a:r>
              <a:rPr lang="en-US" altLang="en-US" sz="2400" i="1" dirty="0">
                <a:solidFill>
                  <a:schemeClr val="accent5"/>
                </a:solidFill>
              </a:rPr>
              <a:t>10 pixels between columns</a:t>
            </a:r>
          </a:p>
          <a:p>
            <a:pPr algn="l"/>
            <a:r>
              <a:rPr lang="en-US" altLang="en-US" sz="2400" i="1" dirty="0">
                <a:solidFill>
                  <a:schemeClr val="accent5"/>
                </a:solidFill>
              </a:rPr>
              <a:t>5 pixels between rows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Adder Dialog (version 1) main</a:t>
            </a:r>
          </a:p>
        </p:txBody>
      </p:sp>
      <p:sp>
        <p:nvSpPr>
          <p:cNvPr id="29491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981200"/>
            <a:ext cx="8458200" cy="4114800"/>
          </a:xfrm>
        </p:spPr>
        <p:txBody>
          <a:bodyPr/>
          <a:lstStyle/>
          <a:p>
            <a:pPr marL="0" indent="0" defTabSz="233363">
              <a:spcBef>
                <a:spcPct val="0"/>
              </a:spcBef>
              <a:buFont typeface="Monotype Sorts" pitchFamily="2" charset="2"/>
              <a:buNone/>
              <a:defRPr/>
            </a:pPr>
            <a:r>
              <a:rPr lang="en-US" sz="2400" dirty="0">
                <a:solidFill>
                  <a:schemeClr val="accent6">
                    <a:lumMod val="50000"/>
                  </a:schemeClr>
                </a:solidFill>
              </a:rPr>
              <a:t>public class AdderDialog1 extends </a:t>
            </a:r>
            <a:r>
              <a:rPr lang="en-US" sz="2400" dirty="0" err="1">
                <a:solidFill>
                  <a:schemeClr val="accent6">
                    <a:lumMod val="50000"/>
                  </a:schemeClr>
                </a:solidFill>
              </a:rPr>
              <a:t>JFrame</a:t>
            </a:r>
            <a:r>
              <a:rPr lang="en-US" sz="2400" dirty="0">
                <a:solidFill>
                  <a:schemeClr val="accent6">
                    <a:lumMod val="50000"/>
                  </a:schemeClr>
                </a:solidFill>
              </a:rPr>
              <a:t> {</a:t>
            </a:r>
          </a:p>
          <a:p>
            <a:pPr marL="0" indent="0" defTabSz="233363">
              <a:spcBef>
                <a:spcPct val="0"/>
              </a:spcBef>
              <a:buFont typeface="Monotype Sorts" pitchFamily="2" charset="2"/>
              <a:buNone/>
              <a:defRPr/>
            </a:pPr>
            <a:r>
              <a:rPr lang="en-US" sz="2400" dirty="0">
                <a:solidFill>
                  <a:schemeClr val="accent6">
                    <a:lumMod val="50000"/>
                  </a:schemeClr>
                </a:solidFill>
              </a:rPr>
              <a:t>	…</a:t>
            </a:r>
          </a:p>
          <a:p>
            <a:pPr marL="0" indent="0" defTabSz="233363">
              <a:spcBef>
                <a:spcPct val="0"/>
              </a:spcBef>
              <a:buFont typeface="Monotype Sorts" pitchFamily="2" charset="2"/>
              <a:buNone/>
              <a:defRPr/>
            </a:pPr>
            <a:r>
              <a:rPr lang="en-US" sz="2400" dirty="0">
                <a:solidFill>
                  <a:schemeClr val="accent6">
                    <a:lumMod val="50000"/>
                  </a:schemeClr>
                </a:solidFill>
              </a:rPr>
              <a:t>	public static void main(String[] </a:t>
            </a:r>
            <a:r>
              <a:rPr lang="en-US" sz="2400" dirty="0" err="1">
                <a:solidFill>
                  <a:schemeClr val="accent6">
                    <a:lumMod val="50000"/>
                  </a:schemeClr>
                </a:solidFill>
              </a:rPr>
              <a:t>args</a:t>
            </a:r>
            <a:r>
              <a:rPr lang="en-US" sz="2400" dirty="0">
                <a:solidFill>
                  <a:schemeClr val="accent6">
                    <a:lumMod val="50000"/>
                  </a:schemeClr>
                </a:solidFill>
              </a:rPr>
              <a:t>) {</a:t>
            </a:r>
          </a:p>
          <a:p>
            <a:pPr marL="0" indent="0" defTabSz="233363">
              <a:spcBef>
                <a:spcPct val="0"/>
              </a:spcBef>
              <a:buFont typeface="Monotype Sorts" pitchFamily="2" charset="2"/>
              <a:buNone/>
              <a:defRPr/>
            </a:pPr>
            <a:r>
              <a:rPr lang="en-US" sz="2400" dirty="0">
                <a:solidFill>
                  <a:schemeClr val="accent6">
                    <a:lumMod val="50000"/>
                  </a:schemeClr>
                </a:solidFill>
              </a:rPr>
              <a:t>		AdderDialog1 ad1 = new AdderDialog1();</a:t>
            </a:r>
          </a:p>
          <a:p>
            <a:pPr marL="0" indent="0" defTabSz="233363">
              <a:spcBef>
                <a:spcPct val="0"/>
              </a:spcBef>
              <a:buFont typeface="Monotype Sorts" pitchFamily="2" charset="2"/>
              <a:buNone/>
              <a:defRPr/>
            </a:pPr>
            <a:r>
              <a:rPr lang="en-US" sz="2400" dirty="0">
                <a:solidFill>
                  <a:schemeClr val="accent6">
                    <a:lumMod val="50000"/>
                  </a:schemeClr>
                </a:solidFill>
              </a:rPr>
              <a:t>		ad1.setVisible(true);</a:t>
            </a:r>
          </a:p>
          <a:p>
            <a:pPr marL="0" indent="0" defTabSz="233363">
              <a:spcBef>
                <a:spcPct val="0"/>
              </a:spcBef>
              <a:buFont typeface="Monotype Sorts" pitchFamily="2" charset="2"/>
              <a:buNone/>
              <a:defRPr/>
            </a:pPr>
            <a:r>
              <a:rPr lang="en-US" sz="2400" dirty="0">
                <a:solidFill>
                  <a:schemeClr val="accent6">
                    <a:lumMod val="50000"/>
                  </a:schemeClr>
                </a:solidFill>
              </a:rPr>
              <a:t>	}</a:t>
            </a:r>
          </a:p>
          <a:p>
            <a:pPr marL="0" indent="0" defTabSz="233363">
              <a:spcBef>
                <a:spcPct val="0"/>
              </a:spcBef>
              <a:buFont typeface="Monotype Sorts" pitchFamily="2" charset="2"/>
              <a:buNone/>
              <a:defRPr/>
            </a:pPr>
            <a:r>
              <a:rPr lang="en-US" sz="2400" dirty="0">
                <a:solidFill>
                  <a:schemeClr val="accent6">
                    <a:lumMod val="50000"/>
                  </a:schemeClr>
                </a:solidFill>
              </a:rPr>
              <a:t>}</a:t>
            </a:r>
          </a:p>
        </p:txBody>
      </p:sp>
      <p:sp>
        <p:nvSpPr>
          <p:cNvPr id="33796" name="Text Box 4"/>
          <p:cNvSpPr txBox="1">
            <a:spLocks noChangeArrowheads="1"/>
          </p:cNvSpPr>
          <p:nvPr/>
        </p:nvSpPr>
        <p:spPr bwMode="auto">
          <a:xfrm>
            <a:off x="6505575" y="5884863"/>
            <a:ext cx="2495550" cy="830262"/>
          </a:xfrm>
          <a:prstGeom prst="rect">
            <a:avLst/>
          </a:prstGeom>
          <a:noFill/>
          <a:ln w="12700">
            <a:solidFill>
              <a:schemeClr val="accent5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en-US" altLang="en-US" sz="2400" i="1">
                <a:solidFill>
                  <a:schemeClr val="accent5"/>
                </a:solidFill>
              </a:rPr>
              <a:t>Create the window</a:t>
            </a:r>
          </a:p>
          <a:p>
            <a:pPr algn="l"/>
            <a:r>
              <a:rPr lang="en-US" altLang="en-US" sz="2400" i="1">
                <a:solidFill>
                  <a:schemeClr val="accent5"/>
                </a:solidFill>
              </a:rPr>
              <a:t>Make it visible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What is a GUI?</a:t>
            </a:r>
          </a:p>
        </p:txBody>
      </p:sp>
      <p:sp>
        <p:nvSpPr>
          <p:cNvPr id="24064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981200"/>
            <a:ext cx="7772400" cy="4343400"/>
          </a:xfrm>
        </p:spPr>
        <p:txBody>
          <a:bodyPr/>
          <a:lstStyle/>
          <a:p>
            <a:pPr>
              <a:defRPr/>
            </a:pPr>
            <a:r>
              <a:rPr lang="en-US"/>
              <a:t>Graphical User Interface</a:t>
            </a:r>
          </a:p>
          <a:p>
            <a:pPr lvl="1">
              <a:defRPr/>
            </a:pPr>
            <a:r>
              <a:rPr lang="en-US"/>
              <a:t>a graphical way to use the program</a:t>
            </a:r>
          </a:p>
          <a:p>
            <a:pPr lvl="1">
              <a:defRPr/>
            </a:pPr>
            <a:r>
              <a:rPr lang="en-US"/>
              <a:t>windows, icons, menus, pointing (WIMP)</a:t>
            </a:r>
          </a:p>
          <a:p>
            <a:pPr>
              <a:defRPr/>
            </a:pPr>
            <a:r>
              <a:rPr lang="en-US"/>
              <a:t>Lots less typing for the</a:t>
            </a:r>
            <a:br>
              <a:rPr lang="en-US"/>
            </a:br>
            <a:r>
              <a:rPr lang="en-US"/>
              <a:t>user</a:t>
            </a:r>
          </a:p>
          <a:p>
            <a:pPr>
              <a:defRPr/>
            </a:pPr>
            <a:r>
              <a:rPr lang="en-US"/>
              <a:t>Lots less things for them</a:t>
            </a:r>
            <a:br>
              <a:rPr lang="en-US"/>
            </a:br>
            <a:r>
              <a:rPr lang="en-US"/>
              <a:t>to remember</a:t>
            </a:r>
          </a:p>
          <a:p>
            <a:pPr lvl="1">
              <a:defRPr/>
            </a:pPr>
            <a:r>
              <a:rPr lang="en-US"/>
              <a:t>see options by looking</a:t>
            </a:r>
          </a:p>
        </p:txBody>
      </p:sp>
      <p:sp>
        <p:nvSpPr>
          <p:cNvPr id="10246" name="Rectangle 6"/>
          <p:cNvSpPr>
            <a:spLocks noChangeArrowheads="1"/>
          </p:cNvSpPr>
          <p:nvPr/>
        </p:nvSpPr>
        <p:spPr bwMode="auto">
          <a:xfrm>
            <a:off x="5334000" y="3573463"/>
            <a:ext cx="3124200" cy="2522537"/>
          </a:xfrm>
          <a:prstGeom prst="rect">
            <a:avLst/>
          </a:prstGeom>
          <a:solidFill>
            <a:schemeClr val="accent1"/>
          </a:solidFill>
          <a:ln w="38100">
            <a:solidFill>
              <a:srgbClr val="969696"/>
            </a:solidFill>
            <a:miter lim="800000"/>
            <a:headEnd/>
            <a:tailEnd/>
          </a:ln>
        </p:spPr>
        <p:txBody>
          <a:bodyPr wrap="none"/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en-US" altLang="en-US" sz="2400" dirty="0"/>
              <a:t>   This is a GUI</a:t>
            </a:r>
          </a:p>
          <a:p>
            <a:pPr algn="l"/>
            <a:r>
              <a:rPr lang="en-US" altLang="en-US" sz="1600" u="sng" dirty="0"/>
              <a:t>F</a:t>
            </a:r>
            <a:r>
              <a:rPr lang="en-US" altLang="en-US" sz="1600" dirty="0"/>
              <a:t>ile  </a:t>
            </a:r>
            <a:r>
              <a:rPr lang="en-US" altLang="en-US" sz="1600" u="sng" dirty="0"/>
              <a:t>E</a:t>
            </a:r>
            <a:r>
              <a:rPr lang="en-US" altLang="en-US" sz="1600" dirty="0"/>
              <a:t>dit  </a:t>
            </a:r>
            <a:r>
              <a:rPr lang="en-US" altLang="en-US" sz="1600" u="sng" dirty="0"/>
              <a:t>H</a:t>
            </a:r>
            <a:r>
              <a:rPr lang="en-US" altLang="en-US" sz="1600" dirty="0"/>
              <a:t>elp</a:t>
            </a:r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5334000" y="4293096"/>
            <a:ext cx="3124200" cy="1802904"/>
          </a:xfrm>
          <a:prstGeom prst="rect">
            <a:avLst/>
          </a:prstGeom>
          <a:solidFill>
            <a:schemeClr val="tx2"/>
          </a:solidFill>
          <a:ln w="38100">
            <a:solidFill>
              <a:srgbClr val="969696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 sz="2400"/>
          </a:p>
        </p:txBody>
      </p:sp>
      <p:sp>
        <p:nvSpPr>
          <p:cNvPr id="10248" name="Rectangle 8"/>
          <p:cNvSpPr>
            <a:spLocks noChangeArrowheads="1"/>
          </p:cNvSpPr>
          <p:nvPr/>
        </p:nvSpPr>
        <p:spPr bwMode="auto">
          <a:xfrm>
            <a:off x="7795269" y="3573016"/>
            <a:ext cx="207963" cy="211137"/>
          </a:xfrm>
          <a:prstGeom prst="rect">
            <a:avLst/>
          </a:prstGeom>
          <a:solidFill>
            <a:srgbClr val="969696"/>
          </a:solidFill>
          <a:ln w="12700">
            <a:solidFill>
              <a:srgbClr val="969696"/>
            </a:solidFill>
            <a:miter lim="800000"/>
            <a:headEnd/>
            <a:tailEnd/>
          </a:ln>
        </p:spPr>
        <p:txBody>
          <a:bodyPr wrap="none" lIns="0" tIns="0" rIns="0" bIns="0" anchor="b"/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2400" dirty="0">
                <a:solidFill>
                  <a:schemeClr val="bg2"/>
                </a:solidFill>
              </a:rPr>
              <a:t>_</a:t>
            </a:r>
          </a:p>
        </p:txBody>
      </p:sp>
      <p:sp>
        <p:nvSpPr>
          <p:cNvPr id="10249" name="Rectangle 9"/>
          <p:cNvSpPr>
            <a:spLocks noChangeArrowheads="1"/>
          </p:cNvSpPr>
          <p:nvPr/>
        </p:nvSpPr>
        <p:spPr bwMode="auto">
          <a:xfrm>
            <a:off x="8023869" y="3573016"/>
            <a:ext cx="207963" cy="211137"/>
          </a:xfrm>
          <a:prstGeom prst="rect">
            <a:avLst/>
          </a:prstGeom>
          <a:solidFill>
            <a:srgbClr val="969696"/>
          </a:solidFill>
          <a:ln w="12700">
            <a:solidFill>
              <a:srgbClr val="969696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CA" altLang="en-US"/>
          </a:p>
        </p:txBody>
      </p:sp>
      <p:sp>
        <p:nvSpPr>
          <p:cNvPr id="10250" name="Rectangle 10"/>
          <p:cNvSpPr>
            <a:spLocks noChangeArrowheads="1"/>
          </p:cNvSpPr>
          <p:nvPr/>
        </p:nvSpPr>
        <p:spPr bwMode="auto">
          <a:xfrm>
            <a:off x="8252469" y="3573016"/>
            <a:ext cx="207963" cy="211137"/>
          </a:xfrm>
          <a:prstGeom prst="rect">
            <a:avLst/>
          </a:prstGeom>
          <a:solidFill>
            <a:srgbClr val="969696"/>
          </a:solidFill>
          <a:ln w="12700">
            <a:solidFill>
              <a:srgbClr val="969696"/>
            </a:solidFill>
            <a:miter lim="800000"/>
            <a:headEnd/>
            <a:tailEnd/>
          </a:ln>
        </p:spPr>
        <p:txBody>
          <a:bodyPr wrap="none" lIns="0" tIns="0" rIns="0" bIns="0" anchor="ctr"/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2400">
                <a:solidFill>
                  <a:schemeClr val="bg2"/>
                </a:solidFill>
              </a:rPr>
              <a:t>X</a:t>
            </a:r>
          </a:p>
        </p:txBody>
      </p:sp>
      <p:sp>
        <p:nvSpPr>
          <p:cNvPr id="10251" name="Rectangle 13"/>
          <p:cNvSpPr>
            <a:spLocks noChangeArrowheads="1"/>
          </p:cNvSpPr>
          <p:nvPr/>
        </p:nvSpPr>
        <p:spPr bwMode="auto">
          <a:xfrm>
            <a:off x="6096000" y="4502150"/>
            <a:ext cx="838200" cy="228600"/>
          </a:xfrm>
          <a:prstGeom prst="rect">
            <a:avLst/>
          </a:prstGeom>
          <a:noFill/>
          <a:ln w="12700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CA" altLang="en-US"/>
          </a:p>
        </p:txBody>
      </p:sp>
      <p:sp>
        <p:nvSpPr>
          <p:cNvPr id="10252" name="Rectangle 14"/>
          <p:cNvSpPr>
            <a:spLocks noChangeArrowheads="1"/>
          </p:cNvSpPr>
          <p:nvPr/>
        </p:nvSpPr>
        <p:spPr bwMode="auto">
          <a:xfrm>
            <a:off x="6096000" y="4819650"/>
            <a:ext cx="838200" cy="228600"/>
          </a:xfrm>
          <a:prstGeom prst="rect">
            <a:avLst/>
          </a:prstGeom>
          <a:noFill/>
          <a:ln w="12700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CA" altLang="en-US"/>
          </a:p>
        </p:txBody>
      </p:sp>
      <p:sp>
        <p:nvSpPr>
          <p:cNvPr id="10253" name="Rectangle 15"/>
          <p:cNvSpPr>
            <a:spLocks noChangeArrowheads="1"/>
          </p:cNvSpPr>
          <p:nvPr/>
        </p:nvSpPr>
        <p:spPr bwMode="auto">
          <a:xfrm>
            <a:off x="6096000" y="5276850"/>
            <a:ext cx="838200" cy="228600"/>
          </a:xfrm>
          <a:prstGeom prst="rect">
            <a:avLst/>
          </a:prstGeom>
          <a:noFill/>
          <a:ln w="12700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CA" altLang="en-US"/>
          </a:p>
        </p:txBody>
      </p:sp>
      <p:sp>
        <p:nvSpPr>
          <p:cNvPr id="10254" name="Text Box 17"/>
          <p:cNvSpPr txBox="1">
            <a:spLocks noChangeArrowheads="1"/>
          </p:cNvSpPr>
          <p:nvPr/>
        </p:nvSpPr>
        <p:spPr bwMode="auto">
          <a:xfrm>
            <a:off x="5562600" y="4448175"/>
            <a:ext cx="522288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200">
                <a:solidFill>
                  <a:schemeClr val="bg2"/>
                </a:solidFill>
              </a:rPr>
              <a:t>Mrph</a:t>
            </a:r>
          </a:p>
        </p:txBody>
      </p:sp>
      <p:sp>
        <p:nvSpPr>
          <p:cNvPr id="10255" name="Text Box 18"/>
          <p:cNvSpPr txBox="1">
            <a:spLocks noChangeArrowheads="1"/>
          </p:cNvSpPr>
          <p:nvPr/>
        </p:nvSpPr>
        <p:spPr bwMode="auto">
          <a:xfrm>
            <a:off x="5605463" y="4767263"/>
            <a:ext cx="48895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200">
                <a:solidFill>
                  <a:schemeClr val="bg2"/>
                </a:solidFill>
              </a:rPr>
              <a:t>Dpbl</a:t>
            </a:r>
          </a:p>
        </p:txBody>
      </p:sp>
      <p:sp>
        <p:nvSpPr>
          <p:cNvPr id="10256" name="Text Box 19"/>
          <p:cNvSpPr txBox="1">
            <a:spLocks noChangeArrowheads="1"/>
          </p:cNvSpPr>
          <p:nvPr/>
        </p:nvSpPr>
        <p:spPr bwMode="auto">
          <a:xfrm>
            <a:off x="5605463" y="5224463"/>
            <a:ext cx="48895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200">
                <a:solidFill>
                  <a:schemeClr val="bg2"/>
                </a:solidFill>
              </a:rPr>
              <a:t>Xvgl</a:t>
            </a:r>
          </a:p>
        </p:txBody>
      </p:sp>
      <p:grpSp>
        <p:nvGrpSpPr>
          <p:cNvPr id="10257" name="Group 26"/>
          <p:cNvGrpSpPr>
            <a:grpSpLocks/>
          </p:cNvGrpSpPr>
          <p:nvPr/>
        </p:nvGrpSpPr>
        <p:grpSpPr bwMode="auto">
          <a:xfrm>
            <a:off x="7315200" y="4462463"/>
            <a:ext cx="684213" cy="960437"/>
            <a:chOff x="4128" y="3139"/>
            <a:chExt cx="431" cy="605"/>
          </a:xfrm>
        </p:grpSpPr>
        <p:sp>
          <p:nvSpPr>
            <p:cNvPr id="10258" name="Oval 20"/>
            <p:cNvSpPr>
              <a:spLocks noChangeArrowheads="1"/>
            </p:cNvSpPr>
            <p:nvPr/>
          </p:nvSpPr>
          <p:spPr bwMode="auto">
            <a:xfrm>
              <a:off x="4128" y="3168"/>
              <a:ext cx="96" cy="96"/>
            </a:xfrm>
            <a:prstGeom prst="ellips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endParaRPr lang="en-CA" altLang="en-US"/>
            </a:p>
          </p:txBody>
        </p:sp>
        <p:sp>
          <p:nvSpPr>
            <p:cNvPr id="10259" name="Oval 21"/>
            <p:cNvSpPr>
              <a:spLocks noChangeArrowheads="1"/>
            </p:cNvSpPr>
            <p:nvPr/>
          </p:nvSpPr>
          <p:spPr bwMode="auto">
            <a:xfrm>
              <a:off x="4128" y="3312"/>
              <a:ext cx="96" cy="96"/>
            </a:xfrm>
            <a:prstGeom prst="ellips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endParaRPr lang="en-CA" altLang="en-US"/>
            </a:p>
          </p:txBody>
        </p:sp>
        <p:sp>
          <p:nvSpPr>
            <p:cNvPr id="10260" name="Oval 22"/>
            <p:cNvSpPr>
              <a:spLocks noChangeArrowheads="1"/>
            </p:cNvSpPr>
            <p:nvPr/>
          </p:nvSpPr>
          <p:spPr bwMode="auto">
            <a:xfrm>
              <a:off x="4128" y="3456"/>
              <a:ext cx="96" cy="96"/>
            </a:xfrm>
            <a:prstGeom prst="ellips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endParaRPr lang="en-CA" altLang="en-US"/>
            </a:p>
          </p:txBody>
        </p:sp>
        <p:sp>
          <p:nvSpPr>
            <p:cNvPr id="10261" name="Oval 23"/>
            <p:cNvSpPr>
              <a:spLocks noChangeArrowheads="1"/>
            </p:cNvSpPr>
            <p:nvPr/>
          </p:nvSpPr>
          <p:spPr bwMode="auto">
            <a:xfrm>
              <a:off x="4128" y="3600"/>
              <a:ext cx="96" cy="96"/>
            </a:xfrm>
            <a:prstGeom prst="ellips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endParaRPr lang="en-CA" altLang="en-US"/>
            </a:p>
          </p:txBody>
        </p:sp>
        <p:sp>
          <p:nvSpPr>
            <p:cNvPr id="10262" name="Text Box 24"/>
            <p:cNvSpPr txBox="1">
              <a:spLocks noChangeArrowheads="1"/>
            </p:cNvSpPr>
            <p:nvPr/>
          </p:nvSpPr>
          <p:spPr bwMode="auto">
            <a:xfrm>
              <a:off x="4220" y="3139"/>
              <a:ext cx="339" cy="6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25000"/>
                </a:spcBef>
              </a:pPr>
              <a:r>
                <a:rPr lang="en-US" altLang="en-US" sz="1200">
                  <a:solidFill>
                    <a:schemeClr val="bg2"/>
                  </a:solidFill>
                </a:rPr>
                <a:t>Blah</a:t>
              </a:r>
            </a:p>
            <a:p>
              <a:pPr>
                <a:spcBef>
                  <a:spcPct val="25000"/>
                </a:spcBef>
              </a:pPr>
              <a:r>
                <a:rPr lang="en-US" altLang="en-US" sz="1200">
                  <a:solidFill>
                    <a:schemeClr val="bg2"/>
                  </a:solidFill>
                </a:rPr>
                <a:t>Yuck</a:t>
              </a:r>
            </a:p>
            <a:p>
              <a:pPr>
                <a:spcBef>
                  <a:spcPct val="25000"/>
                </a:spcBef>
              </a:pPr>
              <a:r>
                <a:rPr lang="en-US" altLang="en-US" sz="1200">
                  <a:solidFill>
                    <a:schemeClr val="bg2"/>
                  </a:solidFill>
                </a:rPr>
                <a:t>Eeew</a:t>
              </a:r>
            </a:p>
            <a:p>
              <a:pPr>
                <a:spcBef>
                  <a:spcPct val="25000"/>
                </a:spcBef>
              </a:pPr>
              <a:r>
                <a:rPr lang="en-US" altLang="en-US" sz="1200">
                  <a:solidFill>
                    <a:schemeClr val="bg2"/>
                  </a:solidFill>
                </a:rPr>
                <a:t>Gross</a:t>
              </a:r>
            </a:p>
          </p:txBody>
        </p:sp>
        <p:sp>
          <p:nvSpPr>
            <p:cNvPr id="10263" name="Oval 25"/>
            <p:cNvSpPr>
              <a:spLocks noChangeArrowheads="1"/>
            </p:cNvSpPr>
            <p:nvPr/>
          </p:nvSpPr>
          <p:spPr bwMode="auto">
            <a:xfrm>
              <a:off x="4147" y="3187"/>
              <a:ext cx="58" cy="58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endParaRPr lang="en-CA" altLang="en-US"/>
            </a:p>
          </p:txBody>
        </p:sp>
      </p:grpSp>
      <p:sp>
        <p:nvSpPr>
          <p:cNvPr id="25" name="Rectangle 7"/>
          <p:cNvSpPr>
            <a:spLocks noChangeArrowheads="1"/>
          </p:cNvSpPr>
          <p:nvPr/>
        </p:nvSpPr>
        <p:spPr bwMode="auto">
          <a:xfrm>
            <a:off x="5336232" y="4001492"/>
            <a:ext cx="3124200" cy="291604"/>
          </a:xfrm>
          <a:prstGeom prst="rect">
            <a:avLst/>
          </a:prstGeom>
          <a:solidFill>
            <a:schemeClr val="tx1">
              <a:lumMod val="85000"/>
            </a:schemeClr>
          </a:solidFill>
          <a:ln w="38100">
            <a:solidFill>
              <a:srgbClr val="969696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en-US" altLang="en-US" sz="1800" u="sng" dirty="0">
                <a:solidFill>
                  <a:schemeClr val="bg2"/>
                </a:solidFill>
                <a:latin typeface="Arial Narrow" panose="020B0606020202030204" pitchFamily="34" charset="0"/>
                <a:ea typeface="SimHei" panose="02010609060101010101" pitchFamily="49" charset="-122"/>
              </a:rPr>
              <a:t>F</a:t>
            </a:r>
            <a:r>
              <a:rPr lang="en-US" altLang="en-US" sz="1800" dirty="0">
                <a:solidFill>
                  <a:schemeClr val="bg2"/>
                </a:solidFill>
                <a:latin typeface="Arial Narrow" panose="020B0606020202030204" pitchFamily="34" charset="0"/>
                <a:ea typeface="SimHei" panose="02010609060101010101" pitchFamily="49" charset="-122"/>
              </a:rPr>
              <a:t>ile  </a:t>
            </a:r>
            <a:r>
              <a:rPr lang="en-US" altLang="en-US" sz="1800" u="sng" dirty="0">
                <a:solidFill>
                  <a:schemeClr val="bg2"/>
                </a:solidFill>
                <a:latin typeface="Arial Narrow" panose="020B0606020202030204" pitchFamily="34" charset="0"/>
                <a:ea typeface="SimHei" panose="02010609060101010101" pitchFamily="49" charset="-122"/>
              </a:rPr>
              <a:t>E</a:t>
            </a:r>
            <a:r>
              <a:rPr lang="en-US" altLang="en-US" sz="1800" dirty="0">
                <a:solidFill>
                  <a:schemeClr val="bg2"/>
                </a:solidFill>
                <a:latin typeface="Arial Narrow" panose="020B0606020202030204" pitchFamily="34" charset="0"/>
                <a:ea typeface="SimHei" panose="02010609060101010101" pitchFamily="49" charset="-122"/>
              </a:rPr>
              <a:t>dit  </a:t>
            </a:r>
            <a:r>
              <a:rPr lang="en-US" altLang="en-US" sz="1800" u="sng" dirty="0">
                <a:solidFill>
                  <a:schemeClr val="bg2"/>
                </a:solidFill>
                <a:latin typeface="Arial Narrow" panose="020B0606020202030204" pitchFamily="34" charset="0"/>
                <a:ea typeface="SimHei" panose="02010609060101010101" pitchFamily="49" charset="-122"/>
              </a:rPr>
              <a:t>H</a:t>
            </a:r>
            <a:r>
              <a:rPr lang="en-US" altLang="en-US" sz="1800" dirty="0">
                <a:solidFill>
                  <a:schemeClr val="bg2"/>
                </a:solidFill>
                <a:latin typeface="Arial Narrow" panose="020B0606020202030204" pitchFamily="34" charset="0"/>
                <a:ea typeface="SimHei" panose="02010609060101010101" pitchFamily="49" charset="-122"/>
              </a:rPr>
              <a:t>elp</a:t>
            </a:r>
          </a:p>
        </p:txBody>
      </p:sp>
      <p:sp>
        <p:nvSpPr>
          <p:cNvPr id="240668" name="Rectangle 28"/>
          <p:cNvSpPr>
            <a:spLocks noChangeArrowheads="1"/>
          </p:cNvSpPr>
          <p:nvPr/>
        </p:nvSpPr>
        <p:spPr bwMode="auto">
          <a:xfrm>
            <a:off x="5334000" y="4293840"/>
            <a:ext cx="838200" cy="12954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en-US" altLang="en-US" sz="1800" u="sng" dirty="0"/>
              <a:t>O</a:t>
            </a:r>
            <a:r>
              <a:rPr lang="en-US" altLang="en-US" sz="1800" dirty="0"/>
              <a:t>pen</a:t>
            </a:r>
          </a:p>
          <a:p>
            <a:pPr algn="l"/>
            <a:r>
              <a:rPr lang="en-US" altLang="en-US" sz="1800" u="sng" dirty="0"/>
              <a:t>S</a:t>
            </a:r>
            <a:r>
              <a:rPr lang="en-US" altLang="en-US" sz="1800" dirty="0"/>
              <a:t>ave</a:t>
            </a:r>
          </a:p>
          <a:p>
            <a:pPr algn="l"/>
            <a:r>
              <a:rPr lang="en-US" altLang="en-US" sz="1800" dirty="0"/>
              <a:t>——</a:t>
            </a:r>
          </a:p>
          <a:p>
            <a:pPr algn="l"/>
            <a:r>
              <a:rPr lang="en-US" altLang="en-US" sz="1800" dirty="0"/>
              <a:t>E</a:t>
            </a:r>
            <a:r>
              <a:rPr lang="en-US" altLang="en-US" sz="1800" u="sng" dirty="0"/>
              <a:t>x</a:t>
            </a:r>
            <a:r>
              <a:rPr lang="en-US" altLang="en-US" sz="1800" dirty="0"/>
              <a:t>it</a:t>
            </a: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00675" y="3678767"/>
            <a:ext cx="215337" cy="2026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406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406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406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406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0668" grpId="0" animBg="1" autoUpdateAnimBg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Now Do Something!</a:t>
            </a:r>
          </a:p>
        </p:txBody>
      </p:sp>
      <p:sp>
        <p:nvSpPr>
          <p:cNvPr id="2897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Our windows do nothing</a:t>
            </a:r>
          </a:p>
          <a:p>
            <a:pPr lvl="1">
              <a:defRPr/>
            </a:pPr>
            <a:r>
              <a:rPr lang="en-US" dirty="0"/>
              <a:t>(other than resize)</a:t>
            </a:r>
          </a:p>
          <a:p>
            <a:pPr>
              <a:defRPr/>
            </a:pPr>
            <a:r>
              <a:rPr lang="en-US" dirty="0"/>
              <a:t>Want actions to go with the buttons</a:t>
            </a:r>
          </a:p>
          <a:p>
            <a:pPr lvl="1">
              <a:defRPr/>
            </a:pPr>
            <a:r>
              <a:rPr lang="en-US" dirty="0"/>
              <a:t>read values from text boxes, maybe</a:t>
            </a:r>
          </a:p>
          <a:p>
            <a:pPr lvl="1">
              <a:defRPr/>
            </a:pPr>
            <a:r>
              <a:rPr lang="en-US" dirty="0"/>
              <a:t>add results &amp; put back into another box</a:t>
            </a:r>
          </a:p>
          <a:p>
            <a:pPr>
              <a:defRPr/>
            </a:pPr>
            <a:r>
              <a:rPr lang="en-US" dirty="0"/>
              <a:t>Need event controllers</a:t>
            </a:r>
          </a:p>
          <a:p>
            <a:pPr lvl="1">
              <a:defRPr/>
            </a:pPr>
            <a:r>
              <a:rPr lang="en-US" dirty="0"/>
              <a:t>methods that are called when something happens (</a:t>
            </a:r>
            <a:r>
              <a:rPr lang="en-US" i="1" dirty="0"/>
              <a:t>e.g. </a:t>
            </a:r>
            <a:r>
              <a:rPr lang="en-US" dirty="0"/>
              <a:t>button pushed)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Getting the Program to End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First we want the program to end when the adder dialog box is closed</a:t>
            </a:r>
          </a:p>
          <a:p>
            <a:pPr lvl="1">
              <a:defRPr/>
            </a:pPr>
            <a:r>
              <a:rPr lang="en-CA" dirty="0" err="1"/>
              <a:t>JFrames</a:t>
            </a:r>
            <a:r>
              <a:rPr lang="en-CA" dirty="0"/>
              <a:t> have an easy way to do that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CA" sz="2400" dirty="0" err="1">
                <a:solidFill>
                  <a:schemeClr val="accent6">
                    <a:lumMod val="50000"/>
                  </a:schemeClr>
                </a:solidFill>
              </a:rPr>
              <a:t>setDefaultCloseOperation</a:t>
            </a: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(</a:t>
            </a:r>
            <a:r>
              <a:rPr lang="en-CA" sz="2400" dirty="0" err="1">
                <a:solidFill>
                  <a:schemeClr val="accent6">
                    <a:lumMod val="50000"/>
                  </a:schemeClr>
                </a:solidFill>
              </a:rPr>
              <a:t>JFrame.EXIT_ON_CLOSE</a:t>
            </a: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);</a:t>
            </a:r>
            <a:endParaRPr lang="en-CA" dirty="0">
              <a:solidFill>
                <a:schemeClr val="accent6">
                  <a:lumMod val="50000"/>
                </a:schemeClr>
              </a:solidFill>
            </a:endParaRPr>
          </a:p>
          <a:p>
            <a:pPr lvl="1">
              <a:defRPr/>
            </a:pPr>
            <a:r>
              <a:rPr lang="en-CA" dirty="0"/>
              <a:t>add that line to the constructor, and then closing the adder window ends the application</a:t>
            </a:r>
          </a:p>
          <a:p>
            <a:pPr>
              <a:defRPr/>
            </a:pPr>
            <a:r>
              <a:rPr lang="en-CA" dirty="0"/>
              <a:t>For other events, we need an </a:t>
            </a:r>
            <a:r>
              <a:rPr lang="en-CA" i="1" dirty="0"/>
              <a:t>ActionListener</a:t>
            </a:r>
          </a:p>
          <a:p>
            <a:pPr lvl="1">
              <a:buNone/>
              <a:defRPr/>
            </a:pPr>
            <a:r>
              <a:rPr lang="en-CA" sz="2400" dirty="0" err="1">
                <a:solidFill>
                  <a:schemeClr val="accent6">
                    <a:lumMod val="50000"/>
                  </a:schemeClr>
                </a:solidFill>
              </a:rPr>
              <a:t>button.addActionListener</a:t>
            </a: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(…);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F18DC1-3255-4713-99DE-61C35E38A7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err="1"/>
              <a:t>ActionListeners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9C08DC-7A51-4833-BF85-E55B1D0623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We’ll use what’s called a </a:t>
            </a:r>
            <a:r>
              <a:rPr lang="en-CA" i="1" dirty="0"/>
              <a:t>lambda expression</a:t>
            </a:r>
          </a:p>
          <a:p>
            <a:pPr lvl="1">
              <a:buNone/>
              <a:defRPr/>
            </a:pPr>
            <a:r>
              <a:rPr lang="en-CA" sz="2400" dirty="0">
                <a:solidFill>
                  <a:schemeClr val="accent6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 -&gt; </a:t>
            </a:r>
            <a:r>
              <a:rPr lang="en-CA" sz="2400" i="1" dirty="0" err="1">
                <a:solidFill>
                  <a:schemeClr val="accent6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methodCall</a:t>
            </a:r>
            <a:endParaRPr lang="en-CA" sz="2400" i="1" dirty="0">
              <a:solidFill>
                <a:schemeClr val="accent6">
                  <a:lumMod val="50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CA" dirty="0"/>
              <a:t>that’s the letter e, a hyphen-and-greater-than-sign, and then a call to some method</a:t>
            </a:r>
          </a:p>
          <a:p>
            <a:pPr lvl="2"/>
            <a:r>
              <a:rPr lang="en-CA" dirty="0"/>
              <a:t>you can replace e with any letter or word you want</a:t>
            </a:r>
          </a:p>
          <a:p>
            <a:pPr lvl="1"/>
            <a:r>
              <a:rPr lang="en-CA" dirty="0"/>
              <a:t>the method you call is what you want to happen when the button gets clicked</a:t>
            </a:r>
          </a:p>
          <a:p>
            <a:pPr lvl="2"/>
            <a:r>
              <a:rPr lang="en-CA" dirty="0"/>
              <a:t>for the done button, we want the program to end</a:t>
            </a:r>
          </a:p>
          <a:p>
            <a:pPr lvl="2"/>
            <a:r>
              <a:rPr lang="en-CA" dirty="0"/>
              <a:t>so call </a:t>
            </a:r>
            <a:r>
              <a:rPr lang="en-CA" dirty="0" err="1"/>
              <a:t>System.exit</a:t>
            </a:r>
            <a:r>
              <a:rPr lang="en-CA" dirty="0"/>
              <a:t>(0)</a:t>
            </a:r>
          </a:p>
          <a:p>
            <a:pPr lvl="1">
              <a:buNone/>
              <a:defRPr/>
            </a:pPr>
            <a:r>
              <a:rPr lang="en-CA" sz="2400" dirty="0" err="1">
                <a:solidFill>
                  <a:schemeClr val="accent6">
                    <a:lumMod val="50000"/>
                  </a:schemeClr>
                </a:solidFill>
              </a:rPr>
              <a:t>doneButton.addActionListener</a:t>
            </a: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(e </a:t>
            </a:r>
            <a:r>
              <a:rPr lang="en-CA" sz="2400" dirty="0">
                <a:solidFill>
                  <a:schemeClr val="accent6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-&gt;</a:t>
            </a: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CA" sz="2400" dirty="0" err="1">
                <a:solidFill>
                  <a:schemeClr val="accent6">
                    <a:lumMod val="50000"/>
                  </a:schemeClr>
                </a:solidFill>
              </a:rPr>
              <a:t>System.exit</a:t>
            </a: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(0));</a:t>
            </a:r>
          </a:p>
        </p:txBody>
      </p:sp>
    </p:spTree>
    <p:extLst>
      <p:ext uri="{BB962C8B-B14F-4D97-AF65-F5344CB8AC3E}">
        <p14:creationId xmlns:p14="http://schemas.microsoft.com/office/powerpoint/2010/main" val="149509502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833C45-D956-4C08-9B27-757B7C3035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err="1"/>
              <a:t>ActionListeners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3BAA71-577B-4362-945D-D327121B6F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The important thing is the method call</a:t>
            </a:r>
          </a:p>
          <a:p>
            <a:pPr lvl="1">
              <a:buNone/>
              <a:defRPr/>
            </a:pPr>
            <a:r>
              <a:rPr lang="en-CA" sz="2400" dirty="0" err="1">
                <a:solidFill>
                  <a:schemeClr val="accent6">
                    <a:lumMod val="50000"/>
                  </a:schemeClr>
                </a:solidFill>
              </a:rPr>
              <a:t>doneButton.addActionListener</a:t>
            </a: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(e </a:t>
            </a:r>
            <a:r>
              <a:rPr lang="en-CA" sz="2400" dirty="0">
                <a:solidFill>
                  <a:schemeClr val="accent6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-&gt;</a:t>
            </a: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CA" sz="2400" b="1" dirty="0" err="1">
                <a:solidFill>
                  <a:schemeClr val="accent6">
                    <a:lumMod val="50000"/>
                  </a:schemeClr>
                </a:solidFill>
              </a:rPr>
              <a:t>System.exit</a:t>
            </a:r>
            <a:r>
              <a:rPr lang="en-CA" sz="2400" b="1" dirty="0">
                <a:solidFill>
                  <a:schemeClr val="accent6">
                    <a:lumMod val="50000"/>
                  </a:schemeClr>
                </a:solidFill>
              </a:rPr>
              <a:t>(0)</a:t>
            </a: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);</a:t>
            </a:r>
          </a:p>
          <a:p>
            <a:pPr lvl="1"/>
            <a:r>
              <a:rPr lang="en-CA" dirty="0"/>
              <a:t>but the </a:t>
            </a:r>
            <a:r>
              <a:rPr lang="en-CA" dirty="0">
                <a:solidFill>
                  <a:schemeClr val="accent6">
                    <a:lumMod val="50000"/>
                  </a:schemeClr>
                </a:solidFill>
              </a:rPr>
              <a:t>e </a:t>
            </a:r>
            <a:r>
              <a:rPr lang="en-CA" dirty="0">
                <a:solidFill>
                  <a:schemeClr val="accent6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-&gt;</a:t>
            </a:r>
            <a:r>
              <a:rPr lang="en-CA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CA" dirty="0"/>
              <a:t>has to be there to get it to work!</a:t>
            </a:r>
          </a:p>
          <a:p>
            <a:pPr lvl="2"/>
            <a:r>
              <a:rPr lang="en-CA" dirty="0"/>
              <a:t>we will explain what it’s for in a later course</a:t>
            </a:r>
          </a:p>
          <a:p>
            <a:pPr lvl="2"/>
            <a:r>
              <a:rPr lang="en-CA" dirty="0"/>
              <a:t>NOTE: only </a:t>
            </a:r>
            <a:r>
              <a:rPr lang="en-CA" i="1" dirty="0"/>
              <a:t>one</a:t>
            </a:r>
            <a:r>
              <a:rPr lang="en-CA" dirty="0"/>
              <a:t> semi-colon – </a:t>
            </a:r>
            <a:r>
              <a:rPr lang="en-CA" i="1" dirty="0"/>
              <a:t>not</a:t>
            </a:r>
            <a:r>
              <a:rPr lang="en-CA" dirty="0"/>
              <a:t> after </a:t>
            </a:r>
            <a:r>
              <a:rPr lang="en-CA" dirty="0" err="1"/>
              <a:t>System.exit</a:t>
            </a:r>
            <a:r>
              <a:rPr lang="en-CA" dirty="0"/>
              <a:t>(0)</a:t>
            </a:r>
          </a:p>
          <a:p>
            <a:r>
              <a:rPr lang="en-CA" dirty="0"/>
              <a:t>The button is clicked </a:t>
            </a:r>
            <a:r>
              <a:rPr lang="en-CA" dirty="0">
                <a:sym typeface="Wingdings" panose="05000000000000000000" pitchFamily="2" charset="2"/>
              </a:rPr>
              <a:t> </a:t>
            </a:r>
            <a:r>
              <a:rPr lang="en-CA" dirty="0"/>
              <a:t>the method is called</a:t>
            </a:r>
          </a:p>
          <a:p>
            <a:pPr lvl="1"/>
            <a:r>
              <a:rPr lang="en-CA" dirty="0"/>
              <a:t>Done button is clicked </a:t>
            </a:r>
            <a:r>
              <a:rPr lang="en-CA" dirty="0">
                <a:sym typeface="Wingdings" panose="05000000000000000000" pitchFamily="2" charset="2"/>
              </a:rPr>
              <a:t> </a:t>
            </a:r>
            <a:r>
              <a:rPr lang="en-CA" dirty="0" err="1">
                <a:sym typeface="Wingdings" panose="05000000000000000000" pitchFamily="2" charset="2"/>
              </a:rPr>
              <a:t>System.exit</a:t>
            </a:r>
            <a:r>
              <a:rPr lang="en-CA" dirty="0">
                <a:sym typeface="Wingdings" panose="05000000000000000000" pitchFamily="2" charset="2"/>
              </a:rPr>
              <a:t>(0) is called</a:t>
            </a:r>
          </a:p>
          <a:p>
            <a:pPr lvl="1"/>
            <a:r>
              <a:rPr lang="en-CA" dirty="0" err="1">
                <a:sym typeface="Wingdings" panose="05000000000000000000" pitchFamily="2" charset="2"/>
              </a:rPr>
              <a:t>System.exit</a:t>
            </a:r>
            <a:r>
              <a:rPr lang="en-CA" dirty="0">
                <a:sym typeface="Wingdings" panose="05000000000000000000" pitchFamily="2" charset="2"/>
              </a:rPr>
              <a:t>(0) ends the program</a:t>
            </a:r>
          </a:p>
          <a:p>
            <a:pPr lvl="1"/>
            <a:r>
              <a:rPr lang="en-CA" dirty="0">
                <a:sym typeface="Wingdings" panose="05000000000000000000" pitchFamily="2" charset="2"/>
              </a:rPr>
              <a:t>the window closes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78988444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0FF1D8-ED37-4A06-9B2F-63A5D0B0EF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The Calculate Button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E5B595-55C7-40CB-BF84-5227994A4A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We use this button to add the numbers</a:t>
            </a:r>
          </a:p>
          <a:p>
            <a:pPr lvl="1"/>
            <a:r>
              <a:rPr lang="en-CA" dirty="0"/>
              <a:t>needs to get numbers from the two input fields</a:t>
            </a:r>
          </a:p>
          <a:p>
            <a:pPr lvl="1"/>
            <a:r>
              <a:rPr lang="en-CA" dirty="0"/>
              <a:t>needs to put the answer in the output field</a:t>
            </a:r>
          </a:p>
          <a:p>
            <a:pPr lvl="1"/>
            <a:r>
              <a:rPr lang="en-CA" dirty="0"/>
              <a:t>method call needs to be told those three fields</a:t>
            </a:r>
          </a:p>
          <a:p>
            <a:pPr lvl="1">
              <a:buNone/>
              <a:defRPr/>
            </a:pPr>
            <a:r>
              <a:rPr lang="en-CA" sz="2400" dirty="0" err="1">
                <a:solidFill>
                  <a:schemeClr val="accent6">
                    <a:lumMod val="50000"/>
                  </a:schemeClr>
                </a:solidFill>
              </a:rPr>
              <a:t>calculateButton.addActionListener</a:t>
            </a: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(</a:t>
            </a:r>
          </a:p>
          <a:p>
            <a:pPr lvl="1">
              <a:buNone/>
              <a:defRPr/>
            </a:pP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	e </a:t>
            </a:r>
            <a:r>
              <a:rPr lang="en-CA" sz="2400" dirty="0">
                <a:solidFill>
                  <a:schemeClr val="accent6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-&gt;</a:t>
            </a: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CA" sz="2400" dirty="0" err="1">
                <a:solidFill>
                  <a:schemeClr val="accent6">
                    <a:lumMod val="50000"/>
                  </a:schemeClr>
                </a:solidFill>
              </a:rPr>
              <a:t>addTheNumbers</a:t>
            </a: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(input1, input2, output)</a:t>
            </a:r>
          </a:p>
          <a:p>
            <a:pPr lvl="1">
              <a:buNone/>
              <a:defRPr/>
            </a:pP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);</a:t>
            </a:r>
          </a:p>
          <a:p>
            <a:pPr lvl="2"/>
            <a:r>
              <a:rPr lang="en-CA" dirty="0"/>
              <a:t>NOTE AGAIN: only one semi-colon – after the call to </a:t>
            </a:r>
            <a:r>
              <a:rPr lang="en-CA" dirty="0" err="1"/>
              <a:t>addActionListener</a:t>
            </a:r>
            <a:r>
              <a:rPr lang="en-CA" dirty="0"/>
              <a:t> – not after </a:t>
            </a:r>
            <a:r>
              <a:rPr lang="en-CA" dirty="0" err="1"/>
              <a:t>addTheNumbers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15051060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634B54-B307-416C-8674-6F82B0CAB0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Adding The Numbers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E01BCE-C3D4-43EE-B3FC-1A719FF8DA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Method needs to get text out of two fields…</a:t>
            </a:r>
          </a:p>
          <a:p>
            <a:pPr lvl="1">
              <a:buNone/>
              <a:defRPr/>
            </a:pP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str1 = input1.</a:t>
            </a:r>
            <a:r>
              <a:rPr lang="en-CA" sz="2400" b="1" dirty="0">
                <a:solidFill>
                  <a:schemeClr val="accent6">
                    <a:lumMod val="50000"/>
                  </a:schemeClr>
                </a:solidFill>
              </a:rPr>
              <a:t>getText()</a:t>
            </a: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;</a:t>
            </a:r>
          </a:p>
          <a:p>
            <a:r>
              <a:rPr lang="en-CA" dirty="0"/>
              <a:t>…and change String to int…</a:t>
            </a:r>
          </a:p>
          <a:p>
            <a:pPr lvl="1">
              <a:buNone/>
              <a:defRPr/>
            </a:pP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n1 = </a:t>
            </a:r>
            <a:r>
              <a:rPr lang="en-CA" sz="2400" dirty="0" err="1">
                <a:solidFill>
                  <a:schemeClr val="accent6">
                    <a:lumMod val="50000"/>
                  </a:schemeClr>
                </a:solidFill>
              </a:rPr>
              <a:t>Integer.parseInt</a:t>
            </a: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(str1);</a:t>
            </a:r>
          </a:p>
          <a:p>
            <a:r>
              <a:rPr lang="en-CA" dirty="0"/>
              <a:t>…add the numbers together…</a:t>
            </a:r>
          </a:p>
          <a:p>
            <a:pPr lvl="1">
              <a:buNone/>
              <a:defRPr/>
            </a:pP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sum = n1 + n2;</a:t>
            </a:r>
          </a:p>
          <a:p>
            <a:r>
              <a:rPr lang="en-CA" dirty="0"/>
              <a:t>…and put the result into the output field</a:t>
            </a:r>
          </a:p>
          <a:p>
            <a:pPr lvl="1">
              <a:buNone/>
              <a:defRPr/>
            </a:pPr>
            <a:r>
              <a:rPr lang="en-CA" sz="2400" dirty="0" err="1">
                <a:solidFill>
                  <a:schemeClr val="accent6">
                    <a:lumMod val="50000"/>
                  </a:schemeClr>
                </a:solidFill>
              </a:rPr>
              <a:t>output.</a:t>
            </a:r>
            <a:r>
              <a:rPr lang="en-CA" sz="2400" b="1" dirty="0" err="1">
                <a:solidFill>
                  <a:schemeClr val="accent6">
                    <a:lumMod val="50000"/>
                  </a:schemeClr>
                </a:solidFill>
              </a:rPr>
              <a:t>setText</a:t>
            </a: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(</a:t>
            </a:r>
            <a:r>
              <a:rPr lang="en-CA" sz="2400" dirty="0" err="1">
                <a:solidFill>
                  <a:schemeClr val="accent6">
                    <a:lumMod val="50000"/>
                  </a:schemeClr>
                </a:solidFill>
              </a:rPr>
              <a:t>Integer.toString</a:t>
            </a: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(sum));</a:t>
            </a:r>
          </a:p>
        </p:txBody>
      </p:sp>
    </p:spTree>
    <p:extLst>
      <p:ext uri="{BB962C8B-B14F-4D97-AF65-F5344CB8AC3E}">
        <p14:creationId xmlns:p14="http://schemas.microsoft.com/office/powerpoint/2010/main" val="73510328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634B54-B307-416C-8674-6F82B0CAB0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Adding The Numbers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E01BCE-C3D4-43EE-B3FC-1A719FF8DA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spcBef>
                <a:spcPts val="0"/>
              </a:spcBef>
              <a:buNone/>
              <a:defRPr/>
            </a:pP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public static void </a:t>
            </a:r>
            <a:r>
              <a:rPr lang="en-CA" sz="2400" dirty="0" err="1">
                <a:solidFill>
                  <a:schemeClr val="accent6">
                    <a:lumMod val="50000"/>
                  </a:schemeClr>
                </a:solidFill>
              </a:rPr>
              <a:t>addTheNumbers</a:t>
            </a: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(</a:t>
            </a:r>
            <a:br>
              <a:rPr lang="en-CA" sz="2400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		</a:t>
            </a:r>
            <a:r>
              <a:rPr lang="en-CA" sz="2400" dirty="0" err="1">
                <a:solidFill>
                  <a:schemeClr val="accent6">
                    <a:lumMod val="50000"/>
                  </a:schemeClr>
                </a:solidFill>
              </a:rPr>
              <a:t>JTextField</a:t>
            </a: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 input1,</a:t>
            </a:r>
            <a:br>
              <a:rPr lang="en-CA" sz="2400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		</a:t>
            </a:r>
            <a:r>
              <a:rPr lang="en-CA" sz="2400" dirty="0" err="1">
                <a:solidFill>
                  <a:schemeClr val="accent6">
                    <a:lumMod val="50000"/>
                  </a:schemeClr>
                </a:solidFill>
              </a:rPr>
              <a:t>JTextField</a:t>
            </a: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 input2,</a:t>
            </a:r>
            <a:br>
              <a:rPr lang="en-CA" sz="2400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		</a:t>
            </a:r>
            <a:r>
              <a:rPr lang="en-CA" sz="2400" dirty="0" err="1">
                <a:solidFill>
                  <a:schemeClr val="accent6">
                    <a:lumMod val="50000"/>
                  </a:schemeClr>
                </a:solidFill>
              </a:rPr>
              <a:t>JTextField</a:t>
            </a: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 output) {</a:t>
            </a:r>
          </a:p>
          <a:p>
            <a:pPr lvl="1">
              <a:spcBef>
                <a:spcPts val="0"/>
              </a:spcBef>
              <a:buNone/>
              <a:defRPr/>
            </a:pP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	String str1, str2;</a:t>
            </a:r>
          </a:p>
          <a:p>
            <a:pPr lvl="1">
              <a:spcBef>
                <a:spcPts val="0"/>
              </a:spcBef>
              <a:buNone/>
              <a:defRPr/>
            </a:pP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	int n1, n2, sum;</a:t>
            </a:r>
          </a:p>
          <a:p>
            <a:pPr lvl="1">
              <a:spcBef>
                <a:spcPts val="0"/>
              </a:spcBef>
              <a:buNone/>
              <a:defRPr/>
            </a:pP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	str1 = input1.getText();		str2 = input2.getText();</a:t>
            </a:r>
          </a:p>
          <a:p>
            <a:pPr lvl="1">
              <a:spcBef>
                <a:spcPts val="0"/>
              </a:spcBef>
              <a:buNone/>
              <a:defRPr/>
            </a:pP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	n1 = </a:t>
            </a:r>
            <a:r>
              <a:rPr lang="en-CA" sz="2400" dirty="0" err="1">
                <a:solidFill>
                  <a:schemeClr val="accent6">
                    <a:lumMod val="50000"/>
                  </a:schemeClr>
                </a:solidFill>
              </a:rPr>
              <a:t>Integer.parseInt</a:t>
            </a: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(str1);	n2 = </a:t>
            </a:r>
            <a:r>
              <a:rPr lang="en-CA" sz="2400" dirty="0" err="1">
                <a:solidFill>
                  <a:schemeClr val="accent6">
                    <a:lumMod val="50000"/>
                  </a:schemeClr>
                </a:solidFill>
              </a:rPr>
              <a:t>Integer.parseInt</a:t>
            </a: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(str2);</a:t>
            </a:r>
          </a:p>
          <a:p>
            <a:pPr lvl="1">
              <a:spcBef>
                <a:spcPts val="0"/>
              </a:spcBef>
              <a:buNone/>
              <a:defRPr/>
            </a:pP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	sum = n1 + n2;</a:t>
            </a:r>
          </a:p>
          <a:p>
            <a:pPr lvl="1">
              <a:spcBef>
                <a:spcPts val="0"/>
              </a:spcBef>
              <a:buNone/>
              <a:defRPr/>
            </a:pP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	</a:t>
            </a:r>
            <a:r>
              <a:rPr lang="en-CA" sz="2400" dirty="0" err="1">
                <a:solidFill>
                  <a:schemeClr val="accent6">
                    <a:lumMod val="50000"/>
                  </a:schemeClr>
                </a:solidFill>
              </a:rPr>
              <a:t>output.setText</a:t>
            </a: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(</a:t>
            </a:r>
            <a:r>
              <a:rPr lang="en-CA" sz="2400" dirty="0" err="1">
                <a:solidFill>
                  <a:schemeClr val="accent6">
                    <a:lumMod val="50000"/>
                  </a:schemeClr>
                </a:solidFill>
              </a:rPr>
              <a:t>Integer.toString</a:t>
            </a: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(sum));</a:t>
            </a:r>
          </a:p>
          <a:p>
            <a:pPr lvl="1">
              <a:spcBef>
                <a:spcPts val="0"/>
              </a:spcBef>
              <a:buNone/>
              <a:defRPr/>
            </a:pP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401203402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BA3974-2CAC-4096-BF9D-2DBE5C2403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The </a:t>
            </a:r>
            <a:r>
              <a:rPr lang="en-CA" dirty="0" err="1"/>
              <a:t>AdderDialog</a:t>
            </a:r>
            <a:r>
              <a:rPr lang="en-CA" dirty="0"/>
              <a:t> in Action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C5F057-3FBB-4B72-88D4-63D5B7B701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Type numbers into the boxes, click Calculate</a:t>
            </a:r>
          </a:p>
          <a:p>
            <a:endParaRPr lang="en-CA" dirty="0"/>
          </a:p>
          <a:p>
            <a:endParaRPr lang="en-CA" dirty="0"/>
          </a:p>
          <a:p>
            <a:endParaRPr lang="en-CA" dirty="0"/>
          </a:p>
          <a:p>
            <a:endParaRPr lang="en-CA" dirty="0"/>
          </a:p>
          <a:p>
            <a:pPr lvl="1"/>
            <a:r>
              <a:rPr lang="en-CA" dirty="0"/>
              <a:t>some issues it’d be nice to fix</a:t>
            </a:r>
          </a:p>
          <a:p>
            <a:pPr lvl="2"/>
            <a:r>
              <a:rPr lang="en-CA" dirty="0"/>
              <a:t>numbers should be on right edge of box</a:t>
            </a:r>
          </a:p>
          <a:p>
            <a:pPr lvl="2"/>
            <a:r>
              <a:rPr lang="en-CA" dirty="0"/>
              <a:t>shouldn’t be able to edit the result box</a:t>
            </a:r>
          </a:p>
          <a:p>
            <a:pPr lvl="2"/>
            <a:r>
              <a:rPr lang="en-CA" dirty="0"/>
              <a:t>instructions are cut off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32CF117-3593-4607-843D-BCCE28BCDB4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76392" y="2348880"/>
            <a:ext cx="4191215" cy="23750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180832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Formatting the Text Fields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Number fields should align to the right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input1.setHorizontalAlignment(</a:t>
            </a:r>
            <a:r>
              <a:rPr lang="en-CA" sz="2400" dirty="0" err="1">
                <a:solidFill>
                  <a:schemeClr val="accent6">
                    <a:lumMod val="50000"/>
                  </a:schemeClr>
                </a:solidFill>
              </a:rPr>
              <a:t>JTextField.RIGHT</a:t>
            </a: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);</a:t>
            </a:r>
            <a:endParaRPr lang="en-CA" dirty="0">
              <a:solidFill>
                <a:schemeClr val="accent6">
                  <a:lumMod val="50000"/>
                </a:schemeClr>
              </a:solidFill>
            </a:endParaRPr>
          </a:p>
          <a:p>
            <a:pPr>
              <a:defRPr/>
            </a:pPr>
            <a:r>
              <a:rPr lang="en-CA" dirty="0"/>
              <a:t>Result field shouldn’t be editable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CA" sz="2400" dirty="0" err="1">
                <a:solidFill>
                  <a:schemeClr val="accent6">
                    <a:lumMod val="50000"/>
                  </a:schemeClr>
                </a:solidFill>
              </a:rPr>
              <a:t>output.setEditable</a:t>
            </a: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(false);</a:t>
            </a:r>
          </a:p>
          <a:p>
            <a:pPr>
              <a:defRPr/>
            </a:pPr>
            <a:r>
              <a:rPr lang="en-CA" dirty="0"/>
              <a:t>Make some space around the box edges</a:t>
            </a:r>
          </a:p>
          <a:p>
            <a:pPr lvl="1">
              <a:defRPr/>
            </a:pPr>
            <a:r>
              <a:rPr lang="en-CA" dirty="0"/>
              <a:t>Insets object gives number of pixels to be blank</a:t>
            </a:r>
          </a:p>
          <a:p>
            <a:pPr lvl="2">
              <a:defRPr/>
            </a:pPr>
            <a:r>
              <a:rPr lang="en-CA" dirty="0"/>
              <a:t>top, left, bottom, right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Insets margin = new Insets(5, 5, 5, 5);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input1.setMargin(margin);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Adder Dialog (version 3)</a:t>
            </a:r>
          </a:p>
        </p:txBody>
      </p:sp>
      <p:sp>
        <p:nvSpPr>
          <p:cNvPr id="29491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981200"/>
            <a:ext cx="8458200" cy="4114800"/>
          </a:xfrm>
        </p:spPr>
        <p:txBody>
          <a:bodyPr/>
          <a:lstStyle/>
          <a:p>
            <a:pPr marL="0" indent="0" defTabSz="233363">
              <a:spcBef>
                <a:spcPct val="0"/>
              </a:spcBef>
              <a:buFont typeface="Monotype Sorts" pitchFamily="2" charset="2"/>
              <a:buNone/>
              <a:defRPr/>
            </a:pPr>
            <a:r>
              <a:rPr lang="en-US" sz="2400" dirty="0">
                <a:solidFill>
                  <a:schemeClr val="accent6">
                    <a:lumMod val="50000"/>
                  </a:schemeClr>
                </a:solidFill>
              </a:rPr>
              <a:t>public class AdderDialog3 extends </a:t>
            </a:r>
            <a:r>
              <a:rPr lang="en-US" sz="2400" dirty="0" err="1">
                <a:solidFill>
                  <a:schemeClr val="accent6">
                    <a:lumMod val="50000"/>
                  </a:schemeClr>
                </a:solidFill>
              </a:rPr>
              <a:t>JFrame</a:t>
            </a:r>
            <a:r>
              <a:rPr lang="en-US" sz="2400" dirty="0">
                <a:solidFill>
                  <a:schemeClr val="accent6">
                    <a:lumMod val="50000"/>
                  </a:schemeClr>
                </a:solidFill>
              </a:rPr>
              <a:t> {</a:t>
            </a:r>
          </a:p>
          <a:p>
            <a:pPr marL="0" indent="0" defTabSz="233363">
              <a:spcBef>
                <a:spcPct val="0"/>
              </a:spcBef>
              <a:buFont typeface="Monotype Sorts" pitchFamily="2" charset="2"/>
              <a:buNone/>
              <a:defRPr/>
            </a:pPr>
            <a:r>
              <a:rPr lang="en-US" sz="2400" dirty="0">
                <a:solidFill>
                  <a:schemeClr val="accent6">
                    <a:lumMod val="50000"/>
                  </a:schemeClr>
                </a:solidFill>
              </a:rPr>
              <a:t>	public AdderDialog3() {</a:t>
            </a:r>
          </a:p>
          <a:p>
            <a:pPr marL="0" indent="0" defTabSz="233363">
              <a:spcBef>
                <a:spcPct val="0"/>
              </a:spcBef>
              <a:buFont typeface="Monotype Sorts" pitchFamily="2" charset="2"/>
              <a:buNone/>
              <a:defRPr/>
            </a:pPr>
            <a:r>
              <a:rPr lang="en-US" sz="2400" dirty="0">
                <a:solidFill>
                  <a:schemeClr val="accent6">
                    <a:lumMod val="50000"/>
                  </a:schemeClr>
                </a:solidFill>
              </a:rPr>
              <a:t>		super("Adding Numbers");</a:t>
            </a:r>
            <a:r>
              <a:rPr lang="en-US" sz="2400" i="1" dirty="0">
                <a:solidFill>
                  <a:schemeClr val="accent6">
                    <a:lumMod val="50000"/>
                  </a:schemeClr>
                </a:solidFill>
              </a:rPr>
              <a:t>	// MUST BE FIRST!</a:t>
            </a:r>
          </a:p>
          <a:p>
            <a:pPr marL="0" indent="0" defTabSz="233363">
              <a:spcBef>
                <a:spcPct val="0"/>
              </a:spcBef>
              <a:buFont typeface="Monotype Sorts" pitchFamily="2" charset="2"/>
              <a:buNone/>
              <a:defRPr/>
            </a:pPr>
            <a:r>
              <a:rPr lang="en-US" sz="2400" i="1" dirty="0">
                <a:solidFill>
                  <a:schemeClr val="accent6">
                    <a:lumMod val="50000"/>
                  </a:schemeClr>
                </a:solidFill>
              </a:rPr>
              <a:t>		// set up the window</a:t>
            </a:r>
          </a:p>
          <a:p>
            <a:pPr marL="0" indent="0" defTabSz="233363">
              <a:spcBef>
                <a:spcPct val="0"/>
              </a:spcBef>
              <a:buFont typeface="Monotype Sorts" pitchFamily="2" charset="2"/>
              <a:buNone/>
              <a:defRPr/>
            </a:pPr>
            <a:r>
              <a:rPr lang="en-US" sz="2400" i="1" dirty="0">
                <a:solidFill>
                  <a:schemeClr val="accent6">
                    <a:lumMod val="50000"/>
                  </a:schemeClr>
                </a:solidFill>
              </a:rPr>
              <a:t>		…</a:t>
            </a:r>
          </a:p>
          <a:p>
            <a:pPr marL="0" indent="0" defTabSz="233363">
              <a:spcBef>
                <a:spcPct val="0"/>
              </a:spcBef>
              <a:buFont typeface="Monotype Sorts" pitchFamily="2" charset="2"/>
              <a:buNone/>
              <a:defRPr/>
            </a:pPr>
            <a:r>
              <a:rPr lang="en-US" sz="2400" i="1" dirty="0">
                <a:solidFill>
                  <a:schemeClr val="accent6">
                    <a:lumMod val="50000"/>
                  </a:schemeClr>
                </a:solidFill>
              </a:rPr>
              <a:t>		// create </a:t>
            </a:r>
            <a:r>
              <a:rPr lang="en-US" sz="2400" i="1" dirty="0" err="1">
                <a:solidFill>
                  <a:schemeClr val="accent6">
                    <a:lumMod val="50000"/>
                  </a:schemeClr>
                </a:solidFill>
              </a:rPr>
              <a:t>JButton</a:t>
            </a:r>
            <a:r>
              <a:rPr lang="en-US" sz="2400" i="1" dirty="0">
                <a:solidFill>
                  <a:schemeClr val="accent6">
                    <a:lumMod val="50000"/>
                  </a:schemeClr>
                </a:solidFill>
              </a:rPr>
              <a:t> and </a:t>
            </a:r>
            <a:r>
              <a:rPr lang="en-US" sz="2400" i="1" dirty="0" err="1">
                <a:solidFill>
                  <a:schemeClr val="accent6">
                    <a:lumMod val="50000"/>
                  </a:schemeClr>
                </a:solidFill>
              </a:rPr>
              <a:t>JTextField</a:t>
            </a:r>
            <a:r>
              <a:rPr lang="en-US" sz="2400" i="1" dirty="0">
                <a:solidFill>
                  <a:schemeClr val="accent6">
                    <a:lumMod val="50000"/>
                  </a:schemeClr>
                </a:solidFill>
              </a:rPr>
              <a:t> variables/objects</a:t>
            </a:r>
          </a:p>
          <a:p>
            <a:pPr marL="0" indent="0" defTabSz="233363">
              <a:spcBef>
                <a:spcPct val="0"/>
              </a:spcBef>
              <a:buFont typeface="Monotype Sorts" pitchFamily="2" charset="2"/>
              <a:buNone/>
              <a:defRPr/>
            </a:pPr>
            <a:r>
              <a:rPr lang="en-US" sz="2400" i="1" dirty="0">
                <a:solidFill>
                  <a:schemeClr val="accent6">
                    <a:lumMod val="50000"/>
                  </a:schemeClr>
                </a:solidFill>
              </a:rPr>
              <a:t>		…</a:t>
            </a:r>
          </a:p>
          <a:p>
            <a:pPr marL="0" indent="0" defTabSz="233363">
              <a:spcBef>
                <a:spcPct val="0"/>
              </a:spcBef>
              <a:buFont typeface="Monotype Sorts" pitchFamily="2" charset="2"/>
              <a:buNone/>
              <a:defRPr/>
            </a:pPr>
            <a:r>
              <a:rPr lang="en-US" sz="2400" i="1" dirty="0">
                <a:solidFill>
                  <a:schemeClr val="accent6">
                    <a:lumMod val="50000"/>
                  </a:schemeClr>
                </a:solidFill>
              </a:rPr>
              <a:t>		</a:t>
            </a:r>
            <a:r>
              <a:rPr lang="en-US" sz="2400" b="1" i="1" dirty="0">
                <a:solidFill>
                  <a:schemeClr val="accent6">
                    <a:lumMod val="50000"/>
                  </a:schemeClr>
                </a:solidFill>
              </a:rPr>
              <a:t>// format the fields</a:t>
            </a:r>
          </a:p>
          <a:p>
            <a:pPr marL="0" indent="0" defTabSz="233363">
              <a:spcBef>
                <a:spcPct val="0"/>
              </a:spcBef>
              <a:buFont typeface="Monotype Sorts" pitchFamily="2" charset="2"/>
              <a:buNone/>
              <a:defRPr/>
            </a:pPr>
            <a:r>
              <a:rPr lang="en-US" sz="2400" i="1" dirty="0">
                <a:solidFill>
                  <a:schemeClr val="accent6">
                    <a:lumMod val="50000"/>
                  </a:schemeClr>
                </a:solidFill>
              </a:rPr>
              <a:t>		...</a:t>
            </a:r>
          </a:p>
          <a:p>
            <a:pPr marL="0" indent="0" defTabSz="233363">
              <a:spcBef>
                <a:spcPct val="0"/>
              </a:spcBef>
              <a:buFont typeface="Monotype Sorts" pitchFamily="2" charset="2"/>
              <a:buNone/>
              <a:defRPr/>
            </a:pPr>
            <a:r>
              <a:rPr lang="en-US" sz="2400" i="1" dirty="0">
                <a:solidFill>
                  <a:schemeClr val="accent6">
                    <a:lumMod val="50000"/>
                  </a:schemeClr>
                </a:solidFill>
              </a:rPr>
              <a:t>		// add labels/fields/buttons to this window</a:t>
            </a:r>
          </a:p>
          <a:p>
            <a:pPr marL="0" indent="0" defTabSz="233363">
              <a:spcBef>
                <a:spcPct val="0"/>
              </a:spcBef>
              <a:buFont typeface="Monotype Sorts" pitchFamily="2" charset="2"/>
              <a:buNone/>
              <a:defRPr/>
            </a:pPr>
            <a:r>
              <a:rPr lang="en-US" sz="2400" i="1" dirty="0">
                <a:solidFill>
                  <a:schemeClr val="accent6">
                    <a:lumMod val="50000"/>
                  </a:schemeClr>
                </a:solidFill>
              </a:rPr>
              <a:t>		…</a:t>
            </a:r>
          </a:p>
          <a:p>
            <a:pPr marL="0" indent="0" defTabSz="233363">
              <a:spcBef>
                <a:spcPct val="0"/>
              </a:spcBef>
              <a:buFont typeface="Monotype Sorts" pitchFamily="2" charset="2"/>
              <a:buNone/>
              <a:defRPr/>
            </a:pPr>
            <a:r>
              <a:rPr lang="en-US" sz="2400" dirty="0">
                <a:solidFill>
                  <a:schemeClr val="accent6">
                    <a:lumMod val="50000"/>
                  </a:schemeClr>
                </a:solidFill>
              </a:rPr>
              <a:t>	}</a:t>
            </a:r>
          </a:p>
          <a:p>
            <a:pPr marL="0" indent="0" defTabSz="233363">
              <a:spcBef>
                <a:spcPct val="0"/>
              </a:spcBef>
              <a:buFont typeface="Monotype Sorts" pitchFamily="2" charset="2"/>
              <a:buNone/>
              <a:defRPr/>
            </a:pPr>
            <a:r>
              <a:rPr lang="en-US" sz="2400" dirty="0">
                <a:solidFill>
                  <a:schemeClr val="accent6">
                    <a:lumMod val="50000"/>
                  </a:schemeClr>
                </a:solidFill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4801651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Getting Started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Java program that creates and shows a GUI</a:t>
            </a:r>
          </a:p>
          <a:p>
            <a:pPr lvl="1">
              <a:defRPr/>
            </a:pPr>
            <a:r>
              <a:rPr lang="en-CA" dirty="0" err="1"/>
              <a:t>JFrame</a:t>
            </a:r>
            <a:r>
              <a:rPr lang="en-CA" dirty="0"/>
              <a:t> object with </a:t>
            </a:r>
            <a:r>
              <a:rPr lang="en-CA" dirty="0" err="1"/>
              <a:t>JLabels</a:t>
            </a:r>
            <a:r>
              <a:rPr lang="en-CA" dirty="0"/>
              <a:t> &amp; more inside it</a:t>
            </a:r>
          </a:p>
          <a:p>
            <a:pPr>
              <a:defRPr/>
            </a:pPr>
            <a:r>
              <a:rPr lang="en-CA" dirty="0"/>
              <a:t>Program class has a main method</a:t>
            </a:r>
          </a:p>
          <a:p>
            <a:pPr lvl="1">
              <a:defRPr/>
            </a:pPr>
            <a:r>
              <a:rPr lang="en-CA" dirty="0"/>
              <a:t>compile &amp; run program as usual</a:t>
            </a:r>
          </a:p>
          <a:p>
            <a:pPr lvl="1">
              <a:defRPr/>
            </a:pPr>
            <a:r>
              <a:rPr lang="en-CA" dirty="0"/>
              <a:t>GUI window will appear</a:t>
            </a:r>
          </a:p>
          <a:p>
            <a:pPr lvl="2">
              <a:defRPr/>
            </a:pPr>
            <a:r>
              <a:rPr lang="en-CA" dirty="0"/>
              <a:t>we’ll need to do something special to make sure our program ends when it’s supposed to!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Adding Sub-Panes</a:t>
            </a:r>
          </a:p>
        </p:txBody>
      </p:sp>
      <p:sp>
        <p:nvSpPr>
          <p:cNvPr id="3051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You can create a </a:t>
            </a:r>
            <a:r>
              <a:rPr lang="en-US" dirty="0" err="1"/>
              <a:t>JPanel</a:t>
            </a:r>
            <a:r>
              <a:rPr lang="en-US" dirty="0"/>
              <a:t> and put objects inside it…</a:t>
            </a:r>
          </a:p>
          <a:p>
            <a:pPr lvl="1">
              <a:defRPr/>
            </a:pPr>
            <a:r>
              <a:rPr lang="en-US" dirty="0"/>
              <a:t>using its own layout manager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sz="2400" dirty="0" err="1">
                <a:solidFill>
                  <a:schemeClr val="accent6">
                    <a:lumMod val="50000"/>
                  </a:schemeClr>
                </a:solidFill>
              </a:rPr>
              <a:t>JPanel</a:t>
            </a:r>
            <a:r>
              <a:rPr lang="en-US" sz="2400" dirty="0">
                <a:solidFill>
                  <a:schemeClr val="accent6">
                    <a:lumMod val="50000"/>
                  </a:schemeClr>
                </a:solidFill>
              </a:rPr>
              <a:t> top = new </a:t>
            </a:r>
            <a:r>
              <a:rPr lang="en-US" sz="2400" dirty="0" err="1">
                <a:solidFill>
                  <a:schemeClr val="accent6">
                    <a:lumMod val="50000"/>
                  </a:schemeClr>
                </a:solidFill>
              </a:rPr>
              <a:t>JPanel</a:t>
            </a:r>
            <a:r>
              <a:rPr lang="en-US" sz="2400" dirty="0">
                <a:solidFill>
                  <a:schemeClr val="accent6">
                    <a:lumMod val="50000"/>
                  </a:schemeClr>
                </a:solidFill>
              </a:rPr>
              <a:t>();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sz="2400" dirty="0" err="1">
                <a:solidFill>
                  <a:schemeClr val="accent6">
                    <a:lumMod val="50000"/>
                  </a:schemeClr>
                </a:solidFill>
              </a:rPr>
              <a:t>top.setLayout</a:t>
            </a:r>
            <a:r>
              <a:rPr lang="en-US" sz="2400" dirty="0">
                <a:solidFill>
                  <a:schemeClr val="accent6">
                    <a:lumMod val="50000"/>
                  </a:schemeClr>
                </a:solidFill>
              </a:rPr>
              <a:t>(new </a:t>
            </a:r>
            <a:r>
              <a:rPr lang="en-US" sz="2400" dirty="0" err="1">
                <a:solidFill>
                  <a:schemeClr val="accent6">
                    <a:lumMod val="50000"/>
                  </a:schemeClr>
                </a:solidFill>
              </a:rPr>
              <a:t>FlowLayout</a:t>
            </a:r>
            <a:r>
              <a:rPr lang="en-US" sz="2400" dirty="0">
                <a:solidFill>
                  <a:schemeClr val="accent6">
                    <a:lumMod val="50000"/>
                  </a:schemeClr>
                </a:solidFill>
              </a:rPr>
              <a:t>());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sz="2400" dirty="0" err="1">
                <a:solidFill>
                  <a:schemeClr val="accent6">
                    <a:lumMod val="50000"/>
                  </a:schemeClr>
                </a:solidFill>
              </a:rPr>
              <a:t>top.add</a:t>
            </a:r>
            <a:r>
              <a:rPr lang="en-US" sz="2400" dirty="0">
                <a:solidFill>
                  <a:schemeClr val="accent6">
                    <a:lumMod val="50000"/>
                  </a:schemeClr>
                </a:solidFill>
              </a:rPr>
              <a:t>(new </a:t>
            </a:r>
            <a:r>
              <a:rPr lang="en-US" sz="2400" dirty="0" err="1">
                <a:solidFill>
                  <a:schemeClr val="accent6">
                    <a:lumMod val="50000"/>
                  </a:schemeClr>
                </a:solidFill>
              </a:rPr>
              <a:t>JLabel</a:t>
            </a:r>
            <a:r>
              <a:rPr lang="en-US" sz="2400" dirty="0">
                <a:solidFill>
                  <a:schemeClr val="accent6">
                    <a:lumMod val="50000"/>
                  </a:schemeClr>
                </a:solidFill>
              </a:rPr>
              <a:t>("Enter two numbers to add…"));</a:t>
            </a:r>
            <a:endParaRPr lang="en-US" dirty="0">
              <a:solidFill>
                <a:schemeClr val="accent6">
                  <a:lumMod val="50000"/>
                </a:schemeClr>
              </a:solidFill>
            </a:endParaRPr>
          </a:p>
          <a:p>
            <a:pPr>
              <a:defRPr/>
            </a:pPr>
            <a:r>
              <a:rPr lang="en-US" dirty="0"/>
              <a:t>…then put the </a:t>
            </a:r>
            <a:r>
              <a:rPr lang="en-US" dirty="0" err="1"/>
              <a:t>JPanel</a:t>
            </a:r>
            <a:r>
              <a:rPr lang="en-US" dirty="0"/>
              <a:t> into the window</a:t>
            </a:r>
          </a:p>
          <a:p>
            <a:pPr lvl="1">
              <a:defRPr/>
            </a:pPr>
            <a:r>
              <a:rPr lang="en-US" dirty="0"/>
              <a:t>using the </a:t>
            </a:r>
            <a:r>
              <a:rPr lang="en-US" i="1" dirty="0"/>
              <a:t>window</a:t>
            </a:r>
            <a:r>
              <a:rPr lang="en-US" dirty="0"/>
              <a:t>’s layout manager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sz="2400" dirty="0" err="1">
                <a:solidFill>
                  <a:schemeClr val="accent6">
                    <a:lumMod val="50000"/>
                  </a:schemeClr>
                </a:solidFill>
              </a:rPr>
              <a:t>super.add</a:t>
            </a:r>
            <a:r>
              <a:rPr lang="en-US" sz="2400" dirty="0">
                <a:solidFill>
                  <a:schemeClr val="accent6">
                    <a:lumMod val="50000"/>
                  </a:schemeClr>
                </a:solidFill>
              </a:rPr>
              <a:t>(top, </a:t>
            </a:r>
            <a:r>
              <a:rPr lang="en-US" sz="2400" dirty="0" err="1">
                <a:solidFill>
                  <a:schemeClr val="accent6">
                    <a:lumMod val="50000"/>
                  </a:schemeClr>
                </a:solidFill>
              </a:rPr>
              <a:t>BorderLayout.NORTH</a:t>
            </a:r>
            <a:r>
              <a:rPr lang="en-US" sz="2400" dirty="0">
                <a:solidFill>
                  <a:schemeClr val="accent6">
                    <a:lumMod val="50000"/>
                  </a:schemeClr>
                </a:solidFill>
              </a:rPr>
              <a:t>);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146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60212584"/>
              </p:ext>
            </p:extLst>
          </p:nvPr>
        </p:nvGraphicFramePr>
        <p:xfrm>
          <a:off x="5334000" y="2971800"/>
          <a:ext cx="3086100" cy="3086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Bitmap Image" r:id="rId3" imgW="1905266" imgH="1905266" progId="PBrush">
                  <p:embed/>
                </p:oleObj>
              </mc:Choice>
              <mc:Fallback>
                <p:oleObj name="Bitmap Image" r:id="rId3" imgW="1905266" imgH="1905266" progId="PBrush">
                  <p:embed/>
                  <p:pic>
                    <p:nvPicPr>
                      <p:cNvPr id="6146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0" y="2971800"/>
                        <a:ext cx="3086100" cy="3086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6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Exercise: Adding Sub-Panes</a:t>
            </a:r>
          </a:p>
        </p:txBody>
      </p:sp>
      <p:sp>
        <p:nvSpPr>
          <p:cNvPr id="30617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828799"/>
            <a:ext cx="8229600" cy="4648201"/>
          </a:xfrm>
        </p:spPr>
        <p:txBody>
          <a:bodyPr/>
          <a:lstStyle/>
          <a:p>
            <a:pPr>
              <a:defRPr/>
            </a:pPr>
            <a:r>
              <a:rPr lang="en-US" dirty="0" err="1"/>
              <a:t>BorderLayout</a:t>
            </a:r>
            <a:r>
              <a:rPr lang="en-US" dirty="0"/>
              <a:t> for full window</a:t>
            </a:r>
          </a:p>
          <a:p>
            <a:pPr lvl="1">
              <a:defRPr/>
            </a:pPr>
            <a:r>
              <a:rPr lang="en-US" dirty="0"/>
              <a:t>NORTH, CENTER, SOUTH</a:t>
            </a:r>
          </a:p>
          <a:p>
            <a:pPr>
              <a:defRPr/>
            </a:pPr>
            <a:r>
              <a:rPr lang="en-US" dirty="0" err="1"/>
              <a:t>FlowLayout</a:t>
            </a:r>
            <a:r>
              <a:rPr lang="en-US" dirty="0"/>
              <a:t> for top pane</a:t>
            </a:r>
          </a:p>
          <a:p>
            <a:pPr lvl="1">
              <a:defRPr/>
            </a:pPr>
            <a:r>
              <a:rPr lang="en-US" dirty="0"/>
              <a:t>already done!</a:t>
            </a:r>
          </a:p>
          <a:p>
            <a:pPr>
              <a:defRPr/>
            </a:pPr>
            <a:r>
              <a:rPr lang="en-US" dirty="0" err="1"/>
              <a:t>GridLayout</a:t>
            </a:r>
            <a:r>
              <a:rPr lang="en-US" dirty="0"/>
              <a:t> for middle</a:t>
            </a:r>
          </a:p>
          <a:p>
            <a:pPr lvl="1">
              <a:defRPr/>
            </a:pPr>
            <a:r>
              <a:rPr lang="en-US" dirty="0"/>
              <a:t>3 rows, 2 columns</a:t>
            </a:r>
          </a:p>
          <a:p>
            <a:pPr>
              <a:defRPr/>
            </a:pPr>
            <a:r>
              <a:rPr lang="en-US" dirty="0" err="1"/>
              <a:t>FlowLayout</a:t>
            </a:r>
            <a:r>
              <a:rPr lang="en-US" dirty="0"/>
              <a:t> for bottom</a:t>
            </a:r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5440288" y="3356992"/>
            <a:ext cx="2895600" cy="419100"/>
          </a:xfrm>
          <a:prstGeom prst="rect">
            <a:avLst/>
          </a:prstGeom>
          <a:solidFill>
            <a:schemeClr val="bg2"/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altLang="en-US" sz="1400" dirty="0"/>
              <a:t>Enter two numbers to add together: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6B63071A-7B98-4654-B66A-EEC7221182B6}"/>
              </a:ext>
            </a:extLst>
          </p:cNvPr>
          <p:cNvGrpSpPr/>
          <p:nvPr/>
        </p:nvGrpSpPr>
        <p:grpSpPr>
          <a:xfrm>
            <a:off x="5440288" y="5524500"/>
            <a:ext cx="2895600" cy="457200"/>
            <a:chOff x="5448300" y="5524500"/>
            <a:chExt cx="2895600" cy="457200"/>
          </a:xfrm>
        </p:grpSpPr>
        <p:sp>
          <p:nvSpPr>
            <p:cNvPr id="6150" name="Rectangle 6"/>
            <p:cNvSpPr>
              <a:spLocks noChangeArrowheads="1"/>
            </p:cNvSpPr>
            <p:nvPr/>
          </p:nvSpPr>
          <p:spPr bwMode="auto">
            <a:xfrm>
              <a:off x="5448300" y="5524500"/>
              <a:ext cx="2895600" cy="457200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bg1">
                  <a:lumMod val="65000"/>
                </a:schemeClr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endParaRPr lang="en-US" altLang="en-US" sz="1400">
                <a:solidFill>
                  <a:schemeClr val="bg2"/>
                </a:solidFill>
              </a:endParaRPr>
            </a:p>
          </p:txBody>
        </p:sp>
        <p:grpSp>
          <p:nvGrpSpPr>
            <p:cNvPr id="6152" name="Group 13"/>
            <p:cNvGrpSpPr>
              <a:grpSpLocks/>
            </p:cNvGrpSpPr>
            <p:nvPr/>
          </p:nvGrpSpPr>
          <p:grpSpPr bwMode="auto">
            <a:xfrm>
              <a:off x="5772150" y="5600700"/>
              <a:ext cx="2209800" cy="304800"/>
              <a:chOff x="3888" y="3600"/>
              <a:chExt cx="1392" cy="192"/>
            </a:xfrm>
          </p:grpSpPr>
          <p:sp>
            <p:nvSpPr>
              <p:cNvPr id="6162" name="AutoShape 10"/>
              <p:cNvSpPr>
                <a:spLocks noChangeArrowheads="1"/>
              </p:cNvSpPr>
              <p:nvPr/>
            </p:nvSpPr>
            <p:spPr bwMode="auto">
              <a:xfrm>
                <a:off x="3888" y="3600"/>
                <a:ext cx="672" cy="192"/>
              </a:xfrm>
              <a:prstGeom prst="roundRect">
                <a:avLst>
                  <a:gd name="adj" fmla="val 16667"/>
                </a:avLst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/>
                <a:r>
                  <a:rPr lang="en-US" altLang="en-US" sz="1400"/>
                  <a:t>Calculate</a:t>
                </a:r>
              </a:p>
            </p:txBody>
          </p:sp>
          <p:sp>
            <p:nvSpPr>
              <p:cNvPr id="6163" name="AutoShape 11"/>
              <p:cNvSpPr>
                <a:spLocks noChangeArrowheads="1"/>
              </p:cNvSpPr>
              <p:nvPr/>
            </p:nvSpPr>
            <p:spPr bwMode="auto">
              <a:xfrm>
                <a:off x="4608" y="3600"/>
                <a:ext cx="672" cy="192"/>
              </a:xfrm>
              <a:prstGeom prst="roundRect">
                <a:avLst>
                  <a:gd name="adj" fmla="val 16667"/>
                </a:avLst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/>
                <a:r>
                  <a:rPr lang="en-US" altLang="en-US" sz="1400"/>
                  <a:t>Done</a:t>
                </a:r>
              </a:p>
            </p:txBody>
          </p:sp>
        </p:grpSp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id="{1BFF7A9E-1640-45BC-B1EB-6EF64C24EFA1}"/>
              </a:ext>
            </a:extLst>
          </p:cNvPr>
          <p:cNvGrpSpPr/>
          <p:nvPr/>
        </p:nvGrpSpPr>
        <p:grpSpPr>
          <a:xfrm>
            <a:off x="5364088" y="3812096"/>
            <a:ext cx="2971800" cy="1676400"/>
            <a:chOff x="5372100" y="3789040"/>
            <a:chExt cx="2971800" cy="1676400"/>
          </a:xfrm>
        </p:grpSpPr>
        <p:sp>
          <p:nvSpPr>
            <p:cNvPr id="6151" name="Rectangle 9"/>
            <p:cNvSpPr>
              <a:spLocks noChangeArrowheads="1"/>
            </p:cNvSpPr>
            <p:nvPr/>
          </p:nvSpPr>
          <p:spPr bwMode="auto">
            <a:xfrm>
              <a:off x="5448300" y="3789040"/>
              <a:ext cx="2895600" cy="1676400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bg1">
                  <a:lumMod val="65000"/>
                </a:schemeClr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endParaRPr lang="en-US" altLang="en-US" sz="1400"/>
            </a:p>
          </p:txBody>
        </p:sp>
        <p:sp>
          <p:nvSpPr>
            <p:cNvPr id="6159" name="Rectangle 23"/>
            <p:cNvSpPr>
              <a:spLocks noChangeArrowheads="1"/>
            </p:cNvSpPr>
            <p:nvPr/>
          </p:nvSpPr>
          <p:spPr bwMode="auto">
            <a:xfrm>
              <a:off x="6972300" y="3941440"/>
              <a:ext cx="1295400" cy="304800"/>
            </a:xfrm>
            <a:prstGeom prst="rect">
              <a:avLst/>
            </a:prstGeom>
            <a:noFill/>
            <a:ln w="12700">
              <a:solidFill>
                <a:schemeClr val="bg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endParaRPr lang="en-CA" altLang="en-US" sz="1400"/>
            </a:p>
          </p:txBody>
        </p:sp>
        <p:sp>
          <p:nvSpPr>
            <p:cNvPr id="6160" name="Rectangle 24"/>
            <p:cNvSpPr>
              <a:spLocks noChangeArrowheads="1"/>
            </p:cNvSpPr>
            <p:nvPr/>
          </p:nvSpPr>
          <p:spPr bwMode="auto">
            <a:xfrm>
              <a:off x="6972300" y="4474840"/>
              <a:ext cx="1295400" cy="304800"/>
            </a:xfrm>
            <a:prstGeom prst="rect">
              <a:avLst/>
            </a:prstGeom>
            <a:noFill/>
            <a:ln w="12700">
              <a:solidFill>
                <a:schemeClr val="bg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endParaRPr lang="en-CA" altLang="en-US" sz="1400"/>
            </a:p>
          </p:txBody>
        </p:sp>
        <p:sp>
          <p:nvSpPr>
            <p:cNvPr id="6161" name="Rectangle 25"/>
            <p:cNvSpPr>
              <a:spLocks noChangeArrowheads="1"/>
            </p:cNvSpPr>
            <p:nvPr/>
          </p:nvSpPr>
          <p:spPr bwMode="auto">
            <a:xfrm>
              <a:off x="6972300" y="5008240"/>
              <a:ext cx="1295400" cy="304800"/>
            </a:xfrm>
            <a:prstGeom prst="rect">
              <a:avLst/>
            </a:prstGeom>
            <a:noFill/>
            <a:ln w="12700">
              <a:solidFill>
                <a:schemeClr val="bg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endParaRPr lang="en-CA" altLang="en-US" sz="1400"/>
            </a:p>
          </p:txBody>
        </p:sp>
        <p:sp>
          <p:nvSpPr>
            <p:cNvPr id="6154" name="Line 15"/>
            <p:cNvSpPr>
              <a:spLocks noChangeShapeType="1"/>
            </p:cNvSpPr>
            <p:nvPr/>
          </p:nvSpPr>
          <p:spPr bwMode="auto">
            <a:xfrm>
              <a:off x="5448300" y="4347840"/>
              <a:ext cx="2895600" cy="0"/>
            </a:xfrm>
            <a:prstGeom prst="line">
              <a:avLst/>
            </a:prstGeom>
            <a:noFill/>
            <a:ln w="12700">
              <a:solidFill>
                <a:schemeClr val="bg1">
                  <a:lumMod val="65000"/>
                </a:schemeClr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 sz="1400"/>
            </a:p>
          </p:txBody>
        </p:sp>
        <p:sp>
          <p:nvSpPr>
            <p:cNvPr id="6155" name="Line 17"/>
            <p:cNvSpPr>
              <a:spLocks noChangeShapeType="1"/>
            </p:cNvSpPr>
            <p:nvPr/>
          </p:nvSpPr>
          <p:spPr bwMode="auto">
            <a:xfrm>
              <a:off x="5448300" y="4906640"/>
              <a:ext cx="2895600" cy="0"/>
            </a:xfrm>
            <a:prstGeom prst="line">
              <a:avLst/>
            </a:prstGeom>
            <a:noFill/>
            <a:ln w="12700">
              <a:solidFill>
                <a:schemeClr val="bg1">
                  <a:lumMod val="65000"/>
                </a:schemeClr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 sz="1400"/>
            </a:p>
          </p:txBody>
        </p:sp>
        <p:sp>
          <p:nvSpPr>
            <p:cNvPr id="6156" name="Text Box 20"/>
            <p:cNvSpPr txBox="1">
              <a:spLocks noChangeArrowheads="1"/>
            </p:cNvSpPr>
            <p:nvPr/>
          </p:nvSpPr>
          <p:spPr bwMode="auto">
            <a:xfrm>
              <a:off x="5372100" y="3903340"/>
              <a:ext cx="1156086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altLang="en-US" sz="1400"/>
                <a:t>First number:</a:t>
              </a:r>
            </a:p>
          </p:txBody>
        </p:sp>
        <p:sp>
          <p:nvSpPr>
            <p:cNvPr id="6157" name="Text Box 21"/>
            <p:cNvSpPr txBox="1">
              <a:spLocks noChangeArrowheads="1"/>
            </p:cNvSpPr>
            <p:nvPr/>
          </p:nvSpPr>
          <p:spPr bwMode="auto">
            <a:xfrm>
              <a:off x="5372100" y="4462140"/>
              <a:ext cx="1356462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altLang="en-US" sz="1400" dirty="0"/>
                <a:t>Second number:</a:t>
              </a:r>
            </a:p>
          </p:txBody>
        </p:sp>
        <p:sp>
          <p:nvSpPr>
            <p:cNvPr id="6158" name="Text Box 22"/>
            <p:cNvSpPr txBox="1">
              <a:spLocks noChangeArrowheads="1"/>
            </p:cNvSpPr>
            <p:nvPr/>
          </p:nvSpPr>
          <p:spPr bwMode="auto">
            <a:xfrm>
              <a:off x="5372100" y="5022528"/>
              <a:ext cx="694421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altLang="en-US" sz="1400"/>
                <a:t>Result:</a:t>
              </a:r>
            </a:p>
          </p:txBody>
        </p:sp>
        <p:sp>
          <p:nvSpPr>
            <p:cNvPr id="6153" name="Line 14"/>
            <p:cNvSpPr>
              <a:spLocks noChangeShapeType="1"/>
            </p:cNvSpPr>
            <p:nvPr/>
          </p:nvSpPr>
          <p:spPr bwMode="auto">
            <a:xfrm>
              <a:off x="6896100" y="3789040"/>
              <a:ext cx="0" cy="1676400"/>
            </a:xfrm>
            <a:prstGeom prst="line">
              <a:avLst/>
            </a:prstGeom>
            <a:noFill/>
            <a:ln w="12700">
              <a:solidFill>
                <a:schemeClr val="bg1">
                  <a:lumMod val="65000"/>
                </a:schemeClr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 sz="1400"/>
            </a:p>
          </p:txBody>
        </p:sp>
      </p:grp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CA" dirty="0" err="1"/>
              <a:t>NetBeans</a:t>
            </a:r>
            <a:r>
              <a:rPr lang="en-CA" dirty="0"/>
              <a:t> GUI Designer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CA" dirty="0" err="1"/>
              <a:t>NetBeans</a:t>
            </a:r>
            <a:r>
              <a:rPr lang="en-CA" dirty="0"/>
              <a:t> provides a design tool</a:t>
            </a:r>
          </a:p>
          <a:p>
            <a:pPr>
              <a:defRPr/>
            </a:pPr>
            <a:r>
              <a:rPr lang="en-CA" dirty="0"/>
              <a:t>Add a new “</a:t>
            </a:r>
            <a:r>
              <a:rPr lang="en-CA" dirty="0" err="1"/>
              <a:t>JFrame</a:t>
            </a:r>
            <a:r>
              <a:rPr lang="en-CA" dirty="0"/>
              <a:t> Form…” to project</a:t>
            </a:r>
          </a:p>
          <a:p>
            <a:pPr lvl="1">
              <a:defRPr/>
            </a:pPr>
            <a:r>
              <a:rPr lang="en-CA" dirty="0"/>
              <a:t>opens in “Design” view (instead of “Source”)</a:t>
            </a:r>
          </a:p>
          <a:p>
            <a:pPr>
              <a:defRPr/>
            </a:pPr>
            <a:endParaRPr lang="en-CA" dirty="0"/>
          </a:p>
          <a:p>
            <a:pPr lvl="1">
              <a:defRPr/>
            </a:pPr>
            <a:r>
              <a:rPr lang="en-CA" dirty="0"/>
              <a:t>shows a “Palette” with </a:t>
            </a:r>
            <a:br>
              <a:rPr lang="en-CA" dirty="0"/>
            </a:br>
            <a:r>
              <a:rPr lang="en-CA" dirty="0"/>
              <a:t>containers &amp; controls</a:t>
            </a:r>
          </a:p>
          <a:p>
            <a:pPr lvl="2">
              <a:defRPr/>
            </a:pPr>
            <a:r>
              <a:rPr lang="en-CA" dirty="0"/>
              <a:t>and more, but collapsed</a:t>
            </a:r>
          </a:p>
        </p:txBody>
      </p:sp>
      <p:pic>
        <p:nvPicPr>
          <p:cNvPr id="49156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450" y="3429000"/>
            <a:ext cx="6734175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9157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1846" y="3501008"/>
            <a:ext cx="2914650" cy="3638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502309" y="5301208"/>
            <a:ext cx="4933787" cy="64633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sz="1800" dirty="0">
                <a:solidFill>
                  <a:schemeClr val="accent5"/>
                </a:solidFill>
              </a:rPr>
              <a:t>Sometimes </a:t>
            </a:r>
            <a:r>
              <a:rPr lang="en-CA" sz="1800" dirty="0" err="1">
                <a:solidFill>
                  <a:schemeClr val="accent5"/>
                </a:solidFill>
              </a:rPr>
              <a:t>NetBeans</a:t>
            </a:r>
            <a:r>
              <a:rPr lang="en-CA" sz="1800" dirty="0">
                <a:solidFill>
                  <a:schemeClr val="accent5"/>
                </a:solidFill>
              </a:rPr>
              <a:t> will switch to “Source” view.</a:t>
            </a:r>
          </a:p>
          <a:p>
            <a:pPr>
              <a:defRPr/>
            </a:pPr>
            <a:r>
              <a:rPr lang="en-CA" sz="1800" dirty="0">
                <a:solidFill>
                  <a:schemeClr val="accent5"/>
                </a:solidFill>
              </a:rPr>
              <a:t>Just click on the “Design” button to get back.</a:t>
            </a:r>
          </a:p>
        </p:txBody>
      </p:sp>
      <p:cxnSp>
        <p:nvCxnSpPr>
          <p:cNvPr id="9" name="Curved Connector 8"/>
          <p:cNvCxnSpPr>
            <a:cxnSpLocks/>
            <a:stCxn id="8" idx="1"/>
            <a:endCxn id="49156" idx="1"/>
          </p:cNvCxnSpPr>
          <p:nvPr/>
        </p:nvCxnSpPr>
        <p:spPr bwMode="auto">
          <a:xfrm rot="10800000" flipH="1">
            <a:off x="502308" y="3748088"/>
            <a:ext cx="685141" cy="1876286"/>
          </a:xfrm>
          <a:prstGeom prst="curvedConnector3">
            <a:avLst>
              <a:gd name="adj1" fmla="val -33365"/>
            </a:avLst>
          </a:prstGeom>
          <a:solidFill>
            <a:schemeClr val="accent1"/>
          </a:solidFill>
          <a:ln w="28575" cap="flat" cmpd="sng" algn="ctr">
            <a:solidFill>
              <a:schemeClr val="accent5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Adding Items to the Window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Drag and drop</a:t>
            </a:r>
          </a:p>
          <a:p>
            <a:pPr lvl="1">
              <a:defRPr/>
            </a:pPr>
            <a:r>
              <a:rPr lang="en-CA" dirty="0"/>
              <a:t>watch guidelines </a:t>
            </a:r>
            <a:br>
              <a:rPr lang="en-CA" dirty="0"/>
            </a:br>
            <a:r>
              <a:rPr lang="en-CA" dirty="0"/>
              <a:t>for placement</a:t>
            </a:r>
          </a:p>
          <a:p>
            <a:pPr lvl="1">
              <a:defRPr/>
            </a:pPr>
            <a:r>
              <a:rPr lang="en-CA" dirty="0"/>
              <a:t>wide space</a:t>
            </a:r>
          </a:p>
          <a:p>
            <a:pPr lvl="1">
              <a:defRPr/>
            </a:pPr>
            <a:r>
              <a:rPr lang="en-CA" dirty="0"/>
              <a:t>medium space</a:t>
            </a:r>
          </a:p>
          <a:p>
            <a:pPr lvl="1">
              <a:defRPr/>
            </a:pPr>
            <a:r>
              <a:rPr lang="en-CA" dirty="0"/>
              <a:t>align above and beside</a:t>
            </a:r>
          </a:p>
          <a:p>
            <a:pPr lvl="1">
              <a:defRPr/>
            </a:pPr>
            <a:endParaRPr lang="en-CA" dirty="0"/>
          </a:p>
        </p:txBody>
      </p:sp>
      <p:pic>
        <p:nvPicPr>
          <p:cNvPr id="5018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9488" y="4884738"/>
            <a:ext cx="2609850" cy="185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0181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463" y="1773238"/>
            <a:ext cx="3371850" cy="196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0182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9425" y="3789363"/>
            <a:ext cx="3476625" cy="174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0183" name="Rectangle 7"/>
          <p:cNvSpPr>
            <a:spLocks noChangeArrowheads="1"/>
          </p:cNvSpPr>
          <p:nvPr/>
        </p:nvSpPr>
        <p:spPr bwMode="auto">
          <a:xfrm>
            <a:off x="1476375" y="3573463"/>
            <a:ext cx="1655763" cy="287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CA" altLang="en-US"/>
          </a:p>
        </p:txBody>
      </p:sp>
      <p:sp>
        <p:nvSpPr>
          <p:cNvPr id="50184" name="Rectangle 8"/>
          <p:cNvSpPr>
            <a:spLocks noChangeArrowheads="1"/>
          </p:cNvSpPr>
          <p:nvPr/>
        </p:nvSpPr>
        <p:spPr bwMode="auto">
          <a:xfrm>
            <a:off x="1979613" y="4005263"/>
            <a:ext cx="1655762" cy="287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CA" altLang="en-US"/>
          </a:p>
        </p:txBody>
      </p:sp>
      <p:sp>
        <p:nvSpPr>
          <p:cNvPr id="50185" name="Rectangle 9"/>
          <p:cNvSpPr>
            <a:spLocks noChangeArrowheads="1"/>
          </p:cNvSpPr>
          <p:nvPr/>
        </p:nvSpPr>
        <p:spPr bwMode="auto">
          <a:xfrm>
            <a:off x="1476375" y="4508500"/>
            <a:ext cx="792163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CA" altLang="en-US"/>
          </a:p>
        </p:txBody>
      </p:sp>
      <p:cxnSp>
        <p:nvCxnSpPr>
          <p:cNvPr id="50186" name="Curved Connector 11"/>
          <p:cNvCxnSpPr>
            <a:cxnSpLocks noChangeShapeType="1"/>
            <a:stCxn id="50183" idx="3"/>
          </p:cNvCxnSpPr>
          <p:nvPr/>
        </p:nvCxnSpPr>
        <p:spPr bwMode="auto">
          <a:xfrm flipV="1">
            <a:off x="3132138" y="2754313"/>
            <a:ext cx="1584325" cy="962025"/>
          </a:xfrm>
          <a:prstGeom prst="curvedConnector3">
            <a:avLst>
              <a:gd name="adj1" fmla="val 52546"/>
            </a:avLst>
          </a:prstGeom>
          <a:noFill/>
          <a:ln w="28575" algn="ctr">
            <a:solidFill>
              <a:schemeClr val="tx1"/>
            </a:solidFill>
            <a:round/>
            <a:headEnd/>
            <a:tailEnd type="triangle" w="lg" len="lg"/>
          </a:ln>
        </p:spPr>
      </p:cxnSp>
      <p:cxnSp>
        <p:nvCxnSpPr>
          <p:cNvPr id="50187" name="Curved Connector 13"/>
          <p:cNvCxnSpPr>
            <a:cxnSpLocks noChangeShapeType="1"/>
            <a:stCxn id="50184" idx="3"/>
          </p:cNvCxnSpPr>
          <p:nvPr/>
        </p:nvCxnSpPr>
        <p:spPr bwMode="auto">
          <a:xfrm>
            <a:off x="3635375" y="4149725"/>
            <a:ext cx="1924050" cy="511175"/>
          </a:xfrm>
          <a:prstGeom prst="curvedConnector3">
            <a:avLst>
              <a:gd name="adj1" fmla="val 50000"/>
            </a:avLst>
          </a:prstGeom>
          <a:noFill/>
          <a:ln w="28575" algn="ctr">
            <a:solidFill>
              <a:schemeClr val="tx1"/>
            </a:solidFill>
            <a:round/>
            <a:headEnd/>
            <a:tailEnd type="triangle" w="lg" len="lg"/>
          </a:ln>
        </p:spPr>
      </p:cxnSp>
      <p:cxnSp>
        <p:nvCxnSpPr>
          <p:cNvPr id="50188" name="Curved Connector 16"/>
          <p:cNvCxnSpPr>
            <a:cxnSpLocks noChangeShapeType="1"/>
            <a:stCxn id="50185" idx="2"/>
          </p:cNvCxnSpPr>
          <p:nvPr/>
        </p:nvCxnSpPr>
        <p:spPr bwMode="auto">
          <a:xfrm rot="16200000" flipH="1">
            <a:off x="1552576" y="5116512"/>
            <a:ext cx="1016000" cy="377825"/>
          </a:xfrm>
          <a:prstGeom prst="curvedConnector2">
            <a:avLst/>
          </a:prstGeom>
          <a:noFill/>
          <a:ln w="28575" algn="ctr">
            <a:solidFill>
              <a:schemeClr val="tx1"/>
            </a:solidFill>
            <a:round/>
            <a:headEnd/>
            <a:tailEnd type="triangle" w="lg" len="lg"/>
          </a:ln>
        </p:spPr>
      </p:cxn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Setting Labels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Slow double-click label to set its text</a:t>
            </a:r>
          </a:p>
          <a:p>
            <a:pPr lvl="1">
              <a:defRPr/>
            </a:pPr>
            <a:r>
              <a:rPr lang="en-CA" dirty="0"/>
              <a:t>other items may</a:t>
            </a:r>
            <a:br>
              <a:rPr lang="en-CA" dirty="0"/>
            </a:br>
            <a:r>
              <a:rPr lang="en-CA" dirty="0"/>
              <a:t>move relative to </a:t>
            </a:r>
            <a:br>
              <a:rPr lang="en-CA" dirty="0"/>
            </a:br>
            <a:r>
              <a:rPr lang="en-CA" dirty="0"/>
              <a:t>new label contents</a:t>
            </a:r>
          </a:p>
          <a:p>
            <a:pPr lvl="1">
              <a:defRPr/>
            </a:pPr>
            <a:r>
              <a:rPr lang="en-CA" dirty="0"/>
              <a:t>fix them by </a:t>
            </a:r>
            <a:br>
              <a:rPr lang="en-CA" dirty="0"/>
            </a:br>
            <a:r>
              <a:rPr lang="en-CA" dirty="0"/>
              <a:t>dragging to line up </a:t>
            </a:r>
            <a:br>
              <a:rPr lang="en-CA" dirty="0"/>
            </a:br>
            <a:r>
              <a:rPr lang="en-CA" dirty="0"/>
              <a:t>with other text </a:t>
            </a:r>
            <a:br>
              <a:rPr lang="en-CA" dirty="0"/>
            </a:br>
            <a:r>
              <a:rPr lang="en-CA" dirty="0"/>
              <a:t>boxes</a:t>
            </a:r>
          </a:p>
        </p:txBody>
      </p:sp>
      <p:pic>
        <p:nvPicPr>
          <p:cNvPr id="5120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4025" y="2565400"/>
            <a:ext cx="4695825" cy="348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7764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4025" y="2565400"/>
            <a:ext cx="4772025" cy="3524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77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Sizing Text Boxes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Slow double click text fields to </a:t>
            </a:r>
            <a:br>
              <a:rPr lang="en-CA" dirty="0"/>
            </a:br>
            <a:r>
              <a:rPr lang="en-CA" dirty="0"/>
              <a:t>change text inside the box</a:t>
            </a:r>
          </a:p>
          <a:p>
            <a:pPr lvl="1">
              <a:defRPr/>
            </a:pPr>
            <a:r>
              <a:rPr lang="en-CA" dirty="0"/>
              <a:t>box may resize</a:t>
            </a:r>
          </a:p>
          <a:p>
            <a:pPr>
              <a:defRPr/>
            </a:pPr>
            <a:r>
              <a:rPr lang="en-CA" dirty="0"/>
              <a:t>Select box and drag corner/edge to resize it</a:t>
            </a:r>
          </a:p>
          <a:p>
            <a:pPr>
              <a:defRPr/>
            </a:pPr>
            <a:r>
              <a:rPr lang="en-CA" dirty="0"/>
              <a:t>Similarly for buttons</a:t>
            </a:r>
          </a:p>
          <a:p>
            <a:pPr lvl="1">
              <a:defRPr/>
            </a:pPr>
            <a:r>
              <a:rPr lang="en-CA" dirty="0"/>
              <a:t>I put it below “Calculate” so I </a:t>
            </a:r>
            <a:br>
              <a:rPr lang="en-CA" dirty="0"/>
            </a:br>
            <a:r>
              <a:rPr lang="en-CA" dirty="0"/>
              <a:t>could make them the same width</a:t>
            </a:r>
          </a:p>
          <a:p>
            <a:pPr lvl="1">
              <a:defRPr/>
            </a:pPr>
            <a:r>
              <a:rPr lang="en-CA" dirty="0"/>
              <a:t>then I moved it to its final location</a:t>
            </a:r>
          </a:p>
        </p:txBody>
      </p:sp>
      <p:pic>
        <p:nvPicPr>
          <p:cNvPr id="52228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25" y="4149725"/>
            <a:ext cx="1762125" cy="1457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2229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788" y="2492375"/>
            <a:ext cx="2057400" cy="96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Resizing Window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Drag from bottom-right corner until you get the size you want</a:t>
            </a:r>
          </a:p>
          <a:p>
            <a:pPr lvl="1">
              <a:defRPr/>
            </a:pPr>
            <a:r>
              <a:rPr lang="en-CA" dirty="0"/>
              <a:t>or double-click border and </a:t>
            </a:r>
            <a:br>
              <a:rPr lang="en-CA" dirty="0"/>
            </a:br>
            <a:r>
              <a:rPr lang="en-CA" dirty="0"/>
              <a:t>type in the dimensions you </a:t>
            </a:r>
            <a:br>
              <a:rPr lang="en-CA" dirty="0"/>
            </a:br>
            <a:r>
              <a:rPr lang="en-CA" dirty="0"/>
              <a:t>want</a:t>
            </a:r>
          </a:p>
        </p:txBody>
      </p:sp>
      <p:grpSp>
        <p:nvGrpSpPr>
          <p:cNvPr id="53252" name="Group 6"/>
          <p:cNvGrpSpPr>
            <a:grpSpLocks/>
          </p:cNvGrpSpPr>
          <p:nvPr/>
        </p:nvGrpSpPr>
        <p:grpSpPr bwMode="auto">
          <a:xfrm>
            <a:off x="5795963" y="2636838"/>
            <a:ext cx="2819400" cy="2371725"/>
            <a:chOff x="1547664" y="2708920"/>
            <a:chExt cx="2819400" cy="2371725"/>
          </a:xfrm>
        </p:grpSpPr>
        <p:pic>
          <p:nvPicPr>
            <p:cNvPr id="53254" name="Picture 3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47664" y="2708920"/>
              <a:ext cx="2819400" cy="2371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3255" name="Left-Right Arrow 4"/>
            <p:cNvSpPr>
              <a:spLocks noChangeArrowheads="1"/>
            </p:cNvSpPr>
            <p:nvPr/>
          </p:nvSpPr>
          <p:spPr bwMode="auto">
            <a:xfrm rot="2700000">
              <a:off x="3332421" y="4468218"/>
              <a:ext cx="576064" cy="194933"/>
            </a:xfrm>
            <a:prstGeom prst="leftRightArrow">
              <a:avLst>
                <a:gd name="adj1" fmla="val 50000"/>
                <a:gd name="adj2" fmla="val 50006"/>
              </a:avLst>
            </a:prstGeom>
            <a:solidFill>
              <a:schemeClr val="tx1"/>
            </a:solidFill>
            <a:ln w="12700" algn="ctr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endParaRPr lang="en-CA" altLang="en-US"/>
            </a:p>
          </p:txBody>
        </p:sp>
      </p:grpSp>
      <p:pic>
        <p:nvPicPr>
          <p:cNvPr id="53253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250" y="4365625"/>
            <a:ext cx="351472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Changing Properties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Select the items to </a:t>
            </a:r>
            <a:br>
              <a:rPr lang="en-CA" dirty="0"/>
            </a:br>
            <a:r>
              <a:rPr lang="en-CA" dirty="0"/>
              <a:t>change</a:t>
            </a:r>
          </a:p>
          <a:p>
            <a:pPr lvl="1">
              <a:defRPr/>
            </a:pPr>
            <a:r>
              <a:rPr lang="en-CA" dirty="0"/>
              <a:t>(e.g. all the text </a:t>
            </a:r>
            <a:br>
              <a:rPr lang="en-CA" dirty="0"/>
            </a:br>
            <a:r>
              <a:rPr lang="en-CA" dirty="0"/>
              <a:t>boxes)</a:t>
            </a:r>
          </a:p>
          <a:p>
            <a:pPr>
              <a:defRPr/>
            </a:pPr>
            <a:r>
              <a:rPr lang="en-CA" dirty="0"/>
              <a:t>Right-click to get </a:t>
            </a:r>
            <a:br>
              <a:rPr lang="en-CA" dirty="0"/>
            </a:br>
            <a:r>
              <a:rPr lang="en-CA" dirty="0"/>
              <a:t>properties</a:t>
            </a:r>
          </a:p>
          <a:p>
            <a:pPr lvl="1">
              <a:defRPr/>
            </a:pPr>
            <a:r>
              <a:rPr lang="en-CA" dirty="0"/>
              <a:t>change as desired</a:t>
            </a:r>
          </a:p>
        </p:txBody>
      </p:sp>
      <p:pic>
        <p:nvPicPr>
          <p:cNvPr id="5427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6100" y="1773238"/>
            <a:ext cx="4543425" cy="438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4427538" y="3429000"/>
            <a:ext cx="4032250" cy="215900"/>
          </a:xfrm>
          <a:prstGeom prst="rect">
            <a:avLst/>
          </a:prstGeom>
          <a:noFill/>
          <a:ln w="28575" algn="ctr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CA" altLang="en-US"/>
          </a:p>
        </p:txBody>
      </p:sp>
      <p:pic>
        <p:nvPicPr>
          <p:cNvPr id="122883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6900" y="3448050"/>
            <a:ext cx="4438650" cy="112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884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7063" y="3444875"/>
            <a:ext cx="4095750" cy="20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1228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Changing Name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CA" dirty="0" err="1"/>
              <a:t>NetBeans</a:t>
            </a:r>
            <a:r>
              <a:rPr lang="en-CA" dirty="0"/>
              <a:t> gives blah names:</a:t>
            </a:r>
          </a:p>
          <a:p>
            <a:pPr lvl="1">
              <a:defRPr/>
            </a:pPr>
            <a:r>
              <a:rPr lang="en-CA" dirty="0"/>
              <a:t>jTextField1, jTextField2, jButton1, jButton2</a:t>
            </a:r>
          </a:p>
          <a:p>
            <a:pPr>
              <a:defRPr/>
            </a:pPr>
            <a:r>
              <a:rPr lang="en-CA" dirty="0"/>
              <a:t>Should change to better names</a:t>
            </a:r>
          </a:p>
          <a:p>
            <a:pPr lvl="1">
              <a:defRPr/>
            </a:pPr>
            <a:r>
              <a:rPr lang="en-CA" dirty="0"/>
              <a:t>variable name property in “Code” properties</a:t>
            </a:r>
          </a:p>
        </p:txBody>
      </p:sp>
      <p:pic>
        <p:nvPicPr>
          <p:cNvPr id="5530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150" y="4149725"/>
            <a:ext cx="4514850" cy="1704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1908175" y="4941888"/>
            <a:ext cx="4176713" cy="215900"/>
          </a:xfrm>
          <a:prstGeom prst="rect">
            <a:avLst/>
          </a:prstGeom>
          <a:noFill/>
          <a:ln w="28575" algn="ctr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CA" altLang="en-US"/>
          </a:p>
        </p:txBody>
      </p:sp>
      <p:pic>
        <p:nvPicPr>
          <p:cNvPr id="124933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1188" y="4941888"/>
            <a:ext cx="4419600" cy="19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249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Adding Actions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Double-click button to add an action</a:t>
            </a:r>
          </a:p>
          <a:p>
            <a:pPr lvl="1">
              <a:defRPr/>
            </a:pPr>
            <a:r>
              <a:rPr lang="en-CA" dirty="0"/>
              <a:t>switches to “Source” mode…</a:t>
            </a:r>
          </a:p>
          <a:p>
            <a:pPr lvl="1">
              <a:defRPr/>
            </a:pPr>
            <a:r>
              <a:rPr lang="en-CA" dirty="0"/>
              <a:t>...in the method that handles click of that button</a:t>
            </a:r>
          </a:p>
          <a:p>
            <a:pPr>
              <a:defRPr/>
            </a:pPr>
            <a:endParaRPr lang="en-CA" dirty="0"/>
          </a:p>
          <a:p>
            <a:pPr>
              <a:defRPr/>
            </a:pPr>
            <a:r>
              <a:rPr lang="en-CA" dirty="0"/>
              <a:t>Add code to do what you want</a:t>
            </a:r>
          </a:p>
          <a:p>
            <a:pPr>
              <a:defRPr/>
            </a:pPr>
            <a:endParaRPr lang="en-CA" dirty="0"/>
          </a:p>
          <a:p>
            <a:pPr>
              <a:defRPr/>
            </a:pPr>
            <a:r>
              <a:rPr lang="en-CA" dirty="0"/>
              <a:t>All fields/buttons/labels are instance variables</a:t>
            </a:r>
          </a:p>
          <a:p>
            <a:pPr lvl="1">
              <a:defRPr/>
            </a:pPr>
            <a:r>
              <a:rPr lang="en-CA" dirty="0"/>
              <a:t>you won’t need them as parameters</a:t>
            </a:r>
          </a:p>
        </p:txBody>
      </p:sp>
      <p:pic>
        <p:nvPicPr>
          <p:cNvPr id="56324" name="Picture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8288" y="4482530"/>
            <a:ext cx="6067425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6325" name="Picture 7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8763" y="3356992"/>
            <a:ext cx="6086475" cy="54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Java GUI</a:t>
            </a:r>
          </a:p>
        </p:txBody>
      </p:sp>
      <p:sp>
        <p:nvSpPr>
          <p:cNvPr id="2713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tabLst>
                <a:tab pos="7443788" algn="r"/>
              </a:tabLst>
              <a:defRPr/>
            </a:pPr>
            <a:r>
              <a:rPr lang="en-US" dirty="0"/>
              <a:t>Java has two different GUI libraries</a:t>
            </a:r>
          </a:p>
          <a:p>
            <a:pPr lvl="1">
              <a:tabLst>
                <a:tab pos="7443788" algn="r"/>
              </a:tabLst>
              <a:defRPr/>
            </a:pPr>
            <a:r>
              <a:rPr lang="en-US" dirty="0"/>
              <a:t>java.awt.*	Frame, Label, …</a:t>
            </a:r>
          </a:p>
          <a:p>
            <a:pPr lvl="1">
              <a:tabLst>
                <a:tab pos="7443788" algn="r"/>
              </a:tabLst>
              <a:defRPr/>
            </a:pPr>
            <a:r>
              <a:rPr lang="en-US" dirty="0" err="1"/>
              <a:t>javax.swing</a:t>
            </a:r>
            <a:r>
              <a:rPr lang="en-US" dirty="0"/>
              <a:t>.*	</a:t>
            </a:r>
            <a:r>
              <a:rPr lang="en-US" dirty="0" err="1"/>
              <a:t>JFrame</a:t>
            </a:r>
            <a:r>
              <a:rPr lang="en-US" dirty="0"/>
              <a:t>, </a:t>
            </a:r>
            <a:r>
              <a:rPr lang="en-US" dirty="0" err="1"/>
              <a:t>JLabel</a:t>
            </a:r>
            <a:r>
              <a:rPr lang="en-US" dirty="0"/>
              <a:t>, …</a:t>
            </a:r>
          </a:p>
          <a:p>
            <a:pPr lvl="1">
              <a:tabLst>
                <a:tab pos="7443788" algn="r"/>
              </a:tabLst>
              <a:defRPr/>
            </a:pPr>
            <a:r>
              <a:rPr lang="en-US" dirty="0"/>
              <a:t>we need stuff from both of them</a:t>
            </a:r>
          </a:p>
          <a:p>
            <a:pPr>
              <a:tabLst>
                <a:tab pos="7443788" algn="r"/>
              </a:tabLst>
              <a:defRPr/>
            </a:pPr>
            <a:r>
              <a:rPr lang="en-US" dirty="0"/>
              <a:t>Another way to do GUI: JavaFX</a:t>
            </a:r>
          </a:p>
          <a:p>
            <a:pPr lvl="1">
              <a:tabLst>
                <a:tab pos="7443788" algn="r"/>
              </a:tabLst>
              <a:defRPr/>
            </a:pPr>
            <a:r>
              <a:rPr lang="en-US" dirty="0"/>
              <a:t>various </a:t>
            </a:r>
            <a:r>
              <a:rPr lang="en-US" dirty="0" err="1"/>
              <a:t>javafx</a:t>
            </a:r>
            <a:r>
              <a:rPr lang="en-US" dirty="0"/>
              <a:t> libraries</a:t>
            </a:r>
          </a:p>
          <a:p>
            <a:pPr lvl="2">
              <a:tabLst>
                <a:tab pos="7443788" algn="r"/>
              </a:tabLst>
              <a:defRPr/>
            </a:pPr>
            <a:r>
              <a:rPr lang="en-US" dirty="0"/>
              <a:t>not included in Java any more </a:t>
            </a:r>
            <a:r>
              <a:rPr lang="en-US" dirty="0">
                <a:sym typeface="Wingdings" panose="05000000000000000000" pitchFamily="2" charset="2"/>
              </a:rPr>
              <a:t></a:t>
            </a:r>
            <a:endParaRPr lang="en-US" dirty="0"/>
          </a:p>
          <a:p>
            <a:pPr lvl="1">
              <a:tabLst>
                <a:tab pos="7443788" algn="r"/>
              </a:tabLst>
              <a:defRPr/>
            </a:pPr>
            <a:r>
              <a:rPr lang="en-US" dirty="0"/>
              <a:t>alternate slides available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Differences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Code generated by NetBeans will look different from what I told you before</a:t>
            </a:r>
          </a:p>
          <a:p>
            <a:pPr lvl="1">
              <a:defRPr/>
            </a:pPr>
            <a:endParaRPr lang="en-CA" dirty="0"/>
          </a:p>
          <a:p>
            <a:pPr lvl="1">
              <a:defRPr/>
            </a:pPr>
            <a:endParaRPr lang="en-CA" dirty="0"/>
          </a:p>
          <a:p>
            <a:pPr lvl="1">
              <a:defRPr/>
            </a:pPr>
            <a:r>
              <a:rPr lang="en-CA" dirty="0"/>
              <a:t>what it writes inside there is the same as</a:t>
            </a:r>
          </a:p>
          <a:p>
            <a:pPr lvl="1">
              <a:buNone/>
              <a:defRPr/>
            </a:pPr>
            <a:r>
              <a:rPr lang="en-CA" sz="2400" dirty="0" err="1">
                <a:solidFill>
                  <a:schemeClr val="accent6">
                    <a:lumMod val="50000"/>
                  </a:schemeClr>
                </a:solidFill>
              </a:rPr>
              <a:t>evt</a:t>
            </a: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CA" sz="2400" dirty="0">
                <a:solidFill>
                  <a:schemeClr val="accent6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-&gt;</a:t>
            </a: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CA" sz="2400" dirty="0" err="1">
                <a:solidFill>
                  <a:schemeClr val="accent6">
                    <a:lumMod val="50000"/>
                  </a:schemeClr>
                </a:solidFill>
              </a:rPr>
              <a:t>calculateButtonActionPerformed</a:t>
            </a: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(</a:t>
            </a:r>
            <a:r>
              <a:rPr lang="en-CA" sz="2400" dirty="0" err="1">
                <a:solidFill>
                  <a:schemeClr val="accent6">
                    <a:lumMod val="50000"/>
                  </a:schemeClr>
                </a:solidFill>
              </a:rPr>
              <a:t>evt</a:t>
            </a: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)</a:t>
            </a:r>
          </a:p>
          <a:p>
            <a:pPr lvl="1">
              <a:defRPr/>
            </a:pPr>
            <a:r>
              <a:rPr lang="en-CA" dirty="0"/>
              <a:t>it’s just a longer and more complicated way to write it, and why would we want to use longer and more complicated code???</a:t>
            </a:r>
          </a:p>
        </p:txBody>
      </p:sp>
      <p:pic>
        <p:nvPicPr>
          <p:cNvPr id="5734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8175" y="2865115"/>
            <a:ext cx="550545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Exercise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Use NetBeans to make another adder form</a:t>
            </a:r>
          </a:p>
          <a:p>
            <a:pPr lvl="1"/>
            <a:r>
              <a:rPr lang="en-CA" dirty="0"/>
              <a:t>use </a:t>
            </a:r>
            <a:r>
              <a:rPr lang="en-CA" dirty="0" err="1"/>
              <a:t>NetBeans</a:t>
            </a:r>
            <a:r>
              <a:rPr lang="en-CA" dirty="0"/>
              <a:t>’ layout tool</a:t>
            </a:r>
          </a:p>
          <a:p>
            <a:pPr lvl="1"/>
            <a:r>
              <a:rPr lang="en-CA" dirty="0"/>
              <a:t>make the buttons work!</a:t>
            </a:r>
          </a:p>
        </p:txBody>
      </p:sp>
    </p:spTree>
    <p:extLst>
      <p:ext uri="{BB962C8B-B14F-4D97-AF65-F5344CB8AC3E}">
        <p14:creationId xmlns:p14="http://schemas.microsoft.com/office/powerpoint/2010/main" val="3482670717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Questions?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The GUI Window</a:t>
            </a:r>
          </a:p>
        </p:txBody>
      </p:sp>
      <p:sp>
        <p:nvSpPr>
          <p:cNvPr id="2723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GUI starts with a window object</a:t>
            </a:r>
          </a:p>
          <a:p>
            <a:pPr lvl="1">
              <a:defRPr/>
            </a:pPr>
            <a:r>
              <a:rPr lang="en-US" dirty="0"/>
              <a:t>give a title for the window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sz="2400" dirty="0" err="1">
                <a:solidFill>
                  <a:schemeClr val="accent1"/>
                </a:solidFill>
              </a:rPr>
              <a:t>JFrame</a:t>
            </a:r>
            <a:r>
              <a:rPr lang="en-US" sz="2400" dirty="0">
                <a:solidFill>
                  <a:schemeClr val="accent1"/>
                </a:solidFill>
              </a:rPr>
              <a:t> win = new </a:t>
            </a:r>
            <a:r>
              <a:rPr lang="en-US" sz="2400" dirty="0" err="1">
                <a:solidFill>
                  <a:schemeClr val="accent1"/>
                </a:solidFill>
              </a:rPr>
              <a:t>JFrame</a:t>
            </a:r>
            <a:r>
              <a:rPr lang="en-US" sz="2400" dirty="0">
                <a:solidFill>
                  <a:schemeClr val="accent1"/>
                </a:solidFill>
              </a:rPr>
              <a:t>("My Win");</a:t>
            </a:r>
          </a:p>
          <a:p>
            <a:pPr>
              <a:defRPr/>
            </a:pPr>
            <a:r>
              <a:rPr lang="en-US" dirty="0"/>
              <a:t>Nothing happened!</a:t>
            </a:r>
          </a:p>
          <a:p>
            <a:pPr lvl="1">
              <a:defRPr/>
            </a:pPr>
            <a:r>
              <a:rPr lang="en-US" dirty="0"/>
              <a:t>actually an </a:t>
            </a:r>
            <a:r>
              <a:rPr lang="en-US" i="1" dirty="0"/>
              <a:t>invisible</a:t>
            </a:r>
            <a:r>
              <a:rPr lang="en-US" dirty="0"/>
              <a:t> window was created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sz="2400" dirty="0" err="1">
                <a:solidFill>
                  <a:schemeClr val="accent1"/>
                </a:solidFill>
              </a:rPr>
              <a:t>win.setVisible</a:t>
            </a:r>
            <a:r>
              <a:rPr lang="en-US" sz="2400" dirty="0">
                <a:solidFill>
                  <a:schemeClr val="accent1"/>
                </a:solidFill>
              </a:rPr>
              <a:t>(true);</a:t>
            </a:r>
          </a:p>
          <a:p>
            <a:pPr>
              <a:defRPr/>
            </a:pPr>
            <a:r>
              <a:rPr lang="en-US" dirty="0"/>
              <a:t>It’s tiny!</a:t>
            </a:r>
          </a:p>
          <a:p>
            <a:pPr lvl="1">
              <a:defRPr/>
            </a:pPr>
            <a:r>
              <a:rPr lang="en-US" dirty="0"/>
              <a:t>but you can resize it</a:t>
            </a:r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6703678" y="6351711"/>
            <a:ext cx="2404826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en-US" altLang="en-US" sz="2400" i="1" dirty="0">
                <a:solidFill>
                  <a:schemeClr val="accent5"/>
                </a:solidFill>
              </a:rPr>
              <a:t>See GUIStuff.java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The GUI Window</a:t>
            </a:r>
          </a:p>
        </p:txBody>
      </p:sp>
      <p:sp>
        <p:nvSpPr>
          <p:cNvPr id="2734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err="1">
                <a:solidFill>
                  <a:schemeClr val="accent1"/>
                </a:solidFill>
              </a:rPr>
              <a:t>JFrame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b="1" dirty="0">
                <a:solidFill>
                  <a:schemeClr val="accent1"/>
                </a:solidFill>
              </a:rPr>
              <a:t>win</a:t>
            </a:r>
            <a:r>
              <a:rPr lang="en-US" dirty="0">
                <a:solidFill>
                  <a:schemeClr val="accent1"/>
                </a:solidFill>
              </a:rPr>
              <a:t> = new </a:t>
            </a:r>
            <a:r>
              <a:rPr lang="en-US" dirty="0" err="1">
                <a:solidFill>
                  <a:schemeClr val="accent1"/>
                </a:solidFill>
              </a:rPr>
              <a:t>JFrame</a:t>
            </a:r>
            <a:r>
              <a:rPr lang="en-US" dirty="0">
                <a:solidFill>
                  <a:schemeClr val="accent1"/>
                </a:solidFill>
              </a:rPr>
              <a:t>(</a:t>
            </a:r>
            <a:r>
              <a:rPr lang="en-US" b="1" dirty="0">
                <a:solidFill>
                  <a:schemeClr val="accent1"/>
                </a:solidFill>
              </a:rPr>
              <a:t>"My Win"</a:t>
            </a:r>
            <a:r>
              <a:rPr lang="en-US" dirty="0">
                <a:solidFill>
                  <a:schemeClr val="accent1"/>
                </a:solidFill>
              </a:rPr>
              <a:t>);</a:t>
            </a:r>
          </a:p>
          <a:p>
            <a:pPr lvl="1">
              <a:defRPr/>
            </a:pPr>
            <a:r>
              <a:rPr lang="en-US" dirty="0"/>
              <a:t>win is a variable – will hold the window object</a:t>
            </a:r>
          </a:p>
          <a:p>
            <a:pPr lvl="1">
              <a:defRPr/>
            </a:pPr>
            <a:r>
              <a:rPr lang="en-US" dirty="0" err="1"/>
              <a:t>JFrame</a:t>
            </a:r>
            <a:r>
              <a:rPr lang="en-US" dirty="0"/>
              <a:t> is the class we’re creating an instance of (class of windows)</a:t>
            </a:r>
          </a:p>
          <a:p>
            <a:pPr lvl="1">
              <a:defRPr/>
            </a:pPr>
            <a:r>
              <a:rPr lang="en-US" dirty="0"/>
              <a:t>title of window (in title bar): “My Win”</a:t>
            </a:r>
          </a:p>
          <a:p>
            <a:pPr>
              <a:defRPr/>
            </a:pPr>
            <a:r>
              <a:rPr lang="en-US" b="1" dirty="0" err="1">
                <a:solidFill>
                  <a:schemeClr val="accent1"/>
                </a:solidFill>
              </a:rPr>
              <a:t>win</a:t>
            </a:r>
            <a:r>
              <a:rPr lang="en-US" dirty="0" err="1">
                <a:solidFill>
                  <a:schemeClr val="accent1"/>
                </a:solidFill>
              </a:rPr>
              <a:t>.setVisible</a:t>
            </a:r>
            <a:r>
              <a:rPr lang="en-US" dirty="0">
                <a:solidFill>
                  <a:schemeClr val="accent1"/>
                </a:solidFill>
              </a:rPr>
              <a:t>(true);</a:t>
            </a:r>
          </a:p>
          <a:p>
            <a:pPr lvl="1">
              <a:defRPr/>
            </a:pPr>
            <a:r>
              <a:rPr lang="en-US" dirty="0"/>
              <a:t>win is the window object</a:t>
            </a:r>
          </a:p>
          <a:p>
            <a:pPr lvl="1">
              <a:defRPr/>
            </a:pPr>
            <a:r>
              <a:rPr lang="en-US" dirty="0" err="1"/>
              <a:t>setVisible</a:t>
            </a:r>
            <a:r>
              <a:rPr lang="en-US" dirty="0"/>
              <a:t> is the command</a:t>
            </a:r>
          </a:p>
          <a:p>
            <a:pPr lvl="1">
              <a:defRPr/>
            </a:pPr>
            <a:r>
              <a:rPr lang="en-US" dirty="0"/>
              <a:t>true is the argument </a:t>
            </a:r>
            <a:r>
              <a:rPr lang="en-US" dirty="0">
                <a:sym typeface="Wingdings" pitchFamily="2" charset="2"/>
              </a:rPr>
              <a:t> true = visible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Making it Bigger at the Start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Don’t want to have to re-size every window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CA" dirty="0" err="1">
                <a:solidFill>
                  <a:schemeClr val="accent1"/>
                </a:solidFill>
              </a:rPr>
              <a:t>win.setSize</a:t>
            </a:r>
            <a:r>
              <a:rPr lang="en-CA" dirty="0">
                <a:solidFill>
                  <a:schemeClr val="accent1"/>
                </a:solidFill>
              </a:rPr>
              <a:t>(300, 200);</a:t>
            </a:r>
          </a:p>
          <a:p>
            <a:pPr lvl="1">
              <a:defRPr/>
            </a:pPr>
            <a:r>
              <a:rPr lang="en-CA" dirty="0"/>
              <a:t>300 pixels wide</a:t>
            </a:r>
          </a:p>
          <a:p>
            <a:pPr lvl="1">
              <a:defRPr/>
            </a:pPr>
            <a:r>
              <a:rPr lang="en-CA" dirty="0"/>
              <a:t>200 pixels tall</a:t>
            </a:r>
          </a:p>
          <a:p>
            <a:pPr lvl="1">
              <a:defRPr/>
            </a:pPr>
            <a:r>
              <a:rPr lang="en-CA" dirty="0"/>
              <a:t>exactly how big that is</a:t>
            </a:r>
            <a:br>
              <a:rPr lang="en-CA" dirty="0"/>
            </a:br>
            <a:r>
              <a:rPr lang="en-CA" dirty="0"/>
              <a:t>depends on your screen</a:t>
            </a:r>
            <a:br>
              <a:rPr lang="en-CA" dirty="0"/>
            </a:br>
            <a:r>
              <a:rPr lang="en-CA" dirty="0"/>
              <a:t>resolution (number of pixels per inch)</a:t>
            </a:r>
          </a:p>
          <a:p>
            <a:pPr lvl="1">
              <a:defRPr/>
            </a:pPr>
            <a:r>
              <a:rPr lang="en-CA" dirty="0"/>
              <a:t>NOTE:  dimensions are of outer edges</a:t>
            </a:r>
          </a:p>
        </p:txBody>
      </p:sp>
      <p:pic>
        <p:nvPicPr>
          <p:cNvPr id="15364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4938" y="2643188"/>
            <a:ext cx="2857500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5365" name="Group 9"/>
          <p:cNvGrpSpPr>
            <a:grpSpLocks/>
          </p:cNvGrpSpPr>
          <p:nvPr/>
        </p:nvGrpSpPr>
        <p:grpSpPr bwMode="auto">
          <a:xfrm>
            <a:off x="5219700" y="4508500"/>
            <a:ext cx="2881313" cy="288925"/>
            <a:chOff x="5148064" y="6165304"/>
            <a:chExt cx="576064" cy="288032"/>
          </a:xfrm>
        </p:grpSpPr>
        <p:cxnSp>
          <p:nvCxnSpPr>
            <p:cNvPr id="15372" name="Straight Connector 5"/>
            <p:cNvCxnSpPr>
              <a:cxnSpLocks noChangeShapeType="1"/>
            </p:cNvCxnSpPr>
            <p:nvPr/>
          </p:nvCxnSpPr>
          <p:spPr bwMode="auto">
            <a:xfrm rot="5400000">
              <a:off x="5004048" y="6309320"/>
              <a:ext cx="288032" cy="0"/>
            </a:xfrm>
            <a:prstGeom prst="line">
              <a:avLst/>
            </a:prstGeom>
            <a:noFill/>
            <a:ln w="12700" algn="ctr">
              <a:solidFill>
                <a:srgbClr val="FFC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5373" name="Straight Connector 6"/>
            <p:cNvCxnSpPr>
              <a:cxnSpLocks noChangeShapeType="1"/>
            </p:cNvCxnSpPr>
            <p:nvPr/>
          </p:nvCxnSpPr>
          <p:spPr bwMode="auto">
            <a:xfrm rot="5400000">
              <a:off x="5580112" y="6309320"/>
              <a:ext cx="288032" cy="0"/>
            </a:xfrm>
            <a:prstGeom prst="line">
              <a:avLst/>
            </a:prstGeom>
            <a:noFill/>
            <a:ln w="12700" algn="ctr">
              <a:solidFill>
                <a:srgbClr val="FFC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5374" name="Straight Connector 8"/>
            <p:cNvCxnSpPr>
              <a:cxnSpLocks noChangeShapeType="1"/>
            </p:cNvCxnSpPr>
            <p:nvPr/>
          </p:nvCxnSpPr>
          <p:spPr bwMode="auto">
            <a:xfrm>
              <a:off x="5148064" y="6309320"/>
              <a:ext cx="576064" cy="0"/>
            </a:xfrm>
            <a:prstGeom prst="line">
              <a:avLst/>
            </a:prstGeom>
            <a:noFill/>
            <a:ln w="12700" algn="ctr">
              <a:solidFill>
                <a:srgbClr val="FFC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15366" name="Group 10"/>
          <p:cNvGrpSpPr>
            <a:grpSpLocks/>
          </p:cNvGrpSpPr>
          <p:nvPr/>
        </p:nvGrpSpPr>
        <p:grpSpPr bwMode="auto">
          <a:xfrm rot="-5400000">
            <a:off x="7272338" y="3465513"/>
            <a:ext cx="1944687" cy="287337"/>
            <a:chOff x="5148064" y="6165304"/>
            <a:chExt cx="576064" cy="288032"/>
          </a:xfrm>
        </p:grpSpPr>
        <p:cxnSp>
          <p:nvCxnSpPr>
            <p:cNvPr id="15369" name="Straight Connector 11"/>
            <p:cNvCxnSpPr>
              <a:cxnSpLocks noChangeShapeType="1"/>
            </p:cNvCxnSpPr>
            <p:nvPr/>
          </p:nvCxnSpPr>
          <p:spPr bwMode="auto">
            <a:xfrm rot="5400000">
              <a:off x="5004048" y="6309320"/>
              <a:ext cx="288032" cy="0"/>
            </a:xfrm>
            <a:prstGeom prst="line">
              <a:avLst/>
            </a:prstGeom>
            <a:noFill/>
            <a:ln w="12700" algn="ctr">
              <a:solidFill>
                <a:srgbClr val="FFC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5370" name="Straight Connector 12"/>
            <p:cNvCxnSpPr>
              <a:cxnSpLocks noChangeShapeType="1"/>
            </p:cNvCxnSpPr>
            <p:nvPr/>
          </p:nvCxnSpPr>
          <p:spPr bwMode="auto">
            <a:xfrm rot="5400000">
              <a:off x="5580112" y="6309320"/>
              <a:ext cx="288032" cy="0"/>
            </a:xfrm>
            <a:prstGeom prst="line">
              <a:avLst/>
            </a:prstGeom>
            <a:noFill/>
            <a:ln w="12700" algn="ctr">
              <a:solidFill>
                <a:srgbClr val="FFC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5371" name="Straight Connector 13"/>
            <p:cNvCxnSpPr>
              <a:cxnSpLocks noChangeShapeType="1"/>
            </p:cNvCxnSpPr>
            <p:nvPr/>
          </p:nvCxnSpPr>
          <p:spPr bwMode="auto">
            <a:xfrm>
              <a:off x="5148064" y="6309320"/>
              <a:ext cx="576064" cy="0"/>
            </a:xfrm>
            <a:prstGeom prst="line">
              <a:avLst/>
            </a:prstGeom>
            <a:noFill/>
            <a:ln w="12700" algn="ctr">
              <a:solidFill>
                <a:srgbClr val="FFC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15367" name="TextBox 14"/>
          <p:cNvSpPr txBox="1">
            <a:spLocks noChangeArrowheads="1"/>
          </p:cNvSpPr>
          <p:nvPr/>
        </p:nvSpPr>
        <p:spPr bwMode="auto">
          <a:xfrm>
            <a:off x="8216900" y="3500438"/>
            <a:ext cx="53181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CA" altLang="en-US">
                <a:solidFill>
                  <a:srgbClr val="FF9933"/>
                </a:solidFill>
              </a:rPr>
              <a:t>200</a:t>
            </a:r>
          </a:p>
        </p:txBody>
      </p:sp>
      <p:sp>
        <p:nvSpPr>
          <p:cNvPr id="15368" name="TextBox 15"/>
          <p:cNvSpPr txBox="1">
            <a:spLocks noChangeArrowheads="1"/>
          </p:cNvSpPr>
          <p:nvPr/>
        </p:nvSpPr>
        <p:spPr bwMode="auto">
          <a:xfrm>
            <a:off x="7424738" y="4581525"/>
            <a:ext cx="53181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CA" altLang="en-US">
                <a:solidFill>
                  <a:srgbClr val="FF9933"/>
                </a:solidFill>
              </a:rPr>
              <a:t>300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Our Window So Far</a:t>
            </a:r>
          </a:p>
        </p:txBody>
      </p:sp>
      <p:sp>
        <p:nvSpPr>
          <p:cNvPr id="2744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Title bar</a:t>
            </a:r>
          </a:p>
          <a:p>
            <a:pPr lvl="1">
              <a:defRPr/>
            </a:pPr>
            <a:r>
              <a:rPr lang="en-US" dirty="0"/>
              <a:t>cup of java icon</a:t>
            </a:r>
          </a:p>
          <a:p>
            <a:pPr lvl="1">
              <a:defRPr/>
            </a:pPr>
            <a:r>
              <a:rPr lang="en-US" dirty="0"/>
              <a:t>title of window</a:t>
            </a:r>
          </a:p>
          <a:p>
            <a:pPr lvl="1">
              <a:defRPr/>
            </a:pPr>
            <a:r>
              <a:rPr lang="en-US" dirty="0"/>
              <a:t>min., max. &amp; </a:t>
            </a:r>
            <a:br>
              <a:rPr lang="en-US" dirty="0"/>
            </a:br>
            <a:r>
              <a:rPr lang="en-US" dirty="0"/>
              <a:t>close buttons</a:t>
            </a:r>
          </a:p>
          <a:p>
            <a:pPr lvl="1">
              <a:defRPr/>
            </a:pPr>
            <a:r>
              <a:rPr lang="en-US" dirty="0"/>
              <a:t>otherwise </a:t>
            </a:r>
            <a:r>
              <a:rPr lang="en-US" i="1" dirty="0"/>
              <a:t>empty</a:t>
            </a:r>
          </a:p>
          <a:p>
            <a:pPr>
              <a:defRPr/>
            </a:pPr>
            <a:r>
              <a:rPr lang="en-US" dirty="0"/>
              <a:t>Note:</a:t>
            </a:r>
          </a:p>
          <a:p>
            <a:pPr lvl="1">
              <a:defRPr/>
            </a:pPr>
            <a:r>
              <a:rPr lang="en-US" dirty="0"/>
              <a:t>looks like other windows on your computer</a:t>
            </a:r>
          </a:p>
          <a:p>
            <a:pPr lvl="2">
              <a:defRPr/>
            </a:pPr>
            <a:r>
              <a:rPr lang="en-US" dirty="0"/>
              <a:t>will look like Mac window on Mac computer</a:t>
            </a:r>
          </a:p>
        </p:txBody>
      </p:sp>
      <p:pic>
        <p:nvPicPr>
          <p:cNvPr id="16388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7" y="2071688"/>
            <a:ext cx="4608513" cy="3071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1_CSCI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SCI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brknbars">
  <a:themeElements>
    <a:clrScheme name="">
      <a:dk1>
        <a:srgbClr val="000000"/>
      </a:dk1>
      <a:lt1>
        <a:srgbClr val="FFFFFF"/>
      </a:lt1>
      <a:dk2>
        <a:srgbClr val="CF0E30"/>
      </a:dk2>
      <a:lt2>
        <a:srgbClr val="FFFFFF"/>
      </a:lt2>
      <a:accent1>
        <a:srgbClr val="114FFB"/>
      </a:accent1>
      <a:accent2>
        <a:srgbClr val="FC0128"/>
      </a:accent2>
      <a:accent3>
        <a:srgbClr val="E4AAAD"/>
      </a:accent3>
      <a:accent4>
        <a:srgbClr val="DADADA"/>
      </a:accent4>
      <a:accent5>
        <a:srgbClr val="AAB2FD"/>
      </a:accent5>
      <a:accent6>
        <a:srgbClr val="E40123"/>
      </a:accent6>
      <a:hlink>
        <a:srgbClr val="00DFCA"/>
      </a:hlink>
      <a:folHlink>
        <a:srgbClr val="F76681"/>
      </a:folHlink>
    </a:clrScheme>
    <a:fontScheme name="brknbar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rknbar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rknbars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rknbars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rknbars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rknbar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rknbar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rknbar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2_CSCI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1_brknbars">
  <a:themeElements>
    <a:clrScheme name="">
      <a:dk1>
        <a:srgbClr val="000000"/>
      </a:dk1>
      <a:lt1>
        <a:srgbClr val="FFFFFF"/>
      </a:lt1>
      <a:dk2>
        <a:srgbClr val="CF0E30"/>
      </a:dk2>
      <a:lt2>
        <a:srgbClr val="FFFFFF"/>
      </a:lt2>
      <a:accent1>
        <a:srgbClr val="114FFB"/>
      </a:accent1>
      <a:accent2>
        <a:srgbClr val="FC0128"/>
      </a:accent2>
      <a:accent3>
        <a:srgbClr val="E4AAAD"/>
      </a:accent3>
      <a:accent4>
        <a:srgbClr val="DADADA"/>
      </a:accent4>
      <a:accent5>
        <a:srgbClr val="AAB2FD"/>
      </a:accent5>
      <a:accent6>
        <a:srgbClr val="E40123"/>
      </a:accent6>
      <a:hlink>
        <a:srgbClr val="00DFCA"/>
      </a:hlink>
      <a:folHlink>
        <a:srgbClr val="F76681"/>
      </a:folHlink>
    </a:clrScheme>
    <a:fontScheme name="brknbar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rknbar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rknbars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rknbars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rknbars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rknbar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rknbar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rknbar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2_brknbars">
  <a:themeElements>
    <a:clrScheme name="">
      <a:dk1>
        <a:srgbClr val="000000"/>
      </a:dk1>
      <a:lt1>
        <a:srgbClr val="FFFFFF"/>
      </a:lt1>
      <a:dk2>
        <a:srgbClr val="CF0E30"/>
      </a:dk2>
      <a:lt2>
        <a:srgbClr val="FFFFFF"/>
      </a:lt2>
      <a:accent1>
        <a:srgbClr val="114FFB"/>
      </a:accent1>
      <a:accent2>
        <a:srgbClr val="FC0128"/>
      </a:accent2>
      <a:accent3>
        <a:srgbClr val="E4AAAD"/>
      </a:accent3>
      <a:accent4>
        <a:srgbClr val="DADADA"/>
      </a:accent4>
      <a:accent5>
        <a:srgbClr val="AAB2FD"/>
      </a:accent5>
      <a:accent6>
        <a:srgbClr val="E40123"/>
      </a:accent6>
      <a:hlink>
        <a:srgbClr val="00DFCA"/>
      </a:hlink>
      <a:folHlink>
        <a:srgbClr val="F76681"/>
      </a:folHlink>
    </a:clrScheme>
    <a:fontScheme name="brknbar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rknbar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rknbars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rknbars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rknbars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rknbar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rknbar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rknbar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2020-08-Objects I</Template>
  <TotalTime>8679</TotalTime>
  <Words>2876</Words>
  <Application>Microsoft Office PowerPoint</Application>
  <PresentationFormat>On-screen Show (4:3)</PresentationFormat>
  <Paragraphs>513</Paragraphs>
  <Slides>52</Slides>
  <Notes>45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6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52</vt:i4>
      </vt:variant>
    </vt:vector>
  </HeadingPairs>
  <TitlesOfParts>
    <vt:vector size="66" baseType="lpstr">
      <vt:lpstr>Arial</vt:lpstr>
      <vt:lpstr>Arial Narrow</vt:lpstr>
      <vt:lpstr>Calibri</vt:lpstr>
      <vt:lpstr>Courier New</vt:lpstr>
      <vt:lpstr>Monotype Sorts</vt:lpstr>
      <vt:lpstr>Times New Roman</vt:lpstr>
      <vt:lpstr>Wingdings</vt:lpstr>
      <vt:lpstr>1_CSCITheme</vt:lpstr>
      <vt:lpstr>CSCITheme</vt:lpstr>
      <vt:lpstr>brknbars</vt:lpstr>
      <vt:lpstr>2_CSCITheme</vt:lpstr>
      <vt:lpstr>1_brknbars</vt:lpstr>
      <vt:lpstr>2_brknbars</vt:lpstr>
      <vt:lpstr>Bitmap Image</vt:lpstr>
      <vt:lpstr>Graphical User Interfaces (GUIs)</vt:lpstr>
      <vt:lpstr>Overview</vt:lpstr>
      <vt:lpstr>What is a GUI?</vt:lpstr>
      <vt:lpstr>Getting Started</vt:lpstr>
      <vt:lpstr>Java GUI</vt:lpstr>
      <vt:lpstr>The GUI Window</vt:lpstr>
      <vt:lpstr>The GUI Window</vt:lpstr>
      <vt:lpstr>Making it Bigger at the Start</vt:lpstr>
      <vt:lpstr>Our Window So Far</vt:lpstr>
      <vt:lpstr>Things to Add to Your Window</vt:lpstr>
      <vt:lpstr>Labels</vt:lpstr>
      <vt:lpstr>Component Placement</vt:lpstr>
      <vt:lpstr>Text Fields</vt:lpstr>
      <vt:lpstr>Buttons</vt:lpstr>
      <vt:lpstr>Window Layout Managers</vt:lpstr>
      <vt:lpstr>Window Layout Managers</vt:lpstr>
      <vt:lpstr>BorderLayout</vt:lpstr>
      <vt:lpstr>FlowLayout</vt:lpstr>
      <vt:lpstr>GridLayout</vt:lpstr>
      <vt:lpstr>Choosing a Layout Manager</vt:lpstr>
      <vt:lpstr>Some Windows</vt:lpstr>
      <vt:lpstr>Putting it Together</vt:lpstr>
      <vt:lpstr>GUI Window Class</vt:lpstr>
      <vt:lpstr>GUI Window Class</vt:lpstr>
      <vt:lpstr>Adder Dialog Mock-Up</vt:lpstr>
      <vt:lpstr>Adder Dialog Grid Mock-Up</vt:lpstr>
      <vt:lpstr>Buttons and Fields</vt:lpstr>
      <vt:lpstr>Adder Dialog (version 1)</vt:lpstr>
      <vt:lpstr>Adder Dialog (version 1) main</vt:lpstr>
      <vt:lpstr>Now Do Something!</vt:lpstr>
      <vt:lpstr>Getting the Program to End</vt:lpstr>
      <vt:lpstr>ActionListeners</vt:lpstr>
      <vt:lpstr>ActionListeners</vt:lpstr>
      <vt:lpstr>The Calculate Button</vt:lpstr>
      <vt:lpstr>Adding The Numbers</vt:lpstr>
      <vt:lpstr>Adding The Numbers</vt:lpstr>
      <vt:lpstr>The AdderDialog in Action</vt:lpstr>
      <vt:lpstr>Formatting the Text Fields</vt:lpstr>
      <vt:lpstr>Adder Dialog (version 3)</vt:lpstr>
      <vt:lpstr>Adding Sub-Panes</vt:lpstr>
      <vt:lpstr>Exercise: Adding Sub-Panes</vt:lpstr>
      <vt:lpstr>NetBeans GUI Designer</vt:lpstr>
      <vt:lpstr>Adding Items to the Window</vt:lpstr>
      <vt:lpstr>Setting Labels</vt:lpstr>
      <vt:lpstr>Sizing Text Boxes</vt:lpstr>
      <vt:lpstr>Resizing Window</vt:lpstr>
      <vt:lpstr>Changing Properties</vt:lpstr>
      <vt:lpstr>Changing Name</vt:lpstr>
      <vt:lpstr>Adding Actions</vt:lpstr>
      <vt:lpstr>Differences</vt:lpstr>
      <vt:lpstr>Exercise</vt:lpstr>
      <vt:lpstr>Questions?</vt:lpstr>
    </vt:vector>
  </TitlesOfParts>
  <Company>Acadia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Algorithms Language and Grammar</dc:title>
  <dc:creator>Mark Young</dc:creator>
  <cp:lastModifiedBy>Mark Young</cp:lastModifiedBy>
  <cp:revision>157</cp:revision>
  <dcterms:created xsi:type="dcterms:W3CDTF">1999-05-13T00:11:24Z</dcterms:created>
  <dcterms:modified xsi:type="dcterms:W3CDTF">2022-11-23T17:44:56Z</dcterms:modified>
</cp:coreProperties>
</file>