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684" r:id="rId3"/>
    <p:sldMasterId id="2147483697" r:id="rId4"/>
    <p:sldMasterId id="2147483709" r:id="rId5"/>
    <p:sldMasterId id="2147483722" r:id="rId6"/>
  </p:sldMasterIdLst>
  <p:notesMasterIdLst>
    <p:notesMasterId r:id="rId44"/>
  </p:notesMasterIdLst>
  <p:handoutMasterIdLst>
    <p:handoutMasterId r:id="rId45"/>
  </p:handoutMasterIdLst>
  <p:sldIdLst>
    <p:sldId id="400" r:id="rId7"/>
    <p:sldId id="646" r:id="rId8"/>
    <p:sldId id="625" r:id="rId9"/>
    <p:sldId id="626" r:id="rId10"/>
    <p:sldId id="616" r:id="rId11"/>
    <p:sldId id="617" r:id="rId12"/>
    <p:sldId id="619" r:id="rId13"/>
    <p:sldId id="597" r:id="rId14"/>
    <p:sldId id="624" r:id="rId15"/>
    <p:sldId id="627" r:id="rId16"/>
    <p:sldId id="628" r:id="rId17"/>
    <p:sldId id="629" r:id="rId18"/>
    <p:sldId id="630" r:id="rId19"/>
    <p:sldId id="631" r:id="rId20"/>
    <p:sldId id="633" r:id="rId21"/>
    <p:sldId id="634" r:id="rId22"/>
    <p:sldId id="635" r:id="rId23"/>
    <p:sldId id="636" r:id="rId24"/>
    <p:sldId id="632" r:id="rId25"/>
    <p:sldId id="637" r:id="rId26"/>
    <p:sldId id="638" r:id="rId27"/>
    <p:sldId id="639" r:id="rId28"/>
    <p:sldId id="640" r:id="rId29"/>
    <p:sldId id="641" r:id="rId30"/>
    <p:sldId id="642" r:id="rId31"/>
    <p:sldId id="645" r:id="rId32"/>
    <p:sldId id="643" r:id="rId33"/>
    <p:sldId id="644" r:id="rId34"/>
    <p:sldId id="647" r:id="rId35"/>
    <p:sldId id="648" r:id="rId36"/>
    <p:sldId id="649" r:id="rId37"/>
    <p:sldId id="650" r:id="rId38"/>
    <p:sldId id="651" r:id="rId39"/>
    <p:sldId id="652" r:id="rId40"/>
    <p:sldId id="653" r:id="rId41"/>
    <p:sldId id="586" r:id="rId42"/>
    <p:sldId id="399" r:id="rId4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FF2D"/>
    <a:srgbClr val="C2FF7F"/>
    <a:srgbClr val="C2FF4F"/>
    <a:srgbClr val="C2FF5F"/>
    <a:srgbClr val="C2FF6F"/>
    <a:srgbClr val="A2FF7F"/>
    <a:srgbClr val="7FFF3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0000" autoAdjust="0"/>
    <p:restoredTop sz="90929"/>
  </p:normalViewPr>
  <p:slideViewPr>
    <p:cSldViewPr>
      <p:cViewPr varScale="1">
        <p:scale>
          <a:sx n="114" d="100"/>
          <a:sy n="114" d="100"/>
        </p:scale>
        <p:origin x="11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7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viewProps" Target="viewProps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theme" Target="theme/theme1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presProps" Target="presProps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017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43AF0BD-17F2-4AD3-BC93-F5108315777F}" type="slidenum">
              <a:rPr lang="en-CA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B4776D50-EB21-4444-88FB-EB02ADFEF3F2}" type="slidenum">
              <a:rPr lang="en-CA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lang="en-CA">
              <a:latin typeface="Times New Roman" pitchFamily="18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3809DC0-9D0F-4B8D-9953-9D4652B57FCC}" type="slidenum">
              <a:rPr lang="en-CA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B278F-045A-4695-9154-FCD3B55B5D31}" type="datetimeFigureOut">
              <a:rPr lang="en-CA" smtClean="0"/>
              <a:pPr>
                <a:defRPr/>
              </a:pPr>
              <a:t>2019-11-20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EC3A2-D90E-4897-81FD-CBBE5EC7312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E61D7-027F-4B77-AF29-CD14E373B519}" type="datetimeFigureOut">
              <a:rPr lang="en-CA" smtClean="0"/>
              <a:pPr>
                <a:defRPr/>
              </a:pPr>
              <a:t>2019-11-20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BC1B4-4438-43BA-A656-5F6EB959293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4039E-8048-4576-98C4-A15DB411C199}" type="datetimeFigureOut">
              <a:rPr lang="en-CA"/>
              <a:pPr>
                <a:defRPr/>
              </a:pPr>
              <a:t>2019-11-20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86302-39DE-4B0B-A876-22470511A25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5A654-F602-4C2C-94A2-A624CF88EF2B}" type="datetimeFigureOut">
              <a:rPr lang="en-CA"/>
              <a:pPr>
                <a:defRPr/>
              </a:pPr>
              <a:t>2019-11-20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F053B-1659-4B39-9BA0-48B738FC38F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B749A-24D2-4EBB-8FE5-BF334582C232}" type="datetimeFigureOut">
              <a:rPr lang="en-CA"/>
              <a:pPr>
                <a:defRPr/>
              </a:pPr>
              <a:t>2019-11-20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F7E45-C05B-4DC8-9E91-8E9D1CAB009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9D259-D545-40F5-8E27-0888A90CAAB9}" type="datetimeFigureOut">
              <a:rPr lang="en-CA"/>
              <a:pPr>
                <a:defRPr/>
              </a:pPr>
              <a:t>2019-11-20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75438-2708-474C-8E14-C0E4F1C09B8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AA897-5323-4B9E-AB2C-D8E5F712E512}" type="datetimeFigureOut">
              <a:rPr lang="en-CA"/>
              <a:pPr>
                <a:defRPr/>
              </a:pPr>
              <a:t>2019-11-20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2675C-FAE6-436C-A40C-6A9B78F0390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8AEAE-C719-4AEF-A8B8-1CECADE60E4C}" type="datetimeFigureOut">
              <a:rPr lang="en-CA"/>
              <a:pPr>
                <a:defRPr/>
              </a:pPr>
              <a:t>2019-11-20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A804-1BDC-4A00-8C01-D0C49C41C9D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CEF83-24BB-4DB9-A039-3EC22AEF2148}" type="datetimeFigureOut">
              <a:rPr lang="en-CA"/>
              <a:pPr>
                <a:defRPr/>
              </a:pPr>
              <a:t>2019-11-20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E1A4D-B17D-4AC3-89A1-99F1C4DD58E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C61ED-296E-4E9E-A3F7-2042B6D0F00F}" type="datetimeFigureOut">
              <a:rPr lang="en-CA"/>
              <a:pPr>
                <a:defRPr/>
              </a:pPr>
              <a:t>2019-11-20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1445A-13DD-4E9A-95CA-AE1CEB3C23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1"/>
          </a:xfrm>
        </p:spPr>
        <p:txBody>
          <a:bodyPr/>
          <a:lstStyle>
            <a:lvl2pPr>
              <a:spcBef>
                <a:spcPts val="336"/>
              </a:spcBef>
              <a:defRPr/>
            </a:lvl2pPr>
            <a:lvl3pPr>
              <a:spcBef>
                <a:spcPts val="288"/>
              </a:spcBef>
              <a:defRPr/>
            </a:lvl3pPr>
            <a:lvl4pPr>
              <a:spcBef>
                <a:spcPts val="240"/>
              </a:spcBef>
              <a:defRPr/>
            </a:lvl4pPr>
            <a:lvl5pPr>
              <a:spcBef>
                <a:spcPts val="24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65081-5D65-49EF-AA87-9EE0763251E5}" type="datetimeFigureOut">
              <a:rPr lang="en-CA"/>
              <a:pPr>
                <a:defRPr/>
              </a:pPr>
              <a:t>2019-11-20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E88B2-6970-43AF-95F0-20667C5289F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B278F-045A-4695-9154-FCD3B55B5D31}" type="datetimeFigureOut">
              <a:rPr lang="en-CA"/>
              <a:pPr>
                <a:defRPr/>
              </a:pPr>
              <a:t>2019-11-20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C3A2-D90E-4897-81FD-CBBE5EC7312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E61D7-027F-4B77-AF29-CD14E373B519}" type="datetimeFigureOut">
              <a:rPr lang="en-CA"/>
              <a:pPr>
                <a:defRPr/>
              </a:pPr>
              <a:t>2019-11-20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BC1B4-4438-43BA-A656-5F6EB95929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2019-11-20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2019-11-20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2019-11-20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2019-11-20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2019-11-20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2019-11-20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2019-11-20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2019-11-20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2019-11-20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2019-11-20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2019-11-20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65081-5D65-49EF-AA87-9EE0763251E5}" type="datetimeFigureOut">
              <a:rPr lang="en-CA" smtClean="0"/>
              <a:pPr>
                <a:defRPr/>
              </a:pPr>
              <a:t>2019-11-20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E88B2-6970-43AF-95F0-20667C5289FD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2179F7-3D14-466F-B420-470A2F49F73E}" type="datetimeFigureOut">
              <a:rPr lang="en-CA"/>
              <a:pPr>
                <a:defRPr/>
              </a:pPr>
              <a:t>2019-11-20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AA882C-888C-4E12-8B53-E9A7A4484B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80FAD-DCB9-4763-AEE2-A7ADC3E58BEF}" type="datetimeFigureOut">
              <a:rPr lang="en-CA" smtClean="0"/>
              <a:pPr/>
              <a:t>2019-11-20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GUI in Java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</a:t>
            </a:r>
            <a:r>
              <a:rPr lang="en-US" dirty="0" err="1"/>
              <a:t>JavaFX</a:t>
            </a:r>
            <a:r>
              <a:rPr lang="en-US" dirty="0"/>
              <a:t> Applications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Application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It’s a bit complicated!</a:t>
            </a:r>
          </a:p>
          <a:p>
            <a:pPr lvl="1"/>
            <a:r>
              <a:rPr lang="en-CA" dirty="0"/>
              <a:t>import commands: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extends keyword</a:t>
            </a:r>
          </a:p>
          <a:p>
            <a:pPr lvl="1"/>
            <a:r>
              <a:rPr lang="en-CA" dirty="0"/>
              <a:t>start method</a:t>
            </a:r>
          </a:p>
          <a:p>
            <a:pPr lvl="2"/>
            <a:r>
              <a:rPr lang="en-CA" dirty="0"/>
              <a:t>lots of code in it</a:t>
            </a:r>
          </a:p>
          <a:p>
            <a:pPr lvl="1"/>
            <a:r>
              <a:rPr lang="en-CA" dirty="0"/>
              <a:t>main method</a:t>
            </a:r>
          </a:p>
          <a:p>
            <a:pPr lvl="2"/>
            <a:r>
              <a:rPr lang="en-CA" dirty="0"/>
              <a:t>one line of code</a:t>
            </a:r>
          </a:p>
          <a:p>
            <a:r>
              <a:rPr lang="en-CA" dirty="0"/>
              <a:t>Most code is in the start method</a:t>
            </a:r>
          </a:p>
        </p:txBody>
      </p:sp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060848"/>
            <a:ext cx="30861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429000"/>
            <a:ext cx="40481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861048"/>
            <a:ext cx="34385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4797152"/>
            <a:ext cx="3609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BC4E88EA-4A47-4D05-A8F0-5C3EBA7406FD}"/>
              </a:ext>
            </a:extLst>
          </p:cNvPr>
          <p:cNvSpPr/>
          <p:nvPr/>
        </p:nvSpPr>
        <p:spPr>
          <a:xfrm>
            <a:off x="6444208" y="4314428"/>
            <a:ext cx="48022" cy="4802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DC12598-1FA2-489B-A2E9-90FF1D3CB706}"/>
              </a:ext>
            </a:extLst>
          </p:cNvPr>
          <p:cNvSpPr/>
          <p:nvPr/>
        </p:nvSpPr>
        <p:spPr>
          <a:xfrm>
            <a:off x="6444208" y="4466828"/>
            <a:ext cx="48022" cy="4802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91FA170-D685-4FE5-B9C2-E427AD965CA4}"/>
              </a:ext>
            </a:extLst>
          </p:cNvPr>
          <p:cNvSpPr/>
          <p:nvPr/>
        </p:nvSpPr>
        <p:spPr>
          <a:xfrm>
            <a:off x="6444208" y="4619228"/>
            <a:ext cx="48022" cy="4802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Methods main and start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Console programs have a main method</a:t>
            </a:r>
          </a:p>
          <a:p>
            <a:pPr lvl="1"/>
            <a:r>
              <a:rPr lang="en-CA" dirty="0"/>
              <a:t>runs the whole program</a:t>
            </a:r>
          </a:p>
          <a:p>
            <a:r>
              <a:rPr lang="en-CA" dirty="0"/>
              <a:t>Applications have a main method</a:t>
            </a:r>
          </a:p>
          <a:p>
            <a:pPr lvl="1"/>
            <a:r>
              <a:rPr lang="en-CA" dirty="0"/>
              <a:t>just the one command: </a:t>
            </a:r>
            <a:r>
              <a:rPr lang="en-CA" dirty="0">
                <a:solidFill>
                  <a:schemeClr val="tx2"/>
                </a:solidFill>
              </a:rPr>
              <a:t>launch(</a:t>
            </a:r>
            <a:r>
              <a:rPr lang="en-CA" dirty="0" err="1">
                <a:solidFill>
                  <a:schemeClr val="tx2"/>
                </a:solidFill>
              </a:rPr>
              <a:t>args</a:t>
            </a:r>
            <a:r>
              <a:rPr lang="en-CA" dirty="0">
                <a:solidFill>
                  <a:schemeClr val="tx2"/>
                </a:solidFill>
              </a:rPr>
              <a:t>);</a:t>
            </a:r>
          </a:p>
          <a:p>
            <a:pPr lvl="2"/>
            <a:r>
              <a:rPr lang="en-CA" dirty="0"/>
              <a:t>you don’t need to worry about where it comes from or what it does – just don’t change it!</a:t>
            </a:r>
          </a:p>
          <a:p>
            <a:r>
              <a:rPr lang="en-CA" dirty="0"/>
              <a:t>Setting up the GUI is done in start method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@Override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public void start(Stage </a:t>
            </a:r>
            <a:r>
              <a:rPr lang="en-CA" sz="2400" dirty="0" err="1">
                <a:solidFill>
                  <a:schemeClr val="tx2"/>
                </a:solidFill>
              </a:rPr>
              <a:t>primaryStage</a:t>
            </a:r>
            <a:r>
              <a:rPr lang="en-CA" sz="2400" dirty="0">
                <a:solidFill>
                  <a:schemeClr val="tx2"/>
                </a:solidFill>
              </a:rPr>
              <a:t>)</a:t>
            </a:r>
            <a:endParaRPr lang="en-CA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Stage and Scene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837"/>
            <a:ext cx="5338936" cy="4525963"/>
          </a:xfrm>
        </p:spPr>
        <p:txBody>
          <a:bodyPr/>
          <a:lstStyle/>
          <a:p>
            <a:r>
              <a:rPr lang="en-CA" sz="3200" dirty="0"/>
              <a:t>Two data types in </a:t>
            </a:r>
            <a:r>
              <a:rPr lang="en-CA" sz="3200" dirty="0" err="1"/>
              <a:t>javafx</a:t>
            </a:r>
            <a:r>
              <a:rPr lang="en-CA" sz="3200" dirty="0"/>
              <a:t>:</a:t>
            </a:r>
          </a:p>
          <a:p>
            <a:pPr lvl="1"/>
            <a:r>
              <a:rPr lang="en-CA" sz="2800" dirty="0"/>
              <a:t>Stage is a window</a:t>
            </a:r>
          </a:p>
          <a:p>
            <a:pPr lvl="2"/>
            <a:r>
              <a:rPr lang="en-CA" dirty="0" err="1"/>
              <a:t>primaryStage</a:t>
            </a:r>
            <a:r>
              <a:rPr lang="en-CA" dirty="0"/>
              <a:t> is the </a:t>
            </a:r>
            <a:br>
              <a:rPr lang="en-CA" dirty="0"/>
            </a:br>
            <a:r>
              <a:rPr lang="en-CA" dirty="0"/>
              <a:t>main window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3995936" y="1874837"/>
            <a:ext cx="4690864" cy="4525963"/>
          </a:xfrm>
        </p:spPr>
        <p:txBody>
          <a:bodyPr/>
          <a:lstStyle/>
          <a:p>
            <a:endParaRPr lang="en-CA" sz="3200" dirty="0"/>
          </a:p>
          <a:p>
            <a:pPr lvl="1"/>
            <a:r>
              <a:rPr lang="en-CA" sz="2800" dirty="0"/>
              <a:t>Scene is an arrangement of stuff in a window</a:t>
            </a:r>
          </a:p>
        </p:txBody>
      </p:sp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717032"/>
            <a:ext cx="33813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7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573016"/>
            <a:ext cx="35242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606648" y="5890046"/>
            <a:ext cx="35018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800" i="1" dirty="0">
                <a:latin typeface="+mn-lt"/>
              </a:rPr>
              <a:t>You can have more than one scene.</a:t>
            </a:r>
          </a:p>
          <a:p>
            <a:pPr algn="r"/>
            <a:r>
              <a:rPr lang="en-CA" sz="1800" i="1" dirty="0">
                <a:latin typeface="+mn-lt"/>
              </a:rPr>
              <a:t>You can have more than one stage.</a:t>
            </a:r>
          </a:p>
          <a:p>
            <a:pPr algn="r"/>
            <a:r>
              <a:rPr lang="en-CA" sz="1800" i="1" dirty="0">
                <a:latin typeface="+mn-lt"/>
              </a:rPr>
              <a:t>We will stick with one of each.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Stage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Last part of start method is three lines long:</a:t>
            </a:r>
          </a:p>
          <a:p>
            <a:pPr lvl="1"/>
            <a:r>
              <a:rPr lang="en-CA" dirty="0"/>
              <a:t>set the title bar on the window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primaryStage.setTitle</a:t>
            </a:r>
            <a:r>
              <a:rPr lang="en-CA" sz="2400" dirty="0">
                <a:solidFill>
                  <a:schemeClr val="tx2"/>
                </a:solidFill>
              </a:rPr>
              <a:t>("Hello World!");</a:t>
            </a:r>
          </a:p>
          <a:p>
            <a:pPr lvl="2"/>
            <a:r>
              <a:rPr lang="en-CA" dirty="0"/>
              <a:t>we want our title to be Adder Window</a:t>
            </a:r>
          </a:p>
          <a:p>
            <a:pPr lvl="2"/>
            <a:r>
              <a:rPr lang="en-CA" dirty="0"/>
              <a:t>(Java adds the “(</a:t>
            </a:r>
            <a:r>
              <a:rPr lang="en-CA" dirty="0" err="1"/>
              <a:t>JavaFX</a:t>
            </a:r>
            <a:r>
              <a:rPr lang="en-CA" dirty="0"/>
              <a:t> Application)ˮ part)</a:t>
            </a:r>
          </a:p>
          <a:p>
            <a:pPr lvl="1"/>
            <a:r>
              <a:rPr lang="en-CA" dirty="0"/>
              <a:t>set the scene onto the stage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primaryStage.setScene</a:t>
            </a:r>
            <a:r>
              <a:rPr lang="en-CA" sz="2400" dirty="0">
                <a:solidFill>
                  <a:schemeClr val="tx2"/>
                </a:solidFill>
              </a:rPr>
              <a:t>(scene);</a:t>
            </a:r>
          </a:p>
          <a:p>
            <a:pPr lvl="1"/>
            <a:r>
              <a:rPr lang="en-CA" dirty="0"/>
              <a:t>show the stage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primaryStage.show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r>
              <a:rPr lang="en-CA" dirty="0"/>
              <a:t>First part of start </a:t>
            </a:r>
            <a:r>
              <a:rPr lang="en-CA" i="1" dirty="0"/>
              <a:t>creates the scene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Scene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Scene is an arrangement of stuff in a window</a:t>
            </a:r>
          </a:p>
          <a:p>
            <a:r>
              <a:rPr lang="en-CA" dirty="0"/>
              <a:t>Stuff is mostly </a:t>
            </a:r>
            <a:r>
              <a:rPr lang="en-CA" i="1" dirty="0"/>
              <a:t>controls</a:t>
            </a:r>
            <a:r>
              <a:rPr lang="en-CA" dirty="0"/>
              <a:t>:</a:t>
            </a:r>
          </a:p>
          <a:p>
            <a:pPr lvl="1"/>
            <a:r>
              <a:rPr lang="en-CA" dirty="0"/>
              <a:t>labels, text fields, buttons, menus, …</a:t>
            </a:r>
          </a:p>
          <a:p>
            <a:r>
              <a:rPr lang="en-CA" dirty="0"/>
              <a:t>Arrangement</a:t>
            </a:r>
          </a:p>
          <a:p>
            <a:pPr lvl="1"/>
            <a:r>
              <a:rPr lang="en-CA" dirty="0"/>
              <a:t>need to say where things are</a:t>
            </a:r>
          </a:p>
          <a:p>
            <a:pPr lvl="1"/>
            <a:r>
              <a:rPr lang="en-CA" dirty="0" err="1"/>
              <a:t>StackPane</a:t>
            </a:r>
            <a:r>
              <a:rPr lang="en-CA" dirty="0"/>
              <a:t> </a:t>
            </a:r>
            <a:r>
              <a:rPr lang="en-CA" dirty="0">
                <a:sym typeface="Wingdings" pitchFamily="2" charset="2"/>
              </a:rPr>
              <a:t> one pile of things in middle of stage</a:t>
            </a:r>
          </a:p>
          <a:p>
            <a:pPr lvl="2"/>
            <a:r>
              <a:rPr lang="en-CA" dirty="0">
                <a:sym typeface="Wingdings" pitchFamily="2" charset="2"/>
              </a:rPr>
              <a:t>fine for Hello World! because there’s only one thing</a:t>
            </a:r>
          </a:p>
          <a:p>
            <a:pPr lvl="1"/>
            <a:r>
              <a:rPr lang="en-CA" dirty="0" err="1">
                <a:sym typeface="Wingdings" pitchFamily="2" charset="2"/>
              </a:rPr>
              <a:t>GridPane</a:t>
            </a:r>
            <a:r>
              <a:rPr lang="en-CA" dirty="0">
                <a:sym typeface="Wingdings" pitchFamily="2" charset="2"/>
              </a:rPr>
              <a:t>  arranged in rows and columns</a:t>
            </a:r>
          </a:p>
          <a:p>
            <a:pPr lvl="2"/>
            <a:r>
              <a:rPr lang="en-CA" dirty="0">
                <a:sym typeface="Wingdings" pitchFamily="2" charset="2"/>
              </a:rPr>
              <a:t>we want this kind of layout for Adder Window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94978" y="6444044"/>
            <a:ext cx="3513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800" i="1" dirty="0">
                <a:latin typeface="+mn-lt"/>
              </a:rPr>
              <a:t>There are other kinds of Panes, too!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Our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have three kinds of controls in our Scene</a:t>
            </a:r>
          </a:p>
          <a:p>
            <a:pPr lvl="1"/>
            <a:r>
              <a:rPr lang="en-CA" sz="2400" dirty="0">
                <a:solidFill>
                  <a:schemeClr val="tx2"/>
                </a:solidFill>
              </a:rPr>
              <a:t>Label</a:t>
            </a:r>
            <a:r>
              <a:rPr lang="en-CA" dirty="0"/>
              <a:t>s: bits of text that don’t do anything</a:t>
            </a:r>
          </a:p>
          <a:p>
            <a:pPr lvl="1"/>
            <a:r>
              <a:rPr lang="en-CA" sz="2400" dirty="0" err="1">
                <a:solidFill>
                  <a:schemeClr val="tx2"/>
                </a:solidFill>
              </a:rPr>
              <a:t>TextField</a:t>
            </a:r>
            <a:r>
              <a:rPr lang="en-CA" dirty="0" err="1"/>
              <a:t>s</a:t>
            </a:r>
            <a:r>
              <a:rPr lang="en-CA" dirty="0"/>
              <a:t>: boxes for users to type in</a:t>
            </a:r>
          </a:p>
          <a:p>
            <a:pPr lvl="1"/>
            <a:r>
              <a:rPr lang="en-CA" sz="2400" dirty="0">
                <a:solidFill>
                  <a:schemeClr val="tx2"/>
                </a:solidFill>
              </a:rPr>
              <a:t>Button</a:t>
            </a:r>
            <a:r>
              <a:rPr lang="en-CA" dirty="0"/>
              <a:t>s: things for users to click</a:t>
            </a:r>
          </a:p>
          <a:p>
            <a:pPr lvl="2"/>
            <a:r>
              <a:rPr lang="en-CA" dirty="0"/>
              <a:t>something should happen after they get clicked</a:t>
            </a:r>
          </a:p>
          <a:p>
            <a:pPr lvl="2"/>
            <a:r>
              <a:rPr lang="en-CA" dirty="0"/>
              <a:t>we’ll worry about that later</a:t>
            </a:r>
          </a:p>
          <a:p>
            <a:r>
              <a:rPr lang="en-CA" dirty="0"/>
              <a:t>Other applications may need other things</a:t>
            </a:r>
          </a:p>
          <a:p>
            <a:pPr lvl="1"/>
            <a:r>
              <a:rPr lang="en-CA" sz="2400" dirty="0" err="1">
                <a:solidFill>
                  <a:schemeClr val="tx2"/>
                </a:solidFill>
              </a:rPr>
              <a:t>CheckBox</a:t>
            </a:r>
            <a:r>
              <a:rPr lang="en-CA" dirty="0" err="1"/>
              <a:t>es</a:t>
            </a:r>
            <a:r>
              <a:rPr lang="en-CA" dirty="0"/>
              <a:t>, </a:t>
            </a:r>
            <a:r>
              <a:rPr lang="en-CA" sz="2400" dirty="0" err="1">
                <a:solidFill>
                  <a:schemeClr val="tx2"/>
                </a:solidFill>
              </a:rPr>
              <a:t>RadioButton</a:t>
            </a:r>
            <a:r>
              <a:rPr lang="en-CA" dirty="0" err="1"/>
              <a:t>s</a:t>
            </a:r>
            <a:r>
              <a:rPr lang="en-CA" dirty="0"/>
              <a:t>, </a:t>
            </a:r>
            <a:r>
              <a:rPr lang="en-CA" sz="2400" dirty="0" err="1">
                <a:solidFill>
                  <a:schemeClr val="tx2"/>
                </a:solidFill>
              </a:rPr>
              <a:t>MenuBar</a:t>
            </a:r>
            <a:r>
              <a:rPr lang="en-CA" dirty="0"/>
              <a:t>, </a:t>
            </a:r>
            <a:r>
              <a:rPr lang="en-CA" sz="2400" dirty="0">
                <a:solidFill>
                  <a:schemeClr val="tx2"/>
                </a:solidFill>
              </a:rPr>
              <a:t>Menu</a:t>
            </a:r>
            <a:r>
              <a:rPr lang="en-CA" dirty="0"/>
              <a:t>s, …</a:t>
            </a:r>
          </a:p>
          <a:p>
            <a:r>
              <a:rPr lang="en-US" dirty="0"/>
              <a:t>All controls imported from </a:t>
            </a:r>
            <a:r>
              <a:rPr lang="en-US" sz="2800" dirty="0" err="1">
                <a:solidFill>
                  <a:schemeClr val="tx2"/>
                </a:solidFill>
              </a:rPr>
              <a:t>javafx.scene.control</a:t>
            </a:r>
            <a:endParaRPr lang="en-CA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a Button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Sample application does that for us:</a:t>
            </a:r>
          </a:p>
          <a:p>
            <a:pPr lvl="1"/>
            <a:r>
              <a:rPr lang="en-CA" dirty="0"/>
              <a:t>create the Button variable and object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Button </a:t>
            </a:r>
            <a:r>
              <a:rPr lang="en-CA" sz="2400" dirty="0" err="1">
                <a:solidFill>
                  <a:schemeClr val="tx2"/>
                </a:solidFill>
              </a:rPr>
              <a:t>btn</a:t>
            </a:r>
            <a:r>
              <a:rPr lang="en-CA" sz="2400" dirty="0">
                <a:solidFill>
                  <a:schemeClr val="tx2"/>
                </a:solidFill>
              </a:rPr>
              <a:t> = new Button();</a:t>
            </a:r>
          </a:p>
          <a:p>
            <a:pPr lvl="1"/>
            <a:r>
              <a:rPr lang="en-CA" dirty="0"/>
              <a:t>set the text on the Button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btn.setText</a:t>
            </a:r>
            <a:r>
              <a:rPr lang="en-CA" sz="2400" dirty="0">
                <a:solidFill>
                  <a:schemeClr val="tx2"/>
                </a:solidFill>
              </a:rPr>
              <a:t>("Say 'Hello World!'");</a:t>
            </a:r>
          </a:p>
          <a:p>
            <a:r>
              <a:rPr lang="en-CA" dirty="0"/>
              <a:t>Steps can be combined into one: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Button </a:t>
            </a:r>
            <a:r>
              <a:rPr lang="en-CA" sz="2400" dirty="0" err="1">
                <a:solidFill>
                  <a:schemeClr val="tx2"/>
                </a:solidFill>
              </a:rPr>
              <a:t>btn</a:t>
            </a:r>
            <a:r>
              <a:rPr lang="en-CA" sz="2400" dirty="0">
                <a:solidFill>
                  <a:schemeClr val="tx2"/>
                </a:solidFill>
              </a:rPr>
              <a:t> = new Button("Say 'Hello World!'");</a:t>
            </a:r>
          </a:p>
          <a:p>
            <a:r>
              <a:rPr lang="en-CA" dirty="0"/>
              <a:t>We want two buttons: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Button </a:t>
            </a:r>
            <a:r>
              <a:rPr lang="en-CA" sz="2400" dirty="0" err="1">
                <a:solidFill>
                  <a:schemeClr val="tx2"/>
                </a:solidFill>
              </a:rPr>
              <a:t>addButton</a:t>
            </a:r>
            <a:r>
              <a:rPr lang="en-CA" sz="2400" dirty="0">
                <a:solidFill>
                  <a:schemeClr val="tx2"/>
                </a:solidFill>
              </a:rPr>
              <a:t> = new Button("Add");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Button </a:t>
            </a:r>
            <a:r>
              <a:rPr lang="en-CA" sz="2400" dirty="0" err="1">
                <a:solidFill>
                  <a:schemeClr val="tx2"/>
                </a:solidFill>
              </a:rPr>
              <a:t>doneButton</a:t>
            </a:r>
            <a:r>
              <a:rPr lang="en-CA" sz="2400" dirty="0">
                <a:solidFill>
                  <a:schemeClr val="tx2"/>
                </a:solidFill>
              </a:rPr>
              <a:t> = new Button("Done");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a Label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Same as for a Button</a:t>
            </a:r>
          </a:p>
          <a:p>
            <a:pPr lvl="1"/>
            <a:r>
              <a:rPr lang="en-CA" dirty="0"/>
              <a:t>variable, object, text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Label num1Label = new Label("First Number:");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Label num2Label = new Label("Second Number:");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Label result = new Label("Result:");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Label instructions;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instructions = new Label("Enter two numbers to add up:");</a:t>
            </a:r>
            <a:endParaRPr lang="en-CA" dirty="0"/>
          </a:p>
          <a:p>
            <a:pPr lvl="1"/>
            <a:r>
              <a:rPr lang="en-CA" dirty="0"/>
              <a:t>need to import from </a:t>
            </a:r>
            <a:r>
              <a:rPr lang="en-CA" dirty="0" err="1"/>
              <a:t>javafx.scene.control</a:t>
            </a:r>
            <a:endParaRPr lang="en-CA" dirty="0"/>
          </a:p>
          <a:p>
            <a:pPr lvl="2"/>
            <a:r>
              <a:rPr lang="en-CA" dirty="0"/>
              <a:t>don’t import the other kinds of Labels</a:t>
            </a:r>
          </a:p>
          <a:p>
            <a:pPr lvl="2"/>
            <a:r>
              <a:rPr lang="en-CA" dirty="0"/>
              <a:t>many won’t work with an Application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a </a:t>
            </a:r>
            <a:r>
              <a:rPr lang="en-CA" dirty="0" err="1"/>
              <a:t>TextField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Same as for Button and Label</a:t>
            </a:r>
          </a:p>
          <a:p>
            <a:pPr lvl="1"/>
            <a:r>
              <a:rPr lang="en-CA" dirty="0"/>
              <a:t>variable, object, text</a:t>
            </a:r>
          </a:p>
          <a:p>
            <a:pPr lvl="2"/>
            <a:r>
              <a:rPr lang="en-CA" dirty="0"/>
              <a:t>but the text is optional – no text = empty text field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TextField</a:t>
            </a:r>
            <a:r>
              <a:rPr lang="en-CA" sz="2400" dirty="0">
                <a:solidFill>
                  <a:schemeClr val="tx2"/>
                </a:solidFill>
              </a:rPr>
              <a:t> num1Field = new </a:t>
            </a:r>
            <a:r>
              <a:rPr lang="en-CA" sz="2400" dirty="0" err="1">
                <a:solidFill>
                  <a:schemeClr val="tx2"/>
                </a:solidFill>
              </a:rPr>
              <a:t>TextField</a:t>
            </a:r>
            <a:r>
              <a:rPr lang="en-CA" sz="2400" dirty="0">
                <a:solidFill>
                  <a:schemeClr val="tx2"/>
                </a:solidFill>
              </a:rPr>
              <a:t>("0");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TextField</a:t>
            </a:r>
            <a:r>
              <a:rPr lang="en-CA" sz="2400" dirty="0">
                <a:solidFill>
                  <a:schemeClr val="tx2"/>
                </a:solidFill>
              </a:rPr>
              <a:t> num2Field = new </a:t>
            </a:r>
            <a:r>
              <a:rPr lang="en-CA" sz="2400" dirty="0" err="1">
                <a:solidFill>
                  <a:schemeClr val="tx2"/>
                </a:solidFill>
              </a:rPr>
              <a:t>TextField</a:t>
            </a:r>
            <a:r>
              <a:rPr lang="en-CA" sz="2400" dirty="0">
                <a:solidFill>
                  <a:schemeClr val="tx2"/>
                </a:solidFill>
              </a:rPr>
              <a:t>("0");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TextField</a:t>
            </a:r>
            <a:r>
              <a:rPr lang="en-CA" sz="2400" dirty="0">
                <a:solidFill>
                  <a:schemeClr val="tx2"/>
                </a:solidFill>
              </a:rPr>
              <a:t> </a:t>
            </a:r>
            <a:r>
              <a:rPr lang="en-CA" sz="2400" dirty="0" err="1">
                <a:solidFill>
                  <a:schemeClr val="tx2"/>
                </a:solidFill>
              </a:rPr>
              <a:t>resultField</a:t>
            </a:r>
            <a:r>
              <a:rPr lang="en-CA" sz="2400" dirty="0">
                <a:solidFill>
                  <a:schemeClr val="tx2"/>
                </a:solidFill>
              </a:rPr>
              <a:t> = new </a:t>
            </a:r>
            <a:r>
              <a:rPr lang="en-CA" sz="2400" dirty="0" err="1">
                <a:solidFill>
                  <a:schemeClr val="tx2"/>
                </a:solidFill>
              </a:rPr>
              <a:t>TextField</a:t>
            </a:r>
            <a:r>
              <a:rPr lang="en-CA" sz="2400" dirty="0">
                <a:solidFill>
                  <a:schemeClr val="tx2"/>
                </a:solidFill>
              </a:rPr>
              <a:t>("0");</a:t>
            </a:r>
          </a:p>
          <a:p>
            <a:pPr lvl="1"/>
            <a:r>
              <a:rPr lang="en-CA" dirty="0"/>
              <a:t>note that text is a String, not an int or double</a:t>
            </a:r>
          </a:p>
          <a:p>
            <a:pPr lvl="2"/>
            <a:r>
              <a:rPr lang="en-US" dirty="0"/>
              <a:t>we will need</a:t>
            </a:r>
            <a:r>
              <a:rPr lang="en-CA" dirty="0"/>
              <a:t> to convert that String to a number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Our Arrangement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Laid out as a grid:</a:t>
            </a:r>
          </a:p>
          <a:p>
            <a:pPr lvl="1"/>
            <a:r>
              <a:rPr lang="en-CA" dirty="0"/>
              <a:t>two columns, five rows</a:t>
            </a:r>
          </a:p>
          <a:p>
            <a:pPr lvl="1"/>
            <a:r>
              <a:rPr lang="en-CA" dirty="0"/>
              <a:t>numbered from zero (as usual in C.S.)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642508"/>
              </p:ext>
            </p:extLst>
          </p:nvPr>
        </p:nvGraphicFramePr>
        <p:xfrm>
          <a:off x="1524000" y="4246351"/>
          <a:ext cx="6096000" cy="2250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49">
                <a:tc>
                  <a:txBody>
                    <a:bodyPr/>
                    <a:lstStyle/>
                    <a:p>
                      <a:r>
                        <a:rPr lang="en-CA" dirty="0"/>
                        <a:t>Enter two numbers to add</a:t>
                      </a:r>
                      <a:r>
                        <a:rPr lang="en-CA" baseline="0" dirty="0"/>
                        <a:t> up: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49">
                <a:tc>
                  <a:txBody>
                    <a:bodyPr/>
                    <a:lstStyle/>
                    <a:p>
                      <a:r>
                        <a:rPr lang="en-CA" dirty="0"/>
                        <a:t>First Number: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dirty="0"/>
                        <a:t>(…………...Box</a:t>
                      </a:r>
                      <a:r>
                        <a:rPr lang="en-CA" baseline="0" dirty="0"/>
                        <a:t> for First Number)</a:t>
                      </a:r>
                      <a:endParaRPr lang="en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49">
                <a:tc>
                  <a:txBody>
                    <a:bodyPr/>
                    <a:lstStyle/>
                    <a:p>
                      <a:r>
                        <a:rPr lang="en-CA" dirty="0"/>
                        <a:t>Second Number: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(……...Box</a:t>
                      </a:r>
                      <a:r>
                        <a:rPr lang="en-CA" baseline="0" dirty="0"/>
                        <a:t> for Second Number)</a:t>
                      </a:r>
                      <a:endParaRPr lang="en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49">
                <a:tc>
                  <a:txBody>
                    <a:bodyPr/>
                    <a:lstStyle/>
                    <a:p>
                      <a:r>
                        <a:rPr lang="en-CA" dirty="0"/>
                        <a:t>Result: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(…………………..….Box</a:t>
                      </a:r>
                      <a:r>
                        <a:rPr lang="en-CA" baseline="0" dirty="0"/>
                        <a:t> for Result)</a:t>
                      </a:r>
                      <a:endParaRPr lang="en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049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(Add Button)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(Done</a:t>
                      </a:r>
                      <a:r>
                        <a:rPr lang="en-CA" baseline="0" dirty="0"/>
                        <a:t> Button)</a:t>
                      </a:r>
                      <a:endParaRPr lang="en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0749" y="3832299"/>
            <a:ext cx="731289" cy="2693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i="1" u="sng" dirty="0"/>
              <a:t>Row</a:t>
            </a:r>
          </a:p>
          <a:p>
            <a:pPr algn="ctr">
              <a:spcBef>
                <a:spcPts val="600"/>
              </a:spcBef>
            </a:pPr>
            <a:r>
              <a:rPr lang="en-CA" dirty="0"/>
              <a:t>0</a:t>
            </a:r>
          </a:p>
          <a:p>
            <a:pPr algn="ctr">
              <a:spcBef>
                <a:spcPts val="600"/>
              </a:spcBef>
            </a:pPr>
            <a:r>
              <a:rPr lang="en-CA" dirty="0"/>
              <a:t>1</a:t>
            </a:r>
          </a:p>
          <a:p>
            <a:pPr algn="ctr">
              <a:spcBef>
                <a:spcPts val="600"/>
              </a:spcBef>
            </a:pPr>
            <a:r>
              <a:rPr lang="en-CA" dirty="0"/>
              <a:t>2</a:t>
            </a:r>
          </a:p>
          <a:p>
            <a:pPr algn="ctr">
              <a:spcBef>
                <a:spcPts val="600"/>
              </a:spcBef>
            </a:pPr>
            <a:r>
              <a:rPr lang="en-CA" dirty="0"/>
              <a:t>3</a:t>
            </a:r>
          </a:p>
          <a:p>
            <a:pPr algn="ctr">
              <a:spcBef>
                <a:spcPts val="600"/>
              </a:spcBef>
            </a:pPr>
            <a:r>
              <a:rPr lang="en-CA" dirty="0"/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3501008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311275" algn="ctr"/>
                <a:tab pos="2919413" algn="ctr"/>
                <a:tab pos="4462463" algn="ctr"/>
              </a:tabLst>
            </a:pPr>
            <a:r>
              <a:rPr lang="en-CA" dirty="0"/>
              <a:t>		</a:t>
            </a:r>
            <a:r>
              <a:rPr lang="en-CA" i="1" u="sng" dirty="0"/>
              <a:t>Column</a:t>
            </a:r>
          </a:p>
          <a:p>
            <a:pPr>
              <a:tabLst>
                <a:tab pos="1311275" algn="ctr"/>
                <a:tab pos="2919413" algn="ctr"/>
                <a:tab pos="4462463" algn="ctr"/>
              </a:tabLst>
            </a:pPr>
            <a:r>
              <a:rPr lang="en-CA" dirty="0"/>
              <a:t>	0		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Outline &amp; Warning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is GUI</a:t>
            </a:r>
          </a:p>
          <a:p>
            <a:r>
              <a:rPr lang="en-CA" dirty="0"/>
              <a:t>Creating an Application Window</a:t>
            </a:r>
          </a:p>
          <a:p>
            <a:pPr lvl="1"/>
            <a:r>
              <a:rPr lang="en-CA" dirty="0"/>
              <a:t>controls and layouts (arrangements; panes)</a:t>
            </a:r>
          </a:p>
          <a:p>
            <a:r>
              <a:rPr lang="en-CA" dirty="0"/>
              <a:t>Activating Buttons in an Application Window</a:t>
            </a:r>
          </a:p>
          <a:p>
            <a:pPr lvl="1"/>
            <a:r>
              <a:rPr lang="en-CA" dirty="0"/>
              <a:t>making it </a:t>
            </a:r>
            <a:r>
              <a:rPr lang="en-CA" i="1" dirty="0"/>
              <a:t>do</a:t>
            </a:r>
            <a:r>
              <a:rPr lang="en-CA" dirty="0"/>
              <a:t> something</a:t>
            </a:r>
          </a:p>
          <a:p>
            <a:r>
              <a:rPr lang="en-CA" b="1" dirty="0"/>
              <a:t>Warning</a:t>
            </a:r>
            <a:r>
              <a:rPr lang="en-CA" dirty="0"/>
              <a:t>:</a:t>
            </a:r>
          </a:p>
          <a:p>
            <a:pPr lvl="1"/>
            <a:r>
              <a:rPr lang="en-CA" dirty="0"/>
              <a:t>close old windows before running program again</a:t>
            </a:r>
          </a:p>
          <a:p>
            <a:pPr lvl="1"/>
            <a:r>
              <a:rPr lang="en-CA" dirty="0"/>
              <a:t>you may need to use the </a:t>
            </a:r>
            <a:r>
              <a:rPr lang="en-CA" b="1" dirty="0"/>
              <a:t>Clean and Build Project</a:t>
            </a:r>
            <a:r>
              <a:rPr lang="en-CA" dirty="0"/>
              <a:t> command on the </a:t>
            </a:r>
            <a:r>
              <a:rPr lang="en-CA" b="1" dirty="0"/>
              <a:t>Run</a:t>
            </a:r>
            <a:r>
              <a:rPr lang="en-CA" dirty="0"/>
              <a:t> menu from time to time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a Grid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Create the </a:t>
            </a:r>
            <a:r>
              <a:rPr lang="en-CA" dirty="0" err="1"/>
              <a:t>GridPane</a:t>
            </a:r>
            <a:endParaRPr lang="en-CA" dirty="0"/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GridPane</a:t>
            </a:r>
            <a:r>
              <a:rPr lang="en-CA" sz="2400" dirty="0">
                <a:solidFill>
                  <a:schemeClr val="tx2"/>
                </a:solidFill>
              </a:rPr>
              <a:t> root = new </a:t>
            </a:r>
            <a:r>
              <a:rPr lang="en-CA" sz="2400" dirty="0" err="1">
                <a:solidFill>
                  <a:schemeClr val="tx2"/>
                </a:solidFill>
              </a:rPr>
              <a:t>GridPane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r>
              <a:rPr lang="en-CA" dirty="0"/>
              <a:t>Add each object to its column and row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root.add</a:t>
            </a:r>
            <a:r>
              <a:rPr lang="en-CA" sz="2400" dirty="0">
                <a:solidFill>
                  <a:schemeClr val="tx2"/>
                </a:solidFill>
              </a:rPr>
              <a:t>(instructions, 0, 0);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root.add</a:t>
            </a:r>
            <a:r>
              <a:rPr lang="en-CA" sz="2400" dirty="0">
                <a:solidFill>
                  <a:schemeClr val="tx2"/>
                </a:solidFill>
              </a:rPr>
              <a:t>(num1Label, 0, 1);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root.add</a:t>
            </a:r>
            <a:r>
              <a:rPr lang="en-CA" sz="2400" dirty="0">
                <a:solidFill>
                  <a:schemeClr val="tx2"/>
                </a:solidFill>
              </a:rPr>
              <a:t>(num1Field, 1, 1);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…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root.add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addButton</a:t>
            </a:r>
            <a:r>
              <a:rPr lang="en-CA" sz="2400" dirty="0">
                <a:solidFill>
                  <a:schemeClr val="tx2"/>
                </a:solidFill>
              </a:rPr>
              <a:t>, 0, 4);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root.add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doneButton</a:t>
            </a:r>
            <a:r>
              <a:rPr lang="en-CA" sz="2400" dirty="0">
                <a:solidFill>
                  <a:schemeClr val="tx2"/>
                </a:solidFill>
              </a:rPr>
              <a:t>, 1, 4);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475765"/>
              </p:ext>
            </p:extLst>
          </p:nvPr>
        </p:nvGraphicFramePr>
        <p:xfrm>
          <a:off x="4716016" y="3429000"/>
          <a:ext cx="3888432" cy="2297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8787">
                <a:tc>
                  <a:txBody>
                    <a:bodyPr/>
                    <a:lstStyle/>
                    <a:p>
                      <a:r>
                        <a:rPr lang="en-CA" sz="1400" dirty="0"/>
                        <a:t>Enter two numbers to add</a:t>
                      </a:r>
                      <a:r>
                        <a:rPr lang="en-CA" sz="1400" baseline="0" dirty="0"/>
                        <a:t> up:</a:t>
                      </a:r>
                      <a:endParaRPr lang="en-CA" sz="1400" dirty="0"/>
                    </a:p>
                  </a:txBody>
                  <a:tcPr marL="69238" marR="69238" marT="34618" marB="34618" anchor="ctr"/>
                </a:tc>
                <a:tc>
                  <a:txBody>
                    <a:bodyPr/>
                    <a:lstStyle/>
                    <a:p>
                      <a:endParaRPr lang="en-CA" sz="1400"/>
                    </a:p>
                  </a:txBody>
                  <a:tcPr marL="69238" marR="69238" marT="34618" marB="3461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698">
                <a:tc>
                  <a:txBody>
                    <a:bodyPr/>
                    <a:lstStyle/>
                    <a:p>
                      <a:r>
                        <a:rPr lang="en-CA" sz="1400" dirty="0"/>
                        <a:t>First Number:</a:t>
                      </a:r>
                    </a:p>
                  </a:txBody>
                  <a:tcPr marL="69238" marR="69238" marT="34618" marB="3461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400" dirty="0"/>
                        <a:t>(……..Box</a:t>
                      </a:r>
                      <a:r>
                        <a:rPr lang="en-CA" sz="1400" baseline="0" dirty="0"/>
                        <a:t> for 1</a:t>
                      </a:r>
                      <a:r>
                        <a:rPr lang="en-CA" sz="1400" baseline="30000" dirty="0"/>
                        <a:t>st</a:t>
                      </a:r>
                      <a:r>
                        <a:rPr lang="en-CA" sz="1400" baseline="0" dirty="0"/>
                        <a:t> Number)</a:t>
                      </a:r>
                      <a:endParaRPr lang="en-CA" sz="1400" dirty="0"/>
                    </a:p>
                  </a:txBody>
                  <a:tcPr marL="69238" marR="69238" marT="34618" marB="3461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698">
                <a:tc>
                  <a:txBody>
                    <a:bodyPr/>
                    <a:lstStyle/>
                    <a:p>
                      <a:r>
                        <a:rPr lang="en-CA" sz="1400" dirty="0"/>
                        <a:t>Second Number:</a:t>
                      </a:r>
                    </a:p>
                  </a:txBody>
                  <a:tcPr marL="69238" marR="69238" marT="34618" marB="34618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/>
                        <a:t>(…….Box</a:t>
                      </a:r>
                      <a:r>
                        <a:rPr lang="en-CA" sz="1400" baseline="0" dirty="0"/>
                        <a:t> for 2</a:t>
                      </a:r>
                      <a:r>
                        <a:rPr lang="en-CA" sz="1400" baseline="30000" dirty="0"/>
                        <a:t>nd</a:t>
                      </a:r>
                      <a:r>
                        <a:rPr lang="en-CA" sz="1400" baseline="0" dirty="0"/>
                        <a:t> Number)</a:t>
                      </a:r>
                      <a:endParaRPr lang="en-CA" sz="1400" dirty="0"/>
                    </a:p>
                  </a:txBody>
                  <a:tcPr marL="69238" marR="69238" marT="34618" marB="3461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698">
                <a:tc>
                  <a:txBody>
                    <a:bodyPr/>
                    <a:lstStyle/>
                    <a:p>
                      <a:r>
                        <a:rPr lang="en-CA" sz="1400" dirty="0"/>
                        <a:t>Result:</a:t>
                      </a:r>
                    </a:p>
                  </a:txBody>
                  <a:tcPr marL="69238" marR="69238" marT="34618" marB="34618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/>
                        <a:t>(…………….Box</a:t>
                      </a:r>
                      <a:r>
                        <a:rPr lang="en-CA" sz="1400" baseline="0" dirty="0"/>
                        <a:t> for Result)</a:t>
                      </a:r>
                      <a:endParaRPr lang="en-CA" sz="1400" dirty="0"/>
                    </a:p>
                  </a:txBody>
                  <a:tcPr marL="69238" marR="69238" marT="34618" marB="3461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698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(Add Button)</a:t>
                      </a:r>
                    </a:p>
                  </a:txBody>
                  <a:tcPr marL="69238" marR="69238" marT="34618" marB="346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(Done</a:t>
                      </a:r>
                      <a:r>
                        <a:rPr lang="en-CA" sz="1400" baseline="0" dirty="0"/>
                        <a:t> Button)</a:t>
                      </a:r>
                      <a:endParaRPr lang="en-CA" sz="1400" dirty="0"/>
                    </a:p>
                  </a:txBody>
                  <a:tcPr marL="69238" marR="69238" marT="34618" marB="3461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a Scene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Sample Application has an example: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tx2"/>
                </a:solidFill>
              </a:rPr>
              <a:t>Scene </a:t>
            </a:r>
            <a:r>
              <a:rPr lang="en-CA" sz="2400" dirty="0" err="1">
                <a:solidFill>
                  <a:schemeClr val="tx2"/>
                </a:solidFill>
              </a:rPr>
              <a:t>scene</a:t>
            </a:r>
            <a:r>
              <a:rPr lang="en-CA" sz="2400" dirty="0">
                <a:solidFill>
                  <a:schemeClr val="tx2"/>
                </a:solidFill>
              </a:rPr>
              <a:t> = new Scene(root, 300, 250);</a:t>
            </a:r>
          </a:p>
          <a:p>
            <a:pPr lvl="1"/>
            <a:r>
              <a:rPr lang="en-CA" dirty="0"/>
              <a:t>give it the laid out stuff, width and height</a:t>
            </a:r>
          </a:p>
          <a:p>
            <a:pPr lvl="1"/>
            <a:r>
              <a:rPr lang="en-CA" dirty="0"/>
              <a:t>this works for us</a:t>
            </a:r>
          </a:p>
          <a:p>
            <a:r>
              <a:rPr lang="en-CA" dirty="0"/>
              <a:t>Can now run the program:</a:t>
            </a:r>
          </a:p>
          <a:p>
            <a:pPr lvl="1"/>
            <a:r>
              <a:rPr lang="en-CA" dirty="0"/>
              <a:t>…</a:t>
            </a:r>
          </a:p>
          <a:p>
            <a:pPr lvl="1"/>
            <a:r>
              <a:rPr lang="en-CA" dirty="0"/>
              <a:t>…</a:t>
            </a:r>
          </a:p>
          <a:p>
            <a:pPr lvl="1"/>
            <a:r>
              <a:rPr lang="en-CA" dirty="0"/>
              <a:t>doesn’t look very nice…</a:t>
            </a:r>
          </a:p>
          <a:p>
            <a:pPr lvl="1"/>
            <a:r>
              <a:rPr lang="en-CA" dirty="0"/>
              <a:t>doesn’t do anything, either</a:t>
            </a:r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789040"/>
            <a:ext cx="30099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Sizing to Scene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Big blank space at bottom</a:t>
            </a:r>
          </a:p>
          <a:p>
            <a:pPr lvl="1"/>
            <a:r>
              <a:rPr lang="en-CA" dirty="0"/>
              <a:t>made scene too tall and narrow</a:t>
            </a:r>
          </a:p>
          <a:p>
            <a:pPr lvl="2"/>
            <a:r>
              <a:rPr lang="en-CA" dirty="0"/>
              <a:t>"Enter two numbers to add…"</a:t>
            </a:r>
          </a:p>
          <a:p>
            <a:pPr lvl="1"/>
            <a:r>
              <a:rPr lang="en-CA" dirty="0"/>
              <a:t>window sized to fit scene</a:t>
            </a:r>
          </a:p>
          <a:p>
            <a:r>
              <a:rPr lang="en-CA" dirty="0"/>
              <a:t>Don’t tell the Scene how big the layout is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tx2"/>
                </a:solidFill>
              </a:rPr>
              <a:t>Scene </a:t>
            </a:r>
            <a:r>
              <a:rPr lang="en-CA" sz="2400" dirty="0" err="1">
                <a:solidFill>
                  <a:schemeClr val="tx2"/>
                </a:solidFill>
              </a:rPr>
              <a:t>scene</a:t>
            </a:r>
            <a:r>
              <a:rPr lang="en-CA" sz="2400" dirty="0">
                <a:solidFill>
                  <a:schemeClr val="tx2"/>
                </a:solidFill>
              </a:rPr>
              <a:t> = new Scene(root);</a:t>
            </a:r>
          </a:p>
          <a:p>
            <a:pPr lvl="1"/>
            <a:r>
              <a:rPr lang="en-CA" dirty="0"/>
              <a:t>scene will be just as big as it needs to be</a:t>
            </a:r>
          </a:p>
        </p:txBody>
      </p:sp>
      <p:pic>
        <p:nvPicPr>
          <p:cNvPr id="1157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5293568"/>
            <a:ext cx="30670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Make Everything BIGGER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 18pt or 24pt font instead of default</a:t>
            </a:r>
          </a:p>
          <a:p>
            <a:pPr lvl="1"/>
            <a:r>
              <a:rPr lang="en-CA" dirty="0"/>
              <a:t>tell each object to change its font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instructions.setFont</a:t>
            </a:r>
            <a:r>
              <a:rPr lang="en-CA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(new Font(24));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num1Field.setFont(new Font(24));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addButton.setFont</a:t>
            </a:r>
            <a:r>
              <a:rPr lang="en-CA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(new Font(24));</a:t>
            </a:r>
          </a:p>
          <a:p>
            <a:pPr lvl="1"/>
            <a:r>
              <a:rPr lang="en-CA" dirty="0"/>
              <a:t>name that number FONT_SIZE</a:t>
            </a:r>
          </a:p>
          <a:p>
            <a:pPr lvl="1"/>
            <a:r>
              <a:rPr lang="en-CA" dirty="0"/>
              <a:t>need to import </a:t>
            </a:r>
            <a:r>
              <a:rPr lang="en-CA" dirty="0" err="1"/>
              <a:t>java.scene.text.Font</a:t>
            </a:r>
            <a:endParaRPr lang="en-CA" dirty="0"/>
          </a:p>
          <a:p>
            <a:pPr lvl="2"/>
            <a:r>
              <a:rPr lang="en-CA" i="1" dirty="0"/>
              <a:t>NOT </a:t>
            </a:r>
            <a:r>
              <a:rPr lang="en-CA" i="1" dirty="0" err="1"/>
              <a:t>java.awt.Font</a:t>
            </a:r>
            <a:endParaRPr lang="en-CA" i="1" dirty="0"/>
          </a:p>
          <a:p>
            <a:pPr lvl="1"/>
            <a:r>
              <a:rPr lang="en-CA" dirty="0"/>
              <a:t>just need to do that for each label, field and button</a:t>
            </a:r>
          </a:p>
          <a:p>
            <a:pPr lvl="1"/>
            <a:r>
              <a:rPr lang="en-CA" dirty="0"/>
              <a:t>better to make a method for each kind of control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Control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Create the control and set its font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private Button </a:t>
            </a:r>
            <a:r>
              <a:rPr lang="en-CA" sz="2400" dirty="0" err="1">
                <a:solidFill>
                  <a:schemeClr val="tx2"/>
                </a:solidFill>
              </a:rPr>
              <a:t>makeButton</a:t>
            </a:r>
            <a:r>
              <a:rPr lang="en-CA" sz="2400" dirty="0">
                <a:solidFill>
                  <a:schemeClr val="tx2"/>
                </a:solidFill>
              </a:rPr>
              <a:t>(String text) {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Button result = new Button(text);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result.setFont</a:t>
            </a:r>
            <a:r>
              <a:rPr lang="en-CA" sz="2400" dirty="0">
                <a:solidFill>
                  <a:schemeClr val="tx2"/>
                </a:solidFill>
              </a:rPr>
              <a:t>(new Font(FONT_SIZE));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return result;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pPr lvl="1"/>
            <a:r>
              <a:rPr lang="en-CA" i="1" dirty="0"/>
              <a:t>similarly</a:t>
            </a:r>
            <a:r>
              <a:rPr lang="en-CA" dirty="0"/>
              <a:t> </a:t>
            </a:r>
            <a:br>
              <a:rPr lang="en-CA" dirty="0"/>
            </a:br>
            <a:r>
              <a:rPr lang="en-CA" dirty="0"/>
              <a:t>for Labels </a:t>
            </a:r>
            <a:br>
              <a:rPr lang="en-CA" dirty="0"/>
            </a:br>
            <a:r>
              <a:rPr lang="en-CA" dirty="0"/>
              <a:t>and </a:t>
            </a:r>
            <a:br>
              <a:rPr lang="en-CA" dirty="0"/>
            </a:br>
            <a:r>
              <a:rPr lang="en-CA" dirty="0" err="1"/>
              <a:t>TextFields</a:t>
            </a:r>
            <a:endParaRPr lang="en-CA" dirty="0"/>
          </a:p>
        </p:txBody>
      </p:sp>
      <p:pic>
        <p:nvPicPr>
          <p:cNvPr id="1167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077072"/>
            <a:ext cx="6019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Alignment in </a:t>
            </a:r>
            <a:r>
              <a:rPr lang="en-CA" dirty="0" err="1"/>
              <a:t>TextFields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Want the numbers to be on the right</a:t>
            </a:r>
          </a:p>
          <a:p>
            <a:pPr lvl="1"/>
            <a:r>
              <a:rPr lang="en-CA" dirty="0"/>
              <a:t>so they look like this:</a:t>
            </a:r>
          </a:p>
          <a:p>
            <a:endParaRPr lang="en-CA" dirty="0"/>
          </a:p>
          <a:p>
            <a:pPr lvl="1"/>
            <a:r>
              <a:rPr lang="en-CA" dirty="0"/>
              <a:t>instead of like this: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r>
              <a:rPr lang="en-CA" dirty="0"/>
              <a:t>Add command to </a:t>
            </a:r>
            <a:r>
              <a:rPr lang="en-CA" dirty="0" err="1"/>
              <a:t>makeTextField</a:t>
            </a:r>
            <a:r>
              <a:rPr lang="en-CA" dirty="0"/>
              <a:t> method: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result.setAlignment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Pos.CENTER_RIGHT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pPr lvl="1"/>
            <a:r>
              <a:rPr lang="en-CA" dirty="0"/>
              <a:t>need to import </a:t>
            </a:r>
            <a:r>
              <a:rPr lang="en-CA" dirty="0" err="1"/>
              <a:t>javafx.geometry.Pos</a:t>
            </a:r>
            <a:endParaRPr lang="en-CA" dirty="0"/>
          </a:p>
        </p:txBody>
      </p:sp>
      <p:pic>
        <p:nvPicPr>
          <p:cNvPr id="1177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573016"/>
            <a:ext cx="21526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2348880"/>
            <a:ext cx="21431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Making Result Field Un-Editable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Result is calculated, not entered by user</a:t>
            </a:r>
          </a:p>
          <a:p>
            <a:pPr lvl="1"/>
            <a:r>
              <a:rPr lang="en-CA" dirty="0"/>
              <a:t>prevent user from accidentally changing it</a:t>
            </a:r>
          </a:p>
          <a:p>
            <a:r>
              <a:rPr lang="en-CA" dirty="0"/>
              <a:t>Other fields need to be editable</a:t>
            </a:r>
          </a:p>
          <a:p>
            <a:pPr lvl="1"/>
            <a:r>
              <a:rPr lang="en-CA" dirty="0"/>
              <a:t>so user can enter numbers</a:t>
            </a:r>
          </a:p>
          <a:p>
            <a:pPr lvl="1"/>
            <a:r>
              <a:rPr lang="en-CA" dirty="0"/>
              <a:t>don’t change </a:t>
            </a:r>
            <a:r>
              <a:rPr lang="en-CA" dirty="0" err="1"/>
              <a:t>makeTextField</a:t>
            </a:r>
            <a:r>
              <a:rPr lang="en-CA" dirty="0"/>
              <a:t> method!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resultField.setEditable</a:t>
            </a:r>
            <a:r>
              <a:rPr lang="en-CA" sz="2400" dirty="0">
                <a:solidFill>
                  <a:schemeClr val="tx2"/>
                </a:solidFill>
              </a:rPr>
              <a:t>(false);</a:t>
            </a:r>
          </a:p>
          <a:p>
            <a:pPr lvl="1"/>
            <a:r>
              <a:rPr lang="en-CA" dirty="0"/>
              <a:t>can’t type in result field any more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Spreading over Multiple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Make instructions go all the way across the top</a:t>
            </a:r>
          </a:p>
          <a:p>
            <a:pPr lvl="1"/>
            <a:r>
              <a:rPr lang="en-CA" dirty="0"/>
              <a:t>currently stuck in top-left cell of grid (0, 0)</a:t>
            </a:r>
          </a:p>
          <a:p>
            <a:pPr lvl="1"/>
            <a:r>
              <a:rPr lang="en-CA" dirty="0"/>
              <a:t>want to make it go across two columns</a:t>
            </a:r>
          </a:p>
          <a:p>
            <a:pPr lvl="2"/>
            <a:r>
              <a:rPr lang="en-CA" dirty="0"/>
              <a:t>but still only one row</a:t>
            </a:r>
          </a:p>
          <a:p>
            <a:pPr lvl="1"/>
            <a:r>
              <a:rPr lang="en-CA" dirty="0"/>
              <a:t>add number of columns and rows to add command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root.add</a:t>
            </a:r>
            <a:r>
              <a:rPr lang="en-CA" sz="2400" dirty="0">
                <a:solidFill>
                  <a:schemeClr val="tx2"/>
                </a:solidFill>
              </a:rPr>
              <a:t>(instructions, 0, 0, 2, 1);  </a:t>
            </a:r>
            <a:r>
              <a:rPr lang="en-CA" sz="2400" i="1" dirty="0">
                <a:solidFill>
                  <a:schemeClr val="tx2"/>
                </a:solidFill>
              </a:rPr>
              <a:t>// 2 cols, 1 row</a:t>
            </a:r>
          </a:p>
          <a:p>
            <a:pPr lvl="1"/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626818"/>
            <a:ext cx="35528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More Can Be Done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Add space around the outside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root.addSetPadding</a:t>
            </a:r>
            <a:r>
              <a:rPr lang="en-CA" sz="2400" dirty="0">
                <a:solidFill>
                  <a:schemeClr val="tx2"/>
                </a:solidFill>
              </a:rPr>
              <a:t>(new Insets(15, 25, 15, 25));</a:t>
            </a:r>
          </a:p>
          <a:p>
            <a:pPr lvl="1"/>
            <a:r>
              <a:rPr lang="en-CA" dirty="0"/>
              <a:t>need to import </a:t>
            </a:r>
            <a:r>
              <a:rPr lang="en-CA" dirty="0" err="1"/>
              <a:t>javafx.geometry.Insets</a:t>
            </a:r>
            <a:endParaRPr lang="en-CA" dirty="0"/>
          </a:p>
          <a:p>
            <a:r>
              <a:rPr lang="en-CA" dirty="0"/>
              <a:t>Add space between rows and columns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root.setHgap</a:t>
            </a:r>
            <a:r>
              <a:rPr lang="en-CA" sz="2400" dirty="0">
                <a:solidFill>
                  <a:schemeClr val="tx2"/>
                </a:solidFill>
              </a:rPr>
              <a:t>(15);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root.setVgap</a:t>
            </a:r>
            <a:r>
              <a:rPr lang="en-CA" sz="2400" dirty="0">
                <a:solidFill>
                  <a:schemeClr val="tx2"/>
                </a:solidFill>
              </a:rPr>
              <a:t>(10);</a:t>
            </a:r>
          </a:p>
          <a:p>
            <a:r>
              <a:rPr lang="en-CA" dirty="0"/>
              <a:t>And lots more!</a:t>
            </a:r>
            <a:endParaRPr lang="en-CA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933056"/>
            <a:ext cx="41814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Making it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Clicking the Buttons does nothing</a:t>
            </a:r>
          </a:p>
          <a:p>
            <a:pPr lvl="1"/>
            <a:r>
              <a:rPr lang="en-CA" dirty="0"/>
              <a:t>no action associated with the button</a:t>
            </a:r>
          </a:p>
          <a:p>
            <a:r>
              <a:rPr lang="en-CA" dirty="0"/>
              <a:t>Sample application had an example: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btn.</a:t>
            </a:r>
            <a:r>
              <a:rPr lang="en-CA" sz="2400" b="1" dirty="0" err="1">
                <a:solidFill>
                  <a:schemeClr val="tx2"/>
                </a:solidFill>
              </a:rPr>
              <a:t>setOnAction</a:t>
            </a:r>
            <a:r>
              <a:rPr lang="en-CA" sz="2400" b="1" dirty="0">
                <a:solidFill>
                  <a:schemeClr val="tx2"/>
                </a:solidFill>
              </a:rPr>
              <a:t>(new </a:t>
            </a:r>
            <a:r>
              <a:rPr lang="en-CA" sz="2400" b="1" dirty="0" err="1">
                <a:solidFill>
                  <a:schemeClr val="tx2"/>
                </a:solidFill>
              </a:rPr>
              <a:t>EventHandler</a:t>
            </a:r>
            <a:r>
              <a:rPr lang="en-CA" sz="2400" b="1" dirty="0">
                <a:solidFill>
                  <a:schemeClr val="tx2"/>
                </a:solidFill>
              </a:rPr>
              <a:t>&lt;</a:t>
            </a:r>
            <a:r>
              <a:rPr lang="en-CA" sz="2400" b="1" dirty="0" err="1">
                <a:solidFill>
                  <a:schemeClr val="tx2"/>
                </a:solidFill>
              </a:rPr>
              <a:t>ActionEvent</a:t>
            </a:r>
            <a:r>
              <a:rPr lang="en-CA" sz="2400" b="1" dirty="0">
                <a:solidFill>
                  <a:schemeClr val="tx2"/>
                </a:solidFill>
              </a:rPr>
              <a:t>&gt;() {</a:t>
            </a:r>
          </a:p>
          <a:p>
            <a:pPr lvl="1">
              <a:buNone/>
            </a:pPr>
            <a:r>
              <a:rPr lang="en-CA" sz="2400" b="1" dirty="0">
                <a:solidFill>
                  <a:schemeClr val="tx2"/>
                </a:solidFill>
              </a:rPr>
              <a:t>            @Override</a:t>
            </a:r>
          </a:p>
          <a:p>
            <a:pPr lvl="1">
              <a:buNone/>
            </a:pPr>
            <a:r>
              <a:rPr lang="en-CA" sz="2400" b="1" dirty="0">
                <a:solidFill>
                  <a:schemeClr val="tx2"/>
                </a:solidFill>
              </a:rPr>
              <a:t>            public void handle(</a:t>
            </a:r>
            <a:r>
              <a:rPr lang="en-CA" sz="2400" b="1" dirty="0" err="1">
                <a:solidFill>
                  <a:schemeClr val="tx2"/>
                </a:solidFill>
              </a:rPr>
              <a:t>ActionEvent</a:t>
            </a:r>
            <a:r>
              <a:rPr lang="en-CA" sz="2400" b="1" dirty="0">
                <a:solidFill>
                  <a:schemeClr val="tx2"/>
                </a:solidFill>
              </a:rPr>
              <a:t> event) {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           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("Hello World!");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        </a:t>
            </a:r>
            <a:r>
              <a:rPr lang="en-CA" sz="2400" b="1" dirty="0">
                <a:solidFill>
                  <a:schemeClr val="tx2"/>
                </a:solidFill>
              </a:rPr>
              <a:t>}</a:t>
            </a:r>
          </a:p>
          <a:p>
            <a:pPr lvl="1">
              <a:buNone/>
            </a:pPr>
            <a:r>
              <a:rPr lang="en-CA" sz="2400" b="1" dirty="0">
                <a:solidFill>
                  <a:schemeClr val="tx2"/>
                </a:solidFill>
              </a:rPr>
              <a:t>        });</a:t>
            </a:r>
          </a:p>
          <a:p>
            <a:pPr lvl="1"/>
            <a:r>
              <a:rPr lang="en-CA" dirty="0"/>
              <a:t>consider this a magic formula for now!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What is a GUI?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defRPr/>
            </a:pPr>
            <a:r>
              <a:rPr lang="en-US" dirty="0"/>
              <a:t>Graphical User Interface</a:t>
            </a:r>
          </a:p>
          <a:p>
            <a:pPr lvl="1">
              <a:defRPr/>
            </a:pPr>
            <a:r>
              <a:rPr lang="en-US" dirty="0"/>
              <a:t>a graphical way to use the program</a:t>
            </a:r>
          </a:p>
          <a:p>
            <a:pPr lvl="1">
              <a:defRPr/>
            </a:pPr>
            <a:r>
              <a:rPr lang="en-US" dirty="0"/>
              <a:t>windows, icons, menus, pointing (WIMP)</a:t>
            </a:r>
          </a:p>
          <a:p>
            <a:pPr>
              <a:defRPr/>
            </a:pPr>
            <a:r>
              <a:rPr lang="en-US" dirty="0"/>
              <a:t>Lots less typing for the</a:t>
            </a:r>
            <a:br>
              <a:rPr lang="en-US" dirty="0"/>
            </a:br>
            <a:r>
              <a:rPr lang="en-US" dirty="0"/>
              <a:t>user</a:t>
            </a:r>
          </a:p>
          <a:p>
            <a:pPr>
              <a:defRPr/>
            </a:pPr>
            <a:r>
              <a:rPr lang="en-US" dirty="0"/>
              <a:t>Lots less things for them</a:t>
            </a:r>
            <a:br>
              <a:rPr lang="en-US" dirty="0"/>
            </a:br>
            <a:r>
              <a:rPr lang="en-US" dirty="0"/>
              <a:t>to remember</a:t>
            </a:r>
          </a:p>
          <a:p>
            <a:pPr lvl="1">
              <a:defRPr/>
            </a:pPr>
            <a:r>
              <a:rPr lang="en-US" dirty="0"/>
              <a:t>see options by looking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334000" y="3573463"/>
            <a:ext cx="3124200" cy="2522537"/>
            <a:chOff x="2880" y="2579"/>
            <a:chExt cx="1968" cy="1589"/>
          </a:xfrm>
        </p:grpSpPr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880" y="2579"/>
              <a:ext cx="1968" cy="1589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l"/>
              <a:r>
                <a:rPr lang="en-US" sz="1600" u="sng"/>
                <a:t>F</a:t>
              </a:r>
              <a:r>
                <a:rPr lang="en-US" sz="1600"/>
                <a:t>ile  </a:t>
              </a:r>
              <a:r>
                <a:rPr lang="en-US" sz="1600" u="sng"/>
                <a:t>E</a:t>
              </a:r>
              <a:r>
                <a:rPr lang="en-US" sz="1600"/>
                <a:t>dit  </a:t>
              </a:r>
              <a:r>
                <a:rPr lang="en-US" sz="1600" u="sng"/>
                <a:t>H</a:t>
              </a:r>
              <a:r>
                <a:rPr lang="en-US" sz="1600"/>
                <a:t>elp</a:t>
              </a: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880" y="2832"/>
              <a:ext cx="1968" cy="133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4368" y="2640"/>
              <a:ext cx="131" cy="133"/>
            </a:xfrm>
            <a:prstGeom prst="rect">
              <a:avLst/>
            </a:prstGeom>
            <a:solidFill>
              <a:srgbClr val="969696"/>
            </a:solidFill>
            <a:ln w="12700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0" tIns="0" rIns="0" bIns="0" anchor="b"/>
            <a:lstStyle/>
            <a:p>
              <a:r>
                <a:rPr lang="en-US" sz="2400">
                  <a:solidFill>
                    <a:schemeClr val="bg2"/>
                  </a:solidFill>
                </a:rPr>
                <a:t>_</a:t>
              </a: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4512" y="2640"/>
              <a:ext cx="131" cy="133"/>
            </a:xfrm>
            <a:prstGeom prst="rect">
              <a:avLst/>
            </a:prstGeom>
            <a:solidFill>
              <a:srgbClr val="969696"/>
            </a:solidFill>
            <a:ln w="12700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4656" y="2640"/>
              <a:ext cx="131" cy="133"/>
            </a:xfrm>
            <a:prstGeom prst="rect">
              <a:avLst/>
            </a:prstGeom>
            <a:solidFill>
              <a:srgbClr val="969696"/>
            </a:solidFill>
            <a:ln w="12700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r>
                <a:rPr lang="en-US" sz="2400">
                  <a:solidFill>
                    <a:schemeClr val="bg2"/>
                  </a:solidFill>
                </a:rPr>
                <a:t>X</a:t>
              </a:r>
            </a:p>
          </p:txBody>
        </p:sp>
        <p:sp>
          <p:nvSpPr>
            <p:cNvPr id="10251" name="Rectangle 13"/>
            <p:cNvSpPr>
              <a:spLocks noChangeArrowheads="1"/>
            </p:cNvSpPr>
            <p:nvPr/>
          </p:nvSpPr>
          <p:spPr bwMode="auto">
            <a:xfrm>
              <a:off x="3360" y="3164"/>
              <a:ext cx="528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52" name="Rectangle 14"/>
            <p:cNvSpPr>
              <a:spLocks noChangeArrowheads="1"/>
            </p:cNvSpPr>
            <p:nvPr/>
          </p:nvSpPr>
          <p:spPr bwMode="auto">
            <a:xfrm>
              <a:off x="3360" y="3364"/>
              <a:ext cx="528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53" name="Rectangle 15"/>
            <p:cNvSpPr>
              <a:spLocks noChangeArrowheads="1"/>
            </p:cNvSpPr>
            <p:nvPr/>
          </p:nvSpPr>
          <p:spPr bwMode="auto">
            <a:xfrm>
              <a:off x="3360" y="3652"/>
              <a:ext cx="528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54" name="Text Box 17"/>
            <p:cNvSpPr txBox="1">
              <a:spLocks noChangeArrowheads="1"/>
            </p:cNvSpPr>
            <p:nvPr/>
          </p:nvSpPr>
          <p:spPr bwMode="auto">
            <a:xfrm>
              <a:off x="3024" y="3130"/>
              <a:ext cx="32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Mrph</a:t>
              </a:r>
            </a:p>
          </p:txBody>
        </p:sp>
        <p:sp>
          <p:nvSpPr>
            <p:cNvPr id="10255" name="Text Box 18"/>
            <p:cNvSpPr txBox="1">
              <a:spLocks noChangeArrowheads="1"/>
            </p:cNvSpPr>
            <p:nvPr/>
          </p:nvSpPr>
          <p:spPr bwMode="auto">
            <a:xfrm>
              <a:off x="3051" y="3331"/>
              <a:ext cx="308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dirty="0" err="1"/>
                <a:t>Dpbl</a:t>
              </a:r>
              <a:endParaRPr lang="en-US" sz="1200" dirty="0"/>
            </a:p>
          </p:txBody>
        </p:sp>
        <p:sp>
          <p:nvSpPr>
            <p:cNvPr id="10256" name="Text Box 19"/>
            <p:cNvSpPr txBox="1">
              <a:spLocks noChangeArrowheads="1"/>
            </p:cNvSpPr>
            <p:nvPr/>
          </p:nvSpPr>
          <p:spPr bwMode="auto">
            <a:xfrm>
              <a:off x="3051" y="3619"/>
              <a:ext cx="308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Xvgl</a:t>
              </a:r>
            </a:p>
          </p:txBody>
        </p:sp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4128" y="3139"/>
              <a:ext cx="431" cy="605"/>
              <a:chOff x="4128" y="3139"/>
              <a:chExt cx="431" cy="605"/>
            </a:xfrm>
          </p:grpSpPr>
          <p:sp>
            <p:nvSpPr>
              <p:cNvPr id="10258" name="Oval 20"/>
              <p:cNvSpPr>
                <a:spLocks noChangeArrowheads="1"/>
              </p:cNvSpPr>
              <p:nvPr/>
            </p:nvSpPr>
            <p:spPr bwMode="auto">
              <a:xfrm>
                <a:off x="4128" y="3168"/>
                <a:ext cx="96" cy="9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259" name="Oval 21"/>
              <p:cNvSpPr>
                <a:spLocks noChangeArrowheads="1"/>
              </p:cNvSpPr>
              <p:nvPr/>
            </p:nvSpPr>
            <p:spPr bwMode="auto">
              <a:xfrm>
                <a:off x="4128" y="3312"/>
                <a:ext cx="96" cy="9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260" name="Oval 22"/>
              <p:cNvSpPr>
                <a:spLocks noChangeArrowheads="1"/>
              </p:cNvSpPr>
              <p:nvPr/>
            </p:nvSpPr>
            <p:spPr bwMode="auto">
              <a:xfrm>
                <a:off x="4128" y="3456"/>
                <a:ext cx="96" cy="9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261" name="Oval 23"/>
              <p:cNvSpPr>
                <a:spLocks noChangeArrowheads="1"/>
              </p:cNvSpPr>
              <p:nvPr/>
            </p:nvSpPr>
            <p:spPr bwMode="auto">
              <a:xfrm>
                <a:off x="4128" y="3600"/>
                <a:ext cx="96" cy="9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262" name="Text Box 24"/>
              <p:cNvSpPr txBox="1">
                <a:spLocks noChangeArrowheads="1"/>
              </p:cNvSpPr>
              <p:nvPr/>
            </p:nvSpPr>
            <p:spPr bwMode="auto">
              <a:xfrm>
                <a:off x="4220" y="3139"/>
                <a:ext cx="339" cy="60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25000"/>
                  </a:spcBef>
                </a:pPr>
                <a:r>
                  <a:rPr lang="en-US" sz="1200" dirty="0"/>
                  <a:t>Blah</a:t>
                </a:r>
              </a:p>
              <a:p>
                <a:pPr>
                  <a:spcBef>
                    <a:spcPct val="25000"/>
                  </a:spcBef>
                </a:pPr>
                <a:r>
                  <a:rPr lang="en-US" sz="1200" dirty="0"/>
                  <a:t>Yuck</a:t>
                </a:r>
              </a:p>
              <a:p>
                <a:pPr>
                  <a:spcBef>
                    <a:spcPct val="25000"/>
                  </a:spcBef>
                </a:pPr>
                <a:r>
                  <a:rPr lang="en-US" sz="1200" dirty="0" err="1"/>
                  <a:t>Eeew</a:t>
                </a:r>
                <a:endParaRPr lang="en-US" sz="1200" dirty="0"/>
              </a:p>
              <a:p>
                <a:pPr>
                  <a:spcBef>
                    <a:spcPct val="25000"/>
                  </a:spcBef>
                </a:pPr>
                <a:r>
                  <a:rPr lang="en-US" sz="1200" dirty="0"/>
                  <a:t>Gross</a:t>
                </a:r>
              </a:p>
            </p:txBody>
          </p:sp>
          <p:sp>
            <p:nvSpPr>
              <p:cNvPr id="10263" name="Oval 25"/>
              <p:cNvSpPr>
                <a:spLocks noChangeArrowheads="1"/>
              </p:cNvSpPr>
              <p:nvPr/>
            </p:nvSpPr>
            <p:spPr bwMode="auto">
              <a:xfrm>
                <a:off x="4147" y="3187"/>
                <a:ext cx="58" cy="5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240668" name="Rectangle 28"/>
          <p:cNvSpPr>
            <a:spLocks noChangeArrowheads="1"/>
          </p:cNvSpPr>
          <p:nvPr/>
        </p:nvSpPr>
        <p:spPr bwMode="auto">
          <a:xfrm>
            <a:off x="5364088" y="3975100"/>
            <a:ext cx="838200" cy="1295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 u="sng" dirty="0"/>
              <a:t>O</a:t>
            </a:r>
            <a:r>
              <a:rPr lang="en-US" sz="1800" dirty="0"/>
              <a:t>pen</a:t>
            </a:r>
          </a:p>
          <a:p>
            <a:pPr algn="l"/>
            <a:r>
              <a:rPr lang="en-US" sz="1800" u="sng" dirty="0"/>
              <a:t>S</a:t>
            </a:r>
            <a:r>
              <a:rPr lang="en-US" sz="1800" dirty="0"/>
              <a:t>ave</a:t>
            </a:r>
          </a:p>
          <a:p>
            <a:pPr algn="l"/>
            <a:r>
              <a:rPr lang="en-US" sz="1800" dirty="0"/>
              <a:t>——</a:t>
            </a:r>
          </a:p>
          <a:p>
            <a:pPr algn="l"/>
            <a:r>
              <a:rPr lang="en-US" sz="1800" dirty="0"/>
              <a:t>E</a:t>
            </a:r>
            <a:r>
              <a:rPr lang="en-US" sz="1800" u="sng" dirty="0"/>
              <a:t>x</a:t>
            </a:r>
            <a:r>
              <a:rPr lang="en-US" sz="1800" dirty="0"/>
              <a:t>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68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Use Lambda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NetBeans</a:t>
            </a:r>
            <a:r>
              <a:rPr lang="en-CA" dirty="0"/>
              <a:t> has a yellow light-bulb suggestion:</a:t>
            </a:r>
          </a:p>
          <a:p>
            <a:pPr lvl="1"/>
            <a:r>
              <a:rPr lang="en-CA" i="1" dirty="0"/>
              <a:t>This … can be changed into a lambda expression</a:t>
            </a:r>
          </a:p>
          <a:p>
            <a:r>
              <a:rPr lang="en-CA" dirty="0"/>
              <a:t>Do that! It’ll look much simpler!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btn.</a:t>
            </a:r>
            <a:r>
              <a:rPr lang="en-CA" sz="2400" b="1" dirty="0" err="1">
                <a:solidFill>
                  <a:schemeClr val="tx2"/>
                </a:solidFill>
              </a:rPr>
              <a:t>setOnAction</a:t>
            </a:r>
            <a:r>
              <a:rPr lang="en-CA" sz="2400" b="1" dirty="0">
                <a:solidFill>
                  <a:schemeClr val="tx2"/>
                </a:solidFill>
              </a:rPr>
              <a:t>((</a:t>
            </a:r>
            <a:r>
              <a:rPr lang="en-CA" sz="2400" b="1" dirty="0" err="1">
                <a:solidFill>
                  <a:schemeClr val="tx2"/>
                </a:solidFill>
              </a:rPr>
              <a:t>ActionEvent</a:t>
            </a:r>
            <a:r>
              <a:rPr lang="en-CA" sz="2400" b="1" dirty="0">
                <a:solidFill>
                  <a:schemeClr val="tx2"/>
                </a:solidFill>
              </a:rPr>
              <a:t> event) </a:t>
            </a:r>
            <a:r>
              <a:rPr lang="en-CA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CA" sz="2400" b="1" dirty="0">
                <a:solidFill>
                  <a:schemeClr val="tx2"/>
                </a:solidFill>
              </a:rPr>
              <a:t> {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        </a:t>
            </a: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("Hello World!");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    </a:t>
            </a:r>
            <a:r>
              <a:rPr lang="en-CA" sz="2400" b="1" dirty="0">
                <a:solidFill>
                  <a:schemeClr val="tx2"/>
                </a:solidFill>
              </a:rPr>
              <a:t>});</a:t>
            </a:r>
          </a:p>
          <a:p>
            <a:pPr lvl="1"/>
            <a:r>
              <a:rPr lang="en-CA" dirty="0"/>
              <a:t>quicker and easier magic formula!</a:t>
            </a:r>
          </a:p>
          <a:p>
            <a:pPr lvl="1"/>
            <a:r>
              <a:rPr lang="en-CA" dirty="0"/>
              <a:t>uses hyphen + greater-than sign as an arrow</a:t>
            </a:r>
          </a:p>
          <a:p>
            <a:pPr lvl="1"/>
            <a:r>
              <a:rPr lang="en-CA" dirty="0"/>
              <a:t>put what you want the Button to do in the braces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done Button’s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Want to end the program</a:t>
            </a:r>
          </a:p>
          <a:p>
            <a:pPr lvl="1"/>
            <a:r>
              <a:rPr lang="en-CA" dirty="0"/>
              <a:t>could use </a:t>
            </a:r>
            <a:r>
              <a:rPr lang="en-CA" dirty="0" err="1">
                <a:solidFill>
                  <a:schemeClr val="tx2"/>
                </a:solidFill>
              </a:rPr>
              <a:t>System.exit</a:t>
            </a:r>
            <a:r>
              <a:rPr lang="en-CA" dirty="0">
                <a:solidFill>
                  <a:schemeClr val="tx2"/>
                </a:solidFill>
              </a:rPr>
              <a:t>(0);</a:t>
            </a:r>
          </a:p>
          <a:p>
            <a:pPr lvl="1"/>
            <a:r>
              <a:rPr lang="en-CA" dirty="0"/>
              <a:t>better to use </a:t>
            </a:r>
            <a:r>
              <a:rPr lang="en-CA" dirty="0" err="1">
                <a:solidFill>
                  <a:schemeClr val="tx2"/>
                </a:solidFill>
              </a:rPr>
              <a:t>Platform.exit</a:t>
            </a:r>
            <a:r>
              <a:rPr lang="en-CA" dirty="0">
                <a:solidFill>
                  <a:schemeClr val="tx2"/>
                </a:solidFill>
              </a:rPr>
              <a:t>();</a:t>
            </a:r>
          </a:p>
          <a:p>
            <a:pPr lvl="2"/>
            <a:r>
              <a:rPr lang="en-CA" dirty="0"/>
              <a:t>for later, when you make this Application Awesome!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doneButton.setOnAction</a:t>
            </a:r>
            <a:r>
              <a:rPr lang="en-CA" sz="2400" dirty="0">
                <a:solidFill>
                  <a:schemeClr val="tx2"/>
                </a:solidFill>
              </a:rPr>
              <a:t>((</a:t>
            </a:r>
            <a:r>
              <a:rPr lang="en-CA" sz="2400" dirty="0" err="1">
                <a:solidFill>
                  <a:schemeClr val="tx2"/>
                </a:solidFill>
              </a:rPr>
              <a:t>ActionEvent</a:t>
            </a:r>
            <a:r>
              <a:rPr lang="en-CA" sz="2400" dirty="0">
                <a:solidFill>
                  <a:schemeClr val="tx2"/>
                </a:solidFill>
              </a:rPr>
              <a:t> event) </a:t>
            </a:r>
            <a:r>
              <a:rPr lang="en-CA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CA" sz="2400" dirty="0">
                <a:solidFill>
                  <a:schemeClr val="tx2"/>
                </a:solidFill>
              </a:rPr>
              <a:t> {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Platform.exit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});</a:t>
            </a:r>
          </a:p>
          <a:p>
            <a:pPr lvl="1"/>
            <a:r>
              <a:rPr lang="en-CA" dirty="0"/>
              <a:t>need to import </a:t>
            </a:r>
            <a:r>
              <a:rPr lang="en-CA" dirty="0" err="1"/>
              <a:t>javafx.application.Platform</a:t>
            </a:r>
            <a:endParaRPr lang="en-CA" dirty="0"/>
          </a:p>
          <a:p>
            <a:pPr lvl="2"/>
            <a:r>
              <a:rPr lang="en-CA" dirty="0"/>
              <a:t>also </a:t>
            </a:r>
            <a:r>
              <a:rPr lang="en-CA" dirty="0" err="1"/>
              <a:t>javafx.event.ActionEvent</a:t>
            </a:r>
            <a:r>
              <a:rPr lang="en-CA" dirty="0"/>
              <a:t>, if you deleted it before</a:t>
            </a:r>
          </a:p>
          <a:p>
            <a:pPr lvl="2"/>
            <a:r>
              <a:rPr lang="en-CA" i="1" dirty="0"/>
              <a:t>NOT</a:t>
            </a:r>
            <a:r>
              <a:rPr lang="en-CA" dirty="0"/>
              <a:t> </a:t>
            </a:r>
            <a:r>
              <a:rPr lang="en-CA" i="1" dirty="0" err="1"/>
              <a:t>java.awt.ActionEvent</a:t>
            </a:r>
            <a:r>
              <a:rPr lang="en-CA" dirty="0"/>
              <a:t>!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add Button’s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Needs to add the numbers from the two input </a:t>
            </a:r>
            <a:r>
              <a:rPr lang="en-CA" dirty="0" err="1"/>
              <a:t>TextFields</a:t>
            </a:r>
            <a:r>
              <a:rPr lang="en-CA" dirty="0"/>
              <a:t> and put answer in result </a:t>
            </a:r>
            <a:r>
              <a:rPr lang="en-CA" dirty="0" err="1"/>
              <a:t>TextField</a:t>
            </a:r>
            <a:endParaRPr lang="en-CA" dirty="0"/>
          </a:p>
          <a:p>
            <a:pPr lvl="1"/>
            <a:r>
              <a:rPr lang="en-CA" dirty="0" err="1"/>
              <a:t>TextFields</a:t>
            </a:r>
            <a:r>
              <a:rPr lang="en-CA" dirty="0"/>
              <a:t> give you a String, not an </a:t>
            </a:r>
            <a:r>
              <a:rPr lang="en-CA" dirty="0" err="1"/>
              <a:t>int</a:t>
            </a:r>
            <a:r>
              <a:rPr lang="en-CA" dirty="0"/>
              <a:t>/double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String num1Text = num1Field.getText();</a:t>
            </a:r>
          </a:p>
          <a:p>
            <a:pPr lvl="1"/>
            <a:r>
              <a:rPr lang="en-CA" dirty="0"/>
              <a:t>need to translate into an </a:t>
            </a:r>
            <a:r>
              <a:rPr lang="en-CA" dirty="0" err="1"/>
              <a:t>int</a:t>
            </a:r>
            <a:r>
              <a:rPr lang="en-CA" dirty="0"/>
              <a:t>: </a:t>
            </a:r>
            <a:r>
              <a:rPr lang="en-CA" dirty="0" err="1"/>
              <a:t>Integer.parseInt</a:t>
            </a:r>
            <a:endParaRPr lang="en-CA" dirty="0"/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num1 = </a:t>
            </a:r>
            <a:r>
              <a:rPr lang="en-CA" sz="2400" dirty="0" err="1">
                <a:solidFill>
                  <a:schemeClr val="tx2"/>
                </a:solidFill>
              </a:rPr>
              <a:t>Integer.parseInt</a:t>
            </a:r>
            <a:r>
              <a:rPr lang="en-CA" sz="2400" dirty="0">
                <a:solidFill>
                  <a:schemeClr val="tx2"/>
                </a:solidFill>
              </a:rPr>
              <a:t>(num1Text);</a:t>
            </a:r>
          </a:p>
          <a:p>
            <a:pPr lvl="1"/>
            <a:r>
              <a:rPr lang="en-CA" dirty="0"/>
              <a:t>then need to change </a:t>
            </a:r>
            <a:r>
              <a:rPr lang="en-CA" dirty="0" err="1"/>
              <a:t>int</a:t>
            </a:r>
            <a:r>
              <a:rPr lang="en-CA" dirty="0"/>
              <a:t> to String: </a:t>
            </a:r>
            <a:r>
              <a:rPr lang="en-CA" dirty="0" err="1"/>
              <a:t>Integer.toString</a:t>
            </a:r>
            <a:endParaRPr lang="en-CA" dirty="0"/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String </a:t>
            </a:r>
            <a:r>
              <a:rPr lang="en-CA" sz="2400" dirty="0" err="1">
                <a:solidFill>
                  <a:schemeClr val="tx2"/>
                </a:solidFill>
              </a:rPr>
              <a:t>sumText</a:t>
            </a:r>
            <a:r>
              <a:rPr lang="en-CA" sz="2400" dirty="0">
                <a:solidFill>
                  <a:schemeClr val="tx2"/>
                </a:solidFill>
              </a:rPr>
              <a:t> = </a:t>
            </a:r>
            <a:r>
              <a:rPr lang="en-CA" sz="2400" dirty="0" err="1">
                <a:solidFill>
                  <a:schemeClr val="tx2"/>
                </a:solidFill>
              </a:rPr>
              <a:t>Integer.toString</a:t>
            </a:r>
            <a:r>
              <a:rPr lang="en-CA" sz="2400" dirty="0">
                <a:solidFill>
                  <a:schemeClr val="tx2"/>
                </a:solidFill>
              </a:rPr>
              <a:t>(sum);</a:t>
            </a:r>
          </a:p>
          <a:p>
            <a:pPr lvl="1"/>
            <a:r>
              <a:rPr lang="en-CA" dirty="0"/>
              <a:t>and put that String into the result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resultField.setText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sumText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add Button’s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All together: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addButton.setOnAction</a:t>
            </a:r>
            <a:r>
              <a:rPr lang="en-CA" sz="2400" dirty="0">
                <a:solidFill>
                  <a:schemeClr val="tx2"/>
                </a:solidFill>
              </a:rPr>
              <a:t>((</a:t>
            </a:r>
            <a:r>
              <a:rPr lang="en-CA" sz="2400" dirty="0" err="1">
                <a:solidFill>
                  <a:schemeClr val="tx2"/>
                </a:solidFill>
              </a:rPr>
              <a:t>ActionEvent</a:t>
            </a:r>
            <a:r>
              <a:rPr lang="en-CA" sz="2400" dirty="0">
                <a:solidFill>
                  <a:schemeClr val="tx2"/>
                </a:solidFill>
              </a:rPr>
              <a:t> event) </a:t>
            </a:r>
            <a:r>
              <a:rPr lang="en-CA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CA" sz="2400" dirty="0">
                <a:solidFill>
                  <a:schemeClr val="tx2"/>
                </a:solidFill>
              </a:rPr>
              <a:t> {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num1, num2, sum;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    String num1Text, num2Text, </a:t>
            </a:r>
            <a:r>
              <a:rPr lang="en-CA" sz="2400" dirty="0" err="1">
                <a:solidFill>
                  <a:schemeClr val="tx2"/>
                </a:solidFill>
              </a:rPr>
              <a:t>sumText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    num1Text = num1Field.getText();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    num2Text = num2Field.getText();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    num1 = </a:t>
            </a:r>
            <a:r>
              <a:rPr lang="en-CA" sz="2400" dirty="0" err="1">
                <a:solidFill>
                  <a:schemeClr val="tx2"/>
                </a:solidFill>
              </a:rPr>
              <a:t>Integer.parseInt</a:t>
            </a:r>
            <a:r>
              <a:rPr lang="en-CA" sz="2400" dirty="0">
                <a:solidFill>
                  <a:schemeClr val="tx2"/>
                </a:solidFill>
              </a:rPr>
              <a:t>(num1Text);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    num2 = </a:t>
            </a:r>
            <a:r>
              <a:rPr lang="en-CA" sz="2400" dirty="0" err="1">
                <a:solidFill>
                  <a:schemeClr val="tx2"/>
                </a:solidFill>
              </a:rPr>
              <a:t>Integer.parseInt</a:t>
            </a:r>
            <a:r>
              <a:rPr lang="en-CA" sz="2400" dirty="0">
                <a:solidFill>
                  <a:schemeClr val="tx2"/>
                </a:solidFill>
              </a:rPr>
              <a:t>(num2Text);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    sum = num1 + num2;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sumText</a:t>
            </a:r>
            <a:r>
              <a:rPr lang="en-CA" sz="2400" dirty="0">
                <a:solidFill>
                  <a:schemeClr val="tx2"/>
                </a:solidFill>
              </a:rPr>
              <a:t> = </a:t>
            </a:r>
            <a:r>
              <a:rPr lang="en-CA" sz="2400" dirty="0" err="1">
                <a:solidFill>
                  <a:schemeClr val="tx2"/>
                </a:solidFill>
              </a:rPr>
              <a:t>Integer.toString</a:t>
            </a:r>
            <a:r>
              <a:rPr lang="en-CA" sz="2400" dirty="0">
                <a:solidFill>
                  <a:schemeClr val="tx2"/>
                </a:solidFill>
              </a:rPr>
              <a:t>(sum);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resultField.setText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sumText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});</a:t>
            </a:r>
            <a:endParaRPr lang="en-CA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add Button’s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Better to put all that in a method</a:t>
            </a:r>
          </a:p>
          <a:p>
            <a:pPr lvl="1"/>
            <a:r>
              <a:rPr lang="en-CA" dirty="0"/>
              <a:t>method needs to be told the three </a:t>
            </a:r>
            <a:r>
              <a:rPr lang="en-CA" dirty="0" err="1"/>
              <a:t>TextFields</a:t>
            </a:r>
            <a:endParaRPr lang="en-CA" dirty="0"/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addButton.setOnAction</a:t>
            </a:r>
            <a:r>
              <a:rPr lang="en-CA" sz="2400" dirty="0">
                <a:solidFill>
                  <a:schemeClr val="tx2"/>
                </a:solidFill>
              </a:rPr>
              <a:t>((</a:t>
            </a:r>
            <a:r>
              <a:rPr lang="en-CA" sz="2400" dirty="0" err="1">
                <a:solidFill>
                  <a:schemeClr val="tx2"/>
                </a:solidFill>
              </a:rPr>
              <a:t>ActionEvent</a:t>
            </a:r>
            <a:r>
              <a:rPr lang="en-CA" sz="2400" dirty="0">
                <a:solidFill>
                  <a:schemeClr val="tx2"/>
                </a:solidFill>
              </a:rPr>
              <a:t> event) </a:t>
            </a:r>
            <a:r>
              <a:rPr lang="en-CA" sz="24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CA" sz="2400" dirty="0">
                <a:solidFill>
                  <a:schemeClr val="tx2"/>
                </a:solidFill>
              </a:rPr>
              <a:t> {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addUp</a:t>
            </a:r>
            <a:r>
              <a:rPr lang="en-CA" sz="2400" dirty="0">
                <a:solidFill>
                  <a:schemeClr val="tx2"/>
                </a:solidFill>
              </a:rPr>
              <a:t>(num1Field, num2Field, </a:t>
            </a:r>
            <a:r>
              <a:rPr lang="en-CA" sz="2400" dirty="0" err="1">
                <a:solidFill>
                  <a:schemeClr val="tx2"/>
                </a:solidFill>
              </a:rPr>
              <a:t>resultField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});</a:t>
            </a:r>
          </a:p>
          <a:p>
            <a:pPr lvl="1"/>
            <a:r>
              <a:rPr lang="en-CA" dirty="0" err="1"/>
              <a:t>addUp</a:t>
            </a:r>
            <a:r>
              <a:rPr lang="en-CA" dirty="0"/>
              <a:t> method created in </a:t>
            </a:r>
            <a:r>
              <a:rPr lang="en-CA" dirty="0" err="1"/>
              <a:t>AdderApplication</a:t>
            </a:r>
            <a:endParaRPr lang="en-CA" dirty="0"/>
          </a:p>
          <a:p>
            <a:pPr lvl="2"/>
            <a:r>
              <a:rPr lang="en-CA" dirty="0"/>
              <a:t>does all the things we did on the previous slide</a:t>
            </a:r>
          </a:p>
          <a:p>
            <a:r>
              <a:rPr lang="en-CA" dirty="0"/>
              <a:t>Run the program and watch it add up numbers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an Icon for the GUI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 create an icon to run your program!</a:t>
            </a:r>
          </a:p>
          <a:p>
            <a:r>
              <a:rPr lang="en-CA" dirty="0"/>
              <a:t>Use the Clean and Build Project command</a:t>
            </a:r>
          </a:p>
          <a:p>
            <a:r>
              <a:rPr lang="en-CA" dirty="0"/>
              <a:t>Open the project folder (</a:t>
            </a:r>
            <a:r>
              <a:rPr lang="en-CA" dirty="0" err="1"/>
              <a:t>AdderApplication</a:t>
            </a:r>
            <a:r>
              <a:rPr lang="en-CA" dirty="0"/>
              <a:t>)</a:t>
            </a:r>
          </a:p>
          <a:p>
            <a:r>
              <a:rPr lang="en-CA" dirty="0"/>
              <a:t>Open the dist folder</a:t>
            </a:r>
          </a:p>
          <a:p>
            <a:r>
              <a:rPr lang="en-CA" dirty="0"/>
              <a:t>Double-click AdderApplication.jar</a:t>
            </a:r>
          </a:p>
          <a:p>
            <a:pPr lvl="1"/>
            <a:r>
              <a:rPr lang="en-CA" dirty="0"/>
              <a:t>note the extension! there are other files there!</a:t>
            </a:r>
          </a:p>
          <a:p>
            <a:r>
              <a:rPr lang="en-CA" dirty="0"/>
              <a:t>Your program runs (I hope!)</a:t>
            </a:r>
          </a:p>
          <a:p>
            <a:r>
              <a:rPr lang="en-CA" dirty="0"/>
              <a:t>You can give that file to other people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JavaFX</a:t>
            </a:r>
            <a:r>
              <a:rPr lang="en-CA" dirty="0"/>
              <a:t> &gt; </a:t>
            </a:r>
            <a:r>
              <a:rPr lang="en-CA" dirty="0" err="1"/>
              <a:t>JavaFX</a:t>
            </a:r>
            <a:r>
              <a:rPr lang="en-CA" dirty="0"/>
              <a:t> Application</a:t>
            </a:r>
          </a:p>
          <a:p>
            <a:pPr lvl="1">
              <a:defRPr/>
            </a:pPr>
            <a:r>
              <a:rPr lang="en-CA" dirty="0"/>
              <a:t>ignore main method; work on start method</a:t>
            </a:r>
          </a:p>
          <a:p>
            <a:pPr lvl="1">
              <a:defRPr/>
            </a:pPr>
            <a:r>
              <a:rPr lang="en-CA" dirty="0"/>
              <a:t>create and lay out the controls</a:t>
            </a:r>
          </a:p>
          <a:p>
            <a:pPr lvl="2">
              <a:defRPr/>
            </a:pPr>
            <a:r>
              <a:rPr lang="en-CA" dirty="0"/>
              <a:t>create helper methods as desired for this</a:t>
            </a:r>
          </a:p>
          <a:p>
            <a:pPr lvl="1">
              <a:defRPr/>
            </a:pPr>
            <a:r>
              <a:rPr lang="en-CA" dirty="0"/>
              <a:t>add event handlers for buttons/menu items/…</a:t>
            </a:r>
          </a:p>
          <a:p>
            <a:pPr lvl="2">
              <a:defRPr/>
            </a:pPr>
            <a:r>
              <a:rPr lang="en-CA" dirty="0"/>
              <a:t>create handler/helper methods as desired for this</a:t>
            </a:r>
          </a:p>
          <a:p>
            <a:pPr lvl="1">
              <a:defRPr/>
            </a:pPr>
            <a:r>
              <a:rPr lang="en-CA" dirty="0"/>
              <a:t>create the scene (i.e. attach contents to screen)</a:t>
            </a:r>
          </a:p>
          <a:p>
            <a:pPr lvl="1">
              <a:defRPr/>
            </a:pPr>
            <a:r>
              <a:rPr lang="en-CA" dirty="0"/>
              <a:t>set the stage (title, special properties)</a:t>
            </a:r>
          </a:p>
          <a:p>
            <a:pPr lvl="1">
              <a:defRPr/>
            </a:pPr>
            <a:r>
              <a:rPr lang="en-CA" dirty="0"/>
              <a:t>show the stage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Last new material for the final exam</a:t>
            </a:r>
          </a:p>
          <a:p>
            <a:pPr lvl="1"/>
            <a:r>
              <a:rPr lang="en-CA" dirty="0"/>
              <a:t>2:00 PM, Tuesday, December 17</a:t>
            </a:r>
            <a:r>
              <a:rPr lang="en-CA" baseline="30000" dirty="0"/>
              <a:t>th</a:t>
            </a:r>
            <a:endParaRPr lang="en-CA" dirty="0"/>
          </a:p>
          <a:p>
            <a:pPr lvl="1"/>
            <a:r>
              <a:rPr lang="en-CA" dirty="0"/>
              <a:t>Homburg Centre “</a:t>
            </a:r>
            <a:r>
              <a:rPr lang="en-CA"/>
              <a:t>Field House” </a:t>
            </a:r>
            <a:r>
              <a:rPr lang="en-CA" dirty="0"/>
              <a:t>(HC FH)</a:t>
            </a:r>
          </a:p>
          <a:p>
            <a:pPr lvl="1"/>
            <a:r>
              <a:rPr lang="en-CA" dirty="0"/>
              <a:t>check for changes before you go!</a:t>
            </a:r>
          </a:p>
          <a:p>
            <a:pPr lvl="2"/>
            <a:r>
              <a:rPr lang="en-CA" dirty="0"/>
              <a:t>unlikely, but better safe than sorry!</a:t>
            </a:r>
          </a:p>
          <a:p>
            <a:r>
              <a:rPr lang="en-CA" dirty="0"/>
              <a:t>Next week:</a:t>
            </a:r>
          </a:p>
          <a:p>
            <a:pPr lvl="1"/>
            <a:r>
              <a:rPr lang="en-CA" dirty="0"/>
              <a:t>review session (both sections)</a:t>
            </a:r>
          </a:p>
          <a:p>
            <a:pPr lvl="1"/>
            <a:r>
              <a:rPr lang="en-CA" dirty="0"/>
              <a:t>optional topics in section A</a:t>
            </a:r>
          </a:p>
          <a:p>
            <a:pPr lvl="2"/>
            <a:r>
              <a:rPr lang="en-CA" dirty="0"/>
              <a:t>section B students may attend</a:t>
            </a:r>
          </a:p>
          <a:p>
            <a:pPr lvl="2"/>
            <a:r>
              <a:rPr lang="en-CA" dirty="0"/>
              <a:t>send suggestions for topic(s) to myoung@cs.smu.ca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Evolving Standards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Ways of creating GUIs still evolving</a:t>
            </a:r>
          </a:p>
          <a:p>
            <a:pPr lvl="1">
              <a:defRPr/>
            </a:pPr>
            <a:r>
              <a:rPr lang="en-US" dirty="0"/>
              <a:t>new libraries are being created</a:t>
            </a:r>
          </a:p>
          <a:p>
            <a:pPr lvl="1">
              <a:defRPr/>
            </a:pPr>
            <a:r>
              <a:rPr lang="en-US" dirty="0"/>
              <a:t>still have old GUIs hanging around</a:t>
            </a:r>
          </a:p>
          <a:p>
            <a:pPr>
              <a:defRPr/>
            </a:pPr>
            <a:r>
              <a:rPr lang="en-US" dirty="0"/>
              <a:t>Older standard called swing</a:t>
            </a:r>
          </a:p>
          <a:p>
            <a:pPr>
              <a:defRPr/>
            </a:pPr>
            <a:r>
              <a:rPr lang="en-US" dirty="0"/>
              <a:t>Newer standard is JavaFX</a:t>
            </a:r>
          </a:p>
          <a:p>
            <a:pPr lvl="1">
              <a:defRPr/>
            </a:pPr>
            <a:r>
              <a:rPr lang="en-US" dirty="0"/>
              <a:t>what I’ll talk about today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GUI </a:t>
            </a:r>
            <a:r>
              <a:rPr lang="en-CA" i="1" dirty="0"/>
              <a:t>vs</a:t>
            </a:r>
            <a:r>
              <a:rPr lang="en-CA" dirty="0"/>
              <a:t>. Console Program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075" y="1905000"/>
            <a:ext cx="4067175" cy="41529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</p:spPr>
      </p:pic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924050"/>
            <a:ext cx="4848225" cy="4095750"/>
          </a:xfrm>
          <a:prstGeom prst="rect">
            <a:avLst/>
          </a:prstGeom>
          <a:noFill/>
          <a:ln w="12700" cap="flat" cmpd="sng">
            <a:solidFill>
              <a:schemeClr val="bg2"/>
            </a:solidFill>
            <a:prstDash val="solid"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Different kinds of objects involved</a:t>
            </a:r>
          </a:p>
          <a:p>
            <a:pPr lvl="1"/>
            <a:r>
              <a:rPr lang="en-CA" i="1" dirty="0"/>
              <a:t>Scanner</a:t>
            </a:r>
            <a:r>
              <a:rPr lang="en-CA" dirty="0"/>
              <a:t> in console</a:t>
            </a:r>
          </a:p>
          <a:p>
            <a:pPr lvl="1"/>
            <a:r>
              <a:rPr lang="en-CA" dirty="0"/>
              <a:t>text fields and buttons in app</a:t>
            </a:r>
          </a:p>
          <a:p>
            <a:r>
              <a:rPr lang="en-CA" dirty="0"/>
              <a:t>Interaction is different</a:t>
            </a:r>
          </a:p>
          <a:p>
            <a:pPr lvl="1"/>
            <a:r>
              <a:rPr lang="en-CA" dirty="0"/>
              <a:t>console needs you to enter numbers in order</a:t>
            </a:r>
          </a:p>
          <a:p>
            <a:pPr lvl="1"/>
            <a:r>
              <a:rPr lang="en-CA" dirty="0"/>
              <a:t>can change numbers and recalculate in app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Similarities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Purpose of program is the same</a:t>
            </a:r>
          </a:p>
          <a:p>
            <a:pPr lvl="1"/>
            <a:r>
              <a:rPr lang="en-CA" dirty="0"/>
              <a:t>calculate a final course grade for this course</a:t>
            </a:r>
          </a:p>
          <a:p>
            <a:r>
              <a:rPr lang="en-CA" dirty="0"/>
              <a:t>Input is the same</a:t>
            </a:r>
          </a:p>
          <a:p>
            <a:pPr lvl="1"/>
            <a:r>
              <a:rPr lang="en-CA" dirty="0"/>
              <a:t>user provides component grades</a:t>
            </a:r>
          </a:p>
          <a:p>
            <a:pPr lvl="2"/>
            <a:r>
              <a:rPr lang="en-CA" dirty="0"/>
              <a:t>assignments, labs, tests, exam</a:t>
            </a:r>
          </a:p>
          <a:p>
            <a:r>
              <a:rPr lang="en-CA" dirty="0"/>
              <a:t>Steps for doing calculation the same</a:t>
            </a:r>
          </a:p>
          <a:p>
            <a:pPr lvl="1"/>
            <a:r>
              <a:rPr lang="en-CA" dirty="0"/>
              <a:t>read the numbers</a:t>
            </a:r>
          </a:p>
          <a:p>
            <a:pPr lvl="1"/>
            <a:r>
              <a:rPr lang="en-CA" dirty="0"/>
              <a:t>calculate the result</a:t>
            </a:r>
          </a:p>
          <a:p>
            <a:pPr lvl="1"/>
            <a:r>
              <a:rPr lang="en-CA" dirty="0"/>
              <a:t>show the result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 Slightly Simpler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Program opens up a window like this:</a:t>
            </a:r>
          </a:p>
          <a:p>
            <a:pPr>
              <a:defRPr/>
            </a:pPr>
            <a:r>
              <a:rPr lang="en-CA" dirty="0"/>
              <a:t>What can we do with it?</a:t>
            </a:r>
          </a:p>
          <a:p>
            <a:pPr lvl="1">
              <a:defRPr/>
            </a:pPr>
            <a:r>
              <a:rPr lang="en-CA" dirty="0"/>
              <a:t>can enter numbers into </a:t>
            </a:r>
            <a:br>
              <a:rPr lang="en-CA" dirty="0"/>
            </a:br>
            <a:r>
              <a:rPr lang="en-CA" dirty="0"/>
              <a:t>the first and second </a:t>
            </a:r>
            <a:br>
              <a:rPr lang="en-CA" dirty="0"/>
            </a:br>
            <a:r>
              <a:rPr lang="en-CA" dirty="0"/>
              <a:t>number boxes</a:t>
            </a:r>
          </a:p>
          <a:p>
            <a:pPr lvl="1">
              <a:defRPr/>
            </a:pPr>
            <a:r>
              <a:rPr lang="en-CA" dirty="0"/>
              <a:t>can click the “Add” </a:t>
            </a:r>
            <a:br>
              <a:rPr lang="en-CA" dirty="0"/>
            </a:br>
            <a:r>
              <a:rPr lang="en-CA" dirty="0"/>
              <a:t>button to put their sum into the result box</a:t>
            </a:r>
          </a:p>
          <a:p>
            <a:pPr lvl="1">
              <a:defRPr/>
            </a:pPr>
            <a:r>
              <a:rPr lang="en-CA" dirty="0"/>
              <a:t>can click the “Done” button to end the program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492896"/>
            <a:ext cx="3513138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an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New Project &gt; </a:t>
            </a:r>
            <a:r>
              <a:rPr lang="en-CA" dirty="0" err="1"/>
              <a:t>JavaFX</a:t>
            </a:r>
            <a:r>
              <a:rPr lang="en-CA" dirty="0"/>
              <a:t> &gt; </a:t>
            </a:r>
            <a:r>
              <a:rPr lang="en-CA" dirty="0" err="1"/>
              <a:t>JavaFX</a:t>
            </a:r>
            <a:r>
              <a:rPr lang="en-CA" dirty="0"/>
              <a:t> Application</a:t>
            </a:r>
          </a:p>
          <a:p>
            <a:r>
              <a:rPr lang="en-CA" dirty="0"/>
              <a:t>We will call our program </a:t>
            </a:r>
            <a:r>
              <a:rPr lang="en-CA" dirty="0" err="1"/>
              <a:t>AdderApplication</a:t>
            </a:r>
            <a:endParaRPr lang="en-CA" dirty="0"/>
          </a:p>
          <a:p>
            <a:r>
              <a:rPr lang="en-CA" dirty="0" err="1"/>
              <a:t>NetBeans</a:t>
            </a:r>
            <a:r>
              <a:rPr lang="en-CA" dirty="0"/>
              <a:t> generates an Application</a:t>
            </a:r>
          </a:p>
          <a:p>
            <a:pPr lvl="1"/>
            <a:r>
              <a:rPr lang="en-CA" dirty="0"/>
              <a:t>you can run it right away:</a:t>
            </a:r>
          </a:p>
          <a:p>
            <a:pPr lvl="1"/>
            <a:endParaRPr lang="en-CA" dirty="0"/>
          </a:p>
          <a:p>
            <a:r>
              <a:rPr lang="en-CA" dirty="0"/>
              <a:t>Click the button</a:t>
            </a:r>
          </a:p>
          <a:p>
            <a:pPr lvl="1"/>
            <a:r>
              <a:rPr lang="en-CA" dirty="0"/>
              <a:t>“Hello </a:t>
            </a:r>
            <a:r>
              <a:rPr lang="en-CA" dirty="0" err="1"/>
              <a:t>World!ˮ</a:t>
            </a:r>
            <a:r>
              <a:rPr lang="en-CA" dirty="0"/>
              <a:t> printed in</a:t>
            </a:r>
            <a:br>
              <a:rPr lang="en-CA" dirty="0"/>
            </a:br>
            <a:r>
              <a:rPr lang="en-CA" dirty="0"/>
              <a:t>output window</a:t>
            </a:r>
          </a:p>
        </p:txBody>
      </p:sp>
      <p:pic>
        <p:nvPicPr>
          <p:cNvPr id="1116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501008"/>
            <a:ext cx="313372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2017-05-Loops</Template>
  <TotalTime>259905979</TotalTime>
  <Pages>31</Pages>
  <Words>2171</Words>
  <Application>Microsoft Office PowerPoint</Application>
  <PresentationFormat>On-screen Show (4:3)</PresentationFormat>
  <Paragraphs>369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Arial</vt:lpstr>
      <vt:lpstr>Calibri</vt:lpstr>
      <vt:lpstr>Courier New</vt:lpstr>
      <vt:lpstr>Times New Roman</vt:lpstr>
      <vt:lpstr>Wingdings</vt:lpstr>
      <vt:lpstr>1_CSCITheme</vt:lpstr>
      <vt:lpstr>CSCITheme</vt:lpstr>
      <vt:lpstr>brknbars</vt:lpstr>
      <vt:lpstr>2_CSCITheme</vt:lpstr>
      <vt:lpstr>1_brknbars</vt:lpstr>
      <vt:lpstr>2_brknbars</vt:lpstr>
      <vt:lpstr>GUI in Java</vt:lpstr>
      <vt:lpstr>Outline &amp; Warning</vt:lpstr>
      <vt:lpstr>What is a GUI?</vt:lpstr>
      <vt:lpstr>Evolving Standards</vt:lpstr>
      <vt:lpstr>GUI vs. Console Program</vt:lpstr>
      <vt:lpstr>Differences</vt:lpstr>
      <vt:lpstr>Similarities</vt:lpstr>
      <vt:lpstr>A Slightly Simpler Goal</vt:lpstr>
      <vt:lpstr>Creating an Application</vt:lpstr>
      <vt:lpstr>Application Code</vt:lpstr>
      <vt:lpstr>The Methods main and start</vt:lpstr>
      <vt:lpstr>Stage and Scene</vt:lpstr>
      <vt:lpstr>The Stage</vt:lpstr>
      <vt:lpstr>The Scene</vt:lpstr>
      <vt:lpstr>Our Controls</vt:lpstr>
      <vt:lpstr>Creating a Button</vt:lpstr>
      <vt:lpstr>Creating a Label</vt:lpstr>
      <vt:lpstr>Creating a TextField</vt:lpstr>
      <vt:lpstr>Our Arrangement</vt:lpstr>
      <vt:lpstr>Creating a Grid Layout</vt:lpstr>
      <vt:lpstr>Creating a Scene</vt:lpstr>
      <vt:lpstr>Sizing to Scene</vt:lpstr>
      <vt:lpstr>Make Everything BIGGER</vt:lpstr>
      <vt:lpstr>Control Methods</vt:lpstr>
      <vt:lpstr>Alignment in TextFields</vt:lpstr>
      <vt:lpstr>Making Result Field Un-Editable</vt:lpstr>
      <vt:lpstr>Spreading over Multiple Cells</vt:lpstr>
      <vt:lpstr>More Can Be Done</vt:lpstr>
      <vt:lpstr>Making it Work</vt:lpstr>
      <vt:lpstr>Use Lambda Expression</vt:lpstr>
      <vt:lpstr>The done Button’s Action</vt:lpstr>
      <vt:lpstr>The add Button’s Action</vt:lpstr>
      <vt:lpstr>The add Button’s Action</vt:lpstr>
      <vt:lpstr>The add Button’s Action</vt:lpstr>
      <vt:lpstr>Creating an Icon for the GUI</vt:lpstr>
      <vt:lpstr>Summary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Looping</dc:title>
  <dc:creator>Mark</dc:creator>
  <cp:lastModifiedBy>Mark Young</cp:lastModifiedBy>
  <cp:revision>172</cp:revision>
  <cp:lastPrinted>1601-01-01T00:00:00Z</cp:lastPrinted>
  <dcterms:created xsi:type="dcterms:W3CDTF">1998-05-26T02:22:10Z</dcterms:created>
  <dcterms:modified xsi:type="dcterms:W3CDTF">2019-11-20T15:16:43Z</dcterms:modified>
</cp:coreProperties>
</file>