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63" r:id="rId2"/>
    <p:sldId id="536" r:id="rId3"/>
    <p:sldId id="537" r:id="rId4"/>
    <p:sldId id="553" r:id="rId5"/>
    <p:sldId id="549" r:id="rId6"/>
    <p:sldId id="550" r:id="rId7"/>
    <p:sldId id="551" r:id="rId8"/>
    <p:sldId id="552" r:id="rId9"/>
    <p:sldId id="563" r:id="rId10"/>
    <p:sldId id="539" r:id="rId11"/>
    <p:sldId id="540" r:id="rId12"/>
    <p:sldId id="542" r:id="rId13"/>
    <p:sldId id="543" r:id="rId14"/>
    <p:sldId id="541" r:id="rId15"/>
    <p:sldId id="544" r:id="rId16"/>
    <p:sldId id="492" r:id="rId17"/>
    <p:sldId id="545" r:id="rId18"/>
    <p:sldId id="534" r:id="rId19"/>
    <p:sldId id="562" r:id="rId20"/>
    <p:sldId id="508" r:id="rId21"/>
    <p:sldId id="510" r:id="rId22"/>
    <p:sldId id="511" r:id="rId23"/>
    <p:sldId id="299" r:id="rId2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11" d="100"/>
          <a:sy n="111" d="100"/>
        </p:scale>
        <p:origin x="134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ryjshell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Programming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Principles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Machine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Humans write code in high-level languages</a:t>
            </a:r>
          </a:p>
          <a:p>
            <a:pPr lvl="1"/>
            <a:r>
              <a:rPr lang="en-CA" dirty="0"/>
              <a:t>like Java, C++, Python, Ruby, …</a:t>
            </a:r>
          </a:p>
          <a:p>
            <a:r>
              <a:rPr lang="en-CA" dirty="0"/>
              <a:t>Computers only “understand” 0s and 1s</a:t>
            </a:r>
          </a:p>
          <a:p>
            <a:pPr lvl="1"/>
            <a:r>
              <a:rPr lang="en-CA" dirty="0"/>
              <a:t>machine language:</a:t>
            </a:r>
            <a:r>
              <a:rPr lang="en-CA" dirty="0">
                <a:sym typeface="Wingdings" pitchFamily="2" charset="2"/>
              </a:rPr>
              <a:t> bits that control the CPU</a:t>
            </a:r>
          </a:p>
          <a:p>
            <a:pPr lvl="2"/>
            <a:r>
              <a:rPr lang="en-CA" dirty="0"/>
              <a:t>each kind of CPU has its own binary language</a:t>
            </a:r>
          </a:p>
          <a:p>
            <a:r>
              <a:rPr lang="en-CA" dirty="0">
                <a:sym typeface="Wingdings" pitchFamily="2" charset="2"/>
              </a:rPr>
              <a:t>High-level code must be compiled …</a:t>
            </a:r>
          </a:p>
          <a:p>
            <a:pPr lvl="1"/>
            <a:r>
              <a:rPr lang="en-CA" i="1" dirty="0">
                <a:sym typeface="Wingdings" pitchFamily="2" charset="2"/>
              </a:rPr>
              <a:t>i.e. </a:t>
            </a:r>
            <a:r>
              <a:rPr lang="en-CA" dirty="0">
                <a:sym typeface="Wingdings" pitchFamily="2" charset="2"/>
              </a:rPr>
              <a:t>translated into machine language</a:t>
            </a:r>
          </a:p>
          <a:p>
            <a:r>
              <a:rPr lang="en-CA" dirty="0">
                <a:sym typeface="Wingdings" pitchFamily="2" charset="2"/>
              </a:rPr>
              <a:t>… or interpreted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Compiling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Compile to native code = translate high-level code into bits the CPU understands</a:t>
            </a:r>
          </a:p>
          <a:p>
            <a:pPr lvl="1"/>
            <a:r>
              <a:rPr lang="en-CA" dirty="0"/>
              <a:t>different </a:t>
            </a:r>
            <a:r>
              <a:rPr lang="en-CA" i="1" dirty="0"/>
              <a:t>compiler</a:t>
            </a:r>
            <a:r>
              <a:rPr lang="en-CA" dirty="0"/>
              <a:t>s for different CPUs</a:t>
            </a:r>
          </a:p>
          <a:p>
            <a:pPr lvl="1"/>
            <a:r>
              <a:rPr lang="en-CA" dirty="0"/>
              <a:t>programs won’t run on other computers</a:t>
            </a:r>
          </a:p>
          <a:p>
            <a:pPr lvl="2"/>
            <a:r>
              <a:rPr lang="en-CA" dirty="0"/>
              <a:t>can’t run </a:t>
            </a:r>
            <a:r>
              <a:rPr lang="en-CA" dirty="0" err="1"/>
              <a:t>IPhone</a:t>
            </a:r>
            <a:r>
              <a:rPr lang="en-CA" dirty="0"/>
              <a:t> apps on Android phones</a:t>
            </a:r>
          </a:p>
          <a:p>
            <a:r>
              <a:rPr lang="en-CA" dirty="0"/>
              <a:t>Compiled code saved in another file</a:t>
            </a:r>
          </a:p>
          <a:p>
            <a:pPr lvl="1"/>
            <a:r>
              <a:rPr lang="en-CA" dirty="0"/>
              <a:t>high-level code: MyProg.cpp</a:t>
            </a:r>
          </a:p>
          <a:p>
            <a:pPr lvl="1"/>
            <a:r>
              <a:rPr lang="en-CA" dirty="0"/>
              <a:t>machine language code: MyProg.exe</a:t>
            </a:r>
          </a:p>
          <a:p>
            <a:pPr lvl="2"/>
            <a:r>
              <a:rPr lang="en-CA" dirty="0"/>
              <a:t>double-click MyProg.exe to run the program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Special program that let you run a different computer’s programs</a:t>
            </a:r>
          </a:p>
          <a:p>
            <a:pPr lvl="1"/>
            <a:r>
              <a:rPr lang="en-CA" dirty="0"/>
              <a:t>pretends to be other computer’s CPU</a:t>
            </a:r>
          </a:p>
          <a:p>
            <a:pPr lvl="2"/>
            <a:r>
              <a:rPr lang="en-CA" i="1" dirty="0"/>
              <a:t>e.g.</a:t>
            </a:r>
            <a:r>
              <a:rPr lang="en-CA" dirty="0"/>
              <a:t> Windows emulator on a Macintosh computer</a:t>
            </a:r>
          </a:p>
          <a:p>
            <a:pPr lvl="1"/>
            <a:r>
              <a:rPr lang="en-CA" dirty="0"/>
              <a:t>other computer’s code is data for this program</a:t>
            </a:r>
          </a:p>
          <a:p>
            <a:pPr lvl="2"/>
            <a:r>
              <a:rPr lang="en-CA" dirty="0"/>
              <a:t>read MyProg.exe and simulate CPU running it</a:t>
            </a:r>
          </a:p>
          <a:p>
            <a:r>
              <a:rPr lang="en-CA" dirty="0"/>
              <a:t>Generally much slower than running the code on its own computer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Java Machine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Java is both compiled …</a:t>
            </a:r>
          </a:p>
          <a:p>
            <a:pPr lvl="1"/>
            <a:r>
              <a:rPr lang="en-CA" dirty="0"/>
              <a:t>high-level code: MyProg.java</a:t>
            </a:r>
          </a:p>
          <a:p>
            <a:pPr lvl="1"/>
            <a:r>
              <a:rPr lang="en-CA" dirty="0"/>
              <a:t>compiled code: </a:t>
            </a:r>
            <a:r>
              <a:rPr lang="en-CA" dirty="0" err="1"/>
              <a:t>MyProg.class</a:t>
            </a:r>
            <a:endParaRPr lang="en-CA" dirty="0"/>
          </a:p>
          <a:p>
            <a:r>
              <a:rPr lang="en-CA" dirty="0"/>
              <a:t>… and emulated</a:t>
            </a:r>
          </a:p>
          <a:p>
            <a:pPr lvl="1"/>
            <a:r>
              <a:rPr lang="en-CA" dirty="0"/>
              <a:t>Java Runtime Environment (JRE) pretends to be a Java-specific CPU</a:t>
            </a:r>
          </a:p>
          <a:p>
            <a:r>
              <a:rPr lang="en-CA" dirty="0"/>
              <a:t>Slower than native code …</a:t>
            </a:r>
          </a:p>
          <a:p>
            <a:r>
              <a:rPr lang="en-CA" dirty="0"/>
              <a:t>…but can run on any computer with a JRE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Interpreted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languages are not (usually) compiled</a:t>
            </a:r>
          </a:p>
          <a:p>
            <a:r>
              <a:rPr lang="en-CA" dirty="0"/>
              <a:t>Use a special program called an interpreter</a:t>
            </a:r>
          </a:p>
          <a:p>
            <a:pPr lvl="1"/>
            <a:r>
              <a:rPr lang="en-CA" dirty="0"/>
              <a:t>reads and follows the instructions line by line</a:t>
            </a:r>
          </a:p>
          <a:p>
            <a:pPr lvl="1"/>
            <a:r>
              <a:rPr lang="en-CA" dirty="0"/>
              <a:t>human can type in a command and see the result immediately</a:t>
            </a:r>
          </a:p>
          <a:p>
            <a:r>
              <a:rPr lang="en-CA" dirty="0"/>
              <a:t>Java now has an interpreter</a:t>
            </a:r>
          </a:p>
          <a:p>
            <a:pPr lvl="1"/>
            <a:r>
              <a:rPr lang="en-CA" dirty="0"/>
              <a:t>allows you to try out code snippets quickly</a:t>
            </a:r>
          </a:p>
          <a:p>
            <a:pPr lvl="1"/>
            <a:r>
              <a:rPr lang="en-CA" dirty="0"/>
              <a:t>try it out at </a:t>
            </a:r>
            <a:r>
              <a:rPr lang="en-CA" dirty="0">
                <a:hlinkClick r:id="rId3"/>
              </a:rPr>
              <a:t>tryjshell.org</a:t>
            </a:r>
            <a:endParaRPr lang="en-CA" dirty="0"/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Understand the purpose of the code</a:t>
            </a:r>
          </a:p>
          <a:p>
            <a:pPr lvl="1"/>
            <a:r>
              <a:rPr lang="en-CA" dirty="0"/>
              <a:t>if you don’t know what you’re supposed to be doing, how can you tell if you’re doing it right?</a:t>
            </a:r>
          </a:p>
          <a:p>
            <a:r>
              <a:rPr lang="en-CA" dirty="0"/>
              <a:t>Figure out what needs to be done</a:t>
            </a:r>
          </a:p>
          <a:p>
            <a:pPr lvl="1"/>
            <a:r>
              <a:rPr lang="en-CA" dirty="0"/>
              <a:t>what is the input?  where is it from?</a:t>
            </a:r>
          </a:p>
          <a:p>
            <a:pPr lvl="1"/>
            <a:r>
              <a:rPr lang="en-CA" dirty="0"/>
              <a:t>what output needs to be produced?  where?</a:t>
            </a:r>
          </a:p>
          <a:p>
            <a:pPr lvl="1"/>
            <a:r>
              <a:rPr lang="en-CA" dirty="0"/>
              <a:t>are there special conditions that need to be handled (</a:t>
            </a:r>
            <a:r>
              <a:rPr lang="en-CA" i="1" dirty="0"/>
              <a:t>e.g.</a:t>
            </a:r>
            <a:r>
              <a:rPr lang="en-CA" dirty="0"/>
              <a:t> invalid input)?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Pseudocode</a:t>
            </a:r>
            <a:r>
              <a:rPr lang="en-CA" dirty="0"/>
              <a:t> /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Program is instructions for computer</a:t>
            </a:r>
          </a:p>
          <a:p>
            <a:pPr lvl="1">
              <a:defRPr/>
            </a:pPr>
            <a:r>
              <a:rPr lang="en-CA" dirty="0"/>
              <a:t>recipe is instructions for cook</a:t>
            </a:r>
          </a:p>
          <a:p>
            <a:pPr>
              <a:defRPr/>
            </a:pPr>
            <a:r>
              <a:rPr lang="en-CA" dirty="0"/>
              <a:t>Can be in any programming language</a:t>
            </a:r>
          </a:p>
          <a:p>
            <a:pPr lvl="1">
              <a:defRPr/>
            </a:pPr>
            <a:r>
              <a:rPr lang="en-CA" dirty="0"/>
              <a:t>recipe can be in English, French, Korean, ...</a:t>
            </a:r>
          </a:p>
          <a:p>
            <a:pPr>
              <a:defRPr/>
            </a:pPr>
            <a:r>
              <a:rPr lang="en-CA" dirty="0"/>
              <a:t>Generally </a:t>
            </a:r>
            <a:r>
              <a:rPr lang="en-CA" i="1" dirty="0"/>
              <a:t>start</a:t>
            </a:r>
            <a:r>
              <a:rPr lang="en-CA" dirty="0"/>
              <a:t> in a mixture of English and some generic programming language</a:t>
            </a:r>
          </a:p>
          <a:p>
            <a:pPr lvl="1">
              <a:defRPr/>
            </a:pPr>
            <a:r>
              <a:rPr lang="en-CA" dirty="0"/>
              <a:t>called </a:t>
            </a:r>
            <a:r>
              <a:rPr lang="en-CA" i="1" dirty="0" err="1"/>
              <a:t>pseudocode</a:t>
            </a:r>
            <a:r>
              <a:rPr lang="en-CA" dirty="0"/>
              <a:t> (“almost code”)</a:t>
            </a:r>
          </a:p>
          <a:p>
            <a:pPr lvl="1">
              <a:defRPr/>
            </a:pPr>
            <a:r>
              <a:rPr lang="en-CA" dirty="0"/>
              <a:t>make an </a:t>
            </a:r>
            <a:r>
              <a:rPr lang="en-CA" i="1" dirty="0"/>
              <a:t>algorithm</a:t>
            </a:r>
            <a:r>
              <a:rPr lang="en-CA" dirty="0"/>
              <a:t> (steps to solve the problem)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Top-Down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Figure out how to do it: make a plan</a:t>
            </a:r>
          </a:p>
          <a:p>
            <a:pPr lvl="1"/>
            <a:r>
              <a:rPr lang="en-CA" b="1" dirty="0"/>
              <a:t>start with high-level goals</a:t>
            </a:r>
          </a:p>
          <a:p>
            <a:pPr lvl="2"/>
            <a:r>
              <a:rPr lang="en-CA" dirty="0"/>
              <a:t>getting started, going along, ending up</a:t>
            </a:r>
          </a:p>
          <a:p>
            <a:pPr lvl="1"/>
            <a:r>
              <a:rPr lang="en-CA" b="1" dirty="0"/>
              <a:t>break larger goals down into smaller ones</a:t>
            </a:r>
          </a:p>
          <a:p>
            <a:pPr lvl="2"/>
            <a:r>
              <a:rPr lang="en-CA" dirty="0"/>
              <a:t>to get started we need to …</a:t>
            </a:r>
          </a:p>
          <a:p>
            <a:pPr lvl="1"/>
            <a:r>
              <a:rPr lang="en-CA" dirty="0"/>
              <a:t>create methods for major steps</a:t>
            </a:r>
          </a:p>
          <a:p>
            <a:pPr lvl="1"/>
            <a:r>
              <a:rPr lang="en-CA" dirty="0"/>
              <a:t>create methods for common operations</a:t>
            </a:r>
          </a:p>
          <a:p>
            <a:pPr lvl="1"/>
            <a:r>
              <a:rPr lang="en-CA" dirty="0"/>
              <a:t>identify data that needs to be remembered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Grade Calculator Pseudo-Code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High-level description</a:t>
            </a:r>
          </a:p>
          <a:p>
            <a:pPr lvl="1"/>
            <a:r>
              <a:rPr lang="en-CA" dirty="0"/>
              <a:t>Step 1: Get all the component scores</a:t>
            </a:r>
          </a:p>
          <a:p>
            <a:pPr lvl="1"/>
            <a:r>
              <a:rPr lang="en-CA" dirty="0"/>
              <a:t>Step 2: Do the calculation</a:t>
            </a:r>
          </a:p>
          <a:p>
            <a:pPr lvl="1"/>
            <a:r>
              <a:rPr lang="en-CA" dirty="0"/>
              <a:t>Step 3: Show the result</a:t>
            </a:r>
          </a:p>
          <a:p>
            <a:r>
              <a:rPr lang="en-CA" dirty="0"/>
              <a:t>Lower-level description</a:t>
            </a:r>
          </a:p>
          <a:p>
            <a:pPr lvl="2"/>
            <a:r>
              <a:rPr lang="en-CA" dirty="0"/>
              <a:t>Step 1a: get the assignment grade</a:t>
            </a:r>
          </a:p>
          <a:p>
            <a:pPr lvl="2"/>
            <a:r>
              <a:rPr lang="en-CA" dirty="0"/>
              <a:t>Step 1b: get the lab grade</a:t>
            </a:r>
          </a:p>
          <a:p>
            <a:pPr lvl="2"/>
            <a:r>
              <a:rPr lang="en-CA" dirty="0"/>
              <a:t>Step 1c: get the test grade</a:t>
            </a:r>
          </a:p>
          <a:p>
            <a:pPr lvl="2"/>
            <a:r>
              <a:rPr lang="en-CA" dirty="0"/>
              <a:t>Step 1d: get the exam grade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Keep Going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to get the assignment grade?</a:t>
            </a:r>
          </a:p>
          <a:p>
            <a:pPr lvl="1"/>
            <a:r>
              <a:rPr lang="en-CA" dirty="0"/>
              <a:t>GUI?  How to read number from a text field</a:t>
            </a:r>
          </a:p>
          <a:p>
            <a:pPr lvl="1"/>
            <a:r>
              <a:rPr lang="en-CA" dirty="0"/>
              <a:t>Console?  How to ask user and get answer</a:t>
            </a:r>
          </a:p>
          <a:p>
            <a:r>
              <a:rPr lang="en-CA" dirty="0"/>
              <a:t>Look for similarities</a:t>
            </a:r>
          </a:p>
          <a:p>
            <a:pPr lvl="1"/>
            <a:r>
              <a:rPr lang="en-CA" dirty="0"/>
              <a:t>same steps to get assignment/lab/test grades</a:t>
            </a:r>
          </a:p>
          <a:p>
            <a:pPr lvl="2"/>
            <a:r>
              <a:rPr lang="en-CA" dirty="0"/>
              <a:t>create a method to do those steps</a:t>
            </a:r>
          </a:p>
          <a:p>
            <a:r>
              <a:rPr lang="en-CA" dirty="0"/>
              <a:t>Look for issues</a:t>
            </a:r>
          </a:p>
          <a:p>
            <a:pPr lvl="1"/>
            <a:r>
              <a:rPr lang="en-CA" dirty="0"/>
              <a:t>what if number entered is not correct?</a:t>
            </a:r>
          </a:p>
          <a:p>
            <a:pPr lvl="1"/>
            <a:r>
              <a:rPr lang="en-CA" dirty="0"/>
              <a:t>what if it’s not even a number?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Computer Programming and Languages</a:t>
            </a:r>
          </a:p>
          <a:p>
            <a:pPr lvl="1"/>
            <a:r>
              <a:rPr lang="en-CA" dirty="0"/>
              <a:t>High-Level and Machine Languages</a:t>
            </a:r>
          </a:p>
          <a:p>
            <a:pPr lvl="2"/>
            <a:r>
              <a:rPr lang="en-CA" dirty="0"/>
              <a:t>Compilers, Emulators, Interpreters</a:t>
            </a:r>
          </a:p>
          <a:p>
            <a:r>
              <a:rPr lang="en-CA" dirty="0"/>
              <a:t>Writing Programs</a:t>
            </a:r>
          </a:p>
          <a:p>
            <a:pPr lvl="1"/>
            <a:r>
              <a:rPr lang="en-CA" dirty="0" err="1"/>
              <a:t>PseudoCode</a:t>
            </a:r>
            <a:endParaRPr lang="en-CA"/>
          </a:p>
          <a:p>
            <a:pPr lvl="1"/>
            <a:r>
              <a:rPr lang="en-CA"/>
              <a:t>Top-Down </a:t>
            </a:r>
            <a:r>
              <a:rPr lang="en-CA" dirty="0"/>
              <a:t>Design</a:t>
            </a:r>
          </a:p>
          <a:p>
            <a:r>
              <a:rPr lang="en-CA" dirty="0"/>
              <a:t>IDEs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Programming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531100" algn="r"/>
              </a:tabLst>
              <a:defRPr/>
            </a:pPr>
            <a:r>
              <a:rPr lang="en-CA" dirty="0"/>
              <a:t>We </a:t>
            </a:r>
            <a:r>
              <a:rPr lang="en-CA" i="1" dirty="0"/>
              <a:t>use</a:t>
            </a:r>
            <a:r>
              <a:rPr lang="en-CA" dirty="0"/>
              <a:t> programs to </a:t>
            </a:r>
            <a:r>
              <a:rPr lang="en-CA" i="1" dirty="0"/>
              <a:t>write</a:t>
            </a:r>
            <a:r>
              <a:rPr lang="en-CA" dirty="0"/>
              <a:t> programs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need to write the </a:t>
            </a:r>
            <a:r>
              <a:rPr lang="en-CA" i="1" dirty="0"/>
              <a:t>code</a:t>
            </a:r>
            <a:r>
              <a:rPr lang="en-CA" dirty="0"/>
              <a:t> 	(can use Notepad)</a:t>
            </a:r>
            <a:endParaRPr lang="en-CA" i="1" dirty="0"/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need to </a:t>
            </a:r>
            <a:r>
              <a:rPr lang="en-CA" i="1" dirty="0"/>
              <a:t>compile</a:t>
            </a:r>
            <a:r>
              <a:rPr lang="en-CA" dirty="0"/>
              <a:t> (translate) the code 	(</a:t>
            </a:r>
            <a:r>
              <a:rPr lang="en-CA" sz="2400" dirty="0" err="1">
                <a:latin typeface="Courier New" pitchFamily="49" charset="0"/>
                <a:cs typeface="Courier New" pitchFamily="49" charset="0"/>
              </a:rPr>
              <a:t>javac</a:t>
            </a:r>
            <a:r>
              <a:rPr lang="en-CA" dirty="0"/>
              <a:t>)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need to </a:t>
            </a:r>
            <a:r>
              <a:rPr lang="en-CA" i="1" dirty="0"/>
              <a:t>run </a:t>
            </a:r>
            <a:r>
              <a:rPr lang="en-CA" dirty="0"/>
              <a:t>the code 	(</a:t>
            </a:r>
            <a:r>
              <a:rPr lang="en-CA" sz="2400" dirty="0">
                <a:latin typeface="Courier New" pitchFamily="49" charset="0"/>
                <a:cs typeface="Courier New" pitchFamily="49" charset="0"/>
              </a:rPr>
              <a:t>java</a:t>
            </a:r>
            <a:r>
              <a:rPr lang="en-CA" dirty="0"/>
              <a:t>)</a:t>
            </a:r>
          </a:p>
          <a:p>
            <a:pPr>
              <a:tabLst>
                <a:tab pos="7531100" algn="r"/>
              </a:tabLst>
              <a:defRPr/>
            </a:pPr>
            <a:r>
              <a:rPr lang="en-CA" dirty="0"/>
              <a:t>IDE: Integrated Development Environment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/>
              <a:t>use to write, compile and run</a:t>
            </a:r>
          </a:p>
          <a:p>
            <a:pPr lvl="1">
              <a:tabLst>
                <a:tab pos="7531100" algn="r"/>
              </a:tabLst>
              <a:defRPr/>
            </a:pPr>
            <a:r>
              <a:rPr lang="en-CA" dirty="0" err="1"/>
              <a:t>JCreator</a:t>
            </a:r>
            <a:r>
              <a:rPr lang="en-CA" dirty="0"/>
              <a:t>, </a:t>
            </a:r>
            <a:r>
              <a:rPr lang="en-CA" dirty="0" err="1"/>
              <a:t>NetBeans</a:t>
            </a:r>
            <a:r>
              <a:rPr lang="en-CA" dirty="0"/>
              <a:t>, Eclipse, ...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NetBeans</a:t>
            </a:r>
            <a:r>
              <a:rPr lang="en-CA" dirty="0"/>
              <a:t> IDE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239000" cy="4829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048000" y="2743200"/>
            <a:ext cx="4724400" cy="2133600"/>
          </a:xfrm>
          <a:prstGeom prst="rect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algn="r"/>
            <a:r>
              <a:rPr lang="en-CA" altLang="en-US" dirty="0">
                <a:solidFill>
                  <a:schemeClr val="accent1"/>
                </a:solidFill>
              </a:rPr>
              <a:t>Program code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2819400" y="5257800"/>
            <a:ext cx="5029200" cy="1066800"/>
          </a:xfrm>
          <a:prstGeom prst="rect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algn="r"/>
            <a:r>
              <a:rPr lang="en-CA" altLang="en-US" dirty="0">
                <a:solidFill>
                  <a:schemeClr val="accent1"/>
                </a:solidFill>
              </a:rPr>
              <a:t>Program output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990600" y="2590800"/>
            <a:ext cx="1676400" cy="2133600"/>
          </a:xfrm>
          <a:prstGeom prst="rect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CA" altLang="en-US" dirty="0">
                <a:solidFill>
                  <a:schemeClr val="accent1"/>
                </a:solidFill>
              </a:rPr>
              <a:t>List</a:t>
            </a:r>
          </a:p>
          <a:p>
            <a:pPr algn="r"/>
            <a:r>
              <a:rPr lang="en-CA" altLang="en-US" dirty="0">
                <a:solidFill>
                  <a:schemeClr val="accent1"/>
                </a:solidFill>
              </a:rPr>
              <a:t>of</a:t>
            </a:r>
          </a:p>
          <a:p>
            <a:pPr algn="r"/>
            <a:r>
              <a:rPr lang="en-CA" altLang="en-US" dirty="0">
                <a:solidFill>
                  <a:schemeClr val="accent1"/>
                </a:solidFill>
              </a:rPr>
              <a:t>projects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990600" y="4724400"/>
            <a:ext cx="1676400" cy="1371600"/>
          </a:xfrm>
          <a:prstGeom prst="rect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CA" altLang="en-US" dirty="0">
                <a:solidFill>
                  <a:schemeClr val="accent1"/>
                </a:solidFill>
              </a:rPr>
              <a:t>Program</a:t>
            </a:r>
          </a:p>
          <a:p>
            <a:pPr algn="r"/>
            <a:r>
              <a:rPr lang="en-CA" altLang="en-US" dirty="0">
                <a:solidFill>
                  <a:schemeClr val="accent1"/>
                </a:solidFill>
              </a:rPr>
              <a:t>parts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For This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Can use any IDE you like (or none)</a:t>
            </a:r>
          </a:p>
          <a:p>
            <a:pPr lvl="1">
              <a:defRPr/>
            </a:pPr>
            <a:r>
              <a:rPr lang="en-CA" dirty="0"/>
              <a:t>I will be using </a:t>
            </a:r>
            <a:r>
              <a:rPr lang="en-CA" dirty="0" err="1"/>
              <a:t>NetBeans</a:t>
            </a:r>
            <a:endParaRPr lang="en-CA" dirty="0"/>
          </a:p>
          <a:p>
            <a:pPr lvl="2">
              <a:defRPr/>
            </a:pPr>
            <a:r>
              <a:rPr lang="en-CA" dirty="0"/>
              <a:t>version 8.2 on desktop</a:t>
            </a:r>
          </a:p>
          <a:p>
            <a:pPr>
              <a:defRPr/>
            </a:pPr>
            <a:r>
              <a:rPr lang="en-CA" dirty="0"/>
              <a:t>Can get NetBeans at home</a:t>
            </a:r>
          </a:p>
          <a:p>
            <a:pPr lvl="1">
              <a:defRPr/>
            </a:pPr>
            <a:r>
              <a:rPr lang="en-CA" dirty="0"/>
              <a:t>see instructions on-line</a:t>
            </a:r>
          </a:p>
          <a:p>
            <a:pPr lvl="1">
              <a:defRPr/>
            </a:pPr>
            <a:r>
              <a:rPr lang="en-CA" dirty="0"/>
              <a:t>can get later version</a:t>
            </a:r>
          </a:p>
          <a:p>
            <a:pPr lvl="2">
              <a:defRPr/>
            </a:pPr>
            <a:r>
              <a:rPr lang="en-CA" dirty="0"/>
              <a:t>some differences; mostly cosmetic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Computer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Building code to control computers</a:t>
            </a:r>
          </a:p>
          <a:p>
            <a:r>
              <a:rPr lang="en-CA" dirty="0"/>
              <a:t>Code must be designed …</a:t>
            </a:r>
          </a:p>
          <a:p>
            <a:pPr lvl="1"/>
            <a:r>
              <a:rPr lang="en-CA" dirty="0"/>
              <a:t>understand what the code is for</a:t>
            </a:r>
          </a:p>
          <a:p>
            <a:pPr lvl="1"/>
            <a:r>
              <a:rPr lang="en-CA" dirty="0"/>
              <a:t>figure out what it needs to do</a:t>
            </a:r>
          </a:p>
          <a:p>
            <a:pPr lvl="1"/>
            <a:r>
              <a:rPr lang="en-CA" dirty="0"/>
              <a:t>figure out how to get it to do that</a:t>
            </a:r>
          </a:p>
          <a:p>
            <a:r>
              <a:rPr lang="en-CA" dirty="0"/>
              <a:t>… and written</a:t>
            </a:r>
          </a:p>
          <a:p>
            <a:pPr lvl="1"/>
            <a:r>
              <a:rPr lang="en-CA" dirty="0"/>
              <a:t>translate plan into meaningful code</a:t>
            </a:r>
          </a:p>
          <a:p>
            <a:pPr lvl="1"/>
            <a:r>
              <a:rPr lang="en-CA" dirty="0"/>
              <a:t>track down and correct errors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Different Languages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981200"/>
            <a:ext cx="2438400" cy="4114800"/>
          </a:xfrm>
        </p:spPr>
        <p:txBody>
          <a:bodyPr/>
          <a:lstStyle/>
          <a:p>
            <a:r>
              <a:rPr lang="en-US" u="sng" dirty="0"/>
              <a:t>FORTRAN</a:t>
            </a:r>
            <a:endParaRPr lang="en-US" dirty="0"/>
          </a:p>
          <a:p>
            <a:r>
              <a:rPr lang="en-US" u="sng" dirty="0"/>
              <a:t>LISP</a:t>
            </a:r>
            <a:endParaRPr lang="en-US" dirty="0"/>
          </a:p>
          <a:p>
            <a:r>
              <a:rPr lang="en-US" dirty="0"/>
              <a:t>ALGOL</a:t>
            </a:r>
          </a:p>
          <a:p>
            <a:r>
              <a:rPr lang="en-US" dirty="0"/>
              <a:t>COBOL</a:t>
            </a:r>
          </a:p>
          <a:p>
            <a:r>
              <a:rPr lang="en-US" u="sng" dirty="0"/>
              <a:t>SNOBOL</a:t>
            </a:r>
            <a:endParaRPr lang="en-US" dirty="0"/>
          </a:p>
          <a:p>
            <a:r>
              <a:rPr lang="en-US" dirty="0"/>
              <a:t>PL/I</a:t>
            </a:r>
          </a:p>
          <a:p>
            <a:r>
              <a:rPr lang="en-US" u="sng" dirty="0"/>
              <a:t>BASIC</a:t>
            </a:r>
            <a:endParaRPr lang="en-US" dirty="0"/>
          </a:p>
          <a:p>
            <a:r>
              <a:rPr lang="en-US" dirty="0"/>
              <a:t>APL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10000" y="1981200"/>
            <a:ext cx="1981200" cy="4114800"/>
          </a:xfrm>
        </p:spPr>
        <p:txBody>
          <a:bodyPr/>
          <a:lstStyle/>
          <a:p>
            <a:r>
              <a:rPr lang="en-US" u="sng" dirty="0"/>
              <a:t>Pascal</a:t>
            </a:r>
            <a:endParaRPr lang="en-US" dirty="0"/>
          </a:p>
          <a:p>
            <a:r>
              <a:rPr lang="en-US" dirty="0"/>
              <a:t>Smalltalk</a:t>
            </a:r>
          </a:p>
          <a:p>
            <a:r>
              <a:rPr lang="en-US" u="sng" dirty="0"/>
              <a:t>c</a:t>
            </a:r>
            <a:endParaRPr lang="en-US" dirty="0"/>
          </a:p>
          <a:p>
            <a:r>
              <a:rPr lang="en-US" u="sng" dirty="0"/>
              <a:t>Prolog</a:t>
            </a:r>
            <a:endParaRPr lang="en-US" dirty="0"/>
          </a:p>
          <a:p>
            <a:r>
              <a:rPr lang="en-US" u="sng" dirty="0"/>
              <a:t>Scheme</a:t>
            </a:r>
            <a:endParaRPr lang="en-US" dirty="0"/>
          </a:p>
          <a:p>
            <a:r>
              <a:rPr lang="en-US" dirty="0"/>
              <a:t>Modula</a:t>
            </a:r>
          </a:p>
          <a:p>
            <a:r>
              <a:rPr lang="en-US" u="sng" dirty="0"/>
              <a:t>SQL</a:t>
            </a:r>
          </a:p>
          <a:p>
            <a:r>
              <a:rPr lang="en-US" dirty="0" err="1"/>
              <a:t>Ada</a:t>
            </a:r>
            <a:endParaRPr lang="en-US" dirty="0"/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6400800" y="1981200"/>
            <a:ext cx="2209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>
                <a:solidFill>
                  <a:schemeClr val="bg2"/>
                </a:solidFill>
                <a:latin typeface="+mn-lt"/>
              </a:rPr>
              <a:t>C++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dirty="0" err="1">
                <a:solidFill>
                  <a:schemeClr val="bg2"/>
                </a:solidFill>
                <a:latin typeface="+mn-lt"/>
              </a:rPr>
              <a:t>Prograph</a:t>
            </a:r>
            <a:endParaRPr lang="en-US" sz="2800" dirty="0">
              <a:solidFill>
                <a:schemeClr val="bg2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>
                <a:solidFill>
                  <a:schemeClr val="bg2"/>
                </a:solidFill>
                <a:latin typeface="+mn-lt"/>
              </a:rPr>
              <a:t>Perl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>
                <a:solidFill>
                  <a:schemeClr val="bg2"/>
                </a:solidFill>
                <a:latin typeface="+mn-lt"/>
              </a:rPr>
              <a:t>Python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>
                <a:solidFill>
                  <a:schemeClr val="bg2"/>
                </a:solidFill>
                <a:latin typeface="+mn-lt"/>
              </a:rPr>
              <a:t>Java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 err="1">
                <a:solidFill>
                  <a:schemeClr val="bg2"/>
                </a:solidFill>
                <a:latin typeface="+mn-lt"/>
              </a:rPr>
              <a:t>Javascript</a:t>
            </a:r>
            <a:endParaRPr lang="en-US" sz="2800" u="sng" dirty="0">
              <a:solidFill>
                <a:schemeClr val="bg2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chemeClr val="bg2"/>
                </a:solidFill>
                <a:latin typeface="+mn-lt"/>
              </a:rPr>
              <a:t>C#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sz="2800" u="sng" dirty="0">
                <a:solidFill>
                  <a:schemeClr val="bg2"/>
                </a:solidFill>
                <a:latin typeface="+mn-lt"/>
              </a:rPr>
              <a:t>Ruby</a:t>
            </a:r>
          </a:p>
        </p:txBody>
      </p:sp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6500813" y="6324600"/>
            <a:ext cx="2566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CA" i="1">
                <a:solidFill>
                  <a:schemeClr val="tx2"/>
                </a:solidFill>
              </a:rPr>
              <a:t>and lots, lots more!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Kinds of Languages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62150"/>
            <a:ext cx="3810000" cy="38862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Imperative (*)</a:t>
            </a:r>
          </a:p>
          <a:p>
            <a:pPr lvl="1">
              <a:defRPr/>
            </a:pPr>
            <a:r>
              <a:rPr lang="en-US" sz="2800" dirty="0"/>
              <a:t>tell it what to do</a:t>
            </a:r>
          </a:p>
          <a:p>
            <a:pPr>
              <a:defRPr/>
            </a:pPr>
            <a:r>
              <a:rPr lang="en-US" sz="3200" dirty="0"/>
              <a:t>Functional</a:t>
            </a:r>
          </a:p>
          <a:p>
            <a:pPr lvl="1">
              <a:defRPr/>
            </a:pPr>
            <a:r>
              <a:rPr lang="en-US" sz="2800" dirty="0"/>
              <a:t>specify processes</a:t>
            </a:r>
          </a:p>
          <a:p>
            <a:pPr>
              <a:defRPr/>
            </a:pPr>
            <a:r>
              <a:rPr lang="en-US" sz="3200" dirty="0"/>
              <a:t>Logical</a:t>
            </a:r>
          </a:p>
          <a:p>
            <a:pPr lvl="1">
              <a:defRPr/>
            </a:pPr>
            <a:r>
              <a:rPr lang="en-US" sz="2800" dirty="0"/>
              <a:t>specify meanings</a:t>
            </a:r>
          </a:p>
          <a:p>
            <a:pPr lvl="1">
              <a:defRPr/>
            </a:pPr>
            <a:r>
              <a:rPr lang="en-US" sz="2800" dirty="0"/>
              <a:t>say what you want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62150"/>
            <a:ext cx="3810000" cy="37719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Object Oriented (*)</a:t>
            </a:r>
          </a:p>
          <a:p>
            <a:pPr lvl="1">
              <a:defRPr/>
            </a:pPr>
            <a:r>
              <a:rPr lang="en-US" sz="2800" dirty="0"/>
              <a:t>data &amp; process abstraction</a:t>
            </a:r>
          </a:p>
          <a:p>
            <a:pPr>
              <a:defRPr/>
            </a:pPr>
            <a:r>
              <a:rPr lang="en-US" sz="3200" dirty="0"/>
              <a:t>Parallel</a:t>
            </a:r>
          </a:p>
          <a:p>
            <a:pPr lvl="1">
              <a:defRPr/>
            </a:pPr>
            <a:r>
              <a:rPr lang="en-US" sz="2800" dirty="0"/>
              <a:t>process control</a:t>
            </a:r>
          </a:p>
          <a:p>
            <a:pPr>
              <a:defRPr/>
            </a:pPr>
            <a:r>
              <a:rPr lang="en-US" sz="3200" dirty="0"/>
              <a:t>Graphical</a:t>
            </a:r>
          </a:p>
          <a:p>
            <a:pPr lvl="1">
              <a:defRPr/>
            </a:pPr>
            <a:r>
              <a:rPr lang="en-US" sz="2800" dirty="0"/>
              <a:t>use pictures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 is </a:t>
            </a:r>
            <a:r>
              <a:rPr lang="en-US" i="1" dirty="0"/>
              <a:t>object-oriented</a:t>
            </a:r>
            <a:endParaRPr lang="en-US" dirty="0"/>
          </a:p>
          <a:p>
            <a:pPr lvl="1">
              <a:defRPr/>
            </a:pPr>
            <a:r>
              <a:rPr lang="en-US" dirty="0"/>
              <a:t>Source code arranged like objects</a:t>
            </a:r>
          </a:p>
          <a:p>
            <a:pPr lvl="1">
              <a:defRPr/>
            </a:pPr>
            <a:r>
              <a:rPr lang="en-US" dirty="0"/>
              <a:t>Objects know how to do things that need doing</a:t>
            </a:r>
          </a:p>
          <a:p>
            <a:pPr>
              <a:defRPr/>
            </a:pPr>
            <a:r>
              <a:rPr lang="en-US" dirty="0"/>
              <a:t>Java is also </a:t>
            </a:r>
            <a:r>
              <a:rPr lang="en-US" i="1" dirty="0"/>
              <a:t>imperative</a:t>
            </a:r>
            <a:endParaRPr lang="en-US" dirty="0"/>
          </a:p>
          <a:p>
            <a:pPr lvl="1">
              <a:defRPr/>
            </a:pPr>
            <a:r>
              <a:rPr lang="en-US" dirty="0"/>
              <a:t>Tell computer what to do</a:t>
            </a:r>
          </a:p>
          <a:p>
            <a:pPr>
              <a:defRPr/>
            </a:pPr>
            <a:r>
              <a:rPr lang="en-US" dirty="0"/>
              <a:t>Java is ideal for internet applications</a:t>
            </a:r>
          </a:p>
          <a:p>
            <a:pPr lvl="1">
              <a:defRPr/>
            </a:pPr>
            <a:r>
              <a:rPr lang="en-US" dirty="0"/>
              <a:t>Compile once, run anywhere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 Oriented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Objects:</a:t>
            </a:r>
          </a:p>
          <a:p>
            <a:pPr lvl="1"/>
            <a:r>
              <a:rPr lang="en-CA" dirty="0"/>
              <a:t>the window</a:t>
            </a:r>
          </a:p>
          <a:p>
            <a:pPr lvl="1"/>
            <a:r>
              <a:rPr lang="en-CA" dirty="0"/>
              <a:t>the labels</a:t>
            </a:r>
          </a:p>
          <a:p>
            <a:pPr lvl="1"/>
            <a:r>
              <a:rPr lang="en-CA" dirty="0"/>
              <a:t>the fields</a:t>
            </a:r>
          </a:p>
          <a:p>
            <a:pPr lvl="1"/>
            <a:r>
              <a:rPr lang="en-CA" dirty="0"/>
              <a:t>the buttons</a:t>
            </a:r>
          </a:p>
          <a:p>
            <a:pPr lvl="1"/>
            <a:r>
              <a:rPr lang="en-CA" i="1" dirty="0"/>
              <a:t>more</a:t>
            </a:r>
          </a:p>
          <a:p>
            <a:r>
              <a:rPr lang="en-CA" dirty="0"/>
              <a:t>Each object knows </a:t>
            </a:r>
            <a:br>
              <a:rPr lang="en-CA" dirty="0"/>
            </a:br>
            <a:r>
              <a:rPr lang="en-CA" dirty="0"/>
              <a:t>how to show itself </a:t>
            </a:r>
            <a:br>
              <a:rPr lang="en-CA" dirty="0"/>
            </a:br>
            <a:r>
              <a:rPr lang="en-CA" dirty="0"/>
              <a:t>and how to do things for itself and others</a:t>
            </a:r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790700"/>
            <a:ext cx="4067175" cy="41529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Imperative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Tell computer to do things</a:t>
            </a:r>
          </a:p>
          <a:p>
            <a:pPr lvl="1"/>
            <a:r>
              <a:rPr lang="en-CA" dirty="0"/>
              <a:t>When the “</a:t>
            </a:r>
            <a:r>
              <a:rPr lang="en-CA" dirty="0" err="1"/>
              <a:t>Calculateˮ</a:t>
            </a:r>
            <a:r>
              <a:rPr lang="en-CA" dirty="0"/>
              <a:t> button is clicked:</a:t>
            </a:r>
          </a:p>
          <a:p>
            <a:pPr lvl="2"/>
            <a:r>
              <a:rPr lang="en-CA" dirty="0"/>
              <a:t>get the numbers from the top four fields</a:t>
            </a:r>
          </a:p>
          <a:p>
            <a:pPr lvl="2"/>
            <a:r>
              <a:rPr lang="en-CA" dirty="0"/>
              <a:t>adjust them according to the component weights</a:t>
            </a:r>
          </a:p>
          <a:p>
            <a:pPr lvl="2"/>
            <a:r>
              <a:rPr lang="en-CA" dirty="0"/>
              <a:t>add them up</a:t>
            </a:r>
          </a:p>
          <a:p>
            <a:pPr lvl="2"/>
            <a:r>
              <a:rPr lang="en-CA" dirty="0"/>
              <a:t>put the result into the bottom field</a:t>
            </a:r>
          </a:p>
          <a:p>
            <a:r>
              <a:rPr lang="en-CA" dirty="0"/>
              <a:t>Uses the objects</a:t>
            </a:r>
          </a:p>
          <a:p>
            <a:pPr lvl="1"/>
            <a:r>
              <a:rPr lang="en-CA" dirty="0"/>
              <a:t>get the numbers by asking the fields what’s in them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Modern 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Most modern languages are similar</a:t>
            </a:r>
          </a:p>
          <a:p>
            <a:pPr lvl="1"/>
            <a:r>
              <a:rPr lang="en-CA" dirty="0"/>
              <a:t>object oriented and imperative</a:t>
            </a:r>
          </a:p>
          <a:p>
            <a:pPr lvl="1"/>
            <a:r>
              <a:rPr lang="en-CA" dirty="0"/>
              <a:t>use loops, conditionals, and methods</a:t>
            </a:r>
          </a:p>
          <a:p>
            <a:pPr lvl="2"/>
            <a:r>
              <a:rPr lang="en-CA" dirty="0"/>
              <a:t>usually even for and while loops</a:t>
            </a:r>
          </a:p>
          <a:p>
            <a:pPr lvl="2"/>
            <a:r>
              <a:rPr lang="en-CA" dirty="0"/>
              <a:t>usually even if and if-else controls</a:t>
            </a:r>
          </a:p>
          <a:p>
            <a:r>
              <a:rPr lang="en-CA" dirty="0"/>
              <a:t>Few languages work on different principles</a:t>
            </a:r>
          </a:p>
          <a:p>
            <a:pPr lvl="1"/>
            <a:r>
              <a:rPr lang="en-CA" dirty="0"/>
              <a:t>learning Java prepares you to learn most other languages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14906</TotalTime>
  <Pages>7</Pages>
  <Words>1008</Words>
  <Application>Microsoft Office PowerPoint</Application>
  <PresentationFormat>On-screen Show (4:3)</PresentationFormat>
  <Paragraphs>202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06loops</vt:lpstr>
      <vt:lpstr>Programming</vt:lpstr>
      <vt:lpstr>Overview</vt:lpstr>
      <vt:lpstr>Computer Programming</vt:lpstr>
      <vt:lpstr>Lots of Different Languages</vt:lpstr>
      <vt:lpstr>Kinds of Languages</vt:lpstr>
      <vt:lpstr>Java</vt:lpstr>
      <vt:lpstr>Object Oriented</vt:lpstr>
      <vt:lpstr>Imperative</vt:lpstr>
      <vt:lpstr>Modern Programming Languages</vt:lpstr>
      <vt:lpstr>Machine Languages</vt:lpstr>
      <vt:lpstr>Compiling Programs</vt:lpstr>
      <vt:lpstr>Emulator</vt:lpstr>
      <vt:lpstr>Java Machine Language</vt:lpstr>
      <vt:lpstr>Interpreted Code</vt:lpstr>
      <vt:lpstr>Creating Programs</vt:lpstr>
      <vt:lpstr>Pseudocode / Algorithms</vt:lpstr>
      <vt:lpstr>Top-Down Design</vt:lpstr>
      <vt:lpstr>Grade Calculator Pseudo-Code</vt:lpstr>
      <vt:lpstr>Keep Going</vt:lpstr>
      <vt:lpstr>Programming Programs</vt:lpstr>
      <vt:lpstr>NetBeans IDE</vt:lpstr>
      <vt:lpstr>For This Course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169</cp:revision>
  <cp:lastPrinted>1601-01-01T00:00:00Z</cp:lastPrinted>
  <dcterms:created xsi:type="dcterms:W3CDTF">1998-05-11T15:12:26Z</dcterms:created>
  <dcterms:modified xsi:type="dcterms:W3CDTF">2021-01-04T20:28:48Z</dcterms:modified>
</cp:coreProperties>
</file>