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48"/>
  </p:notesMasterIdLst>
  <p:handoutMasterIdLst>
    <p:handoutMasterId r:id="rId49"/>
  </p:handoutMasterIdLst>
  <p:sldIdLst>
    <p:sldId id="263" r:id="rId2"/>
    <p:sldId id="300" r:id="rId3"/>
    <p:sldId id="311" r:id="rId4"/>
    <p:sldId id="313" r:id="rId5"/>
    <p:sldId id="342" r:id="rId6"/>
    <p:sldId id="314" r:id="rId7"/>
    <p:sldId id="312" r:id="rId8"/>
    <p:sldId id="327" r:id="rId9"/>
    <p:sldId id="321" r:id="rId10"/>
    <p:sldId id="315" r:id="rId11"/>
    <p:sldId id="318" r:id="rId12"/>
    <p:sldId id="319" r:id="rId13"/>
    <p:sldId id="320" r:id="rId14"/>
    <p:sldId id="322" r:id="rId15"/>
    <p:sldId id="343" r:id="rId16"/>
    <p:sldId id="341" r:id="rId17"/>
    <p:sldId id="340" r:id="rId18"/>
    <p:sldId id="316" r:id="rId19"/>
    <p:sldId id="323" r:id="rId20"/>
    <p:sldId id="324" r:id="rId21"/>
    <p:sldId id="325" r:id="rId22"/>
    <p:sldId id="326" r:id="rId23"/>
    <p:sldId id="301" r:id="rId24"/>
    <p:sldId id="302" r:id="rId25"/>
    <p:sldId id="303" r:id="rId26"/>
    <p:sldId id="304" r:id="rId27"/>
    <p:sldId id="305" r:id="rId28"/>
    <p:sldId id="306" r:id="rId29"/>
    <p:sldId id="307" r:id="rId30"/>
    <p:sldId id="308" r:id="rId31"/>
    <p:sldId id="309" r:id="rId32"/>
    <p:sldId id="310" r:id="rId33"/>
    <p:sldId id="328" r:id="rId34"/>
    <p:sldId id="329" r:id="rId35"/>
    <p:sldId id="330" r:id="rId36"/>
    <p:sldId id="331" r:id="rId37"/>
    <p:sldId id="332" r:id="rId38"/>
    <p:sldId id="333" r:id="rId39"/>
    <p:sldId id="317" r:id="rId40"/>
    <p:sldId id="334" r:id="rId41"/>
    <p:sldId id="335" r:id="rId42"/>
    <p:sldId id="336" r:id="rId43"/>
    <p:sldId id="337" r:id="rId44"/>
    <p:sldId id="338" r:id="rId45"/>
    <p:sldId id="339" r:id="rId46"/>
    <p:sldId id="299" r:id="rId47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00"/>
    <a:srgbClr val="000041"/>
    <a:srgbClr val="FF0041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35" autoAdjust="0"/>
    <p:restoredTop sz="90929"/>
  </p:normalViewPr>
  <p:slideViewPr>
    <p:cSldViewPr>
      <p:cViewPr varScale="1">
        <p:scale>
          <a:sx n="111" d="100"/>
          <a:sy n="111" d="100"/>
        </p:scale>
        <p:origin x="1340" y="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0"/>
            <a:r>
              <a:rPr lang="en-US" noProof="0"/>
              <a:t>Second level</a:t>
            </a:r>
          </a:p>
          <a:p>
            <a:pPr lvl="0"/>
            <a:r>
              <a:rPr lang="en-US" noProof="0"/>
              <a:t>Third level</a:t>
            </a:r>
          </a:p>
          <a:p>
            <a:pPr lvl="0"/>
            <a:r>
              <a:rPr lang="en-US" noProof="0"/>
              <a:t>Fourth level</a:t>
            </a:r>
          </a:p>
          <a:p>
            <a:pPr lvl="0"/>
            <a:r>
              <a:rPr lang="en-US" noProof="0"/>
              <a:t>Fifth level</a:t>
            </a:r>
          </a:p>
        </p:txBody>
      </p:sp>
      <p:sp>
        <p:nvSpPr>
          <p:cNvPr id="4301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pitchFamily="18" charset="0"/>
            </a:endParaRPr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/>
          <a:lstStyle/>
          <a:p>
            <a:fld id="{E0C7D1E8-DCD2-47B3-B757-9199574103CD}" type="slidenum">
              <a:rPr lang="en-US" smtClean="0">
                <a:latin typeface="Times New Roman" pitchFamily="18" charset="0"/>
              </a:rPr>
              <a:pPr/>
              <a:t>2</a:t>
            </a:fld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CA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AE7CDB53-3CB9-4BB3-8B11-A934EE508971}" type="slidenum">
              <a:rPr lang="en-CA" smtClean="0"/>
              <a:pPr/>
              <a:t>32</a:t>
            </a:fld>
            <a:endParaRPr lang="en-CA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  <a:lvl2pPr>
              <a:defRPr>
                <a:solidFill>
                  <a:schemeClr val="bg2"/>
                </a:solidFill>
                <a:effectLst/>
              </a:defRPr>
            </a:lvl2pPr>
            <a:lvl3pPr>
              <a:defRPr>
                <a:solidFill>
                  <a:schemeClr val="bg2"/>
                </a:solidFill>
                <a:effectLst/>
              </a:defRPr>
            </a:lvl3pPr>
            <a:lvl4pPr>
              <a:defRPr>
                <a:solidFill>
                  <a:schemeClr val="bg2"/>
                </a:solidFill>
                <a:effectLst/>
              </a:defRPr>
            </a:lvl4pPr>
            <a:lvl5pPr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1925" y="171450"/>
            <a:ext cx="1946275" cy="5924550"/>
          </a:xfrm>
        </p:spPr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171450"/>
            <a:ext cx="5686425" cy="5924550"/>
          </a:xfrm>
        </p:spPr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  <a:lvl2pPr>
              <a:defRPr>
                <a:solidFill>
                  <a:schemeClr val="bg2"/>
                </a:solidFill>
                <a:effectLst/>
              </a:defRPr>
            </a:lvl2pPr>
            <a:lvl3pPr>
              <a:defRPr>
                <a:solidFill>
                  <a:schemeClr val="bg2"/>
                </a:solidFill>
                <a:effectLst/>
              </a:defRPr>
            </a:lvl3pPr>
            <a:lvl4pPr>
              <a:defRPr>
                <a:solidFill>
                  <a:schemeClr val="bg2"/>
                </a:solidFill>
                <a:effectLst/>
              </a:defRPr>
            </a:lvl4pPr>
            <a:lvl5pPr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bg2"/>
                </a:solidFill>
                <a:effectLst/>
              </a:defRPr>
            </a:lvl1pPr>
            <a:lvl2pPr>
              <a:buClr>
                <a:schemeClr val="accent1"/>
              </a:buClr>
              <a:buFont typeface="Wingdings" pitchFamily="2" charset="2"/>
              <a:buChar char=""/>
              <a:defRPr>
                <a:solidFill>
                  <a:schemeClr val="bg2"/>
                </a:solidFill>
                <a:effectLst/>
              </a:defRPr>
            </a:lvl2pPr>
            <a:lvl3pPr>
              <a:buClr>
                <a:schemeClr val="accent1"/>
              </a:buClr>
              <a:buFont typeface="Times New Roman" pitchFamily="18" charset="0"/>
              <a:buChar char="»"/>
              <a:defRPr>
                <a:solidFill>
                  <a:schemeClr val="bg2"/>
                </a:solidFill>
                <a:effectLst/>
              </a:defRPr>
            </a:lvl3pPr>
            <a:lvl4pPr>
              <a:buClr>
                <a:schemeClr val="accent1"/>
              </a:buClr>
              <a:buFont typeface="Arial" pitchFamily="34" charset="0"/>
              <a:buChar char="•"/>
              <a:defRPr>
                <a:solidFill>
                  <a:schemeClr val="bg2"/>
                </a:solidFill>
                <a:effectLst/>
              </a:defRPr>
            </a:lvl4pPr>
            <a:lvl5pPr>
              <a:buClr>
                <a:schemeClr val="accent1"/>
              </a:buClr>
              <a:buFont typeface="Times New Roman" pitchFamily="18" charset="0"/>
              <a:buChar char="−"/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>
                <a:solidFill>
                  <a:schemeClr val="bg2"/>
                </a:solidFill>
                <a:effectLst/>
              </a:defRPr>
            </a:lvl1pPr>
            <a:lvl2pPr>
              <a:defRPr sz="2400">
                <a:solidFill>
                  <a:schemeClr val="bg2"/>
                </a:solidFill>
                <a:effectLst/>
              </a:defRPr>
            </a:lvl2pPr>
            <a:lvl3pPr>
              <a:defRPr sz="2000">
                <a:solidFill>
                  <a:schemeClr val="bg2"/>
                </a:solidFill>
                <a:effectLst/>
              </a:defRPr>
            </a:lvl3pPr>
            <a:lvl4pPr>
              <a:defRPr sz="1800">
                <a:solidFill>
                  <a:schemeClr val="bg2"/>
                </a:solidFill>
                <a:effectLst/>
              </a:defRPr>
            </a:lvl4pPr>
            <a:lvl5pPr>
              <a:defRPr sz="1800">
                <a:solidFill>
                  <a:schemeClr val="bg2"/>
                </a:solidFill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>
                <a:solidFill>
                  <a:schemeClr val="bg2"/>
                </a:solidFill>
                <a:effectLst/>
              </a:defRPr>
            </a:lvl1pPr>
            <a:lvl2pPr>
              <a:defRPr sz="2400">
                <a:solidFill>
                  <a:schemeClr val="bg2"/>
                </a:solidFill>
                <a:effectLst/>
              </a:defRPr>
            </a:lvl2pPr>
            <a:lvl3pPr>
              <a:defRPr sz="2000">
                <a:solidFill>
                  <a:schemeClr val="bg2"/>
                </a:solidFill>
                <a:effectLst/>
              </a:defRPr>
            </a:lvl3pPr>
            <a:lvl4pPr>
              <a:defRPr sz="1800">
                <a:solidFill>
                  <a:schemeClr val="bg2"/>
                </a:solidFill>
                <a:effectLst/>
              </a:defRPr>
            </a:lvl4pPr>
            <a:lvl5pPr>
              <a:defRPr sz="1800">
                <a:solidFill>
                  <a:schemeClr val="bg2"/>
                </a:solidFill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  <a:effectLst/>
              </a:defRPr>
            </a:lvl1pPr>
            <a:lvl2pPr>
              <a:defRPr sz="2000">
                <a:solidFill>
                  <a:schemeClr val="bg2"/>
                </a:solidFill>
                <a:effectLst/>
              </a:defRPr>
            </a:lvl2pPr>
            <a:lvl3pPr>
              <a:defRPr sz="1800">
                <a:solidFill>
                  <a:schemeClr val="bg2"/>
                </a:solidFill>
                <a:effectLst/>
              </a:defRPr>
            </a:lvl3pPr>
            <a:lvl4pPr>
              <a:defRPr sz="1600">
                <a:solidFill>
                  <a:schemeClr val="bg2"/>
                </a:solidFill>
                <a:effectLst/>
              </a:defRPr>
            </a:lvl4pPr>
            <a:lvl5pPr>
              <a:defRPr sz="1600">
                <a:solidFill>
                  <a:schemeClr val="bg2"/>
                </a:solidFill>
                <a:effectLst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  <a:effectLst/>
              </a:defRPr>
            </a:lvl1pPr>
            <a:lvl2pPr>
              <a:defRPr sz="2000">
                <a:solidFill>
                  <a:schemeClr val="bg2"/>
                </a:solidFill>
                <a:effectLst/>
              </a:defRPr>
            </a:lvl2pPr>
            <a:lvl3pPr>
              <a:defRPr sz="1800">
                <a:solidFill>
                  <a:schemeClr val="bg2"/>
                </a:solidFill>
                <a:effectLst/>
              </a:defRPr>
            </a:lvl3pPr>
            <a:lvl4pPr>
              <a:defRPr sz="1600">
                <a:solidFill>
                  <a:schemeClr val="bg2"/>
                </a:solidFill>
                <a:effectLst/>
              </a:defRPr>
            </a:lvl4pPr>
            <a:lvl5pPr>
              <a:defRPr sz="1600">
                <a:solidFill>
                  <a:schemeClr val="bg2"/>
                </a:solidFill>
                <a:effectLst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2"/>
                </a:solidFill>
                <a:effectLst/>
              </a:defRPr>
            </a:lvl1pPr>
            <a:lvl2pPr>
              <a:defRPr sz="2800">
                <a:solidFill>
                  <a:schemeClr val="bg2"/>
                </a:solidFill>
                <a:effectLst/>
              </a:defRPr>
            </a:lvl2pPr>
            <a:lvl3pPr>
              <a:defRPr sz="2400">
                <a:solidFill>
                  <a:schemeClr val="bg2"/>
                </a:solidFill>
                <a:effectLst/>
              </a:defRPr>
            </a:lvl3pPr>
            <a:lvl4pPr>
              <a:defRPr sz="2000">
                <a:solidFill>
                  <a:schemeClr val="bg2"/>
                </a:solidFill>
                <a:effectLst/>
              </a:defRPr>
            </a:lvl4pPr>
            <a:lvl5pPr>
              <a:defRPr sz="2000">
                <a:solidFill>
                  <a:schemeClr val="bg2"/>
                </a:solidFill>
                <a:effectLst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385888"/>
            <a:ext cx="8364538" cy="290512"/>
            <a:chOff x="0" y="873"/>
            <a:chExt cx="5269" cy="183"/>
          </a:xfrm>
        </p:grpSpPr>
        <p:grpSp>
          <p:nvGrpSpPr>
            <p:cNvPr id="1029" name="Group 3"/>
            <p:cNvGrpSpPr>
              <a:grpSpLocks/>
            </p:cNvGrpSpPr>
            <p:nvPr/>
          </p:nvGrpSpPr>
          <p:grpSpPr bwMode="auto">
            <a:xfrm>
              <a:off x="5146" y="873"/>
              <a:ext cx="123" cy="182"/>
              <a:chOff x="5146" y="873"/>
              <a:chExt cx="123" cy="182"/>
            </a:xfrm>
          </p:grpSpPr>
          <p:sp>
            <p:nvSpPr>
              <p:cNvPr id="1044" name="Rectangle 4"/>
              <p:cNvSpPr>
                <a:spLocks noChangeArrowheads="1"/>
              </p:cNvSpPr>
              <p:nvPr/>
            </p:nvSpPr>
            <p:spPr bwMode="auto">
              <a:xfrm>
                <a:off x="5240" y="873"/>
                <a:ext cx="2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5" name="Rectangle 5"/>
              <p:cNvSpPr>
                <a:spLocks noChangeArrowheads="1"/>
              </p:cNvSpPr>
              <p:nvPr/>
            </p:nvSpPr>
            <p:spPr bwMode="auto">
              <a:xfrm>
                <a:off x="5146" y="873"/>
                <a:ext cx="5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1030" name="Group 6"/>
            <p:cNvGrpSpPr>
              <a:grpSpLocks/>
            </p:cNvGrpSpPr>
            <p:nvPr/>
          </p:nvGrpSpPr>
          <p:grpSpPr bwMode="auto">
            <a:xfrm>
              <a:off x="4836" y="873"/>
              <a:ext cx="263" cy="182"/>
              <a:chOff x="4836" y="873"/>
              <a:chExt cx="263" cy="182"/>
            </a:xfrm>
          </p:grpSpPr>
          <p:sp>
            <p:nvSpPr>
              <p:cNvPr id="1042" name="Rectangle 7"/>
              <p:cNvSpPr>
                <a:spLocks noChangeArrowheads="1"/>
              </p:cNvSpPr>
              <p:nvPr/>
            </p:nvSpPr>
            <p:spPr bwMode="auto">
              <a:xfrm>
                <a:off x="5006" y="873"/>
                <a:ext cx="93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3" name="Rectangle 8"/>
              <p:cNvSpPr>
                <a:spLocks noChangeArrowheads="1"/>
              </p:cNvSpPr>
              <p:nvPr/>
            </p:nvSpPr>
            <p:spPr bwMode="auto">
              <a:xfrm>
                <a:off x="4836" y="873"/>
                <a:ext cx="127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1031" name="Group 9"/>
            <p:cNvGrpSpPr>
              <a:grpSpLocks/>
            </p:cNvGrpSpPr>
            <p:nvPr/>
          </p:nvGrpSpPr>
          <p:grpSpPr bwMode="auto">
            <a:xfrm>
              <a:off x="4407" y="873"/>
              <a:ext cx="386" cy="182"/>
              <a:chOff x="4407" y="873"/>
              <a:chExt cx="386" cy="182"/>
            </a:xfrm>
          </p:grpSpPr>
          <p:sp>
            <p:nvSpPr>
              <p:cNvPr id="1040" name="Rectangle 10"/>
              <p:cNvSpPr>
                <a:spLocks noChangeArrowheads="1"/>
              </p:cNvSpPr>
              <p:nvPr/>
            </p:nvSpPr>
            <p:spPr bwMode="auto">
              <a:xfrm>
                <a:off x="4639" y="873"/>
                <a:ext cx="154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1" name="Rectangle 11"/>
              <p:cNvSpPr>
                <a:spLocks noChangeArrowheads="1"/>
              </p:cNvSpPr>
              <p:nvPr/>
            </p:nvSpPr>
            <p:spPr bwMode="auto">
              <a:xfrm>
                <a:off x="4407" y="873"/>
                <a:ext cx="189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1032" name="Group 12"/>
            <p:cNvGrpSpPr>
              <a:grpSpLocks/>
            </p:cNvGrpSpPr>
            <p:nvPr/>
          </p:nvGrpSpPr>
          <p:grpSpPr bwMode="auto">
            <a:xfrm>
              <a:off x="3176" y="873"/>
              <a:ext cx="1188" cy="183"/>
              <a:chOff x="3176" y="873"/>
              <a:chExt cx="1188" cy="183"/>
            </a:xfrm>
          </p:grpSpPr>
          <p:sp>
            <p:nvSpPr>
              <p:cNvPr id="1036" name="Rectangle 13"/>
              <p:cNvSpPr>
                <a:spLocks noChangeArrowheads="1"/>
              </p:cNvSpPr>
              <p:nvPr/>
            </p:nvSpPr>
            <p:spPr bwMode="auto">
              <a:xfrm>
                <a:off x="4146" y="873"/>
                <a:ext cx="218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7" name="Rectangle 14"/>
              <p:cNvSpPr>
                <a:spLocks noChangeArrowheads="1"/>
              </p:cNvSpPr>
              <p:nvPr/>
            </p:nvSpPr>
            <p:spPr bwMode="auto">
              <a:xfrm>
                <a:off x="3855" y="873"/>
                <a:ext cx="249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8" name="Rectangle 15"/>
              <p:cNvSpPr>
                <a:spLocks noChangeArrowheads="1"/>
              </p:cNvSpPr>
              <p:nvPr/>
            </p:nvSpPr>
            <p:spPr bwMode="auto">
              <a:xfrm>
                <a:off x="3530" y="873"/>
                <a:ext cx="283" cy="183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9" name="Rectangle 16"/>
              <p:cNvSpPr>
                <a:spLocks noChangeArrowheads="1"/>
              </p:cNvSpPr>
              <p:nvPr/>
            </p:nvSpPr>
            <p:spPr bwMode="auto">
              <a:xfrm>
                <a:off x="3176" y="873"/>
                <a:ext cx="313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1033" name="Group 17"/>
            <p:cNvGrpSpPr>
              <a:grpSpLocks/>
            </p:cNvGrpSpPr>
            <p:nvPr/>
          </p:nvGrpSpPr>
          <p:grpSpPr bwMode="auto">
            <a:xfrm>
              <a:off x="0" y="873"/>
              <a:ext cx="3136" cy="182"/>
              <a:chOff x="0" y="873"/>
              <a:chExt cx="3136" cy="182"/>
            </a:xfrm>
          </p:grpSpPr>
          <p:sp>
            <p:nvSpPr>
              <p:cNvPr id="1034" name="Rectangle 18"/>
              <p:cNvSpPr>
                <a:spLocks noChangeArrowheads="1"/>
              </p:cNvSpPr>
              <p:nvPr/>
            </p:nvSpPr>
            <p:spPr bwMode="auto">
              <a:xfrm>
                <a:off x="2792" y="873"/>
                <a:ext cx="344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5" name="Rectangle 19"/>
              <p:cNvSpPr>
                <a:spLocks noChangeArrowheads="1"/>
              </p:cNvSpPr>
              <p:nvPr/>
            </p:nvSpPr>
            <p:spPr bwMode="auto">
              <a:xfrm>
                <a:off x="0" y="873"/>
                <a:ext cx="2750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</p:grpSp>
      <p:sp>
        <p:nvSpPr>
          <p:cNvPr id="78868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673100" y="171450"/>
            <a:ext cx="7753350" cy="1123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78869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2"/>
          </a:solidFill>
          <a:effectLst/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3200">
          <a:solidFill>
            <a:schemeClr val="bg2"/>
          </a:solidFill>
          <a:effectLst/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Font typeface="Wingdings" pitchFamily="2" charset="2"/>
        <a:buChar char="s"/>
        <a:defRPr sz="2800">
          <a:solidFill>
            <a:schemeClr val="bg2"/>
          </a:solidFill>
          <a:effectLst/>
          <a:latin typeface="+mn-lt"/>
        </a:defRPr>
      </a:lvl2pPr>
      <a:lvl3pPr marL="1143000" indent="-22860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Char char="»"/>
        <a:defRPr sz="2400">
          <a:solidFill>
            <a:schemeClr val="bg2"/>
          </a:solidFill>
          <a:effectLst/>
          <a:latin typeface="+mn-lt"/>
        </a:defRPr>
      </a:lvl3pPr>
      <a:lvl4pPr marL="1600200" indent="-22860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bg2"/>
          </a:solidFill>
          <a:effectLst/>
          <a:latin typeface="+mn-lt"/>
        </a:defRPr>
      </a:lvl4pPr>
      <a:lvl5pPr marL="2057400" indent="-22860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bg2"/>
          </a:solidFill>
          <a:effectLst/>
          <a:latin typeface="+mn-lt"/>
        </a:defRPr>
      </a:lvl5pPr>
      <a:lvl6pPr marL="2514600" indent="-22860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Programming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Review of Principles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Conditionals: Maybe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768"/>
              </a:spcBef>
              <a:defRPr/>
            </a:pPr>
            <a:r>
              <a:rPr lang="en-US" dirty="0"/>
              <a:t>Maybe do something</a:t>
            </a:r>
          </a:p>
          <a:p>
            <a:pPr lvl="1">
              <a:spcBef>
                <a:spcPts val="336"/>
              </a:spcBef>
              <a:defRPr/>
            </a:pPr>
            <a:r>
              <a:rPr lang="en-US" dirty="0"/>
              <a:t>if some condition true, carry out commands</a:t>
            </a:r>
          </a:p>
          <a:p>
            <a:pPr lvl="1">
              <a:spcBef>
                <a:spcPts val="336"/>
              </a:spcBef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if (grade &lt; PASSING_GRADE) {</a:t>
            </a:r>
          </a:p>
          <a:p>
            <a:pPr lvl="1">
              <a:spcBef>
                <a:spcPts val="0"/>
              </a:spcBef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    </a:t>
            </a:r>
            <a:r>
              <a:rPr lang="en-US" sz="2400" dirty="0" err="1">
                <a:solidFill>
                  <a:schemeClr val="accent1"/>
                </a:solidFill>
              </a:rPr>
              <a:t>System.out.println</a:t>
            </a:r>
            <a:r>
              <a:rPr lang="en-US" sz="2400" dirty="0">
                <a:solidFill>
                  <a:schemeClr val="accent1"/>
                </a:solidFill>
              </a:rPr>
              <a:t>("I'm sorry, but you failed.");</a:t>
            </a:r>
          </a:p>
          <a:p>
            <a:pPr lvl="1">
              <a:spcBef>
                <a:spcPts val="0"/>
              </a:spcBef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    </a:t>
            </a:r>
            <a:r>
              <a:rPr lang="en-US" sz="2400" dirty="0" err="1">
                <a:solidFill>
                  <a:schemeClr val="accent1"/>
                </a:solidFill>
              </a:rPr>
              <a:t>System.out.println</a:t>
            </a:r>
            <a:r>
              <a:rPr lang="en-US" sz="2400" dirty="0">
                <a:solidFill>
                  <a:schemeClr val="accent1"/>
                </a:solidFill>
              </a:rPr>
              <a:t>("You must re-take this course.");</a:t>
            </a:r>
          </a:p>
          <a:p>
            <a:pPr lvl="1">
              <a:spcBef>
                <a:spcPts val="0"/>
              </a:spcBef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}</a:t>
            </a:r>
            <a:endParaRPr lang="en-US" dirty="0">
              <a:solidFill>
                <a:schemeClr val="accent1"/>
              </a:solidFill>
            </a:endParaRPr>
          </a:p>
          <a:p>
            <a:pPr>
              <a:spcBef>
                <a:spcPts val="336"/>
              </a:spcBef>
              <a:defRPr/>
            </a:pPr>
            <a:r>
              <a:rPr lang="en-US" dirty="0"/>
              <a:t>Boolean expression</a:t>
            </a:r>
          </a:p>
          <a:p>
            <a:pPr lvl="1">
              <a:spcBef>
                <a:spcPts val="336"/>
              </a:spcBef>
              <a:defRPr/>
            </a:pPr>
            <a:r>
              <a:rPr lang="en-US" dirty="0"/>
              <a:t>value is either </a:t>
            </a:r>
            <a:r>
              <a:rPr lang="en-US" dirty="0">
                <a:solidFill>
                  <a:schemeClr val="accent1"/>
                </a:solidFill>
              </a:rPr>
              <a:t>true</a:t>
            </a:r>
            <a:r>
              <a:rPr lang="en-US" dirty="0"/>
              <a:t> or </a:t>
            </a:r>
            <a:r>
              <a:rPr lang="en-US" dirty="0">
                <a:solidFill>
                  <a:schemeClr val="accent1"/>
                </a:solidFill>
              </a:rPr>
              <a:t>false</a:t>
            </a:r>
          </a:p>
          <a:p>
            <a:pPr lvl="1">
              <a:spcBef>
                <a:spcPts val="336"/>
              </a:spcBef>
              <a:defRPr/>
            </a:pPr>
            <a:r>
              <a:rPr lang="en-US" dirty="0"/>
              <a:t>compare values using </a:t>
            </a:r>
            <a:r>
              <a:rPr lang="en-US" b="1" dirty="0">
                <a:solidFill>
                  <a:schemeClr val="accent1"/>
                </a:solidFill>
              </a:rPr>
              <a:t>==</a:t>
            </a:r>
            <a:r>
              <a:rPr lang="en-US" dirty="0"/>
              <a:t>, </a:t>
            </a:r>
            <a:r>
              <a:rPr lang="en-US" b="1" dirty="0">
                <a:solidFill>
                  <a:schemeClr val="accent1"/>
                </a:solidFill>
              </a:rPr>
              <a:t>!=</a:t>
            </a:r>
            <a:r>
              <a:rPr lang="en-US" dirty="0"/>
              <a:t>, </a:t>
            </a:r>
            <a:r>
              <a:rPr lang="en-US" b="1" dirty="0">
                <a:solidFill>
                  <a:schemeClr val="accent1"/>
                </a:solidFill>
              </a:rPr>
              <a:t>&lt;</a:t>
            </a:r>
            <a:r>
              <a:rPr lang="en-US" dirty="0"/>
              <a:t>,</a:t>
            </a:r>
            <a:r>
              <a:rPr lang="en-US" b="1" dirty="0">
                <a:solidFill>
                  <a:schemeClr val="accent1"/>
                </a:solidFill>
              </a:rPr>
              <a:t> &gt;</a:t>
            </a:r>
            <a:r>
              <a:rPr lang="en-US" dirty="0"/>
              <a:t>, </a:t>
            </a:r>
            <a:r>
              <a:rPr lang="en-US" b="1" dirty="0">
                <a:solidFill>
                  <a:schemeClr val="accent1"/>
                </a:solidFill>
              </a:rPr>
              <a:t>&lt;=</a:t>
            </a:r>
            <a:r>
              <a:rPr lang="en-US" dirty="0"/>
              <a:t>, </a:t>
            </a:r>
            <a:r>
              <a:rPr lang="en-US" b="1" dirty="0">
                <a:solidFill>
                  <a:schemeClr val="accent1"/>
                </a:solidFill>
              </a:rPr>
              <a:t>&gt;=</a:t>
            </a:r>
          </a:p>
          <a:p>
            <a:endParaRPr lang="en-C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Conditionals: Either-or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768"/>
              </a:spcBef>
              <a:defRPr/>
            </a:pPr>
            <a:r>
              <a:rPr lang="en-US" dirty="0"/>
              <a:t>Do </a:t>
            </a:r>
            <a:r>
              <a:rPr lang="en-US" i="1" dirty="0"/>
              <a:t>exactly</a:t>
            </a:r>
            <a:r>
              <a:rPr lang="en-US" dirty="0"/>
              <a:t> one of two things</a:t>
            </a:r>
          </a:p>
          <a:p>
            <a:pPr lvl="1">
              <a:spcBef>
                <a:spcPts val="336"/>
              </a:spcBef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if (grade &lt; PASSING_GRADE) {</a:t>
            </a:r>
          </a:p>
          <a:p>
            <a:pPr lvl="1">
              <a:spcBef>
                <a:spcPts val="0"/>
              </a:spcBef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    </a:t>
            </a:r>
            <a:r>
              <a:rPr lang="en-US" sz="2400" dirty="0" err="1">
                <a:solidFill>
                  <a:schemeClr val="accent1"/>
                </a:solidFill>
              </a:rPr>
              <a:t>System.out.println</a:t>
            </a:r>
            <a:r>
              <a:rPr lang="en-US" sz="2400" dirty="0">
                <a:solidFill>
                  <a:schemeClr val="accent1"/>
                </a:solidFill>
              </a:rPr>
              <a:t>("I'm sorry, but you failed.");</a:t>
            </a:r>
          </a:p>
          <a:p>
            <a:pPr lvl="1">
              <a:spcBef>
                <a:spcPts val="0"/>
              </a:spcBef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    </a:t>
            </a:r>
            <a:r>
              <a:rPr lang="en-US" sz="2400" dirty="0" err="1">
                <a:solidFill>
                  <a:schemeClr val="accent1"/>
                </a:solidFill>
              </a:rPr>
              <a:t>System.out.println</a:t>
            </a:r>
            <a:r>
              <a:rPr lang="en-US" sz="2400" dirty="0">
                <a:solidFill>
                  <a:schemeClr val="accent1"/>
                </a:solidFill>
              </a:rPr>
              <a:t>("You must re-take this course.");</a:t>
            </a:r>
          </a:p>
          <a:p>
            <a:pPr lvl="1">
              <a:spcBef>
                <a:spcPts val="0"/>
              </a:spcBef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} else {</a:t>
            </a:r>
          </a:p>
          <a:p>
            <a:pPr lvl="1">
              <a:spcBef>
                <a:spcPts val="0"/>
              </a:spcBef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    </a:t>
            </a:r>
            <a:r>
              <a:rPr lang="en-US" sz="2400" dirty="0" err="1">
                <a:solidFill>
                  <a:schemeClr val="accent1"/>
                </a:solidFill>
              </a:rPr>
              <a:t>System.out.println</a:t>
            </a:r>
            <a:r>
              <a:rPr lang="en-US" sz="2400" dirty="0">
                <a:solidFill>
                  <a:schemeClr val="accent1"/>
                </a:solidFill>
              </a:rPr>
              <a:t>("Hooray!  You passed!");</a:t>
            </a:r>
          </a:p>
          <a:p>
            <a:pPr lvl="1">
              <a:spcBef>
                <a:spcPts val="0"/>
              </a:spcBef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}</a:t>
            </a:r>
            <a:endParaRPr lang="en-US" dirty="0">
              <a:solidFill>
                <a:schemeClr val="accent1"/>
              </a:solidFill>
            </a:endParaRPr>
          </a:p>
          <a:p>
            <a:pPr>
              <a:spcBef>
                <a:spcPts val="336"/>
              </a:spcBef>
              <a:defRPr/>
            </a:pPr>
            <a:r>
              <a:rPr lang="en-US" dirty="0"/>
              <a:t>Only one Boolean expression</a:t>
            </a:r>
          </a:p>
          <a:p>
            <a:pPr lvl="1">
              <a:spcBef>
                <a:spcPts val="336"/>
              </a:spcBef>
              <a:defRPr/>
            </a:pPr>
            <a:r>
              <a:rPr lang="en-US" dirty="0"/>
              <a:t>either </a:t>
            </a:r>
            <a:r>
              <a:rPr lang="en-US" dirty="0">
                <a:solidFill>
                  <a:schemeClr val="accent1"/>
                </a:solidFill>
              </a:rPr>
              <a:t>true</a:t>
            </a:r>
            <a:r>
              <a:rPr lang="en-US" dirty="0"/>
              <a:t> (do first body) …</a:t>
            </a:r>
          </a:p>
          <a:p>
            <a:pPr lvl="1">
              <a:spcBef>
                <a:spcPts val="336"/>
              </a:spcBef>
              <a:defRPr/>
            </a:pPr>
            <a:r>
              <a:rPr lang="en-US" dirty="0"/>
              <a:t>… or </a:t>
            </a:r>
            <a:r>
              <a:rPr lang="en-US" dirty="0">
                <a:solidFill>
                  <a:schemeClr val="accent1"/>
                </a:solidFill>
              </a:rPr>
              <a:t>false </a:t>
            </a:r>
            <a:r>
              <a:rPr lang="en-US" dirty="0"/>
              <a:t>(do second body)</a:t>
            </a:r>
            <a:endParaRPr lang="en-US" b="1" dirty="0">
              <a:solidFill>
                <a:schemeClr val="accent1"/>
              </a:solidFill>
            </a:endParaRPr>
          </a:p>
          <a:p>
            <a:endParaRPr lang="en-C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Conditionals: One-of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768"/>
              </a:spcBef>
              <a:defRPr/>
            </a:pPr>
            <a:r>
              <a:rPr lang="en-US" dirty="0"/>
              <a:t>Do </a:t>
            </a:r>
            <a:r>
              <a:rPr lang="en-US" i="1" dirty="0"/>
              <a:t>exactly</a:t>
            </a:r>
            <a:r>
              <a:rPr lang="en-US" dirty="0"/>
              <a:t> one of many things</a:t>
            </a:r>
          </a:p>
          <a:p>
            <a:pPr lvl="1">
              <a:spcBef>
                <a:spcPts val="336"/>
              </a:spcBef>
              <a:defRPr/>
            </a:pPr>
            <a:r>
              <a:rPr lang="en-US" dirty="0"/>
              <a:t>add if-else after previous else</a:t>
            </a:r>
          </a:p>
          <a:p>
            <a:pPr lvl="1">
              <a:spcBef>
                <a:spcPts val="336"/>
              </a:spcBef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if (grade &lt; PASSING_GRADE) {</a:t>
            </a:r>
          </a:p>
          <a:p>
            <a:pPr lvl="1">
              <a:spcBef>
                <a:spcPts val="0"/>
              </a:spcBef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    note = "FAIL";</a:t>
            </a:r>
          </a:p>
          <a:p>
            <a:pPr lvl="1">
              <a:spcBef>
                <a:spcPts val="0"/>
              </a:spcBef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} else if (grade &lt; EXCELLENT_GRADE) {</a:t>
            </a:r>
          </a:p>
          <a:p>
            <a:pPr lvl="1">
              <a:spcBef>
                <a:spcPts val="0"/>
              </a:spcBef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    note = "PASS";</a:t>
            </a:r>
          </a:p>
          <a:p>
            <a:pPr lvl="1">
              <a:spcBef>
                <a:spcPts val="0"/>
              </a:spcBef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} else {</a:t>
            </a:r>
          </a:p>
          <a:p>
            <a:pPr lvl="1">
              <a:spcBef>
                <a:spcPts val="0"/>
              </a:spcBef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    note = "HONOURS";</a:t>
            </a:r>
          </a:p>
          <a:p>
            <a:pPr lvl="1">
              <a:spcBef>
                <a:spcPts val="0"/>
              </a:spcBef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}</a:t>
            </a:r>
            <a:endParaRPr lang="en-US" dirty="0">
              <a:solidFill>
                <a:schemeClr val="accent1"/>
              </a:solidFill>
            </a:endParaRPr>
          </a:p>
          <a:p>
            <a:pPr>
              <a:spcBef>
                <a:spcPts val="336"/>
              </a:spcBef>
              <a:defRPr/>
            </a:pPr>
            <a:r>
              <a:rPr lang="en-US" dirty="0">
                <a:solidFill>
                  <a:schemeClr val="accent1"/>
                </a:solidFill>
              </a:rPr>
              <a:t>note</a:t>
            </a:r>
            <a:r>
              <a:rPr lang="en-US" dirty="0"/>
              <a:t> is one of: FAIL, PASS or HONOURS</a:t>
            </a:r>
            <a:endParaRPr lang="en-C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Conditionals: One-of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Can have as many parts as needed</a:t>
            </a:r>
          </a:p>
          <a:p>
            <a:pPr lvl="1"/>
            <a:r>
              <a:rPr lang="en-CA" dirty="0"/>
              <a:t>if …else if … else if … else …</a:t>
            </a:r>
          </a:p>
          <a:p>
            <a:r>
              <a:rPr lang="en-CA" dirty="0"/>
              <a:t>If all based on one variable, arrange from smallest to largest (or largest to smallest)</a:t>
            </a:r>
          </a:p>
          <a:p>
            <a:pPr marL="461963" lvl="1" indent="-4763">
              <a:buNone/>
            </a:pPr>
            <a:r>
              <a:rPr lang="en-CA" sz="2400" dirty="0">
                <a:solidFill>
                  <a:schemeClr val="accent1"/>
                </a:solidFill>
              </a:rPr>
              <a:t>if (grade &lt; 50) { … </a:t>
            </a:r>
            <a:br>
              <a:rPr lang="en-CA" sz="2400" dirty="0">
                <a:solidFill>
                  <a:schemeClr val="accent1"/>
                </a:solidFill>
              </a:rPr>
            </a:br>
            <a:r>
              <a:rPr lang="en-CA" sz="2400" dirty="0">
                <a:solidFill>
                  <a:schemeClr val="accent1"/>
                </a:solidFill>
              </a:rPr>
              <a:t>} else if (grade &lt; 60) {… </a:t>
            </a:r>
            <a:br>
              <a:rPr lang="en-CA" sz="2400" dirty="0">
                <a:solidFill>
                  <a:schemeClr val="accent1"/>
                </a:solidFill>
              </a:rPr>
            </a:br>
            <a:r>
              <a:rPr lang="en-CA" sz="2400" dirty="0">
                <a:solidFill>
                  <a:schemeClr val="accent1"/>
                </a:solidFill>
              </a:rPr>
              <a:t>} else if (grade &lt; 70) {…</a:t>
            </a:r>
          </a:p>
          <a:p>
            <a:pPr lvl="1"/>
            <a:r>
              <a:rPr lang="en-CA" dirty="0"/>
              <a:t>NOTE: no need to say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} else if (grade &gt;= 50 &amp;&amp; grade &lt; 60) {</a:t>
            </a:r>
          </a:p>
          <a:p>
            <a:pPr lvl="2"/>
            <a:r>
              <a:rPr lang="en-CA" dirty="0"/>
              <a:t>we </a:t>
            </a:r>
            <a:r>
              <a:rPr lang="en-CA" i="1" dirty="0"/>
              <a:t>know</a:t>
            </a:r>
            <a:r>
              <a:rPr lang="en-CA" dirty="0"/>
              <a:t> it’s not less than 50 (how?)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Conditionals: At most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Same as </a:t>
            </a:r>
            <a:r>
              <a:rPr lang="en-CA" i="1" dirty="0"/>
              <a:t>exactly</a:t>
            </a:r>
            <a:r>
              <a:rPr lang="en-CA" dirty="0"/>
              <a:t> one, but no else at end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if (grade &lt; PASSING_GRADE) {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    </a:t>
            </a:r>
            <a:r>
              <a:rPr lang="en-CA" sz="2400" dirty="0" err="1">
                <a:solidFill>
                  <a:schemeClr val="accent1"/>
                </a:solidFill>
              </a:rPr>
              <a:t>System.out.println</a:t>
            </a:r>
            <a:r>
              <a:rPr lang="en-CA" sz="2400" dirty="0">
                <a:solidFill>
                  <a:schemeClr val="accent1"/>
                </a:solidFill>
              </a:rPr>
              <a:t>("Sorry, but you failed.");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else if (grade &gt;= EXCELLENT_GRADE) {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    </a:t>
            </a:r>
            <a:r>
              <a:rPr lang="en-CA" sz="2400" dirty="0" err="1">
                <a:solidFill>
                  <a:schemeClr val="accent1"/>
                </a:solidFill>
              </a:rPr>
              <a:t>System.out.println</a:t>
            </a:r>
            <a:r>
              <a:rPr lang="en-CA" sz="2400" dirty="0">
                <a:solidFill>
                  <a:schemeClr val="accent1"/>
                </a:solidFill>
              </a:rPr>
              <a:t>("Excellent grade!");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</a:p>
          <a:p>
            <a:pPr lvl="1"/>
            <a:r>
              <a:rPr lang="en-CA" dirty="0"/>
              <a:t>may console or congratulate, or </a:t>
            </a:r>
            <a:r>
              <a:rPr lang="en-CA" i="1" dirty="0"/>
              <a:t>neither</a:t>
            </a:r>
          </a:p>
          <a:p>
            <a:r>
              <a:rPr lang="en-CA" dirty="0"/>
              <a:t>Can have as many </a:t>
            </a:r>
            <a:r>
              <a:rPr lang="en-CA" dirty="0">
                <a:solidFill>
                  <a:schemeClr val="accent1"/>
                </a:solidFill>
              </a:rPr>
              <a:t>else if</a:t>
            </a:r>
            <a:r>
              <a:rPr lang="en-CA" dirty="0"/>
              <a:t> parts as needed</a:t>
            </a:r>
          </a:p>
          <a:p>
            <a:pPr lvl="1"/>
            <a:endParaRPr lang="en-C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B7B7F-69B5-41CA-9B3B-C8762F32A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Comparing Strings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3E9E9-8565-44A3-A079-00F8592C02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Don’t use </a:t>
            </a:r>
            <a:r>
              <a:rPr lang="en-CA" dirty="0">
                <a:solidFill>
                  <a:schemeClr val="accent1"/>
                </a:solidFill>
              </a:rPr>
              <a:t>==</a:t>
            </a:r>
            <a:r>
              <a:rPr lang="en-CA" dirty="0"/>
              <a:t> or </a:t>
            </a:r>
            <a:r>
              <a:rPr lang="en-CA" dirty="0">
                <a:solidFill>
                  <a:schemeClr val="accent1"/>
                </a:solidFill>
              </a:rPr>
              <a:t>!=</a:t>
            </a:r>
            <a:r>
              <a:rPr lang="en-CA" dirty="0"/>
              <a:t> for Strings</a:t>
            </a:r>
          </a:p>
          <a:p>
            <a:pPr lvl="1"/>
            <a:r>
              <a:rPr lang="en-CA" dirty="0"/>
              <a:t>ask a String if it equals another String…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if (</a:t>
            </a:r>
            <a:r>
              <a:rPr lang="en-CA" sz="2400" dirty="0" err="1">
                <a:solidFill>
                  <a:schemeClr val="accent1"/>
                </a:solidFill>
              </a:rPr>
              <a:t>answer.equals</a:t>
            </a:r>
            <a:r>
              <a:rPr lang="en-CA" sz="2400" dirty="0">
                <a:solidFill>
                  <a:schemeClr val="accent1"/>
                </a:solidFill>
              </a:rPr>
              <a:t>("Yes"))</a:t>
            </a:r>
          </a:p>
          <a:p>
            <a:pPr lvl="1"/>
            <a:r>
              <a:rPr lang="en-CA" dirty="0"/>
              <a:t>… or if it’s equal ignoring case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if (</a:t>
            </a:r>
            <a:r>
              <a:rPr lang="en-CA" sz="2400" dirty="0" err="1">
                <a:solidFill>
                  <a:schemeClr val="accent1"/>
                </a:solidFill>
              </a:rPr>
              <a:t>answer.equalsIgnoreCase</a:t>
            </a:r>
            <a:r>
              <a:rPr lang="en-CA" sz="2400" dirty="0">
                <a:solidFill>
                  <a:schemeClr val="accent1"/>
                </a:solidFill>
              </a:rPr>
              <a:t>("yes"))</a:t>
            </a:r>
          </a:p>
          <a:p>
            <a:r>
              <a:rPr lang="en-CA" dirty="0"/>
              <a:t>Can also check beginning, middle, end</a:t>
            </a:r>
          </a:p>
          <a:p>
            <a:pPr lvl="1"/>
            <a:r>
              <a:rPr lang="en-CA" dirty="0"/>
              <a:t>methods </a:t>
            </a:r>
            <a:r>
              <a:rPr lang="en-CA" dirty="0" err="1">
                <a:solidFill>
                  <a:schemeClr val="accent1"/>
                </a:solidFill>
              </a:rPr>
              <a:t>startsWith</a:t>
            </a:r>
            <a:r>
              <a:rPr lang="en-CA" dirty="0"/>
              <a:t>, </a:t>
            </a:r>
            <a:r>
              <a:rPr lang="en-CA" dirty="0">
                <a:solidFill>
                  <a:schemeClr val="accent1"/>
                </a:solidFill>
              </a:rPr>
              <a:t>contains</a:t>
            </a:r>
            <a:r>
              <a:rPr lang="en-CA" dirty="0"/>
              <a:t>, </a:t>
            </a:r>
            <a:r>
              <a:rPr lang="en-CA" dirty="0" err="1">
                <a:solidFill>
                  <a:schemeClr val="accent1"/>
                </a:solidFill>
              </a:rPr>
              <a:t>endsWith</a:t>
            </a:r>
            <a:endParaRPr lang="en-CA" dirty="0">
              <a:solidFill>
                <a:schemeClr val="accent1"/>
              </a:solidFill>
            </a:endParaRPr>
          </a:p>
          <a:p>
            <a:pPr lvl="2"/>
            <a:r>
              <a:rPr lang="en-CA" dirty="0"/>
              <a:t>no </a:t>
            </a:r>
            <a:r>
              <a:rPr lang="en-CA" dirty="0" err="1"/>
              <a:t>IgnoreCase</a:t>
            </a:r>
            <a:r>
              <a:rPr lang="en-CA" dirty="0"/>
              <a:t> versions of those</a:t>
            </a:r>
          </a:p>
        </p:txBody>
      </p:sp>
    </p:spTree>
    <p:extLst>
      <p:ext uri="{BB962C8B-B14F-4D97-AF65-F5344CB8AC3E}">
        <p14:creationId xmlns:p14="http://schemas.microsoft.com/office/powerpoint/2010/main" val="13018099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Boolean Operators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To combine multiple conditions</a:t>
            </a:r>
          </a:p>
          <a:p>
            <a:pPr lvl="1">
              <a:buNone/>
            </a:pPr>
            <a:r>
              <a:rPr lang="en-CA" sz="2400" i="1" dirty="0">
                <a:solidFill>
                  <a:schemeClr val="accent1"/>
                </a:solidFill>
              </a:rPr>
              <a:t>condition1</a:t>
            </a:r>
            <a:r>
              <a:rPr lang="en-CA" sz="2400" dirty="0">
                <a:solidFill>
                  <a:schemeClr val="accent1"/>
                </a:solidFill>
              </a:rPr>
              <a:t> </a:t>
            </a:r>
            <a:r>
              <a:rPr lang="en-CA" sz="2400" b="1" dirty="0">
                <a:solidFill>
                  <a:schemeClr val="accent1"/>
                </a:solidFill>
              </a:rPr>
              <a:t>&amp;&amp;</a:t>
            </a:r>
            <a:r>
              <a:rPr lang="en-CA" sz="2400" dirty="0">
                <a:solidFill>
                  <a:schemeClr val="accent1"/>
                </a:solidFill>
              </a:rPr>
              <a:t> </a:t>
            </a:r>
            <a:r>
              <a:rPr lang="en-CA" sz="2400" i="1" dirty="0">
                <a:solidFill>
                  <a:schemeClr val="accent1"/>
                </a:solidFill>
              </a:rPr>
              <a:t>condition2</a:t>
            </a:r>
          </a:p>
          <a:p>
            <a:pPr lvl="1"/>
            <a:r>
              <a:rPr lang="en-CA" dirty="0">
                <a:solidFill>
                  <a:schemeClr val="accent1"/>
                </a:solidFill>
              </a:rPr>
              <a:t>true</a:t>
            </a:r>
            <a:r>
              <a:rPr lang="en-CA" dirty="0"/>
              <a:t> if </a:t>
            </a:r>
            <a:r>
              <a:rPr lang="en-CA" b="1" dirty="0"/>
              <a:t>both</a:t>
            </a:r>
            <a:r>
              <a:rPr lang="en-CA" dirty="0"/>
              <a:t> </a:t>
            </a:r>
            <a:r>
              <a:rPr lang="en-CA" i="1" dirty="0"/>
              <a:t>condition1</a:t>
            </a:r>
            <a:r>
              <a:rPr lang="en-CA" dirty="0"/>
              <a:t> and </a:t>
            </a:r>
            <a:r>
              <a:rPr lang="en-CA" i="1" dirty="0"/>
              <a:t>condition2</a:t>
            </a:r>
            <a:r>
              <a:rPr lang="en-CA" dirty="0"/>
              <a:t> are </a:t>
            </a:r>
            <a:r>
              <a:rPr lang="en-CA" dirty="0">
                <a:solidFill>
                  <a:schemeClr val="accent1"/>
                </a:solidFill>
              </a:rPr>
              <a:t>true</a:t>
            </a:r>
            <a:r>
              <a:rPr lang="en-CA" dirty="0"/>
              <a:t>; </a:t>
            </a:r>
            <a:r>
              <a:rPr lang="en-CA" dirty="0">
                <a:solidFill>
                  <a:schemeClr val="accent1"/>
                </a:solidFill>
              </a:rPr>
              <a:t>false</a:t>
            </a:r>
            <a:r>
              <a:rPr lang="en-CA" dirty="0"/>
              <a:t> if </a:t>
            </a:r>
            <a:r>
              <a:rPr lang="en-CA" b="1" dirty="0"/>
              <a:t>either</a:t>
            </a:r>
            <a:r>
              <a:rPr lang="en-CA" dirty="0"/>
              <a:t> (or both) is </a:t>
            </a:r>
            <a:r>
              <a:rPr lang="en-CA" dirty="0">
                <a:solidFill>
                  <a:schemeClr val="accent1"/>
                </a:solidFill>
              </a:rPr>
              <a:t>false</a:t>
            </a:r>
          </a:p>
          <a:p>
            <a:pPr lvl="1">
              <a:buNone/>
            </a:pPr>
            <a:r>
              <a:rPr lang="en-CA" sz="2400" i="1" dirty="0">
                <a:solidFill>
                  <a:schemeClr val="accent1"/>
                </a:solidFill>
              </a:rPr>
              <a:t>condition1</a:t>
            </a:r>
            <a:r>
              <a:rPr lang="en-CA" sz="2400" dirty="0">
                <a:solidFill>
                  <a:schemeClr val="accent1"/>
                </a:solidFill>
              </a:rPr>
              <a:t> </a:t>
            </a:r>
            <a:r>
              <a:rPr lang="en-CA" sz="2400" b="1" dirty="0">
                <a:solidFill>
                  <a:schemeClr val="accent1"/>
                </a:solidFill>
              </a:rPr>
              <a:t>||</a:t>
            </a:r>
            <a:r>
              <a:rPr lang="en-CA" sz="2400" dirty="0">
                <a:solidFill>
                  <a:schemeClr val="accent1"/>
                </a:solidFill>
              </a:rPr>
              <a:t> </a:t>
            </a:r>
            <a:r>
              <a:rPr lang="en-CA" sz="2400" i="1" dirty="0">
                <a:solidFill>
                  <a:schemeClr val="accent1"/>
                </a:solidFill>
              </a:rPr>
              <a:t>condition2</a:t>
            </a:r>
          </a:p>
          <a:p>
            <a:pPr lvl="1"/>
            <a:r>
              <a:rPr lang="en-CA" dirty="0">
                <a:solidFill>
                  <a:schemeClr val="accent1"/>
                </a:solidFill>
              </a:rPr>
              <a:t>true</a:t>
            </a:r>
            <a:r>
              <a:rPr lang="en-CA" dirty="0"/>
              <a:t> if </a:t>
            </a:r>
            <a:r>
              <a:rPr lang="en-CA" b="1" dirty="0"/>
              <a:t>either</a:t>
            </a:r>
            <a:r>
              <a:rPr lang="en-CA" dirty="0"/>
              <a:t> </a:t>
            </a:r>
            <a:r>
              <a:rPr lang="en-CA" i="1" dirty="0"/>
              <a:t>condition1</a:t>
            </a:r>
            <a:r>
              <a:rPr lang="en-CA" dirty="0"/>
              <a:t> or </a:t>
            </a:r>
            <a:r>
              <a:rPr lang="en-CA" i="1" dirty="0"/>
              <a:t>condition2</a:t>
            </a:r>
            <a:r>
              <a:rPr lang="en-CA" dirty="0"/>
              <a:t> (or both) is </a:t>
            </a:r>
            <a:r>
              <a:rPr lang="en-CA" dirty="0">
                <a:solidFill>
                  <a:schemeClr val="accent1"/>
                </a:solidFill>
              </a:rPr>
              <a:t>true</a:t>
            </a:r>
            <a:r>
              <a:rPr lang="en-CA" dirty="0"/>
              <a:t>; </a:t>
            </a:r>
            <a:r>
              <a:rPr lang="en-CA" dirty="0">
                <a:solidFill>
                  <a:schemeClr val="accent1"/>
                </a:solidFill>
              </a:rPr>
              <a:t>false</a:t>
            </a:r>
            <a:r>
              <a:rPr lang="en-CA" dirty="0"/>
              <a:t> if </a:t>
            </a:r>
            <a:r>
              <a:rPr lang="en-CA" b="1" dirty="0"/>
              <a:t>both</a:t>
            </a:r>
            <a:r>
              <a:rPr lang="en-CA" dirty="0"/>
              <a:t> are </a:t>
            </a:r>
            <a:r>
              <a:rPr lang="en-CA" dirty="0">
                <a:solidFill>
                  <a:schemeClr val="accent1"/>
                </a:solidFill>
              </a:rPr>
              <a:t>false</a:t>
            </a:r>
          </a:p>
          <a:p>
            <a:pPr lvl="1">
              <a:buNone/>
            </a:pPr>
            <a:r>
              <a:rPr lang="en-CA" sz="2400" b="1" dirty="0">
                <a:solidFill>
                  <a:schemeClr val="accent1"/>
                </a:solidFill>
              </a:rPr>
              <a:t>!</a:t>
            </a:r>
            <a:r>
              <a:rPr lang="en-CA" sz="2400" i="1" dirty="0">
                <a:solidFill>
                  <a:schemeClr val="accent1"/>
                </a:solidFill>
              </a:rPr>
              <a:t>condition</a:t>
            </a:r>
          </a:p>
          <a:p>
            <a:pPr lvl="1"/>
            <a:r>
              <a:rPr lang="en-CA" dirty="0">
                <a:solidFill>
                  <a:schemeClr val="accent1"/>
                </a:solidFill>
              </a:rPr>
              <a:t>true</a:t>
            </a:r>
            <a:r>
              <a:rPr lang="en-CA" dirty="0"/>
              <a:t> if </a:t>
            </a:r>
            <a:r>
              <a:rPr lang="en-CA" i="1" dirty="0"/>
              <a:t>condition</a:t>
            </a:r>
            <a:r>
              <a:rPr lang="en-CA" dirty="0"/>
              <a:t> is </a:t>
            </a:r>
            <a:r>
              <a:rPr lang="en-CA" dirty="0">
                <a:solidFill>
                  <a:schemeClr val="accent1"/>
                </a:solidFill>
              </a:rPr>
              <a:t>false</a:t>
            </a:r>
            <a:r>
              <a:rPr lang="en-CA" dirty="0"/>
              <a:t> (and </a:t>
            </a:r>
            <a:r>
              <a:rPr lang="en-CA" i="1" dirty="0"/>
              <a:t>vice vers</a:t>
            </a:r>
            <a:r>
              <a:rPr lang="en-CA" dirty="0"/>
              <a:t>a)</a:t>
            </a:r>
          </a:p>
          <a:p>
            <a:pPr lvl="2"/>
            <a:r>
              <a:rPr lang="en-CA" dirty="0"/>
              <a:t>NOTE: usually need parentheses: </a:t>
            </a:r>
            <a:r>
              <a:rPr lang="en-CA" dirty="0">
                <a:solidFill>
                  <a:schemeClr val="accent1"/>
                </a:solidFill>
              </a:rPr>
              <a:t>!(hours &gt; 50)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Boolean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Variables that hold a Boolean value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boolean</a:t>
            </a:r>
            <a:r>
              <a:rPr lang="en-CA" sz="2400" dirty="0">
                <a:solidFill>
                  <a:schemeClr val="accent1"/>
                </a:solidFill>
              </a:rPr>
              <a:t> </a:t>
            </a:r>
            <a:r>
              <a:rPr lang="en-CA" sz="2400" dirty="0" err="1">
                <a:solidFill>
                  <a:schemeClr val="accent1"/>
                </a:solidFill>
              </a:rPr>
              <a:t>isSenior</a:t>
            </a:r>
            <a:r>
              <a:rPr lang="en-CA" sz="2400" dirty="0">
                <a:solidFill>
                  <a:schemeClr val="accent1"/>
                </a:solidFill>
              </a:rPr>
              <a:t>;</a:t>
            </a:r>
          </a:p>
          <a:p>
            <a:pPr lvl="1"/>
            <a:r>
              <a:rPr lang="en-CA" dirty="0"/>
              <a:t>can set to true or false, or to Boolean expression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isSenior</a:t>
            </a:r>
            <a:r>
              <a:rPr lang="en-CA" sz="2400" dirty="0">
                <a:solidFill>
                  <a:schemeClr val="accent1"/>
                </a:solidFill>
              </a:rPr>
              <a:t> = (age &gt;= 65);	</a:t>
            </a:r>
            <a:r>
              <a:rPr lang="en-CA" sz="2400" i="1" dirty="0">
                <a:solidFill>
                  <a:schemeClr val="accent1"/>
                </a:solidFill>
              </a:rPr>
              <a:t>// </a:t>
            </a:r>
            <a:r>
              <a:rPr lang="en-CA" sz="2400" dirty="0">
                <a:solidFill>
                  <a:schemeClr val="accent1"/>
                </a:solidFill>
              </a:rPr>
              <a:t>()</a:t>
            </a:r>
            <a:r>
              <a:rPr lang="en-CA" sz="2400" i="1" dirty="0">
                <a:solidFill>
                  <a:schemeClr val="accent1"/>
                </a:solidFill>
              </a:rPr>
              <a:t> not needed, but helpful</a:t>
            </a:r>
          </a:p>
          <a:p>
            <a:r>
              <a:rPr lang="en-CA" dirty="0"/>
              <a:t>Useful for complicated expressions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failedExam</a:t>
            </a:r>
            <a:r>
              <a:rPr lang="en-CA" sz="2400" dirty="0">
                <a:solidFill>
                  <a:schemeClr val="accent1"/>
                </a:solidFill>
              </a:rPr>
              <a:t> = </a:t>
            </a:r>
            <a:r>
              <a:rPr lang="en-CA" sz="2400" dirty="0" err="1">
                <a:solidFill>
                  <a:schemeClr val="accent1"/>
                </a:solidFill>
              </a:rPr>
              <a:t>examGrade</a:t>
            </a:r>
            <a:r>
              <a:rPr lang="en-CA" sz="2400" dirty="0">
                <a:solidFill>
                  <a:schemeClr val="accent1"/>
                </a:solidFill>
              </a:rPr>
              <a:t> &lt; 50;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failedMidterm</a:t>
            </a:r>
            <a:r>
              <a:rPr lang="en-CA" sz="2400" dirty="0">
                <a:solidFill>
                  <a:schemeClr val="accent1"/>
                </a:solidFill>
              </a:rPr>
              <a:t> = </a:t>
            </a:r>
            <a:r>
              <a:rPr lang="en-CA" sz="2400" dirty="0" err="1">
                <a:solidFill>
                  <a:schemeClr val="accent1"/>
                </a:solidFill>
              </a:rPr>
              <a:t>testGrade</a:t>
            </a:r>
            <a:r>
              <a:rPr lang="en-CA" sz="2400" dirty="0">
                <a:solidFill>
                  <a:schemeClr val="accent1"/>
                </a:solidFill>
              </a:rPr>
              <a:t> &lt; 50;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specialFail</a:t>
            </a:r>
            <a:r>
              <a:rPr lang="en-CA" sz="2400" dirty="0">
                <a:solidFill>
                  <a:schemeClr val="accent1"/>
                </a:solidFill>
              </a:rPr>
              <a:t> = (</a:t>
            </a:r>
            <a:r>
              <a:rPr lang="en-CA" sz="2400" dirty="0" err="1">
                <a:solidFill>
                  <a:schemeClr val="accent1"/>
                </a:solidFill>
              </a:rPr>
              <a:t>failedExam</a:t>
            </a:r>
            <a:r>
              <a:rPr lang="en-CA" sz="2400" dirty="0">
                <a:solidFill>
                  <a:schemeClr val="accent1"/>
                </a:solidFill>
              </a:rPr>
              <a:t> &amp;&amp; </a:t>
            </a:r>
            <a:r>
              <a:rPr lang="en-CA" sz="2400" dirty="0" err="1">
                <a:solidFill>
                  <a:schemeClr val="accent1"/>
                </a:solidFill>
              </a:rPr>
              <a:t>failedMidterm</a:t>
            </a:r>
            <a:r>
              <a:rPr lang="en-CA" sz="2400" dirty="0">
                <a:solidFill>
                  <a:schemeClr val="accent1"/>
                </a:solidFill>
              </a:rPr>
              <a:t>)</a:t>
            </a:r>
            <a:br>
              <a:rPr lang="en-CA" sz="2400" dirty="0">
                <a:solidFill>
                  <a:schemeClr val="accent1"/>
                </a:solidFill>
              </a:rPr>
            </a:br>
            <a:r>
              <a:rPr lang="en-CA" sz="2400" dirty="0">
                <a:solidFill>
                  <a:schemeClr val="accent1"/>
                </a:solidFill>
              </a:rPr>
              <a:t> || (</a:t>
            </a:r>
            <a:r>
              <a:rPr lang="en-CA" sz="2400" dirty="0" err="1">
                <a:solidFill>
                  <a:schemeClr val="accent1"/>
                </a:solidFill>
              </a:rPr>
              <a:t>asgnGrade</a:t>
            </a:r>
            <a:r>
              <a:rPr lang="en-CA" sz="2400" dirty="0">
                <a:solidFill>
                  <a:schemeClr val="accent1"/>
                </a:solidFill>
              </a:rPr>
              <a:t> &lt; 30) || (</a:t>
            </a:r>
            <a:r>
              <a:rPr lang="en-CA" sz="2400" dirty="0" err="1">
                <a:solidFill>
                  <a:schemeClr val="accent1"/>
                </a:solidFill>
              </a:rPr>
              <a:t>labGrade</a:t>
            </a:r>
            <a:r>
              <a:rPr lang="en-CA" sz="2400" dirty="0">
                <a:solidFill>
                  <a:schemeClr val="accent1"/>
                </a:solidFill>
              </a:rPr>
              <a:t> &lt; 30);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DAAA88-7C09-4610-BA03-DFEFE9D0C4FC}"/>
              </a:ext>
            </a:extLst>
          </p:cNvPr>
          <p:cNvSpPr txBox="1"/>
          <p:nvPr/>
        </p:nvSpPr>
        <p:spPr>
          <a:xfrm>
            <a:off x="1" y="645789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sz="2000" dirty="0">
                <a:solidFill>
                  <a:schemeClr val="bg2"/>
                </a:solidFill>
              </a:rPr>
              <a:t>NOTE: none of those special fail rules apply this year!</a:t>
            </a:r>
            <a:endParaRPr lang="en-CA" sz="2000" dirty="0">
              <a:solidFill>
                <a:schemeClr val="bg2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Loops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dirty="0"/>
              <a:t>Commands that are done repeatedly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need to say what the command is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need to say how long to do it</a:t>
            </a:r>
          </a:p>
          <a:p>
            <a:pPr>
              <a:spcBef>
                <a:spcPts val="0"/>
              </a:spcBef>
              <a:defRPr/>
            </a:pPr>
            <a:r>
              <a:rPr lang="en-US" dirty="0"/>
              <a:t>Options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exactly this many times: definite iteration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until some condition fails: indefinite iteration</a:t>
            </a:r>
          </a:p>
          <a:p>
            <a:endParaRPr lang="en-CA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Loops: Definite Iteration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for loop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for (</a:t>
            </a:r>
            <a:r>
              <a:rPr lang="en-CA" sz="2400" dirty="0" err="1">
                <a:solidFill>
                  <a:schemeClr val="accent1"/>
                </a:solidFill>
              </a:rPr>
              <a:t>int</a:t>
            </a:r>
            <a:r>
              <a:rPr lang="en-CA" sz="2400" dirty="0">
                <a:solidFill>
                  <a:schemeClr val="accent1"/>
                </a:solidFill>
              </a:rPr>
              <a:t> </a:t>
            </a:r>
            <a:r>
              <a:rPr lang="en-CA" sz="2400" dirty="0" err="1">
                <a:solidFill>
                  <a:schemeClr val="accent1"/>
                </a:solidFill>
              </a:rPr>
              <a:t>i</a:t>
            </a:r>
            <a:r>
              <a:rPr lang="en-CA" sz="2400" dirty="0">
                <a:solidFill>
                  <a:schemeClr val="accent1"/>
                </a:solidFill>
              </a:rPr>
              <a:t> = 1; </a:t>
            </a:r>
            <a:r>
              <a:rPr lang="en-CA" sz="2400" dirty="0" err="1">
                <a:solidFill>
                  <a:schemeClr val="accent1"/>
                </a:solidFill>
              </a:rPr>
              <a:t>i</a:t>
            </a:r>
            <a:r>
              <a:rPr lang="en-CA" sz="2400" dirty="0">
                <a:solidFill>
                  <a:schemeClr val="accent1"/>
                </a:solidFill>
              </a:rPr>
              <a:t> &lt;= 10; ++</a:t>
            </a:r>
            <a:r>
              <a:rPr lang="en-CA" sz="2400" dirty="0" err="1">
                <a:solidFill>
                  <a:schemeClr val="accent1"/>
                </a:solidFill>
              </a:rPr>
              <a:t>i</a:t>
            </a:r>
            <a:r>
              <a:rPr lang="en-CA" sz="2400" dirty="0">
                <a:solidFill>
                  <a:schemeClr val="accent1"/>
                </a:solidFill>
              </a:rPr>
              <a:t>) {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    </a:t>
            </a:r>
            <a:r>
              <a:rPr lang="en-CA" sz="2400" dirty="0" err="1">
                <a:solidFill>
                  <a:schemeClr val="accent1"/>
                </a:solidFill>
              </a:rPr>
              <a:t>System.out.println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i</a:t>
            </a:r>
            <a:r>
              <a:rPr lang="en-CA" sz="2400" dirty="0">
                <a:solidFill>
                  <a:schemeClr val="accent1"/>
                </a:solidFill>
              </a:rPr>
              <a:t>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</a:p>
          <a:p>
            <a:r>
              <a:rPr lang="en-CA" dirty="0"/>
              <a:t>Loop control/counter variable: </a:t>
            </a:r>
            <a:r>
              <a:rPr lang="en-CA" dirty="0" err="1"/>
              <a:t>i</a:t>
            </a:r>
            <a:endParaRPr lang="en-CA" dirty="0"/>
          </a:p>
          <a:p>
            <a:pPr lvl="1"/>
            <a:r>
              <a:rPr lang="en-CA" dirty="0"/>
              <a:t>declared and initialized</a:t>
            </a:r>
          </a:p>
          <a:p>
            <a:pPr lvl="1"/>
            <a:r>
              <a:rPr lang="en-CA" dirty="0"/>
              <a:t>tested</a:t>
            </a:r>
          </a:p>
          <a:p>
            <a:pPr lvl="1"/>
            <a:r>
              <a:rPr lang="en-CA" dirty="0"/>
              <a:t>updated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6705600" y="2133600"/>
            <a:ext cx="1752600" cy="3733800"/>
          </a:xfrm>
          <a:prstGeom prst="rect">
            <a:avLst/>
          </a:prstGeom>
          <a:solidFill>
            <a:schemeClr val="tx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Courier New" pitchFamily="49" charset="0"/>
                <a:cs typeface="Courier New" pitchFamily="49" charset="0"/>
              </a:rPr>
              <a:t>3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Courier New" pitchFamily="49" charset="0"/>
                <a:cs typeface="Courier New" pitchFamily="49" charset="0"/>
              </a:rPr>
              <a:t>5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6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Courier New" pitchFamily="49" charset="0"/>
                <a:cs typeface="Courier New" pitchFamily="49" charset="0"/>
              </a:rPr>
              <a:t>7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8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Courier New" pitchFamily="49" charset="0"/>
                <a:cs typeface="Courier New" pitchFamily="49" charset="0"/>
              </a:rPr>
              <a:t>9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10</a:t>
            </a: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Review of Programming Basics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84650"/>
          </a:xfrm>
        </p:spPr>
        <p:txBody>
          <a:bodyPr/>
          <a:lstStyle/>
          <a:p>
            <a:pPr>
              <a:defRPr/>
            </a:pPr>
            <a:r>
              <a:rPr lang="en-US" dirty="0"/>
              <a:t>Variables and I/O</a:t>
            </a:r>
          </a:p>
          <a:p>
            <a:pPr>
              <a:spcBef>
                <a:spcPts val="0"/>
              </a:spcBef>
              <a:defRPr/>
            </a:pPr>
            <a:r>
              <a:rPr lang="en-US" dirty="0"/>
              <a:t>Conditionals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maybe; either…or…; one of …</a:t>
            </a:r>
          </a:p>
          <a:p>
            <a:pPr>
              <a:spcBef>
                <a:spcPts val="0"/>
              </a:spcBef>
              <a:defRPr/>
            </a:pPr>
            <a:r>
              <a:rPr lang="en-US" dirty="0"/>
              <a:t>Loops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exactly this many times; until some condition</a:t>
            </a:r>
          </a:p>
          <a:p>
            <a:pPr>
              <a:spcBef>
                <a:spcPts val="0"/>
              </a:spcBef>
              <a:defRPr/>
            </a:pPr>
            <a:r>
              <a:rPr lang="en-US" dirty="0"/>
              <a:t>Methods 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calls; arguments; definitions; parameters</a:t>
            </a:r>
          </a:p>
          <a:p>
            <a:pPr>
              <a:spcBef>
                <a:spcPts val="0"/>
              </a:spcBef>
              <a:defRPr/>
            </a:pPr>
            <a:r>
              <a:rPr lang="en-US" dirty="0"/>
              <a:t>Arrays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create; loop thru; arguments; return values</a:t>
            </a:r>
          </a:p>
        </p:txBody>
      </p:sp>
    </p:spTree>
    <p:extLst>
      <p:ext uri="{BB962C8B-B14F-4D97-AF65-F5344CB8AC3E}">
        <p14:creationId xmlns:p14="http://schemas.microsoft.com/office/powerpoint/2010/main" val="5337949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Loops: Indefinite Iteration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while loop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int</a:t>
            </a:r>
            <a:r>
              <a:rPr lang="en-CA" sz="2400" dirty="0">
                <a:solidFill>
                  <a:schemeClr val="accent1"/>
                </a:solidFill>
              </a:rPr>
              <a:t> n = 1;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while (n * n &lt;= 50) {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    </a:t>
            </a:r>
            <a:r>
              <a:rPr lang="en-CA" sz="2400" dirty="0" err="1">
                <a:solidFill>
                  <a:schemeClr val="accent1"/>
                </a:solidFill>
              </a:rPr>
              <a:t>System.out.println</a:t>
            </a:r>
            <a:r>
              <a:rPr lang="en-CA" sz="2400" dirty="0">
                <a:solidFill>
                  <a:schemeClr val="accent1"/>
                </a:solidFill>
              </a:rPr>
              <a:t>(n * n);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    ++n;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</a:p>
          <a:p>
            <a:r>
              <a:rPr lang="en-CA" dirty="0"/>
              <a:t>Loop control variable: n</a:t>
            </a:r>
          </a:p>
          <a:p>
            <a:pPr lvl="1"/>
            <a:r>
              <a:rPr lang="en-CA" dirty="0"/>
              <a:t>declared and initialized</a:t>
            </a:r>
          </a:p>
          <a:p>
            <a:pPr lvl="1"/>
            <a:r>
              <a:rPr lang="en-CA" dirty="0"/>
              <a:t>tested</a:t>
            </a:r>
          </a:p>
          <a:p>
            <a:pPr lvl="1"/>
            <a:r>
              <a:rPr lang="en-CA" dirty="0"/>
              <a:t>updated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6705600" y="2133600"/>
            <a:ext cx="1752600" cy="3733800"/>
          </a:xfrm>
          <a:prstGeom prst="rect">
            <a:avLst/>
          </a:prstGeom>
          <a:solidFill>
            <a:schemeClr val="tx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9</a:t>
            </a: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16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25</a:t>
            </a: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36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49</a:t>
            </a: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Loops: Getting a Good Value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Go while answer is not good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System.out.print</a:t>
            </a:r>
            <a:r>
              <a:rPr lang="en-CA" sz="2400" dirty="0">
                <a:solidFill>
                  <a:schemeClr val="accent1"/>
                </a:solidFill>
              </a:rPr>
              <a:t>("OK? ");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ans</a:t>
            </a:r>
            <a:r>
              <a:rPr lang="en-CA" sz="2400" dirty="0">
                <a:solidFill>
                  <a:schemeClr val="accent1"/>
                </a:solidFill>
              </a:rPr>
              <a:t> = </a:t>
            </a:r>
            <a:r>
              <a:rPr lang="en-CA" sz="2400" dirty="0" err="1">
                <a:solidFill>
                  <a:schemeClr val="accent1"/>
                </a:solidFill>
              </a:rPr>
              <a:t>kbd.nextLine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while (!</a:t>
            </a:r>
            <a:r>
              <a:rPr lang="en-CA" sz="2400" dirty="0" err="1">
                <a:solidFill>
                  <a:schemeClr val="accent1"/>
                </a:solidFill>
              </a:rPr>
              <a:t>ans.equals</a:t>
            </a:r>
            <a:r>
              <a:rPr lang="en-CA" sz="2400" dirty="0">
                <a:solidFill>
                  <a:schemeClr val="accent1"/>
                </a:solidFill>
              </a:rPr>
              <a:t>("yes") &amp;&amp; !</a:t>
            </a:r>
            <a:r>
              <a:rPr lang="en-CA" sz="2400" dirty="0" err="1">
                <a:solidFill>
                  <a:schemeClr val="accent1"/>
                </a:solidFill>
              </a:rPr>
              <a:t>ans.equals</a:t>
            </a:r>
            <a:r>
              <a:rPr lang="en-CA" sz="2400" dirty="0">
                <a:solidFill>
                  <a:schemeClr val="accent1"/>
                </a:solidFill>
              </a:rPr>
              <a:t>("no")) {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    </a:t>
            </a:r>
            <a:r>
              <a:rPr lang="en-CA" sz="2400" dirty="0" err="1">
                <a:solidFill>
                  <a:schemeClr val="accent1"/>
                </a:solidFill>
              </a:rPr>
              <a:t>System.out.print</a:t>
            </a:r>
            <a:r>
              <a:rPr lang="en-CA" sz="2400" dirty="0">
                <a:solidFill>
                  <a:schemeClr val="accent1"/>
                </a:solidFill>
              </a:rPr>
              <a:t>("What? ");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    </a:t>
            </a:r>
            <a:r>
              <a:rPr lang="en-CA" sz="2400" dirty="0" err="1">
                <a:solidFill>
                  <a:schemeClr val="accent1"/>
                </a:solidFill>
              </a:rPr>
              <a:t>ans</a:t>
            </a:r>
            <a:r>
              <a:rPr lang="en-CA" sz="2400" dirty="0">
                <a:solidFill>
                  <a:schemeClr val="accent1"/>
                </a:solidFill>
              </a:rPr>
              <a:t> = </a:t>
            </a:r>
            <a:r>
              <a:rPr lang="en-CA" sz="2400" dirty="0" err="1">
                <a:solidFill>
                  <a:schemeClr val="accent1"/>
                </a:solidFill>
              </a:rPr>
              <a:t>kbd.nextLine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System.out.println</a:t>
            </a:r>
            <a:r>
              <a:rPr lang="en-CA" sz="2400" dirty="0">
                <a:solidFill>
                  <a:schemeClr val="accent1"/>
                </a:solidFill>
              </a:rPr>
              <a:t>("OK").</a:t>
            </a:r>
          </a:p>
          <a:p>
            <a:r>
              <a:rPr lang="en-CA" dirty="0"/>
              <a:t>Loop control variable: </a:t>
            </a:r>
            <a:r>
              <a:rPr lang="en-CA" dirty="0" err="1"/>
              <a:t>ans</a:t>
            </a:r>
            <a:endParaRPr lang="en-CA" dirty="0"/>
          </a:p>
          <a:p>
            <a:pPr lvl="1"/>
            <a:r>
              <a:rPr lang="en-CA" dirty="0"/>
              <a:t>either yes or no at end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791200" y="4419600"/>
            <a:ext cx="2667000" cy="2133600"/>
          </a:xfrm>
          <a:prstGeom prst="rect">
            <a:avLst/>
          </a:prstGeom>
          <a:solidFill>
            <a:schemeClr val="tx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Courier New" pitchFamily="49" charset="0"/>
                <a:cs typeface="Courier New" pitchFamily="49" charset="0"/>
              </a:rPr>
              <a:t>OK?</a:t>
            </a: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 </a:t>
            </a:r>
            <a:r>
              <a:rPr kumimoji="0" lang="en-CA" sz="2400" b="1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ourier New" pitchFamily="49" charset="0"/>
                <a:cs typeface="Courier New" pitchFamily="49" charset="0"/>
              </a:rPr>
              <a:t>sure</a:t>
            </a:r>
            <a:r>
              <a:rPr kumimoji="0" lang="en-CA" sz="24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urier New" pitchFamily="49" charset="0"/>
                <a:cs typeface="Courier New" pitchFamily="49" charset="0"/>
              </a:rPr>
              <a:t>◄┘</a:t>
            </a:r>
            <a:endParaRPr kumimoji="0" lang="en-CA" sz="2400" b="1" i="0" u="none" strike="noStrike" cap="none" normalizeH="0" baseline="0" dirty="0">
              <a:ln>
                <a:noFill/>
              </a:ln>
              <a:solidFill>
                <a:srgbClr val="00B0F0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r>
              <a:rPr lang="en-CA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what?</a:t>
            </a:r>
            <a:r>
              <a:rPr lang="en-CA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yup</a:t>
            </a:r>
            <a:r>
              <a:rPr kumimoji="0" lang="en-CA" sz="24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urier New" pitchFamily="49" charset="0"/>
                <a:cs typeface="Courier New" pitchFamily="49" charset="0"/>
              </a:rPr>
              <a:t>◄┘</a:t>
            </a:r>
            <a:endParaRPr lang="en-CA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CA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what?</a:t>
            </a:r>
            <a:r>
              <a:rPr lang="en-CA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ok</a:t>
            </a:r>
            <a:r>
              <a:rPr kumimoji="0" lang="en-CA" sz="24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urier New" pitchFamily="49" charset="0"/>
                <a:cs typeface="Courier New" pitchFamily="49" charset="0"/>
              </a:rPr>
              <a:t>◄┘</a:t>
            </a:r>
            <a:endParaRPr lang="en-CA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CA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what?</a:t>
            </a:r>
            <a:r>
              <a:rPr lang="en-CA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yes</a:t>
            </a:r>
            <a:r>
              <a:rPr kumimoji="0" lang="en-CA" sz="24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urier New" pitchFamily="49" charset="0"/>
                <a:cs typeface="Courier New" pitchFamily="49" charset="0"/>
              </a:rPr>
              <a:t>◄┘</a:t>
            </a:r>
            <a:endParaRPr lang="en-CA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CA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OK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Loops: Signal End of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Go until answer is not good data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sum = 0;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System.out.print</a:t>
            </a:r>
            <a:r>
              <a:rPr lang="en-CA" sz="2400" dirty="0">
                <a:solidFill>
                  <a:schemeClr val="accent1"/>
                </a:solidFill>
              </a:rPr>
              <a:t>("&gt;&gt;&gt; ");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num = </a:t>
            </a:r>
            <a:r>
              <a:rPr lang="en-CA" sz="2400" dirty="0" err="1">
                <a:solidFill>
                  <a:schemeClr val="accent1"/>
                </a:solidFill>
              </a:rPr>
              <a:t>kbd.nextInt</a:t>
            </a:r>
            <a:r>
              <a:rPr lang="en-CA" sz="2400" dirty="0">
                <a:solidFill>
                  <a:schemeClr val="accent1"/>
                </a:solidFill>
              </a:rPr>
              <a:t>();  </a:t>
            </a:r>
            <a:r>
              <a:rPr lang="en-CA" sz="2400" dirty="0" err="1">
                <a:solidFill>
                  <a:schemeClr val="accent1"/>
                </a:solidFill>
              </a:rPr>
              <a:t>kbd.nextLine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while (num &gt;= 0) {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    </a:t>
            </a:r>
            <a:r>
              <a:rPr lang="en-CA" sz="2400" dirty="0" err="1">
                <a:solidFill>
                  <a:schemeClr val="accent1"/>
                </a:solidFill>
              </a:rPr>
              <a:t>System.out.print</a:t>
            </a:r>
            <a:r>
              <a:rPr lang="en-CA" sz="2400" dirty="0">
                <a:solidFill>
                  <a:schemeClr val="accent1"/>
                </a:solidFill>
              </a:rPr>
              <a:t>("&gt;&gt;&gt; ");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    sum += num;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    num = </a:t>
            </a:r>
            <a:r>
              <a:rPr lang="en-CA" sz="2400" dirty="0" err="1">
                <a:solidFill>
                  <a:schemeClr val="accent1"/>
                </a:solidFill>
              </a:rPr>
              <a:t>kbd.nextInt</a:t>
            </a:r>
            <a:r>
              <a:rPr lang="en-CA" sz="2400" dirty="0">
                <a:solidFill>
                  <a:schemeClr val="accent1"/>
                </a:solidFill>
              </a:rPr>
              <a:t>();  </a:t>
            </a:r>
            <a:r>
              <a:rPr lang="en-CA" sz="2400" dirty="0" err="1">
                <a:solidFill>
                  <a:schemeClr val="accent1"/>
                </a:solidFill>
              </a:rPr>
              <a:t>kbd.nextLine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System.out.println</a:t>
            </a:r>
            <a:r>
              <a:rPr lang="en-CA" sz="2400" dirty="0">
                <a:solidFill>
                  <a:schemeClr val="accent1"/>
                </a:solidFill>
              </a:rPr>
              <a:t>(sum).</a:t>
            </a:r>
          </a:p>
          <a:p>
            <a:r>
              <a:rPr lang="en-CA" dirty="0"/>
              <a:t>Loop control variable: num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6019800" y="2667000"/>
            <a:ext cx="2667000" cy="1981200"/>
          </a:xfrm>
          <a:prstGeom prst="rect">
            <a:avLst/>
          </a:prstGeom>
          <a:solidFill>
            <a:schemeClr val="tx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Courier New" pitchFamily="49" charset="0"/>
                <a:cs typeface="Courier New" pitchFamily="49" charset="0"/>
              </a:rPr>
              <a:t>&gt;&gt;&gt;</a:t>
            </a: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 </a:t>
            </a:r>
            <a:r>
              <a:rPr kumimoji="0" lang="en-CA" sz="2400" b="1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ourier New" pitchFamily="49" charset="0"/>
                <a:cs typeface="Courier New" pitchFamily="49" charset="0"/>
              </a:rPr>
              <a:t>5</a:t>
            </a:r>
          </a:p>
          <a:p>
            <a:r>
              <a:rPr lang="en-CA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&gt;&gt;&gt;</a:t>
            </a:r>
            <a:r>
              <a:rPr lang="en-CA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6</a:t>
            </a:r>
          </a:p>
          <a:p>
            <a:r>
              <a:rPr lang="en-CA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&gt;&gt;&gt;</a:t>
            </a:r>
            <a:r>
              <a:rPr lang="en-CA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12</a:t>
            </a:r>
          </a:p>
          <a:p>
            <a:r>
              <a:rPr lang="en-CA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&gt;&gt;&gt;</a:t>
            </a:r>
            <a:r>
              <a:rPr lang="en-CA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-1</a:t>
            </a:r>
          </a:p>
          <a:p>
            <a:r>
              <a:rPr lang="en-CA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23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Using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We’ve been using methods from the start</a:t>
            </a:r>
          </a:p>
          <a:p>
            <a:pPr lvl="1">
              <a:defRPr/>
            </a:pPr>
            <a:r>
              <a:rPr lang="en-US" dirty="0">
                <a:solidFill>
                  <a:schemeClr val="accent1"/>
                </a:solidFill>
              </a:rPr>
              <a:t>print</a:t>
            </a:r>
            <a:r>
              <a:rPr lang="en-US" dirty="0"/>
              <a:t> and </a:t>
            </a:r>
            <a:r>
              <a:rPr lang="en-US" dirty="0" err="1">
                <a:solidFill>
                  <a:schemeClr val="accent1"/>
                </a:solidFill>
              </a:rPr>
              <a:t>println</a:t>
            </a:r>
            <a:r>
              <a:rPr lang="en-US" dirty="0"/>
              <a:t> are methods (as is </a:t>
            </a:r>
            <a:r>
              <a:rPr lang="en-US" dirty="0" err="1">
                <a:solidFill>
                  <a:schemeClr val="accent1"/>
                </a:solidFill>
              </a:rPr>
              <a:t>printf</a:t>
            </a:r>
            <a:r>
              <a:rPr lang="en-US" dirty="0"/>
              <a:t>)</a:t>
            </a:r>
          </a:p>
          <a:p>
            <a:pPr lvl="1">
              <a:defRPr/>
            </a:pPr>
            <a:r>
              <a:rPr lang="en-US" dirty="0" err="1">
                <a:solidFill>
                  <a:schemeClr val="accent1"/>
                </a:solidFill>
              </a:rPr>
              <a:t>nextInt</a:t>
            </a:r>
            <a:r>
              <a:rPr lang="en-US" dirty="0"/>
              <a:t>, </a:t>
            </a:r>
            <a:r>
              <a:rPr lang="en-US" dirty="0" err="1">
                <a:solidFill>
                  <a:schemeClr val="accent1"/>
                </a:solidFill>
              </a:rPr>
              <a:t>nextDouble</a:t>
            </a:r>
            <a:r>
              <a:rPr lang="en-US" dirty="0"/>
              <a:t>, </a:t>
            </a:r>
            <a:r>
              <a:rPr lang="en-US" dirty="0">
                <a:solidFill>
                  <a:schemeClr val="accent1"/>
                </a:solidFill>
              </a:rPr>
              <a:t>next</a:t>
            </a:r>
            <a:r>
              <a:rPr lang="en-US" dirty="0"/>
              <a:t>, and </a:t>
            </a:r>
            <a:r>
              <a:rPr lang="en-US" dirty="0" err="1">
                <a:solidFill>
                  <a:schemeClr val="accent1"/>
                </a:solidFill>
              </a:rPr>
              <a:t>nextLine</a:t>
            </a:r>
            <a:r>
              <a:rPr lang="en-US" dirty="0"/>
              <a:t>, too</a:t>
            </a:r>
          </a:p>
          <a:p>
            <a:pPr lvl="1">
              <a:defRPr/>
            </a:pPr>
            <a:r>
              <a:rPr lang="en-US" dirty="0">
                <a:solidFill>
                  <a:schemeClr val="accent1"/>
                </a:solidFill>
              </a:rPr>
              <a:t>equals</a:t>
            </a:r>
            <a:r>
              <a:rPr lang="en-US" dirty="0"/>
              <a:t>, </a:t>
            </a:r>
            <a:r>
              <a:rPr lang="en-US" dirty="0" err="1">
                <a:solidFill>
                  <a:schemeClr val="accent1"/>
                </a:solidFill>
              </a:rPr>
              <a:t>equalsIgnoreCase</a:t>
            </a:r>
            <a:r>
              <a:rPr lang="en-US" dirty="0"/>
              <a:t>, </a:t>
            </a:r>
            <a:r>
              <a:rPr lang="en-US" dirty="0" err="1">
                <a:solidFill>
                  <a:schemeClr val="accent1"/>
                </a:solidFill>
              </a:rPr>
              <a:t>startsWith</a:t>
            </a:r>
            <a:r>
              <a:rPr lang="en-US" dirty="0"/>
              <a:t>, and all those other things we can ask a String to do</a:t>
            </a:r>
          </a:p>
          <a:p>
            <a:pPr lvl="1">
              <a:defRPr/>
            </a:pPr>
            <a:r>
              <a:rPr lang="en-US" dirty="0">
                <a:solidFill>
                  <a:schemeClr val="accent1"/>
                </a:solidFill>
              </a:rPr>
              <a:t>pow</a:t>
            </a:r>
            <a:r>
              <a:rPr lang="en-US" dirty="0"/>
              <a:t>, </a:t>
            </a:r>
            <a:r>
              <a:rPr lang="en-US" dirty="0" err="1">
                <a:solidFill>
                  <a:schemeClr val="accent1"/>
                </a:solidFill>
              </a:rPr>
              <a:t>sqrt</a:t>
            </a:r>
            <a:r>
              <a:rPr lang="en-US" dirty="0"/>
              <a:t>, </a:t>
            </a:r>
            <a:r>
              <a:rPr lang="en-US" dirty="0">
                <a:solidFill>
                  <a:schemeClr val="accent1"/>
                </a:solidFill>
              </a:rPr>
              <a:t>max</a:t>
            </a:r>
            <a:r>
              <a:rPr lang="en-US" dirty="0"/>
              <a:t>, </a:t>
            </a:r>
            <a:r>
              <a:rPr lang="en-US" dirty="0">
                <a:solidFill>
                  <a:schemeClr val="accent1"/>
                </a:solidFill>
              </a:rPr>
              <a:t>min</a:t>
            </a:r>
            <a:r>
              <a:rPr lang="en-US" dirty="0"/>
              <a:t>, and all those other things we can ask Math to do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Why Do We Have Methods?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Code Re-use</a:t>
            </a:r>
          </a:p>
          <a:p>
            <a:pPr lvl="1">
              <a:buSzPct val="75000"/>
              <a:defRPr/>
            </a:pPr>
            <a:r>
              <a:rPr lang="en-US" dirty="0"/>
              <a:t>Doing “same” thing in multiple places</a:t>
            </a:r>
          </a:p>
          <a:p>
            <a:pPr lvl="2">
              <a:buSzPct val="75000"/>
              <a:defRPr/>
            </a:pPr>
            <a:r>
              <a:rPr lang="en-US" dirty="0"/>
              <a:t>we do </a:t>
            </a:r>
            <a:r>
              <a:rPr lang="en-US" i="1" dirty="0"/>
              <a:t>a lot </a:t>
            </a:r>
            <a:r>
              <a:rPr lang="en-US" dirty="0"/>
              <a:t>of printing!</a:t>
            </a:r>
          </a:p>
          <a:p>
            <a:pPr>
              <a:defRPr/>
            </a:pPr>
            <a:r>
              <a:rPr lang="en-US" dirty="0"/>
              <a:t>Code Hiding (Encapsulation)</a:t>
            </a:r>
          </a:p>
          <a:p>
            <a:pPr lvl="1">
              <a:buSzPct val="75000"/>
              <a:defRPr/>
            </a:pPr>
            <a:r>
              <a:rPr lang="en-US" dirty="0"/>
              <a:t>Secret</a:t>
            </a:r>
          </a:p>
          <a:p>
            <a:pPr lvl="1">
              <a:buSzPct val="75000"/>
              <a:defRPr/>
            </a:pPr>
            <a:r>
              <a:rPr lang="en-US" dirty="0"/>
              <a:t>Implementation independence</a:t>
            </a:r>
          </a:p>
          <a:p>
            <a:pPr>
              <a:defRPr/>
            </a:pPr>
            <a:r>
              <a:rPr lang="en-US" dirty="0"/>
              <a:t>Code Abstraction</a:t>
            </a:r>
          </a:p>
          <a:p>
            <a:pPr lvl="1">
              <a:buSzPct val="75000"/>
              <a:defRPr/>
            </a:pPr>
            <a:r>
              <a:rPr lang="en-US" dirty="0"/>
              <a:t>Top-down design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Parts of a Method Call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All method calls are alike:</a:t>
            </a:r>
          </a:p>
          <a:p>
            <a:pPr lvl="1">
              <a:defRPr/>
            </a:pPr>
            <a:r>
              <a:rPr lang="en-CA" dirty="0" err="1">
                <a:solidFill>
                  <a:schemeClr val="accent1"/>
                </a:solidFill>
              </a:rPr>
              <a:t>Math.pow</a:t>
            </a:r>
            <a:r>
              <a:rPr lang="en-CA" dirty="0">
                <a:solidFill>
                  <a:schemeClr val="accent1"/>
                </a:solidFill>
              </a:rPr>
              <a:t>(5, 7)</a:t>
            </a:r>
          </a:p>
          <a:p>
            <a:pPr lvl="1">
              <a:defRPr/>
            </a:pPr>
            <a:r>
              <a:rPr lang="en-CA" dirty="0" err="1">
                <a:solidFill>
                  <a:schemeClr val="accent1"/>
                </a:solidFill>
              </a:rPr>
              <a:t>kbd.nextInt</a:t>
            </a:r>
            <a:r>
              <a:rPr lang="en-CA" dirty="0">
                <a:solidFill>
                  <a:schemeClr val="accent1"/>
                </a:solidFill>
              </a:rPr>
              <a:t>()</a:t>
            </a:r>
          </a:p>
          <a:p>
            <a:pPr lvl="1">
              <a:defRPr/>
            </a:pPr>
            <a:r>
              <a:rPr lang="en-CA" dirty="0" err="1">
                <a:solidFill>
                  <a:schemeClr val="accent1"/>
                </a:solidFill>
              </a:rPr>
              <a:t>resp.equalsIgnoreCase</a:t>
            </a:r>
            <a:r>
              <a:rPr lang="en-CA" dirty="0">
                <a:solidFill>
                  <a:schemeClr val="accent1"/>
                </a:solidFill>
              </a:rPr>
              <a:t>("yes")</a:t>
            </a:r>
          </a:p>
          <a:p>
            <a:pPr lvl="1">
              <a:defRPr/>
            </a:pPr>
            <a:r>
              <a:rPr lang="en-CA" i="1" dirty="0" err="1">
                <a:solidFill>
                  <a:schemeClr val="accent1"/>
                </a:solidFill>
              </a:rPr>
              <a:t>Someone</a:t>
            </a:r>
            <a:r>
              <a:rPr lang="en-CA" b="1" dirty="0" err="1">
                <a:solidFill>
                  <a:schemeClr val="accent1"/>
                </a:solidFill>
              </a:rPr>
              <a:t>.</a:t>
            </a:r>
            <a:r>
              <a:rPr lang="en-CA" i="1" dirty="0" err="1">
                <a:solidFill>
                  <a:schemeClr val="accent1"/>
                </a:solidFill>
              </a:rPr>
              <a:t>doSomething</a:t>
            </a:r>
            <a:r>
              <a:rPr lang="en-CA" b="1" dirty="0">
                <a:solidFill>
                  <a:schemeClr val="accent1"/>
                </a:solidFill>
              </a:rPr>
              <a:t>(</a:t>
            </a:r>
            <a:r>
              <a:rPr lang="en-CA" i="1" dirty="0">
                <a:solidFill>
                  <a:schemeClr val="accent1"/>
                </a:solidFill>
              </a:rPr>
              <a:t>with</a:t>
            </a:r>
            <a:r>
              <a:rPr lang="en-CA" b="1" dirty="0">
                <a:solidFill>
                  <a:schemeClr val="accent1"/>
                </a:solidFill>
              </a:rPr>
              <a:t>,</a:t>
            </a:r>
            <a:r>
              <a:rPr lang="en-CA" dirty="0">
                <a:solidFill>
                  <a:schemeClr val="accent1"/>
                </a:solidFill>
              </a:rPr>
              <a:t> </a:t>
            </a:r>
            <a:r>
              <a:rPr lang="en-CA" i="1" dirty="0">
                <a:solidFill>
                  <a:schemeClr val="accent1"/>
                </a:solidFill>
              </a:rPr>
              <a:t>these</a:t>
            </a:r>
            <a:r>
              <a:rPr lang="en-CA" b="1" dirty="0">
                <a:solidFill>
                  <a:schemeClr val="accent1"/>
                </a:solidFill>
              </a:rPr>
              <a:t>)</a:t>
            </a:r>
          </a:p>
          <a:p>
            <a:pPr lvl="2">
              <a:defRPr/>
            </a:pPr>
            <a:r>
              <a:rPr lang="en-CA" i="1" dirty="0"/>
              <a:t>Someone</a:t>
            </a:r>
            <a:r>
              <a:rPr lang="en-CA" dirty="0"/>
              <a:t> (</a:t>
            </a:r>
            <a:r>
              <a:rPr lang="en-CA" dirty="0">
                <a:solidFill>
                  <a:schemeClr val="accent1"/>
                </a:solidFill>
              </a:rPr>
              <a:t>Math</a:t>
            </a:r>
            <a:r>
              <a:rPr lang="en-CA" dirty="0"/>
              <a:t>, </a:t>
            </a:r>
            <a:r>
              <a:rPr lang="en-CA" dirty="0" err="1">
                <a:solidFill>
                  <a:schemeClr val="accent1"/>
                </a:solidFill>
              </a:rPr>
              <a:t>kbd</a:t>
            </a:r>
            <a:r>
              <a:rPr lang="en-CA" dirty="0"/>
              <a:t>, </a:t>
            </a:r>
            <a:r>
              <a:rPr lang="en-CA" dirty="0" err="1">
                <a:solidFill>
                  <a:schemeClr val="accent1"/>
                </a:solidFill>
              </a:rPr>
              <a:t>resp</a:t>
            </a:r>
            <a:r>
              <a:rPr lang="en-CA" dirty="0"/>
              <a:t>, …)</a:t>
            </a:r>
          </a:p>
          <a:p>
            <a:pPr lvl="2">
              <a:defRPr/>
            </a:pPr>
            <a:r>
              <a:rPr lang="en-CA" i="1" dirty="0" err="1"/>
              <a:t>doSomething</a:t>
            </a:r>
            <a:r>
              <a:rPr lang="en-CA" dirty="0"/>
              <a:t> (</a:t>
            </a:r>
            <a:r>
              <a:rPr lang="en-CA" dirty="0">
                <a:solidFill>
                  <a:schemeClr val="accent1"/>
                </a:solidFill>
              </a:rPr>
              <a:t>pow</a:t>
            </a:r>
            <a:r>
              <a:rPr lang="en-CA" dirty="0"/>
              <a:t>, </a:t>
            </a:r>
            <a:r>
              <a:rPr lang="en-CA" dirty="0" err="1">
                <a:solidFill>
                  <a:schemeClr val="accent1"/>
                </a:solidFill>
              </a:rPr>
              <a:t>nextInt</a:t>
            </a:r>
            <a:r>
              <a:rPr lang="en-CA" dirty="0"/>
              <a:t>, </a:t>
            </a:r>
            <a:r>
              <a:rPr lang="en-CA" dirty="0" err="1">
                <a:solidFill>
                  <a:schemeClr val="accent1"/>
                </a:solidFill>
              </a:rPr>
              <a:t>equalsIgnoreCase</a:t>
            </a:r>
            <a:r>
              <a:rPr lang="en-CA" dirty="0"/>
              <a:t>, …)</a:t>
            </a:r>
          </a:p>
          <a:p>
            <a:pPr lvl="2">
              <a:defRPr/>
            </a:pPr>
            <a:r>
              <a:rPr lang="en-CA" dirty="0"/>
              <a:t>(</a:t>
            </a:r>
            <a:r>
              <a:rPr lang="en-CA" i="1" dirty="0"/>
              <a:t>with</a:t>
            </a:r>
            <a:r>
              <a:rPr lang="en-CA" dirty="0"/>
              <a:t>, </a:t>
            </a:r>
            <a:r>
              <a:rPr lang="en-CA" i="1" dirty="0"/>
              <a:t>these</a:t>
            </a:r>
            <a:r>
              <a:rPr lang="en-CA" dirty="0"/>
              <a:t>) (</a:t>
            </a:r>
            <a:r>
              <a:rPr lang="en-CA" dirty="0">
                <a:solidFill>
                  <a:schemeClr val="accent1"/>
                </a:solidFill>
              </a:rPr>
              <a:t>(5, 7)</a:t>
            </a:r>
            <a:r>
              <a:rPr lang="en-CA" dirty="0"/>
              <a:t>, </a:t>
            </a:r>
            <a:r>
              <a:rPr lang="en-CA" dirty="0">
                <a:solidFill>
                  <a:schemeClr val="accent1"/>
                </a:solidFill>
              </a:rPr>
              <a:t>()</a:t>
            </a:r>
            <a:r>
              <a:rPr lang="en-CA" dirty="0"/>
              <a:t>,</a:t>
            </a:r>
            <a:r>
              <a:rPr lang="en-CA" dirty="0">
                <a:solidFill>
                  <a:schemeClr val="accent1"/>
                </a:solidFill>
              </a:rPr>
              <a:t> ("yes")</a:t>
            </a:r>
            <a:r>
              <a:rPr lang="en-CA" dirty="0"/>
              <a:t>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Someone?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ask a class or an object</a:t>
            </a:r>
          </a:p>
          <a:p>
            <a:pPr lvl="1"/>
            <a:r>
              <a:rPr lang="en-US" dirty="0"/>
              <a:t>class name starts with a capital letter (</a:t>
            </a:r>
            <a:r>
              <a:rPr lang="en-US" dirty="0">
                <a:solidFill>
                  <a:schemeClr val="accent1"/>
                </a:solidFill>
              </a:rPr>
              <a:t>Math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object name starts with a little letter (</a:t>
            </a:r>
            <a:r>
              <a:rPr lang="en-US" dirty="0" err="1">
                <a:solidFill>
                  <a:schemeClr val="accent1"/>
                </a:solidFill>
              </a:rPr>
              <a:t>kbd</a:t>
            </a:r>
            <a:r>
              <a:rPr lang="en-US" dirty="0"/>
              <a:t>)</a:t>
            </a:r>
          </a:p>
          <a:p>
            <a:r>
              <a:rPr lang="en-US" dirty="0"/>
              <a:t>Objects are variables with a class data type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chemeClr val="accent1"/>
                </a:solidFill>
              </a:rPr>
              <a:t>Scanner </a:t>
            </a:r>
            <a:r>
              <a:rPr lang="en-US" sz="2400" dirty="0" err="1">
                <a:solidFill>
                  <a:schemeClr val="accent1"/>
                </a:solidFill>
              </a:rPr>
              <a:t>kbd</a:t>
            </a:r>
            <a:r>
              <a:rPr lang="en-US" sz="2400" dirty="0">
                <a:solidFill>
                  <a:schemeClr val="accent1"/>
                </a:solidFill>
              </a:rPr>
              <a:t> = new Scanner(System.in);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chemeClr val="accent1"/>
                </a:solidFill>
              </a:rPr>
              <a:t>String </a:t>
            </a:r>
            <a:r>
              <a:rPr lang="en-US" sz="2400" dirty="0" err="1">
                <a:solidFill>
                  <a:schemeClr val="accent1"/>
                </a:solidFill>
              </a:rPr>
              <a:t>resp</a:t>
            </a:r>
            <a:r>
              <a:rPr lang="en-US" sz="2400" dirty="0">
                <a:solidFill>
                  <a:schemeClr val="accent1"/>
                </a:solidFill>
              </a:rPr>
              <a:t> = </a:t>
            </a:r>
            <a:r>
              <a:rPr lang="en-US" sz="2400" dirty="0" err="1">
                <a:solidFill>
                  <a:schemeClr val="accent1"/>
                </a:solidFill>
              </a:rPr>
              <a:t>kbd.nextLine</a:t>
            </a:r>
            <a:r>
              <a:rPr lang="en-US" sz="2400" dirty="0">
                <a:solidFill>
                  <a:schemeClr val="accent1"/>
                </a:solidFill>
              </a:rPr>
              <a:t>();</a:t>
            </a:r>
          </a:p>
          <a:p>
            <a:r>
              <a:rPr lang="en-US" dirty="0"/>
              <a:t>Methods are declared in that class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class Math</a:t>
            </a:r>
            <a:r>
              <a:rPr lang="en-US" dirty="0"/>
              <a:t>, </a:t>
            </a:r>
            <a:r>
              <a:rPr lang="en-US" dirty="0">
                <a:solidFill>
                  <a:schemeClr val="accent1"/>
                </a:solidFill>
              </a:rPr>
              <a:t>class Scanner</a:t>
            </a:r>
            <a:r>
              <a:rPr lang="en-US" dirty="0"/>
              <a:t>, </a:t>
            </a:r>
            <a:r>
              <a:rPr lang="en-US" dirty="0">
                <a:solidFill>
                  <a:schemeClr val="accent1"/>
                </a:solidFill>
              </a:rPr>
              <a:t>class String</a:t>
            </a:r>
            <a:r>
              <a:rPr lang="en-US" dirty="0"/>
              <a:t>, …</a:t>
            </a:r>
          </a:p>
        </p:txBody>
      </p:sp>
    </p:spTree>
    <p:extLst>
      <p:ext uri="{BB962C8B-B14F-4D97-AF65-F5344CB8AC3E}">
        <p14:creationId xmlns:p14="http://schemas.microsoft.com/office/powerpoint/2010/main" val="23631578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doSomething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Name of the method says what it does…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print</a:t>
            </a:r>
            <a:r>
              <a:rPr lang="en-US" dirty="0"/>
              <a:t>, </a:t>
            </a:r>
            <a:r>
              <a:rPr lang="en-US" dirty="0" err="1">
                <a:solidFill>
                  <a:schemeClr val="accent1"/>
                </a:solidFill>
              </a:rPr>
              <a:t>println</a:t>
            </a:r>
            <a:r>
              <a:rPr lang="en-US" dirty="0"/>
              <a:t>, …</a:t>
            </a:r>
          </a:p>
          <a:p>
            <a:pPr lvl="2"/>
            <a:r>
              <a:rPr lang="en-US" dirty="0"/>
              <a:t>verb phrase in the imperative (do, be)</a:t>
            </a:r>
          </a:p>
          <a:p>
            <a:r>
              <a:rPr lang="en-US" dirty="0"/>
              <a:t>…or what it gives us…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length</a:t>
            </a:r>
            <a:r>
              <a:rPr lang="en-US" dirty="0"/>
              <a:t>, </a:t>
            </a:r>
            <a:r>
              <a:rPr lang="en-US" dirty="0" err="1">
                <a:solidFill>
                  <a:schemeClr val="accent1"/>
                </a:solidFill>
              </a:rPr>
              <a:t>nextInt</a:t>
            </a:r>
            <a:r>
              <a:rPr lang="en-US" dirty="0"/>
              <a:t>, </a:t>
            </a:r>
            <a:r>
              <a:rPr lang="en-US" dirty="0" err="1">
                <a:solidFill>
                  <a:schemeClr val="accent1"/>
                </a:solidFill>
              </a:rPr>
              <a:t>nextLine</a:t>
            </a:r>
            <a:r>
              <a:rPr lang="en-US" dirty="0"/>
              <a:t>, …</a:t>
            </a:r>
          </a:p>
          <a:p>
            <a:pPr lvl="2"/>
            <a:r>
              <a:rPr lang="en-US" dirty="0"/>
              <a:t>noun phrase</a:t>
            </a:r>
          </a:p>
          <a:p>
            <a:r>
              <a:rPr lang="en-US" dirty="0"/>
              <a:t>…or what it tells us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equals</a:t>
            </a:r>
            <a:r>
              <a:rPr lang="en-US" dirty="0"/>
              <a:t>, </a:t>
            </a:r>
            <a:r>
              <a:rPr lang="en-US" dirty="0" err="1">
                <a:solidFill>
                  <a:schemeClr val="accent1"/>
                </a:solidFill>
              </a:rPr>
              <a:t>equalsIgnoreCase</a:t>
            </a:r>
            <a:r>
              <a:rPr lang="en-US" dirty="0"/>
              <a:t>, </a:t>
            </a:r>
            <a:r>
              <a:rPr lang="en-US" dirty="0" err="1">
                <a:solidFill>
                  <a:schemeClr val="accent1"/>
                </a:solidFill>
              </a:rPr>
              <a:t>startsWith</a:t>
            </a:r>
            <a:endParaRPr lang="en-US" dirty="0">
              <a:solidFill>
                <a:schemeClr val="accent1"/>
              </a:solidFill>
            </a:endParaRPr>
          </a:p>
          <a:p>
            <a:pPr lvl="2"/>
            <a:r>
              <a:rPr lang="en-US" dirty="0"/>
              <a:t>verb phrase in the declarative (does, is)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487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With These?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Method needs more information</a:t>
            </a:r>
          </a:p>
          <a:p>
            <a:pPr>
              <a:defRPr/>
            </a:pPr>
            <a:r>
              <a:rPr lang="en-CA" dirty="0"/>
              <a:t>“Arguments” are </a:t>
            </a:r>
            <a:r>
              <a:rPr lang="en-CA" i="1" dirty="0"/>
              <a:t>given to </a:t>
            </a:r>
            <a:r>
              <a:rPr lang="en-CA" dirty="0"/>
              <a:t>the method</a:t>
            </a:r>
          </a:p>
          <a:p>
            <a:pPr lvl="2">
              <a:defRPr/>
            </a:pPr>
            <a:r>
              <a:rPr lang="en-CA" dirty="0"/>
              <a:t>we also say that the method </a:t>
            </a:r>
            <a:r>
              <a:rPr lang="en-CA" i="1" dirty="0"/>
              <a:t>takes </a:t>
            </a:r>
            <a:r>
              <a:rPr lang="en-CA" dirty="0"/>
              <a:t>arguments</a:t>
            </a:r>
          </a:p>
          <a:p>
            <a:pPr lvl="1">
              <a:defRPr/>
            </a:pPr>
            <a:r>
              <a:rPr lang="en-CA" dirty="0" err="1">
                <a:solidFill>
                  <a:schemeClr val="accent1"/>
                </a:solidFill>
              </a:rPr>
              <a:t>Math.pow</a:t>
            </a:r>
            <a:r>
              <a:rPr lang="en-CA" dirty="0">
                <a:solidFill>
                  <a:schemeClr val="accent1"/>
                </a:solidFill>
              </a:rPr>
              <a:t>(5, 7)</a:t>
            </a:r>
            <a:r>
              <a:rPr lang="en-CA" dirty="0">
                <a:solidFill>
                  <a:srgbClr val="FFFF00"/>
                </a:solidFill>
              </a:rPr>
              <a:t> </a:t>
            </a:r>
            <a:r>
              <a:rPr lang="en-CA" dirty="0"/>
              <a:t>– 5 and 7 are both arguments</a:t>
            </a:r>
          </a:p>
          <a:p>
            <a:pPr lvl="1">
              <a:defRPr/>
            </a:pPr>
            <a:r>
              <a:rPr lang="en-CA" dirty="0" err="1">
                <a:solidFill>
                  <a:schemeClr val="accent1"/>
                </a:solidFill>
              </a:rPr>
              <a:t>resp.startsWith</a:t>
            </a:r>
            <a:r>
              <a:rPr lang="en-CA" dirty="0">
                <a:solidFill>
                  <a:schemeClr val="accent1"/>
                </a:solidFill>
              </a:rPr>
              <a:t>("y")</a:t>
            </a:r>
            <a:r>
              <a:rPr lang="en-CA" dirty="0"/>
              <a:t> – "y" is the (one) argument</a:t>
            </a:r>
          </a:p>
          <a:p>
            <a:pPr>
              <a:defRPr/>
            </a:pPr>
            <a:r>
              <a:rPr lang="en-CA" dirty="0"/>
              <a:t>Some methods take no arguments</a:t>
            </a:r>
          </a:p>
          <a:p>
            <a:pPr lvl="1">
              <a:defRPr/>
            </a:pPr>
            <a:r>
              <a:rPr lang="en-CA" dirty="0" err="1">
                <a:solidFill>
                  <a:schemeClr val="accent1"/>
                </a:solidFill>
              </a:rPr>
              <a:t>kbd.nextLine</a:t>
            </a:r>
            <a:r>
              <a:rPr lang="en-CA" dirty="0">
                <a:solidFill>
                  <a:schemeClr val="accent1"/>
                </a:solidFill>
              </a:rPr>
              <a:t>()</a:t>
            </a:r>
            <a:r>
              <a:rPr lang="en-CA" dirty="0"/>
              <a:t> – needs no more information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Void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methods are complete commands in themselves</a:t>
            </a:r>
          </a:p>
          <a:p>
            <a:pPr lvl="1"/>
            <a:r>
              <a:rPr lang="en-US" dirty="0"/>
              <a:t>telling the computer to do something</a:t>
            </a:r>
          </a:p>
          <a:p>
            <a:pPr marL="457200" lvl="1" indent="0">
              <a:buNone/>
            </a:pPr>
            <a:r>
              <a:rPr lang="en-US" sz="2400" dirty="0" err="1">
                <a:solidFill>
                  <a:schemeClr val="accent1"/>
                </a:solidFill>
              </a:rPr>
              <a:t>System.out.println</a:t>
            </a:r>
            <a:r>
              <a:rPr lang="en-US" sz="2400" dirty="0">
                <a:solidFill>
                  <a:schemeClr val="accent1"/>
                </a:solidFill>
              </a:rPr>
              <a:t>("A complete command");</a:t>
            </a:r>
          </a:p>
          <a:p>
            <a:r>
              <a:rPr lang="en-US" dirty="0"/>
              <a:t>These methods cannot be used as part of a command</a:t>
            </a:r>
          </a:p>
          <a:p>
            <a:pPr marL="457200" lvl="1" indent="0">
              <a:buNone/>
            </a:pPr>
            <a:r>
              <a:rPr lang="en-US" sz="2400" u="wavyHeavy" dirty="0">
                <a:solidFill>
                  <a:schemeClr val="accent1"/>
                </a:solidFill>
                <a:uFill>
                  <a:solidFill>
                    <a:schemeClr val="bg1"/>
                  </a:solidFill>
                </a:uFill>
              </a:rPr>
              <a:t>String resp = </a:t>
            </a:r>
            <a:r>
              <a:rPr lang="en-US" sz="2400" u="wavyHeavy" dirty="0" err="1">
                <a:solidFill>
                  <a:schemeClr val="accent1"/>
                </a:solidFill>
                <a:uFill>
                  <a:solidFill>
                    <a:schemeClr val="bg1"/>
                  </a:solidFill>
                </a:uFill>
              </a:rPr>
              <a:t>System.out.println</a:t>
            </a:r>
            <a:r>
              <a:rPr lang="en-US" sz="2400" u="wavyHeavy" dirty="0">
                <a:solidFill>
                  <a:schemeClr val="accent1"/>
                </a:solidFill>
                <a:uFill>
                  <a:solidFill>
                    <a:schemeClr val="bg1"/>
                  </a:solidFill>
                </a:uFill>
              </a:rPr>
              <a:t>("What???");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B4322C0-8655-45A6-AC92-6FCB7BD6B0E0}"/>
              </a:ext>
            </a:extLst>
          </p:cNvPr>
          <p:cNvSpPr txBox="1"/>
          <p:nvPr/>
        </p:nvSpPr>
        <p:spPr>
          <a:xfrm>
            <a:off x="2133600" y="5486400"/>
            <a:ext cx="5469767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2"/>
                </a:solidFill>
                <a:latin typeface="Candara Light" panose="020E0502030303020204" pitchFamily="34" charset="0"/>
              </a:rPr>
              <a:t>incompatible types: void cannot be converted to String</a:t>
            </a:r>
            <a:endParaRPr lang="en-CA" sz="1800" dirty="0">
              <a:solidFill>
                <a:schemeClr val="bg2"/>
              </a:solidFill>
              <a:latin typeface="Candara Light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651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Variables:</a:t>
            </a:r>
          </a:p>
          <a:p>
            <a:pPr lvl="1"/>
            <a:r>
              <a:rPr lang="en-US" dirty="0"/>
              <a:t>data types: </a:t>
            </a:r>
            <a:r>
              <a:rPr lang="en-US" dirty="0" err="1">
                <a:solidFill>
                  <a:schemeClr val="accent1"/>
                </a:solidFill>
              </a:rPr>
              <a:t>int</a:t>
            </a:r>
            <a:r>
              <a:rPr lang="en-US" dirty="0"/>
              <a:t>, </a:t>
            </a:r>
            <a:r>
              <a:rPr lang="en-US" dirty="0">
                <a:solidFill>
                  <a:schemeClr val="accent1"/>
                </a:solidFill>
              </a:rPr>
              <a:t>double</a:t>
            </a:r>
            <a:r>
              <a:rPr lang="en-US" dirty="0"/>
              <a:t>, </a:t>
            </a:r>
            <a:r>
              <a:rPr lang="en-US" dirty="0">
                <a:solidFill>
                  <a:schemeClr val="accent1"/>
                </a:solidFill>
              </a:rPr>
              <a:t>String</a:t>
            </a:r>
            <a:r>
              <a:rPr lang="en-US" dirty="0"/>
              <a:t>, </a:t>
            </a:r>
            <a:r>
              <a:rPr lang="en-US" dirty="0" err="1">
                <a:solidFill>
                  <a:schemeClr val="accent1"/>
                </a:solidFill>
              </a:rPr>
              <a:t>boolean</a:t>
            </a:r>
            <a:r>
              <a:rPr lang="en-US" dirty="0"/>
              <a:t>, …</a:t>
            </a:r>
          </a:p>
          <a:p>
            <a:pPr lvl="1"/>
            <a:r>
              <a:rPr lang="en-US" dirty="0"/>
              <a:t>declaration: </a:t>
            </a:r>
            <a:r>
              <a:rPr lang="en-US" dirty="0">
                <a:solidFill>
                  <a:schemeClr val="accent1"/>
                </a:solidFill>
              </a:rPr>
              <a:t>int a; String name = "Mark";</a:t>
            </a:r>
          </a:p>
          <a:p>
            <a:pPr lvl="1"/>
            <a:r>
              <a:rPr lang="en-US" dirty="0"/>
              <a:t>naming rules and conventions</a:t>
            </a:r>
          </a:p>
          <a:p>
            <a:pPr lvl="2"/>
            <a:r>
              <a:rPr lang="en-US" dirty="0" err="1"/>
              <a:t>variableName</a:t>
            </a:r>
            <a:r>
              <a:rPr lang="en-US" dirty="0"/>
              <a:t>, </a:t>
            </a:r>
            <a:r>
              <a:rPr lang="en-US" dirty="0" err="1"/>
              <a:t>ClassName</a:t>
            </a:r>
            <a:r>
              <a:rPr lang="en-US" dirty="0"/>
              <a:t>, CONSTANT_NAME</a:t>
            </a:r>
          </a:p>
          <a:p>
            <a:r>
              <a:rPr lang="en-US" dirty="0"/>
              <a:t>Math and assignment operators</a:t>
            </a:r>
          </a:p>
          <a:p>
            <a:pPr lvl="1"/>
            <a:r>
              <a:rPr lang="en-US" b="1" dirty="0">
                <a:solidFill>
                  <a:schemeClr val="accent1"/>
                </a:solidFill>
              </a:rPr>
              <a:t>+</a:t>
            </a:r>
            <a:r>
              <a:rPr lang="en-US" dirty="0"/>
              <a:t>,</a:t>
            </a:r>
            <a:r>
              <a:rPr lang="en-US" b="1" dirty="0">
                <a:solidFill>
                  <a:schemeClr val="accent1"/>
                </a:solidFill>
              </a:rPr>
              <a:t> -</a:t>
            </a:r>
            <a:r>
              <a:rPr lang="en-US" dirty="0"/>
              <a:t>,</a:t>
            </a:r>
            <a:r>
              <a:rPr lang="en-US" b="1" dirty="0">
                <a:solidFill>
                  <a:schemeClr val="accent1"/>
                </a:solidFill>
              </a:rPr>
              <a:t> *</a:t>
            </a:r>
            <a:r>
              <a:rPr lang="en-US" dirty="0"/>
              <a:t>,</a:t>
            </a:r>
            <a:r>
              <a:rPr lang="en-US" b="1" dirty="0">
                <a:solidFill>
                  <a:schemeClr val="accent1"/>
                </a:solidFill>
              </a:rPr>
              <a:t> /</a:t>
            </a:r>
            <a:r>
              <a:rPr lang="en-US" dirty="0"/>
              <a:t>,</a:t>
            </a:r>
            <a:r>
              <a:rPr lang="en-US" b="1" dirty="0">
                <a:solidFill>
                  <a:schemeClr val="accent1"/>
                </a:solidFill>
              </a:rPr>
              <a:t> %</a:t>
            </a:r>
          </a:p>
          <a:p>
            <a:pPr lvl="1"/>
            <a:r>
              <a:rPr lang="en-US" b="1" dirty="0">
                <a:solidFill>
                  <a:schemeClr val="accent1"/>
                </a:solidFill>
              </a:rPr>
              <a:t>=</a:t>
            </a:r>
            <a:r>
              <a:rPr lang="en-US" dirty="0"/>
              <a:t>,</a:t>
            </a:r>
            <a:r>
              <a:rPr lang="en-US" b="1" dirty="0">
                <a:solidFill>
                  <a:schemeClr val="accent1"/>
                </a:solidFill>
              </a:rPr>
              <a:t> +=</a:t>
            </a:r>
            <a:r>
              <a:rPr lang="en-US" dirty="0"/>
              <a:t>,</a:t>
            </a:r>
            <a:r>
              <a:rPr lang="en-US" b="1" dirty="0">
                <a:solidFill>
                  <a:schemeClr val="accent1"/>
                </a:solidFill>
              </a:rPr>
              <a:t> -=</a:t>
            </a:r>
            <a:r>
              <a:rPr lang="en-US" dirty="0"/>
              <a:t>,</a:t>
            </a:r>
            <a:r>
              <a:rPr lang="en-US" b="1" dirty="0">
                <a:solidFill>
                  <a:schemeClr val="accent1"/>
                </a:solidFill>
              </a:rPr>
              <a:t> *=</a:t>
            </a:r>
            <a:r>
              <a:rPr lang="en-US" dirty="0"/>
              <a:t>,</a:t>
            </a:r>
            <a:r>
              <a:rPr lang="en-US" b="1" dirty="0">
                <a:solidFill>
                  <a:schemeClr val="accent1"/>
                </a:solidFill>
              </a:rPr>
              <a:t> /=</a:t>
            </a:r>
            <a:r>
              <a:rPr lang="en-US" dirty="0"/>
              <a:t>,</a:t>
            </a:r>
            <a:r>
              <a:rPr lang="en-US" b="1" dirty="0">
                <a:solidFill>
                  <a:schemeClr val="accent1"/>
                </a:solidFill>
              </a:rPr>
              <a:t> %=</a:t>
            </a:r>
          </a:p>
          <a:p>
            <a:pPr lvl="1"/>
            <a:r>
              <a:rPr lang="en-US" b="1" dirty="0">
                <a:solidFill>
                  <a:schemeClr val="accent1"/>
                </a:solidFill>
              </a:rPr>
              <a:t>++</a:t>
            </a:r>
            <a:r>
              <a:rPr lang="en-US" dirty="0"/>
              <a:t>,</a:t>
            </a:r>
            <a:r>
              <a:rPr lang="en-US" b="1" dirty="0">
                <a:solidFill>
                  <a:schemeClr val="accent1"/>
                </a:solidFill>
              </a:rPr>
              <a:t> --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Variables</a:t>
            </a:r>
          </a:p>
        </p:txBody>
      </p:sp>
    </p:spTree>
    <p:extLst>
      <p:ext uri="{BB962C8B-B14F-4D97-AF65-F5344CB8AC3E}">
        <p14:creationId xmlns:p14="http://schemas.microsoft.com/office/powerpoint/2010/main" val="23852815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Return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Some methods </a:t>
            </a:r>
            <a:r>
              <a:rPr lang="en-CA" i="1" dirty="0"/>
              <a:t>return</a:t>
            </a:r>
            <a:r>
              <a:rPr lang="en-CA" dirty="0"/>
              <a:t> </a:t>
            </a:r>
            <a:r>
              <a:rPr lang="en-CA" i="1" dirty="0"/>
              <a:t>values</a:t>
            </a:r>
          </a:p>
          <a:p>
            <a:pPr lvl="1">
              <a:defRPr/>
            </a:pPr>
            <a:r>
              <a:rPr lang="en-CA" dirty="0" err="1">
                <a:solidFill>
                  <a:schemeClr val="accent1"/>
                </a:solidFill>
              </a:rPr>
              <a:t>Math.sqrt</a:t>
            </a:r>
            <a:r>
              <a:rPr lang="en-CA" dirty="0">
                <a:solidFill>
                  <a:schemeClr val="accent1"/>
                </a:solidFill>
              </a:rPr>
              <a:t>(x)</a:t>
            </a:r>
            <a:r>
              <a:rPr lang="en-CA" dirty="0"/>
              <a:t> returns the square root of x</a:t>
            </a:r>
          </a:p>
          <a:p>
            <a:pPr lvl="1">
              <a:defRPr/>
            </a:pPr>
            <a:r>
              <a:rPr lang="en-CA" dirty="0" err="1">
                <a:solidFill>
                  <a:schemeClr val="accent1"/>
                </a:solidFill>
              </a:rPr>
              <a:t>kbd.nextInt</a:t>
            </a:r>
            <a:r>
              <a:rPr lang="en-CA" dirty="0">
                <a:solidFill>
                  <a:schemeClr val="accent1"/>
                </a:solidFill>
              </a:rPr>
              <a:t>()</a:t>
            </a:r>
            <a:r>
              <a:rPr lang="en-CA" dirty="0">
                <a:solidFill>
                  <a:srgbClr val="FFFF00"/>
                </a:solidFill>
              </a:rPr>
              <a:t> </a:t>
            </a:r>
            <a:r>
              <a:rPr lang="en-CA" dirty="0"/>
              <a:t>returns the next (</a:t>
            </a:r>
            <a:r>
              <a:rPr lang="en-CA" dirty="0" err="1"/>
              <a:t>int</a:t>
            </a:r>
            <a:r>
              <a:rPr lang="en-CA" dirty="0"/>
              <a:t>) value </a:t>
            </a:r>
          </a:p>
          <a:p>
            <a:pPr>
              <a:defRPr/>
            </a:pPr>
            <a:r>
              <a:rPr lang="en-CA" dirty="0"/>
              <a:t>These (</a:t>
            </a:r>
            <a:r>
              <a:rPr lang="en-CA" i="1" dirty="0"/>
              <a:t>usually</a:t>
            </a:r>
            <a:r>
              <a:rPr lang="en-CA" dirty="0"/>
              <a:t>) used as </a:t>
            </a:r>
            <a:r>
              <a:rPr lang="en-CA" i="1" dirty="0"/>
              <a:t>part</a:t>
            </a:r>
            <a:r>
              <a:rPr lang="en-CA" dirty="0"/>
              <a:t> of a command</a:t>
            </a:r>
          </a:p>
          <a:p>
            <a:pPr marL="457200" lvl="1" indent="0"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int</a:t>
            </a:r>
            <a:r>
              <a:rPr lang="en-CA" sz="2400" dirty="0">
                <a:solidFill>
                  <a:schemeClr val="accent1"/>
                </a:solidFill>
              </a:rPr>
              <a:t> n = </a:t>
            </a:r>
            <a:r>
              <a:rPr lang="en-CA" sz="2400" dirty="0" err="1">
                <a:solidFill>
                  <a:schemeClr val="accent1"/>
                </a:solidFill>
              </a:rPr>
              <a:t>kbd.nextInt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  <a:p>
            <a:pPr marL="457200" lvl="1" indent="0"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double y = </a:t>
            </a:r>
            <a:r>
              <a:rPr lang="en-CA" sz="2400" dirty="0" err="1">
                <a:solidFill>
                  <a:schemeClr val="accent1"/>
                </a:solidFill>
              </a:rPr>
              <a:t>Math.sqrt</a:t>
            </a:r>
            <a:r>
              <a:rPr lang="en-CA" sz="2400" dirty="0">
                <a:solidFill>
                  <a:schemeClr val="accent1"/>
                </a:solidFill>
              </a:rPr>
              <a:t>(n) + </a:t>
            </a:r>
            <a:r>
              <a:rPr lang="en-CA" sz="2400" dirty="0" err="1">
                <a:solidFill>
                  <a:schemeClr val="accent1"/>
                </a:solidFill>
              </a:rPr>
              <a:t>Math.pow</a:t>
            </a:r>
            <a:r>
              <a:rPr lang="en-CA" sz="2400" dirty="0">
                <a:solidFill>
                  <a:schemeClr val="accent1"/>
                </a:solidFill>
              </a:rPr>
              <a:t>(7, n);</a:t>
            </a:r>
          </a:p>
          <a:p>
            <a:pPr marL="457200" lvl="1" indent="0"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if (</a:t>
            </a:r>
            <a:r>
              <a:rPr lang="en-CA" sz="2400" dirty="0" err="1">
                <a:solidFill>
                  <a:schemeClr val="accent1"/>
                </a:solidFill>
              </a:rPr>
              <a:t>resp.startsWith</a:t>
            </a:r>
            <a:r>
              <a:rPr lang="en-CA" sz="2400" dirty="0">
                <a:solidFill>
                  <a:schemeClr val="accent1"/>
                </a:solidFill>
              </a:rPr>
              <a:t>(s)) {</a:t>
            </a:r>
          </a:p>
          <a:p>
            <a:pPr>
              <a:defRPr/>
            </a:pPr>
            <a:r>
              <a:rPr lang="en-CA" dirty="0"/>
              <a:t>But may be used alone sometimes</a:t>
            </a:r>
          </a:p>
          <a:p>
            <a:pPr marL="457200" lvl="1" indent="0"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kbd.nextLine</a:t>
            </a:r>
            <a:r>
              <a:rPr lang="en-CA" sz="2400" dirty="0">
                <a:solidFill>
                  <a:schemeClr val="accent1"/>
                </a:solidFill>
              </a:rPr>
              <a:t>();  </a:t>
            </a:r>
            <a:r>
              <a:rPr lang="en-CA" sz="2400" i="1" dirty="0">
                <a:solidFill>
                  <a:schemeClr val="accent1"/>
                </a:solidFill>
              </a:rPr>
              <a:t>// we don’t care what the line was!</a:t>
            </a:r>
            <a:endParaRPr lang="en-CA" i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“Chaining” Method Calls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one method returns an object value…</a:t>
            </a:r>
          </a:p>
          <a:p>
            <a:pPr lvl="1"/>
            <a:r>
              <a:rPr lang="en-US" dirty="0"/>
              <a:t>e.g. </a:t>
            </a:r>
            <a:r>
              <a:rPr lang="en-US" dirty="0" err="1">
                <a:solidFill>
                  <a:schemeClr val="accent1"/>
                </a:solidFill>
              </a:rPr>
              <a:t>resp.toUpperCase</a:t>
            </a:r>
            <a:r>
              <a:rPr lang="en-US" dirty="0">
                <a:solidFill>
                  <a:schemeClr val="accent1"/>
                </a:solidFill>
              </a:rPr>
              <a:t>()</a:t>
            </a:r>
          </a:p>
          <a:p>
            <a:pPr lvl="1"/>
            <a:r>
              <a:rPr lang="en-US" dirty="0"/>
              <a:t>if </a:t>
            </a:r>
            <a:r>
              <a:rPr lang="en-US" dirty="0" err="1">
                <a:solidFill>
                  <a:schemeClr val="accent1"/>
                </a:solidFill>
              </a:rPr>
              <a:t>resp</a:t>
            </a:r>
            <a:r>
              <a:rPr lang="en-US" dirty="0"/>
              <a:t> is “yes”, </a:t>
            </a:r>
            <a:r>
              <a:rPr lang="en-US" dirty="0" err="1">
                <a:solidFill>
                  <a:schemeClr val="accent1"/>
                </a:solidFill>
              </a:rPr>
              <a:t>resp.toUpperCase</a:t>
            </a:r>
            <a:r>
              <a:rPr lang="en-US" dirty="0">
                <a:solidFill>
                  <a:schemeClr val="accent1"/>
                </a:solidFill>
              </a:rPr>
              <a:t>()</a:t>
            </a:r>
            <a:r>
              <a:rPr lang="en-US" dirty="0"/>
              <a:t> is “YES”</a:t>
            </a:r>
          </a:p>
          <a:p>
            <a:r>
              <a:rPr lang="en-US" dirty="0"/>
              <a:t>…we can ask that object a question</a:t>
            </a:r>
          </a:p>
          <a:p>
            <a:pPr lvl="1"/>
            <a:r>
              <a:rPr lang="en-US" dirty="0"/>
              <a:t>e.g. </a:t>
            </a:r>
            <a:r>
              <a:rPr lang="en-US" dirty="0" err="1">
                <a:solidFill>
                  <a:schemeClr val="accent1"/>
                </a:solidFill>
              </a:rPr>
              <a:t>resp.toUpperCase</a:t>
            </a:r>
            <a:r>
              <a:rPr lang="en-US" dirty="0">
                <a:solidFill>
                  <a:schemeClr val="accent1"/>
                </a:solidFill>
              </a:rPr>
              <a:t>().</a:t>
            </a:r>
            <a:r>
              <a:rPr lang="en-US" dirty="0" err="1">
                <a:solidFill>
                  <a:schemeClr val="accent1"/>
                </a:solidFill>
              </a:rPr>
              <a:t>startsWith</a:t>
            </a:r>
            <a:r>
              <a:rPr lang="en-US" dirty="0">
                <a:solidFill>
                  <a:schemeClr val="accent1"/>
                </a:solidFill>
              </a:rPr>
              <a:t>("Y")</a:t>
            </a:r>
          </a:p>
          <a:p>
            <a:pPr lvl="1"/>
            <a:r>
              <a:rPr lang="en-US" dirty="0" err="1">
                <a:solidFill>
                  <a:schemeClr val="accent1"/>
                </a:solidFill>
              </a:rPr>
              <a:t>resp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/>
              <a:t>is “yes” (which doesn’t start with “Y”)</a:t>
            </a:r>
          </a:p>
          <a:p>
            <a:pPr lvl="1"/>
            <a:r>
              <a:rPr lang="en-US" dirty="0" err="1">
                <a:solidFill>
                  <a:schemeClr val="accent1"/>
                </a:solidFill>
              </a:rPr>
              <a:t>resp.toUpperCase</a:t>
            </a:r>
            <a:r>
              <a:rPr lang="en-US" dirty="0">
                <a:solidFill>
                  <a:schemeClr val="accent1"/>
                </a:solidFill>
              </a:rPr>
              <a:t>()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/>
              <a:t>is “YES”</a:t>
            </a:r>
          </a:p>
          <a:p>
            <a:pPr lvl="1"/>
            <a:r>
              <a:rPr lang="en-US" dirty="0"/>
              <a:t>“YES” </a:t>
            </a:r>
            <a:r>
              <a:rPr lang="en-US" i="1" dirty="0"/>
              <a:t>does</a:t>
            </a:r>
            <a:r>
              <a:rPr lang="en-US" dirty="0"/>
              <a:t> start with “Y”</a:t>
            </a:r>
          </a:p>
        </p:txBody>
      </p:sp>
    </p:spTree>
    <p:extLst>
      <p:ext uri="{BB962C8B-B14F-4D97-AF65-F5344CB8AC3E}">
        <p14:creationId xmlns:p14="http://schemas.microsoft.com/office/powerpoint/2010/main" val="31951721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The Job of the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Every method has a job to do</a:t>
            </a:r>
          </a:p>
          <a:p>
            <a:pPr lvl="1">
              <a:defRPr/>
            </a:pPr>
            <a:r>
              <a:rPr lang="en-CA" dirty="0"/>
              <a:t>print a line, get the next </a:t>
            </a:r>
            <a:r>
              <a:rPr lang="en-CA" dirty="0" err="1"/>
              <a:t>int</a:t>
            </a:r>
            <a:r>
              <a:rPr lang="en-CA" dirty="0"/>
              <a:t>, …</a:t>
            </a:r>
          </a:p>
          <a:p>
            <a:pPr>
              <a:defRPr/>
            </a:pPr>
            <a:r>
              <a:rPr lang="en-CA" dirty="0"/>
              <a:t>Call the method </a:t>
            </a:r>
            <a:r>
              <a:rPr lang="en-CA" dirty="0">
                <a:sym typeface="Wingdings" pitchFamily="2" charset="2"/>
              </a:rPr>
              <a:t></a:t>
            </a:r>
            <a:r>
              <a:rPr lang="en-CA" dirty="0"/>
              <a:t> the job gets done</a:t>
            </a:r>
          </a:p>
          <a:p>
            <a:pPr lvl="1">
              <a:defRPr/>
            </a:pPr>
            <a:r>
              <a:rPr lang="en-CA" dirty="0"/>
              <a:t>that’s what the method is there for</a:t>
            </a:r>
          </a:p>
          <a:p>
            <a:pPr>
              <a:defRPr/>
            </a:pPr>
            <a:r>
              <a:rPr lang="en-CA" i="1" dirty="0"/>
              <a:t>How</a:t>
            </a:r>
            <a:r>
              <a:rPr lang="en-CA" dirty="0"/>
              <a:t> the method does the job…</a:t>
            </a:r>
          </a:p>
          <a:p>
            <a:pPr lvl="1">
              <a:defRPr/>
            </a:pPr>
            <a:r>
              <a:rPr lang="en-CA" dirty="0"/>
              <a:t>the body/definition of the method</a:t>
            </a:r>
          </a:p>
          <a:p>
            <a:pPr>
              <a:defRPr/>
            </a:pPr>
            <a:r>
              <a:rPr lang="en-CA" dirty="0"/>
              <a:t>…is </a:t>
            </a:r>
            <a:r>
              <a:rPr lang="en-CA" i="1" dirty="0"/>
              <a:t>just details</a:t>
            </a:r>
            <a:r>
              <a:rPr lang="en-CA" dirty="0"/>
              <a:t>!</a:t>
            </a:r>
          </a:p>
          <a:p>
            <a:pPr lvl="1">
              <a:defRPr/>
            </a:pPr>
            <a:r>
              <a:rPr lang="en-CA" dirty="0"/>
              <a:t>caller (“client”) just wants it </a:t>
            </a:r>
            <a:r>
              <a:rPr lang="en-CA" i="1" dirty="0"/>
              <a:t>done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904697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Creating Our Own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We’ve been doing this all along, too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public static void main(String[] </a:t>
            </a:r>
            <a:r>
              <a:rPr lang="en-CA" sz="2400" dirty="0" err="1">
                <a:solidFill>
                  <a:schemeClr val="accent1"/>
                </a:solidFill>
              </a:rPr>
              <a:t>args</a:t>
            </a:r>
            <a:r>
              <a:rPr lang="en-CA" sz="2400" dirty="0">
                <a:solidFill>
                  <a:schemeClr val="accent1"/>
                </a:solidFill>
              </a:rPr>
              <a:t>) { … }</a:t>
            </a:r>
          </a:p>
          <a:p>
            <a:r>
              <a:rPr lang="en-CA" dirty="0"/>
              <a:t>Our own general purpose methods:</a:t>
            </a:r>
          </a:p>
          <a:p>
            <a:pPr lvl="1"/>
            <a:r>
              <a:rPr lang="en-CA" dirty="0">
                <a:solidFill>
                  <a:schemeClr val="accent1"/>
                </a:solidFill>
              </a:rPr>
              <a:t>public</a:t>
            </a:r>
            <a:r>
              <a:rPr lang="en-CA" dirty="0"/>
              <a:t> or </a:t>
            </a:r>
            <a:r>
              <a:rPr lang="en-CA" dirty="0">
                <a:solidFill>
                  <a:schemeClr val="accent1"/>
                </a:solidFill>
              </a:rPr>
              <a:t>private</a:t>
            </a:r>
            <a:r>
              <a:rPr lang="en-CA" dirty="0"/>
              <a:t> (can anyone else use them?)</a:t>
            </a:r>
          </a:p>
          <a:p>
            <a:pPr lvl="1"/>
            <a:r>
              <a:rPr lang="en-CA" dirty="0">
                <a:solidFill>
                  <a:schemeClr val="accent1"/>
                </a:solidFill>
              </a:rPr>
              <a:t>static</a:t>
            </a:r>
            <a:r>
              <a:rPr lang="en-CA" dirty="0"/>
              <a:t> (we’ll talk about non-static next week)</a:t>
            </a:r>
          </a:p>
          <a:p>
            <a:pPr lvl="1"/>
            <a:r>
              <a:rPr lang="en-CA" dirty="0">
                <a:solidFill>
                  <a:schemeClr val="accent1"/>
                </a:solidFill>
              </a:rPr>
              <a:t>void</a:t>
            </a:r>
            <a:r>
              <a:rPr lang="en-CA" dirty="0"/>
              <a:t> or return type</a:t>
            </a:r>
          </a:p>
          <a:p>
            <a:pPr lvl="1"/>
            <a:r>
              <a:rPr lang="en-CA" dirty="0" err="1"/>
              <a:t>nameOfMethod</a:t>
            </a:r>
            <a:endParaRPr lang="en-CA" dirty="0"/>
          </a:p>
          <a:p>
            <a:pPr lvl="1"/>
            <a:r>
              <a:rPr lang="en-CA" dirty="0"/>
              <a:t>parameter list in parentheses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Method’s Job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CA" dirty="0"/>
              <a:t>This is important!</a:t>
            </a:r>
          </a:p>
          <a:p>
            <a:pPr lvl="1">
              <a:spcBef>
                <a:spcPts val="0"/>
              </a:spcBef>
            </a:pPr>
            <a:r>
              <a:rPr lang="en-CA" dirty="0"/>
              <a:t>what is it supposed to do?</a:t>
            </a:r>
          </a:p>
          <a:p>
            <a:pPr lvl="1">
              <a:spcBef>
                <a:spcPts val="0"/>
              </a:spcBef>
            </a:pPr>
            <a:r>
              <a:rPr lang="en-CA" dirty="0"/>
              <a:t>what values will it need to be given?</a:t>
            </a:r>
          </a:p>
          <a:p>
            <a:pPr lvl="1">
              <a:spcBef>
                <a:spcPts val="0"/>
              </a:spcBef>
            </a:pPr>
            <a:r>
              <a:rPr lang="en-CA" dirty="0"/>
              <a:t>what value is it supposed to return?</a:t>
            </a:r>
          </a:p>
          <a:p>
            <a:pPr>
              <a:spcBef>
                <a:spcPts val="0"/>
              </a:spcBef>
            </a:pPr>
            <a:r>
              <a:rPr lang="en-CA" dirty="0"/>
              <a:t>You need to know all this when you start!</a:t>
            </a:r>
          </a:p>
          <a:p>
            <a:pPr lvl="1">
              <a:spcBef>
                <a:spcPts val="0"/>
              </a:spcBef>
            </a:pPr>
            <a:r>
              <a:rPr lang="en-CA" dirty="0"/>
              <a:t>document it using </a:t>
            </a:r>
            <a:r>
              <a:rPr lang="en-CA" dirty="0" err="1"/>
              <a:t>javadoc</a:t>
            </a:r>
            <a:r>
              <a:rPr lang="en-CA" dirty="0"/>
              <a:t> comment</a:t>
            </a:r>
          </a:p>
          <a:p>
            <a:pPr lvl="1">
              <a:spcBef>
                <a:spcPts val="0"/>
              </a:spcBef>
              <a:buNone/>
            </a:pPr>
            <a:r>
              <a:rPr lang="en-CA" sz="2000" dirty="0">
                <a:solidFill>
                  <a:schemeClr val="accent1"/>
                </a:solidFill>
              </a:rPr>
              <a:t>/**</a:t>
            </a:r>
          </a:p>
          <a:p>
            <a:pPr lvl="1">
              <a:spcBef>
                <a:spcPts val="0"/>
              </a:spcBef>
              <a:buNone/>
            </a:pPr>
            <a:r>
              <a:rPr lang="en-CA" sz="2000" dirty="0">
                <a:solidFill>
                  <a:schemeClr val="accent1"/>
                </a:solidFill>
              </a:rPr>
              <a:t> * Square the given number.</a:t>
            </a:r>
          </a:p>
          <a:p>
            <a:pPr lvl="1">
              <a:spcBef>
                <a:spcPts val="0"/>
              </a:spcBef>
              <a:buNone/>
            </a:pPr>
            <a:r>
              <a:rPr lang="en-CA" sz="2000" dirty="0">
                <a:solidFill>
                  <a:schemeClr val="accent1"/>
                </a:solidFill>
              </a:rPr>
              <a:t> *</a:t>
            </a:r>
          </a:p>
          <a:p>
            <a:pPr lvl="1">
              <a:spcBef>
                <a:spcPts val="0"/>
              </a:spcBef>
              <a:buNone/>
            </a:pPr>
            <a:r>
              <a:rPr lang="en-CA" sz="2000" dirty="0">
                <a:solidFill>
                  <a:schemeClr val="accent1"/>
                </a:solidFill>
              </a:rPr>
              <a:t> * @</a:t>
            </a:r>
            <a:r>
              <a:rPr lang="en-CA" sz="2000" dirty="0" err="1">
                <a:solidFill>
                  <a:schemeClr val="accent1"/>
                </a:solidFill>
              </a:rPr>
              <a:t>param</a:t>
            </a:r>
            <a:r>
              <a:rPr lang="en-CA" sz="2000" dirty="0">
                <a:solidFill>
                  <a:schemeClr val="accent1"/>
                </a:solidFill>
              </a:rPr>
              <a:t> num the number to square</a:t>
            </a:r>
          </a:p>
          <a:p>
            <a:pPr lvl="1">
              <a:spcBef>
                <a:spcPts val="0"/>
              </a:spcBef>
              <a:buNone/>
            </a:pPr>
            <a:r>
              <a:rPr lang="en-CA" sz="2000" dirty="0">
                <a:solidFill>
                  <a:schemeClr val="accent1"/>
                </a:solidFill>
              </a:rPr>
              <a:t> * @return num squared</a:t>
            </a:r>
          </a:p>
          <a:p>
            <a:pPr lvl="1">
              <a:spcBef>
                <a:spcPts val="0"/>
              </a:spcBef>
              <a:buNone/>
            </a:pPr>
            <a:r>
              <a:rPr lang="en-CA" sz="2000" dirty="0">
                <a:solidFill>
                  <a:schemeClr val="accent1"/>
                </a:solidFill>
              </a:rPr>
              <a:t> */</a:t>
            </a:r>
            <a:endParaRPr lang="en-CA" sz="24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Our Own void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Just include the commands for the method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private static void </a:t>
            </a:r>
            <a:r>
              <a:rPr lang="en-CA" sz="2400" dirty="0" err="1">
                <a:solidFill>
                  <a:schemeClr val="accent1"/>
                </a:solidFill>
              </a:rPr>
              <a:t>printIntroduction</a:t>
            </a:r>
            <a:r>
              <a:rPr lang="en-CA" sz="2400" dirty="0">
                <a:solidFill>
                  <a:schemeClr val="accent1"/>
                </a:solidFill>
              </a:rPr>
              <a:t>() {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    </a:t>
            </a:r>
            <a:r>
              <a:rPr lang="en-CA" sz="2400" dirty="0" err="1">
                <a:solidFill>
                  <a:schemeClr val="accent1"/>
                </a:solidFill>
              </a:rPr>
              <a:t>System.out.println</a:t>
            </a:r>
            <a:r>
              <a:rPr lang="en-CA" sz="2400" dirty="0">
                <a:solidFill>
                  <a:schemeClr val="accent1"/>
                </a:solidFill>
              </a:rPr>
              <a:t>("My Program");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    </a:t>
            </a:r>
            <a:r>
              <a:rPr lang="en-CA" sz="2400" dirty="0" err="1">
                <a:solidFill>
                  <a:schemeClr val="accent1"/>
                </a:solidFill>
              </a:rPr>
              <a:t>System.out.println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    </a:t>
            </a:r>
            <a:r>
              <a:rPr lang="en-CA" sz="2400" dirty="0" err="1">
                <a:solidFill>
                  <a:schemeClr val="accent1"/>
                </a:solidFill>
              </a:rPr>
              <a:t>System.out.println</a:t>
            </a:r>
            <a:r>
              <a:rPr lang="en-CA" sz="2400" dirty="0">
                <a:solidFill>
                  <a:schemeClr val="accent1"/>
                </a:solidFill>
              </a:rPr>
              <a:t>("by Mark Young (A00000000)");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    </a:t>
            </a:r>
            <a:r>
              <a:rPr lang="en-CA" sz="2400" dirty="0" err="1">
                <a:solidFill>
                  <a:schemeClr val="accent1"/>
                </a:solidFill>
              </a:rPr>
              <a:t>System.out.println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</a:p>
          <a:p>
            <a:pPr lvl="1"/>
            <a:r>
              <a:rPr lang="en-CA" dirty="0"/>
              <a:t>no one else will want to print </a:t>
            </a:r>
            <a:r>
              <a:rPr lang="en-CA" i="1" dirty="0"/>
              <a:t>our</a:t>
            </a:r>
            <a:r>
              <a:rPr lang="en-CA" dirty="0"/>
              <a:t> introduction, so make the method private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Information the method needs to do its job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public static void </a:t>
            </a:r>
            <a:r>
              <a:rPr lang="en-CA" sz="2400" dirty="0" err="1">
                <a:solidFill>
                  <a:schemeClr val="accent1"/>
                </a:solidFill>
              </a:rPr>
              <a:t>printTitle</a:t>
            </a:r>
            <a:r>
              <a:rPr lang="en-CA" sz="2400" dirty="0">
                <a:solidFill>
                  <a:schemeClr val="accent1"/>
                </a:solidFill>
              </a:rPr>
              <a:t>(String </a:t>
            </a:r>
            <a:r>
              <a:rPr lang="en-CA" sz="2400" dirty="0" err="1">
                <a:solidFill>
                  <a:schemeClr val="accent1"/>
                </a:solidFill>
              </a:rPr>
              <a:t>theTitle</a:t>
            </a:r>
            <a:r>
              <a:rPr lang="en-CA" sz="2400" dirty="0">
                <a:solidFill>
                  <a:schemeClr val="accent1"/>
                </a:solidFill>
              </a:rPr>
              <a:t>) {    </a:t>
            </a:r>
            <a:r>
              <a:rPr lang="en-CA" sz="2400" dirty="0" err="1">
                <a:solidFill>
                  <a:schemeClr val="accent1"/>
                </a:solidFill>
              </a:rPr>
              <a:t>System.out.println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theTitle</a:t>
            </a:r>
            <a:r>
              <a:rPr lang="en-CA" sz="2400" dirty="0">
                <a:solidFill>
                  <a:schemeClr val="accent1"/>
                </a:solidFill>
              </a:rPr>
              <a:t>);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    for (</a:t>
            </a:r>
            <a:r>
              <a:rPr lang="en-CA" sz="2400" dirty="0" err="1">
                <a:solidFill>
                  <a:schemeClr val="accent1"/>
                </a:solidFill>
              </a:rPr>
              <a:t>int</a:t>
            </a:r>
            <a:r>
              <a:rPr lang="en-CA" sz="2400" dirty="0">
                <a:solidFill>
                  <a:schemeClr val="accent1"/>
                </a:solidFill>
              </a:rPr>
              <a:t> </a:t>
            </a:r>
            <a:r>
              <a:rPr lang="en-CA" sz="2400" dirty="0" err="1">
                <a:solidFill>
                  <a:schemeClr val="accent1"/>
                </a:solidFill>
              </a:rPr>
              <a:t>i</a:t>
            </a:r>
            <a:r>
              <a:rPr lang="en-CA" sz="2400" dirty="0">
                <a:solidFill>
                  <a:schemeClr val="accent1"/>
                </a:solidFill>
              </a:rPr>
              <a:t> = 0; </a:t>
            </a:r>
            <a:r>
              <a:rPr lang="en-CA" sz="2400" dirty="0" err="1">
                <a:solidFill>
                  <a:schemeClr val="accent1"/>
                </a:solidFill>
              </a:rPr>
              <a:t>i</a:t>
            </a:r>
            <a:r>
              <a:rPr lang="en-CA" sz="2400" dirty="0">
                <a:solidFill>
                  <a:schemeClr val="accent1"/>
                </a:solidFill>
              </a:rPr>
              <a:t> &lt; </a:t>
            </a:r>
            <a:r>
              <a:rPr lang="en-CA" sz="2400" dirty="0" err="1">
                <a:solidFill>
                  <a:schemeClr val="accent1"/>
                </a:solidFill>
              </a:rPr>
              <a:t>theTitle.length</a:t>
            </a:r>
            <a:r>
              <a:rPr lang="en-CA" sz="2400" dirty="0">
                <a:solidFill>
                  <a:schemeClr val="accent1"/>
                </a:solidFill>
              </a:rPr>
              <a:t>(); ++</a:t>
            </a:r>
            <a:r>
              <a:rPr lang="en-CA" sz="2400" dirty="0" err="1">
                <a:solidFill>
                  <a:schemeClr val="accent1"/>
                </a:solidFill>
              </a:rPr>
              <a:t>i</a:t>
            </a:r>
            <a:r>
              <a:rPr lang="en-CA" sz="2400" dirty="0">
                <a:solidFill>
                  <a:schemeClr val="accent1"/>
                </a:solidFill>
              </a:rPr>
              <a:t>) {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        </a:t>
            </a:r>
            <a:r>
              <a:rPr lang="en-CA" sz="2400" dirty="0" err="1">
                <a:solidFill>
                  <a:schemeClr val="accent1"/>
                </a:solidFill>
              </a:rPr>
              <a:t>System.out.print</a:t>
            </a:r>
            <a:r>
              <a:rPr lang="en-CA" sz="2400" dirty="0">
                <a:solidFill>
                  <a:schemeClr val="accent1"/>
                </a:solidFill>
              </a:rPr>
              <a:t>("-");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    }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    </a:t>
            </a:r>
            <a:r>
              <a:rPr lang="en-CA" sz="2400" dirty="0" err="1">
                <a:solidFill>
                  <a:schemeClr val="accent1"/>
                </a:solidFill>
              </a:rPr>
              <a:t>System.out.println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</a:p>
          <a:p>
            <a:pPr lvl="1"/>
            <a:r>
              <a:rPr lang="en-CA" dirty="0"/>
              <a:t>parameter is a variable declaration</a:t>
            </a:r>
          </a:p>
          <a:p>
            <a:pPr lvl="2"/>
            <a:r>
              <a:rPr lang="en-CA" dirty="0"/>
              <a:t>its value is set to the </a:t>
            </a:r>
            <a:r>
              <a:rPr lang="en-CA" i="1" dirty="0"/>
              <a:t>argument</a:t>
            </a:r>
            <a:r>
              <a:rPr lang="en-CA" dirty="0"/>
              <a:t> </a:t>
            </a:r>
            <a:r>
              <a:rPr lang="en-CA" dirty="0" err="1"/>
              <a:t>printTitle</a:t>
            </a:r>
            <a:r>
              <a:rPr lang="en-CA" dirty="0"/>
              <a:t> is given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Calling Our Own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Same as any other method call:</a:t>
            </a:r>
          </a:p>
          <a:p>
            <a:pPr lvl="1"/>
            <a:r>
              <a:rPr lang="en-CA" dirty="0"/>
              <a:t>where method is, name of method, arguments</a:t>
            </a:r>
          </a:p>
          <a:p>
            <a:r>
              <a:rPr lang="en-CA" dirty="0"/>
              <a:t>Where method is </a:t>
            </a:r>
            <a:r>
              <a:rPr lang="en-CA" dirty="0">
                <a:sym typeface="Wingdings" pitchFamily="2" charset="2"/>
              </a:rPr>
              <a:t> class it’s declared in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  <a:sym typeface="Wingdings" pitchFamily="2" charset="2"/>
              </a:rPr>
              <a:t>Utilities.printTitle</a:t>
            </a:r>
            <a:r>
              <a:rPr lang="en-CA" sz="2400" dirty="0">
                <a:solidFill>
                  <a:schemeClr val="accent1"/>
                </a:solidFill>
                <a:sym typeface="Wingdings" pitchFamily="2" charset="2"/>
              </a:rPr>
              <a:t>("My Program");</a:t>
            </a:r>
          </a:p>
          <a:p>
            <a:pPr lvl="1"/>
            <a:r>
              <a:rPr lang="en-CA" dirty="0"/>
              <a:t>must be public to be called from another class!</a:t>
            </a:r>
          </a:p>
          <a:p>
            <a:r>
              <a:rPr lang="en-CA" dirty="0"/>
              <a:t>Can skip class name if in that class</a:t>
            </a:r>
          </a:p>
          <a:p>
            <a:pPr lvl="1"/>
            <a:r>
              <a:rPr lang="en-CA" dirty="0"/>
              <a:t>inside Utilities: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  <a:sym typeface="Wingdings" pitchFamily="2" charset="2"/>
              </a:rPr>
              <a:t>printTitle</a:t>
            </a:r>
            <a:r>
              <a:rPr lang="en-CA" sz="2400" dirty="0">
                <a:solidFill>
                  <a:schemeClr val="accent1"/>
                </a:solidFill>
                <a:sym typeface="Wingdings" pitchFamily="2" charset="2"/>
              </a:rPr>
              <a:t>("Utilities Demo");</a:t>
            </a:r>
            <a:endParaRPr lang="en-CA" sz="24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Value Returning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Last command executed must be return</a:t>
            </a:r>
          </a:p>
          <a:p>
            <a:pPr lvl="1"/>
            <a:r>
              <a:rPr lang="en-CA" dirty="0"/>
              <a:t>almost always last command in method body</a:t>
            </a:r>
          </a:p>
          <a:p>
            <a:pPr lvl="2"/>
            <a:r>
              <a:rPr lang="en-CA" dirty="0"/>
              <a:t>return </a:t>
            </a:r>
            <a:r>
              <a:rPr lang="en-CA" i="1" dirty="0"/>
              <a:t>can</a:t>
            </a:r>
            <a:r>
              <a:rPr lang="en-CA" dirty="0"/>
              <a:t> be inside an if control, </a:t>
            </a:r>
            <a:r>
              <a:rPr lang="en-CA" dirty="0" err="1"/>
              <a:t>tho</a:t>
            </a:r>
            <a:r>
              <a:rPr lang="en-CA" dirty="0"/>
              <a:t>’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private static double square(double num) {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    return Math.pow(num, 2);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</a:p>
          <a:p>
            <a:pPr lvl="1"/>
            <a:r>
              <a:rPr lang="en-CA" dirty="0"/>
              <a:t>followed by value to return</a:t>
            </a:r>
          </a:p>
          <a:p>
            <a:pPr lvl="1"/>
            <a:r>
              <a:rPr lang="en-CA" dirty="0"/>
              <a:t>must be same type method says it’s returning</a:t>
            </a:r>
          </a:p>
          <a:p>
            <a:pPr lvl="2"/>
            <a:r>
              <a:rPr lang="en-CA" dirty="0"/>
              <a:t>the word just before the method name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dirty="0"/>
              <a:t>When you need a large number of variables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all the same type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no semantic differences between the values</a:t>
            </a:r>
          </a:p>
          <a:p>
            <a:pPr lvl="2">
              <a:spcBef>
                <a:spcPts val="0"/>
              </a:spcBef>
              <a:defRPr/>
            </a:pPr>
            <a:r>
              <a:rPr lang="en-US" dirty="0"/>
              <a:t>several temperatures; several Students; …</a:t>
            </a:r>
          </a:p>
          <a:p>
            <a:pPr>
              <a:spcBef>
                <a:spcPts val="0"/>
              </a:spcBef>
              <a:defRPr/>
            </a:pPr>
            <a:r>
              <a:rPr lang="en-US" dirty="0"/>
              <a:t>Need to: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create the array variable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create the array object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loop thru the array</a:t>
            </a:r>
          </a:p>
          <a:p>
            <a:endParaRPr lang="en-C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Variable Scope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Belong to the method they’re declared in</a:t>
            </a:r>
          </a:p>
          <a:p>
            <a:pPr lvl="1"/>
            <a:r>
              <a:rPr lang="en-CA" dirty="0"/>
              <a:t>declared in main </a:t>
            </a:r>
            <a:r>
              <a:rPr lang="en-CA" dirty="0">
                <a:sym typeface="Wingdings" pitchFamily="2" charset="2"/>
              </a:rPr>
              <a:t></a:t>
            </a:r>
            <a:r>
              <a:rPr lang="en-CA" dirty="0"/>
              <a:t> stays in main</a:t>
            </a:r>
          </a:p>
          <a:p>
            <a:pPr lvl="1"/>
            <a:r>
              <a:rPr lang="en-CA" dirty="0"/>
              <a:t>declared in </a:t>
            </a:r>
            <a:r>
              <a:rPr lang="en-CA" dirty="0" err="1"/>
              <a:t>readLength</a:t>
            </a:r>
            <a:r>
              <a:rPr lang="en-CA" dirty="0"/>
              <a:t> </a:t>
            </a:r>
            <a:r>
              <a:rPr lang="en-CA" dirty="0">
                <a:sym typeface="Wingdings" pitchFamily="2" charset="2"/>
              </a:rPr>
              <a:t></a:t>
            </a:r>
            <a:r>
              <a:rPr lang="en-CA" dirty="0"/>
              <a:t> stays in </a:t>
            </a:r>
            <a:r>
              <a:rPr lang="en-CA" dirty="0" err="1"/>
              <a:t>readLength</a:t>
            </a:r>
            <a:endParaRPr lang="en-CA" dirty="0"/>
          </a:p>
          <a:p>
            <a:pPr lvl="1"/>
            <a:r>
              <a:rPr lang="en-CA" dirty="0"/>
              <a:t>names </a:t>
            </a:r>
            <a:r>
              <a:rPr lang="en-CA" i="1" dirty="0"/>
              <a:t>unique</a:t>
            </a:r>
            <a:r>
              <a:rPr lang="en-CA" dirty="0"/>
              <a:t> within method</a:t>
            </a:r>
          </a:p>
          <a:p>
            <a:pPr lvl="2"/>
            <a:r>
              <a:rPr lang="en-CA" dirty="0"/>
              <a:t>but can use same name in different methods</a:t>
            </a:r>
          </a:p>
          <a:p>
            <a:pPr lvl="2"/>
            <a:r>
              <a:rPr lang="en-CA" dirty="0"/>
              <a:t>still different variables!</a:t>
            </a:r>
          </a:p>
          <a:p>
            <a:r>
              <a:rPr lang="en-CA" dirty="0"/>
              <a:t>Belong to the control they’re declared in</a:t>
            </a:r>
          </a:p>
          <a:p>
            <a:pPr lvl="1"/>
            <a:r>
              <a:rPr lang="en-CA" dirty="0"/>
              <a:t>declared inside a loop </a:t>
            </a:r>
            <a:r>
              <a:rPr lang="en-CA" dirty="0">
                <a:sym typeface="Wingdings" pitchFamily="2" charset="2"/>
              </a:rPr>
              <a:t> stays inside the loop</a:t>
            </a:r>
            <a:endParaRPr lang="en-CA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Array Variables and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Any data type followed by []</a:t>
            </a:r>
          </a:p>
          <a:p>
            <a:pPr lvl="1"/>
            <a:r>
              <a:rPr lang="en-CA" dirty="0" err="1"/>
              <a:t>int</a:t>
            </a:r>
            <a:r>
              <a:rPr lang="en-CA" dirty="0"/>
              <a:t>[], double[], </a:t>
            </a:r>
            <a:r>
              <a:rPr lang="en-CA" dirty="0" err="1"/>
              <a:t>boolean</a:t>
            </a:r>
            <a:r>
              <a:rPr lang="en-CA" dirty="0"/>
              <a:t>[], String[], …</a:t>
            </a:r>
          </a:p>
          <a:p>
            <a:pPr lvl="1"/>
            <a:r>
              <a:rPr lang="en-CA" dirty="0"/>
              <a:t>arrays also data types </a:t>
            </a:r>
            <a:r>
              <a:rPr lang="en-CA" dirty="0">
                <a:sym typeface="Wingdings" pitchFamily="2" charset="2"/>
              </a:rPr>
              <a:t> </a:t>
            </a:r>
            <a:r>
              <a:rPr lang="en-CA" dirty="0" err="1"/>
              <a:t>int</a:t>
            </a:r>
            <a:r>
              <a:rPr lang="en-CA" dirty="0"/>
              <a:t>[][], double[][][], …</a:t>
            </a:r>
          </a:p>
          <a:p>
            <a:r>
              <a:rPr lang="en-CA" dirty="0"/>
              <a:t>Variable provides name for array object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int</a:t>
            </a:r>
            <a:r>
              <a:rPr lang="en-CA" sz="2400" dirty="0">
                <a:solidFill>
                  <a:schemeClr val="accent1"/>
                </a:solidFill>
              </a:rPr>
              <a:t>[] </a:t>
            </a:r>
            <a:r>
              <a:rPr lang="en-CA" sz="2400" dirty="0" err="1">
                <a:solidFill>
                  <a:schemeClr val="accent1"/>
                </a:solidFill>
              </a:rPr>
              <a:t>myNumbers</a:t>
            </a:r>
            <a:r>
              <a:rPr lang="en-CA" sz="2400" dirty="0">
                <a:solidFill>
                  <a:schemeClr val="accent1"/>
                </a:solidFill>
              </a:rPr>
              <a:t>;</a:t>
            </a:r>
          </a:p>
          <a:p>
            <a:r>
              <a:rPr lang="en-CA" dirty="0"/>
              <a:t>Object holds space for values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myNumbers</a:t>
            </a:r>
            <a:r>
              <a:rPr lang="en-CA" sz="2400" dirty="0">
                <a:solidFill>
                  <a:schemeClr val="accent1"/>
                </a:solidFill>
              </a:rPr>
              <a:t> = new </a:t>
            </a:r>
            <a:r>
              <a:rPr lang="en-CA" sz="2400" dirty="0" err="1">
                <a:solidFill>
                  <a:schemeClr val="accent1"/>
                </a:solidFill>
              </a:rPr>
              <a:t>int</a:t>
            </a:r>
            <a:r>
              <a:rPr lang="en-CA" sz="2400" dirty="0">
                <a:solidFill>
                  <a:schemeClr val="accent1"/>
                </a:solidFill>
              </a:rPr>
              <a:t>[600];</a:t>
            </a:r>
          </a:p>
          <a:p>
            <a:pPr lvl="1"/>
            <a:r>
              <a:rPr lang="en-CA" dirty="0"/>
              <a:t>size of array (how many elements) in brackets</a:t>
            </a:r>
          </a:p>
          <a:p>
            <a:pPr lvl="1"/>
            <a:endParaRPr lang="en-CA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Array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Each array element is a variable</a:t>
            </a:r>
          </a:p>
          <a:p>
            <a:pPr lvl="1"/>
            <a:r>
              <a:rPr lang="en-CA" dirty="0" err="1"/>
              <a:t>myNumbers</a:t>
            </a:r>
            <a:r>
              <a:rPr lang="en-CA" dirty="0"/>
              <a:t> is an </a:t>
            </a:r>
            <a:r>
              <a:rPr lang="en-CA" dirty="0" err="1"/>
              <a:t>int</a:t>
            </a:r>
            <a:r>
              <a:rPr lang="en-CA" dirty="0"/>
              <a:t>[]</a:t>
            </a:r>
          </a:p>
          <a:p>
            <a:pPr lvl="1"/>
            <a:r>
              <a:rPr lang="en-CA" dirty="0"/>
              <a:t>each element is an </a:t>
            </a:r>
            <a:r>
              <a:rPr lang="en-CA" dirty="0" err="1"/>
              <a:t>int</a:t>
            </a:r>
            <a:r>
              <a:rPr lang="en-CA" dirty="0"/>
              <a:t> variable</a:t>
            </a:r>
          </a:p>
          <a:p>
            <a:r>
              <a:rPr lang="en-CA" dirty="0"/>
              <a:t>Index appears in brackets after name</a:t>
            </a:r>
          </a:p>
          <a:p>
            <a:pPr lvl="1"/>
            <a:r>
              <a:rPr lang="en-CA" dirty="0"/>
              <a:t>numbers start at zero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myNumbers</a:t>
            </a:r>
            <a:r>
              <a:rPr lang="en-CA" sz="2400" dirty="0">
                <a:solidFill>
                  <a:schemeClr val="accent1"/>
                </a:solidFill>
              </a:rPr>
              <a:t>[0]	</a:t>
            </a:r>
            <a:r>
              <a:rPr lang="en-CA" sz="2400" i="1" dirty="0">
                <a:solidFill>
                  <a:schemeClr val="accent1"/>
                </a:solidFill>
              </a:rPr>
              <a:t>//</a:t>
            </a:r>
            <a:r>
              <a:rPr lang="en-CA" sz="2400" i="1" dirty="0">
                <a:solidFill>
                  <a:schemeClr val="accent1"/>
                </a:solidFill>
                <a:sym typeface="Wingdings" pitchFamily="2" charset="2"/>
              </a:rPr>
              <a:t> first element of array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  <a:sym typeface="Wingdings" pitchFamily="2" charset="2"/>
              </a:rPr>
              <a:t>myNumbers</a:t>
            </a:r>
            <a:r>
              <a:rPr lang="en-CA" sz="2400" dirty="0">
                <a:solidFill>
                  <a:schemeClr val="accent1"/>
                </a:solidFill>
                <a:sym typeface="Wingdings" pitchFamily="2" charset="2"/>
              </a:rPr>
              <a:t>[1]	</a:t>
            </a:r>
            <a:r>
              <a:rPr lang="en-CA" sz="2400" i="1" dirty="0">
                <a:solidFill>
                  <a:schemeClr val="accent1"/>
                </a:solidFill>
                <a:sym typeface="Wingdings" pitchFamily="2" charset="2"/>
              </a:rPr>
              <a:t>// second element of array</a:t>
            </a:r>
          </a:p>
          <a:p>
            <a:pPr lvl="1"/>
            <a:r>
              <a:rPr lang="en-CA" dirty="0"/>
              <a:t>last element’s index is one less than array’s size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  <a:sym typeface="Wingdings" pitchFamily="2" charset="2"/>
              </a:rPr>
              <a:t>myNumbers</a:t>
            </a:r>
            <a:r>
              <a:rPr lang="en-CA" sz="2400" dirty="0">
                <a:solidFill>
                  <a:schemeClr val="accent1"/>
                </a:solidFill>
                <a:sym typeface="Wingdings" pitchFamily="2" charset="2"/>
              </a:rPr>
              <a:t>[599]	</a:t>
            </a:r>
            <a:r>
              <a:rPr lang="en-CA" sz="2400" i="1" dirty="0">
                <a:solidFill>
                  <a:schemeClr val="accent1"/>
                </a:solidFill>
                <a:sym typeface="Wingdings" pitchFamily="2" charset="2"/>
              </a:rPr>
              <a:t>// last element of 600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Looping Thru an 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Almost always loop thru array in using it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for (</a:t>
            </a:r>
            <a:r>
              <a:rPr lang="en-CA" sz="2400" dirty="0" err="1">
                <a:solidFill>
                  <a:schemeClr val="accent1"/>
                </a:solidFill>
              </a:rPr>
              <a:t>int</a:t>
            </a:r>
            <a:r>
              <a:rPr lang="en-CA" sz="2400" dirty="0">
                <a:solidFill>
                  <a:schemeClr val="accent1"/>
                </a:solidFill>
              </a:rPr>
              <a:t> </a:t>
            </a:r>
            <a:r>
              <a:rPr lang="en-CA" sz="2400" dirty="0" err="1">
                <a:solidFill>
                  <a:schemeClr val="accent1"/>
                </a:solidFill>
              </a:rPr>
              <a:t>i</a:t>
            </a:r>
            <a:r>
              <a:rPr lang="en-CA" sz="2400" dirty="0">
                <a:solidFill>
                  <a:schemeClr val="accent1"/>
                </a:solidFill>
              </a:rPr>
              <a:t> = 0; </a:t>
            </a:r>
            <a:r>
              <a:rPr lang="en-CA" sz="2400" dirty="0" err="1">
                <a:solidFill>
                  <a:schemeClr val="accent1"/>
                </a:solidFill>
              </a:rPr>
              <a:t>i</a:t>
            </a:r>
            <a:r>
              <a:rPr lang="en-CA" sz="2400" dirty="0">
                <a:solidFill>
                  <a:schemeClr val="accent1"/>
                </a:solidFill>
              </a:rPr>
              <a:t> &lt; </a:t>
            </a:r>
            <a:r>
              <a:rPr lang="en-CA" sz="2400" dirty="0" err="1">
                <a:solidFill>
                  <a:schemeClr val="accent1"/>
                </a:solidFill>
              </a:rPr>
              <a:t>myNumbers.length</a:t>
            </a:r>
            <a:r>
              <a:rPr lang="en-CA" sz="2400" dirty="0">
                <a:solidFill>
                  <a:schemeClr val="accent1"/>
                </a:solidFill>
              </a:rPr>
              <a:t>; ++</a:t>
            </a:r>
            <a:r>
              <a:rPr lang="en-CA" sz="2400" dirty="0" err="1">
                <a:solidFill>
                  <a:schemeClr val="accent1"/>
                </a:solidFill>
              </a:rPr>
              <a:t>i</a:t>
            </a:r>
            <a:r>
              <a:rPr lang="en-CA" sz="2400" dirty="0">
                <a:solidFill>
                  <a:schemeClr val="accent1"/>
                </a:solidFill>
              </a:rPr>
              <a:t>) {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    </a:t>
            </a:r>
            <a:r>
              <a:rPr lang="en-CA" sz="2400" dirty="0" err="1">
                <a:solidFill>
                  <a:schemeClr val="accent1"/>
                </a:solidFill>
              </a:rPr>
              <a:t>myNumbers</a:t>
            </a:r>
            <a:r>
              <a:rPr lang="en-CA" sz="2400" dirty="0">
                <a:solidFill>
                  <a:schemeClr val="accent1"/>
                </a:solidFill>
              </a:rPr>
              <a:t>[</a:t>
            </a:r>
            <a:r>
              <a:rPr lang="en-CA" sz="2400" dirty="0" err="1">
                <a:solidFill>
                  <a:schemeClr val="accent1"/>
                </a:solidFill>
              </a:rPr>
              <a:t>i</a:t>
            </a:r>
            <a:r>
              <a:rPr lang="en-CA" sz="2400" dirty="0">
                <a:solidFill>
                  <a:schemeClr val="accent1"/>
                </a:solidFill>
              </a:rPr>
              <a:t>] = </a:t>
            </a:r>
            <a:r>
              <a:rPr lang="en-CA" sz="2400" dirty="0" err="1">
                <a:solidFill>
                  <a:schemeClr val="accent1"/>
                </a:solidFill>
              </a:rPr>
              <a:t>kbd.nextInt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</a:p>
          <a:p>
            <a:pPr lvl="1"/>
            <a:r>
              <a:rPr lang="en-CA" dirty="0"/>
              <a:t>reads a value into each element of the array</a:t>
            </a:r>
          </a:p>
          <a:p>
            <a:r>
              <a:rPr lang="en-CA" dirty="0"/>
              <a:t>Test index against length (size) of array</a:t>
            </a:r>
          </a:p>
          <a:p>
            <a:pPr lvl="1"/>
            <a:r>
              <a:rPr lang="en-CA" dirty="0"/>
              <a:t>Java array knows how many elements it has</a:t>
            </a:r>
          </a:p>
          <a:p>
            <a:pPr lvl="1"/>
            <a:r>
              <a:rPr lang="en-CA" dirty="0"/>
              <a:t>start at zero, use less-than sign, increment</a:t>
            </a:r>
          </a:p>
          <a:p>
            <a:pPr lvl="2"/>
            <a:r>
              <a:rPr lang="en-CA" dirty="0"/>
              <a:t>use counter as index into array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Giving Arrays to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Method expecting array has array parameter</a:t>
            </a:r>
          </a:p>
          <a:p>
            <a:pPr lvl="1"/>
            <a:r>
              <a:rPr lang="en-CA" dirty="0"/>
              <a:t>private static void </a:t>
            </a:r>
            <a:r>
              <a:rPr lang="en-CA" dirty="0" err="1"/>
              <a:t>printArray</a:t>
            </a:r>
            <a:r>
              <a:rPr lang="en-CA" dirty="0"/>
              <a:t>(</a:t>
            </a:r>
            <a:r>
              <a:rPr lang="en-CA" dirty="0" err="1"/>
              <a:t>int</a:t>
            </a:r>
            <a:r>
              <a:rPr lang="en-CA" dirty="0"/>
              <a:t>[] numbers)</a:t>
            </a:r>
          </a:p>
          <a:p>
            <a:r>
              <a:rPr lang="en-CA" dirty="0"/>
              <a:t>Method call needs array argument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printArray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myNumbers</a:t>
            </a:r>
            <a:r>
              <a:rPr lang="en-CA" sz="2400" dirty="0">
                <a:solidFill>
                  <a:schemeClr val="accent1"/>
                </a:solidFill>
              </a:rPr>
              <a:t>);</a:t>
            </a:r>
          </a:p>
          <a:p>
            <a:pPr lvl="1"/>
            <a:r>
              <a:rPr lang="en-CA" dirty="0"/>
              <a:t>NOTE: no brackets after array name!</a:t>
            </a:r>
          </a:p>
          <a:p>
            <a:pPr lvl="2"/>
            <a:r>
              <a:rPr lang="en-CA" dirty="0" err="1"/>
              <a:t>myNumbers</a:t>
            </a:r>
            <a:r>
              <a:rPr lang="en-CA" dirty="0"/>
              <a:t> is the name of the whole array</a:t>
            </a:r>
          </a:p>
          <a:p>
            <a:pPr lvl="2"/>
            <a:r>
              <a:rPr lang="en-CA" dirty="0"/>
              <a:t>brackets are for talking about one of its elements</a:t>
            </a:r>
          </a:p>
          <a:p>
            <a:r>
              <a:rPr lang="en-CA" dirty="0"/>
              <a:t>Method receives reference to the array</a:t>
            </a:r>
          </a:p>
          <a:p>
            <a:pPr lvl="1"/>
            <a:r>
              <a:rPr lang="en-CA" dirty="0"/>
              <a:t>it can modify elements of the array you give it!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Methods Returning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Return type will be an array type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private static </a:t>
            </a:r>
            <a:r>
              <a:rPr lang="en-CA" sz="2400" dirty="0" err="1">
                <a:solidFill>
                  <a:schemeClr val="accent1"/>
                </a:solidFill>
              </a:rPr>
              <a:t>int</a:t>
            </a:r>
            <a:r>
              <a:rPr lang="en-CA" sz="2400" dirty="0">
                <a:solidFill>
                  <a:schemeClr val="accent1"/>
                </a:solidFill>
              </a:rPr>
              <a:t>[] </a:t>
            </a:r>
            <a:r>
              <a:rPr lang="en-CA" sz="2400" dirty="0" err="1">
                <a:solidFill>
                  <a:schemeClr val="accent1"/>
                </a:solidFill>
              </a:rPr>
              <a:t>makeRandomArray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int</a:t>
            </a:r>
            <a:r>
              <a:rPr lang="en-CA" sz="2400" dirty="0">
                <a:solidFill>
                  <a:schemeClr val="accent1"/>
                </a:solidFill>
              </a:rPr>
              <a:t> size)</a:t>
            </a:r>
          </a:p>
          <a:p>
            <a:r>
              <a:rPr lang="en-CA" dirty="0"/>
              <a:t>Return value will be an array object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return new </a:t>
            </a:r>
            <a:r>
              <a:rPr lang="en-CA" sz="2400" dirty="0" err="1">
                <a:solidFill>
                  <a:schemeClr val="accent1"/>
                </a:solidFill>
              </a:rPr>
              <a:t>int</a:t>
            </a:r>
            <a:r>
              <a:rPr lang="en-CA" sz="2400" dirty="0">
                <a:solidFill>
                  <a:schemeClr val="accent1"/>
                </a:solidFill>
              </a:rPr>
              <a:t>[size];</a:t>
            </a:r>
          </a:p>
          <a:p>
            <a:pPr lvl="1"/>
            <a:r>
              <a:rPr lang="en-CA" dirty="0"/>
              <a:t>may refer to the object by its name, </a:t>
            </a:r>
            <a:r>
              <a:rPr lang="en-CA" dirty="0" err="1"/>
              <a:t>tho</a:t>
            </a:r>
            <a:r>
              <a:rPr lang="en-CA" dirty="0"/>
              <a:t>’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int</a:t>
            </a:r>
            <a:r>
              <a:rPr lang="en-CA" sz="2400" dirty="0">
                <a:solidFill>
                  <a:schemeClr val="accent1"/>
                </a:solidFill>
              </a:rPr>
              <a:t>[] result = new </a:t>
            </a:r>
            <a:r>
              <a:rPr lang="en-CA" sz="2400" dirty="0" err="1">
                <a:solidFill>
                  <a:schemeClr val="accent1"/>
                </a:solidFill>
              </a:rPr>
              <a:t>int</a:t>
            </a:r>
            <a:r>
              <a:rPr lang="en-CA" sz="2400" dirty="0">
                <a:solidFill>
                  <a:schemeClr val="accent1"/>
                </a:solidFill>
              </a:rPr>
              <a:t>[size];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for (</a:t>
            </a:r>
            <a:r>
              <a:rPr lang="en-CA" sz="2400" dirty="0" err="1">
                <a:solidFill>
                  <a:schemeClr val="accent1"/>
                </a:solidFill>
              </a:rPr>
              <a:t>int</a:t>
            </a:r>
            <a:r>
              <a:rPr lang="en-CA" sz="2400" dirty="0">
                <a:solidFill>
                  <a:schemeClr val="accent1"/>
                </a:solidFill>
              </a:rPr>
              <a:t> </a:t>
            </a:r>
            <a:r>
              <a:rPr lang="en-CA" sz="2400" dirty="0" err="1">
                <a:solidFill>
                  <a:schemeClr val="accent1"/>
                </a:solidFill>
              </a:rPr>
              <a:t>i</a:t>
            </a:r>
            <a:r>
              <a:rPr lang="en-CA" sz="2400" dirty="0">
                <a:solidFill>
                  <a:schemeClr val="accent1"/>
                </a:solidFill>
              </a:rPr>
              <a:t> = 0; </a:t>
            </a:r>
            <a:r>
              <a:rPr lang="en-CA" sz="2400" dirty="0" err="1">
                <a:solidFill>
                  <a:schemeClr val="accent1"/>
                </a:solidFill>
              </a:rPr>
              <a:t>i</a:t>
            </a:r>
            <a:r>
              <a:rPr lang="en-CA" sz="2400" dirty="0">
                <a:solidFill>
                  <a:schemeClr val="accent1"/>
                </a:solidFill>
              </a:rPr>
              <a:t> &lt; </a:t>
            </a:r>
            <a:r>
              <a:rPr lang="en-CA" sz="2400" dirty="0" err="1">
                <a:solidFill>
                  <a:schemeClr val="accent1"/>
                </a:solidFill>
              </a:rPr>
              <a:t>result.length</a:t>
            </a:r>
            <a:r>
              <a:rPr lang="en-CA" sz="2400" dirty="0">
                <a:solidFill>
                  <a:schemeClr val="accent1"/>
                </a:solidFill>
              </a:rPr>
              <a:t>; ++</a:t>
            </a:r>
            <a:r>
              <a:rPr lang="en-CA" sz="2400" dirty="0" err="1">
                <a:solidFill>
                  <a:schemeClr val="accent1"/>
                </a:solidFill>
              </a:rPr>
              <a:t>i</a:t>
            </a:r>
            <a:r>
              <a:rPr lang="en-CA" sz="2400" dirty="0">
                <a:solidFill>
                  <a:schemeClr val="accent1"/>
                </a:solidFill>
              </a:rPr>
              <a:t>) {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    result[</a:t>
            </a:r>
            <a:r>
              <a:rPr lang="en-CA" sz="2400" dirty="0" err="1">
                <a:solidFill>
                  <a:schemeClr val="accent1"/>
                </a:solidFill>
              </a:rPr>
              <a:t>i</a:t>
            </a:r>
            <a:r>
              <a:rPr lang="en-CA" sz="2400" dirty="0">
                <a:solidFill>
                  <a:schemeClr val="accent1"/>
                </a:solidFill>
              </a:rPr>
              <a:t>] = (</a:t>
            </a:r>
            <a:r>
              <a:rPr lang="en-CA" sz="2400" dirty="0" err="1">
                <a:solidFill>
                  <a:schemeClr val="accent1"/>
                </a:solidFill>
              </a:rPr>
              <a:t>int</a:t>
            </a:r>
            <a:r>
              <a:rPr lang="en-CA" sz="2400" dirty="0">
                <a:solidFill>
                  <a:schemeClr val="accent1"/>
                </a:solidFill>
              </a:rPr>
              <a:t>)(100 * </a:t>
            </a:r>
            <a:r>
              <a:rPr lang="en-CA" sz="2400" dirty="0" err="1">
                <a:solidFill>
                  <a:schemeClr val="accent1"/>
                </a:solidFill>
              </a:rPr>
              <a:t>Math.random</a:t>
            </a:r>
            <a:r>
              <a:rPr lang="en-CA" sz="2400" dirty="0">
                <a:solidFill>
                  <a:schemeClr val="accent1"/>
                </a:solidFill>
              </a:rPr>
              <a:t>() + 1);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return result;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Arrays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Arrays class has some helpful methods for:</a:t>
            </a:r>
          </a:p>
          <a:p>
            <a:pPr lvl="1"/>
            <a:r>
              <a:rPr lang="en-CA" dirty="0"/>
              <a:t>copying an array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int</a:t>
            </a:r>
            <a:r>
              <a:rPr lang="en-CA" sz="2400" dirty="0">
                <a:solidFill>
                  <a:schemeClr val="accent1"/>
                </a:solidFill>
              </a:rPr>
              <a:t>[] </a:t>
            </a:r>
            <a:r>
              <a:rPr lang="en-CA" sz="2400" dirty="0" err="1">
                <a:solidFill>
                  <a:schemeClr val="accent1"/>
                </a:solidFill>
              </a:rPr>
              <a:t>fewerNumbers</a:t>
            </a:r>
            <a:r>
              <a:rPr lang="en-CA" sz="2400" dirty="0">
                <a:solidFill>
                  <a:schemeClr val="accent1"/>
                </a:solidFill>
              </a:rPr>
              <a:t> = </a:t>
            </a:r>
            <a:r>
              <a:rPr lang="en-CA" sz="2400" dirty="0" err="1">
                <a:solidFill>
                  <a:schemeClr val="accent1"/>
                </a:solidFill>
              </a:rPr>
              <a:t>Arrays.copyOf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myNumbers</a:t>
            </a:r>
            <a:r>
              <a:rPr lang="en-CA" sz="2400" dirty="0">
                <a:solidFill>
                  <a:schemeClr val="accent1"/>
                </a:solidFill>
              </a:rPr>
              <a:t>, 10);</a:t>
            </a:r>
          </a:p>
          <a:p>
            <a:pPr lvl="1"/>
            <a:r>
              <a:rPr lang="en-CA" dirty="0"/>
              <a:t>sorting an array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Arrays.sort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fewerNumbers</a:t>
            </a:r>
            <a:r>
              <a:rPr lang="en-CA" sz="2400" dirty="0">
                <a:solidFill>
                  <a:schemeClr val="accent1"/>
                </a:solidFill>
              </a:rPr>
              <a:t>);</a:t>
            </a:r>
          </a:p>
          <a:p>
            <a:pPr lvl="1"/>
            <a:r>
              <a:rPr lang="en-CA" dirty="0"/>
              <a:t>creating a String showing the array contents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System.out.println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Arrays.toString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fewerNumbers</a:t>
            </a:r>
            <a:r>
              <a:rPr lang="en-CA" sz="2400" dirty="0">
                <a:solidFill>
                  <a:schemeClr val="accent1"/>
                </a:solidFill>
              </a:rPr>
              <a:t>));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Questions?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AF290-588B-4841-8159-9156C3C77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Constants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8FD2B6-7282-442C-AD82-D43139B361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Typically declared outside any method</a:t>
            </a:r>
          </a:p>
          <a:p>
            <a:pPr lvl="1"/>
            <a:r>
              <a:rPr lang="en-CA" dirty="0"/>
              <a:t>but inside the class</a:t>
            </a:r>
          </a:p>
          <a:p>
            <a:r>
              <a:rPr lang="en-CA" dirty="0"/>
              <a:t>Declared public, static and final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public static final int HOURS_PER_DAY = 24;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public static final String COURSE = "CSCI 1228";</a:t>
            </a:r>
          </a:p>
          <a:p>
            <a:pPr lvl="1"/>
            <a:r>
              <a:rPr lang="en-CA" dirty="0"/>
              <a:t>need to be given a value</a:t>
            </a:r>
          </a:p>
          <a:p>
            <a:r>
              <a:rPr lang="en-CA" dirty="0"/>
              <a:t>Used to name important data values</a:t>
            </a:r>
          </a:p>
          <a:p>
            <a:pPr lvl="1"/>
            <a:r>
              <a:rPr lang="en-CA" dirty="0"/>
              <a:t>all numbers other than 0, 1, 2, 100, -1</a:t>
            </a:r>
          </a:p>
          <a:p>
            <a:pPr lvl="2"/>
            <a:r>
              <a:rPr lang="en-CA" dirty="0"/>
              <a:t>and even sometimes them!</a:t>
            </a:r>
            <a:endParaRPr lang="en-CA" dirty="0">
              <a:solidFill>
                <a:schemeClr val="accent1"/>
              </a:solidFill>
            </a:endParaRP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60624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Output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accent1"/>
                </a:solidFill>
              </a:rPr>
              <a:t>System.out.println</a:t>
            </a:r>
            <a:r>
              <a:rPr lang="en-US" dirty="0">
                <a:solidFill>
                  <a:schemeClr val="accent1"/>
                </a:solidFill>
              </a:rPr>
              <a:t>()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/>
              <a:t>and </a:t>
            </a:r>
            <a:r>
              <a:rPr lang="en-US" dirty="0" err="1">
                <a:solidFill>
                  <a:schemeClr val="accent1"/>
                </a:solidFill>
              </a:rPr>
              <a:t>System.out.print</a:t>
            </a:r>
            <a:r>
              <a:rPr lang="en-US" dirty="0">
                <a:solidFill>
                  <a:schemeClr val="accent1"/>
                </a:solidFill>
              </a:rPr>
              <a:t>()</a:t>
            </a:r>
          </a:p>
          <a:p>
            <a:pPr lvl="1"/>
            <a:r>
              <a:rPr lang="en-US" dirty="0"/>
              <a:t>quoted </a:t>
            </a:r>
            <a:r>
              <a:rPr lang="en-US" dirty="0">
                <a:sym typeface="Wingdings" pitchFamily="2" charset="2"/>
              </a:rPr>
              <a:t> exact characters</a:t>
            </a:r>
          </a:p>
          <a:p>
            <a:pPr lvl="1"/>
            <a:r>
              <a:rPr lang="en-US" dirty="0">
                <a:sym typeface="Wingdings" pitchFamily="2" charset="2"/>
              </a:rPr>
              <a:t>unquoted  variable value</a:t>
            </a:r>
            <a:r>
              <a:rPr lang="en-US" dirty="0"/>
              <a:t> </a:t>
            </a:r>
          </a:p>
          <a:p>
            <a:pPr lvl="1">
              <a:buNone/>
            </a:pPr>
            <a:r>
              <a:rPr lang="en-US" sz="2400" dirty="0" err="1">
                <a:solidFill>
                  <a:schemeClr val="accent1"/>
                </a:solidFill>
              </a:rPr>
              <a:t>int</a:t>
            </a:r>
            <a:r>
              <a:rPr lang="en-US" sz="2400" dirty="0">
                <a:solidFill>
                  <a:schemeClr val="accent1"/>
                </a:solidFill>
              </a:rPr>
              <a:t> area = 20;</a:t>
            </a:r>
          </a:p>
          <a:p>
            <a:pPr lvl="1">
              <a:buNone/>
            </a:pPr>
            <a:r>
              <a:rPr lang="en-US" sz="2400" dirty="0" err="1">
                <a:solidFill>
                  <a:schemeClr val="accent1"/>
                </a:solidFill>
                <a:sym typeface="Wingdings" pitchFamily="2" charset="2"/>
              </a:rPr>
              <a:t>System.out.println</a:t>
            </a:r>
            <a:r>
              <a:rPr lang="en-US" sz="2400" dirty="0">
                <a:solidFill>
                  <a:schemeClr val="accent1"/>
                </a:solidFill>
                <a:sym typeface="Wingdings" pitchFamily="2" charset="2"/>
              </a:rPr>
              <a:t>("area");</a:t>
            </a:r>
          </a:p>
          <a:p>
            <a:pPr lvl="1">
              <a:buNone/>
            </a:pPr>
            <a:r>
              <a:rPr lang="en-US" sz="2400" dirty="0" err="1">
                <a:solidFill>
                  <a:schemeClr val="accent1"/>
                </a:solidFill>
              </a:rPr>
              <a:t>System.out.println</a:t>
            </a:r>
            <a:r>
              <a:rPr lang="en-US" sz="2400" dirty="0">
                <a:solidFill>
                  <a:schemeClr val="accent1"/>
                </a:solidFill>
              </a:rPr>
              <a:t>(area);</a:t>
            </a:r>
          </a:p>
          <a:p>
            <a:pPr lvl="1"/>
            <a:r>
              <a:rPr lang="en-US" dirty="0"/>
              <a:t>concatenation using +</a:t>
            </a:r>
          </a:p>
          <a:p>
            <a:pPr lvl="1">
              <a:buNone/>
            </a:pPr>
            <a:r>
              <a:rPr lang="en-US" sz="2400" dirty="0" err="1">
                <a:solidFill>
                  <a:schemeClr val="accent1"/>
                </a:solidFill>
              </a:rPr>
              <a:t>System.out.println</a:t>
            </a:r>
            <a:r>
              <a:rPr lang="en-US" sz="2400" dirty="0">
                <a:solidFill>
                  <a:schemeClr val="accent1"/>
                </a:solidFill>
              </a:rPr>
              <a:t>("Area is " + area + "!");</a:t>
            </a:r>
            <a:endParaRPr lang="en-US" dirty="0">
              <a:solidFill>
                <a:schemeClr val="accent1"/>
              </a:solidFill>
            </a:endParaRPr>
          </a:p>
          <a:p>
            <a:pPr lvl="2"/>
            <a:r>
              <a:rPr lang="en-US" dirty="0"/>
              <a:t>only spaces in quotes </a:t>
            </a:r>
            <a:br>
              <a:rPr lang="en-US" dirty="0"/>
            </a:br>
            <a:r>
              <a:rPr lang="en-US" dirty="0"/>
              <a:t>are printed!</a:t>
            </a:r>
          </a:p>
          <a:p>
            <a:pPr lvl="1"/>
            <a:endParaRPr lang="en-US" dirty="0"/>
          </a:p>
          <a:p>
            <a:endParaRPr lang="en-CA" dirty="0"/>
          </a:p>
        </p:txBody>
      </p:sp>
      <p:sp>
        <p:nvSpPr>
          <p:cNvPr id="4" name="Rectangle 3"/>
          <p:cNvSpPr/>
          <p:nvPr/>
        </p:nvSpPr>
        <p:spPr bwMode="auto">
          <a:xfrm>
            <a:off x="4876800" y="3886200"/>
            <a:ext cx="3505200" cy="838200"/>
          </a:xfrm>
          <a:prstGeom prst="rect">
            <a:avLst/>
          </a:prstGeom>
          <a:solidFill>
            <a:schemeClr val="tx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Courier New" pitchFamily="49" charset="0"/>
                <a:cs typeface="Courier New" pitchFamily="49" charset="0"/>
              </a:rPr>
              <a:t>area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20</a:t>
            </a: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4876800" y="5638800"/>
            <a:ext cx="3505200" cy="457200"/>
          </a:xfrm>
          <a:prstGeom prst="rect">
            <a:avLst/>
          </a:prstGeom>
          <a:solidFill>
            <a:schemeClr val="tx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Courier New" pitchFamily="49" charset="0"/>
                <a:cs typeface="Courier New" pitchFamily="49" charset="0"/>
              </a:rPr>
              <a:t>Area is 20!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/>
              <a:t>Scanner class</a:t>
            </a:r>
          </a:p>
          <a:p>
            <a:pPr lvl="1"/>
            <a:r>
              <a:rPr lang="en-US" dirty="0"/>
              <a:t>import class, create object, use it</a:t>
            </a:r>
          </a:p>
          <a:p>
            <a:pPr lvl="1">
              <a:buNone/>
            </a:pPr>
            <a:r>
              <a:rPr lang="en-US" sz="2400" dirty="0">
                <a:solidFill>
                  <a:schemeClr val="accent1"/>
                </a:solidFill>
              </a:rPr>
              <a:t>import </a:t>
            </a:r>
            <a:r>
              <a:rPr lang="en-US" sz="2400" dirty="0" err="1">
                <a:solidFill>
                  <a:schemeClr val="accent1"/>
                </a:solidFill>
              </a:rPr>
              <a:t>java.util.Scanner</a:t>
            </a:r>
            <a:r>
              <a:rPr lang="en-US" sz="2400" dirty="0">
                <a:solidFill>
                  <a:schemeClr val="accent1"/>
                </a:solidFill>
              </a:rPr>
              <a:t>;</a:t>
            </a:r>
          </a:p>
          <a:p>
            <a:pPr lvl="1">
              <a:spcBef>
                <a:spcPts val="0"/>
              </a:spcBef>
              <a:buNone/>
            </a:pPr>
            <a:r>
              <a:rPr lang="en-US" sz="2400" dirty="0">
                <a:solidFill>
                  <a:schemeClr val="accent1"/>
                </a:solidFill>
              </a:rPr>
              <a:t>public class </a:t>
            </a:r>
            <a:r>
              <a:rPr lang="en-US" sz="2400" dirty="0" err="1">
                <a:solidFill>
                  <a:schemeClr val="accent1"/>
                </a:solidFill>
              </a:rPr>
              <a:t>MyProg</a:t>
            </a:r>
            <a:r>
              <a:rPr lang="en-US" sz="2400" dirty="0">
                <a:solidFill>
                  <a:schemeClr val="accent1"/>
                </a:solidFill>
              </a:rPr>
              <a:t> {</a:t>
            </a:r>
          </a:p>
          <a:p>
            <a:pPr lvl="1">
              <a:spcBef>
                <a:spcPts val="0"/>
              </a:spcBef>
              <a:buNone/>
            </a:pPr>
            <a:r>
              <a:rPr lang="en-US" sz="2400" dirty="0">
                <a:solidFill>
                  <a:schemeClr val="accent1"/>
                </a:solidFill>
              </a:rPr>
              <a:t>    public static void main(String[] </a:t>
            </a:r>
            <a:r>
              <a:rPr lang="en-US" sz="2400" dirty="0" err="1">
                <a:solidFill>
                  <a:schemeClr val="accent1"/>
                </a:solidFill>
              </a:rPr>
              <a:t>args</a:t>
            </a:r>
            <a:r>
              <a:rPr lang="en-US" sz="2400" dirty="0">
                <a:solidFill>
                  <a:schemeClr val="accent1"/>
                </a:solidFill>
              </a:rPr>
              <a:t>) {</a:t>
            </a:r>
          </a:p>
          <a:p>
            <a:pPr lvl="1">
              <a:spcBef>
                <a:spcPts val="0"/>
              </a:spcBef>
              <a:buNone/>
            </a:pPr>
            <a:r>
              <a:rPr lang="en-US" sz="2400" dirty="0">
                <a:solidFill>
                  <a:schemeClr val="accent1"/>
                </a:solidFill>
              </a:rPr>
              <a:t>        Scanner </a:t>
            </a:r>
            <a:r>
              <a:rPr lang="en-US" sz="2400" dirty="0" err="1">
                <a:solidFill>
                  <a:schemeClr val="accent1"/>
                </a:solidFill>
              </a:rPr>
              <a:t>kbd</a:t>
            </a:r>
            <a:r>
              <a:rPr lang="en-US" sz="2400" dirty="0">
                <a:solidFill>
                  <a:schemeClr val="accent1"/>
                </a:solidFill>
              </a:rPr>
              <a:t> = new Scanner(</a:t>
            </a:r>
            <a:r>
              <a:rPr lang="en-US" sz="2400" dirty="0" err="1">
                <a:solidFill>
                  <a:schemeClr val="accent1"/>
                </a:solidFill>
              </a:rPr>
              <a:t>System.in</a:t>
            </a:r>
            <a:r>
              <a:rPr lang="en-US" sz="2400" dirty="0">
                <a:solidFill>
                  <a:schemeClr val="accent1"/>
                </a:solidFill>
              </a:rPr>
              <a:t>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400" dirty="0">
                <a:solidFill>
                  <a:schemeClr val="accent1"/>
                </a:solidFill>
              </a:rPr>
              <a:t>        </a:t>
            </a:r>
            <a:r>
              <a:rPr lang="en-US" sz="2400" dirty="0" err="1">
                <a:solidFill>
                  <a:schemeClr val="accent1"/>
                </a:solidFill>
              </a:rPr>
              <a:t>int</a:t>
            </a:r>
            <a:r>
              <a:rPr lang="en-US" sz="2400" dirty="0">
                <a:solidFill>
                  <a:schemeClr val="accent1"/>
                </a:solidFill>
              </a:rPr>
              <a:t> n = </a:t>
            </a:r>
            <a:r>
              <a:rPr lang="en-US" sz="2400" dirty="0" err="1">
                <a:solidFill>
                  <a:schemeClr val="accent1"/>
                </a:solidFill>
              </a:rPr>
              <a:t>kbd.nextInt</a:t>
            </a:r>
            <a:r>
              <a:rPr lang="en-US" sz="2400" dirty="0">
                <a:solidFill>
                  <a:schemeClr val="accent1"/>
                </a:solidFill>
              </a:rPr>
              <a:t>();</a:t>
            </a:r>
            <a:endParaRPr lang="en-US" dirty="0">
              <a:solidFill>
                <a:schemeClr val="accent1"/>
              </a:solidFill>
            </a:endParaRPr>
          </a:p>
          <a:p>
            <a:r>
              <a:rPr lang="en-US" dirty="0"/>
              <a:t>Methods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next()</a:t>
            </a:r>
            <a:r>
              <a:rPr lang="en-US" dirty="0"/>
              <a:t>,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nextLine</a:t>
            </a:r>
            <a:r>
              <a:rPr lang="en-US" dirty="0">
                <a:solidFill>
                  <a:schemeClr val="accent1"/>
                </a:solidFill>
              </a:rPr>
              <a:t>()</a:t>
            </a:r>
            <a:r>
              <a:rPr lang="en-US" dirty="0"/>
              <a:t>,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nextInt</a:t>
            </a:r>
            <a:r>
              <a:rPr lang="en-US" dirty="0">
                <a:solidFill>
                  <a:schemeClr val="accent1"/>
                </a:solidFill>
              </a:rPr>
              <a:t>()</a:t>
            </a:r>
            <a:r>
              <a:rPr lang="en-US" dirty="0"/>
              <a:t>,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nextDouble</a:t>
            </a:r>
            <a:r>
              <a:rPr lang="en-US" dirty="0">
                <a:solidFill>
                  <a:schemeClr val="accent1"/>
                </a:solidFill>
              </a:rPr>
              <a:t>()</a:t>
            </a:r>
            <a:r>
              <a:rPr lang="en-US" dirty="0"/>
              <a:t>,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i="1" dirty="0"/>
              <a:t>etc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5029200" y="4267200"/>
            <a:ext cx="2133600" cy="762000"/>
          </a:xfrm>
          <a:prstGeom prst="rect">
            <a:avLst/>
          </a:prstGeom>
          <a:solidFill>
            <a:schemeClr val="tx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1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ourier New" pitchFamily="49" charset="0"/>
                <a:cs typeface="Courier New" pitchFamily="49" charset="0"/>
              </a:rPr>
              <a:t>517</a:t>
            </a:r>
            <a:r>
              <a:rPr kumimoji="0" lang="en-CA" sz="24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urier New" pitchFamily="49" charset="0"/>
                <a:cs typeface="Courier New" pitchFamily="49" charset="0"/>
              </a:rPr>
              <a:t>◄┘</a:t>
            </a:r>
            <a:endParaRPr kumimoji="0" lang="en-CA" sz="2400" b="1" i="0" u="none" strike="noStrike" cap="none" normalizeH="0" baseline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latin typeface="+mj-lt"/>
              <a:cs typeface="Courier New" pitchFamily="49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B60E9C-CC53-42EB-9A63-A00CC5FE9C11}"/>
              </a:ext>
            </a:extLst>
          </p:cNvPr>
          <p:cNvSpPr txBox="1"/>
          <p:nvPr/>
        </p:nvSpPr>
        <p:spPr>
          <a:xfrm>
            <a:off x="4158981" y="6172200"/>
            <a:ext cx="49850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2000" dirty="0">
                <a:solidFill>
                  <a:schemeClr val="bg2"/>
                </a:solidFill>
              </a:rPr>
              <a:t>For sample output, user input is in </a:t>
            </a:r>
            <a:r>
              <a:rPr lang="en-CA" sz="2000" dirty="0">
                <a:solidFill>
                  <a:srgbClr val="00B0F0"/>
                </a:solidFill>
              </a:rPr>
              <a:t>blue</a:t>
            </a:r>
            <a:r>
              <a:rPr lang="en-CA" sz="2000" dirty="0">
                <a:solidFill>
                  <a:schemeClr val="bg2"/>
                </a:solidFill>
              </a:rPr>
              <a:t>, </a:t>
            </a:r>
          </a:p>
          <a:p>
            <a:pPr algn="r"/>
            <a:r>
              <a:rPr lang="en-CA" sz="2000" dirty="0">
                <a:solidFill>
                  <a:schemeClr val="bg2"/>
                </a:solidFill>
              </a:rPr>
              <a:t>and </a:t>
            </a:r>
            <a:r>
              <a:rPr kumimoji="0" lang="en-CA" sz="1800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+mn-lt"/>
                <a:cs typeface="Courier New" pitchFamily="49" charset="0"/>
              </a:rPr>
              <a:t>◄┘</a:t>
            </a:r>
            <a:r>
              <a:rPr kumimoji="0" lang="en-CA" sz="2000" b="1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+mn-lt"/>
                <a:cs typeface="Courier New" pitchFamily="49" charset="0"/>
              </a:rPr>
              <a:t> </a:t>
            </a:r>
            <a:r>
              <a:rPr kumimoji="0" lang="en-CA" sz="200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+mn-lt"/>
                <a:cs typeface="Courier New" pitchFamily="49" charset="0"/>
              </a:rPr>
              <a:t>shows where they press the Enter key.</a:t>
            </a:r>
            <a:endParaRPr lang="en-CA" sz="2000" dirty="0">
              <a:solidFill>
                <a:schemeClr val="bg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71298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Clearing the Input Stream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User must press enter after input</a:t>
            </a:r>
          </a:p>
          <a:p>
            <a:pPr lvl="1"/>
            <a:r>
              <a:rPr lang="en-CA" dirty="0"/>
              <a:t>if you don’t read the enter key, it stays around</a:t>
            </a:r>
          </a:p>
          <a:p>
            <a:r>
              <a:rPr lang="en-CA" dirty="0"/>
              <a:t>Remember to read enter key each time the user must press it</a:t>
            </a:r>
          </a:p>
          <a:p>
            <a:pPr lvl="1"/>
            <a:r>
              <a:rPr lang="en-CA" dirty="0"/>
              <a:t>after reading all the expected words/numbers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System.out.print</a:t>
            </a:r>
            <a:r>
              <a:rPr lang="en-CA" sz="2400" dirty="0">
                <a:solidFill>
                  <a:schemeClr val="accent1"/>
                </a:solidFill>
              </a:rPr>
              <a:t>("Enter a word and a number: ");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word = </a:t>
            </a:r>
            <a:r>
              <a:rPr lang="en-CA" sz="2400" dirty="0" err="1">
                <a:solidFill>
                  <a:schemeClr val="accent1"/>
                </a:solidFill>
              </a:rPr>
              <a:t>kbd.next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num = </a:t>
            </a:r>
            <a:r>
              <a:rPr lang="en-CA" sz="2400" dirty="0" err="1">
                <a:solidFill>
                  <a:schemeClr val="accent1"/>
                </a:solidFill>
              </a:rPr>
              <a:t>kbd.nextInt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kbd.nextLine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  <a:endParaRPr lang="en-CA" dirty="0">
              <a:solidFill>
                <a:schemeClr val="accent1"/>
              </a:solidFill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4114800" y="5181600"/>
            <a:ext cx="4114800" cy="1219200"/>
          </a:xfrm>
          <a:prstGeom prst="rect">
            <a:avLst/>
          </a:prstGeom>
          <a:solidFill>
            <a:schemeClr val="tx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Courier New" pitchFamily="49" charset="0"/>
                <a:cs typeface="Courier New" pitchFamily="49" charset="0"/>
              </a:rPr>
              <a:t>Enter a word and a number: </a:t>
            </a:r>
            <a:r>
              <a:rPr kumimoji="0" lang="en-CA" sz="2400" b="1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ourier New" pitchFamily="49" charset="0"/>
                <a:cs typeface="Courier New" pitchFamily="49" charset="0"/>
              </a:rPr>
              <a:t>hello 29</a:t>
            </a:r>
            <a:r>
              <a:rPr kumimoji="0" lang="en-CA" sz="18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urier New" pitchFamily="49" charset="0"/>
                <a:cs typeface="Courier New" pitchFamily="49" charset="0"/>
              </a:rPr>
              <a:t>◄┘</a:t>
            </a:r>
            <a:endParaRPr kumimoji="0" lang="en-CA" sz="2400" b="1" i="0" u="none" strike="noStrike" cap="none" normalizeH="0" baseline="0" dirty="0">
              <a:ln>
                <a:noFill/>
              </a:ln>
              <a:solidFill>
                <a:schemeClr val="bg2">
                  <a:lumMod val="75000"/>
                  <a:lumOff val="25000"/>
                </a:schemeClr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F616797-D6C9-4521-BDE0-5A153D6DF7AB}"/>
              </a:ext>
            </a:extLst>
          </p:cNvPr>
          <p:cNvSpPr txBox="1"/>
          <p:nvPr/>
        </p:nvSpPr>
        <p:spPr>
          <a:xfrm>
            <a:off x="1" y="645789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sz="2000" dirty="0" err="1">
                <a:solidFill>
                  <a:schemeClr val="bg2"/>
                </a:solidFill>
              </a:rPr>
              <a:t>kbd.next</a:t>
            </a:r>
            <a:r>
              <a:rPr lang="en-CA" sz="2000" dirty="0">
                <a:solidFill>
                  <a:schemeClr val="bg2"/>
                </a:solidFill>
              </a:rPr>
              <a:t>() reads </a:t>
            </a:r>
            <a:r>
              <a:rPr lang="en-CA" sz="2000" dirty="0">
                <a:solidFill>
                  <a:srgbClr val="00B0F0"/>
                </a:solidFill>
              </a:rPr>
              <a:t>hello</a:t>
            </a:r>
            <a:r>
              <a:rPr lang="en-CA" sz="2000" dirty="0">
                <a:solidFill>
                  <a:schemeClr val="bg2"/>
                </a:solidFill>
              </a:rPr>
              <a:t>, </a:t>
            </a:r>
            <a:r>
              <a:rPr lang="en-CA" sz="2000" dirty="0" err="1">
                <a:solidFill>
                  <a:schemeClr val="bg2"/>
                </a:solidFill>
              </a:rPr>
              <a:t>kbd.nextInt</a:t>
            </a:r>
            <a:r>
              <a:rPr lang="en-CA" sz="2000" dirty="0">
                <a:solidFill>
                  <a:schemeClr val="bg2"/>
                </a:solidFill>
              </a:rPr>
              <a:t>() reads </a:t>
            </a:r>
            <a:r>
              <a:rPr lang="en-CA" sz="2000" dirty="0">
                <a:solidFill>
                  <a:srgbClr val="00B0F0"/>
                </a:solidFill>
              </a:rPr>
              <a:t>29</a:t>
            </a:r>
            <a:r>
              <a:rPr lang="en-CA" sz="2000" dirty="0">
                <a:solidFill>
                  <a:schemeClr val="bg2"/>
                </a:solidFill>
              </a:rPr>
              <a:t>, and </a:t>
            </a:r>
            <a:r>
              <a:rPr lang="en-CA" sz="2000" dirty="0" err="1">
                <a:solidFill>
                  <a:schemeClr val="bg2"/>
                </a:solidFill>
              </a:rPr>
              <a:t>kbd.nextLine</a:t>
            </a:r>
            <a:r>
              <a:rPr lang="en-CA" sz="2000" dirty="0">
                <a:solidFill>
                  <a:schemeClr val="bg2"/>
                </a:solidFill>
              </a:rPr>
              <a:t>() reads </a:t>
            </a:r>
            <a:r>
              <a:rPr kumimoji="0" lang="en-CA" sz="1800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+mn-lt"/>
                <a:cs typeface="Courier New" pitchFamily="49" charset="0"/>
              </a:rPr>
              <a:t>◄┘</a:t>
            </a:r>
            <a:r>
              <a:rPr kumimoji="0" lang="en-CA" sz="200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+mn-lt"/>
                <a:cs typeface="Courier New" pitchFamily="49" charset="0"/>
              </a:rPr>
              <a:t>.</a:t>
            </a:r>
            <a:endParaRPr lang="en-CA" sz="2000" dirty="0">
              <a:solidFill>
                <a:schemeClr val="bg2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Conditionals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Commands that are only done sometimes</a:t>
            </a:r>
          </a:p>
          <a:p>
            <a:pPr lvl="1"/>
            <a:r>
              <a:rPr lang="en-CA" dirty="0"/>
              <a:t>need to say what the command is</a:t>
            </a:r>
          </a:p>
          <a:p>
            <a:pPr lvl="1"/>
            <a:r>
              <a:rPr lang="en-CA" dirty="0"/>
              <a:t>need to say when the command is to be done</a:t>
            </a:r>
          </a:p>
          <a:p>
            <a:r>
              <a:rPr lang="en-CA" dirty="0"/>
              <a:t>Options:</a:t>
            </a:r>
          </a:p>
          <a:p>
            <a:pPr lvl="1"/>
            <a:r>
              <a:rPr lang="en-CA" dirty="0"/>
              <a:t>do something </a:t>
            </a:r>
            <a:r>
              <a:rPr lang="en-CA" i="1" dirty="0"/>
              <a:t>or not</a:t>
            </a:r>
          </a:p>
          <a:p>
            <a:pPr lvl="1"/>
            <a:r>
              <a:rPr lang="en-CA" dirty="0"/>
              <a:t>do </a:t>
            </a:r>
            <a:r>
              <a:rPr lang="en-CA" i="1" dirty="0"/>
              <a:t>exactly</a:t>
            </a:r>
            <a:r>
              <a:rPr lang="en-CA" dirty="0"/>
              <a:t> </a:t>
            </a:r>
            <a:r>
              <a:rPr lang="en-CA" i="1" dirty="0"/>
              <a:t>one</a:t>
            </a:r>
            <a:r>
              <a:rPr lang="en-CA" dirty="0"/>
              <a:t> of two things</a:t>
            </a:r>
          </a:p>
          <a:p>
            <a:pPr lvl="1"/>
            <a:r>
              <a:rPr lang="en-CA" dirty="0"/>
              <a:t>do </a:t>
            </a:r>
            <a:r>
              <a:rPr lang="en-CA" i="1" dirty="0"/>
              <a:t>exactly</a:t>
            </a:r>
            <a:r>
              <a:rPr lang="en-CA" dirty="0"/>
              <a:t> </a:t>
            </a:r>
            <a:r>
              <a:rPr lang="en-CA" i="1" dirty="0"/>
              <a:t>one</a:t>
            </a:r>
            <a:r>
              <a:rPr lang="en-CA" dirty="0"/>
              <a:t> of many things</a:t>
            </a:r>
          </a:p>
          <a:p>
            <a:pPr lvl="1"/>
            <a:r>
              <a:rPr lang="en-CA" dirty="0"/>
              <a:t>do </a:t>
            </a:r>
            <a:r>
              <a:rPr lang="en-CA" i="1" dirty="0"/>
              <a:t>at most</a:t>
            </a:r>
            <a:r>
              <a:rPr lang="en-CA" dirty="0"/>
              <a:t> </a:t>
            </a:r>
            <a:r>
              <a:rPr lang="en-CA" i="1" dirty="0"/>
              <a:t>one</a:t>
            </a:r>
            <a:r>
              <a:rPr lang="en-CA" dirty="0"/>
              <a:t> of many things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06loops">
  <a:themeElements>
    <a:clrScheme name="">
      <a:dk1>
        <a:srgbClr val="000000"/>
      </a:dk1>
      <a:lt1>
        <a:srgbClr val="FFFFFF"/>
      </a:lt1>
      <a:dk2>
        <a:srgbClr val="CF0E30"/>
      </a:dk2>
      <a:lt2>
        <a:srgbClr val="FFFFFF"/>
      </a:lt2>
      <a:accent1>
        <a:srgbClr val="114FFB"/>
      </a:accent1>
      <a:accent2>
        <a:srgbClr val="FC0128"/>
      </a:accent2>
      <a:accent3>
        <a:srgbClr val="E4AAAD"/>
      </a:accent3>
      <a:accent4>
        <a:srgbClr val="DADADA"/>
      </a:accent4>
      <a:accent5>
        <a:srgbClr val="AAB2FD"/>
      </a:accent5>
      <a:accent6>
        <a:srgbClr val="E40123"/>
      </a:accent6>
      <a:hlink>
        <a:srgbClr val="00DFCA"/>
      </a:hlink>
      <a:folHlink>
        <a:srgbClr val="F76681"/>
      </a:folHlink>
    </a:clrScheme>
    <a:fontScheme name="06loop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06loop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loop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C:\MrMac\Courses\CSC 226 1998-1999 IIIa Spring\Slides\06LOOPS.PPT</Template>
  <TotalTime>15171</TotalTime>
  <Pages>7</Pages>
  <Words>3006</Words>
  <Application>Microsoft Office PowerPoint</Application>
  <PresentationFormat>On-screen Show (4:3)</PresentationFormat>
  <Paragraphs>457</Paragraphs>
  <Slides>46</Slides>
  <Notes>44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2" baseType="lpstr">
      <vt:lpstr>Arial</vt:lpstr>
      <vt:lpstr>Candara Light</vt:lpstr>
      <vt:lpstr>Courier New</vt:lpstr>
      <vt:lpstr>Times New Roman</vt:lpstr>
      <vt:lpstr>Wingdings</vt:lpstr>
      <vt:lpstr>06loops</vt:lpstr>
      <vt:lpstr>Programming</vt:lpstr>
      <vt:lpstr>Review of Programming Basics</vt:lpstr>
      <vt:lpstr>Variables</vt:lpstr>
      <vt:lpstr>Variable Scope</vt:lpstr>
      <vt:lpstr>Constants</vt:lpstr>
      <vt:lpstr>Output</vt:lpstr>
      <vt:lpstr>Input</vt:lpstr>
      <vt:lpstr>Clearing the Input Stream</vt:lpstr>
      <vt:lpstr>Conditionals</vt:lpstr>
      <vt:lpstr>Conditionals: Maybe</vt:lpstr>
      <vt:lpstr>Conditionals: Either-or</vt:lpstr>
      <vt:lpstr>Conditionals: One-of</vt:lpstr>
      <vt:lpstr>Conditionals: One-of</vt:lpstr>
      <vt:lpstr>Conditionals: At most</vt:lpstr>
      <vt:lpstr>Comparing Strings</vt:lpstr>
      <vt:lpstr>Boolean Operators</vt:lpstr>
      <vt:lpstr>Boolean Variables</vt:lpstr>
      <vt:lpstr>Loops</vt:lpstr>
      <vt:lpstr>Loops: Definite Iteration</vt:lpstr>
      <vt:lpstr>Loops: Indefinite Iteration</vt:lpstr>
      <vt:lpstr>Loops: Getting a Good Value</vt:lpstr>
      <vt:lpstr>Loops: Signal End of Values</vt:lpstr>
      <vt:lpstr>Using Methods</vt:lpstr>
      <vt:lpstr>Why Do We Have Methods?</vt:lpstr>
      <vt:lpstr>Parts of a Method Call</vt:lpstr>
      <vt:lpstr>Someone?</vt:lpstr>
      <vt:lpstr>doSomething?</vt:lpstr>
      <vt:lpstr>With These?</vt:lpstr>
      <vt:lpstr>Void Methods</vt:lpstr>
      <vt:lpstr>Return Values</vt:lpstr>
      <vt:lpstr>“Chaining” Method Calls</vt:lpstr>
      <vt:lpstr>The Job of the Method</vt:lpstr>
      <vt:lpstr>Creating Our Own Methods</vt:lpstr>
      <vt:lpstr>The Method’s Job</vt:lpstr>
      <vt:lpstr>Our Own void Methods</vt:lpstr>
      <vt:lpstr>Parameters</vt:lpstr>
      <vt:lpstr>Calling Our Own Methods</vt:lpstr>
      <vt:lpstr>Value Returning Methods</vt:lpstr>
      <vt:lpstr>Arrays</vt:lpstr>
      <vt:lpstr>Array Variables and Objects</vt:lpstr>
      <vt:lpstr>Array Elements</vt:lpstr>
      <vt:lpstr>Looping Thru an Array</vt:lpstr>
      <vt:lpstr>Giving Arrays to Methods</vt:lpstr>
      <vt:lpstr>Methods Returning Arrays</vt:lpstr>
      <vt:lpstr>Arrays Class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Programming and Problem Solving</dc:title>
  <dc:creator>Mark Young</dc:creator>
  <cp:lastModifiedBy>Mark Young</cp:lastModifiedBy>
  <cp:revision>198</cp:revision>
  <cp:lastPrinted>1601-01-01T00:00:00Z</cp:lastPrinted>
  <dcterms:created xsi:type="dcterms:W3CDTF">1998-05-11T15:12:26Z</dcterms:created>
  <dcterms:modified xsi:type="dcterms:W3CDTF">2021-01-10T17:43:05Z</dcterms:modified>
</cp:coreProperties>
</file>