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8"/>
  </p:notesMasterIdLst>
  <p:handoutMasterIdLst>
    <p:handoutMasterId r:id="rId49"/>
  </p:handoutMasterIdLst>
  <p:sldIdLst>
    <p:sldId id="263" r:id="rId2"/>
    <p:sldId id="300" r:id="rId3"/>
    <p:sldId id="311" r:id="rId4"/>
    <p:sldId id="313" r:id="rId5"/>
    <p:sldId id="342" r:id="rId6"/>
    <p:sldId id="314" r:id="rId7"/>
    <p:sldId id="312" r:id="rId8"/>
    <p:sldId id="327" r:id="rId9"/>
    <p:sldId id="321" r:id="rId10"/>
    <p:sldId id="315" r:id="rId11"/>
    <p:sldId id="318" r:id="rId12"/>
    <p:sldId id="319" r:id="rId13"/>
    <p:sldId id="320" r:id="rId14"/>
    <p:sldId id="322" r:id="rId15"/>
    <p:sldId id="343" r:id="rId16"/>
    <p:sldId id="341" r:id="rId17"/>
    <p:sldId id="340" r:id="rId18"/>
    <p:sldId id="316" r:id="rId19"/>
    <p:sldId id="323" r:id="rId20"/>
    <p:sldId id="324" r:id="rId21"/>
    <p:sldId id="325" r:id="rId22"/>
    <p:sldId id="326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28" r:id="rId34"/>
    <p:sldId id="329" r:id="rId35"/>
    <p:sldId id="330" r:id="rId36"/>
    <p:sldId id="331" r:id="rId37"/>
    <p:sldId id="332" r:id="rId38"/>
    <p:sldId id="333" r:id="rId39"/>
    <p:sldId id="317" r:id="rId40"/>
    <p:sldId id="334" r:id="rId41"/>
    <p:sldId id="335" r:id="rId42"/>
    <p:sldId id="336" r:id="rId43"/>
    <p:sldId id="337" r:id="rId44"/>
    <p:sldId id="338" r:id="rId45"/>
    <p:sldId id="339" r:id="rId46"/>
    <p:sldId id="299" r:id="rId4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000041"/>
    <a:srgbClr val="FF004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0929"/>
  </p:normalViewPr>
  <p:slideViewPr>
    <p:cSldViewPr>
      <p:cViewPr varScale="1">
        <p:scale>
          <a:sx n="111" d="100"/>
          <a:sy n="111" d="100"/>
        </p:scale>
        <p:origin x="134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E0C7D1E8-DCD2-47B3-B757-9199574103CD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E7CDB53-3CB9-4BB3-8B11-A934EE508971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Review of Principles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Maybe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68"/>
              </a:spcBef>
              <a:defRPr/>
            </a:pPr>
            <a:r>
              <a:rPr lang="en-US" dirty="0"/>
              <a:t>Maybe do something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if some condition true, carry out commands</a:t>
            </a:r>
          </a:p>
          <a:p>
            <a:pPr lvl="1">
              <a:spcBef>
                <a:spcPts val="336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if (grade &lt; PASSING_GRADE)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("I'm sorry, but you failed.");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("You must re-take this course.");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ts val="336"/>
              </a:spcBef>
              <a:defRPr/>
            </a:pPr>
            <a:r>
              <a:rPr lang="en-US" dirty="0"/>
              <a:t>Boolean expression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value is either </a:t>
            </a:r>
            <a:r>
              <a:rPr lang="en-US" dirty="0">
                <a:solidFill>
                  <a:schemeClr val="accent1"/>
                </a:solidFill>
              </a:rPr>
              <a:t>true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</a:rPr>
              <a:t>false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compare values using </a:t>
            </a:r>
            <a:r>
              <a:rPr lang="en-US" b="1" dirty="0">
                <a:solidFill>
                  <a:schemeClr val="accent1"/>
                </a:solidFill>
              </a:rPr>
              <a:t>==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</a:rPr>
              <a:t>!=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</a:rPr>
              <a:t>&lt;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&gt;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</a:rPr>
              <a:t>&lt;=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</a:rPr>
              <a:t>&gt;=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Either-or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68"/>
              </a:spcBef>
              <a:defRPr/>
            </a:pPr>
            <a:r>
              <a:rPr lang="en-US" dirty="0"/>
              <a:t>Do </a:t>
            </a:r>
            <a:r>
              <a:rPr lang="en-US" i="1" dirty="0"/>
              <a:t>exactly</a:t>
            </a:r>
            <a:r>
              <a:rPr lang="en-US" dirty="0"/>
              <a:t> one of two things</a:t>
            </a:r>
          </a:p>
          <a:p>
            <a:pPr lvl="1">
              <a:spcBef>
                <a:spcPts val="336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if (grade &lt; PASSING_GRADE)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("I'm sorry, but you failed.");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("You must re-take this course.");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 else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("Hooray!  You passed!");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ts val="336"/>
              </a:spcBef>
              <a:defRPr/>
            </a:pPr>
            <a:r>
              <a:rPr lang="en-US" dirty="0"/>
              <a:t>Only one Boolean expression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either </a:t>
            </a:r>
            <a:r>
              <a:rPr lang="en-US" dirty="0">
                <a:solidFill>
                  <a:schemeClr val="accent1"/>
                </a:solidFill>
              </a:rPr>
              <a:t>true</a:t>
            </a:r>
            <a:r>
              <a:rPr lang="en-US" dirty="0"/>
              <a:t> (do first body) …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… or </a:t>
            </a:r>
            <a:r>
              <a:rPr lang="en-US" dirty="0">
                <a:solidFill>
                  <a:schemeClr val="accent1"/>
                </a:solidFill>
              </a:rPr>
              <a:t>false </a:t>
            </a:r>
            <a:r>
              <a:rPr lang="en-US" dirty="0"/>
              <a:t>(do second body)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One-of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68"/>
              </a:spcBef>
              <a:defRPr/>
            </a:pPr>
            <a:r>
              <a:rPr lang="en-US" dirty="0"/>
              <a:t>Do </a:t>
            </a:r>
            <a:r>
              <a:rPr lang="en-US" i="1" dirty="0"/>
              <a:t>exactly</a:t>
            </a:r>
            <a:r>
              <a:rPr lang="en-US" dirty="0"/>
              <a:t> one of many things</a:t>
            </a:r>
          </a:p>
          <a:p>
            <a:pPr lvl="1">
              <a:spcBef>
                <a:spcPts val="336"/>
              </a:spcBef>
              <a:defRPr/>
            </a:pPr>
            <a:r>
              <a:rPr lang="en-US" dirty="0"/>
              <a:t>add if-else after previous else</a:t>
            </a:r>
          </a:p>
          <a:p>
            <a:pPr lvl="1">
              <a:spcBef>
                <a:spcPts val="336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if (grade &lt; PASSING_GRADE)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note = "FAIL";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 else if (grade &lt; EXCELLENT_GRADE)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note = "PASS";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 else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note = "HONOURS";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ts val="336"/>
              </a:spcBef>
              <a:defRPr/>
            </a:pPr>
            <a:r>
              <a:rPr lang="en-US" dirty="0">
                <a:solidFill>
                  <a:schemeClr val="accent1"/>
                </a:solidFill>
              </a:rPr>
              <a:t>note</a:t>
            </a:r>
            <a:r>
              <a:rPr lang="en-US" dirty="0"/>
              <a:t> is one of: FAIL, PASS or HONOURS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One-of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have as many parts as needed</a:t>
            </a:r>
          </a:p>
          <a:p>
            <a:pPr lvl="1"/>
            <a:r>
              <a:rPr lang="en-CA" dirty="0"/>
              <a:t>if …else if … else if … else …</a:t>
            </a:r>
          </a:p>
          <a:p>
            <a:r>
              <a:rPr lang="en-CA" dirty="0"/>
              <a:t>If all based on one variable, arrange from smallest to largest (or largest to smallest)</a:t>
            </a:r>
          </a:p>
          <a:p>
            <a:pPr marL="461963" lvl="1" indent="-4763">
              <a:buNone/>
            </a:pPr>
            <a:r>
              <a:rPr lang="en-CA" sz="2400" dirty="0">
                <a:solidFill>
                  <a:schemeClr val="accent1"/>
                </a:solidFill>
              </a:rPr>
              <a:t>if (grade &lt; 50) { … 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} else if (grade &lt; 60) {… 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} else if (grade &lt; 70) {…</a:t>
            </a:r>
          </a:p>
          <a:p>
            <a:pPr lvl="1"/>
            <a:r>
              <a:rPr lang="en-CA" dirty="0"/>
              <a:t>NOTE: no need to say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 else if (grade &gt;= 50 &amp;&amp; grade &lt; 60) {</a:t>
            </a:r>
          </a:p>
          <a:p>
            <a:pPr lvl="2"/>
            <a:r>
              <a:rPr lang="en-CA" dirty="0"/>
              <a:t>we </a:t>
            </a:r>
            <a:r>
              <a:rPr lang="en-CA" i="1" dirty="0"/>
              <a:t>know</a:t>
            </a:r>
            <a:r>
              <a:rPr lang="en-CA" dirty="0"/>
              <a:t> it’s not less than 50 (how?)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Conditionals: At most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Same as </a:t>
            </a:r>
            <a:r>
              <a:rPr lang="en-CA" i="1" dirty="0"/>
              <a:t>exactly</a:t>
            </a:r>
            <a:r>
              <a:rPr lang="en-CA" dirty="0"/>
              <a:t> one, but no else at end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if (grade &lt; PASSING_GRADE)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("Sorry, but you failed.");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else if (grade &gt;= EXCELLENT_GRADE)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("Excellent grade!");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may console or congratulate, or </a:t>
            </a:r>
            <a:r>
              <a:rPr lang="en-CA" i="1" dirty="0"/>
              <a:t>neither</a:t>
            </a:r>
          </a:p>
          <a:p>
            <a:r>
              <a:rPr lang="en-CA" dirty="0"/>
              <a:t>Can have as many </a:t>
            </a:r>
            <a:r>
              <a:rPr lang="en-CA" dirty="0">
                <a:solidFill>
                  <a:schemeClr val="accent1"/>
                </a:solidFill>
              </a:rPr>
              <a:t>else if</a:t>
            </a:r>
            <a:r>
              <a:rPr lang="en-CA" dirty="0"/>
              <a:t> parts as needed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B7B7F-69B5-41CA-9B3B-C8762F32A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E9E9-8565-44A3-A079-00F8592C0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Don’t use </a:t>
            </a:r>
            <a:r>
              <a:rPr lang="en-CA" dirty="0">
                <a:solidFill>
                  <a:schemeClr val="accent1"/>
                </a:solidFill>
              </a:rPr>
              <a:t>==</a:t>
            </a:r>
            <a:r>
              <a:rPr lang="en-CA" dirty="0"/>
              <a:t> or </a:t>
            </a:r>
            <a:r>
              <a:rPr lang="en-CA" dirty="0">
                <a:solidFill>
                  <a:schemeClr val="accent1"/>
                </a:solidFill>
              </a:rPr>
              <a:t>!=</a:t>
            </a:r>
            <a:r>
              <a:rPr lang="en-CA" dirty="0"/>
              <a:t> for Strings</a:t>
            </a:r>
          </a:p>
          <a:p>
            <a:pPr lvl="1"/>
            <a:r>
              <a:rPr lang="en-CA" dirty="0"/>
              <a:t>ask a String if it equals another String…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answer.equals</a:t>
            </a:r>
            <a:r>
              <a:rPr lang="en-CA" sz="2400" dirty="0">
                <a:solidFill>
                  <a:schemeClr val="accent1"/>
                </a:solidFill>
              </a:rPr>
              <a:t>("Yes"))</a:t>
            </a:r>
          </a:p>
          <a:p>
            <a:pPr lvl="1"/>
            <a:r>
              <a:rPr lang="en-CA" dirty="0"/>
              <a:t>… or if it’s equal ignoring case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answer.equalsIgnoreCase</a:t>
            </a:r>
            <a:r>
              <a:rPr lang="en-CA" sz="2400" dirty="0">
                <a:solidFill>
                  <a:schemeClr val="accent1"/>
                </a:solidFill>
              </a:rPr>
              <a:t>("yes"))</a:t>
            </a:r>
          </a:p>
          <a:p>
            <a:r>
              <a:rPr lang="en-CA" dirty="0"/>
              <a:t>Can also check beginning, middle, end</a:t>
            </a:r>
          </a:p>
          <a:p>
            <a:pPr lvl="1"/>
            <a:r>
              <a:rPr lang="en-CA" dirty="0"/>
              <a:t>methods </a:t>
            </a:r>
            <a:r>
              <a:rPr lang="en-CA" dirty="0" err="1">
                <a:solidFill>
                  <a:schemeClr val="accent1"/>
                </a:solidFill>
              </a:rPr>
              <a:t>startsWith</a:t>
            </a:r>
            <a:r>
              <a:rPr lang="en-CA" dirty="0"/>
              <a:t>, </a:t>
            </a:r>
            <a:r>
              <a:rPr lang="en-CA" dirty="0">
                <a:solidFill>
                  <a:schemeClr val="accent1"/>
                </a:solidFill>
              </a:rPr>
              <a:t>contains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endsWith</a:t>
            </a:r>
            <a:endParaRPr lang="en-CA" dirty="0">
              <a:solidFill>
                <a:schemeClr val="accent1"/>
              </a:solidFill>
            </a:endParaRPr>
          </a:p>
          <a:p>
            <a:pPr lvl="2"/>
            <a:r>
              <a:rPr lang="en-CA" dirty="0"/>
              <a:t>no </a:t>
            </a:r>
            <a:r>
              <a:rPr lang="en-CA" dirty="0" err="1"/>
              <a:t>IgnoreCase</a:t>
            </a:r>
            <a:r>
              <a:rPr lang="en-CA" dirty="0"/>
              <a:t> versions of those</a:t>
            </a:r>
          </a:p>
        </p:txBody>
      </p:sp>
    </p:spTree>
    <p:extLst>
      <p:ext uri="{BB962C8B-B14F-4D97-AF65-F5344CB8AC3E}">
        <p14:creationId xmlns:p14="http://schemas.microsoft.com/office/powerpoint/2010/main" val="1301809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Boolean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combine multiple conditions</a:t>
            </a:r>
          </a:p>
          <a:p>
            <a:pPr lvl="1">
              <a:buNone/>
            </a:pPr>
            <a:r>
              <a:rPr lang="en-CA" sz="2400" i="1" dirty="0">
                <a:solidFill>
                  <a:schemeClr val="accent1"/>
                </a:solidFill>
              </a:rPr>
              <a:t>condition1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b="1" dirty="0">
                <a:solidFill>
                  <a:schemeClr val="accent1"/>
                </a:solidFill>
              </a:rPr>
              <a:t>&amp;&amp;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i="1" dirty="0">
                <a:solidFill>
                  <a:schemeClr val="accent1"/>
                </a:solidFill>
              </a:rPr>
              <a:t>condition2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 if </a:t>
            </a:r>
            <a:r>
              <a:rPr lang="en-CA" b="1" dirty="0"/>
              <a:t>both</a:t>
            </a:r>
            <a:r>
              <a:rPr lang="en-CA" dirty="0"/>
              <a:t> </a:t>
            </a:r>
            <a:r>
              <a:rPr lang="en-CA" i="1" dirty="0"/>
              <a:t>condition1</a:t>
            </a:r>
            <a:r>
              <a:rPr lang="en-CA" dirty="0"/>
              <a:t> and </a:t>
            </a:r>
            <a:r>
              <a:rPr lang="en-CA" i="1" dirty="0"/>
              <a:t>condition2</a:t>
            </a:r>
            <a:r>
              <a:rPr lang="en-CA" dirty="0"/>
              <a:t> are </a:t>
            </a:r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;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  <a:r>
              <a:rPr lang="en-CA" dirty="0"/>
              <a:t> if </a:t>
            </a:r>
            <a:r>
              <a:rPr lang="en-CA" b="1" dirty="0"/>
              <a:t>either</a:t>
            </a:r>
            <a:r>
              <a:rPr lang="en-CA" dirty="0"/>
              <a:t> (or both) is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</a:p>
          <a:p>
            <a:pPr lvl="1">
              <a:buNone/>
            </a:pPr>
            <a:r>
              <a:rPr lang="en-CA" sz="2400" i="1" dirty="0">
                <a:solidFill>
                  <a:schemeClr val="accent1"/>
                </a:solidFill>
              </a:rPr>
              <a:t>condition1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b="1" dirty="0">
                <a:solidFill>
                  <a:schemeClr val="accent1"/>
                </a:solidFill>
              </a:rPr>
              <a:t>||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i="1" dirty="0">
                <a:solidFill>
                  <a:schemeClr val="accent1"/>
                </a:solidFill>
              </a:rPr>
              <a:t>condition2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 if </a:t>
            </a:r>
            <a:r>
              <a:rPr lang="en-CA" b="1" dirty="0"/>
              <a:t>either</a:t>
            </a:r>
            <a:r>
              <a:rPr lang="en-CA" dirty="0"/>
              <a:t> </a:t>
            </a:r>
            <a:r>
              <a:rPr lang="en-CA" i="1" dirty="0"/>
              <a:t>condition1</a:t>
            </a:r>
            <a:r>
              <a:rPr lang="en-CA" dirty="0"/>
              <a:t> or </a:t>
            </a:r>
            <a:r>
              <a:rPr lang="en-CA" i="1" dirty="0"/>
              <a:t>condition2</a:t>
            </a:r>
            <a:r>
              <a:rPr lang="en-CA" dirty="0"/>
              <a:t> (or both) is </a:t>
            </a:r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;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  <a:r>
              <a:rPr lang="en-CA" dirty="0"/>
              <a:t> if </a:t>
            </a:r>
            <a:r>
              <a:rPr lang="en-CA" b="1" dirty="0"/>
              <a:t>both</a:t>
            </a:r>
            <a:r>
              <a:rPr lang="en-CA" dirty="0"/>
              <a:t> are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</a:p>
          <a:p>
            <a:pPr lvl="1">
              <a:buNone/>
            </a:pPr>
            <a:r>
              <a:rPr lang="en-CA" sz="2400" b="1" dirty="0">
                <a:solidFill>
                  <a:schemeClr val="accent1"/>
                </a:solidFill>
              </a:rPr>
              <a:t>!</a:t>
            </a:r>
            <a:r>
              <a:rPr lang="en-CA" sz="2400" i="1" dirty="0">
                <a:solidFill>
                  <a:schemeClr val="accent1"/>
                </a:solidFill>
              </a:rPr>
              <a:t>condition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true</a:t>
            </a:r>
            <a:r>
              <a:rPr lang="en-CA" dirty="0"/>
              <a:t> if </a:t>
            </a:r>
            <a:r>
              <a:rPr lang="en-CA" i="1" dirty="0"/>
              <a:t>condition</a:t>
            </a:r>
            <a:r>
              <a:rPr lang="en-CA" dirty="0"/>
              <a:t> is </a:t>
            </a:r>
            <a:r>
              <a:rPr lang="en-CA" dirty="0">
                <a:solidFill>
                  <a:schemeClr val="accent1"/>
                </a:solidFill>
              </a:rPr>
              <a:t>false</a:t>
            </a:r>
            <a:r>
              <a:rPr lang="en-CA" dirty="0"/>
              <a:t> (and </a:t>
            </a:r>
            <a:r>
              <a:rPr lang="en-CA" i="1" dirty="0"/>
              <a:t>vice vers</a:t>
            </a:r>
            <a:r>
              <a:rPr lang="en-CA" dirty="0"/>
              <a:t>a)</a:t>
            </a:r>
          </a:p>
          <a:p>
            <a:pPr lvl="2"/>
            <a:r>
              <a:rPr lang="en-CA" dirty="0"/>
              <a:t>NOTE: usually need parentheses: </a:t>
            </a:r>
            <a:r>
              <a:rPr lang="en-CA" dirty="0">
                <a:solidFill>
                  <a:schemeClr val="accent1"/>
                </a:solidFill>
              </a:rPr>
              <a:t>!(hours &gt; 50)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Boolean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Variables that hold a Boolean value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boolean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isSenior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pPr lvl="1"/>
            <a:r>
              <a:rPr lang="en-CA" dirty="0"/>
              <a:t>can set to true or false, or to Boolean expression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isSenior</a:t>
            </a:r>
            <a:r>
              <a:rPr lang="en-CA" sz="2400" dirty="0">
                <a:solidFill>
                  <a:schemeClr val="accent1"/>
                </a:solidFill>
              </a:rPr>
              <a:t> = (age &gt;= 65);	</a:t>
            </a:r>
            <a:r>
              <a:rPr lang="en-CA" sz="2400" i="1" dirty="0">
                <a:solidFill>
                  <a:schemeClr val="accent1"/>
                </a:solidFill>
              </a:rPr>
              <a:t>// </a:t>
            </a:r>
            <a:r>
              <a:rPr lang="en-CA" sz="2400" dirty="0">
                <a:solidFill>
                  <a:schemeClr val="accent1"/>
                </a:solidFill>
              </a:rPr>
              <a:t>()</a:t>
            </a:r>
            <a:r>
              <a:rPr lang="en-CA" sz="2400" i="1" dirty="0">
                <a:solidFill>
                  <a:schemeClr val="accent1"/>
                </a:solidFill>
              </a:rPr>
              <a:t> not needed, but helpful</a:t>
            </a:r>
          </a:p>
          <a:p>
            <a:r>
              <a:rPr lang="en-CA" dirty="0"/>
              <a:t>Useful for complicated expressions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failedExam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examGrade</a:t>
            </a:r>
            <a:r>
              <a:rPr lang="en-CA" sz="2400" dirty="0">
                <a:solidFill>
                  <a:schemeClr val="accent1"/>
                </a:solidFill>
              </a:rPr>
              <a:t> &lt; 50;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failedMidterm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testGrade</a:t>
            </a:r>
            <a:r>
              <a:rPr lang="en-CA" sz="2400" dirty="0">
                <a:solidFill>
                  <a:schemeClr val="accent1"/>
                </a:solidFill>
              </a:rPr>
              <a:t> &lt; 50;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specialFail</a:t>
            </a:r>
            <a:r>
              <a:rPr lang="en-CA" sz="2400" dirty="0">
                <a:solidFill>
                  <a:schemeClr val="accent1"/>
                </a:solidFill>
              </a:rPr>
              <a:t> = (</a:t>
            </a:r>
            <a:r>
              <a:rPr lang="en-CA" sz="2400" dirty="0" err="1">
                <a:solidFill>
                  <a:schemeClr val="accent1"/>
                </a:solidFill>
              </a:rPr>
              <a:t>failedExam</a:t>
            </a:r>
            <a:r>
              <a:rPr lang="en-CA" sz="2400" dirty="0">
                <a:solidFill>
                  <a:schemeClr val="accent1"/>
                </a:solidFill>
              </a:rPr>
              <a:t> &amp;&amp; </a:t>
            </a:r>
            <a:r>
              <a:rPr lang="en-CA" sz="2400" dirty="0" err="1">
                <a:solidFill>
                  <a:schemeClr val="accent1"/>
                </a:solidFill>
              </a:rPr>
              <a:t>failedMidterm</a:t>
            </a:r>
            <a:r>
              <a:rPr lang="en-CA" sz="2400" dirty="0">
                <a:solidFill>
                  <a:schemeClr val="accent1"/>
                </a:solidFill>
              </a:rPr>
              <a:t>)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 || (</a:t>
            </a:r>
            <a:r>
              <a:rPr lang="en-CA" sz="2400" dirty="0" err="1">
                <a:solidFill>
                  <a:schemeClr val="accent1"/>
                </a:solidFill>
              </a:rPr>
              <a:t>asgnGrade</a:t>
            </a:r>
            <a:r>
              <a:rPr lang="en-CA" sz="2400" dirty="0">
                <a:solidFill>
                  <a:schemeClr val="accent1"/>
                </a:solidFill>
              </a:rPr>
              <a:t> &lt; 30) || (</a:t>
            </a:r>
            <a:r>
              <a:rPr lang="en-CA" sz="2400" dirty="0" err="1">
                <a:solidFill>
                  <a:schemeClr val="accent1"/>
                </a:solidFill>
              </a:rPr>
              <a:t>labGrade</a:t>
            </a:r>
            <a:r>
              <a:rPr lang="en-CA" sz="2400" dirty="0">
                <a:solidFill>
                  <a:schemeClr val="accent1"/>
                </a:solidFill>
              </a:rPr>
              <a:t> &lt; 30);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AAA88-7C09-4610-BA03-DFEFE9D0C4FC}"/>
              </a:ext>
            </a:extLst>
          </p:cNvPr>
          <p:cNvSpPr txBox="1"/>
          <p:nvPr/>
        </p:nvSpPr>
        <p:spPr>
          <a:xfrm>
            <a:off x="1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dirty="0">
                <a:solidFill>
                  <a:schemeClr val="bg2"/>
                </a:solidFill>
              </a:rPr>
              <a:t>NOTE: none of those special fail rules apply this year!</a:t>
            </a:r>
            <a:endParaRPr lang="en-CA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Commands that are done repeatedly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need to say what the command is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need to say how long to do it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Options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exactly this many times: definite iteration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until some condition fails: indefinite iteration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Loops: Definite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loop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1;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&lt;= 10;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r>
              <a:rPr lang="en-CA" dirty="0"/>
              <a:t>Loop control/counter variable: </a:t>
            </a:r>
            <a:r>
              <a:rPr lang="en-CA" dirty="0" err="1"/>
              <a:t>i</a:t>
            </a:r>
            <a:endParaRPr lang="en-CA" dirty="0"/>
          </a:p>
          <a:p>
            <a:pPr lvl="1"/>
            <a:r>
              <a:rPr lang="en-CA" dirty="0"/>
              <a:t>declared and initialized</a:t>
            </a:r>
          </a:p>
          <a:p>
            <a:pPr lvl="1"/>
            <a:r>
              <a:rPr lang="en-CA" dirty="0"/>
              <a:t>tested</a:t>
            </a:r>
          </a:p>
          <a:p>
            <a:pPr lvl="1"/>
            <a:r>
              <a:rPr lang="en-CA" dirty="0"/>
              <a:t>updated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705600" y="2133600"/>
            <a:ext cx="1752600" cy="37338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9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Review of Programming Basics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84650"/>
          </a:xfrm>
        </p:spPr>
        <p:txBody>
          <a:bodyPr/>
          <a:lstStyle/>
          <a:p>
            <a:pPr>
              <a:defRPr/>
            </a:pPr>
            <a:r>
              <a:rPr lang="en-US" dirty="0"/>
              <a:t>Variables and I/O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Conditionals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maybe; either…or…; one of …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Loops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exactly this many times; until some condition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Methods 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calls; arguments; definitions; parameters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Arrays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create; loop thru; arguments; return values</a:t>
            </a:r>
          </a:p>
        </p:txBody>
      </p:sp>
    </p:spTree>
    <p:extLst>
      <p:ext uri="{BB962C8B-B14F-4D97-AF65-F5344CB8AC3E}">
        <p14:creationId xmlns:p14="http://schemas.microsoft.com/office/powerpoint/2010/main" val="533794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Loops: Indefinite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while loop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 = 1;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while (n * n &lt;= 50)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(n * n);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++n;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r>
              <a:rPr lang="en-CA" dirty="0"/>
              <a:t>Loop control variable: n</a:t>
            </a:r>
          </a:p>
          <a:p>
            <a:pPr lvl="1"/>
            <a:r>
              <a:rPr lang="en-CA" dirty="0"/>
              <a:t>declared and initialized</a:t>
            </a:r>
          </a:p>
          <a:p>
            <a:pPr lvl="1"/>
            <a:r>
              <a:rPr lang="en-CA" dirty="0"/>
              <a:t>tested</a:t>
            </a:r>
          </a:p>
          <a:p>
            <a:pPr lvl="1"/>
            <a:r>
              <a:rPr lang="en-CA" dirty="0"/>
              <a:t>updated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705600" y="2133600"/>
            <a:ext cx="1752600" cy="37338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9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16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25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36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49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Loops: Getting a Good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 while answer is not good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("OK? ");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ans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while (!</a:t>
            </a:r>
            <a:r>
              <a:rPr lang="en-CA" sz="2400" dirty="0" err="1">
                <a:solidFill>
                  <a:schemeClr val="accent1"/>
                </a:solidFill>
              </a:rPr>
              <a:t>ans.equals</a:t>
            </a:r>
            <a:r>
              <a:rPr lang="en-CA" sz="2400" dirty="0">
                <a:solidFill>
                  <a:schemeClr val="accent1"/>
                </a:solidFill>
              </a:rPr>
              <a:t>("yes") &amp;&amp; !</a:t>
            </a:r>
            <a:r>
              <a:rPr lang="en-CA" sz="2400" dirty="0" err="1">
                <a:solidFill>
                  <a:schemeClr val="accent1"/>
                </a:solidFill>
              </a:rPr>
              <a:t>ans.equals</a:t>
            </a:r>
            <a:r>
              <a:rPr lang="en-CA" sz="2400" dirty="0">
                <a:solidFill>
                  <a:schemeClr val="accent1"/>
                </a:solidFill>
              </a:rPr>
              <a:t>("no"))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("What? 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ans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("OK").</a:t>
            </a:r>
          </a:p>
          <a:p>
            <a:r>
              <a:rPr lang="en-CA" dirty="0"/>
              <a:t>Loop control variable: </a:t>
            </a:r>
            <a:r>
              <a:rPr lang="en-CA" dirty="0" err="1"/>
              <a:t>ans</a:t>
            </a:r>
            <a:endParaRPr lang="en-CA" dirty="0"/>
          </a:p>
          <a:p>
            <a:pPr lvl="1"/>
            <a:r>
              <a:rPr lang="en-CA" dirty="0"/>
              <a:t>either yes or no at end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791200" y="4419600"/>
            <a:ext cx="2667000" cy="21336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OK?</a:t>
            </a: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cs typeface="Courier New" pitchFamily="49" charset="0"/>
              </a:rPr>
              <a:t>sure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kumimoji="0" lang="en-CA" sz="24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what?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yup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what?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ok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what?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yes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Loops: Signal End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 until answer is not good data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sum = 0;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("&gt;&gt;&gt; ");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num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 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while (num &gt;= 0)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("&gt;&gt;&gt; ");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sum += num;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num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 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(sum).</a:t>
            </a:r>
          </a:p>
          <a:p>
            <a:r>
              <a:rPr lang="en-CA" dirty="0"/>
              <a:t>Loop control variable: num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19800" y="2667000"/>
            <a:ext cx="2667000" cy="19812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&gt;&gt;&gt;</a:t>
            </a: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12</a:t>
            </a: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-1</a:t>
            </a:r>
          </a:p>
          <a:p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23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We’ve been using methods from the start</a:t>
            </a:r>
          </a:p>
          <a:p>
            <a:pPr lvl="1">
              <a:defRPr/>
            </a:pPr>
            <a:r>
              <a:rPr lang="en-US" dirty="0">
                <a:solidFill>
                  <a:schemeClr val="accent1"/>
                </a:solidFill>
              </a:rPr>
              <a:t>print</a:t>
            </a:r>
            <a:r>
              <a:rPr lang="en-US" dirty="0"/>
              <a:t> and </a:t>
            </a:r>
            <a:r>
              <a:rPr lang="en-US" dirty="0" err="1">
                <a:solidFill>
                  <a:schemeClr val="accent1"/>
                </a:solidFill>
              </a:rPr>
              <a:t>println</a:t>
            </a:r>
            <a:r>
              <a:rPr lang="en-US" dirty="0"/>
              <a:t> are methods (as is </a:t>
            </a:r>
            <a:r>
              <a:rPr lang="en-US" dirty="0" err="1">
                <a:solidFill>
                  <a:schemeClr val="accent1"/>
                </a:solidFill>
              </a:rPr>
              <a:t>printf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 err="1">
                <a:solidFill>
                  <a:schemeClr val="accent1"/>
                </a:solidFill>
              </a:rPr>
              <a:t>nextInt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nextDouble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next</a:t>
            </a:r>
            <a:r>
              <a:rPr lang="en-US" dirty="0"/>
              <a:t>, and </a:t>
            </a:r>
            <a:r>
              <a:rPr lang="en-US" dirty="0" err="1">
                <a:solidFill>
                  <a:schemeClr val="accent1"/>
                </a:solidFill>
              </a:rPr>
              <a:t>nextLine</a:t>
            </a:r>
            <a:r>
              <a:rPr lang="en-US" dirty="0"/>
              <a:t>, too</a:t>
            </a:r>
          </a:p>
          <a:p>
            <a:pPr lvl="1">
              <a:defRPr/>
            </a:pPr>
            <a:r>
              <a:rPr lang="en-US" dirty="0">
                <a:solidFill>
                  <a:schemeClr val="accent1"/>
                </a:solidFill>
              </a:rPr>
              <a:t>equals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equalsIgnoreCase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startsWith</a:t>
            </a:r>
            <a:r>
              <a:rPr lang="en-US" dirty="0"/>
              <a:t>, and all those other things we can ask a String to do</a:t>
            </a:r>
          </a:p>
          <a:p>
            <a:pPr lvl="1">
              <a:defRPr/>
            </a:pPr>
            <a:r>
              <a:rPr lang="en-US" dirty="0">
                <a:solidFill>
                  <a:schemeClr val="accent1"/>
                </a:solidFill>
              </a:rPr>
              <a:t>pow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sqrt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max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min</a:t>
            </a:r>
            <a:r>
              <a:rPr lang="en-US" dirty="0"/>
              <a:t>, and all those other things we can ask Math to do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Do We Have Methods?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Code Re-use</a:t>
            </a:r>
          </a:p>
          <a:p>
            <a:pPr lvl="1">
              <a:buSzPct val="75000"/>
              <a:defRPr/>
            </a:pPr>
            <a:r>
              <a:rPr lang="en-US" dirty="0"/>
              <a:t>Doing “same” thing in multiple places</a:t>
            </a:r>
          </a:p>
          <a:p>
            <a:pPr lvl="2">
              <a:buSzPct val="75000"/>
              <a:defRPr/>
            </a:pPr>
            <a:r>
              <a:rPr lang="en-US" dirty="0"/>
              <a:t>we do </a:t>
            </a:r>
            <a:r>
              <a:rPr lang="en-US" i="1" dirty="0"/>
              <a:t>a lot </a:t>
            </a:r>
            <a:r>
              <a:rPr lang="en-US" dirty="0"/>
              <a:t>of printing!</a:t>
            </a:r>
          </a:p>
          <a:p>
            <a:pPr>
              <a:defRPr/>
            </a:pPr>
            <a:r>
              <a:rPr lang="en-US" dirty="0"/>
              <a:t>Code Hiding (Encapsulation)</a:t>
            </a:r>
          </a:p>
          <a:p>
            <a:pPr lvl="1">
              <a:buSzPct val="75000"/>
              <a:defRPr/>
            </a:pPr>
            <a:r>
              <a:rPr lang="en-US" dirty="0"/>
              <a:t>Secret</a:t>
            </a:r>
          </a:p>
          <a:p>
            <a:pPr lvl="1">
              <a:buSzPct val="75000"/>
              <a:defRPr/>
            </a:pPr>
            <a:r>
              <a:rPr lang="en-US" dirty="0"/>
              <a:t>Implementation independence</a:t>
            </a:r>
          </a:p>
          <a:p>
            <a:pPr>
              <a:defRPr/>
            </a:pPr>
            <a:r>
              <a:rPr lang="en-US" dirty="0"/>
              <a:t>Code Abstraction</a:t>
            </a:r>
          </a:p>
          <a:p>
            <a:pPr lvl="1">
              <a:buSzPct val="75000"/>
              <a:defRPr/>
            </a:pPr>
            <a:r>
              <a:rPr lang="en-US" dirty="0"/>
              <a:t>Top-down design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Parts of a Method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All method calls are alike: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Math.pow</a:t>
            </a:r>
            <a:r>
              <a:rPr lang="en-CA" dirty="0">
                <a:solidFill>
                  <a:schemeClr val="accent1"/>
                </a:solidFill>
              </a:rPr>
              <a:t>(5, 7)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kbd.nextInt</a:t>
            </a:r>
            <a:r>
              <a:rPr lang="en-CA" dirty="0">
                <a:solidFill>
                  <a:schemeClr val="accent1"/>
                </a:solidFill>
              </a:rPr>
              <a:t>()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resp.equalsIgnoreCase</a:t>
            </a:r>
            <a:r>
              <a:rPr lang="en-CA" dirty="0">
                <a:solidFill>
                  <a:schemeClr val="accent1"/>
                </a:solidFill>
              </a:rPr>
              <a:t>("yes")</a:t>
            </a:r>
          </a:p>
          <a:p>
            <a:pPr lvl="1">
              <a:defRPr/>
            </a:pPr>
            <a:r>
              <a:rPr lang="en-CA" i="1" dirty="0" err="1">
                <a:solidFill>
                  <a:schemeClr val="accent1"/>
                </a:solidFill>
              </a:rPr>
              <a:t>Someone</a:t>
            </a:r>
            <a:r>
              <a:rPr lang="en-CA" b="1" dirty="0" err="1">
                <a:solidFill>
                  <a:schemeClr val="accent1"/>
                </a:solidFill>
              </a:rPr>
              <a:t>.</a:t>
            </a:r>
            <a:r>
              <a:rPr lang="en-CA" i="1" dirty="0" err="1">
                <a:solidFill>
                  <a:schemeClr val="accent1"/>
                </a:solidFill>
              </a:rPr>
              <a:t>doSomething</a:t>
            </a:r>
            <a:r>
              <a:rPr lang="en-CA" b="1" dirty="0">
                <a:solidFill>
                  <a:schemeClr val="accent1"/>
                </a:solidFill>
              </a:rPr>
              <a:t>(</a:t>
            </a:r>
            <a:r>
              <a:rPr lang="en-CA" i="1" dirty="0">
                <a:solidFill>
                  <a:schemeClr val="accent1"/>
                </a:solidFill>
              </a:rPr>
              <a:t>with</a:t>
            </a:r>
            <a:r>
              <a:rPr lang="en-CA" b="1" dirty="0">
                <a:solidFill>
                  <a:schemeClr val="accent1"/>
                </a:solidFill>
              </a:rPr>
              <a:t>,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i="1" dirty="0">
                <a:solidFill>
                  <a:schemeClr val="accent1"/>
                </a:solidFill>
              </a:rPr>
              <a:t>these</a:t>
            </a:r>
            <a:r>
              <a:rPr lang="en-CA" b="1" dirty="0">
                <a:solidFill>
                  <a:schemeClr val="accent1"/>
                </a:solidFill>
              </a:rPr>
              <a:t>)</a:t>
            </a:r>
          </a:p>
          <a:p>
            <a:pPr lvl="2">
              <a:defRPr/>
            </a:pPr>
            <a:r>
              <a:rPr lang="en-CA" i="1" dirty="0"/>
              <a:t>Someone</a:t>
            </a:r>
            <a:r>
              <a:rPr lang="en-CA" dirty="0"/>
              <a:t> (</a:t>
            </a:r>
            <a:r>
              <a:rPr lang="en-CA" dirty="0">
                <a:solidFill>
                  <a:schemeClr val="accent1"/>
                </a:solidFill>
              </a:rPr>
              <a:t>Math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kbd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resp</a:t>
            </a:r>
            <a:r>
              <a:rPr lang="en-CA" dirty="0"/>
              <a:t>, …)</a:t>
            </a:r>
          </a:p>
          <a:p>
            <a:pPr lvl="2">
              <a:defRPr/>
            </a:pPr>
            <a:r>
              <a:rPr lang="en-CA" i="1" dirty="0" err="1"/>
              <a:t>doSomething</a:t>
            </a:r>
            <a:r>
              <a:rPr lang="en-CA" dirty="0"/>
              <a:t> (</a:t>
            </a:r>
            <a:r>
              <a:rPr lang="en-CA" dirty="0">
                <a:solidFill>
                  <a:schemeClr val="accent1"/>
                </a:solidFill>
              </a:rPr>
              <a:t>pow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nextInt</a:t>
            </a:r>
            <a:r>
              <a:rPr lang="en-CA" dirty="0"/>
              <a:t>, </a:t>
            </a:r>
            <a:r>
              <a:rPr lang="en-CA" dirty="0" err="1">
                <a:solidFill>
                  <a:schemeClr val="accent1"/>
                </a:solidFill>
              </a:rPr>
              <a:t>equalsIgnoreCase</a:t>
            </a:r>
            <a:r>
              <a:rPr lang="en-CA" dirty="0"/>
              <a:t>, …)</a:t>
            </a:r>
          </a:p>
          <a:p>
            <a:pPr lvl="2">
              <a:defRPr/>
            </a:pPr>
            <a:r>
              <a:rPr lang="en-CA" dirty="0"/>
              <a:t>(</a:t>
            </a:r>
            <a:r>
              <a:rPr lang="en-CA" i="1" dirty="0"/>
              <a:t>with</a:t>
            </a:r>
            <a:r>
              <a:rPr lang="en-CA" dirty="0"/>
              <a:t>, </a:t>
            </a:r>
            <a:r>
              <a:rPr lang="en-CA" i="1" dirty="0"/>
              <a:t>these</a:t>
            </a:r>
            <a:r>
              <a:rPr lang="en-CA" dirty="0"/>
              <a:t>) (</a:t>
            </a:r>
            <a:r>
              <a:rPr lang="en-CA" dirty="0">
                <a:solidFill>
                  <a:schemeClr val="accent1"/>
                </a:solidFill>
              </a:rPr>
              <a:t>(5, 7)</a:t>
            </a:r>
            <a:r>
              <a:rPr lang="en-CA" dirty="0"/>
              <a:t>, </a:t>
            </a:r>
            <a:r>
              <a:rPr lang="en-CA" dirty="0">
                <a:solidFill>
                  <a:schemeClr val="accent1"/>
                </a:solidFill>
              </a:rPr>
              <a:t>()</a:t>
            </a:r>
            <a:r>
              <a:rPr lang="en-CA" dirty="0"/>
              <a:t>,</a:t>
            </a:r>
            <a:r>
              <a:rPr lang="en-CA" dirty="0">
                <a:solidFill>
                  <a:schemeClr val="accent1"/>
                </a:solidFill>
              </a:rPr>
              <a:t> ("yes")</a:t>
            </a:r>
            <a:r>
              <a:rPr lang="en-CA" dirty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ask a class or an object</a:t>
            </a:r>
          </a:p>
          <a:p>
            <a:pPr lvl="1"/>
            <a:r>
              <a:rPr lang="en-US" dirty="0"/>
              <a:t>class name starts with a capital letter (</a:t>
            </a:r>
            <a:r>
              <a:rPr lang="en-US" dirty="0">
                <a:solidFill>
                  <a:schemeClr val="accent1"/>
                </a:solidFill>
              </a:rPr>
              <a:t>Math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object name starts with a little letter (</a:t>
            </a:r>
            <a:r>
              <a:rPr lang="en-US" dirty="0" err="1">
                <a:solidFill>
                  <a:schemeClr val="accent1"/>
                </a:solidFill>
              </a:rPr>
              <a:t>kbd</a:t>
            </a:r>
            <a:r>
              <a:rPr lang="en-US" dirty="0"/>
              <a:t>)</a:t>
            </a:r>
          </a:p>
          <a:p>
            <a:r>
              <a:rPr lang="en-US" dirty="0"/>
              <a:t>Objects are variables with a class data type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Scanner </a:t>
            </a:r>
            <a:r>
              <a:rPr lang="en-US" sz="2400" dirty="0" err="1">
                <a:solidFill>
                  <a:schemeClr val="accent1"/>
                </a:solidFill>
              </a:rPr>
              <a:t>kbd</a:t>
            </a:r>
            <a:r>
              <a:rPr lang="en-US" sz="2400" dirty="0">
                <a:solidFill>
                  <a:schemeClr val="accent1"/>
                </a:solidFill>
              </a:rPr>
              <a:t> = new Scanner(System.in);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String </a:t>
            </a:r>
            <a:r>
              <a:rPr lang="en-US" sz="2400" dirty="0" err="1">
                <a:solidFill>
                  <a:schemeClr val="accent1"/>
                </a:solidFill>
              </a:rPr>
              <a:t>resp</a:t>
            </a:r>
            <a:r>
              <a:rPr lang="en-US" sz="2400" dirty="0">
                <a:solidFill>
                  <a:schemeClr val="accent1"/>
                </a:solidFill>
              </a:rPr>
              <a:t> = </a:t>
            </a:r>
            <a:r>
              <a:rPr lang="en-US" sz="2400" dirty="0" err="1">
                <a:solidFill>
                  <a:schemeClr val="accent1"/>
                </a:solidFill>
              </a:rPr>
              <a:t>kbd.nextLine</a:t>
            </a:r>
            <a:r>
              <a:rPr lang="en-US" sz="2400" dirty="0">
                <a:solidFill>
                  <a:schemeClr val="accent1"/>
                </a:solidFill>
              </a:rPr>
              <a:t>();</a:t>
            </a:r>
          </a:p>
          <a:p>
            <a:r>
              <a:rPr lang="en-US" dirty="0"/>
              <a:t>Methods are declared in that class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class Math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class Scanner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class String</a:t>
            </a:r>
            <a:r>
              <a:rPr lang="en-US" dirty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2363157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doSomething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of the method says what it does…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print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println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verb phrase in the imperative (do, be)</a:t>
            </a:r>
          </a:p>
          <a:p>
            <a:r>
              <a:rPr lang="en-US" dirty="0"/>
              <a:t>…or what it gives us…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length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nextInt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nextLine</a:t>
            </a:r>
            <a:r>
              <a:rPr lang="en-US" dirty="0"/>
              <a:t>, …</a:t>
            </a:r>
          </a:p>
          <a:p>
            <a:pPr lvl="2"/>
            <a:r>
              <a:rPr lang="en-US" dirty="0"/>
              <a:t>noun phrase</a:t>
            </a:r>
          </a:p>
          <a:p>
            <a:r>
              <a:rPr lang="en-US" dirty="0"/>
              <a:t>…or what it tells us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equals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equalsIgnoreCase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startsWith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verb phrase in the declarative (does, is)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8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With These?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Method needs more information</a:t>
            </a:r>
          </a:p>
          <a:p>
            <a:pPr>
              <a:defRPr/>
            </a:pPr>
            <a:r>
              <a:rPr lang="en-CA" dirty="0"/>
              <a:t>“Arguments” are </a:t>
            </a:r>
            <a:r>
              <a:rPr lang="en-CA" i="1" dirty="0"/>
              <a:t>given to </a:t>
            </a:r>
            <a:r>
              <a:rPr lang="en-CA" dirty="0"/>
              <a:t>the method</a:t>
            </a:r>
          </a:p>
          <a:p>
            <a:pPr lvl="2">
              <a:defRPr/>
            </a:pPr>
            <a:r>
              <a:rPr lang="en-CA" dirty="0"/>
              <a:t>we also say that the method </a:t>
            </a:r>
            <a:r>
              <a:rPr lang="en-CA" i="1" dirty="0"/>
              <a:t>takes </a:t>
            </a:r>
            <a:r>
              <a:rPr lang="en-CA" dirty="0"/>
              <a:t>arguments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Math.pow</a:t>
            </a:r>
            <a:r>
              <a:rPr lang="en-CA" dirty="0">
                <a:solidFill>
                  <a:schemeClr val="accent1"/>
                </a:solidFill>
              </a:rPr>
              <a:t>(5, 7)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/>
              <a:t>– 5 and 7 are both arguments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resp.startsWith</a:t>
            </a:r>
            <a:r>
              <a:rPr lang="en-CA" dirty="0">
                <a:solidFill>
                  <a:schemeClr val="accent1"/>
                </a:solidFill>
              </a:rPr>
              <a:t>("y")</a:t>
            </a:r>
            <a:r>
              <a:rPr lang="en-CA" dirty="0"/>
              <a:t> – "y" is the (one) argument</a:t>
            </a:r>
          </a:p>
          <a:p>
            <a:pPr>
              <a:defRPr/>
            </a:pPr>
            <a:r>
              <a:rPr lang="en-CA" dirty="0"/>
              <a:t>Some methods take no arguments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kbd.nextLine</a:t>
            </a:r>
            <a:r>
              <a:rPr lang="en-CA" dirty="0">
                <a:solidFill>
                  <a:schemeClr val="accent1"/>
                </a:solidFill>
              </a:rPr>
              <a:t>()</a:t>
            </a:r>
            <a:r>
              <a:rPr lang="en-CA" dirty="0"/>
              <a:t> – needs no more information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methods are complete commands in themselves</a:t>
            </a:r>
          </a:p>
          <a:p>
            <a:pPr lvl="1"/>
            <a:r>
              <a:rPr lang="en-US" dirty="0"/>
              <a:t>telling the computer to do something</a:t>
            </a:r>
          </a:p>
          <a:p>
            <a:pPr marL="457200" lvl="1" indent="0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("A complete command");</a:t>
            </a:r>
          </a:p>
          <a:p>
            <a:r>
              <a:rPr lang="en-US" dirty="0"/>
              <a:t>These methods cannot be used as part of a command</a:t>
            </a:r>
          </a:p>
          <a:p>
            <a:pPr marL="457200" lvl="1" indent="0">
              <a:buNone/>
            </a:pPr>
            <a:r>
              <a:rPr lang="en-US" sz="2400" u="wavyHeavy" dirty="0">
                <a:solidFill>
                  <a:schemeClr val="accent1"/>
                </a:solidFill>
                <a:uFill>
                  <a:solidFill>
                    <a:schemeClr val="bg1"/>
                  </a:solidFill>
                </a:uFill>
              </a:rPr>
              <a:t>String resp = </a:t>
            </a:r>
            <a:r>
              <a:rPr lang="en-US" sz="2400" u="wavyHeavy" dirty="0" err="1">
                <a:solidFill>
                  <a:schemeClr val="accent1"/>
                </a:solidFill>
                <a:uFill>
                  <a:solidFill>
                    <a:schemeClr val="bg1"/>
                  </a:solidFill>
                </a:uFill>
              </a:rPr>
              <a:t>System.out.println</a:t>
            </a:r>
            <a:r>
              <a:rPr lang="en-US" sz="2400" u="wavyHeavy" dirty="0">
                <a:solidFill>
                  <a:schemeClr val="accent1"/>
                </a:solidFill>
                <a:uFill>
                  <a:solidFill>
                    <a:schemeClr val="bg1"/>
                  </a:solidFill>
                </a:uFill>
              </a:rPr>
              <a:t>("What???");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4322C0-8655-45A6-AC92-6FCB7BD6B0E0}"/>
              </a:ext>
            </a:extLst>
          </p:cNvPr>
          <p:cNvSpPr txBox="1"/>
          <p:nvPr/>
        </p:nvSpPr>
        <p:spPr>
          <a:xfrm>
            <a:off x="2133600" y="5486400"/>
            <a:ext cx="5469767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2"/>
                </a:solidFill>
                <a:latin typeface="Candara Light" panose="020E0502030303020204" pitchFamily="34" charset="0"/>
              </a:rPr>
              <a:t>incompatible types: void cannot be converted to String</a:t>
            </a:r>
            <a:endParaRPr lang="en-CA" sz="1800" dirty="0">
              <a:solidFill>
                <a:schemeClr val="bg2"/>
              </a:solidFill>
              <a:latin typeface="Candara Light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5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Variables:</a:t>
            </a:r>
          </a:p>
          <a:p>
            <a:pPr lvl="1"/>
            <a:r>
              <a:rPr lang="en-US" dirty="0"/>
              <a:t>data types: 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double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String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boolean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declaration: </a:t>
            </a:r>
            <a:r>
              <a:rPr lang="en-US" dirty="0">
                <a:solidFill>
                  <a:schemeClr val="accent1"/>
                </a:solidFill>
              </a:rPr>
              <a:t>int a; String name = "Mark";</a:t>
            </a:r>
          </a:p>
          <a:p>
            <a:pPr lvl="1"/>
            <a:r>
              <a:rPr lang="en-US" dirty="0"/>
              <a:t>naming rules and conventions</a:t>
            </a:r>
          </a:p>
          <a:p>
            <a:pPr lvl="2"/>
            <a:r>
              <a:rPr lang="en-US" dirty="0" err="1"/>
              <a:t>variableName</a:t>
            </a:r>
            <a:r>
              <a:rPr lang="en-US" dirty="0"/>
              <a:t>, </a:t>
            </a:r>
            <a:r>
              <a:rPr lang="en-US" dirty="0" err="1"/>
              <a:t>ClassName</a:t>
            </a:r>
            <a:r>
              <a:rPr lang="en-US" dirty="0"/>
              <a:t>, CONSTANT_NAME</a:t>
            </a:r>
          </a:p>
          <a:p>
            <a:r>
              <a:rPr lang="en-US" dirty="0"/>
              <a:t>Math and assignment operators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+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-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*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/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%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+=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-=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*=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/=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%=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++</a:t>
            </a:r>
            <a:r>
              <a:rPr lang="en-US" dirty="0"/>
              <a:t>,</a:t>
            </a:r>
            <a:r>
              <a:rPr lang="en-US" b="1" dirty="0">
                <a:solidFill>
                  <a:schemeClr val="accent1"/>
                </a:solidFill>
              </a:rPr>
              <a:t> --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</p:spTree>
    <p:extLst>
      <p:ext uri="{BB962C8B-B14F-4D97-AF65-F5344CB8AC3E}">
        <p14:creationId xmlns:p14="http://schemas.microsoft.com/office/powerpoint/2010/main" val="2385281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Some methods </a:t>
            </a:r>
            <a:r>
              <a:rPr lang="en-CA" i="1" dirty="0"/>
              <a:t>return</a:t>
            </a:r>
            <a:r>
              <a:rPr lang="en-CA" dirty="0"/>
              <a:t> </a:t>
            </a:r>
            <a:r>
              <a:rPr lang="en-CA" i="1" dirty="0"/>
              <a:t>values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Math.sqrt</a:t>
            </a:r>
            <a:r>
              <a:rPr lang="en-CA" dirty="0">
                <a:solidFill>
                  <a:schemeClr val="accent1"/>
                </a:solidFill>
              </a:rPr>
              <a:t>(x)</a:t>
            </a:r>
            <a:r>
              <a:rPr lang="en-CA" dirty="0"/>
              <a:t> returns the square root of x</a:t>
            </a:r>
          </a:p>
          <a:p>
            <a:pPr lvl="1">
              <a:defRPr/>
            </a:pPr>
            <a:r>
              <a:rPr lang="en-CA" dirty="0" err="1">
                <a:solidFill>
                  <a:schemeClr val="accent1"/>
                </a:solidFill>
              </a:rPr>
              <a:t>kbd.nextInt</a:t>
            </a:r>
            <a:r>
              <a:rPr lang="en-CA" dirty="0">
                <a:solidFill>
                  <a:schemeClr val="accent1"/>
                </a:solidFill>
              </a:rPr>
              <a:t>()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/>
              <a:t>returns the next (</a:t>
            </a:r>
            <a:r>
              <a:rPr lang="en-CA" dirty="0" err="1"/>
              <a:t>int</a:t>
            </a:r>
            <a:r>
              <a:rPr lang="en-CA" dirty="0"/>
              <a:t>) value </a:t>
            </a:r>
          </a:p>
          <a:p>
            <a:pPr>
              <a:defRPr/>
            </a:pPr>
            <a:r>
              <a:rPr lang="en-CA" dirty="0"/>
              <a:t>These (</a:t>
            </a:r>
            <a:r>
              <a:rPr lang="en-CA" i="1" dirty="0"/>
              <a:t>usually</a:t>
            </a:r>
            <a:r>
              <a:rPr lang="en-CA" dirty="0"/>
              <a:t>) used as </a:t>
            </a:r>
            <a:r>
              <a:rPr lang="en-CA" i="1" dirty="0"/>
              <a:t>part</a:t>
            </a:r>
            <a:r>
              <a:rPr lang="en-CA" dirty="0"/>
              <a:t> of a command</a:t>
            </a:r>
          </a:p>
          <a:p>
            <a:pPr marL="457200" lvl="1" indent="0"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double y = </a:t>
            </a:r>
            <a:r>
              <a:rPr lang="en-CA" sz="2400" dirty="0" err="1">
                <a:solidFill>
                  <a:schemeClr val="accent1"/>
                </a:solidFill>
              </a:rPr>
              <a:t>Math.sqrt</a:t>
            </a:r>
            <a:r>
              <a:rPr lang="en-CA" sz="2400" dirty="0">
                <a:solidFill>
                  <a:schemeClr val="accent1"/>
                </a:solidFill>
              </a:rPr>
              <a:t>(n) + </a:t>
            </a:r>
            <a:r>
              <a:rPr lang="en-CA" sz="2400" dirty="0" err="1">
                <a:solidFill>
                  <a:schemeClr val="accent1"/>
                </a:solidFill>
              </a:rPr>
              <a:t>Math.pow</a:t>
            </a:r>
            <a:r>
              <a:rPr lang="en-CA" sz="2400" dirty="0">
                <a:solidFill>
                  <a:schemeClr val="accent1"/>
                </a:solidFill>
              </a:rPr>
              <a:t>(7, n);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if (</a:t>
            </a:r>
            <a:r>
              <a:rPr lang="en-CA" sz="2400" dirty="0" err="1">
                <a:solidFill>
                  <a:schemeClr val="accent1"/>
                </a:solidFill>
              </a:rPr>
              <a:t>resp.startsWith</a:t>
            </a:r>
            <a:r>
              <a:rPr lang="en-CA" sz="2400" dirty="0">
                <a:solidFill>
                  <a:schemeClr val="accent1"/>
                </a:solidFill>
              </a:rPr>
              <a:t>(s)) {</a:t>
            </a:r>
          </a:p>
          <a:p>
            <a:pPr>
              <a:defRPr/>
            </a:pPr>
            <a:r>
              <a:rPr lang="en-CA" dirty="0"/>
              <a:t>But may be used alone sometimes</a:t>
            </a:r>
          </a:p>
          <a:p>
            <a:pPr marL="457200" lvl="1" indent="0">
              <a:buNone/>
              <a:defRPr/>
            </a:pP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  </a:t>
            </a:r>
            <a:r>
              <a:rPr lang="en-CA" sz="2400" i="1" dirty="0">
                <a:solidFill>
                  <a:schemeClr val="accent1"/>
                </a:solidFill>
              </a:rPr>
              <a:t>// we don’t care what the line was!</a:t>
            </a:r>
            <a:endParaRPr lang="en-CA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“Chaining” Method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one method returns an object value…</a:t>
            </a:r>
          </a:p>
          <a:p>
            <a:pPr lvl="1"/>
            <a:r>
              <a:rPr lang="en-US" dirty="0"/>
              <a:t>e.g. </a:t>
            </a:r>
            <a:r>
              <a:rPr lang="en-US" dirty="0" err="1">
                <a:solidFill>
                  <a:schemeClr val="accent1"/>
                </a:solidFill>
              </a:rPr>
              <a:t>resp.toUpperCase</a:t>
            </a:r>
            <a:r>
              <a:rPr lang="en-US" dirty="0">
                <a:solidFill>
                  <a:schemeClr val="accent1"/>
                </a:solidFill>
              </a:rPr>
              <a:t>()</a:t>
            </a:r>
          </a:p>
          <a:p>
            <a:pPr lvl="1"/>
            <a:r>
              <a:rPr lang="en-US" dirty="0"/>
              <a:t>if </a:t>
            </a:r>
            <a:r>
              <a:rPr lang="en-US" dirty="0" err="1">
                <a:solidFill>
                  <a:schemeClr val="accent1"/>
                </a:solidFill>
              </a:rPr>
              <a:t>resp</a:t>
            </a:r>
            <a:r>
              <a:rPr lang="en-US" dirty="0"/>
              <a:t> is “yes”, </a:t>
            </a:r>
            <a:r>
              <a:rPr lang="en-US" dirty="0" err="1">
                <a:solidFill>
                  <a:schemeClr val="accent1"/>
                </a:solidFill>
              </a:rPr>
              <a:t>resp.toUpperCase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/>
              <a:t> is “YES”</a:t>
            </a:r>
          </a:p>
          <a:p>
            <a:r>
              <a:rPr lang="en-US" dirty="0"/>
              <a:t>…we can ask that object a question</a:t>
            </a:r>
          </a:p>
          <a:p>
            <a:pPr lvl="1"/>
            <a:r>
              <a:rPr lang="en-US" dirty="0"/>
              <a:t>e.g. </a:t>
            </a:r>
            <a:r>
              <a:rPr lang="en-US" dirty="0" err="1">
                <a:solidFill>
                  <a:schemeClr val="accent1"/>
                </a:solidFill>
              </a:rPr>
              <a:t>resp.toUpperCase</a:t>
            </a:r>
            <a:r>
              <a:rPr lang="en-US" dirty="0">
                <a:solidFill>
                  <a:schemeClr val="accent1"/>
                </a:solidFill>
              </a:rPr>
              <a:t>().</a:t>
            </a:r>
            <a:r>
              <a:rPr lang="en-US" dirty="0" err="1">
                <a:solidFill>
                  <a:schemeClr val="accent1"/>
                </a:solidFill>
              </a:rPr>
              <a:t>startsWith</a:t>
            </a:r>
            <a:r>
              <a:rPr lang="en-US" dirty="0">
                <a:solidFill>
                  <a:schemeClr val="accent1"/>
                </a:solidFill>
              </a:rPr>
              <a:t>("Y")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resp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is “yes” (which doesn’t start with “Y”)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</a:rPr>
              <a:t>resp.toUpperCase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is “YES”</a:t>
            </a:r>
          </a:p>
          <a:p>
            <a:pPr lvl="1"/>
            <a:r>
              <a:rPr lang="en-US" dirty="0"/>
              <a:t>“YES” </a:t>
            </a:r>
            <a:r>
              <a:rPr lang="en-US" i="1" dirty="0"/>
              <a:t>does</a:t>
            </a:r>
            <a:r>
              <a:rPr lang="en-US" dirty="0"/>
              <a:t> start with “Y”</a:t>
            </a:r>
          </a:p>
        </p:txBody>
      </p:sp>
    </p:spTree>
    <p:extLst>
      <p:ext uri="{BB962C8B-B14F-4D97-AF65-F5344CB8AC3E}">
        <p14:creationId xmlns:p14="http://schemas.microsoft.com/office/powerpoint/2010/main" val="3195172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Job of the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Every method has a job to do</a:t>
            </a:r>
          </a:p>
          <a:p>
            <a:pPr lvl="1">
              <a:defRPr/>
            </a:pPr>
            <a:r>
              <a:rPr lang="en-CA" dirty="0"/>
              <a:t>print a line, get the next </a:t>
            </a:r>
            <a:r>
              <a:rPr lang="en-CA" dirty="0" err="1"/>
              <a:t>int</a:t>
            </a:r>
            <a:r>
              <a:rPr lang="en-CA" dirty="0"/>
              <a:t>, …</a:t>
            </a:r>
          </a:p>
          <a:p>
            <a:pPr>
              <a:defRPr/>
            </a:pPr>
            <a:r>
              <a:rPr lang="en-CA" dirty="0"/>
              <a:t>Call the method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the job gets done</a:t>
            </a:r>
          </a:p>
          <a:p>
            <a:pPr lvl="1">
              <a:defRPr/>
            </a:pPr>
            <a:r>
              <a:rPr lang="en-CA" dirty="0"/>
              <a:t>that’s what the method is there for</a:t>
            </a:r>
          </a:p>
          <a:p>
            <a:pPr>
              <a:defRPr/>
            </a:pPr>
            <a:r>
              <a:rPr lang="en-CA" i="1" dirty="0"/>
              <a:t>How</a:t>
            </a:r>
            <a:r>
              <a:rPr lang="en-CA" dirty="0"/>
              <a:t> the method does the job…</a:t>
            </a:r>
          </a:p>
          <a:p>
            <a:pPr lvl="1">
              <a:defRPr/>
            </a:pPr>
            <a:r>
              <a:rPr lang="en-CA" dirty="0"/>
              <a:t>the body/definition of the method</a:t>
            </a:r>
          </a:p>
          <a:p>
            <a:pPr>
              <a:defRPr/>
            </a:pPr>
            <a:r>
              <a:rPr lang="en-CA" dirty="0"/>
              <a:t>…is </a:t>
            </a:r>
            <a:r>
              <a:rPr lang="en-CA" i="1" dirty="0"/>
              <a:t>just details</a:t>
            </a:r>
            <a:r>
              <a:rPr lang="en-CA" dirty="0"/>
              <a:t>!</a:t>
            </a:r>
          </a:p>
          <a:p>
            <a:pPr lvl="1">
              <a:defRPr/>
            </a:pPr>
            <a:r>
              <a:rPr lang="en-CA" dirty="0"/>
              <a:t>caller (“client”) just wants it </a:t>
            </a:r>
            <a:r>
              <a:rPr lang="en-CA" i="1" dirty="0"/>
              <a:t>done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0469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Our Own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We’ve been doing this all along, too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void main(String[] </a:t>
            </a:r>
            <a:r>
              <a:rPr lang="en-CA" sz="2400" dirty="0" err="1">
                <a:solidFill>
                  <a:schemeClr val="accent1"/>
                </a:solidFill>
              </a:rPr>
              <a:t>args</a:t>
            </a:r>
            <a:r>
              <a:rPr lang="en-CA" sz="2400" dirty="0">
                <a:solidFill>
                  <a:schemeClr val="accent1"/>
                </a:solidFill>
              </a:rPr>
              <a:t>) { … }</a:t>
            </a:r>
          </a:p>
          <a:p>
            <a:r>
              <a:rPr lang="en-CA" dirty="0"/>
              <a:t>Our own general purpose methods: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public</a:t>
            </a:r>
            <a:r>
              <a:rPr lang="en-CA" dirty="0"/>
              <a:t> or </a:t>
            </a:r>
            <a:r>
              <a:rPr lang="en-CA" dirty="0">
                <a:solidFill>
                  <a:schemeClr val="accent1"/>
                </a:solidFill>
              </a:rPr>
              <a:t>private</a:t>
            </a:r>
            <a:r>
              <a:rPr lang="en-CA" dirty="0"/>
              <a:t> (can anyone else use them?)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static</a:t>
            </a:r>
            <a:r>
              <a:rPr lang="en-CA" dirty="0"/>
              <a:t> (we’ll talk about non-static next week)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void</a:t>
            </a:r>
            <a:r>
              <a:rPr lang="en-CA" dirty="0"/>
              <a:t> or return type</a:t>
            </a:r>
          </a:p>
          <a:p>
            <a:pPr lvl="1"/>
            <a:r>
              <a:rPr lang="en-CA" dirty="0" err="1"/>
              <a:t>nameOfMethod</a:t>
            </a:r>
            <a:endParaRPr lang="en-CA" dirty="0"/>
          </a:p>
          <a:p>
            <a:pPr lvl="1"/>
            <a:r>
              <a:rPr lang="en-CA" dirty="0"/>
              <a:t>parameter list in parentheses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Method’s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CA" dirty="0"/>
              <a:t>This is important!</a:t>
            </a:r>
          </a:p>
          <a:p>
            <a:pPr lvl="1">
              <a:spcBef>
                <a:spcPts val="0"/>
              </a:spcBef>
            </a:pPr>
            <a:r>
              <a:rPr lang="en-CA" dirty="0"/>
              <a:t>what is it supposed to do?</a:t>
            </a:r>
          </a:p>
          <a:p>
            <a:pPr lvl="1">
              <a:spcBef>
                <a:spcPts val="0"/>
              </a:spcBef>
            </a:pPr>
            <a:r>
              <a:rPr lang="en-CA" dirty="0"/>
              <a:t>what values will it need to be given?</a:t>
            </a:r>
          </a:p>
          <a:p>
            <a:pPr lvl="1">
              <a:spcBef>
                <a:spcPts val="0"/>
              </a:spcBef>
            </a:pPr>
            <a:r>
              <a:rPr lang="en-CA" dirty="0"/>
              <a:t>what value is it supposed to return?</a:t>
            </a:r>
          </a:p>
          <a:p>
            <a:pPr>
              <a:spcBef>
                <a:spcPts val="0"/>
              </a:spcBef>
            </a:pPr>
            <a:r>
              <a:rPr lang="en-CA" dirty="0"/>
              <a:t>You need to know all this when you start!</a:t>
            </a:r>
          </a:p>
          <a:p>
            <a:pPr lvl="1">
              <a:spcBef>
                <a:spcPts val="0"/>
              </a:spcBef>
            </a:pPr>
            <a:r>
              <a:rPr lang="en-CA" dirty="0"/>
              <a:t>document it using </a:t>
            </a:r>
            <a:r>
              <a:rPr lang="en-CA" dirty="0" err="1"/>
              <a:t>javadoc</a:t>
            </a:r>
            <a:r>
              <a:rPr lang="en-CA" dirty="0"/>
              <a:t> comment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/**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 Square the given number.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 @</a:t>
            </a:r>
            <a:r>
              <a:rPr lang="en-CA" sz="2000" dirty="0" err="1">
                <a:solidFill>
                  <a:schemeClr val="accent1"/>
                </a:solidFill>
              </a:rPr>
              <a:t>param</a:t>
            </a:r>
            <a:r>
              <a:rPr lang="en-CA" sz="2000" dirty="0">
                <a:solidFill>
                  <a:schemeClr val="accent1"/>
                </a:solidFill>
              </a:rPr>
              <a:t> num the number to square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 @return num squared</a:t>
            </a:r>
          </a:p>
          <a:p>
            <a:pPr lvl="1">
              <a:spcBef>
                <a:spcPts val="0"/>
              </a:spcBef>
              <a:buNone/>
            </a:pPr>
            <a:r>
              <a:rPr lang="en-CA" sz="2000" dirty="0">
                <a:solidFill>
                  <a:schemeClr val="accent1"/>
                </a:solidFill>
              </a:rPr>
              <a:t> */</a:t>
            </a:r>
            <a:endParaRPr lang="en-CA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Own void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Just include the commands for the method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private static void </a:t>
            </a:r>
            <a:r>
              <a:rPr lang="en-CA" sz="2400" dirty="0" err="1">
                <a:solidFill>
                  <a:schemeClr val="accent1"/>
                </a:solidFill>
              </a:rPr>
              <a:t>printIntroduction</a:t>
            </a:r>
            <a:r>
              <a:rPr lang="en-CA" sz="2400" dirty="0">
                <a:solidFill>
                  <a:schemeClr val="accent1"/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("My Program");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("by Mark Young (A00000000)");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no one else will want to print </a:t>
            </a:r>
            <a:r>
              <a:rPr lang="en-CA" i="1" dirty="0"/>
              <a:t>our</a:t>
            </a:r>
            <a:r>
              <a:rPr lang="en-CA" dirty="0"/>
              <a:t> introduction, so make the method private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Information the method needs to do its job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void </a:t>
            </a:r>
            <a:r>
              <a:rPr lang="en-CA" sz="2400" dirty="0" err="1">
                <a:solidFill>
                  <a:schemeClr val="accent1"/>
                </a:solidFill>
              </a:rPr>
              <a:t>printTitle</a:t>
            </a:r>
            <a:r>
              <a:rPr lang="en-CA" sz="2400" dirty="0">
                <a:solidFill>
                  <a:schemeClr val="accent1"/>
                </a:solidFill>
              </a:rPr>
              <a:t>(String </a:t>
            </a:r>
            <a:r>
              <a:rPr lang="en-CA" sz="2400" dirty="0" err="1">
                <a:solidFill>
                  <a:schemeClr val="accent1"/>
                </a:solidFill>
              </a:rPr>
              <a:t>theTitle</a:t>
            </a:r>
            <a:r>
              <a:rPr lang="en-CA" sz="2400" dirty="0">
                <a:solidFill>
                  <a:schemeClr val="accent1"/>
                </a:solidFill>
              </a:rPr>
              <a:t>) {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theTitle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0;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theTitle.length</a:t>
            </a:r>
            <a:r>
              <a:rPr lang="en-CA" sz="2400" dirty="0">
                <a:solidFill>
                  <a:schemeClr val="accent1"/>
                </a:solidFill>
              </a:rPr>
              <a:t>();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("-");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parameter is a variable declaration</a:t>
            </a:r>
          </a:p>
          <a:p>
            <a:pPr lvl="2"/>
            <a:r>
              <a:rPr lang="en-CA" dirty="0"/>
              <a:t>its value is set to the </a:t>
            </a:r>
            <a:r>
              <a:rPr lang="en-CA" i="1" dirty="0"/>
              <a:t>argument</a:t>
            </a:r>
            <a:r>
              <a:rPr lang="en-CA" dirty="0"/>
              <a:t> </a:t>
            </a:r>
            <a:r>
              <a:rPr lang="en-CA" dirty="0" err="1"/>
              <a:t>printTitle</a:t>
            </a:r>
            <a:r>
              <a:rPr lang="en-CA" dirty="0"/>
              <a:t> is given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Calling Our Own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Same as any other method call:</a:t>
            </a:r>
          </a:p>
          <a:p>
            <a:pPr lvl="1"/>
            <a:r>
              <a:rPr lang="en-CA" dirty="0"/>
              <a:t>where method is, name of method, arguments</a:t>
            </a:r>
          </a:p>
          <a:p>
            <a:r>
              <a:rPr lang="en-CA" dirty="0"/>
              <a:t>Where method is </a:t>
            </a:r>
            <a:r>
              <a:rPr lang="en-CA" dirty="0">
                <a:sym typeface="Wingdings" pitchFamily="2" charset="2"/>
              </a:rPr>
              <a:t> class it’s declared in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Utilities.printTitle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("My Program");</a:t>
            </a:r>
          </a:p>
          <a:p>
            <a:pPr lvl="1"/>
            <a:r>
              <a:rPr lang="en-CA" dirty="0"/>
              <a:t>must be public to be called from another class!</a:t>
            </a:r>
          </a:p>
          <a:p>
            <a:r>
              <a:rPr lang="en-CA" dirty="0"/>
              <a:t>Can skip class name if in that class</a:t>
            </a:r>
          </a:p>
          <a:p>
            <a:pPr lvl="1"/>
            <a:r>
              <a:rPr lang="en-CA" dirty="0"/>
              <a:t>inside Utilities: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printTitle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("Utilities Demo");</a:t>
            </a:r>
            <a:endParaRPr lang="en-CA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Value Returning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Last command executed must be return</a:t>
            </a:r>
          </a:p>
          <a:p>
            <a:pPr lvl="1"/>
            <a:r>
              <a:rPr lang="en-CA" dirty="0"/>
              <a:t>almost always last command in method body</a:t>
            </a:r>
          </a:p>
          <a:p>
            <a:pPr lvl="2"/>
            <a:r>
              <a:rPr lang="en-CA" dirty="0"/>
              <a:t>return </a:t>
            </a:r>
            <a:r>
              <a:rPr lang="en-CA" i="1" dirty="0"/>
              <a:t>can</a:t>
            </a:r>
            <a:r>
              <a:rPr lang="en-CA" dirty="0"/>
              <a:t> be inside an if control, </a:t>
            </a:r>
            <a:r>
              <a:rPr lang="en-CA" dirty="0" err="1"/>
              <a:t>tho</a:t>
            </a:r>
            <a:r>
              <a:rPr lang="en-CA" dirty="0"/>
              <a:t>’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private static double square(double num)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return Math.pow(num, 2);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followed by value to return</a:t>
            </a:r>
          </a:p>
          <a:p>
            <a:pPr lvl="1"/>
            <a:r>
              <a:rPr lang="en-CA" dirty="0"/>
              <a:t>must be same type method says it’s returning</a:t>
            </a:r>
          </a:p>
          <a:p>
            <a:pPr lvl="2"/>
            <a:r>
              <a:rPr lang="en-CA" dirty="0"/>
              <a:t>the word just before the method name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When you need a large number of variables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all the same type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no semantic differences between the values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several temperatures; several Students; …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Need to: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create the array variable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create the array object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loop thru the array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Variable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Belong to the method they’re declared in</a:t>
            </a:r>
          </a:p>
          <a:p>
            <a:pPr lvl="1"/>
            <a:r>
              <a:rPr lang="en-CA" dirty="0"/>
              <a:t>declared in main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stays in main</a:t>
            </a:r>
          </a:p>
          <a:p>
            <a:pPr lvl="1"/>
            <a:r>
              <a:rPr lang="en-CA" dirty="0"/>
              <a:t>declared in </a:t>
            </a:r>
            <a:r>
              <a:rPr lang="en-CA" dirty="0" err="1"/>
              <a:t>readLength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stays in </a:t>
            </a:r>
            <a:r>
              <a:rPr lang="en-CA" dirty="0" err="1"/>
              <a:t>readLength</a:t>
            </a:r>
            <a:endParaRPr lang="en-CA" dirty="0"/>
          </a:p>
          <a:p>
            <a:pPr lvl="1"/>
            <a:r>
              <a:rPr lang="en-CA" dirty="0"/>
              <a:t>names </a:t>
            </a:r>
            <a:r>
              <a:rPr lang="en-CA" i="1" dirty="0"/>
              <a:t>unique</a:t>
            </a:r>
            <a:r>
              <a:rPr lang="en-CA" dirty="0"/>
              <a:t> within method</a:t>
            </a:r>
          </a:p>
          <a:p>
            <a:pPr lvl="2"/>
            <a:r>
              <a:rPr lang="en-CA" dirty="0"/>
              <a:t>but can use same name in different methods</a:t>
            </a:r>
          </a:p>
          <a:p>
            <a:pPr lvl="2"/>
            <a:r>
              <a:rPr lang="en-CA" dirty="0"/>
              <a:t>still different variables!</a:t>
            </a:r>
          </a:p>
          <a:p>
            <a:r>
              <a:rPr lang="en-CA" dirty="0"/>
              <a:t>Belong to the control they’re declared in</a:t>
            </a:r>
          </a:p>
          <a:p>
            <a:pPr lvl="1"/>
            <a:r>
              <a:rPr lang="en-CA" dirty="0"/>
              <a:t>declared inside a loop </a:t>
            </a:r>
            <a:r>
              <a:rPr lang="en-CA" dirty="0">
                <a:sym typeface="Wingdings" pitchFamily="2" charset="2"/>
              </a:rPr>
              <a:t> stays inside the loop</a:t>
            </a:r>
            <a:endParaRPr lang="en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 Variables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Any data type followed by []</a:t>
            </a:r>
          </a:p>
          <a:p>
            <a:pPr lvl="1"/>
            <a:r>
              <a:rPr lang="en-CA" dirty="0" err="1"/>
              <a:t>int</a:t>
            </a:r>
            <a:r>
              <a:rPr lang="en-CA" dirty="0"/>
              <a:t>[], double[], </a:t>
            </a:r>
            <a:r>
              <a:rPr lang="en-CA" dirty="0" err="1"/>
              <a:t>boolean</a:t>
            </a:r>
            <a:r>
              <a:rPr lang="en-CA" dirty="0"/>
              <a:t>[], String[], …</a:t>
            </a:r>
          </a:p>
          <a:p>
            <a:pPr lvl="1"/>
            <a:r>
              <a:rPr lang="en-CA" dirty="0"/>
              <a:t>arrays also data types </a:t>
            </a:r>
            <a:r>
              <a:rPr lang="en-CA" dirty="0">
                <a:sym typeface="Wingdings" pitchFamily="2" charset="2"/>
              </a:rPr>
              <a:t> </a:t>
            </a:r>
            <a:r>
              <a:rPr lang="en-CA" dirty="0" err="1"/>
              <a:t>int</a:t>
            </a:r>
            <a:r>
              <a:rPr lang="en-CA" dirty="0"/>
              <a:t>[][], double[][][], …</a:t>
            </a:r>
          </a:p>
          <a:p>
            <a:r>
              <a:rPr lang="en-CA" dirty="0"/>
              <a:t>Variable provides name for array object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</a:t>
            </a: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  <a:p>
            <a:r>
              <a:rPr lang="en-CA" dirty="0"/>
              <a:t>Object holds space for values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 = new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[600];</a:t>
            </a:r>
          </a:p>
          <a:p>
            <a:pPr lvl="1"/>
            <a:r>
              <a:rPr lang="en-CA" dirty="0"/>
              <a:t>size of array (how many elements) in brackets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array element is a variable</a:t>
            </a:r>
          </a:p>
          <a:p>
            <a:pPr lvl="1"/>
            <a:r>
              <a:rPr lang="en-CA" dirty="0" err="1"/>
              <a:t>myNumbers</a:t>
            </a:r>
            <a:r>
              <a:rPr lang="en-CA" dirty="0"/>
              <a:t> is an </a:t>
            </a:r>
            <a:r>
              <a:rPr lang="en-CA" dirty="0" err="1"/>
              <a:t>int</a:t>
            </a:r>
            <a:r>
              <a:rPr lang="en-CA" dirty="0"/>
              <a:t>[]</a:t>
            </a:r>
          </a:p>
          <a:p>
            <a:pPr lvl="1"/>
            <a:r>
              <a:rPr lang="en-CA" dirty="0"/>
              <a:t>each element is an </a:t>
            </a:r>
            <a:r>
              <a:rPr lang="en-CA" dirty="0" err="1"/>
              <a:t>int</a:t>
            </a:r>
            <a:r>
              <a:rPr lang="en-CA" dirty="0"/>
              <a:t> variable</a:t>
            </a:r>
          </a:p>
          <a:p>
            <a:r>
              <a:rPr lang="en-CA" dirty="0"/>
              <a:t>Index appears in brackets after name</a:t>
            </a:r>
          </a:p>
          <a:p>
            <a:pPr lvl="1"/>
            <a:r>
              <a:rPr lang="en-CA" dirty="0"/>
              <a:t>numbers start at zero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[0]	</a:t>
            </a:r>
            <a:r>
              <a:rPr lang="en-CA" sz="2400" i="1" dirty="0">
                <a:solidFill>
                  <a:schemeClr val="accent1"/>
                </a:solidFill>
              </a:rPr>
              <a:t>//</a:t>
            </a:r>
            <a:r>
              <a:rPr lang="en-CA" sz="2400" i="1" dirty="0">
                <a:solidFill>
                  <a:schemeClr val="accent1"/>
                </a:solidFill>
                <a:sym typeface="Wingdings" pitchFamily="2" charset="2"/>
              </a:rPr>
              <a:t> first element of array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myNumbers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[1]	</a:t>
            </a:r>
            <a:r>
              <a:rPr lang="en-CA" sz="2400" i="1" dirty="0">
                <a:solidFill>
                  <a:schemeClr val="accent1"/>
                </a:solidFill>
                <a:sym typeface="Wingdings" pitchFamily="2" charset="2"/>
              </a:rPr>
              <a:t>// second element of array</a:t>
            </a:r>
          </a:p>
          <a:p>
            <a:pPr lvl="1"/>
            <a:r>
              <a:rPr lang="en-CA" dirty="0"/>
              <a:t>last element’s index is one less than array’s size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myNumbers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[599]	</a:t>
            </a:r>
            <a:r>
              <a:rPr lang="en-CA" sz="2400" i="1" dirty="0">
                <a:solidFill>
                  <a:schemeClr val="accent1"/>
                </a:solidFill>
                <a:sym typeface="Wingdings" pitchFamily="2" charset="2"/>
              </a:rPr>
              <a:t>// last element of 600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Looping Thru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Almost always loop thru array in using it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0;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myNumbers.length</a:t>
            </a:r>
            <a:r>
              <a:rPr lang="en-CA" sz="2400" dirty="0">
                <a:solidFill>
                  <a:schemeClr val="accent1"/>
                </a:solidFill>
              </a:rPr>
              <a:t>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/>
            <a:r>
              <a:rPr lang="en-CA" dirty="0"/>
              <a:t>reads a value into each element of the array</a:t>
            </a:r>
          </a:p>
          <a:p>
            <a:r>
              <a:rPr lang="en-CA" dirty="0"/>
              <a:t>Test index against length (size) of array</a:t>
            </a:r>
          </a:p>
          <a:p>
            <a:pPr lvl="1"/>
            <a:r>
              <a:rPr lang="en-CA" dirty="0"/>
              <a:t>Java array knows how many elements it has</a:t>
            </a:r>
          </a:p>
          <a:p>
            <a:pPr lvl="1"/>
            <a:r>
              <a:rPr lang="en-CA" dirty="0"/>
              <a:t>start at zero, use less-than sign, increment</a:t>
            </a:r>
          </a:p>
          <a:p>
            <a:pPr lvl="2"/>
            <a:r>
              <a:rPr lang="en-CA" dirty="0"/>
              <a:t>use counter as index into array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Giving Arrays to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 expecting array has array parameter</a:t>
            </a:r>
          </a:p>
          <a:p>
            <a:pPr lvl="1"/>
            <a:r>
              <a:rPr lang="en-CA" dirty="0"/>
              <a:t>private static void </a:t>
            </a:r>
            <a:r>
              <a:rPr lang="en-CA" dirty="0" err="1"/>
              <a:t>printArray</a:t>
            </a:r>
            <a:r>
              <a:rPr lang="en-CA" dirty="0"/>
              <a:t>(</a:t>
            </a:r>
            <a:r>
              <a:rPr lang="en-CA" dirty="0" err="1"/>
              <a:t>int</a:t>
            </a:r>
            <a:r>
              <a:rPr lang="en-CA" dirty="0"/>
              <a:t>[] numbers)</a:t>
            </a:r>
          </a:p>
          <a:p>
            <a:r>
              <a:rPr lang="en-CA" dirty="0"/>
              <a:t>Method call needs array argument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printArray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/>
            <a:r>
              <a:rPr lang="en-CA" dirty="0"/>
              <a:t>NOTE: no brackets after array name!</a:t>
            </a:r>
          </a:p>
          <a:p>
            <a:pPr lvl="2"/>
            <a:r>
              <a:rPr lang="en-CA" dirty="0" err="1"/>
              <a:t>myNumbers</a:t>
            </a:r>
            <a:r>
              <a:rPr lang="en-CA" dirty="0"/>
              <a:t> is the name of the whole array</a:t>
            </a:r>
          </a:p>
          <a:p>
            <a:pPr lvl="2"/>
            <a:r>
              <a:rPr lang="en-CA" dirty="0"/>
              <a:t>brackets are for talking about one of its elements</a:t>
            </a:r>
          </a:p>
          <a:p>
            <a:r>
              <a:rPr lang="en-CA" dirty="0"/>
              <a:t>Method receives reference to the array</a:t>
            </a:r>
          </a:p>
          <a:p>
            <a:pPr lvl="1"/>
            <a:r>
              <a:rPr lang="en-CA" dirty="0"/>
              <a:t>it can modify elements of the array you give it!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 Returning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Return type will be an array type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private static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</a:t>
            </a:r>
            <a:r>
              <a:rPr lang="en-CA" sz="2400" dirty="0" err="1">
                <a:solidFill>
                  <a:schemeClr val="accent1"/>
                </a:solidFill>
              </a:rPr>
              <a:t>makeRandomArray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size)</a:t>
            </a:r>
          </a:p>
          <a:p>
            <a:r>
              <a:rPr lang="en-CA" dirty="0"/>
              <a:t>Return value will be an array object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return new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[size];</a:t>
            </a:r>
          </a:p>
          <a:p>
            <a:pPr lvl="1"/>
            <a:r>
              <a:rPr lang="en-CA" dirty="0"/>
              <a:t>may refer to the object by its name, </a:t>
            </a:r>
            <a:r>
              <a:rPr lang="en-CA" dirty="0" err="1"/>
              <a:t>tho</a:t>
            </a:r>
            <a:r>
              <a:rPr lang="en-CA" dirty="0"/>
              <a:t>’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result = new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[size];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0;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result.length</a:t>
            </a:r>
            <a:r>
              <a:rPr lang="en-CA" sz="2400" dirty="0">
                <a:solidFill>
                  <a:schemeClr val="accent1"/>
                </a:solidFill>
              </a:rPr>
              <a:t>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result[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 =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)(100 * </a:t>
            </a:r>
            <a:r>
              <a:rPr lang="en-CA" sz="2400" dirty="0" err="1">
                <a:solidFill>
                  <a:schemeClr val="accent1"/>
                </a:solidFill>
              </a:rPr>
              <a:t>Math.random</a:t>
            </a:r>
            <a:r>
              <a:rPr lang="en-CA" sz="2400" dirty="0">
                <a:solidFill>
                  <a:schemeClr val="accent1"/>
                </a:solidFill>
              </a:rPr>
              <a:t>() + 1);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return result;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Arrays class has some helpful methods for:</a:t>
            </a:r>
          </a:p>
          <a:p>
            <a:pPr lvl="1"/>
            <a:r>
              <a:rPr lang="en-CA" dirty="0"/>
              <a:t>copying an array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</a:t>
            </a:r>
            <a:r>
              <a:rPr lang="en-CA" sz="2400" dirty="0" err="1">
                <a:solidFill>
                  <a:schemeClr val="accent1"/>
                </a:solidFill>
              </a:rPr>
              <a:t>fewerNumbers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Arrays.copyOf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myNumbers</a:t>
            </a:r>
            <a:r>
              <a:rPr lang="en-CA" sz="2400" dirty="0">
                <a:solidFill>
                  <a:schemeClr val="accent1"/>
                </a:solidFill>
              </a:rPr>
              <a:t>, 10);</a:t>
            </a:r>
          </a:p>
          <a:p>
            <a:pPr lvl="1"/>
            <a:r>
              <a:rPr lang="en-CA" dirty="0"/>
              <a:t>sorting an array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Arrays.sort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fewerNumbers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/>
            <a:r>
              <a:rPr lang="en-CA" dirty="0"/>
              <a:t>creating a String showing the array contents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Arrays.toString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fewerNumbers</a:t>
            </a:r>
            <a:r>
              <a:rPr lang="en-CA" sz="2400" dirty="0">
                <a:solidFill>
                  <a:schemeClr val="accent1"/>
                </a:solidFill>
              </a:rPr>
              <a:t>));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F290-588B-4841-8159-9156C3C7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FD2B6-7282-442C-AD82-D43139B36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Typically declared outside any method</a:t>
            </a:r>
          </a:p>
          <a:p>
            <a:pPr lvl="1"/>
            <a:r>
              <a:rPr lang="en-CA" dirty="0"/>
              <a:t>but inside the class</a:t>
            </a:r>
          </a:p>
          <a:p>
            <a:r>
              <a:rPr lang="en-CA" dirty="0"/>
              <a:t>Declared public, static and final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final int HOURS_PER_DAY = 24;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final String COURSE = "CSCI 1228";</a:t>
            </a:r>
          </a:p>
          <a:p>
            <a:pPr lvl="1"/>
            <a:r>
              <a:rPr lang="en-CA" dirty="0"/>
              <a:t>need to be given a value</a:t>
            </a:r>
          </a:p>
          <a:p>
            <a:r>
              <a:rPr lang="en-CA" dirty="0"/>
              <a:t>Used to name important data values</a:t>
            </a:r>
          </a:p>
          <a:p>
            <a:pPr lvl="1"/>
            <a:r>
              <a:rPr lang="en-CA" dirty="0"/>
              <a:t>all numbers other than 0, 1, 2, 100, -1</a:t>
            </a:r>
          </a:p>
          <a:p>
            <a:pPr lvl="2"/>
            <a:r>
              <a:rPr lang="en-CA" dirty="0"/>
              <a:t>and even sometimes them!</a:t>
            </a:r>
            <a:endParaRPr lang="en-CA" dirty="0">
              <a:solidFill>
                <a:schemeClr val="accent1"/>
              </a:solidFill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062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System.out.println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chemeClr val="accent1"/>
                </a:solidFill>
              </a:rPr>
              <a:t>System.out.print</a:t>
            </a:r>
            <a:r>
              <a:rPr lang="en-US" dirty="0">
                <a:solidFill>
                  <a:schemeClr val="accent1"/>
                </a:solidFill>
              </a:rPr>
              <a:t>()</a:t>
            </a:r>
          </a:p>
          <a:p>
            <a:pPr lvl="1"/>
            <a:r>
              <a:rPr lang="en-US" dirty="0"/>
              <a:t>quoted </a:t>
            </a:r>
            <a:r>
              <a:rPr lang="en-US" dirty="0">
                <a:sym typeface="Wingdings" pitchFamily="2" charset="2"/>
              </a:rPr>
              <a:t> exact characters</a:t>
            </a:r>
          </a:p>
          <a:p>
            <a:pPr lvl="1"/>
            <a:r>
              <a:rPr lang="en-US" dirty="0">
                <a:sym typeface="Wingdings" pitchFamily="2" charset="2"/>
              </a:rPr>
              <a:t>unquoted  variable value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area = 20;</a:t>
            </a:r>
          </a:p>
          <a:p>
            <a:pPr lvl="1">
              <a:buNone/>
            </a:pPr>
            <a:r>
              <a:rPr lang="en-US" sz="2400" dirty="0" err="1">
                <a:solidFill>
                  <a:schemeClr val="accent1"/>
                </a:solidFill>
                <a:sym typeface="Wingdings" pitchFamily="2" charset="2"/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  <a:sym typeface="Wingdings" pitchFamily="2" charset="2"/>
              </a:rPr>
              <a:t>("area");</a:t>
            </a:r>
          </a:p>
          <a:p>
            <a:pPr lvl="1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(area);</a:t>
            </a:r>
          </a:p>
          <a:p>
            <a:pPr lvl="1"/>
            <a:r>
              <a:rPr lang="en-US" dirty="0"/>
              <a:t>concatenation using +</a:t>
            </a:r>
          </a:p>
          <a:p>
            <a:pPr lvl="1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("Area is " + area + "!");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only spaces in quotes </a:t>
            </a:r>
            <a:br>
              <a:rPr lang="en-US" dirty="0"/>
            </a:br>
            <a:r>
              <a:rPr lang="en-US" dirty="0"/>
              <a:t>are printed!</a:t>
            </a:r>
          </a:p>
          <a:p>
            <a:pPr lvl="1"/>
            <a:endParaRPr lang="en-US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76800" y="3886200"/>
            <a:ext cx="3505200" cy="8382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area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20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876800" y="5638800"/>
            <a:ext cx="3505200" cy="4572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Area is 20!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Scanner class</a:t>
            </a:r>
          </a:p>
          <a:p>
            <a:pPr lvl="1"/>
            <a:r>
              <a:rPr lang="en-US" dirty="0"/>
              <a:t>import class, create object, use it</a:t>
            </a:r>
          </a:p>
          <a:p>
            <a:pPr lvl="1">
              <a:buNone/>
            </a:pPr>
            <a:r>
              <a:rPr lang="en-US" sz="2400" dirty="0">
                <a:solidFill>
                  <a:schemeClr val="accent1"/>
                </a:solidFill>
              </a:rPr>
              <a:t>import </a:t>
            </a:r>
            <a:r>
              <a:rPr lang="en-US" sz="2400" dirty="0" err="1">
                <a:solidFill>
                  <a:schemeClr val="accent1"/>
                </a:solidFill>
              </a:rPr>
              <a:t>java.util.Scanner</a:t>
            </a:r>
            <a:r>
              <a:rPr lang="en-US" sz="2400" dirty="0">
                <a:solidFill>
                  <a:schemeClr val="accent1"/>
                </a:solidFill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</a:t>
            </a:r>
            <a:r>
              <a:rPr lang="en-US" sz="2400" dirty="0" err="1">
                <a:solidFill>
                  <a:schemeClr val="accent1"/>
                </a:solidFill>
              </a:rPr>
              <a:t>MyProg</a:t>
            </a:r>
            <a:r>
              <a:rPr lang="en-US" sz="2400" dirty="0">
                <a:solidFill>
                  <a:schemeClr val="accent1"/>
                </a:solidFill>
              </a:rPr>
              <a:t>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public static void main(String[] </a:t>
            </a:r>
            <a:r>
              <a:rPr lang="en-US" sz="2400" dirty="0" err="1">
                <a:solidFill>
                  <a:schemeClr val="accent1"/>
                </a:solidFill>
              </a:rPr>
              <a:t>args</a:t>
            </a:r>
            <a:r>
              <a:rPr lang="en-US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    Scanner </a:t>
            </a:r>
            <a:r>
              <a:rPr lang="en-US" sz="2400" dirty="0" err="1">
                <a:solidFill>
                  <a:schemeClr val="accent1"/>
                </a:solidFill>
              </a:rPr>
              <a:t>kbd</a:t>
            </a:r>
            <a:r>
              <a:rPr lang="en-US" sz="2400" dirty="0">
                <a:solidFill>
                  <a:schemeClr val="accent1"/>
                </a:solidFill>
              </a:rPr>
              <a:t> = new Scanner(</a:t>
            </a:r>
            <a:r>
              <a:rPr lang="en-US" sz="2400" dirty="0" err="1">
                <a:solidFill>
                  <a:schemeClr val="accent1"/>
                </a:solidFill>
              </a:rPr>
              <a:t>System.in</a:t>
            </a:r>
            <a:r>
              <a:rPr lang="en-US" sz="2400" dirty="0">
                <a:solidFill>
                  <a:schemeClr val="accent1"/>
                </a:solidFill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   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n = </a:t>
            </a:r>
            <a:r>
              <a:rPr lang="en-US" sz="2400" dirty="0" err="1">
                <a:solidFill>
                  <a:schemeClr val="accent1"/>
                </a:solidFill>
              </a:rPr>
              <a:t>kbd.nextInt</a:t>
            </a:r>
            <a:r>
              <a:rPr lang="en-US" sz="2400" dirty="0">
                <a:solidFill>
                  <a:schemeClr val="accent1"/>
                </a:solidFill>
              </a:rPr>
              <a:t>();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Methods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next()</a:t>
            </a:r>
            <a:r>
              <a:rPr lang="en-US" dirty="0"/>
              <a:t>,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nextLine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/>
              <a:t>,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nextInt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/>
              <a:t>,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nextDouble</a:t>
            </a:r>
            <a:r>
              <a:rPr lang="en-US" dirty="0">
                <a:solidFill>
                  <a:schemeClr val="accent1"/>
                </a:solidFill>
              </a:rPr>
              <a:t>()</a:t>
            </a:r>
            <a:r>
              <a:rPr lang="en-US" dirty="0"/>
              <a:t>,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i="1" dirty="0"/>
              <a:t>etc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029200" y="4267200"/>
            <a:ext cx="2133600" cy="7620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cs typeface="Courier New" pitchFamily="49" charset="0"/>
              </a:rPr>
              <a:t>517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+mj-lt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60E9C-CC53-42EB-9A63-A00CC5FE9C11}"/>
              </a:ext>
            </a:extLst>
          </p:cNvPr>
          <p:cNvSpPr txBox="1"/>
          <p:nvPr/>
        </p:nvSpPr>
        <p:spPr>
          <a:xfrm>
            <a:off x="4158981" y="6172200"/>
            <a:ext cx="4985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000" dirty="0">
                <a:solidFill>
                  <a:schemeClr val="bg2"/>
                </a:solidFill>
              </a:rPr>
              <a:t>For sample output, user input is in </a:t>
            </a:r>
            <a:r>
              <a:rPr lang="en-CA" sz="2000" dirty="0">
                <a:solidFill>
                  <a:srgbClr val="00B0F0"/>
                </a:solidFill>
              </a:rPr>
              <a:t>blue</a:t>
            </a:r>
            <a:r>
              <a:rPr lang="en-CA" sz="2000" dirty="0">
                <a:solidFill>
                  <a:schemeClr val="bg2"/>
                </a:solidFill>
              </a:rPr>
              <a:t>, </a:t>
            </a:r>
          </a:p>
          <a:p>
            <a:pPr algn="r"/>
            <a:r>
              <a:rPr lang="en-CA" sz="2000" dirty="0">
                <a:solidFill>
                  <a:schemeClr val="bg2"/>
                </a:solidFill>
              </a:rPr>
              <a:t>and </a:t>
            </a:r>
            <a:r>
              <a:rPr kumimoji="0" lang="en-CA" sz="180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cs typeface="Courier New" pitchFamily="49" charset="0"/>
              </a:rPr>
              <a:t>◄┘</a:t>
            </a:r>
            <a:r>
              <a:rPr kumimoji="0" lang="en-CA" sz="20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Courier New" pitchFamily="49" charset="0"/>
              </a:rPr>
              <a:t> </a:t>
            </a:r>
            <a:r>
              <a:rPr kumimoji="0" lang="en-CA" sz="200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Courier New" pitchFamily="49" charset="0"/>
              </a:rPr>
              <a:t>shows where they press the Enter key.</a:t>
            </a:r>
            <a:endParaRPr lang="en-CA" sz="20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129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Clearing the Input 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User must press enter after input</a:t>
            </a:r>
          </a:p>
          <a:p>
            <a:pPr lvl="1"/>
            <a:r>
              <a:rPr lang="en-CA" dirty="0"/>
              <a:t>if you don’t read the enter key, it stays around</a:t>
            </a:r>
          </a:p>
          <a:p>
            <a:r>
              <a:rPr lang="en-CA" dirty="0"/>
              <a:t>Remember to read enter key each time the user must press it</a:t>
            </a:r>
          </a:p>
          <a:p>
            <a:pPr lvl="1"/>
            <a:r>
              <a:rPr lang="en-CA" dirty="0"/>
              <a:t>after reading all the expected words/numbers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("Enter a word and a number: 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word = </a:t>
            </a:r>
            <a:r>
              <a:rPr lang="en-CA" sz="2400" dirty="0" err="1">
                <a:solidFill>
                  <a:schemeClr val="accent1"/>
                </a:solidFill>
              </a:rPr>
              <a:t>kbd.next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num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114800" y="5181600"/>
            <a:ext cx="4114800" cy="1219200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Enter a word and a number: </a:t>
            </a:r>
            <a:r>
              <a:rPr kumimoji="0" lang="en-CA" sz="24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urier New" pitchFamily="49" charset="0"/>
                <a:cs typeface="Courier New" pitchFamily="49" charset="0"/>
              </a:rPr>
              <a:t>hello 29</a:t>
            </a:r>
            <a:r>
              <a:rPr kumimoji="0" lang="en-CA" sz="18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ourier New" pitchFamily="49" charset="0"/>
                <a:cs typeface="Courier New" pitchFamily="49" charset="0"/>
              </a:rPr>
              <a:t>◄┘</a:t>
            </a: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  <a:lumOff val="25000"/>
                </a:schemeClr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616797-D6C9-4521-BDE0-5A153D6DF7AB}"/>
              </a:ext>
            </a:extLst>
          </p:cNvPr>
          <p:cNvSpPr txBox="1"/>
          <p:nvPr/>
        </p:nvSpPr>
        <p:spPr>
          <a:xfrm>
            <a:off x="1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dirty="0" err="1">
                <a:solidFill>
                  <a:schemeClr val="bg2"/>
                </a:solidFill>
              </a:rPr>
              <a:t>kbd.next</a:t>
            </a:r>
            <a:r>
              <a:rPr lang="en-CA" sz="2000" dirty="0">
                <a:solidFill>
                  <a:schemeClr val="bg2"/>
                </a:solidFill>
              </a:rPr>
              <a:t>() reads </a:t>
            </a:r>
            <a:r>
              <a:rPr lang="en-CA" sz="2000" dirty="0">
                <a:solidFill>
                  <a:srgbClr val="00B0F0"/>
                </a:solidFill>
              </a:rPr>
              <a:t>hello</a:t>
            </a:r>
            <a:r>
              <a:rPr lang="en-CA" sz="2000" dirty="0">
                <a:solidFill>
                  <a:schemeClr val="bg2"/>
                </a:solidFill>
              </a:rPr>
              <a:t>, </a:t>
            </a:r>
            <a:r>
              <a:rPr lang="en-CA" sz="2000" dirty="0" err="1">
                <a:solidFill>
                  <a:schemeClr val="bg2"/>
                </a:solidFill>
              </a:rPr>
              <a:t>kbd.nextInt</a:t>
            </a:r>
            <a:r>
              <a:rPr lang="en-CA" sz="2000" dirty="0">
                <a:solidFill>
                  <a:schemeClr val="bg2"/>
                </a:solidFill>
              </a:rPr>
              <a:t>() reads </a:t>
            </a:r>
            <a:r>
              <a:rPr lang="en-CA" sz="2000" dirty="0">
                <a:solidFill>
                  <a:srgbClr val="00B0F0"/>
                </a:solidFill>
              </a:rPr>
              <a:t>29</a:t>
            </a:r>
            <a:r>
              <a:rPr lang="en-CA" sz="2000" dirty="0">
                <a:solidFill>
                  <a:schemeClr val="bg2"/>
                </a:solidFill>
              </a:rPr>
              <a:t>, and </a:t>
            </a:r>
            <a:r>
              <a:rPr lang="en-CA" sz="2000" dirty="0" err="1">
                <a:solidFill>
                  <a:schemeClr val="bg2"/>
                </a:solidFill>
              </a:rPr>
              <a:t>kbd.nextLine</a:t>
            </a:r>
            <a:r>
              <a:rPr lang="en-CA" sz="2000" dirty="0">
                <a:solidFill>
                  <a:schemeClr val="bg2"/>
                </a:solidFill>
              </a:rPr>
              <a:t>() reads </a:t>
            </a:r>
            <a:r>
              <a:rPr kumimoji="0" lang="en-CA" sz="180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cs typeface="Courier New" pitchFamily="49" charset="0"/>
              </a:rPr>
              <a:t>◄┘</a:t>
            </a:r>
            <a:r>
              <a:rPr kumimoji="0" lang="en-CA" sz="200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cs typeface="Courier New" pitchFamily="49" charset="0"/>
              </a:rPr>
              <a:t>.</a:t>
            </a:r>
            <a:endParaRPr lang="en-CA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Commands that are only done sometimes</a:t>
            </a:r>
          </a:p>
          <a:p>
            <a:pPr lvl="1"/>
            <a:r>
              <a:rPr lang="en-CA" dirty="0"/>
              <a:t>need to say what the command is</a:t>
            </a:r>
          </a:p>
          <a:p>
            <a:pPr lvl="1"/>
            <a:r>
              <a:rPr lang="en-CA" dirty="0"/>
              <a:t>need to say when the command is to be done</a:t>
            </a:r>
          </a:p>
          <a:p>
            <a:r>
              <a:rPr lang="en-CA" dirty="0"/>
              <a:t>Options:</a:t>
            </a:r>
          </a:p>
          <a:p>
            <a:pPr lvl="1"/>
            <a:r>
              <a:rPr lang="en-CA" dirty="0"/>
              <a:t>do something </a:t>
            </a:r>
            <a:r>
              <a:rPr lang="en-CA" i="1" dirty="0"/>
              <a:t>or not</a:t>
            </a:r>
          </a:p>
          <a:p>
            <a:pPr lvl="1"/>
            <a:r>
              <a:rPr lang="en-CA" dirty="0"/>
              <a:t>do </a:t>
            </a:r>
            <a:r>
              <a:rPr lang="en-CA" i="1" dirty="0"/>
              <a:t>exactly</a:t>
            </a:r>
            <a:r>
              <a:rPr lang="en-CA" dirty="0"/>
              <a:t> </a:t>
            </a:r>
            <a:r>
              <a:rPr lang="en-CA" i="1" dirty="0"/>
              <a:t>one</a:t>
            </a:r>
            <a:r>
              <a:rPr lang="en-CA" dirty="0"/>
              <a:t> of two things</a:t>
            </a:r>
          </a:p>
          <a:p>
            <a:pPr lvl="1"/>
            <a:r>
              <a:rPr lang="en-CA" dirty="0"/>
              <a:t>do </a:t>
            </a:r>
            <a:r>
              <a:rPr lang="en-CA" i="1" dirty="0"/>
              <a:t>exactly</a:t>
            </a:r>
            <a:r>
              <a:rPr lang="en-CA" dirty="0"/>
              <a:t> </a:t>
            </a:r>
            <a:r>
              <a:rPr lang="en-CA" i="1" dirty="0"/>
              <a:t>one</a:t>
            </a:r>
            <a:r>
              <a:rPr lang="en-CA" dirty="0"/>
              <a:t> of many things</a:t>
            </a:r>
          </a:p>
          <a:p>
            <a:pPr lvl="1"/>
            <a:r>
              <a:rPr lang="en-CA" dirty="0"/>
              <a:t>do </a:t>
            </a:r>
            <a:r>
              <a:rPr lang="en-CA" i="1" dirty="0"/>
              <a:t>at most</a:t>
            </a:r>
            <a:r>
              <a:rPr lang="en-CA" dirty="0"/>
              <a:t> </a:t>
            </a:r>
            <a:r>
              <a:rPr lang="en-CA" i="1" dirty="0"/>
              <a:t>one</a:t>
            </a:r>
            <a:r>
              <a:rPr lang="en-CA" dirty="0"/>
              <a:t> of many things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C:\MrMac\Courses\CSC 226 1998-1999 IIIa Spring\Slides\06LOOPS.PPT</Template>
  <TotalTime>15171</TotalTime>
  <Pages>7</Pages>
  <Words>3006</Words>
  <Application>Microsoft Office PowerPoint</Application>
  <PresentationFormat>On-screen Show (4:3)</PresentationFormat>
  <Paragraphs>457</Paragraphs>
  <Slides>46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Candara Light</vt:lpstr>
      <vt:lpstr>Courier New</vt:lpstr>
      <vt:lpstr>Times New Roman</vt:lpstr>
      <vt:lpstr>Wingdings</vt:lpstr>
      <vt:lpstr>06loops</vt:lpstr>
      <vt:lpstr>Programming</vt:lpstr>
      <vt:lpstr>Review of Programming Basics</vt:lpstr>
      <vt:lpstr>Variables</vt:lpstr>
      <vt:lpstr>Variable Scope</vt:lpstr>
      <vt:lpstr>Constants</vt:lpstr>
      <vt:lpstr>Output</vt:lpstr>
      <vt:lpstr>Input</vt:lpstr>
      <vt:lpstr>Clearing the Input Stream</vt:lpstr>
      <vt:lpstr>Conditionals</vt:lpstr>
      <vt:lpstr>Conditionals: Maybe</vt:lpstr>
      <vt:lpstr>Conditionals: Either-or</vt:lpstr>
      <vt:lpstr>Conditionals: One-of</vt:lpstr>
      <vt:lpstr>Conditionals: One-of</vt:lpstr>
      <vt:lpstr>Conditionals: At most</vt:lpstr>
      <vt:lpstr>Comparing Strings</vt:lpstr>
      <vt:lpstr>Boolean Operators</vt:lpstr>
      <vt:lpstr>Boolean Variables</vt:lpstr>
      <vt:lpstr>Loops</vt:lpstr>
      <vt:lpstr>Loops: Definite Iteration</vt:lpstr>
      <vt:lpstr>Loops: Indefinite Iteration</vt:lpstr>
      <vt:lpstr>Loops: Getting a Good Value</vt:lpstr>
      <vt:lpstr>Loops: Signal End of Values</vt:lpstr>
      <vt:lpstr>Using Methods</vt:lpstr>
      <vt:lpstr>Why Do We Have Methods?</vt:lpstr>
      <vt:lpstr>Parts of a Method Call</vt:lpstr>
      <vt:lpstr>Someone?</vt:lpstr>
      <vt:lpstr>doSomething?</vt:lpstr>
      <vt:lpstr>With These?</vt:lpstr>
      <vt:lpstr>Void Methods</vt:lpstr>
      <vt:lpstr>Return Values</vt:lpstr>
      <vt:lpstr>“Chaining” Method Calls</vt:lpstr>
      <vt:lpstr>The Job of the Method</vt:lpstr>
      <vt:lpstr>Creating Our Own Methods</vt:lpstr>
      <vt:lpstr>The Method’s Job</vt:lpstr>
      <vt:lpstr>Our Own void Methods</vt:lpstr>
      <vt:lpstr>Parameters</vt:lpstr>
      <vt:lpstr>Calling Our Own Methods</vt:lpstr>
      <vt:lpstr>Value Returning Methods</vt:lpstr>
      <vt:lpstr>Arrays</vt:lpstr>
      <vt:lpstr>Array Variables and Objects</vt:lpstr>
      <vt:lpstr>Array Elements</vt:lpstr>
      <vt:lpstr>Looping Thru an Array</vt:lpstr>
      <vt:lpstr>Giving Arrays to Methods</vt:lpstr>
      <vt:lpstr>Methods Returning Arrays</vt:lpstr>
      <vt:lpstr>Arrays Class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Programming and Problem Solving</dc:title>
  <dc:creator>Mark Young</dc:creator>
  <cp:lastModifiedBy>Mark Young</cp:lastModifiedBy>
  <cp:revision>198</cp:revision>
  <cp:lastPrinted>1601-01-01T00:00:00Z</cp:lastPrinted>
  <dcterms:created xsi:type="dcterms:W3CDTF">1998-05-11T15:12:26Z</dcterms:created>
  <dcterms:modified xsi:type="dcterms:W3CDTF">2021-01-10T17:43:05Z</dcterms:modified>
</cp:coreProperties>
</file>