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2"/>
  </p:notesMasterIdLst>
  <p:handoutMasterIdLst>
    <p:handoutMasterId r:id="rId43"/>
  </p:handoutMasterIdLst>
  <p:sldIdLst>
    <p:sldId id="263" r:id="rId2"/>
    <p:sldId id="300" r:id="rId3"/>
    <p:sldId id="312" r:id="rId4"/>
    <p:sldId id="314" r:id="rId5"/>
    <p:sldId id="313" r:id="rId6"/>
    <p:sldId id="315" r:id="rId7"/>
    <p:sldId id="316" r:id="rId8"/>
    <p:sldId id="346" r:id="rId9"/>
    <p:sldId id="347" r:id="rId10"/>
    <p:sldId id="317" r:id="rId11"/>
    <p:sldId id="318" r:id="rId12"/>
    <p:sldId id="319" r:id="rId13"/>
    <p:sldId id="345" r:id="rId14"/>
    <p:sldId id="320" r:id="rId15"/>
    <p:sldId id="311" r:id="rId16"/>
    <p:sldId id="334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30" r:id="rId26"/>
    <p:sldId id="337" r:id="rId27"/>
    <p:sldId id="338" r:id="rId28"/>
    <p:sldId id="329" r:id="rId29"/>
    <p:sldId id="331" r:id="rId30"/>
    <p:sldId id="332" r:id="rId31"/>
    <p:sldId id="333" r:id="rId32"/>
    <p:sldId id="335" r:id="rId33"/>
    <p:sldId id="336" r:id="rId34"/>
    <p:sldId id="339" r:id="rId35"/>
    <p:sldId id="340" r:id="rId36"/>
    <p:sldId id="341" r:id="rId37"/>
    <p:sldId id="342" r:id="rId38"/>
    <p:sldId id="343" r:id="rId39"/>
    <p:sldId id="344" r:id="rId40"/>
    <p:sldId id="299" r:id="rId4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22222"/>
    <a:srgbClr val="FFB500"/>
    <a:srgbClr val="FFAF00"/>
    <a:srgbClr val="FF7F00"/>
    <a:srgbClr val="FFFF00"/>
    <a:srgbClr val="FFFFCC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11" d="100"/>
          <a:sy n="111" d="100"/>
        </p:scale>
        <p:origin x="134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E0C7D1E8-DCD2-47B3-B757-9199574103CD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smu.ca/~myoung/csci1226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Objects in Java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Provided Types</a:t>
            </a:r>
          </a:p>
          <a:p>
            <a:pPr>
              <a:defRPr/>
            </a:pPr>
            <a:r>
              <a:rPr lang="en-US" dirty="0"/>
              <a:t>Creating Our Own</a:t>
            </a:r>
          </a:p>
          <a:p>
            <a:pPr>
              <a:defRPr/>
            </a:pPr>
            <a:r>
              <a:rPr lang="en-US" dirty="0"/>
              <a:t>Objects and Arrays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Instance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Whatever other methods make sense</a:t>
            </a:r>
          </a:p>
          <a:p>
            <a:pPr lvl="1"/>
            <a:r>
              <a:rPr lang="en-CA" dirty="0"/>
              <a:t>brighter returns a brighter version of this colour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lightOrange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orange.brighter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2"/>
            <a:r>
              <a:rPr lang="en-CA" dirty="0" err="1"/>
              <a:t>lightOrange</a:t>
            </a:r>
            <a:r>
              <a:rPr lang="en-CA" dirty="0"/>
              <a:t> is a brighter version of orange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35725" y="4495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238670" y="4595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238670" y="5027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238670" y="5459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38670" y="5891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800600" y="3773487"/>
            <a:ext cx="1011239" cy="722313"/>
            <a:chOff x="3820" y="1531"/>
            <a:chExt cx="63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15" idx="1"/>
          </p:cNvCxnSpPr>
          <p:nvPr/>
        </p:nvCxnSpPr>
        <p:spPr bwMode="auto">
          <a:xfrm>
            <a:off x="5367338" y="4295775"/>
            <a:ext cx="652462" cy="11144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6019800" y="4495800"/>
            <a:ext cx="381000" cy="18288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20925" y="4495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123870" y="4595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123870" y="5027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181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123870" y="5459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123870" y="5891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6200" y="3773487"/>
            <a:ext cx="1701804" cy="722313"/>
            <a:chOff x="3385" y="1531"/>
            <a:chExt cx="1072" cy="455"/>
          </a:xfrm>
        </p:grpSpPr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385" y="1531"/>
              <a:ext cx="107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lightOrange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26" name="Elbow Connector 25"/>
          <p:cNvCxnSpPr>
            <a:stCxn id="24" idx="3"/>
            <a:endCxn id="28" idx="1"/>
          </p:cNvCxnSpPr>
          <p:nvPr/>
        </p:nvCxnSpPr>
        <p:spPr bwMode="auto">
          <a:xfrm>
            <a:off x="1333503" y="4295775"/>
            <a:ext cx="571497" cy="11144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1905000" y="4495800"/>
            <a:ext cx="381000" cy="1828800"/>
          </a:xfrm>
          <a:prstGeom prst="rect">
            <a:avLst/>
          </a:prstGeom>
          <a:solidFill>
            <a:srgbClr val="FFB5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Variables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Class (static) variables belong to class</a:t>
            </a:r>
          </a:p>
          <a:p>
            <a:pPr lvl="1"/>
            <a:r>
              <a:rPr lang="en-CA" dirty="0"/>
              <a:t>each Color object has its own value of green</a:t>
            </a:r>
          </a:p>
          <a:p>
            <a:pPr lvl="1"/>
            <a:r>
              <a:rPr lang="en-CA" dirty="0"/>
              <a:t>but BLACK is the same colour for everyone</a:t>
            </a:r>
          </a:p>
          <a:p>
            <a:pPr lvl="1"/>
            <a:r>
              <a:rPr lang="en-CA" dirty="0"/>
              <a:t>access using class name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myRectangle.setColor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Color.BLACK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2"/>
            <a:r>
              <a:rPr lang="en-CA" dirty="0"/>
              <a:t>doesn’t matter what colour it was </a:t>
            </a:r>
            <a:r>
              <a:rPr lang="en-CA" i="1" dirty="0"/>
              <a:t>before</a:t>
            </a:r>
            <a:r>
              <a:rPr lang="en-CA" dirty="0"/>
              <a:t>; black </a:t>
            </a:r>
            <a:r>
              <a:rPr lang="en-CA" i="1" dirty="0"/>
              <a:t>now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5" y="4953000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0" y="5052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0" y="5460182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9" name="Rectangle 8"/>
          <p:cNvSpPr/>
          <p:nvPr/>
        </p:nvSpPr>
        <p:spPr bwMode="auto">
          <a:xfrm flipV="1">
            <a:off x="6705600" y="5867400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V="1">
            <a:off x="914400" y="4953000"/>
            <a:ext cx="4937760" cy="13716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6705600" y="5867400"/>
            <a:ext cx="1627632" cy="356616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V="1">
            <a:off x="914400" y="4953000"/>
            <a:ext cx="4937760" cy="13716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Class (static) methods belong to class</a:t>
            </a:r>
          </a:p>
          <a:p>
            <a:pPr lvl="1"/>
            <a:r>
              <a:rPr lang="en-CA" dirty="0"/>
              <a:t>convert web-color-code to Color object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web = </a:t>
            </a:r>
            <a:r>
              <a:rPr lang="en-CA" sz="2400" dirty="0" err="1">
                <a:solidFill>
                  <a:schemeClr val="accent1"/>
                </a:solidFill>
              </a:rPr>
              <a:t>Color.decode</a:t>
            </a:r>
            <a:r>
              <a:rPr lang="en-CA" sz="2400" dirty="0">
                <a:solidFill>
                  <a:schemeClr val="accent1"/>
                </a:solidFill>
              </a:rPr>
              <a:t>("#922222");</a:t>
            </a:r>
          </a:p>
          <a:p>
            <a:pPr lvl="1"/>
            <a:r>
              <a:rPr lang="en-CA" dirty="0"/>
              <a:t>same colour for everyone</a:t>
            </a:r>
          </a:p>
          <a:p>
            <a:r>
              <a:rPr lang="en-CA" dirty="0"/>
              <a:t>Class (static) methods don’t depend on any other colour</a:t>
            </a:r>
          </a:p>
          <a:p>
            <a:pPr lvl="1"/>
            <a:r>
              <a:rPr lang="en-CA" dirty="0"/>
              <a:t>instance methods </a:t>
            </a:r>
            <a:r>
              <a:rPr lang="en-CA" i="1" dirty="0"/>
              <a:t>do</a:t>
            </a:r>
          </a:p>
          <a:p>
            <a:pPr lvl="2"/>
            <a:r>
              <a:rPr lang="en-CA" i="1" dirty="0"/>
              <a:t>e.g.</a:t>
            </a:r>
            <a:r>
              <a:rPr lang="en-CA" dirty="0"/>
              <a:t> a brighter </a:t>
            </a:r>
            <a:r>
              <a:rPr lang="en-CA" i="1" dirty="0"/>
              <a:t>orange</a:t>
            </a:r>
          </a:p>
          <a:p>
            <a:endParaRPr lang="en-CA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9" y="46482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4" y="47481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146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4" y="5179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34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05274" y="5611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34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05274" y="6043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430712" y="4459287"/>
            <a:ext cx="598488" cy="722313"/>
            <a:chOff x="3820" y="1531"/>
            <a:chExt cx="37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37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web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13" idx="1"/>
          </p:cNvCxnSpPr>
          <p:nvPr/>
        </p:nvCxnSpPr>
        <p:spPr bwMode="auto">
          <a:xfrm>
            <a:off x="4997450" y="4981575"/>
            <a:ext cx="488954" cy="5810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5486404" y="4648200"/>
            <a:ext cx="381000" cy="1828800"/>
          </a:xfrm>
          <a:prstGeom prst="rect">
            <a:avLst/>
          </a:prstGeom>
          <a:solidFill>
            <a:srgbClr val="92222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AA65-FADA-4A30-AB00-0EACE77D3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static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99F7D-B968-4C92-98CA-BA95215A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“Same for every object of this data type”</a:t>
            </a:r>
          </a:p>
          <a:p>
            <a:pPr lvl="1"/>
            <a:r>
              <a:rPr lang="en-CA" dirty="0"/>
              <a:t>decode("#000000") </a:t>
            </a:r>
            <a:r>
              <a:rPr lang="en-CA" dirty="0">
                <a:sym typeface="Wingdings" panose="05000000000000000000" pitchFamily="2" charset="2"/>
              </a:rPr>
              <a:t></a:t>
            </a:r>
            <a:r>
              <a:rPr lang="en-CA" dirty="0"/>
              <a:t> black</a:t>
            </a:r>
          </a:p>
          <a:p>
            <a:pPr lvl="2"/>
            <a:r>
              <a:rPr lang="en-CA" dirty="0"/>
              <a:t>decode is a static method</a:t>
            </a:r>
          </a:p>
          <a:p>
            <a:pPr lvl="1"/>
            <a:r>
              <a:rPr lang="en-CA" dirty="0"/>
              <a:t>brighter() </a:t>
            </a:r>
            <a:r>
              <a:rPr lang="en-CA" dirty="0">
                <a:sym typeface="Wingdings" panose="05000000000000000000" pitchFamily="2" charset="2"/>
              </a:rPr>
              <a:t></a:t>
            </a:r>
            <a:r>
              <a:rPr lang="en-CA" dirty="0"/>
              <a:t> a brighter version of </a:t>
            </a:r>
            <a:r>
              <a:rPr lang="en-CA" i="1" dirty="0"/>
              <a:t>some</a:t>
            </a:r>
            <a:r>
              <a:rPr lang="en-CA" dirty="0"/>
              <a:t> colour</a:t>
            </a:r>
          </a:p>
          <a:p>
            <a:pPr lvl="2"/>
            <a:r>
              <a:rPr lang="en-CA" dirty="0"/>
              <a:t>brighter is </a:t>
            </a:r>
            <a:r>
              <a:rPr lang="en-CA" i="1" dirty="0"/>
              <a:t>not</a:t>
            </a:r>
            <a:r>
              <a:rPr lang="en-CA" dirty="0"/>
              <a:t> a static method</a:t>
            </a:r>
          </a:p>
          <a:p>
            <a:r>
              <a:rPr lang="en-CA" dirty="0"/>
              <a:t>static methods called using class name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myShadeOfBlue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Color.decode</a:t>
            </a:r>
            <a:r>
              <a:rPr lang="en-CA" sz="2400" dirty="0">
                <a:solidFill>
                  <a:schemeClr val="accent1"/>
                </a:solidFill>
              </a:rPr>
              <a:t>("#1234FF");</a:t>
            </a:r>
          </a:p>
          <a:p>
            <a:r>
              <a:rPr lang="en-CA" dirty="0"/>
              <a:t>non-static methods need a particular object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brighterBlue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myShadeOfBlue.brighter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84516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Own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can make our own data types</a:t>
            </a:r>
          </a:p>
          <a:p>
            <a:pPr lvl="2"/>
            <a:r>
              <a:rPr lang="en-CA" dirty="0"/>
              <a:t>and the objects to go with them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Rectangle </a:t>
            </a:r>
            <a:r>
              <a:rPr lang="en-CA" sz="2400" dirty="0" err="1">
                <a:solidFill>
                  <a:schemeClr val="accent1"/>
                </a:solidFill>
              </a:rPr>
              <a:t>myRectangle</a:t>
            </a:r>
            <a:r>
              <a:rPr lang="en-CA" sz="2400" dirty="0">
                <a:solidFill>
                  <a:schemeClr val="accent1"/>
                </a:solidFill>
              </a:rPr>
              <a:t> = new Rectangle(5.4, 1.5);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Student </a:t>
            </a:r>
            <a:r>
              <a:rPr lang="en-CA" sz="2400" dirty="0" err="1">
                <a:solidFill>
                  <a:schemeClr val="accent1"/>
                </a:solidFill>
              </a:rPr>
              <a:t>stu</a:t>
            </a:r>
            <a:r>
              <a:rPr lang="en-CA" sz="2400" dirty="0">
                <a:solidFill>
                  <a:schemeClr val="accent1"/>
                </a:solidFill>
              </a:rPr>
              <a:t> = new Student("Dent, Stu");</a:t>
            </a:r>
          </a:p>
          <a:p>
            <a:pPr lvl="1"/>
            <a:r>
              <a:rPr lang="en-CA" dirty="0"/>
              <a:t>same way String, Scanner and Color were made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Rectangle { … }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Student { … }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</a:t>
            </a:r>
            <a:r>
              <a:rPr lang="en-CA" sz="2400" dirty="0" err="1">
                <a:solidFill>
                  <a:srgbClr val="CC6600"/>
                </a:solidFill>
              </a:rPr>
              <a:t>ThingaMajig</a:t>
            </a:r>
            <a:r>
              <a:rPr lang="en-CA" sz="2400" dirty="0">
                <a:solidFill>
                  <a:srgbClr val="CC6600"/>
                </a:solidFill>
              </a:rPr>
              <a:t> { … }</a:t>
            </a:r>
          </a:p>
          <a:p>
            <a:pPr lvl="1"/>
            <a:r>
              <a:rPr lang="en-CA" dirty="0"/>
              <a:t>class defines how the objects 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4B0D7D-EB47-4E66-BBC8-4492ED97D152}"/>
              </a:ext>
            </a:extLst>
          </p:cNvPr>
          <p:cNvSpPr txBox="1"/>
          <p:nvPr/>
        </p:nvSpPr>
        <p:spPr>
          <a:xfrm>
            <a:off x="2294048" y="6457890"/>
            <a:ext cx="6849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code for the </a:t>
            </a:r>
            <a:r>
              <a:rPr lang="en-US" sz="1800" dirty="0">
                <a:solidFill>
                  <a:schemeClr val="accent1"/>
                </a:solidFill>
                <a:latin typeface="Arial Narrow" panose="020B0606020202030204" pitchFamily="34" charset="0"/>
              </a:rPr>
              <a:t>program class is blue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; code for the </a:t>
            </a:r>
            <a:r>
              <a:rPr lang="en-US" sz="1800" dirty="0">
                <a:solidFill>
                  <a:srgbClr val="CC6600"/>
                </a:solidFill>
                <a:latin typeface="Arial Narrow" panose="020B0606020202030204" pitchFamily="34" charset="0"/>
              </a:rPr>
              <a:t>data type class is brown</a:t>
            </a:r>
            <a:endParaRPr lang="en-CA" sz="1800" dirty="0">
              <a:solidFill>
                <a:srgbClr val="CC66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pieces of information this object holds</a:t>
            </a:r>
          </a:p>
          <a:p>
            <a:pPr lvl="1"/>
            <a:r>
              <a:rPr lang="en-US" dirty="0"/>
              <a:t>Rectangle: width, height (and maybe </a:t>
            </a:r>
            <a:r>
              <a:rPr lang="en-US" dirty="0" err="1"/>
              <a:t>colour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Student: A-Number, name, grade or grades</a:t>
            </a:r>
          </a:p>
          <a:p>
            <a:pPr lvl="1"/>
            <a:r>
              <a:rPr lang="en-US" dirty="0" err="1"/>
              <a:t>ThingaMajig</a:t>
            </a:r>
            <a:r>
              <a:rPr lang="en-US" dirty="0"/>
              <a:t>: </a:t>
            </a:r>
            <a:r>
              <a:rPr lang="en-US" dirty="0" err="1"/>
              <a:t>whoozle</a:t>
            </a:r>
            <a:r>
              <a:rPr lang="en-US" dirty="0"/>
              <a:t>, </a:t>
            </a:r>
            <a:r>
              <a:rPr lang="en-US" dirty="0" err="1"/>
              <a:t>mcguffin</a:t>
            </a:r>
            <a:r>
              <a:rPr lang="en-US" dirty="0"/>
              <a:t>, </a:t>
            </a:r>
            <a:r>
              <a:rPr lang="en-US" dirty="0" err="1"/>
              <a:t>snikdoodle</a:t>
            </a:r>
            <a:endParaRPr lang="en-US" dirty="0"/>
          </a:p>
          <a:p>
            <a:r>
              <a:rPr lang="en-US" dirty="0"/>
              <a:t>Regular variable declarations, except</a:t>
            </a:r>
          </a:p>
          <a:p>
            <a:pPr lvl="1"/>
            <a:r>
              <a:rPr lang="en-US" dirty="0"/>
              <a:t>not declared inside any method</a:t>
            </a:r>
          </a:p>
          <a:p>
            <a:pPr lvl="1"/>
            <a:r>
              <a:rPr lang="en-US" dirty="0"/>
              <a:t>declared </a:t>
            </a:r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(OR </a:t>
            </a:r>
            <a:r>
              <a:rPr lang="en-US" dirty="0">
                <a:solidFill>
                  <a:srgbClr val="CC6600"/>
                </a:solidFill>
              </a:rPr>
              <a:t>public final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double width;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double height;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Color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;</a:t>
            </a:r>
            <a:endParaRPr lang="en-US" dirty="0">
              <a:solidFill>
                <a:srgbClr val="CC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Variables</a:t>
            </a:r>
          </a:p>
        </p:txBody>
      </p:sp>
    </p:spTree>
    <p:extLst>
      <p:ext uri="{BB962C8B-B14F-4D97-AF65-F5344CB8AC3E}">
        <p14:creationId xmlns:p14="http://schemas.microsoft.com/office/powerpoint/2010/main" val="2385281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CE79-E655-4779-A7AA-29694FEC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private or final?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3EFB3-15B5-45D2-A60A-5AD7BE9D1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need to be protected from others</a:t>
            </a:r>
          </a:p>
          <a:p>
            <a:pPr lvl="1"/>
            <a:r>
              <a:rPr lang="en-US" dirty="0"/>
              <a:t>bad/stupid/naive actors can break your code</a:t>
            </a:r>
          </a:p>
          <a:p>
            <a:pPr lvl="2"/>
            <a:r>
              <a:rPr lang="en-US" dirty="0"/>
              <a:t>make things happen that shouldn’t</a:t>
            </a:r>
          </a:p>
          <a:p>
            <a:pPr lvl="2"/>
            <a:r>
              <a:rPr lang="en-US" dirty="0"/>
              <a:t>can lead to exploits that endanger privacy (or </a:t>
            </a:r>
            <a:r>
              <a:rPr lang="en-US" i="1" dirty="0"/>
              <a:t>lives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means can only be changed in this class</a:t>
            </a:r>
          </a:p>
          <a:p>
            <a:pPr lvl="2"/>
            <a:r>
              <a:rPr lang="en-US" dirty="0"/>
              <a:t>by the methods defined in this class</a:t>
            </a:r>
          </a:p>
          <a:p>
            <a:pPr lvl="2"/>
            <a:r>
              <a:rPr lang="en-US" dirty="0"/>
              <a:t>.: others can’t change it</a:t>
            </a:r>
          </a:p>
          <a:p>
            <a:pPr lvl="1"/>
            <a:r>
              <a:rPr lang="en-US" dirty="0">
                <a:solidFill>
                  <a:srgbClr val="CC6600"/>
                </a:solidFill>
              </a:rPr>
              <a:t>final</a:t>
            </a:r>
            <a:r>
              <a:rPr lang="en-US" dirty="0"/>
              <a:t> means can never be changed</a:t>
            </a:r>
          </a:p>
          <a:p>
            <a:pPr lvl="2"/>
            <a:r>
              <a:rPr lang="en-US" dirty="0"/>
              <a:t>value must be set by constructor</a:t>
            </a:r>
          </a:p>
          <a:p>
            <a:pPr lvl="2"/>
            <a:r>
              <a:rPr lang="en-US" dirty="0"/>
              <a:t>.: others can’t change it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845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2540-B055-4753-9961-4F0FDA87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692A-7481-4046-B124-454C0CE2E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 has same name as class</a:t>
            </a:r>
          </a:p>
          <a:p>
            <a:pPr lvl="1"/>
            <a:r>
              <a:rPr lang="en-US" dirty="0"/>
              <a:t>has no return type (not even void)</a:t>
            </a:r>
          </a:p>
          <a:p>
            <a:pPr lvl="1"/>
            <a:r>
              <a:rPr lang="en-US" dirty="0"/>
              <a:t>purpose: to give each instance variable a value</a:t>
            </a:r>
          </a:p>
          <a:p>
            <a:pPr lvl="2"/>
            <a:r>
              <a:rPr lang="en-US" dirty="0"/>
              <a:t>normally using the requested values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width = w;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height = 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 = c;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10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76C1-C70B-4B2D-B574-01BAD866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Requested Values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F5F8-6A28-455F-A679-1BF46D73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may request inappropriate values</a:t>
            </a:r>
          </a:p>
          <a:p>
            <a:pPr lvl="2"/>
            <a:r>
              <a:rPr lang="en-US" dirty="0"/>
              <a:t>negative width or height makes no sense</a:t>
            </a:r>
          </a:p>
          <a:p>
            <a:pPr lvl="1"/>
            <a:r>
              <a:rPr lang="en-US" dirty="0"/>
              <a:t>don’t use inappropriate values</a:t>
            </a:r>
          </a:p>
          <a:p>
            <a:pPr lvl="2"/>
            <a:r>
              <a:rPr lang="en-US" dirty="0"/>
              <a:t>throw an </a:t>
            </a:r>
            <a:r>
              <a:rPr lang="en-US" dirty="0" err="1"/>
              <a:t>IllegalArgumentException</a:t>
            </a:r>
            <a:r>
              <a:rPr lang="en-US" dirty="0"/>
              <a:t> instead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Rectangle(double w, double h,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if (w &lt;= 0)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    throw new </a:t>
            </a:r>
            <a:r>
              <a:rPr lang="en-US" sz="2000" dirty="0" err="1">
                <a:solidFill>
                  <a:srgbClr val="CC6600"/>
                </a:solidFill>
              </a:rPr>
              <a:t>IllegalArgumentException</a:t>
            </a:r>
            <a:r>
              <a:rPr lang="en-US" sz="2000" dirty="0">
                <a:solidFill>
                  <a:srgbClr val="CC6600"/>
                </a:solidFill>
              </a:rPr>
              <a:t>("width: " + w);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} else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    width = w;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…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sz="2400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606FA-268F-4C7F-85D7-92CF580589FF}"/>
              </a:ext>
            </a:extLst>
          </p:cNvPr>
          <p:cNvSpPr txBox="1"/>
          <p:nvPr/>
        </p:nvSpPr>
        <p:spPr>
          <a:xfrm>
            <a:off x="3122801" y="6457890"/>
            <a:ext cx="602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program will crash unless it catches the exception (more later)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03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0B5C-9391-4140-90F0-D6E759DA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1D55-CA48-41DD-A616-13D8BDC6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different parameter lists (types)</a:t>
            </a:r>
          </a:p>
          <a:p>
            <a:pPr lvl="2"/>
            <a:r>
              <a:rPr lang="en-US" dirty="0"/>
              <a:t>so Java can tell which constructor to call</a:t>
            </a:r>
          </a:p>
          <a:p>
            <a:pPr lvl="1"/>
            <a:r>
              <a:rPr lang="en-US" dirty="0"/>
              <a:t>different number of parameters is OK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h) { … 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Rectangle() { … }</a:t>
            </a:r>
          </a:p>
          <a:p>
            <a:pPr lvl="1"/>
            <a:r>
              <a:rPr lang="en-US" dirty="0"/>
              <a:t>must be different </a:t>
            </a:r>
            <a:r>
              <a:rPr lang="en-US" i="1" dirty="0"/>
              <a:t>types</a:t>
            </a:r>
            <a:r>
              <a:rPr lang="en-US" dirty="0"/>
              <a:t>–not just different names</a:t>
            </a:r>
          </a:p>
          <a:p>
            <a:pPr marL="457200" lvl="1" indent="0">
              <a:buNone/>
            </a:pPr>
            <a:r>
              <a:rPr lang="en-US" sz="2400" u="wavyHeavy" dirty="0">
                <a:solidFill>
                  <a:srgbClr val="CC6600"/>
                </a:solidFill>
                <a:uFill>
                  <a:solidFill>
                    <a:srgbClr val="FF0000"/>
                  </a:solidFill>
                </a:uFill>
              </a:rPr>
              <a:t>public Rectangle(double h, double w) { … }</a:t>
            </a:r>
          </a:p>
          <a:p>
            <a:pPr lvl="2"/>
            <a:r>
              <a:rPr lang="en-US" dirty="0"/>
              <a:t>conflicts with </a:t>
            </a:r>
            <a:r>
              <a:rPr lang="en-US" dirty="0">
                <a:solidFill>
                  <a:srgbClr val="CC6600"/>
                </a:solidFill>
              </a:rPr>
              <a:t>Rectangle(double, double) </a:t>
            </a:r>
            <a:r>
              <a:rPr lang="en-US" dirty="0"/>
              <a:t>above</a:t>
            </a:r>
          </a:p>
          <a:p>
            <a:pPr lvl="2"/>
            <a:r>
              <a:rPr lang="en-US" dirty="0"/>
              <a:t>is </a:t>
            </a:r>
            <a:r>
              <a:rPr lang="en-US" dirty="0">
                <a:solidFill>
                  <a:schemeClr val="accent1"/>
                </a:solidFill>
              </a:rPr>
              <a:t>new Rectangle(100.0, 2.0) </a:t>
            </a:r>
            <a:r>
              <a:rPr lang="en-US" dirty="0"/>
              <a:t>100 wide or 100 tall?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030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Objects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84650"/>
          </a:xfrm>
        </p:spPr>
        <p:txBody>
          <a:bodyPr/>
          <a:lstStyle/>
          <a:p>
            <a:pPr>
              <a:defRPr/>
            </a:pPr>
            <a:r>
              <a:rPr lang="en-US" dirty="0"/>
              <a:t>Objects in Java</a:t>
            </a:r>
          </a:p>
          <a:p>
            <a:pPr lvl="1">
              <a:defRPr/>
            </a:pPr>
            <a:r>
              <a:rPr lang="en-US" dirty="0"/>
              <a:t>Instance Variables (aka </a:t>
            </a:r>
            <a:r>
              <a:rPr lang="en-US" i="1" dirty="0"/>
              <a:t>Fields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Constructors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Getters &amp; Setters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Other instance methods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Class (static) variables and methods</a:t>
            </a:r>
          </a:p>
          <a:p>
            <a:pPr>
              <a:defRPr/>
            </a:pPr>
            <a:r>
              <a:rPr lang="en-US" dirty="0"/>
              <a:t>Creating Our Own Data Types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Arrays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of objects, in objects, </a:t>
            </a:r>
            <a:r>
              <a:rPr lang="en-US" dirty="0" err="1"/>
              <a:t>java.util.Arrays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94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634F-91EB-4B3E-991C-66A3AA3D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5FB00-A92E-45BC-91DF-F97FE7792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the work in one place</a:t>
            </a:r>
          </a:p>
          <a:p>
            <a:pPr lvl="1"/>
            <a:r>
              <a:rPr lang="en-US" dirty="0"/>
              <a:t>usually the constructor with the most arguments</a:t>
            </a:r>
          </a:p>
          <a:p>
            <a:pPr lvl="1"/>
            <a:r>
              <a:rPr lang="en-US" dirty="0"/>
              <a:t>other constructors call this </a:t>
            </a:r>
            <a:r>
              <a:rPr lang="en-US" i="1" dirty="0"/>
              <a:t>primary</a:t>
            </a:r>
            <a:r>
              <a:rPr lang="en-US" dirty="0"/>
              <a:t> </a:t>
            </a:r>
            <a:r>
              <a:rPr lang="en-US" i="1" dirty="0"/>
              <a:t>constructor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CC6600"/>
                </a:solidFill>
              </a:rPr>
              <a:t>this(…)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this(w, h, </a:t>
            </a:r>
            <a:r>
              <a:rPr lang="en-US" sz="2400" dirty="0" err="1">
                <a:solidFill>
                  <a:srgbClr val="CC6600"/>
                </a:solidFill>
              </a:rPr>
              <a:t>Color.BLACK</a:t>
            </a:r>
            <a:r>
              <a:rPr lang="en-US" sz="2400" dirty="0">
                <a:solidFill>
                  <a:srgbClr val="CC6600"/>
                </a:solidFill>
              </a:rPr>
              <a:t>);	</a:t>
            </a:r>
            <a:r>
              <a:rPr lang="en-US" sz="2400" i="1" dirty="0">
                <a:solidFill>
                  <a:srgbClr val="CC6600"/>
                </a:solidFill>
              </a:rPr>
              <a:t>// default </a:t>
            </a:r>
            <a:r>
              <a:rPr lang="en-US" sz="2400" i="1" dirty="0" err="1">
                <a:solidFill>
                  <a:srgbClr val="CC6600"/>
                </a:solidFill>
              </a:rPr>
              <a:t>colour</a:t>
            </a:r>
            <a:r>
              <a:rPr lang="en-US" sz="2400" i="1" dirty="0">
                <a:solidFill>
                  <a:srgbClr val="CC6600"/>
                </a:solidFill>
              </a:rPr>
              <a:t> black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this(1.0, 1.0);			</a:t>
            </a:r>
            <a:r>
              <a:rPr lang="en-US" sz="2400" i="1" dirty="0">
                <a:solidFill>
                  <a:srgbClr val="CC6600"/>
                </a:solidFill>
              </a:rPr>
              <a:t>// default size 1.0</a:t>
            </a:r>
            <a:r>
              <a:rPr lang="en-US" sz="2400" i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i="1" dirty="0">
                <a:solidFill>
                  <a:srgbClr val="CC6600"/>
                </a:solidFill>
              </a:rPr>
              <a:t>1.0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7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A40D3-8DBA-402E-ABD2-3D9DBF47A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98093-2BE5-4B84-8E08-D20E9F555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 just return the field value</a:t>
            </a:r>
          </a:p>
          <a:p>
            <a:pPr lvl="1"/>
            <a:r>
              <a:rPr lang="en-US" dirty="0"/>
              <a:t>getter named </a:t>
            </a:r>
            <a:r>
              <a:rPr lang="en-US" dirty="0">
                <a:solidFill>
                  <a:srgbClr val="CC6600"/>
                </a:solidFill>
              </a:rPr>
              <a:t>get</a:t>
            </a:r>
            <a:r>
              <a:rPr lang="en-US" dirty="0"/>
              <a:t> + field name (capitalized)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getWidth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width;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getHeight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getColour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0288A-3297-49EB-B329-7D510C09B209}"/>
              </a:ext>
            </a:extLst>
          </p:cNvPr>
          <p:cNvSpPr txBox="1"/>
          <p:nvPr/>
        </p:nvSpPr>
        <p:spPr>
          <a:xfrm>
            <a:off x="4176999" y="6457890"/>
            <a:ext cx="496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field is an array, you need to copy it (more later)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902325" y="3733800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705270" y="3833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705270" y="4240982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8" name="Rectangle 7"/>
          <p:cNvSpPr/>
          <p:nvPr/>
        </p:nvSpPr>
        <p:spPr bwMode="auto">
          <a:xfrm flipV="1">
            <a:off x="6705600" y="4648200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4876800" y="3240087"/>
            <a:ext cx="736601" cy="722313"/>
            <a:chOff x="3820" y="1531"/>
            <a:chExt cx="464" cy="455"/>
          </a:xfrm>
        </p:grpSpPr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46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this</a:t>
              </a:r>
            </a:p>
          </p:txBody>
        </p:sp>
      </p:grpSp>
      <p:cxnSp>
        <p:nvCxnSpPr>
          <p:cNvPr id="13" name="Elbow Connector 12"/>
          <p:cNvCxnSpPr>
            <a:stCxn id="11" idx="3"/>
            <a:endCxn id="5" idx="1"/>
          </p:cNvCxnSpPr>
          <p:nvPr/>
        </p:nvCxnSpPr>
        <p:spPr bwMode="auto">
          <a:xfrm>
            <a:off x="5443538" y="3762375"/>
            <a:ext cx="458787" cy="6572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712058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CAD3-28C5-4CA9-B9FE-56BC3252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DC785-8643-4746-8CF4-B3D3E6B0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to change the field value</a:t>
            </a:r>
          </a:p>
          <a:p>
            <a:pPr lvl="1"/>
            <a:r>
              <a:rPr lang="en-US" dirty="0"/>
              <a:t>usually make the change</a:t>
            </a:r>
          </a:p>
          <a:p>
            <a:pPr lvl="1"/>
            <a:r>
              <a:rPr lang="en-US" dirty="0"/>
              <a:t>but don’t use inappropriate values!</a:t>
            </a:r>
          </a:p>
          <a:p>
            <a:pPr lvl="2"/>
            <a:r>
              <a:rPr lang="en-US" dirty="0"/>
              <a:t>throw an </a:t>
            </a:r>
            <a:r>
              <a:rPr lang="en-US" dirty="0" err="1"/>
              <a:t>IllegalArgumentException</a:t>
            </a:r>
            <a:r>
              <a:rPr lang="en-US" dirty="0"/>
              <a:t> instead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void </a:t>
            </a:r>
            <a:r>
              <a:rPr lang="en-US" sz="2000" dirty="0" err="1">
                <a:solidFill>
                  <a:srgbClr val="CC6600"/>
                </a:solidFill>
              </a:rPr>
              <a:t>setWidth</a:t>
            </a:r>
            <a:r>
              <a:rPr lang="en-US" sz="2000" dirty="0">
                <a:solidFill>
                  <a:srgbClr val="CC6600"/>
                </a:solidFill>
              </a:rPr>
              <a:t>(double w)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if (w &lt;= 0)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    throw new </a:t>
            </a:r>
            <a:r>
              <a:rPr lang="en-US" sz="2000" dirty="0" err="1">
                <a:solidFill>
                  <a:srgbClr val="CC6600"/>
                </a:solidFill>
              </a:rPr>
              <a:t>IllegalArgumentException</a:t>
            </a:r>
            <a:r>
              <a:rPr lang="en-US" sz="2000" dirty="0">
                <a:solidFill>
                  <a:srgbClr val="CC6600"/>
                </a:solidFill>
              </a:rPr>
              <a:t>("width: " + w);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} else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    width = w;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BE388A-21AA-444B-9F66-CBDECF4C97BD}"/>
              </a:ext>
            </a:extLst>
          </p:cNvPr>
          <p:cNvSpPr txBox="1"/>
          <p:nvPr/>
        </p:nvSpPr>
        <p:spPr>
          <a:xfrm>
            <a:off x="3122801" y="6457890"/>
            <a:ext cx="602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program will crash unless it catches the exception (more later)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42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CAD3-28C5-4CA9-B9FE-56BC3252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Setters (Alternative)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DC785-8643-4746-8CF4-B3D3E6B0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use inappropriate values</a:t>
            </a:r>
          </a:p>
          <a:p>
            <a:pPr lvl="1"/>
            <a:r>
              <a:rPr lang="en-US" dirty="0"/>
              <a:t>but return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 if changed; </a:t>
            </a:r>
            <a:r>
              <a:rPr lang="en-US" dirty="0">
                <a:solidFill>
                  <a:schemeClr val="accent1"/>
                </a:solidFill>
              </a:rPr>
              <a:t>false</a:t>
            </a:r>
            <a:r>
              <a:rPr lang="en-US" dirty="0"/>
              <a:t> if not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</a:t>
            </a:r>
            <a:r>
              <a:rPr lang="en-US" sz="2400" dirty="0" err="1">
                <a:solidFill>
                  <a:srgbClr val="CC6600"/>
                </a:solidFill>
              </a:rPr>
              <a:t>boolean</a:t>
            </a:r>
            <a:r>
              <a:rPr lang="en-US" sz="2400" dirty="0">
                <a:solidFill>
                  <a:srgbClr val="CC6600"/>
                </a:solidFill>
              </a:rPr>
              <a:t> </a:t>
            </a:r>
            <a:r>
              <a:rPr lang="en-US" sz="2400" dirty="0" err="1">
                <a:solidFill>
                  <a:srgbClr val="CC6600"/>
                </a:solidFill>
              </a:rPr>
              <a:t>setWidth</a:t>
            </a:r>
            <a:r>
              <a:rPr lang="en-US" sz="2400" dirty="0">
                <a:solidFill>
                  <a:srgbClr val="CC6600"/>
                </a:solidFill>
              </a:rPr>
              <a:t>(double w)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if (w &lt;= 0)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    return false;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} else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    width = w;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    return true;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DD5B83-35E2-4BD4-9C90-855D85D1671D}"/>
              </a:ext>
            </a:extLst>
          </p:cNvPr>
          <p:cNvSpPr txBox="1"/>
          <p:nvPr/>
        </p:nvSpPr>
        <p:spPr>
          <a:xfrm>
            <a:off x="3547595" y="6457890"/>
            <a:ext cx="5596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important thing is to let caller know change didn’t happen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3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6641-BAE7-411E-BD29-0AEBEDF3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Instance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BB241-CF55-44D9-A4CA-7DF27C64D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add other helpful methods</a:t>
            </a:r>
          </a:p>
          <a:p>
            <a:pPr lvl="1"/>
            <a:r>
              <a:rPr lang="en-US" dirty="0"/>
              <a:t>methods to get area/perimeter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getArea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 * width;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getPerimeter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2 * (height + width);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US" dirty="0"/>
              <a:t>instance methods use instance variables</a:t>
            </a:r>
          </a:p>
          <a:p>
            <a:pPr lvl="2"/>
            <a:r>
              <a:rPr lang="en-US" dirty="0"/>
              <a:t>do not create new fields!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2842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AE892-5FFD-4166-93AA-3D00D363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Instance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B168C-42B9-417B-96FC-32D60198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return any kind of value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</a:t>
            </a:r>
            <a:r>
              <a:rPr lang="en-US" sz="2400" dirty="0" err="1">
                <a:solidFill>
                  <a:srgbClr val="CC6600"/>
                </a:solidFill>
              </a:rPr>
              <a:t>boolean</a:t>
            </a:r>
            <a:r>
              <a:rPr lang="en-US" sz="2400" dirty="0">
                <a:solidFill>
                  <a:srgbClr val="CC6600"/>
                </a:solidFill>
              </a:rPr>
              <a:t> </a:t>
            </a:r>
            <a:r>
              <a:rPr lang="en-US" sz="2400" dirty="0" err="1">
                <a:solidFill>
                  <a:srgbClr val="CC6600"/>
                </a:solidFill>
              </a:rPr>
              <a:t>isSquare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 == width;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r>
              <a:rPr lang="en-US" dirty="0"/>
              <a:t>Can modify the object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void expand(double factor)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height *= factor;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width *= factor;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48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toString</a:t>
            </a:r>
            <a:r>
              <a:rPr lang="en-CA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Special method to help print objects</a:t>
            </a:r>
          </a:p>
          <a:p>
            <a:pPr lvl="1"/>
            <a:r>
              <a:rPr lang="en-CA" dirty="0"/>
              <a:t>says what should be printed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@Override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String </a:t>
            </a:r>
            <a:r>
              <a:rPr lang="en-CA" sz="2400" dirty="0" err="1">
                <a:solidFill>
                  <a:srgbClr val="CC6600"/>
                </a:solidFill>
              </a:rPr>
              <a:t>toString</a:t>
            </a:r>
            <a:r>
              <a:rPr lang="en-CA" sz="2400" dirty="0">
                <a:solidFill>
                  <a:srgbClr val="CC6600"/>
                </a:solidFill>
              </a:rPr>
              <a:t>() {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    return width + "x" + height + " Rectangle";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CA" dirty="0" err="1"/>
              <a:t>toString</a:t>
            </a:r>
            <a:r>
              <a:rPr lang="en-CA" dirty="0"/>
              <a:t> does not print anything!</a:t>
            </a:r>
          </a:p>
          <a:p>
            <a:pPr lvl="2"/>
            <a:r>
              <a:rPr lang="en-CA" dirty="0"/>
              <a:t>client needs to use print/</a:t>
            </a:r>
            <a:r>
              <a:rPr lang="en-CA" dirty="0" err="1"/>
              <a:t>println</a:t>
            </a:r>
            <a:endParaRPr lang="en-CA" dirty="0"/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myRectangle.toString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DD5B83-35E2-4BD4-9C90-855D85D1671D}"/>
              </a:ext>
            </a:extLst>
          </p:cNvPr>
          <p:cNvSpPr txBox="1"/>
          <p:nvPr/>
        </p:nvSpPr>
        <p:spPr>
          <a:xfrm>
            <a:off x="4055748" y="6457890"/>
            <a:ext cx="5088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we will explain the @Override in a couple of weeks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toString</a:t>
            </a:r>
            <a:r>
              <a:rPr lang="en-CA" dirty="0"/>
              <a:t> Called Automatically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Usually don’t even need to call </a:t>
            </a:r>
            <a:r>
              <a:rPr lang="en-CA" dirty="0" err="1"/>
              <a:t>toString</a:t>
            </a:r>
            <a:endParaRPr lang="en-CA" dirty="0"/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myRectangle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 err="1"/>
              <a:t>println</a:t>
            </a:r>
            <a:r>
              <a:rPr lang="en-CA" dirty="0"/>
              <a:t> calls </a:t>
            </a:r>
            <a:r>
              <a:rPr lang="en-CA" dirty="0" err="1"/>
              <a:t>toString</a:t>
            </a:r>
            <a:endParaRPr lang="en-CA" dirty="0"/>
          </a:p>
          <a:p>
            <a:pPr lvl="2"/>
            <a:r>
              <a:rPr lang="en-CA" dirty="0"/>
              <a:t>something it does to be nicer</a:t>
            </a:r>
          </a:p>
          <a:p>
            <a:pPr lvl="1"/>
            <a:r>
              <a:rPr lang="en-CA" dirty="0" err="1"/>
              <a:t>toString</a:t>
            </a:r>
            <a:r>
              <a:rPr lang="en-CA" dirty="0"/>
              <a:t> builds the String </a:t>
            </a:r>
            <a:br>
              <a:rPr lang="en-CA" dirty="0"/>
            </a:br>
            <a:r>
              <a:rPr lang="en-CA" dirty="0"/>
              <a:t>"5.4x1.5 Rectangle"</a:t>
            </a:r>
          </a:p>
          <a:p>
            <a:pPr lvl="1"/>
            <a:r>
              <a:rPr lang="en-CA" dirty="0" err="1"/>
              <a:t>println</a:t>
            </a:r>
            <a:r>
              <a:rPr lang="en-CA" dirty="0"/>
              <a:t> prints that String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59525" y="3236913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162470" y="3336878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162470" y="374409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7162800" y="4151313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5613396" y="2590800"/>
            <a:ext cx="1701804" cy="722313"/>
            <a:chOff x="3820" y="1531"/>
            <a:chExt cx="1072" cy="455"/>
          </a:xfrm>
        </p:grpSpPr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5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107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myRectangle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6" name="Elbow Connector 15"/>
          <p:cNvCxnSpPr>
            <a:stCxn id="14" idx="2"/>
            <a:endCxn id="9" idx="1"/>
          </p:cNvCxnSpPr>
          <p:nvPr/>
        </p:nvCxnSpPr>
        <p:spPr bwMode="auto">
          <a:xfrm rot="16200000" flipH="1">
            <a:off x="5880495" y="3443683"/>
            <a:ext cx="609600" cy="34845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600200" y="5410200"/>
            <a:ext cx="6248400" cy="7620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5.4x1.5 Rectangle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4AEF-050C-4848-8DE3-BDFA9111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(Static)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78440-9162-4B49-9914-316A96FA1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Methods that don’t use instance variables</a:t>
            </a:r>
          </a:p>
          <a:p>
            <a:pPr lvl="1"/>
            <a:r>
              <a:rPr lang="en-US" dirty="0"/>
              <a:t>called using class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Rectangle </a:t>
            </a:r>
            <a:r>
              <a:rPr lang="en-US" sz="2400" dirty="0" err="1">
                <a:solidFill>
                  <a:schemeClr val="accent1"/>
                </a:solidFill>
              </a:rPr>
              <a:t>mySquare</a:t>
            </a:r>
            <a:r>
              <a:rPr lang="en-US" sz="2400" dirty="0">
                <a:solidFill>
                  <a:schemeClr val="accent1"/>
                </a:solidFill>
              </a:rPr>
              <a:t> = </a:t>
            </a:r>
            <a:r>
              <a:rPr lang="en-US" sz="2400" dirty="0" err="1">
                <a:solidFill>
                  <a:schemeClr val="accent1"/>
                </a:solidFill>
              </a:rPr>
              <a:t>Rectangle.makeSquare</a:t>
            </a:r>
            <a:r>
              <a:rPr lang="en-US" sz="2400" dirty="0">
                <a:solidFill>
                  <a:schemeClr val="accent1"/>
                </a:solidFill>
              </a:rPr>
              <a:t>(5.0, red);</a:t>
            </a:r>
          </a:p>
          <a:p>
            <a:pPr lvl="1"/>
            <a:r>
              <a:rPr lang="en-US" dirty="0"/>
              <a:t>declare method static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static Rectangle </a:t>
            </a:r>
            <a:r>
              <a:rPr lang="en-US" sz="2400" dirty="0" err="1">
                <a:solidFill>
                  <a:srgbClr val="CC6600"/>
                </a:solidFill>
              </a:rPr>
              <a:t>makeSquare</a:t>
            </a:r>
            <a:r>
              <a:rPr lang="en-US" sz="2400" dirty="0">
                <a:solidFill>
                  <a:srgbClr val="CC6600"/>
                </a:solidFill>
              </a:rPr>
              <a:t>(double s,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new Rectangle(s, s);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US" dirty="0"/>
              <a:t>for when result doesn’t depend on any object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if (</a:t>
            </a:r>
            <a:r>
              <a:rPr lang="en-US" sz="2400" dirty="0" err="1">
                <a:solidFill>
                  <a:schemeClr val="accent1"/>
                </a:solidFill>
              </a:rPr>
              <a:t>Student.isValidGrade</a:t>
            </a:r>
            <a:r>
              <a:rPr lang="en-US" sz="2400" dirty="0">
                <a:solidFill>
                  <a:schemeClr val="accent1"/>
                </a:solidFill>
              </a:rPr>
              <a:t>(g)) {  </a:t>
            </a:r>
            <a:r>
              <a:rPr lang="en-US" sz="2400" i="1" dirty="0">
                <a:solidFill>
                  <a:schemeClr val="accent1"/>
                </a:solidFill>
              </a:rPr>
              <a:t>// same for any Student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myStudent.setGrade</a:t>
            </a:r>
            <a:r>
              <a:rPr lang="en-US" sz="2400" dirty="0">
                <a:solidFill>
                  <a:schemeClr val="accent1"/>
                </a:solidFill>
              </a:rPr>
              <a:t>(g);        </a:t>
            </a:r>
            <a:r>
              <a:rPr lang="en-US" sz="2400" i="1" dirty="0">
                <a:solidFill>
                  <a:schemeClr val="accent1"/>
                </a:solidFill>
              </a:rPr>
              <a:t>// so good for my Student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339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B37B-6336-4FBE-8ACF-DB792260A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(Static) Variables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D6F97-D2D7-42DE-8F15-E9D94E94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shared by all objects in class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static final int MAX_GRADE = 100;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private static int </a:t>
            </a:r>
            <a:r>
              <a:rPr lang="en-US" sz="2400" dirty="0" err="1">
                <a:solidFill>
                  <a:srgbClr val="CC6600"/>
                </a:solidFill>
              </a:rPr>
              <a:t>numStudents</a:t>
            </a:r>
            <a:r>
              <a:rPr lang="en-US" sz="2400" dirty="0">
                <a:solidFill>
                  <a:srgbClr val="CC6600"/>
                </a:solidFill>
              </a:rPr>
              <a:t> = 0;</a:t>
            </a:r>
          </a:p>
          <a:p>
            <a:pPr lvl="2"/>
            <a:r>
              <a:rPr lang="en-US" dirty="0"/>
              <a:t>maximum grade allowed; number of students</a:t>
            </a:r>
          </a:p>
          <a:p>
            <a:pPr lvl="2"/>
            <a:r>
              <a:rPr lang="en-US" dirty="0"/>
              <a:t>same for every Student</a:t>
            </a:r>
          </a:p>
          <a:p>
            <a:pPr lvl="1"/>
            <a:r>
              <a:rPr lang="en-US" dirty="0"/>
              <a:t>declared </a:t>
            </a:r>
            <a:r>
              <a:rPr lang="en-US" dirty="0">
                <a:solidFill>
                  <a:srgbClr val="CC6600"/>
                </a:solidFill>
              </a:rPr>
              <a:t>static</a:t>
            </a:r>
          </a:p>
          <a:p>
            <a:pPr lvl="1"/>
            <a:r>
              <a:rPr lang="en-US" dirty="0"/>
              <a:t>should be </a:t>
            </a:r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or </a:t>
            </a:r>
            <a:r>
              <a:rPr lang="en-US" dirty="0">
                <a:solidFill>
                  <a:srgbClr val="CC6600"/>
                </a:solidFill>
              </a:rPr>
              <a:t>public final</a:t>
            </a:r>
          </a:p>
          <a:p>
            <a:pPr lvl="1"/>
            <a:r>
              <a:rPr lang="en-US" dirty="0"/>
              <a:t>needs to be given a value in the declaration</a:t>
            </a:r>
          </a:p>
          <a:p>
            <a:pPr lvl="1"/>
            <a:r>
              <a:rPr lang="en-US" dirty="0"/>
              <a:t>may have getters and/or setters</a:t>
            </a:r>
          </a:p>
          <a:p>
            <a:pPr lvl="2"/>
            <a:r>
              <a:rPr lang="en-US" dirty="0"/>
              <a:t>they’d be static, too!</a:t>
            </a:r>
          </a:p>
        </p:txBody>
      </p:sp>
    </p:spTree>
    <p:extLst>
      <p:ext uri="{BB962C8B-B14F-4D97-AF65-F5344CB8AC3E}">
        <p14:creationId xmlns:p14="http://schemas.microsoft.com/office/powerpoint/2010/main" val="417758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Primitive data types</a:t>
            </a:r>
          </a:p>
          <a:p>
            <a:pPr lvl="1"/>
            <a:r>
              <a:rPr lang="en-CA" dirty="0" err="1"/>
              <a:t>int</a:t>
            </a:r>
            <a:r>
              <a:rPr lang="en-CA" dirty="0"/>
              <a:t>, double, </a:t>
            </a:r>
            <a:r>
              <a:rPr lang="en-CA" dirty="0" err="1"/>
              <a:t>boolean</a:t>
            </a:r>
            <a:r>
              <a:rPr lang="en-CA" dirty="0"/>
              <a:t>, char, …</a:t>
            </a:r>
          </a:p>
          <a:p>
            <a:r>
              <a:rPr lang="en-CA" dirty="0"/>
              <a:t>Constructed data types</a:t>
            </a:r>
          </a:p>
          <a:p>
            <a:pPr lvl="1"/>
            <a:r>
              <a:rPr lang="en-CA" dirty="0"/>
              <a:t>String, Scanner, Color, Button, </a:t>
            </a:r>
            <a:r>
              <a:rPr lang="en-CA" dirty="0" err="1"/>
              <a:t>TextField</a:t>
            </a:r>
            <a:r>
              <a:rPr lang="en-CA" dirty="0"/>
              <a:t>, …</a:t>
            </a:r>
          </a:p>
          <a:p>
            <a:pPr lvl="1"/>
            <a:r>
              <a:rPr lang="en-CA" dirty="0"/>
              <a:t>each defined in a file with same name + .java</a:t>
            </a:r>
          </a:p>
          <a:p>
            <a:r>
              <a:rPr lang="en-CA" dirty="0"/>
              <a:t>Constructed data types are for holding data</a:t>
            </a:r>
          </a:p>
          <a:p>
            <a:pPr lvl="1"/>
            <a:r>
              <a:rPr lang="en-CA" dirty="0"/>
              <a:t>one object holds related pieces of data</a:t>
            </a:r>
          </a:p>
          <a:p>
            <a:pPr lvl="2"/>
            <a:r>
              <a:rPr lang="en-CA" i="1" dirty="0"/>
              <a:t>e.g. </a:t>
            </a:r>
            <a:r>
              <a:rPr lang="en-CA" dirty="0"/>
              <a:t>all the characters of the String "Hello!"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B356C-A08D-4EF3-AED6-AB1E8338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i="1" dirty="0"/>
              <a:t>vs</a:t>
            </a:r>
            <a:r>
              <a:rPr lang="en-US" dirty="0"/>
              <a:t>. Instance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65688-AADC-4634-8DC5-BD8AA62C8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method </a:t>
            </a:r>
            <a:r>
              <a:rPr lang="en-US" i="1" dirty="0"/>
              <a:t>cannot</a:t>
            </a:r>
            <a:r>
              <a:rPr lang="en-US" dirty="0"/>
              <a:t> use instance variables</a:t>
            </a:r>
          </a:p>
          <a:p>
            <a:pPr lvl="1"/>
            <a:r>
              <a:rPr lang="en-US" dirty="0"/>
              <a:t>same for every object</a:t>
            </a:r>
          </a:p>
          <a:p>
            <a:pPr lvl="1"/>
            <a:r>
              <a:rPr lang="en-US" dirty="0"/>
              <a:t>cannot depend on any object’s fields</a:t>
            </a:r>
          </a:p>
          <a:p>
            <a:r>
              <a:rPr lang="en-US" dirty="0"/>
              <a:t>Instance method </a:t>
            </a:r>
            <a:r>
              <a:rPr lang="en-US" i="1" dirty="0"/>
              <a:t>can</a:t>
            </a:r>
            <a:r>
              <a:rPr lang="en-US" dirty="0"/>
              <a:t> use static variables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update count of Students in constructor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Student(String name)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</a:t>
            </a:r>
            <a:r>
              <a:rPr lang="en-US" sz="2000" i="1" dirty="0">
                <a:solidFill>
                  <a:srgbClr val="CC6600"/>
                </a:solidFill>
              </a:rPr>
              <a:t>// increase count of students and assign A-number based on count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++</a:t>
            </a:r>
            <a:r>
              <a:rPr lang="en-US" sz="2000" dirty="0" err="1">
                <a:solidFill>
                  <a:srgbClr val="CC6600"/>
                </a:solidFill>
              </a:rPr>
              <a:t>numStudents</a:t>
            </a:r>
            <a:r>
              <a:rPr lang="en-US" sz="2000" dirty="0">
                <a:solidFill>
                  <a:srgbClr val="CC6600"/>
                </a:solidFill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A_NUMBER = </a:t>
            </a:r>
            <a:r>
              <a:rPr lang="en-US" sz="2000" dirty="0" err="1">
                <a:solidFill>
                  <a:srgbClr val="CC6600"/>
                </a:solidFill>
              </a:rPr>
              <a:t>String.format</a:t>
            </a:r>
            <a:r>
              <a:rPr lang="en-US" sz="2000" dirty="0">
                <a:solidFill>
                  <a:srgbClr val="CC6600"/>
                </a:solidFill>
              </a:rPr>
              <a:t>("A%08d", </a:t>
            </a:r>
            <a:r>
              <a:rPr lang="en-US" sz="2000" dirty="0" err="1">
                <a:solidFill>
                  <a:srgbClr val="CC6600"/>
                </a:solidFill>
              </a:rPr>
              <a:t>numStudents</a:t>
            </a:r>
            <a:r>
              <a:rPr lang="en-US" sz="2000" dirty="0">
                <a:solidFill>
                  <a:srgbClr val="CC6600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81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DFBA-0234-44F0-8E81-6C640606F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928D-2322-4376-A2AA-11A5B544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declare methods private</a:t>
            </a:r>
          </a:p>
          <a:p>
            <a:pPr lvl="1"/>
            <a:r>
              <a:rPr lang="en-US" dirty="0"/>
              <a:t>means can only be called from in this class</a:t>
            </a:r>
          </a:p>
          <a:p>
            <a:pPr lvl="2"/>
            <a:r>
              <a:rPr lang="en-US" dirty="0"/>
              <a:t>from other public or private methods</a:t>
            </a:r>
          </a:p>
          <a:p>
            <a:pPr lvl="1"/>
            <a:r>
              <a:rPr lang="en-US" dirty="0"/>
              <a:t>can be instance or class (static) methods</a:t>
            </a:r>
          </a:p>
          <a:p>
            <a:r>
              <a:rPr lang="en-US" dirty="0"/>
              <a:t>Part of the </a:t>
            </a:r>
            <a:r>
              <a:rPr lang="en-US" i="1" dirty="0"/>
              <a:t>implementation details</a:t>
            </a:r>
          </a:p>
          <a:p>
            <a:pPr lvl="1"/>
            <a:r>
              <a:rPr lang="en-US" dirty="0"/>
              <a:t>unimportant to client</a:t>
            </a:r>
          </a:p>
          <a:p>
            <a:pPr lvl="1"/>
            <a:r>
              <a:rPr lang="en-US" dirty="0"/>
              <a:t>can be added/changed/removed at any time</a:t>
            </a:r>
          </a:p>
          <a:p>
            <a:pPr lvl="2"/>
            <a:r>
              <a:rPr lang="en-US" i="1" dirty="0"/>
              <a:t>public</a:t>
            </a:r>
            <a:r>
              <a:rPr lang="en-US" dirty="0"/>
              <a:t> methods should stay available once released (</a:t>
            </a:r>
            <a:r>
              <a:rPr lang="en-US" i="1" dirty="0"/>
              <a:t>deprecate</a:t>
            </a:r>
            <a:r>
              <a:rPr lang="en-US" dirty="0"/>
              <a:t> a public method instead of deleting it)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54DBE-E70E-4FEF-851C-D32D516A3792}"/>
              </a:ext>
            </a:extLst>
          </p:cNvPr>
          <p:cNvSpPr txBox="1"/>
          <p:nvPr/>
        </p:nvSpPr>
        <p:spPr>
          <a:xfrm>
            <a:off x="2088864" y="6457890"/>
            <a:ext cx="7055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a method is </a:t>
            </a:r>
            <a:r>
              <a:rPr lang="en-US" sz="1800" i="1" dirty="0">
                <a:solidFill>
                  <a:schemeClr val="bg2"/>
                </a:solidFill>
                <a:latin typeface="Arial Narrow" panose="020B0606020202030204" pitchFamily="34" charset="0"/>
              </a:rPr>
              <a:t>deprecated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, use the suggested replacement method instead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15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31FEA-82D6-4454-9E2F-5957C02D2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E1846-6C15-4A7E-A70C-2AF7C52DC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elements are variables</a:t>
            </a:r>
          </a:p>
          <a:p>
            <a:pPr lvl="1"/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a variable </a:t>
            </a:r>
            <a:r>
              <a:rPr lang="en-US" dirty="0">
                <a:sym typeface="Wingdings" panose="05000000000000000000" pitchFamily="2" charset="2"/>
              </a:rPr>
              <a:t> can give it a value</a:t>
            </a:r>
          </a:p>
          <a:p>
            <a:r>
              <a:rPr lang="en-US" dirty="0">
                <a:sym typeface="Wingdings" panose="05000000000000000000" pitchFamily="2" charset="2"/>
              </a:rPr>
              <a:t>Base type of array can be a class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Student[] </a:t>
            </a:r>
            <a:r>
              <a:rPr lang="en-US" sz="2400" dirty="0" err="1">
                <a:solidFill>
                  <a:schemeClr val="accent1"/>
                </a:solidFill>
                <a:sym typeface="Wingdings" panose="05000000000000000000" pitchFamily="2" charset="2"/>
              </a:rPr>
              <a:t>myClass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= new Student[65];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Rectangle[] </a:t>
            </a:r>
            <a:r>
              <a:rPr lang="en-US" sz="2400" dirty="0" err="1">
                <a:solidFill>
                  <a:schemeClr val="accent1"/>
                </a:solidFill>
                <a:sym typeface="Wingdings" panose="05000000000000000000" pitchFamily="2" charset="2"/>
              </a:rPr>
              <a:t>theBoxes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= new Rectangle[10];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elements of these arrays are variables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variables </a:t>
            </a:r>
            <a:r>
              <a:rPr lang="en-US" i="1" dirty="0">
                <a:sym typeface="Wingdings" panose="05000000000000000000" pitchFamily="2" charset="2"/>
              </a:rPr>
              <a:t>refer to</a:t>
            </a:r>
            <a:r>
              <a:rPr lang="en-US" dirty="0">
                <a:sym typeface="Wingdings" panose="05000000000000000000" pitchFamily="2" charset="2"/>
              </a:rPr>
              <a:t> objects</a:t>
            </a:r>
            <a:endParaRPr lang="en-US" dirty="0"/>
          </a:p>
          <a:p>
            <a:pPr lvl="1"/>
            <a:r>
              <a:rPr lang="en-US" dirty="0">
                <a:sym typeface="Wingdings" panose="05000000000000000000" pitchFamily="2" charset="2"/>
              </a:rPr>
              <a:t>objects need to be created using new</a:t>
            </a:r>
          </a:p>
          <a:p>
            <a:pPr lvl="2"/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new Student(…)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new Rectangle(…)</a:t>
            </a:r>
          </a:p>
        </p:txBody>
      </p:sp>
    </p:spTree>
    <p:extLst>
      <p:ext uri="{BB962C8B-B14F-4D97-AF65-F5344CB8AC3E}">
        <p14:creationId xmlns:p14="http://schemas.microsoft.com/office/powerpoint/2010/main" val="1582029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Ten Rectangles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Code to create Rectangles from user input</a:t>
            </a:r>
          </a:p>
          <a:p>
            <a:pPr lvl="1"/>
            <a:r>
              <a:rPr lang="en-CA" dirty="0"/>
              <a:t>loop thru array; read dimensions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theBoxes.length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width and height: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w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h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new Rectangle(w, h);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Using Array-Based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Elements of array refer to object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/>
              <a:t> </a:t>
            </a:r>
            <a:r>
              <a:rPr lang="en-CA" dirty="0"/>
              <a:t>refers to a Rectangle[]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</a:t>
            </a:r>
            <a:r>
              <a:rPr lang="en-CA" dirty="0"/>
              <a:t> refers to a Rectangle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].</a:t>
            </a:r>
            <a:r>
              <a:rPr lang="en-CA" sz="2400" dirty="0" err="1">
                <a:solidFill>
                  <a:schemeClr val="accent1"/>
                </a:solidFill>
              </a:rPr>
              <a:t>getWidth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/>
              <a:t>that Rectangle’s width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232529" y="5141913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035474" y="5241878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035474" y="564909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7" name="Rectangle 6"/>
          <p:cNvSpPr/>
          <p:nvPr/>
        </p:nvSpPr>
        <p:spPr bwMode="auto">
          <a:xfrm flipV="1">
            <a:off x="7035804" y="6056313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762003" y="3962400"/>
            <a:ext cx="1287466" cy="722313"/>
            <a:chOff x="3820" y="1531"/>
            <a:chExt cx="811" cy="455"/>
          </a:xfrm>
        </p:grpSpPr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81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theBoxes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" name="Elbow Connector 15"/>
          <p:cNvCxnSpPr>
            <a:stCxn id="9" idx="3"/>
            <a:endCxn id="22" idx="0"/>
          </p:cNvCxnSpPr>
          <p:nvPr/>
        </p:nvCxnSpPr>
        <p:spPr bwMode="auto">
          <a:xfrm>
            <a:off x="1328739" y="4484688"/>
            <a:ext cx="2100261" cy="39211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7" name="Elbow Connector 15"/>
          <p:cNvCxnSpPr>
            <a:stCxn id="13" idx="2"/>
            <a:endCxn id="4" idx="1"/>
          </p:cNvCxnSpPr>
          <p:nvPr/>
        </p:nvCxnSpPr>
        <p:spPr bwMode="auto">
          <a:xfrm rot="16200000" flipH="1">
            <a:off x="3822569" y="3417753"/>
            <a:ext cx="446088" cy="4373831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1295400" y="4876800"/>
            <a:ext cx="4267200" cy="609600"/>
            <a:chOff x="1295400" y="4876800"/>
            <a:chExt cx="4267200" cy="609600"/>
          </a:xfrm>
        </p:grpSpPr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1371600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1689629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2007658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325687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auto">
            <a:xfrm>
              <a:off x="2643716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2961745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3279774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597803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3915832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875847" y="4981545"/>
              <a:ext cx="61055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95400" y="4876800"/>
              <a:ext cx="4267200" cy="609600"/>
            </a:xfrm>
            <a:prstGeom prst="rect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4233862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</p:grp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3962400" y="6096000"/>
            <a:ext cx="15240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5.4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 in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Instance or class variable can be an array</a:t>
            </a:r>
          </a:p>
          <a:p>
            <a:pPr lvl="1"/>
            <a:r>
              <a:rPr lang="en-CA" dirty="0"/>
              <a:t>Student </a:t>
            </a:r>
            <a:r>
              <a:rPr lang="en-CA" dirty="0">
                <a:sym typeface="Wingdings" pitchFamily="2" charset="2"/>
              </a:rPr>
              <a:t>can have </a:t>
            </a:r>
            <a:r>
              <a:rPr lang="en-CA" dirty="0"/>
              <a:t>array for assignment grades</a:t>
            </a:r>
          </a:p>
          <a:p>
            <a:pPr lvl="1"/>
            <a:r>
              <a:rPr lang="en-CA" dirty="0"/>
              <a:t>… and another for lab grades, and …</a:t>
            </a:r>
          </a:p>
          <a:p>
            <a:r>
              <a:rPr lang="en-CA" dirty="0"/>
              <a:t>Declared private (as usual)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private int[] </a:t>
            </a: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;</a:t>
            </a:r>
          </a:p>
          <a:p>
            <a:pPr lvl="1"/>
            <a:r>
              <a:rPr lang="en-CA" dirty="0"/>
              <a:t>instance variable set by constructor, as usual</a:t>
            </a:r>
          </a:p>
          <a:p>
            <a:pPr lvl="1">
              <a:buNone/>
            </a:pP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 = new int[NUM_ASGN];</a:t>
            </a:r>
            <a:endParaRPr lang="en-CA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getters and setters for elements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</a:t>
            </a:r>
            <a:r>
              <a:rPr lang="en-CA" sz="2400" dirty="0" err="1">
                <a:solidFill>
                  <a:srgbClr val="CC6600"/>
                </a:solidFill>
              </a:rPr>
              <a:t>int</a:t>
            </a:r>
            <a:r>
              <a:rPr lang="en-CA" sz="2400" dirty="0">
                <a:solidFill>
                  <a:srgbClr val="CC6600"/>
                </a:solidFill>
              </a:rPr>
              <a:t> </a:t>
            </a:r>
            <a:r>
              <a:rPr lang="en-CA" sz="2400" dirty="0" err="1">
                <a:solidFill>
                  <a:srgbClr val="CC6600"/>
                </a:solidFill>
              </a:rPr>
              <a:t>getGrade</a:t>
            </a:r>
            <a:r>
              <a:rPr lang="en-CA" sz="2400" dirty="0">
                <a:solidFill>
                  <a:srgbClr val="CC6600"/>
                </a:solidFill>
              </a:rPr>
              <a:t>(</a:t>
            </a:r>
            <a:r>
              <a:rPr lang="en-CA" sz="2400" dirty="0" err="1">
                <a:solidFill>
                  <a:srgbClr val="CC6600"/>
                </a:solidFill>
              </a:rPr>
              <a:t>int</a:t>
            </a:r>
            <a:r>
              <a:rPr lang="en-CA" sz="2400" dirty="0">
                <a:solidFill>
                  <a:srgbClr val="CC6600"/>
                </a:solidFill>
              </a:rPr>
              <a:t> 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return </a:t>
            </a: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[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 – 1];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</a:t>
            </a:r>
            <a:r>
              <a:rPr lang="en-CA" sz="2400" dirty="0" err="1">
                <a:solidFill>
                  <a:srgbClr val="CC6600"/>
                </a:solidFill>
              </a:rPr>
              <a:t>boolean</a:t>
            </a:r>
            <a:r>
              <a:rPr lang="en-CA" sz="2400" dirty="0">
                <a:solidFill>
                  <a:srgbClr val="CC6600"/>
                </a:solidFill>
              </a:rPr>
              <a:t> </a:t>
            </a:r>
            <a:r>
              <a:rPr lang="en-CA" sz="2400" dirty="0" err="1">
                <a:solidFill>
                  <a:srgbClr val="CC6600"/>
                </a:solidFill>
              </a:rPr>
              <a:t>setGrade</a:t>
            </a:r>
            <a:r>
              <a:rPr lang="en-CA" sz="2400" dirty="0">
                <a:solidFill>
                  <a:srgbClr val="CC6600"/>
                </a:solidFill>
              </a:rPr>
              <a:t>(</a:t>
            </a:r>
            <a:r>
              <a:rPr lang="en-CA" sz="2400" dirty="0" err="1">
                <a:solidFill>
                  <a:srgbClr val="CC6600"/>
                </a:solidFill>
              </a:rPr>
              <a:t>int</a:t>
            </a:r>
            <a:r>
              <a:rPr lang="en-CA" sz="2400" dirty="0">
                <a:solidFill>
                  <a:srgbClr val="CC6600"/>
                </a:solidFill>
              </a:rPr>
              <a:t> 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, </a:t>
            </a:r>
            <a:r>
              <a:rPr lang="en-CA" sz="2400" dirty="0" err="1">
                <a:solidFill>
                  <a:srgbClr val="CC6600"/>
                </a:solidFill>
              </a:rPr>
              <a:t>int</a:t>
            </a:r>
            <a:r>
              <a:rPr lang="en-CA" sz="2400" dirty="0">
                <a:solidFill>
                  <a:srgbClr val="CC6600"/>
                </a:solidFill>
              </a:rPr>
              <a:t> grade)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if (</a:t>
            </a:r>
            <a:r>
              <a:rPr lang="en-CA" sz="2400" dirty="0" err="1">
                <a:solidFill>
                  <a:srgbClr val="CC6600"/>
                </a:solidFill>
              </a:rPr>
              <a:t>Student.isValidGrade</a:t>
            </a:r>
            <a:r>
              <a:rPr lang="en-CA" sz="2400" dirty="0">
                <a:solidFill>
                  <a:srgbClr val="CC6600"/>
                </a:solidFill>
              </a:rPr>
              <a:t>(grade))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    </a:t>
            </a:r>
            <a:r>
              <a:rPr lang="en-CA" sz="2400" dirty="0" err="1">
                <a:solidFill>
                  <a:srgbClr val="CC6600"/>
                </a:solidFill>
              </a:rPr>
              <a:t>assignmentGrade</a:t>
            </a:r>
            <a:r>
              <a:rPr lang="en-CA" sz="2400" dirty="0">
                <a:solidFill>
                  <a:srgbClr val="CC6600"/>
                </a:solidFill>
              </a:rPr>
              <a:t>[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 – 1] = grade;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    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54DBE-E70E-4FEF-851C-D32D516A3792}"/>
              </a:ext>
            </a:extLst>
          </p:cNvPr>
          <p:cNvSpPr txBox="1"/>
          <p:nvPr/>
        </p:nvSpPr>
        <p:spPr>
          <a:xfrm>
            <a:off x="2457618" y="6457890"/>
            <a:ext cx="6686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should check </a:t>
            </a:r>
            <a:r>
              <a:rPr lang="en-US" sz="1800" dirty="0" err="1">
                <a:solidFill>
                  <a:schemeClr val="bg2"/>
                </a:solidFill>
                <a:latin typeface="Arial Narrow" panose="020B0606020202030204" pitchFamily="34" charset="0"/>
              </a:rPr>
              <a:t>asgnNo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 as well, to see if it’s a valid assignment number!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getters and setters for whole array</a:t>
            </a:r>
          </a:p>
          <a:p>
            <a:pPr lvl="1"/>
            <a:r>
              <a:rPr lang="en-CA" dirty="0"/>
              <a:t>usually make copies (</a:t>
            </a:r>
            <a:r>
              <a:rPr lang="en-CA" dirty="0">
                <a:sym typeface="Wingdings" pitchFamily="2" charset="2"/>
              </a:rPr>
              <a:t>to protect the elements)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public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int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[]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getAllGrades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return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Arrays.copyOf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assignmentGrades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, NUM_ASGN);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}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public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boolean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setAllGrades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int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[] grades)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if (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areValidGrades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(grades))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   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assignmentGrades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=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Arrays.copyOf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(grades, NUM_ASGN);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    return true;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}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return false;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340E04-6225-4106-99F6-4E39CCEFEC97}"/>
              </a:ext>
            </a:extLst>
          </p:cNvPr>
          <p:cNvSpPr txBox="1"/>
          <p:nvPr/>
        </p:nvSpPr>
        <p:spPr>
          <a:xfrm>
            <a:off x="2241148" y="6457890"/>
            <a:ext cx="690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you don’t make copies, client program can change assignment grades!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Arrays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 a program; not a data type</a:t>
            </a:r>
          </a:p>
          <a:p>
            <a:pPr lvl="1"/>
            <a:r>
              <a:rPr lang="en-CA" dirty="0"/>
              <a:t>a collection of useful methods for arrays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copyOf</a:t>
            </a:r>
            <a:r>
              <a:rPr lang="en-CA" sz="2400" dirty="0"/>
              <a:t> </a:t>
            </a:r>
            <a:r>
              <a:rPr lang="en-CA" dirty="0"/>
              <a:t>makes a copy</a:t>
            </a:r>
          </a:p>
          <a:p>
            <a:pPr lvl="1"/>
            <a:r>
              <a:rPr lang="en-CA" sz="2400" dirty="0">
                <a:solidFill>
                  <a:schemeClr val="accent1"/>
                </a:solidFill>
              </a:rPr>
              <a:t>sort</a:t>
            </a:r>
            <a:r>
              <a:rPr lang="en-CA" sz="2400" dirty="0"/>
              <a:t> </a:t>
            </a:r>
            <a:r>
              <a:rPr lang="en-CA" dirty="0"/>
              <a:t>sorts (orders elements smallest to largest)</a:t>
            </a:r>
          </a:p>
          <a:p>
            <a:pPr lvl="1"/>
            <a:r>
              <a:rPr lang="en-CA" sz="2400" dirty="0">
                <a:solidFill>
                  <a:schemeClr val="accent1"/>
                </a:solidFill>
              </a:rPr>
              <a:t>shuffle</a:t>
            </a:r>
            <a:r>
              <a:rPr lang="en-CA" sz="2400" dirty="0"/>
              <a:t> </a:t>
            </a:r>
            <a:r>
              <a:rPr lang="en-CA" dirty="0"/>
              <a:t>shuffles (re-arranges elements at random)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toString</a:t>
            </a:r>
            <a:r>
              <a:rPr lang="en-CA" sz="2400" dirty="0"/>
              <a:t> </a:t>
            </a:r>
            <a:r>
              <a:rPr lang="en-CA" dirty="0"/>
              <a:t>makes a useful String</a:t>
            </a:r>
          </a:p>
          <a:p>
            <a:pPr lvl="2"/>
            <a:r>
              <a:rPr lang="en-CA" dirty="0"/>
              <a:t>arrays don’t have their own </a:t>
            </a:r>
            <a:r>
              <a:rPr lang="en-CA" dirty="0" err="1"/>
              <a:t>toString</a:t>
            </a:r>
            <a:r>
              <a:rPr lang="en-CA" dirty="0"/>
              <a:t> method </a:t>
            </a:r>
            <a:r>
              <a:rPr lang="en-CA" dirty="0">
                <a:sym typeface="Wingdings" pitchFamily="2" charset="2"/>
              </a:rPr>
              <a:t></a:t>
            </a:r>
          </a:p>
          <a:p>
            <a:pPr lvl="2"/>
            <a:r>
              <a:rPr lang="en-CA" i="1" dirty="0">
                <a:sym typeface="Wingdings" pitchFamily="2" charset="2"/>
              </a:rPr>
              <a:t>technically</a:t>
            </a:r>
            <a:r>
              <a:rPr lang="en-CA" dirty="0">
                <a:sym typeface="Wingdings" pitchFamily="2" charset="2"/>
              </a:rPr>
              <a:t>, arrays are not objects</a:t>
            </a:r>
          </a:p>
          <a:p>
            <a:pPr lvl="2"/>
            <a:r>
              <a:rPr lang="en-CA" dirty="0">
                <a:sym typeface="Wingdings" pitchFamily="2" charset="2"/>
              </a:rPr>
              <a:t>but </a:t>
            </a:r>
            <a:r>
              <a:rPr lang="en-CA" i="1" dirty="0">
                <a:sym typeface="Wingdings" pitchFamily="2" charset="2"/>
              </a:rPr>
              <a:t>mostly</a:t>
            </a:r>
            <a:r>
              <a:rPr lang="en-CA" dirty="0">
                <a:sym typeface="Wingdings" pitchFamily="2" charset="2"/>
              </a:rPr>
              <a:t>, they are objects</a:t>
            </a:r>
            <a:endParaRPr lang="en-C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 CSCI 1226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you’re having trouble with any of these concepts, then review the CSCI 1226 slides</a:t>
            </a:r>
          </a:p>
          <a:p>
            <a:pPr lvl="1"/>
            <a:r>
              <a:rPr lang="en-CA" dirty="0"/>
              <a:t>they are still available at </a:t>
            </a:r>
            <a:r>
              <a:rPr lang="en-CA" dirty="0">
                <a:solidFill>
                  <a:srgbClr val="002060"/>
                </a:solidFill>
                <a:hlinkClick r:id="rId3"/>
              </a:rPr>
              <a:t>https://cs.smu.ca/~myoung/csci1226</a:t>
            </a:r>
            <a:endParaRPr lang="en-CA" dirty="0">
              <a:solidFill>
                <a:srgbClr val="002060"/>
              </a:solidFill>
            </a:endParaRPr>
          </a:p>
          <a:p>
            <a:r>
              <a:rPr lang="en-CA" dirty="0"/>
              <a:t>You need to know this stuff!</a:t>
            </a:r>
          </a:p>
          <a:p>
            <a:pPr lvl="1"/>
            <a:r>
              <a:rPr lang="en-CA" dirty="0"/>
              <a:t>going to be learning newer, more challenging things this term–not a lot of time for struggling with old material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Object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Each class has its own kind of data</a:t>
            </a:r>
          </a:p>
          <a:p>
            <a:pPr lvl="1">
              <a:defRPr/>
            </a:pPr>
            <a:r>
              <a:rPr lang="en-CA" dirty="0"/>
              <a:t>Color has red, green, blue and alpha data</a:t>
            </a:r>
          </a:p>
          <a:p>
            <a:pPr lvl="2">
              <a:defRPr/>
            </a:pPr>
            <a:r>
              <a:rPr lang="en-CA" dirty="0"/>
              <a:t>orange has 255 R, 127 G, and 0 B (and 255 A)</a:t>
            </a:r>
          </a:p>
          <a:p>
            <a:pPr lvl="2">
              <a:defRPr/>
            </a:pPr>
            <a:r>
              <a:rPr lang="en-CA" dirty="0"/>
              <a:t>different Colors have different values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71550" y="3789040"/>
            <a:ext cx="2879725" cy="2636838"/>
            <a:chOff x="1331640" y="4221088"/>
            <a:chExt cx="2880320" cy="2636911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331640" y="4221088"/>
              <a:ext cx="2880320" cy="2636911"/>
              <a:chOff x="1571604" y="3786191"/>
              <a:chExt cx="4214841" cy="2636523"/>
            </a:xfrm>
          </p:grpSpPr>
          <p:sp>
            <p:nvSpPr>
              <p:cNvPr id="14354" name="TextBox 4"/>
              <p:cNvSpPr txBox="1">
                <a:spLocks noChangeArrowheads="1"/>
              </p:cNvSpPr>
              <p:nvPr/>
            </p:nvSpPr>
            <p:spPr bwMode="auto">
              <a:xfrm>
                <a:off x="1571604" y="3786191"/>
                <a:ext cx="4214841" cy="46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 altLang="en-US">
                    <a:solidFill>
                      <a:schemeClr val="bg2"/>
                    </a:solidFill>
                  </a:rPr>
                  <a:t>c1</a:t>
                </a:r>
              </a:p>
            </p:txBody>
          </p:sp>
          <p:sp>
            <p:nvSpPr>
              <p:cNvPr id="14355" name="Rectangle 5"/>
              <p:cNvSpPr>
                <a:spLocks noChangeArrowheads="1"/>
              </p:cNvSpPr>
              <p:nvPr/>
            </p:nvSpPr>
            <p:spPr bwMode="auto">
              <a:xfrm>
                <a:off x="1857356" y="4286257"/>
                <a:ext cx="3929089" cy="213645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bg2">
                    <a:lumMod val="95000"/>
                    <a:lumOff val="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red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green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blue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alpha</a:t>
                </a:r>
              </a:p>
            </p:txBody>
          </p:sp>
        </p:grpSp>
        <p:sp>
          <p:nvSpPr>
            <p:cNvPr id="14350" name="Rectangle 6"/>
            <p:cNvSpPr>
              <a:spLocks noChangeArrowheads="1"/>
            </p:cNvSpPr>
            <p:nvPr/>
          </p:nvSpPr>
          <p:spPr bwMode="auto">
            <a:xfrm>
              <a:off x="2534884" y="4872116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  <p:sp>
          <p:nvSpPr>
            <p:cNvPr id="14351" name="Rectangle 7"/>
            <p:cNvSpPr>
              <a:spLocks noChangeArrowheads="1"/>
            </p:cNvSpPr>
            <p:nvPr/>
          </p:nvSpPr>
          <p:spPr bwMode="auto">
            <a:xfrm>
              <a:off x="2534884" y="5376252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127</a:t>
              </a:r>
            </a:p>
          </p:txBody>
        </p:sp>
        <p:sp>
          <p:nvSpPr>
            <p:cNvPr id="14352" name="Rectangle 8"/>
            <p:cNvSpPr>
              <a:spLocks noChangeArrowheads="1"/>
            </p:cNvSpPr>
            <p:nvPr/>
          </p:nvSpPr>
          <p:spPr bwMode="auto">
            <a:xfrm>
              <a:off x="2534884" y="5880389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>
                  <a:solidFill>
                    <a:schemeClr val="bg2"/>
                  </a:solidFill>
                </a:rPr>
                <a:t>0</a:t>
              </a:r>
            </a:p>
          </p:txBody>
        </p:sp>
        <p:sp>
          <p:nvSpPr>
            <p:cNvPr id="14353" name="Rectangle 8"/>
            <p:cNvSpPr>
              <a:spLocks noChangeArrowheads="1"/>
            </p:cNvSpPr>
            <p:nvPr/>
          </p:nvSpPr>
          <p:spPr bwMode="auto">
            <a:xfrm>
              <a:off x="2534884" y="6384123"/>
              <a:ext cx="160506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435600" y="3789040"/>
            <a:ext cx="2881313" cy="2636838"/>
            <a:chOff x="1331640" y="4221088"/>
            <a:chExt cx="2880320" cy="2636911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331640" y="4221088"/>
              <a:ext cx="2880320" cy="2636911"/>
              <a:chOff x="1571604" y="3786191"/>
              <a:chExt cx="4214841" cy="2636523"/>
            </a:xfrm>
          </p:grpSpPr>
          <p:sp>
            <p:nvSpPr>
              <p:cNvPr id="14347" name="TextBox 4"/>
              <p:cNvSpPr txBox="1">
                <a:spLocks noChangeArrowheads="1"/>
              </p:cNvSpPr>
              <p:nvPr/>
            </p:nvSpPr>
            <p:spPr bwMode="auto">
              <a:xfrm>
                <a:off x="1571604" y="3786191"/>
                <a:ext cx="4214841" cy="46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 altLang="en-US">
                    <a:solidFill>
                      <a:schemeClr val="bg2"/>
                    </a:solidFill>
                  </a:rPr>
                  <a:t>c2</a:t>
                </a:r>
              </a:p>
            </p:txBody>
          </p:sp>
          <p:sp>
            <p:nvSpPr>
              <p:cNvPr id="14348" name="Rectangle 5"/>
              <p:cNvSpPr>
                <a:spLocks noChangeArrowheads="1"/>
              </p:cNvSpPr>
              <p:nvPr/>
            </p:nvSpPr>
            <p:spPr bwMode="auto">
              <a:xfrm>
                <a:off x="1857356" y="4286257"/>
                <a:ext cx="3929089" cy="213645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bg2">
                    <a:lumMod val="95000"/>
                    <a:lumOff val="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red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green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blue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alpha</a:t>
                </a:r>
              </a:p>
            </p:txBody>
          </p:sp>
        </p:grpSp>
        <p:sp>
          <p:nvSpPr>
            <p:cNvPr id="14343" name="Rectangle 6"/>
            <p:cNvSpPr>
              <a:spLocks noChangeArrowheads="1"/>
            </p:cNvSpPr>
            <p:nvPr/>
          </p:nvSpPr>
          <p:spPr bwMode="auto">
            <a:xfrm>
              <a:off x="2534884" y="4872116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17</a:t>
              </a:r>
            </a:p>
          </p:txBody>
        </p:sp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2534884" y="5376252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179</a:t>
              </a:r>
            </a:p>
          </p:txBody>
        </p:sp>
        <p:sp>
          <p:nvSpPr>
            <p:cNvPr id="14345" name="Rectangle 8"/>
            <p:cNvSpPr>
              <a:spLocks noChangeArrowheads="1"/>
            </p:cNvSpPr>
            <p:nvPr/>
          </p:nvSpPr>
          <p:spPr bwMode="auto">
            <a:xfrm>
              <a:off x="2534884" y="5880389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251</a:t>
              </a:r>
            </a:p>
          </p:txBody>
        </p:sp>
        <p:sp>
          <p:nvSpPr>
            <p:cNvPr id="14346" name="Rectangle 8"/>
            <p:cNvSpPr>
              <a:spLocks noChangeArrowheads="1"/>
            </p:cNvSpPr>
            <p:nvPr/>
          </p:nvSpPr>
          <p:spPr bwMode="auto">
            <a:xfrm>
              <a:off x="2534884" y="6384123"/>
              <a:ext cx="160506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292327"/>
            <a:ext cx="28575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292327"/>
            <a:ext cx="3143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 objects using new command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kbd</a:t>
            </a:r>
            <a:r>
              <a:rPr lang="en-CA" sz="2400" dirty="0">
                <a:solidFill>
                  <a:schemeClr val="accent1"/>
                </a:solidFill>
              </a:rPr>
              <a:t> = new Scanner(</a:t>
            </a:r>
            <a:r>
              <a:rPr lang="en-CA" sz="2400" dirty="0" err="1">
                <a:solidFill>
                  <a:schemeClr val="accent1"/>
                </a:solidFill>
              </a:rPr>
              <a:t>System.in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orange = new Color(255, 127, 0);</a:t>
            </a:r>
          </a:p>
          <a:p>
            <a:pPr lvl="1"/>
            <a:r>
              <a:rPr lang="en-CA" i="1" dirty="0"/>
              <a:t>except</a:t>
            </a:r>
            <a:r>
              <a:rPr lang="en-CA" dirty="0"/>
              <a:t> Strings created by quoting text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name = "Mark Young";</a:t>
            </a:r>
          </a:p>
          <a:p>
            <a:r>
              <a:rPr lang="en-CA" dirty="0"/>
              <a:t>Variables </a:t>
            </a:r>
            <a:r>
              <a:rPr lang="en-CA" i="1" dirty="0"/>
              <a:t>refer to</a:t>
            </a:r>
            <a:r>
              <a:rPr lang="en-CA" dirty="0"/>
              <a:t> objects</a:t>
            </a:r>
          </a:p>
          <a:p>
            <a:pPr lvl="1"/>
            <a:r>
              <a:rPr lang="en-CA" dirty="0"/>
              <a:t>two variables may refer to the same object</a:t>
            </a:r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533400" y="5536406"/>
            <a:ext cx="1325563" cy="400050"/>
            <a:chOff x="3820" y="1525"/>
            <a:chExt cx="835" cy="252"/>
          </a:xfrm>
        </p:grpSpPr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3543298" y="5536406"/>
            <a:ext cx="1463675" cy="400050"/>
            <a:chOff x="3733" y="1525"/>
            <a:chExt cx="922" cy="252"/>
          </a:xfrm>
        </p:grpSpPr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37" name="Group 22"/>
          <p:cNvGrpSpPr>
            <a:grpSpLocks/>
          </p:cNvGrpSpPr>
          <p:nvPr/>
        </p:nvGrpSpPr>
        <p:grpSpPr bwMode="auto">
          <a:xfrm>
            <a:off x="6603998" y="5536406"/>
            <a:ext cx="1878013" cy="400050"/>
            <a:chOff x="3472" y="1525"/>
            <a:chExt cx="1183" cy="252"/>
          </a:xfrm>
        </p:grpSpPr>
        <p:sp>
          <p:nvSpPr>
            <p:cNvPr id="38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9" name="Text Box 24"/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45" name="Picture 23" descr="BlueC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520" y="5334000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Elbow Connector 49"/>
          <p:cNvCxnSpPr>
            <a:cxnSpLocks/>
            <a:stCxn id="32" idx="2"/>
          </p:cNvCxnSpPr>
          <p:nvPr/>
        </p:nvCxnSpPr>
        <p:spPr bwMode="auto">
          <a:xfrm rot="16200000" flipH="1">
            <a:off x="2161776" y="5464574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2" name="Elbow Connector 51"/>
          <p:cNvCxnSpPr>
            <a:cxnSpLocks/>
            <a:stCxn id="35" idx="2"/>
          </p:cNvCxnSpPr>
          <p:nvPr/>
        </p:nvCxnSpPr>
        <p:spPr bwMode="auto">
          <a:xfrm rot="5400000">
            <a:off x="3735782" y="5035945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4" name="Elbow Connector 53"/>
          <p:cNvCxnSpPr>
            <a:stCxn id="38" idx="2"/>
            <a:endCxn id="45" idx="2"/>
          </p:cNvCxnSpPr>
          <p:nvPr/>
        </p:nvCxnSpPr>
        <p:spPr bwMode="auto">
          <a:xfrm rot="5400000">
            <a:off x="7046910" y="4872830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8" name="Picture 23" descr="BlueCar.png">
            <a:extLst>
              <a:ext uri="{FF2B5EF4-FFF2-40B4-BE49-F238E27FC236}">
                <a16:creationId xmlns:a16="http://schemas.microsoft.com/office/drawing/2014/main" id="{FFD45080-62DE-4E11-8FDC-B689450217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6860" y="5333207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Purpose of constructor is to set data values</a:t>
            </a:r>
          </a:p>
          <a:p>
            <a:pPr lvl="1"/>
            <a:r>
              <a:rPr lang="en-CA" dirty="0"/>
              <a:t>constructor call gives </a:t>
            </a:r>
            <a:r>
              <a:rPr lang="en-CA" i="1" dirty="0"/>
              <a:t>requested</a:t>
            </a:r>
            <a:r>
              <a:rPr lang="en-CA" dirty="0"/>
              <a:t> values</a:t>
            </a:r>
          </a:p>
          <a:p>
            <a:pPr lvl="1"/>
            <a:r>
              <a:rPr lang="en-CA" dirty="0"/>
              <a:t>constructor fills in </a:t>
            </a:r>
            <a:r>
              <a:rPr lang="en-CA" i="1" dirty="0"/>
              <a:t>all</a:t>
            </a:r>
            <a:r>
              <a:rPr lang="en-CA" dirty="0"/>
              <a:t> values</a:t>
            </a:r>
          </a:p>
          <a:p>
            <a:pPr lvl="2"/>
            <a:r>
              <a:rPr lang="en-CA" dirty="0"/>
              <a:t>using requested values when possible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orange = new Color(255, 127, 0);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yellow = new Color(255, 255, 0);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828794" y="4876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31739" y="4976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31739" y="5408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31739" y="5840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31739" y="6272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902325" y="4876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05270" y="4976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705270" y="5408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705270" y="5840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705270" y="6272165"/>
            <a:ext cx="1604737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457200" y="4800600"/>
            <a:ext cx="1011239" cy="722313"/>
            <a:chOff x="3820" y="1531"/>
            <a:chExt cx="637" cy="455"/>
          </a:xfrm>
        </p:grpSpPr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21" name="Elbow Connector 20"/>
          <p:cNvCxnSpPr>
            <a:stCxn id="19" idx="3"/>
            <a:endCxn id="11" idx="1"/>
          </p:cNvCxnSpPr>
          <p:nvPr/>
        </p:nvCxnSpPr>
        <p:spPr bwMode="auto">
          <a:xfrm>
            <a:off x="1023938" y="5322888"/>
            <a:ext cx="804856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4495800" y="4800600"/>
            <a:ext cx="1011239" cy="722313"/>
            <a:chOff x="3820" y="1531"/>
            <a:chExt cx="637" cy="455"/>
          </a:xfrm>
        </p:grpSpPr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yellow</a:t>
              </a:r>
            </a:p>
          </p:txBody>
        </p:sp>
      </p:grpSp>
      <p:cxnSp>
        <p:nvCxnSpPr>
          <p:cNvPr id="28" name="Elbow Connector 27"/>
          <p:cNvCxnSpPr>
            <a:stCxn id="26" idx="3"/>
            <a:endCxn id="13" idx="1"/>
          </p:cNvCxnSpPr>
          <p:nvPr/>
        </p:nvCxnSpPr>
        <p:spPr bwMode="auto">
          <a:xfrm>
            <a:off x="5062538" y="5322888"/>
            <a:ext cx="839787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Getter returns value of a field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orange.getRed</a:t>
            </a:r>
            <a:r>
              <a:rPr lang="en-CA" sz="2400" dirty="0">
                <a:solidFill>
                  <a:schemeClr val="accent1"/>
                </a:solidFill>
              </a:rPr>
              <a:t>() 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 255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orange.getBlue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  0</a:t>
            </a:r>
          </a:p>
          <a:p>
            <a:r>
              <a:rPr lang="en-CA" dirty="0">
                <a:sym typeface="Wingdings" pitchFamily="2" charset="2"/>
              </a:rPr>
              <a:t>Setter changes value of field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orange.setGreen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(175);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orange.setAlpha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(127);</a:t>
            </a:r>
          </a:p>
          <a:p>
            <a:pPr lvl="2"/>
            <a:r>
              <a:rPr lang="en-CA" dirty="0">
                <a:sym typeface="Wingdings" pitchFamily="2" charset="2"/>
              </a:rPr>
              <a:t>actually, Color objects</a:t>
            </a:r>
            <a:br>
              <a:rPr lang="en-CA" dirty="0">
                <a:sym typeface="Wingdings" pitchFamily="2" charset="2"/>
              </a:rPr>
            </a:br>
            <a:r>
              <a:rPr lang="en-CA" dirty="0">
                <a:sym typeface="Wingdings" pitchFamily="2" charset="2"/>
              </a:rPr>
              <a:t>are </a:t>
            </a:r>
            <a:r>
              <a:rPr lang="en-CA" i="1" dirty="0">
                <a:sym typeface="Wingdings" pitchFamily="2" charset="2"/>
              </a:rPr>
              <a:t>immutable</a:t>
            </a:r>
            <a:r>
              <a:rPr lang="en-CA" dirty="0">
                <a:sym typeface="Wingdings" pitchFamily="2" charset="2"/>
              </a:rPr>
              <a:t>–can’t be</a:t>
            </a:r>
            <a:br>
              <a:rPr lang="en-CA" dirty="0">
                <a:sym typeface="Wingdings" pitchFamily="2" charset="2"/>
              </a:rPr>
            </a:br>
            <a:r>
              <a:rPr lang="en-CA" dirty="0">
                <a:sym typeface="Wingdings" pitchFamily="2" charset="2"/>
              </a:rPr>
              <a:t>changed</a:t>
            </a:r>
          </a:p>
          <a:p>
            <a:pPr lvl="2"/>
            <a:r>
              <a:rPr lang="en-CA" dirty="0">
                <a:sym typeface="Wingdings" pitchFamily="2" charset="2"/>
              </a:rPr>
              <a:t>but a setter </a:t>
            </a:r>
            <a:r>
              <a:rPr lang="en-CA" i="1" dirty="0">
                <a:sym typeface="Wingdings" pitchFamily="2" charset="2"/>
              </a:rPr>
              <a:t>would</a:t>
            </a:r>
            <a:r>
              <a:rPr lang="en-CA" dirty="0">
                <a:sym typeface="Wingdings" pitchFamily="2" charset="2"/>
              </a:rPr>
              <a:t> do this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5" y="42672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0" y="43671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0" y="4798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05270" y="5230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05270" y="5662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530731" y="4191000"/>
            <a:ext cx="1011239" cy="722313"/>
            <a:chOff x="3820" y="1531"/>
            <a:chExt cx="63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4" idx="1"/>
          </p:cNvCxnSpPr>
          <p:nvPr/>
        </p:nvCxnSpPr>
        <p:spPr bwMode="auto">
          <a:xfrm>
            <a:off x="5097469" y="4713288"/>
            <a:ext cx="804856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705270" y="4800600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175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705270" y="5662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3043535"/>
            <a:ext cx="22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Background text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A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AF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7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EF379-0077-4644-B3B2-9A7D98B4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3DA7-6C04-46C5-AA19-98DB4B379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variable may not point at any object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Colour </a:t>
            </a:r>
            <a:r>
              <a:rPr lang="en-CA" sz="2400" dirty="0" err="1">
                <a:solidFill>
                  <a:schemeClr val="accent1"/>
                </a:solidFill>
              </a:rPr>
              <a:t>justiceColour</a:t>
            </a:r>
            <a:r>
              <a:rPr lang="en-CA" sz="2400" dirty="0">
                <a:solidFill>
                  <a:schemeClr val="accent1"/>
                </a:solidFill>
              </a:rPr>
              <a:t> = null;</a:t>
            </a:r>
          </a:p>
          <a:p>
            <a:pPr lvl="1"/>
            <a:r>
              <a:rPr lang="en-CA" dirty="0"/>
              <a:t>null means nothing; justice has no colour</a:t>
            </a:r>
          </a:p>
          <a:p>
            <a:r>
              <a:rPr lang="en-CA" dirty="0"/>
              <a:t>If no object, asking for part makes no sense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justiceColour.getRed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/>
            <a:r>
              <a:rPr lang="en-CA" dirty="0"/>
              <a:t>program crashes with a </a:t>
            </a:r>
            <a:r>
              <a:rPr lang="en-CA" dirty="0" err="1"/>
              <a:t>NullPointerException</a:t>
            </a:r>
            <a:endParaRPr lang="en-CA" dirty="0"/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7C1351D2-7448-43D0-83E0-983E1B708443}"/>
              </a:ext>
            </a:extLst>
          </p:cNvPr>
          <p:cNvGrpSpPr>
            <a:grpSpLocks/>
          </p:cNvGrpSpPr>
          <p:nvPr/>
        </p:nvGrpSpPr>
        <p:grpSpPr bwMode="auto">
          <a:xfrm>
            <a:off x="766758" y="4953000"/>
            <a:ext cx="1976442" cy="722313"/>
            <a:chOff x="3212" y="1531"/>
            <a:chExt cx="1245" cy="455"/>
          </a:xfrm>
        </p:grpSpPr>
        <p:sp>
          <p:nvSpPr>
            <p:cNvPr id="5" name="Text Box 23">
              <a:extLst>
                <a:ext uri="{FF2B5EF4-FFF2-40B4-BE49-F238E27FC236}">
                  <a16:creationId xmlns:a16="http://schemas.microsoft.com/office/drawing/2014/main" id="{2661ADEA-A03A-4514-9354-6E922D165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</a:p>
          </p:txBody>
        </p:sp>
        <p:sp>
          <p:nvSpPr>
            <p:cNvPr id="6" name="Text Box 24">
              <a:extLst>
                <a:ext uri="{FF2B5EF4-FFF2-40B4-BE49-F238E27FC236}">
                  <a16:creationId xmlns:a16="http://schemas.microsoft.com/office/drawing/2014/main" id="{19C2D2E0-85ED-4517-B7CE-738C7FE67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2" y="1531"/>
              <a:ext cx="124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justiceColour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884DDA4-55BF-4ED2-8622-28612532989B}"/>
              </a:ext>
            </a:extLst>
          </p:cNvPr>
          <p:cNvSpPr txBox="1"/>
          <p:nvPr/>
        </p:nvSpPr>
        <p:spPr>
          <a:xfrm>
            <a:off x="3505200" y="5562600"/>
            <a:ext cx="3188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1"/>
                </a:solidFill>
              </a:rPr>
              <a:t>What</a:t>
            </a:r>
            <a:r>
              <a:rPr lang="en-CA" dirty="0">
                <a:solidFill>
                  <a:schemeClr val="bg1"/>
                </a:solidFill>
              </a:rPr>
              <a:t>’</a:t>
            </a:r>
            <a:r>
              <a:rPr lang="en-CA" i="1" dirty="0">
                <a:solidFill>
                  <a:schemeClr val="bg1"/>
                </a:solidFill>
              </a:rPr>
              <a:t>s the red value???</a:t>
            </a:r>
          </a:p>
        </p:txBody>
      </p:sp>
    </p:spTree>
    <p:extLst>
      <p:ext uri="{BB962C8B-B14F-4D97-AF65-F5344CB8AC3E}">
        <p14:creationId xmlns:p14="http://schemas.microsoft.com/office/powerpoint/2010/main" val="171026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1195-4F7B-485C-83AA-667673B22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Checking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B57AD-7E47-4C5D-8DB3-87EF9C14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Compare variables using == (or !=)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</a:t>
            </a:r>
            <a:r>
              <a:rPr lang="en-CA" sz="2400" dirty="0">
                <a:solidFill>
                  <a:schemeClr val="accent1"/>
                </a:solidFill>
              </a:rPr>
              <a:t> == </a:t>
            </a:r>
            <a:r>
              <a:rPr lang="en-CA" sz="2400" dirty="0" err="1">
                <a:solidFill>
                  <a:schemeClr val="accent1"/>
                </a:solidFill>
              </a:rPr>
              <a:t>disCar</a:t>
            </a:r>
            <a:r>
              <a:rPr lang="en-CA" sz="2400" dirty="0">
                <a:solidFill>
                  <a:schemeClr val="accent1"/>
                </a:solidFill>
              </a:rPr>
              <a:t>) </a:t>
            </a:r>
            <a:r>
              <a:rPr lang="en-CA" sz="2400" i="1" dirty="0">
                <a:solidFill>
                  <a:schemeClr val="accent1"/>
                </a:solidFill>
              </a:rPr>
              <a:t>// it does (same Car)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</a:t>
            </a:r>
            <a:r>
              <a:rPr lang="en-CA" sz="2400" dirty="0">
                <a:solidFill>
                  <a:schemeClr val="accent1"/>
                </a:solidFill>
              </a:rPr>
              <a:t> == </a:t>
            </a:r>
            <a:r>
              <a:rPr lang="en-CA" sz="2400" dirty="0" err="1">
                <a:solidFill>
                  <a:schemeClr val="accent1"/>
                </a:solidFill>
              </a:rPr>
              <a:t>stevesCar</a:t>
            </a:r>
            <a:r>
              <a:rPr lang="en-CA" sz="2400" dirty="0">
                <a:solidFill>
                  <a:schemeClr val="accent1"/>
                </a:solidFill>
              </a:rPr>
              <a:t>) </a:t>
            </a:r>
            <a:r>
              <a:rPr lang="en-CA" sz="2400" i="1" dirty="0">
                <a:solidFill>
                  <a:schemeClr val="accent1"/>
                </a:solidFill>
              </a:rPr>
              <a:t>// it doesn’t (different Cars)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justiceColour</a:t>
            </a:r>
            <a:r>
              <a:rPr lang="en-CA" sz="2400" dirty="0">
                <a:solidFill>
                  <a:schemeClr val="accent1"/>
                </a:solidFill>
              </a:rPr>
              <a:t> == null) </a:t>
            </a:r>
            <a:r>
              <a:rPr lang="en-CA" sz="2400" i="1" dirty="0">
                <a:solidFill>
                  <a:schemeClr val="accent1"/>
                </a:solidFill>
              </a:rPr>
              <a:t>// it does (both nothing)</a:t>
            </a:r>
          </a:p>
          <a:p>
            <a:r>
              <a:rPr lang="en-CA" dirty="0"/>
              <a:t>Compare objects using .equals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myCar.equals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stevesCar</a:t>
            </a:r>
            <a:r>
              <a:rPr lang="en-CA" sz="2400" dirty="0">
                <a:solidFill>
                  <a:schemeClr val="accent1"/>
                </a:solidFill>
              </a:rPr>
              <a:t>)) </a:t>
            </a:r>
            <a:r>
              <a:rPr lang="en-CA" sz="2400" i="1" dirty="0">
                <a:solidFill>
                  <a:schemeClr val="accent1"/>
                </a:solidFill>
              </a:rPr>
              <a:t>// it does (Cars look alike)</a:t>
            </a:r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48D13F5D-9D01-4191-B718-AEBD9F553CDF}"/>
              </a:ext>
            </a:extLst>
          </p:cNvPr>
          <p:cNvGrpSpPr>
            <a:grpSpLocks/>
          </p:cNvGrpSpPr>
          <p:nvPr/>
        </p:nvGrpSpPr>
        <p:grpSpPr bwMode="auto">
          <a:xfrm>
            <a:off x="509589" y="5384799"/>
            <a:ext cx="1325563" cy="400050"/>
            <a:chOff x="3820" y="1525"/>
            <a:chExt cx="835" cy="252"/>
          </a:xfrm>
        </p:grpSpPr>
        <p:sp>
          <p:nvSpPr>
            <p:cNvPr id="5" name="Text Box 23">
              <a:extLst>
                <a:ext uri="{FF2B5EF4-FFF2-40B4-BE49-F238E27FC236}">
                  <a16:creationId xmlns:a16="http://schemas.microsoft.com/office/drawing/2014/main" id="{EE067821-15A3-4126-B57D-D003DB5CF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6" name="Text Box 24">
              <a:extLst>
                <a:ext uri="{FF2B5EF4-FFF2-40B4-BE49-F238E27FC236}">
                  <a16:creationId xmlns:a16="http://schemas.microsoft.com/office/drawing/2014/main" id="{D97527F5-49A4-47A1-85F6-4987000AF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7" name="Group 22">
            <a:extLst>
              <a:ext uri="{FF2B5EF4-FFF2-40B4-BE49-F238E27FC236}">
                <a16:creationId xmlns:a16="http://schemas.microsoft.com/office/drawing/2014/main" id="{1BE593EF-E5FF-4531-851A-B26FA52C3E35}"/>
              </a:ext>
            </a:extLst>
          </p:cNvPr>
          <p:cNvGrpSpPr>
            <a:grpSpLocks/>
          </p:cNvGrpSpPr>
          <p:nvPr/>
        </p:nvGrpSpPr>
        <p:grpSpPr bwMode="auto">
          <a:xfrm>
            <a:off x="3519487" y="5384799"/>
            <a:ext cx="1463675" cy="400050"/>
            <a:chOff x="3733" y="1525"/>
            <a:chExt cx="922" cy="252"/>
          </a:xfrm>
        </p:grpSpPr>
        <p:sp>
          <p:nvSpPr>
            <p:cNvPr id="8" name="Text Box 23">
              <a:extLst>
                <a:ext uri="{FF2B5EF4-FFF2-40B4-BE49-F238E27FC236}">
                  <a16:creationId xmlns:a16="http://schemas.microsoft.com/office/drawing/2014/main" id="{0B8A6C6E-F40A-4791-B69E-8CD26F914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9" name="Text Box 24">
              <a:extLst>
                <a:ext uri="{FF2B5EF4-FFF2-40B4-BE49-F238E27FC236}">
                  <a16:creationId xmlns:a16="http://schemas.microsoft.com/office/drawing/2014/main" id="{EADE4B1A-9CC6-42AD-9E12-CED2BA5B3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10" name="Group 22">
            <a:extLst>
              <a:ext uri="{FF2B5EF4-FFF2-40B4-BE49-F238E27FC236}">
                <a16:creationId xmlns:a16="http://schemas.microsoft.com/office/drawing/2014/main" id="{F634CC47-5ADB-4C9E-81D0-BA03154E9369}"/>
              </a:ext>
            </a:extLst>
          </p:cNvPr>
          <p:cNvGrpSpPr>
            <a:grpSpLocks/>
          </p:cNvGrpSpPr>
          <p:nvPr/>
        </p:nvGrpSpPr>
        <p:grpSpPr bwMode="auto">
          <a:xfrm>
            <a:off x="6580187" y="5384799"/>
            <a:ext cx="1878013" cy="400050"/>
            <a:chOff x="3472" y="1525"/>
            <a:chExt cx="1183" cy="252"/>
          </a:xfrm>
        </p:grpSpPr>
        <p:sp>
          <p:nvSpPr>
            <p:cNvPr id="11" name="Text Box 23">
              <a:extLst>
                <a:ext uri="{FF2B5EF4-FFF2-40B4-BE49-F238E27FC236}">
                  <a16:creationId xmlns:a16="http://schemas.microsoft.com/office/drawing/2014/main" id="{E0CFE62C-C109-462F-8E79-8AA5BC9645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2" name="Text Box 24">
              <a:extLst>
                <a:ext uri="{FF2B5EF4-FFF2-40B4-BE49-F238E27FC236}">
                  <a16:creationId xmlns:a16="http://schemas.microsoft.com/office/drawing/2014/main" id="{584DE9D1-B9FB-49E8-9ADF-73236CACD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13" name="Picture 23" descr="BlueCar.png">
            <a:extLst>
              <a:ext uri="{FF2B5EF4-FFF2-40B4-BE49-F238E27FC236}">
                <a16:creationId xmlns:a16="http://schemas.microsoft.com/office/drawing/2014/main" id="{10A1CB24-3F53-4846-A9F9-CB09312AD3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709" y="5182393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Elbow Connector 49">
            <a:extLst>
              <a:ext uri="{FF2B5EF4-FFF2-40B4-BE49-F238E27FC236}">
                <a16:creationId xmlns:a16="http://schemas.microsoft.com/office/drawing/2014/main" id="{C2431932-BFC7-48F5-9E9F-A45942CB998D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 rot="16200000" flipH="1">
            <a:off x="2137965" y="5312967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5" name="Elbow Connector 51">
            <a:extLst>
              <a:ext uri="{FF2B5EF4-FFF2-40B4-BE49-F238E27FC236}">
                <a16:creationId xmlns:a16="http://schemas.microsoft.com/office/drawing/2014/main" id="{20C87022-4410-4C41-AAEF-FBE366DF1F45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rot="5400000">
            <a:off x="3711971" y="4884338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Elbow Connector 53">
            <a:extLst>
              <a:ext uri="{FF2B5EF4-FFF2-40B4-BE49-F238E27FC236}">
                <a16:creationId xmlns:a16="http://schemas.microsoft.com/office/drawing/2014/main" id="{A1FBDEA9-42C3-4444-A00A-FC0DCB99FCC1}"/>
              </a:ext>
            </a:extLst>
          </p:cNvPr>
          <p:cNvCxnSpPr>
            <a:stCxn id="11" idx="2"/>
            <a:endCxn id="13" idx="2"/>
          </p:cNvCxnSpPr>
          <p:nvPr/>
        </p:nvCxnSpPr>
        <p:spPr bwMode="auto">
          <a:xfrm rot="5400000">
            <a:off x="7023099" y="4721223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7" name="Picture 23" descr="BlueCar.png">
            <a:extLst>
              <a:ext uri="{FF2B5EF4-FFF2-40B4-BE49-F238E27FC236}">
                <a16:creationId xmlns:a16="http://schemas.microsoft.com/office/drawing/2014/main" id="{9654C749-8DD7-47EB-8499-11DB69BBBA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49" y="5181600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22">
            <a:extLst>
              <a:ext uri="{FF2B5EF4-FFF2-40B4-BE49-F238E27FC236}">
                <a16:creationId xmlns:a16="http://schemas.microsoft.com/office/drawing/2014/main" id="{03C24E9A-0233-4344-BDB7-16E2D1AB0959}"/>
              </a:ext>
            </a:extLst>
          </p:cNvPr>
          <p:cNvGrpSpPr>
            <a:grpSpLocks/>
          </p:cNvGrpSpPr>
          <p:nvPr/>
        </p:nvGrpSpPr>
        <p:grpSpPr bwMode="auto">
          <a:xfrm>
            <a:off x="6927914" y="3352800"/>
            <a:ext cx="1976442" cy="722313"/>
            <a:chOff x="3212" y="1531"/>
            <a:chExt cx="1245" cy="455"/>
          </a:xfrm>
        </p:grpSpPr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079AF060-5504-4525-82E2-B23A83B59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8B67836A-D889-4BBA-A5F4-B7A40F592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2" y="1531"/>
              <a:ext cx="124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justiceColour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4163382"/>
      </p:ext>
    </p:extLst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15543</TotalTime>
  <Pages>7</Pages>
  <Words>2570</Words>
  <Application>Microsoft Office PowerPoint</Application>
  <PresentationFormat>On-screen Show (4:3)</PresentationFormat>
  <Paragraphs>509</Paragraphs>
  <Slides>40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Arial Narrow</vt:lpstr>
      <vt:lpstr>Courier New</vt:lpstr>
      <vt:lpstr>Times New Roman</vt:lpstr>
      <vt:lpstr>Wingdings</vt:lpstr>
      <vt:lpstr>06loops</vt:lpstr>
      <vt:lpstr>Objects in Java</vt:lpstr>
      <vt:lpstr>Review of Objects</vt:lpstr>
      <vt:lpstr>Data Types</vt:lpstr>
      <vt:lpstr>Object Data</vt:lpstr>
      <vt:lpstr>Objects</vt:lpstr>
      <vt:lpstr>Constructors</vt:lpstr>
      <vt:lpstr>Getters and Setters</vt:lpstr>
      <vt:lpstr>null</vt:lpstr>
      <vt:lpstr>Checking Equality</vt:lpstr>
      <vt:lpstr>Other Instance Methods</vt:lpstr>
      <vt:lpstr>Class Variables </vt:lpstr>
      <vt:lpstr>Class Methods</vt:lpstr>
      <vt:lpstr>Meaning of static</vt:lpstr>
      <vt:lpstr>Our Own Data Types</vt:lpstr>
      <vt:lpstr>Instance Variables</vt:lpstr>
      <vt:lpstr>Why private or final?</vt:lpstr>
      <vt:lpstr>Constructors</vt:lpstr>
      <vt:lpstr>Check Requested Values</vt:lpstr>
      <vt:lpstr>Multiple Constructors</vt:lpstr>
      <vt:lpstr>Multiple Constructors</vt:lpstr>
      <vt:lpstr>Getters</vt:lpstr>
      <vt:lpstr>Setters</vt:lpstr>
      <vt:lpstr>Setters (Alternative)</vt:lpstr>
      <vt:lpstr>Other Instance Methods</vt:lpstr>
      <vt:lpstr>Other Instance Methods</vt:lpstr>
      <vt:lpstr>The toString Method</vt:lpstr>
      <vt:lpstr>toString Called Automatically</vt:lpstr>
      <vt:lpstr>Class (Static) Methods</vt:lpstr>
      <vt:lpstr>Class (Static) Variables</vt:lpstr>
      <vt:lpstr>Class vs. Instance</vt:lpstr>
      <vt:lpstr>Private Methods</vt:lpstr>
      <vt:lpstr>Arrays of Objects</vt:lpstr>
      <vt:lpstr>Creating Ten Rectangles</vt:lpstr>
      <vt:lpstr>Using Array-Based Objects</vt:lpstr>
      <vt:lpstr>Arrays in Objects</vt:lpstr>
      <vt:lpstr>Getters and Setters</vt:lpstr>
      <vt:lpstr>Getters and Setters</vt:lpstr>
      <vt:lpstr>The Arrays Class</vt:lpstr>
      <vt:lpstr>Review CSCI 1226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230</cp:revision>
  <cp:lastPrinted>1601-01-01T00:00:00Z</cp:lastPrinted>
  <dcterms:created xsi:type="dcterms:W3CDTF">1998-05-11T15:12:26Z</dcterms:created>
  <dcterms:modified xsi:type="dcterms:W3CDTF">2021-01-15T17:36:17Z</dcterms:modified>
</cp:coreProperties>
</file>