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theme/theme6.xml" ContentType="application/vnd.openxmlformats-officedocument.theme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  <p:sldMasterId id="2147483672" r:id="rId2"/>
    <p:sldMasterId id="2147483684" r:id="rId3"/>
    <p:sldMasterId id="2147483697" r:id="rId4"/>
    <p:sldMasterId id="2147483709" r:id="rId5"/>
    <p:sldMasterId id="2147483722" r:id="rId6"/>
    <p:sldMasterId id="2147483747" r:id="rId7"/>
  </p:sldMasterIdLst>
  <p:notesMasterIdLst>
    <p:notesMasterId r:id="rId54"/>
  </p:notesMasterIdLst>
  <p:handoutMasterIdLst>
    <p:handoutMasterId r:id="rId55"/>
  </p:handoutMasterIdLst>
  <p:sldIdLst>
    <p:sldId id="697" r:id="rId8"/>
    <p:sldId id="646" r:id="rId9"/>
    <p:sldId id="625" r:id="rId10"/>
    <p:sldId id="616" r:id="rId11"/>
    <p:sldId id="617" r:id="rId12"/>
    <p:sldId id="619" r:id="rId13"/>
    <p:sldId id="597" r:id="rId14"/>
    <p:sldId id="624" r:id="rId15"/>
    <p:sldId id="628" r:id="rId16"/>
    <p:sldId id="659" r:id="rId17"/>
    <p:sldId id="699" r:id="rId18"/>
    <p:sldId id="700" r:id="rId19"/>
    <p:sldId id="701" r:id="rId20"/>
    <p:sldId id="698" r:id="rId21"/>
    <p:sldId id="702" r:id="rId22"/>
    <p:sldId id="703" r:id="rId23"/>
    <p:sldId id="704" r:id="rId24"/>
    <p:sldId id="705" r:id="rId25"/>
    <p:sldId id="706" r:id="rId26"/>
    <p:sldId id="719" r:id="rId27"/>
    <p:sldId id="670" r:id="rId28"/>
    <p:sldId id="667" r:id="rId29"/>
    <p:sldId id="707" r:id="rId30"/>
    <p:sldId id="708" r:id="rId31"/>
    <p:sldId id="709" r:id="rId32"/>
    <p:sldId id="710" r:id="rId33"/>
    <p:sldId id="721" r:id="rId34"/>
    <p:sldId id="712" r:id="rId35"/>
    <p:sldId id="680" r:id="rId36"/>
    <p:sldId id="687" r:id="rId37"/>
    <p:sldId id="686" r:id="rId38"/>
    <p:sldId id="688" r:id="rId39"/>
    <p:sldId id="683" r:id="rId40"/>
    <p:sldId id="714" r:id="rId41"/>
    <p:sldId id="716" r:id="rId42"/>
    <p:sldId id="711" r:id="rId43"/>
    <p:sldId id="713" r:id="rId44"/>
    <p:sldId id="669" r:id="rId45"/>
    <p:sldId id="715" r:id="rId46"/>
    <p:sldId id="671" r:id="rId47"/>
    <p:sldId id="674" r:id="rId48"/>
    <p:sldId id="720" r:id="rId49"/>
    <p:sldId id="717" r:id="rId50"/>
    <p:sldId id="718" r:id="rId51"/>
    <p:sldId id="696" r:id="rId52"/>
    <p:sldId id="399" r:id="rId53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FF2D"/>
    <a:srgbClr val="C2FF7F"/>
    <a:srgbClr val="C2FF4F"/>
    <a:srgbClr val="C2FF5F"/>
    <a:srgbClr val="C2FF6F"/>
    <a:srgbClr val="A2FF7F"/>
    <a:srgbClr val="7FFF3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0000" autoAdjust="0"/>
    <p:restoredTop sz="90929"/>
  </p:normalViewPr>
  <p:slideViewPr>
    <p:cSldViewPr>
      <p:cViewPr varScale="1">
        <p:scale>
          <a:sx n="111" d="100"/>
          <a:sy n="111" d="100"/>
        </p:scale>
        <p:origin x="508" y="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7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9" Type="http://schemas.openxmlformats.org/officeDocument/2006/relationships/slide" Target="slides/slide32.xml"/><Relationship Id="rId21" Type="http://schemas.openxmlformats.org/officeDocument/2006/relationships/slide" Target="slides/slide14.xml"/><Relationship Id="rId34" Type="http://schemas.openxmlformats.org/officeDocument/2006/relationships/slide" Target="slides/slide27.xml"/><Relationship Id="rId42" Type="http://schemas.openxmlformats.org/officeDocument/2006/relationships/slide" Target="slides/slide35.xml"/><Relationship Id="rId47" Type="http://schemas.openxmlformats.org/officeDocument/2006/relationships/slide" Target="slides/slide40.xml"/><Relationship Id="rId50" Type="http://schemas.openxmlformats.org/officeDocument/2006/relationships/slide" Target="slides/slide43.xml"/><Relationship Id="rId55" Type="http://schemas.openxmlformats.org/officeDocument/2006/relationships/handoutMaster" Target="handoutMasters/handoutMaster1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9" Type="http://schemas.openxmlformats.org/officeDocument/2006/relationships/slide" Target="slides/slide22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slide" Target="slides/slide25.xml"/><Relationship Id="rId37" Type="http://schemas.openxmlformats.org/officeDocument/2006/relationships/slide" Target="slides/slide30.xml"/><Relationship Id="rId40" Type="http://schemas.openxmlformats.org/officeDocument/2006/relationships/slide" Target="slides/slide33.xml"/><Relationship Id="rId45" Type="http://schemas.openxmlformats.org/officeDocument/2006/relationships/slide" Target="slides/slide38.xml"/><Relationship Id="rId53" Type="http://schemas.openxmlformats.org/officeDocument/2006/relationships/slide" Target="slides/slide46.xml"/><Relationship Id="rId58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slide" Target="slides/slide28.xml"/><Relationship Id="rId43" Type="http://schemas.openxmlformats.org/officeDocument/2006/relationships/slide" Target="slides/slide36.xml"/><Relationship Id="rId48" Type="http://schemas.openxmlformats.org/officeDocument/2006/relationships/slide" Target="slides/slide41.xml"/><Relationship Id="rId56" Type="http://schemas.openxmlformats.org/officeDocument/2006/relationships/presProps" Target="presProps.xml"/><Relationship Id="rId8" Type="http://schemas.openxmlformats.org/officeDocument/2006/relationships/slide" Target="slides/slide1.xml"/><Relationship Id="rId51" Type="http://schemas.openxmlformats.org/officeDocument/2006/relationships/slide" Target="slides/slide44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slide" Target="slides/slide26.xml"/><Relationship Id="rId38" Type="http://schemas.openxmlformats.org/officeDocument/2006/relationships/slide" Target="slides/slide31.xml"/><Relationship Id="rId46" Type="http://schemas.openxmlformats.org/officeDocument/2006/relationships/slide" Target="slides/slide39.xml"/><Relationship Id="rId59" Type="http://schemas.openxmlformats.org/officeDocument/2006/relationships/tableStyles" Target="tableStyles.xml"/><Relationship Id="rId20" Type="http://schemas.openxmlformats.org/officeDocument/2006/relationships/slide" Target="slides/slide13.xml"/><Relationship Id="rId41" Type="http://schemas.openxmlformats.org/officeDocument/2006/relationships/slide" Target="slides/slide34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slide" Target="slides/slide29.xml"/><Relationship Id="rId49" Type="http://schemas.openxmlformats.org/officeDocument/2006/relationships/slide" Target="slides/slide42.xml"/><Relationship Id="rId57" Type="http://schemas.openxmlformats.org/officeDocument/2006/relationships/viewProps" Target="viewProps.xml"/><Relationship Id="rId10" Type="http://schemas.openxmlformats.org/officeDocument/2006/relationships/slide" Target="slides/slide3.xml"/><Relationship Id="rId31" Type="http://schemas.openxmlformats.org/officeDocument/2006/relationships/slide" Target="slides/slide24.xml"/><Relationship Id="rId44" Type="http://schemas.openxmlformats.org/officeDocument/2006/relationships/slide" Target="slides/slide37.xml"/><Relationship Id="rId52" Type="http://schemas.openxmlformats.org/officeDocument/2006/relationships/slide" Target="slides/slide4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633650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notes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0179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5749599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906866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504977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267258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133640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2102902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8129838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244186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892938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8634726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8605769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9950415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8750845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4847571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333969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60897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643AF0BD-17F2-4AD3-BC93-F5108315777F}" type="slidenum">
              <a:rPr lang="en-CA"/>
              <a:pPr/>
              <a:t>3</a:t>
            </a:fld>
            <a:endParaRPr lang="en-CA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>
              <a:spcBef>
                <a:spcPct val="0"/>
              </a:spcBef>
            </a:pPr>
            <a:endParaRPr lang="en-CA">
              <a:latin typeface="Times New Roman" pitchFamily="18" charset="0"/>
            </a:endParaRPr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73809DC0-9D0F-4B8D-9953-9D4652B57FCC}" type="slidenum">
              <a:rPr lang="en-CA"/>
              <a:pPr/>
              <a:t>7</a:t>
            </a:fld>
            <a:endParaRPr lang="en-C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EB278F-045A-4695-9154-FCD3B55B5D31}" type="datetimeFigureOut">
              <a:rPr lang="en-CA" smtClean="0"/>
              <a:pPr>
                <a:defRPr/>
              </a:pPr>
              <a:t>2021-01-22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8EC3A2-D90E-4897-81FD-CBBE5EC7312F}" type="slidenum">
              <a:rPr lang="en-CA" smtClean="0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FE61D7-027F-4B77-AF29-CD14E373B519}" type="datetimeFigureOut">
              <a:rPr lang="en-CA" smtClean="0"/>
              <a:pPr>
                <a:defRPr/>
              </a:pPr>
              <a:t>2021-01-22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2BC1B4-4438-43BA-A656-5F6EB959293F}" type="slidenum">
              <a:rPr lang="en-CA" smtClean="0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54039E-8048-4576-98C4-A15DB411C199}" type="datetimeFigureOut">
              <a:rPr lang="en-CA"/>
              <a:pPr>
                <a:defRPr/>
              </a:pPr>
              <a:t>2021-01-22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86302-39DE-4B0B-A876-22470511A25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5A654-F602-4C2C-94A2-A624CF88EF2B}" type="datetimeFigureOut">
              <a:rPr lang="en-CA"/>
              <a:pPr>
                <a:defRPr/>
              </a:pPr>
              <a:t>2021-01-22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F053B-1659-4B39-9BA0-48B738FC38F8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0B749A-24D2-4EBB-8FE5-BF334582C232}" type="datetimeFigureOut">
              <a:rPr lang="en-CA"/>
              <a:pPr>
                <a:defRPr/>
              </a:pPr>
              <a:t>2021-01-22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AF7E45-C05B-4DC8-9E91-8E9D1CAB0099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09D259-D545-40F5-8E27-0888A90CAAB9}" type="datetimeFigureOut">
              <a:rPr lang="en-CA"/>
              <a:pPr>
                <a:defRPr/>
              </a:pPr>
              <a:t>2021-01-22</a:t>
            </a:fld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75438-2708-474C-8E14-C0E4F1C09B89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AA897-5323-4B9E-AB2C-D8E5F712E512}" type="datetimeFigureOut">
              <a:rPr lang="en-CA"/>
              <a:pPr>
                <a:defRPr/>
              </a:pPr>
              <a:t>2021-01-22</a:t>
            </a:fld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2675C-FAE6-436C-A40C-6A9B78F03908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B8AEAE-C719-4AEF-A8B8-1CECADE60E4C}" type="datetimeFigureOut">
              <a:rPr lang="en-CA"/>
              <a:pPr>
                <a:defRPr/>
              </a:pPr>
              <a:t>2021-01-22</a:t>
            </a:fld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11A804-1BDC-4A00-8C01-D0C49C41C9D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CEF83-24BB-4DB9-A039-3EC22AEF2148}" type="datetimeFigureOut">
              <a:rPr lang="en-CA"/>
              <a:pPr>
                <a:defRPr/>
              </a:pPr>
              <a:t>2021-01-22</a:t>
            </a:fld>
            <a:endParaRPr lang="en-C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6E1A4D-B17D-4AC3-89A1-99F1C4DD58E8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9C61ED-296E-4E9E-A3F7-2042B6D0F00F}" type="datetimeFigureOut">
              <a:rPr lang="en-CA"/>
              <a:pPr>
                <a:defRPr/>
              </a:pPr>
              <a:t>2021-01-22</a:t>
            </a:fld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1445A-13DD-4E9A-95CA-AE1CEB3C236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648201"/>
          </a:xfrm>
        </p:spPr>
        <p:txBody>
          <a:bodyPr/>
          <a:lstStyle>
            <a:lvl2pPr>
              <a:spcBef>
                <a:spcPts val="336"/>
              </a:spcBef>
              <a:defRPr/>
            </a:lvl2pPr>
            <a:lvl3pPr>
              <a:spcBef>
                <a:spcPts val="288"/>
              </a:spcBef>
              <a:defRPr/>
            </a:lvl3pPr>
            <a:lvl4pPr>
              <a:spcBef>
                <a:spcPts val="240"/>
              </a:spcBef>
              <a:defRPr/>
            </a:lvl4pPr>
            <a:lvl5pPr>
              <a:spcBef>
                <a:spcPts val="240"/>
              </a:spcBef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C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65081-5D65-49EF-AA87-9EE0763251E5}" type="datetimeFigureOut">
              <a:rPr lang="en-CA"/>
              <a:pPr>
                <a:defRPr/>
              </a:pPr>
              <a:t>2021-01-22</a:t>
            </a:fld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E88B2-6970-43AF-95F0-20667C5289F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B278F-045A-4695-9154-FCD3B55B5D31}" type="datetimeFigureOut">
              <a:rPr lang="en-CA"/>
              <a:pPr>
                <a:defRPr/>
              </a:pPr>
              <a:t>2021-01-22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8EC3A2-D90E-4897-81FD-CBBE5EC7312F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FE61D7-027F-4B77-AF29-CD14E373B519}" type="datetimeFigureOut">
              <a:rPr lang="en-CA"/>
              <a:pPr>
                <a:defRPr/>
              </a:pPr>
              <a:t>2021-01-22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2BC1B4-4438-43BA-A656-5F6EB959293F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CA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1925" y="171450"/>
            <a:ext cx="1946275" cy="59245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3100" y="171450"/>
            <a:ext cx="5686425" cy="59245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100" y="171450"/>
            <a:ext cx="7753350" cy="11239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/>
              <a:t>Click icon to add SmartArt graphic</a:t>
            </a:r>
            <a:endParaRPr lang="en-CA" noProof="0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0FAD-DCB9-4763-AEE2-A7ADC3E58BEF}" type="datetimeFigureOut">
              <a:rPr lang="en-CA" smtClean="0"/>
              <a:pPr/>
              <a:t>2021-01-22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0DBE-0913-4A70-BC56-53AF746D718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0FAD-DCB9-4763-AEE2-A7ADC3E58BEF}" type="datetimeFigureOut">
              <a:rPr lang="en-CA" smtClean="0"/>
              <a:pPr/>
              <a:t>2021-01-22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0DBE-0913-4A70-BC56-53AF746D718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0FAD-DCB9-4763-AEE2-A7ADC3E58BEF}" type="datetimeFigureOut">
              <a:rPr lang="en-CA" smtClean="0"/>
              <a:pPr/>
              <a:t>2021-01-22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0DBE-0913-4A70-BC56-53AF746D718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0FAD-DCB9-4763-AEE2-A7ADC3E58BEF}" type="datetimeFigureOut">
              <a:rPr lang="en-CA" smtClean="0"/>
              <a:pPr/>
              <a:t>2021-01-22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0DBE-0913-4A70-BC56-53AF746D718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0FAD-DCB9-4763-AEE2-A7ADC3E58BEF}" type="datetimeFigureOut">
              <a:rPr lang="en-CA" smtClean="0"/>
              <a:pPr/>
              <a:t>2021-01-22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0DBE-0913-4A70-BC56-53AF746D718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7483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7483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0FAD-DCB9-4763-AEE2-A7ADC3E58BEF}" type="datetimeFigureOut">
              <a:rPr lang="en-CA" smtClean="0"/>
              <a:pPr/>
              <a:t>2021-01-22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0DBE-0913-4A70-BC56-53AF746D718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0FAD-DCB9-4763-AEE2-A7ADC3E58BEF}" type="datetimeFigureOut">
              <a:rPr lang="en-CA" smtClean="0"/>
              <a:pPr/>
              <a:t>2021-01-22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0DBE-0913-4A70-BC56-53AF746D718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0FAD-DCB9-4763-AEE2-A7ADC3E58BEF}" type="datetimeFigureOut">
              <a:rPr lang="en-CA" smtClean="0"/>
              <a:pPr/>
              <a:t>2021-01-22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0DBE-0913-4A70-BC56-53AF746D718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0FAD-DCB9-4763-AEE2-A7ADC3E58BEF}" type="datetimeFigureOut">
              <a:rPr lang="en-CA" smtClean="0"/>
              <a:pPr/>
              <a:t>2021-01-22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0DBE-0913-4A70-BC56-53AF746D718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0FAD-DCB9-4763-AEE2-A7ADC3E58BEF}" type="datetimeFigureOut">
              <a:rPr lang="en-CA" smtClean="0"/>
              <a:pPr/>
              <a:t>2021-01-22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0DBE-0913-4A70-BC56-53AF746D718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0FAD-DCB9-4763-AEE2-A7ADC3E58BEF}" type="datetimeFigureOut">
              <a:rPr lang="en-CA" smtClean="0"/>
              <a:pPr/>
              <a:t>2021-01-22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0DBE-0913-4A70-BC56-53AF746D718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80975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CA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1925" y="171450"/>
            <a:ext cx="1946275" cy="59245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3100" y="171450"/>
            <a:ext cx="5686425" cy="59245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100" y="171450"/>
            <a:ext cx="7753350" cy="11239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/>
              <a:t>Click icon to add SmartArt graphic</a:t>
            </a:r>
            <a:endParaRPr lang="en-CA" noProof="0" dirty="0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CA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1925" y="171450"/>
            <a:ext cx="1946275" cy="59245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3100" y="171450"/>
            <a:ext cx="5686425" cy="59245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100" y="171450"/>
            <a:ext cx="7753350" cy="11239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/>
              <a:t>Click icon to add SmartArt graphic</a:t>
            </a:r>
            <a:endParaRPr lang="en-CA" noProof="0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CA" dirty="0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1"/>
              </a:buClr>
              <a:buFont typeface="Wingdings" pitchFamily="2" charset="2"/>
              <a:buChar char="§"/>
              <a:defRPr>
                <a:solidFill>
                  <a:schemeClr val="bg2"/>
                </a:solidFill>
                <a:effectLst/>
              </a:defRPr>
            </a:lvl1pPr>
            <a:lvl2pPr>
              <a:buClr>
                <a:schemeClr val="accent1"/>
              </a:buClr>
              <a:buFont typeface="Wingdings" pitchFamily="2" charset="2"/>
              <a:buChar char=""/>
              <a:defRPr>
                <a:solidFill>
                  <a:schemeClr val="bg2"/>
                </a:solidFill>
                <a:effectLst/>
              </a:defRPr>
            </a:lvl2pPr>
            <a:lvl3pPr>
              <a:buClr>
                <a:schemeClr val="accent1"/>
              </a:buClr>
              <a:buFont typeface="Times New Roman" pitchFamily="18" charset="0"/>
              <a:buChar char="»"/>
              <a:defRPr>
                <a:solidFill>
                  <a:schemeClr val="bg2"/>
                </a:solidFill>
                <a:effectLst/>
              </a:defRPr>
            </a:lvl3pPr>
            <a:lvl4pPr>
              <a:buClr>
                <a:schemeClr val="accent1"/>
              </a:buClr>
              <a:buFont typeface="Arial" pitchFamily="34" charset="0"/>
              <a:buChar char="•"/>
              <a:defRPr>
                <a:solidFill>
                  <a:schemeClr val="bg2"/>
                </a:solidFill>
                <a:effectLst/>
              </a:defRPr>
            </a:lvl4pPr>
            <a:lvl5pPr>
              <a:buClr>
                <a:schemeClr val="accent1"/>
              </a:buClr>
              <a:buFont typeface="Times New Roman" pitchFamily="18" charset="0"/>
              <a:buChar char="−"/>
              <a:defRPr>
                <a:solidFill>
                  <a:schemeClr val="bg2"/>
                </a:solidFill>
                <a:effectLst/>
              </a:defRPr>
            </a:lvl5pPr>
            <a:lvl6pPr>
              <a:buClr>
                <a:schemeClr val="tx1">
                  <a:lumMod val="75000"/>
                </a:schemeClr>
              </a:buClr>
              <a:defRPr>
                <a:solidFill>
                  <a:schemeClr val="tx2">
                    <a:lumMod val="65000"/>
                  </a:schemeClr>
                </a:solidFill>
                <a:effectLst/>
              </a:defRPr>
            </a:lvl6pPr>
            <a:lvl7pPr>
              <a:buClr>
                <a:schemeClr val="tx1">
                  <a:lumMod val="75000"/>
                </a:schemeClr>
              </a:buClr>
              <a:defRPr sz="1800">
                <a:solidFill>
                  <a:schemeClr val="tx2">
                    <a:lumMod val="65000"/>
                  </a:schemeClr>
                </a:solidFill>
                <a:effectLst/>
              </a:defRPr>
            </a:lvl7pPr>
            <a:lvl8pPr>
              <a:buClr>
                <a:schemeClr val="tx1">
                  <a:lumMod val="75000"/>
                </a:schemeClr>
              </a:buClr>
              <a:defRPr sz="1600">
                <a:solidFill>
                  <a:schemeClr val="tx2">
                    <a:lumMod val="65000"/>
                  </a:schemeClr>
                </a:solidFill>
                <a:effectLst/>
              </a:defRPr>
            </a:lvl8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  <a:endParaRPr lang="en-CA" dirty="0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>
                <a:solidFill>
                  <a:schemeClr val="bg2"/>
                </a:solidFill>
                <a:effectLst/>
              </a:defRPr>
            </a:lvl1pPr>
            <a:lvl2pPr>
              <a:defRPr sz="2400">
                <a:solidFill>
                  <a:schemeClr val="bg2"/>
                </a:solidFill>
                <a:effectLst/>
              </a:defRPr>
            </a:lvl2pPr>
            <a:lvl3pPr>
              <a:defRPr sz="2000">
                <a:solidFill>
                  <a:schemeClr val="bg2"/>
                </a:solidFill>
                <a:effectLst/>
              </a:defRPr>
            </a:lvl3pPr>
            <a:lvl4pPr>
              <a:defRPr sz="1800">
                <a:solidFill>
                  <a:schemeClr val="bg2"/>
                </a:solidFill>
                <a:effectLst/>
              </a:defRPr>
            </a:lvl4pPr>
            <a:lvl5pPr>
              <a:defRPr sz="1800">
                <a:solidFill>
                  <a:schemeClr val="bg2"/>
                </a:solidFill>
                <a:effectLst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>
                <a:solidFill>
                  <a:schemeClr val="bg2"/>
                </a:solidFill>
                <a:effectLst/>
              </a:defRPr>
            </a:lvl1pPr>
            <a:lvl2pPr>
              <a:defRPr sz="2400">
                <a:solidFill>
                  <a:schemeClr val="bg2"/>
                </a:solidFill>
                <a:effectLst/>
              </a:defRPr>
            </a:lvl2pPr>
            <a:lvl3pPr>
              <a:defRPr sz="2000">
                <a:solidFill>
                  <a:schemeClr val="bg2"/>
                </a:solidFill>
                <a:effectLst/>
              </a:defRPr>
            </a:lvl3pPr>
            <a:lvl4pPr>
              <a:defRPr sz="1800">
                <a:solidFill>
                  <a:schemeClr val="bg2"/>
                </a:solidFill>
                <a:effectLst/>
              </a:defRPr>
            </a:lvl4pPr>
            <a:lvl5pPr>
              <a:defRPr sz="1800">
                <a:solidFill>
                  <a:schemeClr val="bg2"/>
                </a:solidFill>
                <a:effectLst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solidFill>
                  <a:schemeClr val="bg2"/>
                </a:solidFill>
                <a:effectLst/>
              </a:defRPr>
            </a:lvl1pPr>
            <a:lvl2pPr>
              <a:defRPr sz="2000">
                <a:solidFill>
                  <a:schemeClr val="bg2"/>
                </a:solidFill>
                <a:effectLst/>
              </a:defRPr>
            </a:lvl2pPr>
            <a:lvl3pPr>
              <a:defRPr sz="1800">
                <a:solidFill>
                  <a:schemeClr val="bg2"/>
                </a:solidFill>
                <a:effectLst/>
              </a:defRPr>
            </a:lvl3pPr>
            <a:lvl4pPr>
              <a:defRPr sz="1600">
                <a:solidFill>
                  <a:schemeClr val="bg2"/>
                </a:solidFill>
                <a:effectLst/>
              </a:defRPr>
            </a:lvl4pPr>
            <a:lvl5pPr>
              <a:defRPr sz="1600">
                <a:solidFill>
                  <a:schemeClr val="bg2"/>
                </a:solidFill>
                <a:effectLst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solidFill>
                  <a:schemeClr val="bg2"/>
                </a:solidFill>
                <a:effectLst/>
              </a:defRPr>
            </a:lvl1pPr>
            <a:lvl2pPr>
              <a:defRPr sz="2000">
                <a:solidFill>
                  <a:schemeClr val="bg2"/>
                </a:solidFill>
                <a:effectLst/>
              </a:defRPr>
            </a:lvl2pPr>
            <a:lvl3pPr>
              <a:defRPr sz="1800">
                <a:solidFill>
                  <a:schemeClr val="bg2"/>
                </a:solidFill>
                <a:effectLst/>
              </a:defRPr>
            </a:lvl3pPr>
            <a:lvl4pPr>
              <a:defRPr sz="1600">
                <a:solidFill>
                  <a:schemeClr val="bg2"/>
                </a:solidFill>
                <a:effectLst/>
              </a:defRPr>
            </a:lvl4pPr>
            <a:lvl5pPr>
              <a:defRPr sz="1600">
                <a:solidFill>
                  <a:schemeClr val="bg2"/>
                </a:solidFill>
                <a:effectLst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bg2"/>
                </a:solidFill>
                <a:effectLst/>
              </a:defRPr>
            </a:lvl1pPr>
            <a:lvl2pPr>
              <a:defRPr sz="2800">
                <a:solidFill>
                  <a:schemeClr val="bg2"/>
                </a:solidFill>
                <a:effectLst/>
              </a:defRPr>
            </a:lvl2pPr>
            <a:lvl3pPr>
              <a:defRPr sz="2400">
                <a:solidFill>
                  <a:schemeClr val="bg2"/>
                </a:solidFill>
                <a:effectLst/>
              </a:defRPr>
            </a:lvl3pPr>
            <a:lvl4pPr>
              <a:defRPr sz="2000">
                <a:solidFill>
                  <a:schemeClr val="bg2"/>
                </a:solidFill>
                <a:effectLst/>
              </a:defRPr>
            </a:lvl4pPr>
            <a:lvl5pPr>
              <a:defRPr sz="2000">
                <a:solidFill>
                  <a:schemeClr val="bg2"/>
                </a:solidFill>
                <a:effectLst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C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bg2"/>
                </a:solidFill>
                <a:effectLst/>
              </a:defRPr>
            </a:lvl1pPr>
            <a:lvl2pPr>
              <a:defRPr>
                <a:solidFill>
                  <a:schemeClr val="bg2"/>
                </a:solidFill>
                <a:effectLst/>
              </a:defRPr>
            </a:lvl2pPr>
            <a:lvl3pPr>
              <a:defRPr>
                <a:solidFill>
                  <a:schemeClr val="bg2"/>
                </a:solidFill>
                <a:effectLst/>
              </a:defRPr>
            </a:lvl3pPr>
            <a:lvl4pPr>
              <a:defRPr>
                <a:solidFill>
                  <a:schemeClr val="bg2"/>
                </a:solidFill>
                <a:effectLst/>
              </a:defRPr>
            </a:lvl4pPr>
            <a:lvl5pPr>
              <a:defRPr>
                <a:solidFill>
                  <a:schemeClr val="bg2"/>
                </a:solidFill>
                <a:effectLst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1925" y="171450"/>
            <a:ext cx="1946275" cy="5924550"/>
          </a:xfrm>
        </p:spPr>
        <p:txBody>
          <a:bodyPr vert="eaVert"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3100" y="171450"/>
            <a:ext cx="5686425" cy="5924550"/>
          </a:xfrm>
        </p:spPr>
        <p:txBody>
          <a:bodyPr vert="eaVert"/>
          <a:lstStyle>
            <a:lvl1pPr>
              <a:defRPr>
                <a:solidFill>
                  <a:schemeClr val="bg2"/>
                </a:solidFill>
                <a:effectLst/>
              </a:defRPr>
            </a:lvl1pPr>
            <a:lvl2pPr>
              <a:defRPr>
                <a:solidFill>
                  <a:schemeClr val="bg2"/>
                </a:solidFill>
                <a:effectLst/>
              </a:defRPr>
            </a:lvl2pPr>
            <a:lvl3pPr>
              <a:defRPr>
                <a:solidFill>
                  <a:schemeClr val="bg2"/>
                </a:solidFill>
                <a:effectLst/>
              </a:defRPr>
            </a:lvl3pPr>
            <a:lvl4pPr>
              <a:defRPr>
                <a:solidFill>
                  <a:schemeClr val="bg2"/>
                </a:solidFill>
                <a:effectLst/>
              </a:defRPr>
            </a:lvl4pPr>
            <a:lvl5pPr>
              <a:defRPr>
                <a:solidFill>
                  <a:schemeClr val="bg2"/>
                </a:solidFill>
                <a:effectLst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C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965081-5D65-49EF-AA87-9EE0763251E5}" type="datetimeFigureOut">
              <a:rPr lang="en-CA" smtClean="0"/>
              <a:pPr>
                <a:defRPr/>
              </a:pPr>
              <a:t>2021-01-22</a:t>
            </a:fld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5E88B2-6970-43AF-95F0-20667C5289FD}" type="slidenum">
              <a:rPr lang="en-CA" smtClean="0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slideLayout" Target="../slideLayouts/slideLayout57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0.xml"/><Relationship Id="rId7" Type="http://schemas.openxmlformats.org/officeDocument/2006/relationships/slideLayout" Target="../slideLayouts/slideLayout64.xml"/><Relationship Id="rId12" Type="http://schemas.openxmlformats.org/officeDocument/2006/relationships/slideLayout" Target="../slideLayouts/slideLayout69.xml"/><Relationship Id="rId2" Type="http://schemas.openxmlformats.org/officeDocument/2006/relationships/slideLayout" Target="../slideLayouts/slideLayout59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2.xml"/><Relationship Id="rId10" Type="http://schemas.openxmlformats.org/officeDocument/2006/relationships/slideLayout" Target="../slideLayouts/slideLayout67.xm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7.xml"/><Relationship Id="rId3" Type="http://schemas.openxmlformats.org/officeDocument/2006/relationships/slideLayout" Target="../slideLayouts/slideLayout72.xml"/><Relationship Id="rId7" Type="http://schemas.openxmlformats.org/officeDocument/2006/relationships/slideLayout" Target="../slideLayouts/slideLayout76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71.xml"/><Relationship Id="rId1" Type="http://schemas.openxmlformats.org/officeDocument/2006/relationships/slideLayout" Target="../slideLayouts/slideLayout70.xml"/><Relationship Id="rId6" Type="http://schemas.openxmlformats.org/officeDocument/2006/relationships/slideLayout" Target="../slideLayouts/slideLayout75.xml"/><Relationship Id="rId11" Type="http://schemas.openxmlformats.org/officeDocument/2006/relationships/slideLayout" Target="../slideLayouts/slideLayout80.xml"/><Relationship Id="rId5" Type="http://schemas.openxmlformats.org/officeDocument/2006/relationships/slideLayout" Target="../slideLayouts/slideLayout74.xml"/><Relationship Id="rId10" Type="http://schemas.openxmlformats.org/officeDocument/2006/relationships/slideLayout" Target="../slideLayouts/slideLayout79.xml"/><Relationship Id="rId4" Type="http://schemas.openxmlformats.org/officeDocument/2006/relationships/slideLayout" Target="../slideLayouts/slideLayout73.xml"/><Relationship Id="rId9" Type="http://schemas.openxmlformats.org/officeDocument/2006/relationships/slideLayout" Target="../slideLayouts/slideLayout7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951037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Times New Roman" pitchFamily="18" charset="0"/>
          <a:ea typeface="+mj-ea"/>
          <a:cs typeface="Times New Roman" pitchFamily="18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sz="32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–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»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92179F7-3D14-466F-B420-470A2F49F73E}" type="datetimeFigureOut">
              <a:rPr lang="en-CA"/>
              <a:pPr>
                <a:defRPr/>
              </a:pPr>
              <a:t>2021-01-22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5AA882C-888C-4E12-8B53-E9A7A4484BC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670718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9"/>
          <p:cNvGrpSpPr>
            <a:grpSpLocks/>
          </p:cNvGrpSpPr>
          <p:nvPr/>
        </p:nvGrpSpPr>
        <p:grpSpPr bwMode="auto">
          <a:xfrm>
            <a:off x="0" y="1385888"/>
            <a:ext cx="8364538" cy="290512"/>
            <a:chOff x="0" y="873"/>
            <a:chExt cx="5269" cy="183"/>
          </a:xfrm>
        </p:grpSpPr>
        <p:grpSp>
          <p:nvGrpSpPr>
            <p:cNvPr id="8" name="Group 4"/>
            <p:cNvGrpSpPr>
              <a:grpSpLocks/>
            </p:cNvGrpSpPr>
            <p:nvPr/>
          </p:nvGrpSpPr>
          <p:grpSpPr bwMode="auto">
            <a:xfrm>
              <a:off x="5146" y="873"/>
              <a:ext cx="123" cy="182"/>
              <a:chOff x="5146" y="873"/>
              <a:chExt cx="123" cy="182"/>
            </a:xfrm>
          </p:grpSpPr>
          <p:sp>
            <p:nvSpPr>
              <p:cNvPr id="2" name="Rectangle 2"/>
              <p:cNvSpPr>
                <a:spLocks noChangeArrowheads="1"/>
              </p:cNvSpPr>
              <p:nvPr/>
            </p:nvSpPr>
            <p:spPr bwMode="auto">
              <a:xfrm>
                <a:off x="5240" y="873"/>
                <a:ext cx="29" cy="182"/>
              </a:xfrm>
              <a:prstGeom prst="rect">
                <a:avLst/>
              </a:prstGeom>
              <a:solidFill>
                <a:srgbClr val="C0C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1027" name="Rectangle 3"/>
              <p:cNvSpPr>
                <a:spLocks noChangeArrowheads="1"/>
              </p:cNvSpPr>
              <p:nvPr/>
            </p:nvSpPr>
            <p:spPr bwMode="auto">
              <a:xfrm>
                <a:off x="5146" y="873"/>
                <a:ext cx="59" cy="182"/>
              </a:xfrm>
              <a:prstGeom prst="rect">
                <a:avLst/>
              </a:prstGeom>
              <a:solidFill>
                <a:srgbClr val="C0C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</p:grpSp>
        <p:grpSp>
          <p:nvGrpSpPr>
            <p:cNvPr id="9" name="Group 7"/>
            <p:cNvGrpSpPr>
              <a:grpSpLocks/>
            </p:cNvGrpSpPr>
            <p:nvPr/>
          </p:nvGrpSpPr>
          <p:grpSpPr bwMode="auto">
            <a:xfrm>
              <a:off x="4836" y="873"/>
              <a:ext cx="263" cy="182"/>
              <a:chOff x="4836" y="873"/>
              <a:chExt cx="263" cy="182"/>
            </a:xfrm>
          </p:grpSpPr>
          <p:sp>
            <p:nvSpPr>
              <p:cNvPr id="3" name="Rectangle 5"/>
              <p:cNvSpPr>
                <a:spLocks noChangeArrowheads="1"/>
              </p:cNvSpPr>
              <p:nvPr/>
            </p:nvSpPr>
            <p:spPr bwMode="auto">
              <a:xfrm>
                <a:off x="5006" y="873"/>
                <a:ext cx="93" cy="182"/>
              </a:xfrm>
              <a:prstGeom prst="rect">
                <a:avLst/>
              </a:prstGeom>
              <a:solidFill>
                <a:srgbClr val="808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4" name="Rectangle 6"/>
              <p:cNvSpPr>
                <a:spLocks noChangeArrowheads="1"/>
              </p:cNvSpPr>
              <p:nvPr/>
            </p:nvSpPr>
            <p:spPr bwMode="auto">
              <a:xfrm>
                <a:off x="4836" y="873"/>
                <a:ext cx="127" cy="182"/>
              </a:xfrm>
              <a:prstGeom prst="rect">
                <a:avLst/>
              </a:prstGeom>
              <a:solidFill>
                <a:srgbClr val="808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</p:grpSp>
        <p:grpSp>
          <p:nvGrpSpPr>
            <p:cNvPr id="10" name="Group 10"/>
            <p:cNvGrpSpPr>
              <a:grpSpLocks/>
            </p:cNvGrpSpPr>
            <p:nvPr/>
          </p:nvGrpSpPr>
          <p:grpSpPr bwMode="auto">
            <a:xfrm>
              <a:off x="4407" y="873"/>
              <a:ext cx="386" cy="182"/>
              <a:chOff x="4407" y="873"/>
              <a:chExt cx="386" cy="182"/>
            </a:xfrm>
          </p:grpSpPr>
          <p:sp>
            <p:nvSpPr>
              <p:cNvPr id="5" name="Rectangle 8"/>
              <p:cNvSpPr>
                <a:spLocks noChangeArrowheads="1"/>
              </p:cNvSpPr>
              <p:nvPr/>
            </p:nvSpPr>
            <p:spPr bwMode="auto">
              <a:xfrm>
                <a:off x="4639" y="873"/>
                <a:ext cx="154" cy="182"/>
              </a:xfrm>
              <a:prstGeom prst="rect">
                <a:avLst/>
              </a:prstGeom>
              <a:solidFill>
                <a:srgbClr val="404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6" name="Rectangle 9"/>
              <p:cNvSpPr>
                <a:spLocks noChangeArrowheads="1"/>
              </p:cNvSpPr>
              <p:nvPr/>
            </p:nvSpPr>
            <p:spPr bwMode="auto">
              <a:xfrm>
                <a:off x="4407" y="873"/>
                <a:ext cx="189" cy="182"/>
              </a:xfrm>
              <a:prstGeom prst="rect">
                <a:avLst/>
              </a:prstGeom>
              <a:solidFill>
                <a:srgbClr val="404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</p:grpSp>
        <p:grpSp>
          <p:nvGrpSpPr>
            <p:cNvPr id="11" name="Group 15"/>
            <p:cNvGrpSpPr>
              <a:grpSpLocks/>
            </p:cNvGrpSpPr>
            <p:nvPr/>
          </p:nvGrpSpPr>
          <p:grpSpPr bwMode="auto">
            <a:xfrm>
              <a:off x="3176" y="873"/>
              <a:ext cx="1188" cy="183"/>
              <a:chOff x="3176" y="873"/>
              <a:chExt cx="1188" cy="183"/>
            </a:xfrm>
          </p:grpSpPr>
          <p:sp>
            <p:nvSpPr>
              <p:cNvPr id="1035" name="Rectangle 11"/>
              <p:cNvSpPr>
                <a:spLocks noChangeArrowheads="1"/>
              </p:cNvSpPr>
              <p:nvPr/>
            </p:nvSpPr>
            <p:spPr bwMode="auto">
              <a:xfrm>
                <a:off x="4146" y="873"/>
                <a:ext cx="218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1036" name="Rectangle 12"/>
              <p:cNvSpPr>
                <a:spLocks noChangeArrowheads="1"/>
              </p:cNvSpPr>
              <p:nvPr/>
            </p:nvSpPr>
            <p:spPr bwMode="auto">
              <a:xfrm>
                <a:off x="3855" y="873"/>
                <a:ext cx="249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1037" name="Rectangle 13"/>
              <p:cNvSpPr>
                <a:spLocks noChangeArrowheads="1"/>
              </p:cNvSpPr>
              <p:nvPr/>
            </p:nvSpPr>
            <p:spPr bwMode="auto">
              <a:xfrm>
                <a:off x="3530" y="873"/>
                <a:ext cx="283" cy="183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1038" name="Rectangle 14"/>
              <p:cNvSpPr>
                <a:spLocks noChangeArrowheads="1"/>
              </p:cNvSpPr>
              <p:nvPr/>
            </p:nvSpPr>
            <p:spPr bwMode="auto">
              <a:xfrm>
                <a:off x="3176" y="873"/>
                <a:ext cx="313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</p:grpSp>
        <p:grpSp>
          <p:nvGrpSpPr>
            <p:cNvPr id="12" name="Group 18"/>
            <p:cNvGrpSpPr>
              <a:grpSpLocks/>
            </p:cNvGrpSpPr>
            <p:nvPr/>
          </p:nvGrpSpPr>
          <p:grpSpPr bwMode="auto">
            <a:xfrm>
              <a:off x="0" y="873"/>
              <a:ext cx="3136" cy="182"/>
              <a:chOff x="0" y="873"/>
              <a:chExt cx="3136" cy="182"/>
            </a:xfrm>
          </p:grpSpPr>
          <p:sp>
            <p:nvSpPr>
              <p:cNvPr id="1040" name="Rectangle 16"/>
              <p:cNvSpPr>
                <a:spLocks noChangeArrowheads="1"/>
              </p:cNvSpPr>
              <p:nvPr/>
            </p:nvSpPr>
            <p:spPr bwMode="auto">
              <a:xfrm>
                <a:off x="2792" y="873"/>
                <a:ext cx="344" cy="182"/>
              </a:xfrm>
              <a:prstGeom prst="rect">
                <a:avLst/>
              </a:prstGeom>
              <a:solidFill>
                <a:srgbClr val="0000E0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1041" name="Rectangle 17"/>
              <p:cNvSpPr>
                <a:spLocks noChangeArrowheads="1"/>
              </p:cNvSpPr>
              <p:nvPr/>
            </p:nvSpPr>
            <p:spPr bwMode="auto">
              <a:xfrm>
                <a:off x="0" y="873"/>
                <a:ext cx="2750" cy="182"/>
              </a:xfrm>
              <a:prstGeom prst="rect">
                <a:avLst/>
              </a:prstGeom>
              <a:solidFill>
                <a:srgbClr val="0000E0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</p:grpSp>
      </p:grpSp>
      <p:sp>
        <p:nvSpPr>
          <p:cNvPr id="1044" name="Rectangle 20"/>
          <p:cNvSpPr>
            <a:spLocks noGrp="1" noChangeArrowheads="1"/>
          </p:cNvSpPr>
          <p:nvPr>
            <p:ph type="title"/>
          </p:nvPr>
        </p:nvSpPr>
        <p:spPr bwMode="auto">
          <a:xfrm>
            <a:off x="673100" y="171450"/>
            <a:ext cx="7753350" cy="1123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45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Font typeface="Wingdings" pitchFamily="2" charset="2"/>
        <a:buChar char="s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»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080FAD-DCB9-4763-AEE2-A7ADC3E58BEF}" type="datetimeFigureOut">
              <a:rPr lang="en-CA" smtClean="0"/>
              <a:pPr/>
              <a:t>2021-01-22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610DBE-0913-4A70-BC56-53AF746D718E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670718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9"/>
          <p:cNvGrpSpPr>
            <a:grpSpLocks/>
          </p:cNvGrpSpPr>
          <p:nvPr/>
        </p:nvGrpSpPr>
        <p:grpSpPr bwMode="auto">
          <a:xfrm>
            <a:off x="0" y="1385888"/>
            <a:ext cx="8364538" cy="290512"/>
            <a:chOff x="0" y="873"/>
            <a:chExt cx="5269" cy="183"/>
          </a:xfrm>
        </p:grpSpPr>
        <p:grpSp>
          <p:nvGrpSpPr>
            <p:cNvPr id="8" name="Group 4"/>
            <p:cNvGrpSpPr>
              <a:grpSpLocks/>
            </p:cNvGrpSpPr>
            <p:nvPr/>
          </p:nvGrpSpPr>
          <p:grpSpPr bwMode="auto">
            <a:xfrm>
              <a:off x="5146" y="873"/>
              <a:ext cx="123" cy="182"/>
              <a:chOff x="5146" y="873"/>
              <a:chExt cx="123" cy="182"/>
            </a:xfrm>
          </p:grpSpPr>
          <p:sp>
            <p:nvSpPr>
              <p:cNvPr id="2" name="Rectangle 2"/>
              <p:cNvSpPr>
                <a:spLocks noChangeArrowheads="1"/>
              </p:cNvSpPr>
              <p:nvPr/>
            </p:nvSpPr>
            <p:spPr bwMode="auto">
              <a:xfrm>
                <a:off x="5240" y="873"/>
                <a:ext cx="29" cy="182"/>
              </a:xfrm>
              <a:prstGeom prst="rect">
                <a:avLst/>
              </a:prstGeom>
              <a:solidFill>
                <a:srgbClr val="C0C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1027" name="Rectangle 3"/>
              <p:cNvSpPr>
                <a:spLocks noChangeArrowheads="1"/>
              </p:cNvSpPr>
              <p:nvPr/>
            </p:nvSpPr>
            <p:spPr bwMode="auto">
              <a:xfrm>
                <a:off x="5146" y="873"/>
                <a:ext cx="59" cy="182"/>
              </a:xfrm>
              <a:prstGeom prst="rect">
                <a:avLst/>
              </a:prstGeom>
              <a:solidFill>
                <a:srgbClr val="C0C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</p:grpSp>
        <p:grpSp>
          <p:nvGrpSpPr>
            <p:cNvPr id="9" name="Group 7"/>
            <p:cNvGrpSpPr>
              <a:grpSpLocks/>
            </p:cNvGrpSpPr>
            <p:nvPr/>
          </p:nvGrpSpPr>
          <p:grpSpPr bwMode="auto">
            <a:xfrm>
              <a:off x="4836" y="873"/>
              <a:ext cx="263" cy="182"/>
              <a:chOff x="4836" y="873"/>
              <a:chExt cx="263" cy="182"/>
            </a:xfrm>
          </p:grpSpPr>
          <p:sp>
            <p:nvSpPr>
              <p:cNvPr id="3" name="Rectangle 5"/>
              <p:cNvSpPr>
                <a:spLocks noChangeArrowheads="1"/>
              </p:cNvSpPr>
              <p:nvPr/>
            </p:nvSpPr>
            <p:spPr bwMode="auto">
              <a:xfrm>
                <a:off x="5006" y="873"/>
                <a:ext cx="93" cy="182"/>
              </a:xfrm>
              <a:prstGeom prst="rect">
                <a:avLst/>
              </a:prstGeom>
              <a:solidFill>
                <a:srgbClr val="808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4" name="Rectangle 6"/>
              <p:cNvSpPr>
                <a:spLocks noChangeArrowheads="1"/>
              </p:cNvSpPr>
              <p:nvPr/>
            </p:nvSpPr>
            <p:spPr bwMode="auto">
              <a:xfrm>
                <a:off x="4836" y="873"/>
                <a:ext cx="127" cy="182"/>
              </a:xfrm>
              <a:prstGeom prst="rect">
                <a:avLst/>
              </a:prstGeom>
              <a:solidFill>
                <a:srgbClr val="808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</p:grpSp>
        <p:grpSp>
          <p:nvGrpSpPr>
            <p:cNvPr id="10" name="Group 10"/>
            <p:cNvGrpSpPr>
              <a:grpSpLocks/>
            </p:cNvGrpSpPr>
            <p:nvPr/>
          </p:nvGrpSpPr>
          <p:grpSpPr bwMode="auto">
            <a:xfrm>
              <a:off x="4407" y="873"/>
              <a:ext cx="386" cy="182"/>
              <a:chOff x="4407" y="873"/>
              <a:chExt cx="386" cy="182"/>
            </a:xfrm>
          </p:grpSpPr>
          <p:sp>
            <p:nvSpPr>
              <p:cNvPr id="5" name="Rectangle 8"/>
              <p:cNvSpPr>
                <a:spLocks noChangeArrowheads="1"/>
              </p:cNvSpPr>
              <p:nvPr/>
            </p:nvSpPr>
            <p:spPr bwMode="auto">
              <a:xfrm>
                <a:off x="4639" y="873"/>
                <a:ext cx="154" cy="182"/>
              </a:xfrm>
              <a:prstGeom prst="rect">
                <a:avLst/>
              </a:prstGeom>
              <a:solidFill>
                <a:srgbClr val="404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6" name="Rectangle 9"/>
              <p:cNvSpPr>
                <a:spLocks noChangeArrowheads="1"/>
              </p:cNvSpPr>
              <p:nvPr/>
            </p:nvSpPr>
            <p:spPr bwMode="auto">
              <a:xfrm>
                <a:off x="4407" y="873"/>
                <a:ext cx="189" cy="182"/>
              </a:xfrm>
              <a:prstGeom prst="rect">
                <a:avLst/>
              </a:prstGeom>
              <a:solidFill>
                <a:srgbClr val="404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</p:grpSp>
        <p:grpSp>
          <p:nvGrpSpPr>
            <p:cNvPr id="11" name="Group 15"/>
            <p:cNvGrpSpPr>
              <a:grpSpLocks/>
            </p:cNvGrpSpPr>
            <p:nvPr/>
          </p:nvGrpSpPr>
          <p:grpSpPr bwMode="auto">
            <a:xfrm>
              <a:off x="3176" y="873"/>
              <a:ext cx="1188" cy="183"/>
              <a:chOff x="3176" y="873"/>
              <a:chExt cx="1188" cy="183"/>
            </a:xfrm>
          </p:grpSpPr>
          <p:sp>
            <p:nvSpPr>
              <p:cNvPr id="1035" name="Rectangle 11"/>
              <p:cNvSpPr>
                <a:spLocks noChangeArrowheads="1"/>
              </p:cNvSpPr>
              <p:nvPr/>
            </p:nvSpPr>
            <p:spPr bwMode="auto">
              <a:xfrm>
                <a:off x="4146" y="873"/>
                <a:ext cx="218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1036" name="Rectangle 12"/>
              <p:cNvSpPr>
                <a:spLocks noChangeArrowheads="1"/>
              </p:cNvSpPr>
              <p:nvPr/>
            </p:nvSpPr>
            <p:spPr bwMode="auto">
              <a:xfrm>
                <a:off x="3855" y="873"/>
                <a:ext cx="249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1037" name="Rectangle 13"/>
              <p:cNvSpPr>
                <a:spLocks noChangeArrowheads="1"/>
              </p:cNvSpPr>
              <p:nvPr/>
            </p:nvSpPr>
            <p:spPr bwMode="auto">
              <a:xfrm>
                <a:off x="3530" y="873"/>
                <a:ext cx="283" cy="183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1038" name="Rectangle 14"/>
              <p:cNvSpPr>
                <a:spLocks noChangeArrowheads="1"/>
              </p:cNvSpPr>
              <p:nvPr/>
            </p:nvSpPr>
            <p:spPr bwMode="auto">
              <a:xfrm>
                <a:off x="3176" y="873"/>
                <a:ext cx="313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</p:grpSp>
        <p:grpSp>
          <p:nvGrpSpPr>
            <p:cNvPr id="12" name="Group 18"/>
            <p:cNvGrpSpPr>
              <a:grpSpLocks/>
            </p:cNvGrpSpPr>
            <p:nvPr/>
          </p:nvGrpSpPr>
          <p:grpSpPr bwMode="auto">
            <a:xfrm>
              <a:off x="0" y="873"/>
              <a:ext cx="3136" cy="182"/>
              <a:chOff x="0" y="873"/>
              <a:chExt cx="3136" cy="182"/>
            </a:xfrm>
          </p:grpSpPr>
          <p:sp>
            <p:nvSpPr>
              <p:cNvPr id="1040" name="Rectangle 16"/>
              <p:cNvSpPr>
                <a:spLocks noChangeArrowheads="1"/>
              </p:cNvSpPr>
              <p:nvPr/>
            </p:nvSpPr>
            <p:spPr bwMode="auto">
              <a:xfrm>
                <a:off x="2792" y="873"/>
                <a:ext cx="344" cy="182"/>
              </a:xfrm>
              <a:prstGeom prst="rect">
                <a:avLst/>
              </a:prstGeom>
              <a:solidFill>
                <a:srgbClr val="0000E0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1041" name="Rectangle 17"/>
              <p:cNvSpPr>
                <a:spLocks noChangeArrowheads="1"/>
              </p:cNvSpPr>
              <p:nvPr/>
            </p:nvSpPr>
            <p:spPr bwMode="auto">
              <a:xfrm>
                <a:off x="0" y="873"/>
                <a:ext cx="2750" cy="182"/>
              </a:xfrm>
              <a:prstGeom prst="rect">
                <a:avLst/>
              </a:prstGeom>
              <a:solidFill>
                <a:srgbClr val="0000E0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</p:grpSp>
      </p:grpSp>
      <p:sp>
        <p:nvSpPr>
          <p:cNvPr id="1044" name="Rectangle 20"/>
          <p:cNvSpPr>
            <a:spLocks noGrp="1" noChangeArrowheads="1"/>
          </p:cNvSpPr>
          <p:nvPr>
            <p:ph type="title"/>
          </p:nvPr>
        </p:nvSpPr>
        <p:spPr bwMode="auto">
          <a:xfrm>
            <a:off x="673100" y="171450"/>
            <a:ext cx="7753350" cy="1123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45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txStyles>
    <p:titleStyle>
      <a:lvl1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Font typeface="Wingdings" pitchFamily="2" charset="2"/>
        <a:buChar char="s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»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670718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9"/>
          <p:cNvGrpSpPr>
            <a:grpSpLocks/>
          </p:cNvGrpSpPr>
          <p:nvPr/>
        </p:nvGrpSpPr>
        <p:grpSpPr bwMode="auto">
          <a:xfrm>
            <a:off x="0" y="1385888"/>
            <a:ext cx="8364538" cy="290512"/>
            <a:chOff x="0" y="873"/>
            <a:chExt cx="5269" cy="183"/>
          </a:xfrm>
        </p:grpSpPr>
        <p:grpSp>
          <p:nvGrpSpPr>
            <p:cNvPr id="8" name="Group 4"/>
            <p:cNvGrpSpPr>
              <a:grpSpLocks/>
            </p:cNvGrpSpPr>
            <p:nvPr/>
          </p:nvGrpSpPr>
          <p:grpSpPr bwMode="auto">
            <a:xfrm>
              <a:off x="5146" y="873"/>
              <a:ext cx="123" cy="182"/>
              <a:chOff x="5146" y="873"/>
              <a:chExt cx="123" cy="182"/>
            </a:xfrm>
          </p:grpSpPr>
          <p:sp>
            <p:nvSpPr>
              <p:cNvPr id="2" name="Rectangle 2"/>
              <p:cNvSpPr>
                <a:spLocks noChangeArrowheads="1"/>
              </p:cNvSpPr>
              <p:nvPr/>
            </p:nvSpPr>
            <p:spPr bwMode="auto">
              <a:xfrm>
                <a:off x="5240" y="873"/>
                <a:ext cx="29" cy="182"/>
              </a:xfrm>
              <a:prstGeom prst="rect">
                <a:avLst/>
              </a:prstGeom>
              <a:solidFill>
                <a:srgbClr val="C0C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1027" name="Rectangle 3"/>
              <p:cNvSpPr>
                <a:spLocks noChangeArrowheads="1"/>
              </p:cNvSpPr>
              <p:nvPr/>
            </p:nvSpPr>
            <p:spPr bwMode="auto">
              <a:xfrm>
                <a:off x="5146" y="873"/>
                <a:ext cx="59" cy="182"/>
              </a:xfrm>
              <a:prstGeom prst="rect">
                <a:avLst/>
              </a:prstGeom>
              <a:solidFill>
                <a:srgbClr val="C0C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</p:grpSp>
        <p:grpSp>
          <p:nvGrpSpPr>
            <p:cNvPr id="9" name="Group 7"/>
            <p:cNvGrpSpPr>
              <a:grpSpLocks/>
            </p:cNvGrpSpPr>
            <p:nvPr/>
          </p:nvGrpSpPr>
          <p:grpSpPr bwMode="auto">
            <a:xfrm>
              <a:off x="4836" y="873"/>
              <a:ext cx="263" cy="182"/>
              <a:chOff x="4836" y="873"/>
              <a:chExt cx="263" cy="182"/>
            </a:xfrm>
          </p:grpSpPr>
          <p:sp>
            <p:nvSpPr>
              <p:cNvPr id="3" name="Rectangle 5"/>
              <p:cNvSpPr>
                <a:spLocks noChangeArrowheads="1"/>
              </p:cNvSpPr>
              <p:nvPr/>
            </p:nvSpPr>
            <p:spPr bwMode="auto">
              <a:xfrm>
                <a:off x="5006" y="873"/>
                <a:ext cx="93" cy="182"/>
              </a:xfrm>
              <a:prstGeom prst="rect">
                <a:avLst/>
              </a:prstGeom>
              <a:solidFill>
                <a:srgbClr val="808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4" name="Rectangle 6"/>
              <p:cNvSpPr>
                <a:spLocks noChangeArrowheads="1"/>
              </p:cNvSpPr>
              <p:nvPr/>
            </p:nvSpPr>
            <p:spPr bwMode="auto">
              <a:xfrm>
                <a:off x="4836" y="873"/>
                <a:ext cx="127" cy="182"/>
              </a:xfrm>
              <a:prstGeom prst="rect">
                <a:avLst/>
              </a:prstGeom>
              <a:solidFill>
                <a:srgbClr val="808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</p:grpSp>
        <p:grpSp>
          <p:nvGrpSpPr>
            <p:cNvPr id="10" name="Group 10"/>
            <p:cNvGrpSpPr>
              <a:grpSpLocks/>
            </p:cNvGrpSpPr>
            <p:nvPr/>
          </p:nvGrpSpPr>
          <p:grpSpPr bwMode="auto">
            <a:xfrm>
              <a:off x="4407" y="873"/>
              <a:ext cx="386" cy="182"/>
              <a:chOff x="4407" y="873"/>
              <a:chExt cx="386" cy="182"/>
            </a:xfrm>
          </p:grpSpPr>
          <p:sp>
            <p:nvSpPr>
              <p:cNvPr id="5" name="Rectangle 8"/>
              <p:cNvSpPr>
                <a:spLocks noChangeArrowheads="1"/>
              </p:cNvSpPr>
              <p:nvPr/>
            </p:nvSpPr>
            <p:spPr bwMode="auto">
              <a:xfrm>
                <a:off x="4639" y="873"/>
                <a:ext cx="154" cy="182"/>
              </a:xfrm>
              <a:prstGeom prst="rect">
                <a:avLst/>
              </a:prstGeom>
              <a:solidFill>
                <a:srgbClr val="404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6" name="Rectangle 9"/>
              <p:cNvSpPr>
                <a:spLocks noChangeArrowheads="1"/>
              </p:cNvSpPr>
              <p:nvPr/>
            </p:nvSpPr>
            <p:spPr bwMode="auto">
              <a:xfrm>
                <a:off x="4407" y="873"/>
                <a:ext cx="189" cy="182"/>
              </a:xfrm>
              <a:prstGeom prst="rect">
                <a:avLst/>
              </a:prstGeom>
              <a:solidFill>
                <a:srgbClr val="404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</p:grpSp>
        <p:grpSp>
          <p:nvGrpSpPr>
            <p:cNvPr id="11" name="Group 15"/>
            <p:cNvGrpSpPr>
              <a:grpSpLocks/>
            </p:cNvGrpSpPr>
            <p:nvPr/>
          </p:nvGrpSpPr>
          <p:grpSpPr bwMode="auto">
            <a:xfrm>
              <a:off x="3176" y="873"/>
              <a:ext cx="1188" cy="183"/>
              <a:chOff x="3176" y="873"/>
              <a:chExt cx="1188" cy="183"/>
            </a:xfrm>
          </p:grpSpPr>
          <p:sp>
            <p:nvSpPr>
              <p:cNvPr id="1035" name="Rectangle 11"/>
              <p:cNvSpPr>
                <a:spLocks noChangeArrowheads="1"/>
              </p:cNvSpPr>
              <p:nvPr/>
            </p:nvSpPr>
            <p:spPr bwMode="auto">
              <a:xfrm>
                <a:off x="4146" y="873"/>
                <a:ext cx="218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1036" name="Rectangle 12"/>
              <p:cNvSpPr>
                <a:spLocks noChangeArrowheads="1"/>
              </p:cNvSpPr>
              <p:nvPr/>
            </p:nvSpPr>
            <p:spPr bwMode="auto">
              <a:xfrm>
                <a:off x="3855" y="873"/>
                <a:ext cx="249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1037" name="Rectangle 13"/>
              <p:cNvSpPr>
                <a:spLocks noChangeArrowheads="1"/>
              </p:cNvSpPr>
              <p:nvPr/>
            </p:nvSpPr>
            <p:spPr bwMode="auto">
              <a:xfrm>
                <a:off x="3530" y="873"/>
                <a:ext cx="283" cy="183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1038" name="Rectangle 14"/>
              <p:cNvSpPr>
                <a:spLocks noChangeArrowheads="1"/>
              </p:cNvSpPr>
              <p:nvPr/>
            </p:nvSpPr>
            <p:spPr bwMode="auto">
              <a:xfrm>
                <a:off x="3176" y="873"/>
                <a:ext cx="313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</p:grpSp>
        <p:grpSp>
          <p:nvGrpSpPr>
            <p:cNvPr id="12" name="Group 18"/>
            <p:cNvGrpSpPr>
              <a:grpSpLocks/>
            </p:cNvGrpSpPr>
            <p:nvPr/>
          </p:nvGrpSpPr>
          <p:grpSpPr bwMode="auto">
            <a:xfrm>
              <a:off x="0" y="873"/>
              <a:ext cx="3136" cy="182"/>
              <a:chOff x="0" y="873"/>
              <a:chExt cx="3136" cy="182"/>
            </a:xfrm>
          </p:grpSpPr>
          <p:sp>
            <p:nvSpPr>
              <p:cNvPr id="1040" name="Rectangle 16"/>
              <p:cNvSpPr>
                <a:spLocks noChangeArrowheads="1"/>
              </p:cNvSpPr>
              <p:nvPr/>
            </p:nvSpPr>
            <p:spPr bwMode="auto">
              <a:xfrm>
                <a:off x="2792" y="873"/>
                <a:ext cx="344" cy="182"/>
              </a:xfrm>
              <a:prstGeom prst="rect">
                <a:avLst/>
              </a:prstGeom>
              <a:solidFill>
                <a:srgbClr val="0000E0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1041" name="Rectangle 17"/>
              <p:cNvSpPr>
                <a:spLocks noChangeArrowheads="1"/>
              </p:cNvSpPr>
              <p:nvPr/>
            </p:nvSpPr>
            <p:spPr bwMode="auto">
              <a:xfrm>
                <a:off x="0" y="873"/>
                <a:ext cx="2750" cy="182"/>
              </a:xfrm>
              <a:prstGeom prst="rect">
                <a:avLst/>
              </a:prstGeom>
              <a:solidFill>
                <a:srgbClr val="0000E0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</p:grpSp>
      </p:grpSp>
      <p:sp>
        <p:nvSpPr>
          <p:cNvPr id="1044" name="Rectangle 20"/>
          <p:cNvSpPr>
            <a:spLocks noGrp="1" noChangeArrowheads="1"/>
          </p:cNvSpPr>
          <p:nvPr>
            <p:ph type="title"/>
          </p:nvPr>
        </p:nvSpPr>
        <p:spPr bwMode="auto">
          <a:xfrm>
            <a:off x="673100" y="171450"/>
            <a:ext cx="7753350" cy="1123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45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</p:sldLayoutIdLst>
  <p:txStyles>
    <p:titleStyle>
      <a:lvl1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Font typeface="Wingdings" pitchFamily="2" charset="2"/>
        <a:buChar char="s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»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1385888"/>
            <a:ext cx="8364538" cy="290512"/>
            <a:chOff x="0" y="873"/>
            <a:chExt cx="5269" cy="18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5146" y="873"/>
              <a:ext cx="123" cy="182"/>
              <a:chOff x="5146" y="873"/>
              <a:chExt cx="123" cy="182"/>
            </a:xfrm>
          </p:grpSpPr>
          <p:sp>
            <p:nvSpPr>
              <p:cNvPr id="1044" name="Rectangle 4"/>
              <p:cNvSpPr>
                <a:spLocks noChangeArrowheads="1"/>
              </p:cNvSpPr>
              <p:nvPr/>
            </p:nvSpPr>
            <p:spPr bwMode="auto">
              <a:xfrm>
                <a:off x="5240" y="873"/>
                <a:ext cx="29" cy="182"/>
              </a:xfrm>
              <a:prstGeom prst="rect">
                <a:avLst/>
              </a:prstGeom>
              <a:solidFill>
                <a:srgbClr val="C0C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45" name="Rectangle 5"/>
              <p:cNvSpPr>
                <a:spLocks noChangeArrowheads="1"/>
              </p:cNvSpPr>
              <p:nvPr/>
            </p:nvSpPr>
            <p:spPr bwMode="auto">
              <a:xfrm>
                <a:off x="5146" y="873"/>
                <a:ext cx="59" cy="182"/>
              </a:xfrm>
              <a:prstGeom prst="rect">
                <a:avLst/>
              </a:prstGeom>
              <a:solidFill>
                <a:srgbClr val="C0C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4836" y="873"/>
              <a:ext cx="263" cy="182"/>
              <a:chOff x="4836" y="873"/>
              <a:chExt cx="263" cy="182"/>
            </a:xfrm>
          </p:grpSpPr>
          <p:sp>
            <p:nvSpPr>
              <p:cNvPr id="1042" name="Rectangle 7"/>
              <p:cNvSpPr>
                <a:spLocks noChangeArrowheads="1"/>
              </p:cNvSpPr>
              <p:nvPr/>
            </p:nvSpPr>
            <p:spPr bwMode="auto">
              <a:xfrm>
                <a:off x="5006" y="873"/>
                <a:ext cx="93" cy="182"/>
              </a:xfrm>
              <a:prstGeom prst="rect">
                <a:avLst/>
              </a:prstGeom>
              <a:solidFill>
                <a:srgbClr val="808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43" name="Rectangle 8"/>
              <p:cNvSpPr>
                <a:spLocks noChangeArrowheads="1"/>
              </p:cNvSpPr>
              <p:nvPr/>
            </p:nvSpPr>
            <p:spPr bwMode="auto">
              <a:xfrm>
                <a:off x="4836" y="873"/>
                <a:ext cx="127" cy="182"/>
              </a:xfrm>
              <a:prstGeom prst="rect">
                <a:avLst/>
              </a:prstGeom>
              <a:solidFill>
                <a:srgbClr val="808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</p:grpSp>
        <p:grpSp>
          <p:nvGrpSpPr>
            <p:cNvPr id="5" name="Group 9"/>
            <p:cNvGrpSpPr>
              <a:grpSpLocks/>
            </p:cNvGrpSpPr>
            <p:nvPr/>
          </p:nvGrpSpPr>
          <p:grpSpPr bwMode="auto">
            <a:xfrm>
              <a:off x="4407" y="873"/>
              <a:ext cx="386" cy="182"/>
              <a:chOff x="4407" y="873"/>
              <a:chExt cx="386" cy="182"/>
            </a:xfrm>
          </p:grpSpPr>
          <p:sp>
            <p:nvSpPr>
              <p:cNvPr id="1040" name="Rectangle 10"/>
              <p:cNvSpPr>
                <a:spLocks noChangeArrowheads="1"/>
              </p:cNvSpPr>
              <p:nvPr/>
            </p:nvSpPr>
            <p:spPr bwMode="auto">
              <a:xfrm>
                <a:off x="4639" y="873"/>
                <a:ext cx="154" cy="182"/>
              </a:xfrm>
              <a:prstGeom prst="rect">
                <a:avLst/>
              </a:prstGeom>
              <a:solidFill>
                <a:srgbClr val="404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41" name="Rectangle 11"/>
              <p:cNvSpPr>
                <a:spLocks noChangeArrowheads="1"/>
              </p:cNvSpPr>
              <p:nvPr/>
            </p:nvSpPr>
            <p:spPr bwMode="auto">
              <a:xfrm>
                <a:off x="4407" y="873"/>
                <a:ext cx="189" cy="182"/>
              </a:xfrm>
              <a:prstGeom prst="rect">
                <a:avLst/>
              </a:prstGeom>
              <a:solidFill>
                <a:srgbClr val="404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</p:grpSp>
        <p:grpSp>
          <p:nvGrpSpPr>
            <p:cNvPr id="6" name="Group 12"/>
            <p:cNvGrpSpPr>
              <a:grpSpLocks/>
            </p:cNvGrpSpPr>
            <p:nvPr/>
          </p:nvGrpSpPr>
          <p:grpSpPr bwMode="auto">
            <a:xfrm>
              <a:off x="3176" y="873"/>
              <a:ext cx="1188" cy="183"/>
              <a:chOff x="3176" y="873"/>
              <a:chExt cx="1188" cy="183"/>
            </a:xfrm>
          </p:grpSpPr>
          <p:sp>
            <p:nvSpPr>
              <p:cNvPr id="1036" name="Rectangle 13"/>
              <p:cNvSpPr>
                <a:spLocks noChangeArrowheads="1"/>
              </p:cNvSpPr>
              <p:nvPr/>
            </p:nvSpPr>
            <p:spPr bwMode="auto">
              <a:xfrm>
                <a:off x="4146" y="873"/>
                <a:ext cx="218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37" name="Rectangle 14"/>
              <p:cNvSpPr>
                <a:spLocks noChangeArrowheads="1"/>
              </p:cNvSpPr>
              <p:nvPr/>
            </p:nvSpPr>
            <p:spPr bwMode="auto">
              <a:xfrm>
                <a:off x="3855" y="873"/>
                <a:ext cx="249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38" name="Rectangle 15"/>
              <p:cNvSpPr>
                <a:spLocks noChangeArrowheads="1"/>
              </p:cNvSpPr>
              <p:nvPr/>
            </p:nvSpPr>
            <p:spPr bwMode="auto">
              <a:xfrm>
                <a:off x="3530" y="873"/>
                <a:ext cx="283" cy="183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39" name="Rectangle 16"/>
              <p:cNvSpPr>
                <a:spLocks noChangeArrowheads="1"/>
              </p:cNvSpPr>
              <p:nvPr/>
            </p:nvSpPr>
            <p:spPr bwMode="auto">
              <a:xfrm>
                <a:off x="3176" y="873"/>
                <a:ext cx="313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</p:grpSp>
        <p:grpSp>
          <p:nvGrpSpPr>
            <p:cNvPr id="7" name="Group 17"/>
            <p:cNvGrpSpPr>
              <a:grpSpLocks/>
            </p:cNvGrpSpPr>
            <p:nvPr/>
          </p:nvGrpSpPr>
          <p:grpSpPr bwMode="auto">
            <a:xfrm>
              <a:off x="0" y="873"/>
              <a:ext cx="3136" cy="182"/>
              <a:chOff x="0" y="873"/>
              <a:chExt cx="3136" cy="182"/>
            </a:xfrm>
          </p:grpSpPr>
          <p:sp>
            <p:nvSpPr>
              <p:cNvPr id="1034" name="Rectangle 18"/>
              <p:cNvSpPr>
                <a:spLocks noChangeArrowheads="1"/>
              </p:cNvSpPr>
              <p:nvPr/>
            </p:nvSpPr>
            <p:spPr bwMode="auto">
              <a:xfrm>
                <a:off x="2792" y="873"/>
                <a:ext cx="344" cy="182"/>
              </a:xfrm>
              <a:prstGeom prst="rect">
                <a:avLst/>
              </a:prstGeom>
              <a:solidFill>
                <a:srgbClr val="0000E0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35" name="Rectangle 19"/>
              <p:cNvSpPr>
                <a:spLocks noChangeArrowheads="1"/>
              </p:cNvSpPr>
              <p:nvPr/>
            </p:nvSpPr>
            <p:spPr bwMode="auto">
              <a:xfrm>
                <a:off x="0" y="873"/>
                <a:ext cx="2750" cy="182"/>
              </a:xfrm>
              <a:prstGeom prst="rect">
                <a:avLst/>
              </a:prstGeom>
              <a:solidFill>
                <a:srgbClr val="0000E0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</p:grpSp>
      </p:grpSp>
      <p:sp>
        <p:nvSpPr>
          <p:cNvPr id="78868" name="Rectangle 20"/>
          <p:cNvSpPr>
            <a:spLocks noGrp="1" noChangeArrowheads="1"/>
          </p:cNvSpPr>
          <p:nvPr>
            <p:ph type="title"/>
          </p:nvPr>
        </p:nvSpPr>
        <p:spPr bwMode="auto">
          <a:xfrm>
            <a:off x="673100" y="171450"/>
            <a:ext cx="7753350" cy="1123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8869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txStyles>
    <p:titleStyle>
      <a:lvl1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2"/>
          </a:solidFill>
          <a:effectLst/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3200">
          <a:solidFill>
            <a:schemeClr val="bg2"/>
          </a:solidFill>
          <a:effectLst/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Font typeface="Wingdings" pitchFamily="2" charset="2"/>
        <a:buChar char="s"/>
        <a:defRPr sz="2800">
          <a:solidFill>
            <a:schemeClr val="bg2"/>
          </a:solidFill>
          <a:effectLst/>
          <a:latin typeface="+mn-lt"/>
        </a:defRPr>
      </a:lvl2pPr>
      <a:lvl3pPr marL="11430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»"/>
        <a:defRPr sz="2400">
          <a:solidFill>
            <a:schemeClr val="bg2"/>
          </a:solidFill>
          <a:effectLst/>
          <a:latin typeface="+mn-lt"/>
        </a:defRPr>
      </a:lvl3pPr>
      <a:lvl4pPr marL="16002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•"/>
        <a:defRPr sz="2000">
          <a:solidFill>
            <a:schemeClr val="bg2"/>
          </a:solidFill>
          <a:effectLst/>
          <a:latin typeface="+mn-lt"/>
        </a:defRPr>
      </a:lvl4pPr>
      <a:lvl5pPr marL="20574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bg2"/>
          </a:solidFill>
          <a:effectLst/>
          <a:latin typeface="+mn-lt"/>
        </a:defRPr>
      </a:lvl5pPr>
      <a:lvl6pPr marL="25146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0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3.xml"/><Relationship Id="rId4" Type="http://schemas.openxmlformats.org/officeDocument/2006/relationships/image" Target="../media/image3.png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/>
              <a:t>GUI in Java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/>
              <a:t>Swing GUIs</a:t>
            </a:r>
          </a:p>
          <a:p>
            <a:r>
              <a:rPr lang="en-CA" dirty="0"/>
              <a:t>as examples of</a:t>
            </a:r>
          </a:p>
          <a:p>
            <a:r>
              <a:rPr lang="en-CA" dirty="0"/>
              <a:t>Inheritance and Polymorphism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The </a:t>
            </a:r>
            <a:r>
              <a:rPr lang="en-CA" dirty="0" err="1"/>
              <a:t>AdderDialog</a:t>
            </a:r>
            <a:r>
              <a:rPr lang="en-CA" dirty="0"/>
              <a:t> Constructor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846640" cy="4114800"/>
          </a:xfrm>
        </p:spPr>
        <p:txBody>
          <a:bodyPr/>
          <a:lstStyle/>
          <a:p>
            <a:r>
              <a:rPr lang="en-CA" dirty="0"/>
              <a:t>Constructor sets up the GUI</a:t>
            </a:r>
          </a:p>
          <a:p>
            <a:pPr lvl="1"/>
            <a:r>
              <a:rPr lang="en-CA" dirty="0"/>
              <a:t>sets title of window</a:t>
            </a:r>
          </a:p>
          <a:p>
            <a:pPr lvl="1"/>
            <a:r>
              <a:rPr lang="en-CA" dirty="0"/>
              <a:t>creates objects to go into window</a:t>
            </a:r>
          </a:p>
          <a:p>
            <a:pPr lvl="2"/>
            <a:r>
              <a:rPr lang="en-CA" dirty="0" err="1"/>
              <a:t>JLabels</a:t>
            </a:r>
            <a:r>
              <a:rPr lang="en-CA" dirty="0"/>
              <a:t>, </a:t>
            </a:r>
            <a:r>
              <a:rPr lang="en-CA" dirty="0" err="1"/>
              <a:t>JTextFields</a:t>
            </a:r>
            <a:r>
              <a:rPr lang="en-CA" dirty="0"/>
              <a:t>, </a:t>
            </a:r>
            <a:r>
              <a:rPr lang="en-CA" dirty="0" err="1"/>
              <a:t>JButtons</a:t>
            </a:r>
            <a:r>
              <a:rPr lang="en-CA" dirty="0"/>
              <a:t>, …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67AC1B8-6654-4B8F-B262-B380D87EB3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9792" y="4149080"/>
            <a:ext cx="2527430" cy="217816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DECFC74-8350-4998-8968-01477DEFFED6}"/>
              </a:ext>
            </a:extLst>
          </p:cNvPr>
          <p:cNvSpPr txBox="1"/>
          <p:nvPr/>
        </p:nvSpPr>
        <p:spPr>
          <a:xfrm>
            <a:off x="560961" y="3723419"/>
            <a:ext cx="752514" cy="46166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chemeClr val="bg2"/>
                </a:solidFill>
              </a:rPr>
              <a:t>Title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DE838CE-5554-48F8-83A0-F45FC34C9530}"/>
              </a:ext>
            </a:extLst>
          </p:cNvPr>
          <p:cNvSpPr/>
          <p:nvPr/>
        </p:nvSpPr>
        <p:spPr bwMode="auto">
          <a:xfrm>
            <a:off x="2987824" y="4221088"/>
            <a:ext cx="792088" cy="288032"/>
          </a:xfrm>
          <a:prstGeom prst="rect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0" name="Connector: Elbow 9">
            <a:extLst>
              <a:ext uri="{FF2B5EF4-FFF2-40B4-BE49-F238E27FC236}">
                <a16:creationId xmlns:a16="http://schemas.microsoft.com/office/drawing/2014/main" id="{1AF170AC-1ABE-4AFD-9BF9-8E1D1FACD208}"/>
              </a:ext>
            </a:extLst>
          </p:cNvPr>
          <p:cNvCxnSpPr>
            <a:cxnSpLocks/>
            <a:stCxn id="7" idx="3"/>
            <a:endCxn id="8" idx="0"/>
          </p:cNvCxnSpPr>
          <p:nvPr/>
        </p:nvCxnSpPr>
        <p:spPr bwMode="auto">
          <a:xfrm>
            <a:off x="1313475" y="3954252"/>
            <a:ext cx="2070393" cy="266836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6924F9B9-191C-419E-BB35-F09245CDB305}"/>
              </a:ext>
            </a:extLst>
          </p:cNvPr>
          <p:cNvSpPr txBox="1"/>
          <p:nvPr/>
        </p:nvSpPr>
        <p:spPr>
          <a:xfrm>
            <a:off x="560961" y="5238161"/>
            <a:ext cx="1003801" cy="46166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en-CA" dirty="0" err="1">
                <a:solidFill>
                  <a:schemeClr val="bg2"/>
                </a:solidFill>
              </a:rPr>
              <a:t>JLabel</a:t>
            </a:r>
            <a:endParaRPr lang="en-CA" dirty="0">
              <a:solidFill>
                <a:schemeClr val="bg2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5541E58-5B83-40EF-B1A7-D10AABF6DB51}"/>
              </a:ext>
            </a:extLst>
          </p:cNvPr>
          <p:cNvSpPr/>
          <p:nvPr/>
        </p:nvSpPr>
        <p:spPr bwMode="auto">
          <a:xfrm>
            <a:off x="2785590" y="4837366"/>
            <a:ext cx="792088" cy="288032"/>
          </a:xfrm>
          <a:prstGeom prst="rect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5" name="Connector: Elbow 14">
            <a:extLst>
              <a:ext uri="{FF2B5EF4-FFF2-40B4-BE49-F238E27FC236}">
                <a16:creationId xmlns:a16="http://schemas.microsoft.com/office/drawing/2014/main" id="{54991504-F98F-4DFA-83C3-0F04B7E95F17}"/>
              </a:ext>
            </a:extLst>
          </p:cNvPr>
          <p:cNvCxnSpPr>
            <a:cxnSpLocks/>
            <a:stCxn id="13" idx="0"/>
            <a:endCxn id="14" idx="1"/>
          </p:cNvCxnSpPr>
          <p:nvPr/>
        </p:nvCxnSpPr>
        <p:spPr bwMode="auto">
          <a:xfrm rot="5400000" flipH="1" flipV="1">
            <a:off x="1795837" y="4248408"/>
            <a:ext cx="256779" cy="1722728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14650281-AC0A-47A2-A560-5D353556150D}"/>
              </a:ext>
            </a:extLst>
          </p:cNvPr>
          <p:cNvSpPr txBox="1"/>
          <p:nvPr/>
        </p:nvSpPr>
        <p:spPr>
          <a:xfrm>
            <a:off x="6375062" y="4838181"/>
            <a:ext cx="1509306" cy="46166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CA" dirty="0" err="1">
                <a:solidFill>
                  <a:schemeClr val="bg2"/>
                </a:solidFill>
              </a:rPr>
              <a:t>JTextField</a:t>
            </a:r>
            <a:endParaRPr lang="en-CA" dirty="0">
              <a:solidFill>
                <a:schemeClr val="bg2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51B050B-56E2-407C-A6EF-27EA15AE13EB}"/>
              </a:ext>
            </a:extLst>
          </p:cNvPr>
          <p:cNvSpPr/>
          <p:nvPr/>
        </p:nvSpPr>
        <p:spPr bwMode="auto">
          <a:xfrm>
            <a:off x="3990822" y="5126404"/>
            <a:ext cx="1132392" cy="318820"/>
          </a:xfrm>
          <a:prstGeom prst="rect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8" name="Connector: Elbow 17">
            <a:extLst>
              <a:ext uri="{FF2B5EF4-FFF2-40B4-BE49-F238E27FC236}">
                <a16:creationId xmlns:a16="http://schemas.microsoft.com/office/drawing/2014/main" id="{C8CF98BE-E4E7-40FA-8FE5-B1C29D6F6DDB}"/>
              </a:ext>
            </a:extLst>
          </p:cNvPr>
          <p:cNvCxnSpPr>
            <a:cxnSpLocks/>
            <a:stCxn id="16" idx="1"/>
            <a:endCxn id="17" idx="3"/>
          </p:cNvCxnSpPr>
          <p:nvPr/>
        </p:nvCxnSpPr>
        <p:spPr bwMode="auto">
          <a:xfrm rot="10800000" flipV="1">
            <a:off x="5123214" y="5069014"/>
            <a:ext cx="1251848" cy="21680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ED9200D5-8678-4B7A-942E-5B75F365FF9F}"/>
              </a:ext>
            </a:extLst>
          </p:cNvPr>
          <p:cNvSpPr txBox="1"/>
          <p:nvPr/>
        </p:nvSpPr>
        <p:spPr>
          <a:xfrm>
            <a:off x="6375062" y="5603865"/>
            <a:ext cx="1190490" cy="46166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CA" dirty="0" err="1">
                <a:solidFill>
                  <a:schemeClr val="bg2"/>
                </a:solidFill>
              </a:rPr>
              <a:t>JButton</a:t>
            </a:r>
            <a:endParaRPr lang="en-CA" dirty="0">
              <a:solidFill>
                <a:schemeClr val="bg2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5B54399-792B-4290-A2AB-79714C852998}"/>
              </a:ext>
            </a:extLst>
          </p:cNvPr>
          <p:cNvSpPr/>
          <p:nvPr/>
        </p:nvSpPr>
        <p:spPr bwMode="auto">
          <a:xfrm>
            <a:off x="4067944" y="5892088"/>
            <a:ext cx="648072" cy="288032"/>
          </a:xfrm>
          <a:prstGeom prst="rect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25" name="Connector: Elbow 24">
            <a:extLst>
              <a:ext uri="{FF2B5EF4-FFF2-40B4-BE49-F238E27FC236}">
                <a16:creationId xmlns:a16="http://schemas.microsoft.com/office/drawing/2014/main" id="{27675536-BA61-4BC0-B2C8-20B4A0F16365}"/>
              </a:ext>
            </a:extLst>
          </p:cNvPr>
          <p:cNvCxnSpPr>
            <a:cxnSpLocks/>
            <a:stCxn id="23" idx="1"/>
            <a:endCxn id="24" idx="3"/>
          </p:cNvCxnSpPr>
          <p:nvPr/>
        </p:nvCxnSpPr>
        <p:spPr bwMode="auto">
          <a:xfrm rot="10800000" flipV="1">
            <a:off x="4716016" y="5834698"/>
            <a:ext cx="1659046" cy="201406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612593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3" grpId="0" animBg="1"/>
      <p:bldP spid="14" grpId="0" animBg="1"/>
      <p:bldP spid="16" grpId="0" animBg="1"/>
      <p:bldP spid="17" grpId="0" animBg="1"/>
      <p:bldP spid="23" grpId="0" animBg="1"/>
      <p:bldP spid="2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The </a:t>
            </a:r>
            <a:r>
              <a:rPr lang="en-CA" dirty="0" err="1"/>
              <a:t>AdderDialog</a:t>
            </a:r>
            <a:r>
              <a:rPr lang="en-CA" dirty="0"/>
              <a:t> Constructor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846640" cy="4114800"/>
          </a:xfrm>
        </p:spPr>
        <p:txBody>
          <a:bodyPr/>
          <a:lstStyle/>
          <a:p>
            <a:r>
              <a:rPr lang="en-CA" dirty="0"/>
              <a:t>Constructor sets up the GUI</a:t>
            </a:r>
          </a:p>
          <a:p>
            <a:pPr lvl="1"/>
            <a:r>
              <a:rPr lang="en-CA" dirty="0"/>
              <a:t>sets layout of window</a:t>
            </a:r>
          </a:p>
          <a:p>
            <a:pPr lvl="2"/>
            <a:r>
              <a:rPr lang="en-CA" dirty="0"/>
              <a:t>including sub-layouts</a:t>
            </a:r>
          </a:p>
          <a:p>
            <a:pPr lvl="2"/>
            <a:r>
              <a:rPr lang="en-CA" dirty="0"/>
              <a:t>with extra spacing as desired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67AC1B8-6654-4B8F-B262-B380D87EB3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9792" y="4149080"/>
            <a:ext cx="2527430" cy="217816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DECFC74-8350-4998-8968-01477DEFFED6}"/>
              </a:ext>
            </a:extLst>
          </p:cNvPr>
          <p:cNvSpPr txBox="1"/>
          <p:nvPr/>
        </p:nvSpPr>
        <p:spPr>
          <a:xfrm>
            <a:off x="560961" y="3723419"/>
            <a:ext cx="577402" cy="46166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chemeClr val="bg2"/>
                </a:solidFill>
              </a:rPr>
              <a:t>top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DE838CE-5554-48F8-83A0-F45FC34C9530}"/>
              </a:ext>
            </a:extLst>
          </p:cNvPr>
          <p:cNvSpPr/>
          <p:nvPr/>
        </p:nvSpPr>
        <p:spPr bwMode="auto">
          <a:xfrm>
            <a:off x="2785590" y="4519316"/>
            <a:ext cx="2362474" cy="233930"/>
          </a:xfrm>
          <a:prstGeom prst="rect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0" name="Connector: Elbow 9">
            <a:extLst>
              <a:ext uri="{FF2B5EF4-FFF2-40B4-BE49-F238E27FC236}">
                <a16:creationId xmlns:a16="http://schemas.microsoft.com/office/drawing/2014/main" id="{1AF170AC-1ABE-4AFD-9BF9-8E1D1FACD208}"/>
              </a:ext>
            </a:extLst>
          </p:cNvPr>
          <p:cNvCxnSpPr>
            <a:cxnSpLocks/>
            <a:stCxn id="7" idx="3"/>
            <a:endCxn id="8" idx="0"/>
          </p:cNvCxnSpPr>
          <p:nvPr/>
        </p:nvCxnSpPr>
        <p:spPr bwMode="auto">
          <a:xfrm>
            <a:off x="1138363" y="3954252"/>
            <a:ext cx="2828464" cy="565064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6924F9B9-191C-419E-BB35-F09245CDB305}"/>
              </a:ext>
            </a:extLst>
          </p:cNvPr>
          <p:cNvSpPr txBox="1"/>
          <p:nvPr/>
        </p:nvSpPr>
        <p:spPr>
          <a:xfrm>
            <a:off x="560961" y="5238161"/>
            <a:ext cx="1072730" cy="46166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chemeClr val="bg2"/>
                </a:solidFill>
              </a:rPr>
              <a:t>middle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5541E58-5B83-40EF-B1A7-D10AABF6DB51}"/>
              </a:ext>
            </a:extLst>
          </p:cNvPr>
          <p:cNvSpPr/>
          <p:nvPr/>
        </p:nvSpPr>
        <p:spPr bwMode="auto">
          <a:xfrm>
            <a:off x="2785590" y="4797153"/>
            <a:ext cx="2362474" cy="977650"/>
          </a:xfrm>
          <a:prstGeom prst="rect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5" name="Connector: Elbow 14">
            <a:extLst>
              <a:ext uri="{FF2B5EF4-FFF2-40B4-BE49-F238E27FC236}">
                <a16:creationId xmlns:a16="http://schemas.microsoft.com/office/drawing/2014/main" id="{54991504-F98F-4DFA-83C3-0F04B7E95F17}"/>
              </a:ext>
            </a:extLst>
          </p:cNvPr>
          <p:cNvCxnSpPr>
            <a:cxnSpLocks/>
            <a:stCxn id="13" idx="0"/>
            <a:endCxn id="14" idx="1"/>
          </p:cNvCxnSpPr>
          <p:nvPr/>
        </p:nvCxnSpPr>
        <p:spPr bwMode="auto">
          <a:xfrm rot="16200000" flipH="1">
            <a:off x="1917549" y="4417937"/>
            <a:ext cx="47817" cy="1688264"/>
          </a:xfrm>
          <a:prstGeom prst="bentConnector4">
            <a:avLst>
              <a:gd name="adj1" fmla="val -478073"/>
              <a:gd name="adj2" fmla="val 65885"/>
            </a:avLst>
          </a:prstGeom>
          <a:solidFill>
            <a:schemeClr val="accent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ED9200D5-8678-4B7A-942E-5B75F365FF9F}"/>
              </a:ext>
            </a:extLst>
          </p:cNvPr>
          <p:cNvSpPr txBox="1"/>
          <p:nvPr/>
        </p:nvSpPr>
        <p:spPr>
          <a:xfrm>
            <a:off x="6375062" y="5603865"/>
            <a:ext cx="1077258" cy="46166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chemeClr val="bg2"/>
                </a:solidFill>
              </a:rPr>
              <a:t>bottom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5B54399-792B-4290-A2AB-79714C852998}"/>
              </a:ext>
            </a:extLst>
          </p:cNvPr>
          <p:cNvSpPr/>
          <p:nvPr/>
        </p:nvSpPr>
        <p:spPr bwMode="auto">
          <a:xfrm>
            <a:off x="2785589" y="5832191"/>
            <a:ext cx="2337623" cy="373557"/>
          </a:xfrm>
          <a:prstGeom prst="rect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25" name="Connector: Elbow 24">
            <a:extLst>
              <a:ext uri="{FF2B5EF4-FFF2-40B4-BE49-F238E27FC236}">
                <a16:creationId xmlns:a16="http://schemas.microsoft.com/office/drawing/2014/main" id="{27675536-BA61-4BC0-B2C8-20B4A0F16365}"/>
              </a:ext>
            </a:extLst>
          </p:cNvPr>
          <p:cNvCxnSpPr>
            <a:cxnSpLocks/>
            <a:stCxn id="23" idx="1"/>
            <a:endCxn id="24" idx="3"/>
          </p:cNvCxnSpPr>
          <p:nvPr/>
        </p:nvCxnSpPr>
        <p:spPr bwMode="auto">
          <a:xfrm rot="10800000" flipV="1">
            <a:off x="5123212" y="5834698"/>
            <a:ext cx="1251850" cy="184272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9" name="Rectangle 28">
            <a:extLst>
              <a:ext uri="{FF2B5EF4-FFF2-40B4-BE49-F238E27FC236}">
                <a16:creationId xmlns:a16="http://schemas.microsoft.com/office/drawing/2014/main" id="{C8FCAF7D-3BBB-4FD7-9172-4C15624A3FEE}"/>
              </a:ext>
            </a:extLst>
          </p:cNvPr>
          <p:cNvSpPr/>
          <p:nvPr/>
        </p:nvSpPr>
        <p:spPr bwMode="auto">
          <a:xfrm>
            <a:off x="560961" y="4185084"/>
            <a:ext cx="1274735" cy="39604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left-aligned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D093733-4328-4ED1-9256-16B3E13C4880}"/>
              </a:ext>
            </a:extLst>
          </p:cNvPr>
          <p:cNvSpPr/>
          <p:nvPr/>
        </p:nvSpPr>
        <p:spPr bwMode="auto">
          <a:xfrm>
            <a:off x="560961" y="5699826"/>
            <a:ext cx="1274735" cy="39604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3x2 grid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08F2DF6-C772-4F67-8AD1-8298A7F593C2}"/>
              </a:ext>
            </a:extLst>
          </p:cNvPr>
          <p:cNvSpPr/>
          <p:nvPr/>
        </p:nvSpPr>
        <p:spPr bwMode="auto">
          <a:xfrm>
            <a:off x="6375062" y="6051782"/>
            <a:ext cx="1274735" cy="39604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centred</a:t>
            </a:r>
          </a:p>
        </p:txBody>
      </p:sp>
    </p:spTree>
    <p:extLst>
      <p:ext uri="{BB962C8B-B14F-4D97-AF65-F5344CB8AC3E}">
        <p14:creationId xmlns:p14="http://schemas.microsoft.com/office/powerpoint/2010/main" val="1075992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25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3" grpId="0" animBg="1"/>
      <p:bldP spid="14" grpId="0" animBg="1"/>
      <p:bldP spid="23" grpId="0" animBg="1"/>
      <p:bldP spid="24" grpId="0" animBg="1"/>
      <p:bldP spid="29" grpId="0" animBg="1"/>
      <p:bldP spid="30" grpId="0" animBg="1"/>
      <p:bldP spid="3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FFAB8A27-4C90-4272-8211-D92A3E4E06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6287" y="4162553"/>
            <a:ext cx="2521080" cy="215276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The </a:t>
            </a:r>
            <a:r>
              <a:rPr lang="en-CA" dirty="0" err="1"/>
              <a:t>AdderDialog</a:t>
            </a:r>
            <a:r>
              <a:rPr lang="en-CA" dirty="0"/>
              <a:t> Constructor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846640" cy="4114800"/>
          </a:xfrm>
        </p:spPr>
        <p:txBody>
          <a:bodyPr/>
          <a:lstStyle/>
          <a:p>
            <a:r>
              <a:rPr lang="en-CA" dirty="0"/>
              <a:t>Constructor sets up the GUI</a:t>
            </a:r>
          </a:p>
          <a:p>
            <a:pPr lvl="1"/>
            <a:r>
              <a:rPr lang="en-CA" dirty="0"/>
              <a:t>tells buttons what to do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DECFC74-8350-4998-8968-01477DEFFED6}"/>
              </a:ext>
            </a:extLst>
          </p:cNvPr>
          <p:cNvSpPr txBox="1"/>
          <p:nvPr/>
        </p:nvSpPr>
        <p:spPr>
          <a:xfrm>
            <a:off x="5520269" y="3644066"/>
            <a:ext cx="2206053" cy="46166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chemeClr val="bg2"/>
                </a:solidFill>
              </a:rPr>
              <a:t>Calculate button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DE838CE-5554-48F8-83A0-F45FC34C9530}"/>
              </a:ext>
            </a:extLst>
          </p:cNvPr>
          <p:cNvSpPr/>
          <p:nvPr/>
        </p:nvSpPr>
        <p:spPr bwMode="auto">
          <a:xfrm>
            <a:off x="3203848" y="5877272"/>
            <a:ext cx="864096" cy="328476"/>
          </a:xfrm>
          <a:prstGeom prst="rect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0" name="Connector: Elbow 9">
            <a:extLst>
              <a:ext uri="{FF2B5EF4-FFF2-40B4-BE49-F238E27FC236}">
                <a16:creationId xmlns:a16="http://schemas.microsoft.com/office/drawing/2014/main" id="{1AF170AC-1ABE-4AFD-9BF9-8E1D1FACD208}"/>
              </a:ext>
            </a:extLst>
          </p:cNvPr>
          <p:cNvCxnSpPr>
            <a:cxnSpLocks/>
            <a:stCxn id="7" idx="1"/>
            <a:endCxn id="8" idx="1"/>
          </p:cNvCxnSpPr>
          <p:nvPr/>
        </p:nvCxnSpPr>
        <p:spPr bwMode="auto">
          <a:xfrm rot="10800000" flipV="1">
            <a:off x="3203849" y="3874898"/>
            <a:ext cx="2316421" cy="2166611"/>
          </a:xfrm>
          <a:prstGeom prst="bentConnector3">
            <a:avLst>
              <a:gd name="adj1" fmla="val 132461"/>
            </a:avLst>
          </a:prstGeom>
          <a:solidFill>
            <a:schemeClr val="accent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F5541E58-5B83-40EF-B1A7-D10AABF6DB51}"/>
              </a:ext>
            </a:extLst>
          </p:cNvPr>
          <p:cNvSpPr/>
          <p:nvPr/>
        </p:nvSpPr>
        <p:spPr bwMode="auto">
          <a:xfrm>
            <a:off x="3995936" y="4797153"/>
            <a:ext cx="1152128" cy="648071"/>
          </a:xfrm>
          <a:prstGeom prst="rect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5" name="Connector: Elbow 14">
            <a:extLst>
              <a:ext uri="{FF2B5EF4-FFF2-40B4-BE49-F238E27FC236}">
                <a16:creationId xmlns:a16="http://schemas.microsoft.com/office/drawing/2014/main" id="{54991504-F98F-4DFA-83C3-0F04B7E95F17}"/>
              </a:ext>
            </a:extLst>
          </p:cNvPr>
          <p:cNvCxnSpPr>
            <a:cxnSpLocks/>
            <a:stCxn id="29" idx="1"/>
            <a:endCxn id="14" idx="3"/>
          </p:cNvCxnSpPr>
          <p:nvPr/>
        </p:nvCxnSpPr>
        <p:spPr bwMode="auto">
          <a:xfrm rot="10800000" flipV="1">
            <a:off x="5148065" y="4565421"/>
            <a:ext cx="445395" cy="55576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F5B54399-792B-4290-A2AB-79714C852998}"/>
              </a:ext>
            </a:extLst>
          </p:cNvPr>
          <p:cNvSpPr/>
          <p:nvPr/>
        </p:nvSpPr>
        <p:spPr bwMode="auto">
          <a:xfrm>
            <a:off x="3995936" y="5473016"/>
            <a:ext cx="1152128" cy="333974"/>
          </a:xfrm>
          <a:prstGeom prst="rect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25" name="Connector: Elbow 24">
            <a:extLst>
              <a:ext uri="{FF2B5EF4-FFF2-40B4-BE49-F238E27FC236}">
                <a16:creationId xmlns:a16="http://schemas.microsoft.com/office/drawing/2014/main" id="{27675536-BA61-4BC0-B2C8-20B4A0F16365}"/>
              </a:ext>
            </a:extLst>
          </p:cNvPr>
          <p:cNvCxnSpPr>
            <a:cxnSpLocks/>
            <a:stCxn id="29" idx="2"/>
            <a:endCxn id="24" idx="3"/>
          </p:cNvCxnSpPr>
          <p:nvPr/>
        </p:nvCxnSpPr>
        <p:spPr bwMode="auto">
          <a:xfrm rot="5400000">
            <a:off x="5572267" y="4588973"/>
            <a:ext cx="626827" cy="1475232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9" name="Rectangle 28">
            <a:extLst>
              <a:ext uri="{FF2B5EF4-FFF2-40B4-BE49-F238E27FC236}">
                <a16:creationId xmlns:a16="http://schemas.microsoft.com/office/drawing/2014/main" id="{C8FCAF7D-3BBB-4FD7-9172-4C15624A3FEE}"/>
              </a:ext>
            </a:extLst>
          </p:cNvPr>
          <p:cNvSpPr/>
          <p:nvPr/>
        </p:nvSpPr>
        <p:spPr bwMode="auto">
          <a:xfrm>
            <a:off x="5593459" y="4117666"/>
            <a:ext cx="2059673" cy="89551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read numbers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sz="1800" dirty="0">
                <a:latin typeface="Times New Roman" charset="0"/>
              </a:rPr>
              <a:t>calculate sum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show sum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79A54DA2-B474-412B-B6EB-CD90E5CDBA43}"/>
              </a:ext>
            </a:extLst>
          </p:cNvPr>
          <p:cNvSpPr txBox="1"/>
          <p:nvPr/>
        </p:nvSpPr>
        <p:spPr>
          <a:xfrm>
            <a:off x="5580112" y="5875467"/>
            <a:ext cx="1713931" cy="46166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chemeClr val="bg2"/>
                </a:solidFill>
              </a:rPr>
              <a:t>Done button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14EB5CFB-B212-4607-8591-687C82DFB1A1}"/>
              </a:ext>
            </a:extLst>
          </p:cNvPr>
          <p:cNvSpPr/>
          <p:nvPr/>
        </p:nvSpPr>
        <p:spPr bwMode="auto">
          <a:xfrm>
            <a:off x="4111834" y="5880024"/>
            <a:ext cx="604182" cy="333974"/>
          </a:xfrm>
          <a:prstGeom prst="rect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2F9E3261-9DFA-4841-BA70-A57364FC4E1E}"/>
              </a:ext>
            </a:extLst>
          </p:cNvPr>
          <p:cNvSpPr/>
          <p:nvPr/>
        </p:nvSpPr>
        <p:spPr bwMode="auto">
          <a:xfrm>
            <a:off x="5653303" y="6349067"/>
            <a:ext cx="1368152" cy="39230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exit program</a:t>
            </a:r>
          </a:p>
        </p:txBody>
      </p:sp>
      <p:cxnSp>
        <p:nvCxnSpPr>
          <p:cNvPr id="58" name="Connector: Elbow 57">
            <a:extLst>
              <a:ext uri="{FF2B5EF4-FFF2-40B4-BE49-F238E27FC236}">
                <a16:creationId xmlns:a16="http://schemas.microsoft.com/office/drawing/2014/main" id="{761D58D5-0DA7-4049-82B9-82F4351660DA}"/>
              </a:ext>
            </a:extLst>
          </p:cNvPr>
          <p:cNvCxnSpPr>
            <a:cxnSpLocks/>
            <a:stCxn id="48" idx="1"/>
            <a:endCxn id="53" idx="3"/>
          </p:cNvCxnSpPr>
          <p:nvPr/>
        </p:nvCxnSpPr>
        <p:spPr bwMode="auto">
          <a:xfrm rot="10800000">
            <a:off x="4716016" y="6047012"/>
            <a:ext cx="864096" cy="59289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522193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9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4" grpId="0" animBg="1"/>
      <p:bldP spid="24" grpId="0" animBg="1"/>
      <p:bldP spid="29" grpId="0" animBg="1"/>
      <p:bldP spid="48" grpId="0" animBg="1"/>
      <p:bldP spid="53" grpId="0" animBg="1"/>
      <p:bldP spid="5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398FD4-127F-4B69-81F4-9534598AB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The Constructor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C05C72-9D4C-4C25-8224-7437B8E2DE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Get organized</a:t>
            </a:r>
          </a:p>
          <a:p>
            <a:pPr lvl="1"/>
            <a:r>
              <a:rPr lang="en-CA" dirty="0"/>
              <a:t>initialize window</a:t>
            </a:r>
          </a:p>
          <a:p>
            <a:pPr lvl="1"/>
            <a:r>
              <a:rPr lang="en-CA" dirty="0"/>
              <a:t>create top panel</a:t>
            </a:r>
          </a:p>
          <a:p>
            <a:pPr lvl="2"/>
            <a:r>
              <a:rPr lang="en-CA" dirty="0"/>
              <a:t>left-justify; create and add instructions label</a:t>
            </a:r>
          </a:p>
          <a:p>
            <a:pPr lvl="1"/>
            <a:r>
              <a:rPr lang="en-CA" dirty="0"/>
              <a:t>create middle panel</a:t>
            </a:r>
          </a:p>
          <a:p>
            <a:pPr lvl="2"/>
            <a:r>
              <a:rPr lang="en-CA" dirty="0"/>
              <a:t>make grid; create &amp; add (label + text field) times 3</a:t>
            </a:r>
          </a:p>
          <a:p>
            <a:pPr lvl="1"/>
            <a:r>
              <a:rPr lang="en-CA" dirty="0"/>
              <a:t>create bottom panel</a:t>
            </a:r>
          </a:p>
          <a:p>
            <a:pPr lvl="2"/>
            <a:r>
              <a:rPr lang="en-CA" dirty="0"/>
              <a:t>centre; create and add button x 2</a:t>
            </a:r>
          </a:p>
          <a:p>
            <a:pPr lvl="2"/>
            <a:r>
              <a:rPr lang="en-CA" dirty="0"/>
              <a:t>add button actions</a:t>
            </a:r>
          </a:p>
          <a:p>
            <a:pPr lvl="1"/>
            <a:r>
              <a:rPr lang="en-CA" dirty="0"/>
              <a:t>add panels to window</a:t>
            </a:r>
          </a:p>
        </p:txBody>
      </p:sp>
    </p:spTree>
    <p:extLst>
      <p:ext uri="{BB962C8B-B14F-4D97-AF65-F5344CB8AC3E}">
        <p14:creationId xmlns:p14="http://schemas.microsoft.com/office/powerpoint/2010/main" val="10615575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The Constructor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846640" cy="4114800"/>
          </a:xfrm>
        </p:spPr>
        <p:txBody>
          <a:bodyPr/>
          <a:lstStyle/>
          <a:p>
            <a:pPr marL="285750" lvl="1">
              <a:buNone/>
            </a:pPr>
            <a:r>
              <a:rPr lang="en-CA" sz="2000" dirty="0">
                <a:solidFill>
                  <a:schemeClr val="accent1"/>
                </a:solidFill>
              </a:rPr>
              <a:t>public </a:t>
            </a:r>
            <a:r>
              <a:rPr lang="en-CA" sz="2000" dirty="0" err="1">
                <a:solidFill>
                  <a:schemeClr val="accent1"/>
                </a:solidFill>
              </a:rPr>
              <a:t>AdderDialog</a:t>
            </a:r>
            <a:r>
              <a:rPr lang="en-CA" sz="2000" dirty="0">
                <a:solidFill>
                  <a:schemeClr val="accent1"/>
                </a:solidFill>
              </a:rPr>
              <a:t>() {</a:t>
            </a:r>
          </a:p>
          <a:p>
            <a:pPr marL="285750" lvl="1">
              <a:buNone/>
            </a:pPr>
            <a:r>
              <a:rPr lang="en-CA" sz="2000" dirty="0">
                <a:solidFill>
                  <a:schemeClr val="accent1"/>
                </a:solidFill>
              </a:rPr>
              <a:t>	// initialize window</a:t>
            </a:r>
          </a:p>
          <a:p>
            <a:pPr marL="285750" lvl="1">
              <a:buNone/>
            </a:pPr>
            <a:r>
              <a:rPr lang="en-CA" sz="2000" dirty="0">
                <a:solidFill>
                  <a:schemeClr val="accent1"/>
                </a:solidFill>
              </a:rPr>
              <a:t>	super("Adder Dialog"); </a:t>
            </a:r>
          </a:p>
          <a:p>
            <a:pPr marL="285750" lvl="1">
              <a:buNone/>
            </a:pPr>
            <a:r>
              <a:rPr lang="en-CA" sz="2000" dirty="0">
                <a:solidFill>
                  <a:schemeClr val="accent1"/>
                </a:solidFill>
              </a:rPr>
              <a:t>	</a:t>
            </a:r>
            <a:r>
              <a:rPr lang="en-US" sz="2000" dirty="0" err="1">
                <a:solidFill>
                  <a:schemeClr val="accent1"/>
                </a:solidFill>
              </a:rPr>
              <a:t>setDefaultCloseOperation</a:t>
            </a:r>
            <a:r>
              <a:rPr lang="en-US" sz="2000" dirty="0">
                <a:solidFill>
                  <a:schemeClr val="accent1"/>
                </a:solidFill>
              </a:rPr>
              <a:t>(</a:t>
            </a:r>
            <a:r>
              <a:rPr lang="en-US" sz="2000" dirty="0" err="1">
                <a:solidFill>
                  <a:schemeClr val="accent1"/>
                </a:solidFill>
              </a:rPr>
              <a:t>JFrame.EXIT_ON_CLOSE</a:t>
            </a:r>
            <a:r>
              <a:rPr lang="en-US" sz="2000" dirty="0">
                <a:solidFill>
                  <a:schemeClr val="accent1"/>
                </a:solidFill>
              </a:rPr>
              <a:t>);</a:t>
            </a:r>
          </a:p>
          <a:p>
            <a:pPr marL="285750" lvl="1">
              <a:buNone/>
            </a:pPr>
            <a:endParaRPr lang="en-CA" sz="2000" dirty="0">
              <a:solidFill>
                <a:schemeClr val="accent1"/>
              </a:solidFill>
            </a:endParaRPr>
          </a:p>
          <a:p>
            <a:pPr marL="285750" lvl="1">
              <a:buNone/>
            </a:pPr>
            <a:r>
              <a:rPr lang="en-CA" sz="2000" dirty="0">
                <a:solidFill>
                  <a:schemeClr val="accent1"/>
                </a:solidFill>
              </a:rPr>
              <a:t>	// create top panel</a:t>
            </a:r>
          </a:p>
          <a:p>
            <a:pPr marL="285750" lvl="1">
              <a:buNone/>
            </a:pPr>
            <a:r>
              <a:rPr lang="en-CA" sz="2000" dirty="0">
                <a:solidFill>
                  <a:schemeClr val="accent1"/>
                </a:solidFill>
              </a:rPr>
              <a:t>	</a:t>
            </a:r>
            <a:r>
              <a:rPr lang="en-CA" sz="2000" dirty="0" err="1">
                <a:solidFill>
                  <a:schemeClr val="accent1"/>
                </a:solidFill>
              </a:rPr>
              <a:t>JPanel</a:t>
            </a:r>
            <a:r>
              <a:rPr lang="en-CA" sz="2000" dirty="0">
                <a:solidFill>
                  <a:schemeClr val="accent1"/>
                </a:solidFill>
              </a:rPr>
              <a:t> top = new </a:t>
            </a:r>
            <a:r>
              <a:rPr lang="en-CA" sz="2000" dirty="0" err="1">
                <a:solidFill>
                  <a:schemeClr val="accent1"/>
                </a:solidFill>
              </a:rPr>
              <a:t>JPanel</a:t>
            </a:r>
            <a:r>
              <a:rPr lang="en-CA" sz="2000" dirty="0">
                <a:solidFill>
                  <a:schemeClr val="accent1"/>
                </a:solidFill>
              </a:rPr>
              <a:t>(new </a:t>
            </a:r>
            <a:r>
              <a:rPr lang="en-CA" sz="2000" dirty="0" err="1">
                <a:solidFill>
                  <a:schemeClr val="accent1"/>
                </a:solidFill>
              </a:rPr>
              <a:t>FlowLayout</a:t>
            </a:r>
            <a:r>
              <a:rPr lang="en-CA" sz="2000" dirty="0">
                <a:solidFill>
                  <a:schemeClr val="accent1"/>
                </a:solidFill>
              </a:rPr>
              <a:t>(</a:t>
            </a:r>
            <a:r>
              <a:rPr lang="en-CA" sz="2000" dirty="0" err="1">
                <a:solidFill>
                  <a:schemeClr val="accent1"/>
                </a:solidFill>
              </a:rPr>
              <a:t>FlowLayout.LEFT</a:t>
            </a:r>
            <a:r>
              <a:rPr lang="en-CA" sz="2000" dirty="0">
                <a:solidFill>
                  <a:schemeClr val="accent1"/>
                </a:solidFill>
              </a:rPr>
              <a:t>, 0, 0));</a:t>
            </a:r>
          </a:p>
          <a:p>
            <a:pPr marL="285750" lvl="1">
              <a:buNone/>
            </a:pPr>
            <a:r>
              <a:rPr lang="en-CA" sz="2000" dirty="0">
                <a:solidFill>
                  <a:schemeClr val="accent1"/>
                </a:solidFill>
              </a:rPr>
              <a:t>	</a:t>
            </a:r>
            <a:r>
              <a:rPr lang="en-CA" sz="2000" dirty="0" err="1">
                <a:solidFill>
                  <a:schemeClr val="accent1"/>
                </a:solidFill>
              </a:rPr>
              <a:t>top.setBorder</a:t>
            </a:r>
            <a:r>
              <a:rPr lang="en-CA" sz="2000" dirty="0">
                <a:solidFill>
                  <a:schemeClr val="accent1"/>
                </a:solidFill>
              </a:rPr>
              <a:t>(new </a:t>
            </a:r>
            <a:r>
              <a:rPr lang="en-CA" sz="2000" dirty="0" err="1">
                <a:solidFill>
                  <a:schemeClr val="accent1"/>
                </a:solidFill>
              </a:rPr>
              <a:t>EmptyBorder</a:t>
            </a:r>
            <a:r>
              <a:rPr lang="en-CA" sz="2000" dirty="0">
                <a:solidFill>
                  <a:schemeClr val="accent1"/>
                </a:solidFill>
              </a:rPr>
              <a:t>(5, 5, 5, 5));</a:t>
            </a:r>
          </a:p>
          <a:p>
            <a:pPr marL="285750" lvl="1">
              <a:buNone/>
            </a:pPr>
            <a:r>
              <a:rPr lang="en-CA" sz="2000" dirty="0">
                <a:solidFill>
                  <a:schemeClr val="accent1"/>
                </a:solidFill>
              </a:rPr>
              <a:t>	</a:t>
            </a:r>
            <a:r>
              <a:rPr lang="en-CA" sz="2000" dirty="0" err="1">
                <a:solidFill>
                  <a:schemeClr val="accent1"/>
                </a:solidFill>
              </a:rPr>
              <a:t>top.add</a:t>
            </a:r>
            <a:r>
              <a:rPr lang="en-CA" sz="2000" dirty="0">
                <a:solidFill>
                  <a:schemeClr val="accent1"/>
                </a:solidFill>
              </a:rPr>
              <a:t>(new </a:t>
            </a:r>
            <a:r>
              <a:rPr lang="en-CA" sz="2000" dirty="0" err="1">
                <a:solidFill>
                  <a:schemeClr val="accent1"/>
                </a:solidFill>
              </a:rPr>
              <a:t>JLabel</a:t>
            </a:r>
            <a:r>
              <a:rPr lang="en-CA" sz="2000" dirty="0">
                <a:solidFill>
                  <a:schemeClr val="accent1"/>
                </a:solidFill>
              </a:rPr>
              <a:t>("Enter two numbers to add together:"));</a:t>
            </a:r>
          </a:p>
          <a:p>
            <a:pPr lvl="1">
              <a:buNone/>
            </a:pPr>
            <a:endParaRPr lang="en-CA" sz="2000" dirty="0">
              <a:solidFill>
                <a:schemeClr val="accent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F74D10D-DD83-4873-AC56-94548FEC86C0}"/>
              </a:ext>
            </a:extLst>
          </p:cNvPr>
          <p:cNvSpPr txBox="1"/>
          <p:nvPr/>
        </p:nvSpPr>
        <p:spPr>
          <a:xfrm>
            <a:off x="107504" y="5085184"/>
            <a:ext cx="9001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589338" algn="r"/>
                <a:tab pos="3767138" algn="l"/>
              </a:tabLst>
            </a:pPr>
            <a:r>
              <a:rPr lang="en-CA" sz="1800" dirty="0">
                <a:solidFill>
                  <a:schemeClr val="bg2"/>
                </a:solidFill>
              </a:rPr>
              <a:t>	super	sets the window title</a:t>
            </a:r>
          </a:p>
          <a:p>
            <a:pPr>
              <a:tabLst>
                <a:tab pos="3589338" algn="r"/>
                <a:tab pos="3767138" algn="l"/>
              </a:tabLst>
            </a:pPr>
            <a:r>
              <a:rPr lang="en-CA" sz="1800" dirty="0">
                <a:solidFill>
                  <a:schemeClr val="bg2"/>
                </a:solidFill>
              </a:rPr>
              <a:t>	</a:t>
            </a:r>
            <a:r>
              <a:rPr lang="en-CA" sz="1800" dirty="0" err="1">
                <a:solidFill>
                  <a:schemeClr val="bg2"/>
                </a:solidFill>
              </a:rPr>
              <a:t>setDefaultCloseOperation</a:t>
            </a:r>
            <a:r>
              <a:rPr lang="en-CA" sz="1800" dirty="0">
                <a:solidFill>
                  <a:schemeClr val="bg2"/>
                </a:solidFill>
              </a:rPr>
              <a:t>	tells program to end when window closed</a:t>
            </a:r>
          </a:p>
          <a:p>
            <a:pPr>
              <a:tabLst>
                <a:tab pos="3589338" algn="r"/>
                <a:tab pos="3767138" algn="l"/>
              </a:tabLst>
            </a:pPr>
            <a:r>
              <a:rPr lang="en-CA" sz="1800" dirty="0">
                <a:solidFill>
                  <a:schemeClr val="bg2"/>
                </a:solidFill>
              </a:rPr>
              <a:t>	(</a:t>
            </a:r>
            <a:r>
              <a:rPr lang="en-CA" sz="1800" dirty="0" err="1">
                <a:solidFill>
                  <a:schemeClr val="bg2"/>
                </a:solidFill>
              </a:rPr>
              <a:t>FlowLayout.LEFT</a:t>
            </a:r>
            <a:r>
              <a:rPr lang="en-CA" sz="1800" dirty="0">
                <a:solidFill>
                  <a:schemeClr val="bg2"/>
                </a:solidFill>
              </a:rPr>
              <a:t>,	left-justified objects, one after the other</a:t>
            </a:r>
          </a:p>
          <a:p>
            <a:pPr>
              <a:tabLst>
                <a:tab pos="3589338" algn="r"/>
                <a:tab pos="3767138" algn="l"/>
              </a:tabLst>
            </a:pPr>
            <a:r>
              <a:rPr lang="en-CA" sz="1800" dirty="0">
                <a:solidFill>
                  <a:schemeClr val="bg2"/>
                </a:solidFill>
              </a:rPr>
              <a:t>	0, 0)	no extra space between elements</a:t>
            </a:r>
          </a:p>
          <a:p>
            <a:pPr>
              <a:tabLst>
                <a:tab pos="3589338" algn="r"/>
                <a:tab pos="3767138" algn="l"/>
              </a:tabLst>
            </a:pPr>
            <a:r>
              <a:rPr lang="en-CA" sz="1800" dirty="0">
                <a:solidFill>
                  <a:schemeClr val="bg2"/>
                </a:solidFill>
              </a:rPr>
              <a:t>	</a:t>
            </a:r>
            <a:r>
              <a:rPr lang="en-CA" sz="1800" dirty="0" err="1">
                <a:solidFill>
                  <a:schemeClr val="bg2"/>
                </a:solidFill>
              </a:rPr>
              <a:t>setBorder</a:t>
            </a:r>
            <a:r>
              <a:rPr lang="en-CA" sz="1800" dirty="0">
                <a:solidFill>
                  <a:schemeClr val="bg2"/>
                </a:solidFill>
              </a:rPr>
              <a:t>	add space around outside</a:t>
            </a:r>
          </a:p>
          <a:p>
            <a:pPr>
              <a:tabLst>
                <a:tab pos="3589338" algn="r"/>
                <a:tab pos="3767138" algn="l"/>
              </a:tabLst>
            </a:pPr>
            <a:r>
              <a:rPr lang="en-CA" sz="1800" dirty="0">
                <a:solidFill>
                  <a:schemeClr val="bg2"/>
                </a:solidFill>
              </a:rPr>
              <a:t>	add	add this control to the </a:t>
            </a:r>
            <a:r>
              <a:rPr lang="en-CA" sz="1800" dirty="0" err="1">
                <a:solidFill>
                  <a:schemeClr val="bg2"/>
                </a:solidFill>
              </a:rPr>
              <a:t>JPanel</a:t>
            </a:r>
            <a:endParaRPr lang="en-US" sz="18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69970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The Constructor Code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846640" cy="4114800"/>
          </a:xfrm>
        </p:spPr>
        <p:txBody>
          <a:bodyPr/>
          <a:lstStyle/>
          <a:p>
            <a:pPr marL="285750" lvl="1">
              <a:buNone/>
            </a:pPr>
            <a:r>
              <a:rPr lang="en-CA" sz="2000" dirty="0">
                <a:solidFill>
                  <a:schemeClr val="accent1"/>
                </a:solidFill>
              </a:rPr>
              <a:t>	// create middle panel</a:t>
            </a:r>
          </a:p>
          <a:p>
            <a:pPr marL="285750" lvl="1">
              <a:buNone/>
            </a:pPr>
            <a:r>
              <a:rPr lang="en-CA" sz="2000" dirty="0">
                <a:solidFill>
                  <a:schemeClr val="accent1"/>
                </a:solidFill>
              </a:rPr>
              <a:t>	</a:t>
            </a:r>
            <a:r>
              <a:rPr lang="en-CA" sz="2000" dirty="0" err="1">
                <a:solidFill>
                  <a:schemeClr val="accent1"/>
                </a:solidFill>
              </a:rPr>
              <a:t>JPanel</a:t>
            </a:r>
            <a:r>
              <a:rPr lang="en-CA" sz="2000" dirty="0">
                <a:solidFill>
                  <a:schemeClr val="accent1"/>
                </a:solidFill>
              </a:rPr>
              <a:t> middle = new </a:t>
            </a:r>
            <a:r>
              <a:rPr lang="en-CA" sz="2000" dirty="0" err="1">
                <a:solidFill>
                  <a:schemeClr val="accent1"/>
                </a:solidFill>
              </a:rPr>
              <a:t>JPanel</a:t>
            </a:r>
            <a:r>
              <a:rPr lang="en-CA" sz="2000" dirty="0">
                <a:solidFill>
                  <a:schemeClr val="accent1"/>
                </a:solidFill>
              </a:rPr>
              <a:t>(new </a:t>
            </a:r>
            <a:r>
              <a:rPr lang="en-CA" sz="2000" dirty="0" err="1">
                <a:solidFill>
                  <a:schemeClr val="accent1"/>
                </a:solidFill>
              </a:rPr>
              <a:t>GridLayout</a:t>
            </a:r>
            <a:r>
              <a:rPr lang="en-CA" sz="2000" dirty="0">
                <a:solidFill>
                  <a:schemeClr val="accent1"/>
                </a:solidFill>
              </a:rPr>
              <a:t>(3, 2, 0, 20));</a:t>
            </a:r>
          </a:p>
          <a:p>
            <a:pPr marL="285750" lvl="1">
              <a:buNone/>
            </a:pPr>
            <a:r>
              <a:rPr lang="en-CA" sz="2000" dirty="0">
                <a:solidFill>
                  <a:schemeClr val="accent1"/>
                </a:solidFill>
              </a:rPr>
              <a:t>	</a:t>
            </a:r>
            <a:r>
              <a:rPr lang="en-CA" sz="2000" dirty="0" err="1">
                <a:solidFill>
                  <a:schemeClr val="accent1"/>
                </a:solidFill>
              </a:rPr>
              <a:t>middle.setBorder</a:t>
            </a:r>
            <a:r>
              <a:rPr lang="en-CA" sz="2000" dirty="0">
                <a:solidFill>
                  <a:schemeClr val="accent1"/>
                </a:solidFill>
              </a:rPr>
              <a:t>(new </a:t>
            </a:r>
            <a:r>
              <a:rPr lang="en-CA" sz="2000" dirty="0" err="1">
                <a:solidFill>
                  <a:schemeClr val="accent1"/>
                </a:solidFill>
              </a:rPr>
              <a:t>EmptyBorder</a:t>
            </a:r>
            <a:r>
              <a:rPr lang="en-CA" sz="2000" dirty="0">
                <a:solidFill>
                  <a:schemeClr val="accent1"/>
                </a:solidFill>
              </a:rPr>
              <a:t>(5, 5, 5, 5));</a:t>
            </a:r>
          </a:p>
          <a:p>
            <a:pPr marL="285750" lvl="1">
              <a:buNone/>
            </a:pPr>
            <a:r>
              <a:rPr lang="en-CA" sz="2000" dirty="0">
                <a:solidFill>
                  <a:schemeClr val="accent1"/>
                </a:solidFill>
              </a:rPr>
              <a:t>	</a:t>
            </a:r>
            <a:r>
              <a:rPr lang="en-CA" sz="2000" dirty="0" err="1">
                <a:solidFill>
                  <a:schemeClr val="accent1"/>
                </a:solidFill>
              </a:rPr>
              <a:t>JTextField</a:t>
            </a:r>
            <a:r>
              <a:rPr lang="en-CA" sz="2000" dirty="0">
                <a:solidFill>
                  <a:schemeClr val="accent1"/>
                </a:solidFill>
              </a:rPr>
              <a:t> input1 = </a:t>
            </a:r>
            <a:r>
              <a:rPr lang="en-CA" sz="2000" dirty="0" err="1">
                <a:solidFill>
                  <a:schemeClr val="accent1"/>
                </a:solidFill>
              </a:rPr>
              <a:t>makeField</a:t>
            </a:r>
            <a:r>
              <a:rPr lang="en-CA" sz="2000" dirty="0">
                <a:solidFill>
                  <a:schemeClr val="accent1"/>
                </a:solidFill>
              </a:rPr>
              <a:t>();</a:t>
            </a:r>
          </a:p>
          <a:p>
            <a:pPr marL="285750" lvl="1">
              <a:buNone/>
            </a:pPr>
            <a:r>
              <a:rPr lang="en-CA" sz="2000" dirty="0">
                <a:solidFill>
                  <a:schemeClr val="accent1"/>
                </a:solidFill>
              </a:rPr>
              <a:t>	</a:t>
            </a:r>
            <a:r>
              <a:rPr lang="en-CA" sz="2000" dirty="0" err="1">
                <a:solidFill>
                  <a:schemeClr val="accent1"/>
                </a:solidFill>
              </a:rPr>
              <a:t>JTextField</a:t>
            </a:r>
            <a:r>
              <a:rPr lang="en-CA" sz="2000" dirty="0">
                <a:solidFill>
                  <a:schemeClr val="accent1"/>
                </a:solidFill>
              </a:rPr>
              <a:t> input2 = </a:t>
            </a:r>
            <a:r>
              <a:rPr lang="en-CA" sz="2000" dirty="0" err="1">
                <a:solidFill>
                  <a:schemeClr val="accent1"/>
                </a:solidFill>
              </a:rPr>
              <a:t>makeField</a:t>
            </a:r>
            <a:r>
              <a:rPr lang="en-CA" sz="2000" dirty="0">
                <a:solidFill>
                  <a:schemeClr val="accent1"/>
                </a:solidFill>
              </a:rPr>
              <a:t>();</a:t>
            </a:r>
          </a:p>
          <a:p>
            <a:pPr marL="285750" lvl="1">
              <a:buNone/>
            </a:pPr>
            <a:r>
              <a:rPr lang="en-CA" sz="2000" dirty="0">
                <a:solidFill>
                  <a:schemeClr val="accent1"/>
                </a:solidFill>
              </a:rPr>
              <a:t>	</a:t>
            </a:r>
            <a:r>
              <a:rPr lang="en-CA" sz="2000" dirty="0" err="1">
                <a:solidFill>
                  <a:schemeClr val="accent1"/>
                </a:solidFill>
              </a:rPr>
              <a:t>JTextField</a:t>
            </a:r>
            <a:r>
              <a:rPr lang="en-CA" sz="2000" dirty="0">
                <a:solidFill>
                  <a:schemeClr val="accent1"/>
                </a:solidFill>
              </a:rPr>
              <a:t> output = </a:t>
            </a:r>
            <a:r>
              <a:rPr lang="en-CA" sz="2000" dirty="0" err="1">
                <a:solidFill>
                  <a:schemeClr val="accent1"/>
                </a:solidFill>
              </a:rPr>
              <a:t>makeField</a:t>
            </a:r>
            <a:r>
              <a:rPr lang="en-CA" sz="2000" dirty="0">
                <a:solidFill>
                  <a:schemeClr val="accent1"/>
                </a:solidFill>
              </a:rPr>
              <a:t>();</a:t>
            </a:r>
          </a:p>
          <a:p>
            <a:pPr marL="285750" lvl="1">
              <a:buNone/>
            </a:pPr>
            <a:r>
              <a:rPr lang="en-CA" sz="2000" dirty="0">
                <a:solidFill>
                  <a:schemeClr val="accent1"/>
                </a:solidFill>
              </a:rPr>
              <a:t>	</a:t>
            </a:r>
            <a:r>
              <a:rPr lang="en-CA" sz="2000" dirty="0" err="1">
                <a:solidFill>
                  <a:schemeClr val="accent1"/>
                </a:solidFill>
              </a:rPr>
              <a:t>output.setEditable</a:t>
            </a:r>
            <a:r>
              <a:rPr lang="en-CA" sz="2000" dirty="0">
                <a:solidFill>
                  <a:schemeClr val="accent1"/>
                </a:solidFill>
              </a:rPr>
              <a:t>(false);</a:t>
            </a:r>
          </a:p>
          <a:p>
            <a:pPr marL="285750" lvl="1">
              <a:buNone/>
            </a:pPr>
            <a:r>
              <a:rPr lang="en-CA" sz="2000" dirty="0">
                <a:solidFill>
                  <a:schemeClr val="accent1"/>
                </a:solidFill>
              </a:rPr>
              <a:t>	</a:t>
            </a:r>
            <a:r>
              <a:rPr lang="en-CA" sz="2000" dirty="0" err="1">
                <a:solidFill>
                  <a:schemeClr val="accent1"/>
                </a:solidFill>
              </a:rPr>
              <a:t>middle.add</a:t>
            </a:r>
            <a:r>
              <a:rPr lang="en-CA" sz="2000" dirty="0">
                <a:solidFill>
                  <a:schemeClr val="accent1"/>
                </a:solidFill>
              </a:rPr>
              <a:t>(new </a:t>
            </a:r>
            <a:r>
              <a:rPr lang="en-CA" sz="2000" dirty="0" err="1">
                <a:solidFill>
                  <a:schemeClr val="accent1"/>
                </a:solidFill>
              </a:rPr>
              <a:t>JLabel</a:t>
            </a:r>
            <a:r>
              <a:rPr lang="en-CA" sz="2000" dirty="0">
                <a:solidFill>
                  <a:schemeClr val="accent1"/>
                </a:solidFill>
              </a:rPr>
              <a:t>("First Number:"));</a:t>
            </a:r>
          </a:p>
          <a:p>
            <a:pPr marL="285750" lvl="1">
              <a:buNone/>
            </a:pPr>
            <a:r>
              <a:rPr lang="en-CA" sz="2000" dirty="0">
                <a:solidFill>
                  <a:schemeClr val="accent1"/>
                </a:solidFill>
              </a:rPr>
              <a:t>	</a:t>
            </a:r>
            <a:r>
              <a:rPr lang="en-CA" sz="2000" dirty="0" err="1">
                <a:solidFill>
                  <a:schemeClr val="accent1"/>
                </a:solidFill>
              </a:rPr>
              <a:t>middle.add</a:t>
            </a:r>
            <a:r>
              <a:rPr lang="en-CA" sz="2000" dirty="0">
                <a:solidFill>
                  <a:schemeClr val="accent1"/>
                </a:solidFill>
              </a:rPr>
              <a:t>(input1);</a:t>
            </a:r>
          </a:p>
          <a:p>
            <a:pPr marL="285750" lvl="1">
              <a:buNone/>
            </a:pPr>
            <a:r>
              <a:rPr lang="en-CA" sz="2000" dirty="0">
                <a:solidFill>
                  <a:schemeClr val="accent1"/>
                </a:solidFill>
              </a:rPr>
              <a:t>	…</a:t>
            </a:r>
          </a:p>
          <a:p>
            <a:pPr lvl="1">
              <a:buNone/>
            </a:pPr>
            <a:endParaRPr lang="en-CA" sz="2000" dirty="0">
              <a:solidFill>
                <a:schemeClr val="accent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F74D10D-DD83-4873-AC56-94548FEC86C0}"/>
              </a:ext>
            </a:extLst>
          </p:cNvPr>
          <p:cNvSpPr txBox="1"/>
          <p:nvPr/>
        </p:nvSpPr>
        <p:spPr>
          <a:xfrm>
            <a:off x="107504" y="5229200"/>
            <a:ext cx="9001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589338" algn="r"/>
                <a:tab pos="3767138" algn="l"/>
              </a:tabLst>
            </a:pPr>
            <a:r>
              <a:rPr lang="en-CA" sz="1800" dirty="0">
                <a:solidFill>
                  <a:schemeClr val="bg2"/>
                </a:solidFill>
              </a:rPr>
              <a:t>	</a:t>
            </a:r>
            <a:r>
              <a:rPr lang="en-CA" sz="1800" dirty="0" err="1">
                <a:solidFill>
                  <a:schemeClr val="bg2"/>
                </a:solidFill>
              </a:rPr>
              <a:t>GridLayout</a:t>
            </a:r>
            <a:r>
              <a:rPr lang="en-CA" sz="1800" dirty="0">
                <a:solidFill>
                  <a:schemeClr val="bg2"/>
                </a:solidFill>
              </a:rPr>
              <a:t>	objects laid out in a table</a:t>
            </a:r>
          </a:p>
          <a:p>
            <a:pPr>
              <a:tabLst>
                <a:tab pos="3589338" algn="r"/>
                <a:tab pos="3767138" algn="l"/>
              </a:tabLst>
            </a:pPr>
            <a:r>
              <a:rPr lang="en-CA" sz="1800" dirty="0">
                <a:solidFill>
                  <a:schemeClr val="bg2"/>
                </a:solidFill>
              </a:rPr>
              <a:t>	(3, 2	three rows, two columns in table</a:t>
            </a:r>
          </a:p>
          <a:p>
            <a:pPr>
              <a:tabLst>
                <a:tab pos="3589338" algn="r"/>
                <a:tab pos="3767138" algn="l"/>
              </a:tabLst>
            </a:pPr>
            <a:r>
              <a:rPr lang="en-CA" sz="1800" dirty="0">
                <a:solidFill>
                  <a:schemeClr val="bg2"/>
                </a:solidFill>
              </a:rPr>
              <a:t>	0, 20)	twenty extra pixels between columns</a:t>
            </a:r>
          </a:p>
          <a:p>
            <a:pPr>
              <a:tabLst>
                <a:tab pos="3589338" algn="r"/>
                <a:tab pos="3767138" algn="l"/>
              </a:tabLst>
            </a:pPr>
            <a:r>
              <a:rPr lang="en-CA" sz="1800" dirty="0">
                <a:solidFill>
                  <a:schemeClr val="bg2"/>
                </a:solidFill>
              </a:rPr>
              <a:t>	</a:t>
            </a:r>
            <a:r>
              <a:rPr lang="en-CA" sz="1800" dirty="0" err="1">
                <a:solidFill>
                  <a:schemeClr val="bg2"/>
                </a:solidFill>
              </a:rPr>
              <a:t>makeField</a:t>
            </a:r>
            <a:r>
              <a:rPr lang="en-CA" sz="1800" dirty="0">
                <a:solidFill>
                  <a:schemeClr val="bg2"/>
                </a:solidFill>
              </a:rPr>
              <a:t>	create a text field (user-defined, later)</a:t>
            </a:r>
          </a:p>
          <a:p>
            <a:pPr>
              <a:tabLst>
                <a:tab pos="3589338" algn="r"/>
                <a:tab pos="3767138" algn="l"/>
              </a:tabLst>
            </a:pPr>
            <a:r>
              <a:rPr lang="en-CA" sz="1800" dirty="0">
                <a:solidFill>
                  <a:schemeClr val="bg2"/>
                </a:solidFill>
              </a:rPr>
              <a:t>	</a:t>
            </a:r>
            <a:r>
              <a:rPr lang="en-CA" sz="1800" dirty="0" err="1">
                <a:solidFill>
                  <a:schemeClr val="bg2"/>
                </a:solidFill>
              </a:rPr>
              <a:t>setEditable</a:t>
            </a:r>
            <a:r>
              <a:rPr lang="en-CA" sz="1800" dirty="0">
                <a:solidFill>
                  <a:schemeClr val="bg2"/>
                </a:solidFill>
              </a:rPr>
              <a:t>(false)	don’t let the user edit this field</a:t>
            </a:r>
            <a:endParaRPr lang="en-US" sz="18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50117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The Constructor Code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846640" cy="4114800"/>
          </a:xfrm>
        </p:spPr>
        <p:txBody>
          <a:bodyPr/>
          <a:lstStyle/>
          <a:p>
            <a:pPr marL="285750" lvl="1">
              <a:buNone/>
            </a:pPr>
            <a:r>
              <a:rPr lang="en-CA" sz="2000" dirty="0">
                <a:solidFill>
                  <a:schemeClr val="accent1"/>
                </a:solidFill>
              </a:rPr>
              <a:t>	// create bottom panel</a:t>
            </a:r>
          </a:p>
          <a:p>
            <a:pPr marL="285750" lvl="1">
              <a:buNone/>
            </a:pPr>
            <a:r>
              <a:rPr lang="en-CA" sz="2000" dirty="0">
                <a:solidFill>
                  <a:schemeClr val="accent1"/>
                </a:solidFill>
              </a:rPr>
              <a:t>	</a:t>
            </a:r>
            <a:r>
              <a:rPr lang="en-CA" sz="2000" dirty="0" err="1">
                <a:solidFill>
                  <a:schemeClr val="accent1"/>
                </a:solidFill>
              </a:rPr>
              <a:t>JPanel</a:t>
            </a:r>
            <a:r>
              <a:rPr lang="en-CA" sz="2000" dirty="0">
                <a:solidFill>
                  <a:schemeClr val="accent1"/>
                </a:solidFill>
              </a:rPr>
              <a:t> bottom = new </a:t>
            </a:r>
            <a:r>
              <a:rPr lang="en-CA" sz="2000" dirty="0" err="1">
                <a:solidFill>
                  <a:schemeClr val="accent1"/>
                </a:solidFill>
              </a:rPr>
              <a:t>JPanel</a:t>
            </a:r>
            <a:r>
              <a:rPr lang="en-CA" sz="2000" dirty="0">
                <a:solidFill>
                  <a:schemeClr val="accent1"/>
                </a:solidFill>
              </a:rPr>
              <a:t>();</a:t>
            </a:r>
          </a:p>
          <a:p>
            <a:pPr marL="285750" lvl="1">
              <a:buNone/>
            </a:pPr>
            <a:r>
              <a:rPr lang="en-CA" sz="2000" dirty="0">
                <a:solidFill>
                  <a:schemeClr val="accent1"/>
                </a:solidFill>
              </a:rPr>
              <a:t>	</a:t>
            </a:r>
            <a:r>
              <a:rPr lang="en-CA" sz="2000" dirty="0" err="1">
                <a:solidFill>
                  <a:schemeClr val="accent1"/>
                </a:solidFill>
              </a:rPr>
              <a:t>JButton</a:t>
            </a:r>
            <a:r>
              <a:rPr lang="en-CA" sz="2000" dirty="0">
                <a:solidFill>
                  <a:schemeClr val="accent1"/>
                </a:solidFill>
              </a:rPr>
              <a:t> </a:t>
            </a:r>
            <a:r>
              <a:rPr lang="en-CA" sz="2000" dirty="0" err="1">
                <a:solidFill>
                  <a:schemeClr val="accent1"/>
                </a:solidFill>
              </a:rPr>
              <a:t>addButton</a:t>
            </a:r>
            <a:r>
              <a:rPr lang="en-CA" sz="2000" dirty="0">
                <a:solidFill>
                  <a:schemeClr val="accent1"/>
                </a:solidFill>
              </a:rPr>
              <a:t> = new </a:t>
            </a:r>
            <a:r>
              <a:rPr lang="en-CA" sz="2000" dirty="0" err="1">
                <a:solidFill>
                  <a:schemeClr val="accent1"/>
                </a:solidFill>
              </a:rPr>
              <a:t>JButton</a:t>
            </a:r>
            <a:r>
              <a:rPr lang="en-CA" sz="2000" dirty="0">
                <a:solidFill>
                  <a:schemeClr val="accent1"/>
                </a:solidFill>
              </a:rPr>
              <a:t>("Calculate");</a:t>
            </a:r>
          </a:p>
          <a:p>
            <a:pPr marL="285750" lvl="1">
              <a:buNone/>
            </a:pPr>
            <a:r>
              <a:rPr lang="en-CA" sz="2000" dirty="0">
                <a:solidFill>
                  <a:schemeClr val="accent1"/>
                </a:solidFill>
              </a:rPr>
              <a:t>	</a:t>
            </a:r>
            <a:r>
              <a:rPr lang="en-CA" sz="2000" dirty="0" err="1">
                <a:solidFill>
                  <a:schemeClr val="accent1"/>
                </a:solidFill>
              </a:rPr>
              <a:t>JButton</a:t>
            </a:r>
            <a:r>
              <a:rPr lang="en-CA" sz="2000" dirty="0">
                <a:solidFill>
                  <a:schemeClr val="accent1"/>
                </a:solidFill>
              </a:rPr>
              <a:t> </a:t>
            </a:r>
            <a:r>
              <a:rPr lang="en-CA" sz="2000" dirty="0" err="1">
                <a:solidFill>
                  <a:schemeClr val="accent1"/>
                </a:solidFill>
              </a:rPr>
              <a:t>doneButton</a:t>
            </a:r>
            <a:r>
              <a:rPr lang="en-CA" sz="2000" dirty="0">
                <a:solidFill>
                  <a:schemeClr val="accent1"/>
                </a:solidFill>
              </a:rPr>
              <a:t> = new </a:t>
            </a:r>
            <a:r>
              <a:rPr lang="en-CA" sz="2000" dirty="0" err="1">
                <a:solidFill>
                  <a:schemeClr val="accent1"/>
                </a:solidFill>
              </a:rPr>
              <a:t>JButton</a:t>
            </a:r>
            <a:r>
              <a:rPr lang="en-CA" sz="2000" dirty="0">
                <a:solidFill>
                  <a:schemeClr val="accent1"/>
                </a:solidFill>
              </a:rPr>
              <a:t>("Done");</a:t>
            </a:r>
          </a:p>
          <a:p>
            <a:pPr marL="285750" lvl="1">
              <a:buNone/>
            </a:pPr>
            <a:r>
              <a:rPr lang="en-CA" sz="2000" dirty="0">
                <a:solidFill>
                  <a:schemeClr val="accent1"/>
                </a:solidFill>
              </a:rPr>
              <a:t>	</a:t>
            </a:r>
            <a:r>
              <a:rPr lang="en-CA" sz="2000" dirty="0" err="1">
                <a:solidFill>
                  <a:schemeClr val="accent1"/>
                </a:solidFill>
              </a:rPr>
              <a:t>addButton.addActionListener</a:t>
            </a:r>
            <a:r>
              <a:rPr lang="en-CA" sz="2000" dirty="0">
                <a:solidFill>
                  <a:schemeClr val="accent1"/>
                </a:solidFill>
              </a:rPr>
              <a:t>(e </a:t>
            </a:r>
            <a:r>
              <a:rPr lang="en-CA" sz="20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CA" sz="2000" dirty="0">
                <a:solidFill>
                  <a:schemeClr val="accent1"/>
                </a:solidFill>
              </a:rPr>
              <a:t> </a:t>
            </a:r>
          </a:p>
          <a:p>
            <a:pPr marL="285750" lvl="1">
              <a:buNone/>
            </a:pPr>
            <a:r>
              <a:rPr lang="en-CA" sz="2000" dirty="0">
                <a:solidFill>
                  <a:schemeClr val="accent1"/>
                </a:solidFill>
              </a:rPr>
              <a:t>		</a:t>
            </a:r>
            <a:r>
              <a:rPr lang="en-CA" sz="2000" dirty="0" err="1">
                <a:solidFill>
                  <a:schemeClr val="accent1"/>
                </a:solidFill>
              </a:rPr>
              <a:t>addTheNumbers</a:t>
            </a:r>
            <a:r>
              <a:rPr lang="en-CA" sz="2000" dirty="0">
                <a:solidFill>
                  <a:schemeClr val="accent1"/>
                </a:solidFill>
              </a:rPr>
              <a:t>(input1, input2, output)</a:t>
            </a:r>
          </a:p>
          <a:p>
            <a:pPr marL="285750" lvl="1">
              <a:buNone/>
            </a:pPr>
            <a:r>
              <a:rPr lang="en-CA" sz="2000" dirty="0">
                <a:solidFill>
                  <a:schemeClr val="accent1"/>
                </a:solidFill>
              </a:rPr>
              <a:t>	);</a:t>
            </a:r>
          </a:p>
          <a:p>
            <a:pPr marL="285750" lvl="1">
              <a:buNone/>
            </a:pPr>
            <a:r>
              <a:rPr lang="en-CA" sz="2000" dirty="0">
                <a:solidFill>
                  <a:schemeClr val="accent1"/>
                </a:solidFill>
              </a:rPr>
              <a:t>	</a:t>
            </a:r>
            <a:r>
              <a:rPr lang="en-CA" sz="2000" dirty="0" err="1">
                <a:solidFill>
                  <a:schemeClr val="accent1"/>
                </a:solidFill>
              </a:rPr>
              <a:t>doneButton.addActionListener</a:t>
            </a:r>
            <a:r>
              <a:rPr lang="en-CA" sz="2000" dirty="0">
                <a:solidFill>
                  <a:schemeClr val="accent1"/>
                </a:solidFill>
              </a:rPr>
              <a:t>(e </a:t>
            </a:r>
            <a:r>
              <a:rPr lang="en-CA" sz="20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CA" sz="2000" dirty="0">
                <a:solidFill>
                  <a:schemeClr val="accent1"/>
                </a:solidFill>
              </a:rPr>
              <a:t> </a:t>
            </a:r>
            <a:r>
              <a:rPr lang="en-CA" sz="2000" dirty="0" err="1">
                <a:solidFill>
                  <a:schemeClr val="accent1"/>
                </a:solidFill>
              </a:rPr>
              <a:t>System.exit</a:t>
            </a:r>
            <a:r>
              <a:rPr lang="en-CA" sz="2000" dirty="0">
                <a:solidFill>
                  <a:schemeClr val="accent1"/>
                </a:solidFill>
              </a:rPr>
              <a:t>(0));</a:t>
            </a:r>
          </a:p>
          <a:p>
            <a:pPr marL="285750" lvl="1">
              <a:buNone/>
            </a:pPr>
            <a:r>
              <a:rPr lang="en-CA" sz="2000" dirty="0">
                <a:solidFill>
                  <a:schemeClr val="accent1"/>
                </a:solidFill>
              </a:rPr>
              <a:t>	</a:t>
            </a:r>
            <a:r>
              <a:rPr lang="en-CA" sz="2000" dirty="0" err="1">
                <a:solidFill>
                  <a:schemeClr val="accent1"/>
                </a:solidFill>
              </a:rPr>
              <a:t>bottom.add</a:t>
            </a:r>
            <a:r>
              <a:rPr lang="en-CA" sz="2000" dirty="0">
                <a:solidFill>
                  <a:schemeClr val="accent1"/>
                </a:solidFill>
              </a:rPr>
              <a:t>(</a:t>
            </a:r>
            <a:r>
              <a:rPr lang="en-CA" sz="2000" dirty="0" err="1">
                <a:solidFill>
                  <a:schemeClr val="accent1"/>
                </a:solidFill>
              </a:rPr>
              <a:t>addButton</a:t>
            </a:r>
            <a:r>
              <a:rPr lang="en-CA" sz="2000" dirty="0">
                <a:solidFill>
                  <a:schemeClr val="accent1"/>
                </a:solidFill>
              </a:rPr>
              <a:t>);</a:t>
            </a:r>
          </a:p>
          <a:p>
            <a:pPr marL="285750" lvl="1">
              <a:buNone/>
            </a:pPr>
            <a:r>
              <a:rPr lang="en-CA" sz="2000" dirty="0">
                <a:solidFill>
                  <a:schemeClr val="accent1"/>
                </a:solidFill>
              </a:rPr>
              <a:t>	</a:t>
            </a:r>
            <a:r>
              <a:rPr lang="en-CA" sz="2000" dirty="0" err="1">
                <a:solidFill>
                  <a:schemeClr val="accent1"/>
                </a:solidFill>
              </a:rPr>
              <a:t>bottom.add</a:t>
            </a:r>
            <a:r>
              <a:rPr lang="en-CA" sz="2000" dirty="0">
                <a:solidFill>
                  <a:schemeClr val="accent1"/>
                </a:solidFill>
              </a:rPr>
              <a:t>(</a:t>
            </a:r>
            <a:r>
              <a:rPr lang="en-CA" sz="2000" dirty="0" err="1">
                <a:solidFill>
                  <a:schemeClr val="accent1"/>
                </a:solidFill>
              </a:rPr>
              <a:t>doneButton</a:t>
            </a:r>
            <a:r>
              <a:rPr lang="en-CA" sz="2000" dirty="0">
                <a:solidFill>
                  <a:schemeClr val="accent1"/>
                </a:solidFill>
              </a:rPr>
              <a:t>);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F74D10D-DD83-4873-AC56-94548FEC86C0}"/>
              </a:ext>
            </a:extLst>
          </p:cNvPr>
          <p:cNvSpPr txBox="1"/>
          <p:nvPr/>
        </p:nvSpPr>
        <p:spPr>
          <a:xfrm>
            <a:off x="107504" y="5336048"/>
            <a:ext cx="9001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589338" algn="r"/>
                <a:tab pos="3767138" algn="l"/>
              </a:tabLst>
            </a:pPr>
            <a:r>
              <a:rPr lang="en-CA" sz="1800" dirty="0">
                <a:solidFill>
                  <a:schemeClr val="bg2"/>
                </a:solidFill>
              </a:rPr>
              <a:t>	(no argument to </a:t>
            </a:r>
            <a:r>
              <a:rPr lang="en-CA" sz="1800" dirty="0" err="1">
                <a:solidFill>
                  <a:schemeClr val="bg2"/>
                </a:solidFill>
              </a:rPr>
              <a:t>JPanel</a:t>
            </a:r>
            <a:r>
              <a:rPr lang="en-CA" sz="1800" dirty="0">
                <a:solidFill>
                  <a:schemeClr val="bg2"/>
                </a:solidFill>
              </a:rPr>
              <a:t>)	default: </a:t>
            </a:r>
            <a:r>
              <a:rPr lang="en-CA" sz="1800" dirty="0" err="1">
                <a:solidFill>
                  <a:schemeClr val="bg2"/>
                </a:solidFill>
              </a:rPr>
              <a:t>FlowLayout.CENTER</a:t>
            </a:r>
            <a:r>
              <a:rPr lang="en-CA" sz="1800" dirty="0">
                <a:solidFill>
                  <a:schemeClr val="bg2"/>
                </a:solidFill>
              </a:rPr>
              <a:t> + some space</a:t>
            </a:r>
          </a:p>
          <a:p>
            <a:pPr>
              <a:tabLst>
                <a:tab pos="3589338" algn="r"/>
                <a:tab pos="3767138" algn="l"/>
              </a:tabLst>
            </a:pPr>
            <a:r>
              <a:rPr lang="en-CA" sz="1800" dirty="0">
                <a:solidFill>
                  <a:schemeClr val="bg2"/>
                </a:solidFill>
              </a:rPr>
              <a:t>	</a:t>
            </a:r>
            <a:r>
              <a:rPr lang="en-CA" sz="1800" dirty="0" err="1">
                <a:solidFill>
                  <a:schemeClr val="bg2"/>
                </a:solidFill>
              </a:rPr>
              <a:t>addActionListener</a:t>
            </a:r>
            <a:r>
              <a:rPr lang="en-CA" sz="1800" dirty="0">
                <a:solidFill>
                  <a:schemeClr val="bg2"/>
                </a:solidFill>
              </a:rPr>
              <a:t>	make this button do something</a:t>
            </a:r>
          </a:p>
          <a:p>
            <a:pPr>
              <a:tabLst>
                <a:tab pos="3589338" algn="r"/>
                <a:tab pos="3767138" algn="l"/>
              </a:tabLst>
            </a:pPr>
            <a:r>
              <a:rPr lang="en-CA" sz="1800" dirty="0">
                <a:solidFill>
                  <a:schemeClr val="bg2"/>
                </a:solidFill>
              </a:rPr>
              <a:t>	e -&gt;	MAGIC!!!  Don’t forget the magic!</a:t>
            </a:r>
          </a:p>
          <a:p>
            <a:pPr>
              <a:tabLst>
                <a:tab pos="3589338" algn="r"/>
                <a:tab pos="3767138" algn="l"/>
              </a:tabLst>
            </a:pPr>
            <a:r>
              <a:rPr lang="en-CA" sz="1800" dirty="0">
                <a:solidFill>
                  <a:schemeClr val="bg2"/>
                </a:solidFill>
              </a:rPr>
              <a:t>	</a:t>
            </a:r>
            <a:r>
              <a:rPr lang="en-CA" sz="1800" dirty="0" err="1">
                <a:solidFill>
                  <a:schemeClr val="bg2"/>
                </a:solidFill>
              </a:rPr>
              <a:t>addTheNumbers</a:t>
            </a:r>
            <a:r>
              <a:rPr lang="en-CA" sz="1800" dirty="0">
                <a:solidFill>
                  <a:schemeClr val="bg2"/>
                </a:solidFill>
              </a:rPr>
              <a:t>	add the numbers (user-defined, later)</a:t>
            </a:r>
          </a:p>
          <a:p>
            <a:pPr>
              <a:tabLst>
                <a:tab pos="3589338" algn="r"/>
                <a:tab pos="3767138" algn="l"/>
              </a:tabLst>
            </a:pPr>
            <a:r>
              <a:rPr lang="en-CA" sz="1800" dirty="0">
                <a:solidFill>
                  <a:schemeClr val="bg2"/>
                </a:solidFill>
              </a:rPr>
              <a:t>	</a:t>
            </a:r>
            <a:r>
              <a:rPr lang="en-CA" sz="1800" dirty="0" err="1">
                <a:solidFill>
                  <a:schemeClr val="bg2"/>
                </a:solidFill>
              </a:rPr>
              <a:t>System.exit</a:t>
            </a:r>
            <a:r>
              <a:rPr lang="en-CA" sz="1800" dirty="0">
                <a:solidFill>
                  <a:schemeClr val="bg2"/>
                </a:solidFill>
              </a:rPr>
              <a:t>(0)	end the program</a:t>
            </a:r>
            <a:endParaRPr lang="en-US" sz="18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76510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The Constructor Code (final)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846640" cy="4114800"/>
          </a:xfrm>
        </p:spPr>
        <p:txBody>
          <a:bodyPr/>
          <a:lstStyle/>
          <a:p>
            <a:pPr marL="285750" lvl="1">
              <a:buNone/>
            </a:pPr>
            <a:r>
              <a:rPr lang="en-CA" sz="2000" dirty="0">
                <a:solidFill>
                  <a:schemeClr val="accent1"/>
                </a:solidFill>
              </a:rPr>
              <a:t>	// add panels to window</a:t>
            </a:r>
          </a:p>
          <a:p>
            <a:pPr marL="285750" lvl="1">
              <a:buNone/>
            </a:pPr>
            <a:r>
              <a:rPr lang="en-CA" sz="2000" dirty="0">
                <a:solidFill>
                  <a:schemeClr val="accent1"/>
                </a:solidFill>
              </a:rPr>
              <a:t>	add(top, </a:t>
            </a:r>
            <a:r>
              <a:rPr lang="en-CA" sz="2000" dirty="0" err="1">
                <a:solidFill>
                  <a:schemeClr val="accent1"/>
                </a:solidFill>
              </a:rPr>
              <a:t>BorderLayout.NORTH</a:t>
            </a:r>
            <a:r>
              <a:rPr lang="en-CA" sz="2000" dirty="0">
                <a:solidFill>
                  <a:schemeClr val="accent1"/>
                </a:solidFill>
              </a:rPr>
              <a:t>);	// or PAGE_START</a:t>
            </a:r>
          </a:p>
          <a:p>
            <a:pPr marL="285750" lvl="1">
              <a:buNone/>
            </a:pPr>
            <a:r>
              <a:rPr lang="en-CA" sz="2000" dirty="0">
                <a:solidFill>
                  <a:schemeClr val="accent1"/>
                </a:solidFill>
              </a:rPr>
              <a:t>	add(middle, </a:t>
            </a:r>
            <a:r>
              <a:rPr lang="en-CA" sz="2000" dirty="0" err="1">
                <a:solidFill>
                  <a:schemeClr val="accent1"/>
                </a:solidFill>
              </a:rPr>
              <a:t>BorderLayout.CENTER</a:t>
            </a:r>
            <a:r>
              <a:rPr lang="en-CA" sz="2000" dirty="0">
                <a:solidFill>
                  <a:schemeClr val="accent1"/>
                </a:solidFill>
              </a:rPr>
              <a:t>);	// or leave out (default)</a:t>
            </a:r>
          </a:p>
          <a:p>
            <a:pPr marL="285750" lvl="1">
              <a:buNone/>
            </a:pPr>
            <a:r>
              <a:rPr lang="en-CA" sz="2000" dirty="0">
                <a:solidFill>
                  <a:schemeClr val="accent1"/>
                </a:solidFill>
              </a:rPr>
              <a:t>	add(bottom, </a:t>
            </a:r>
            <a:r>
              <a:rPr lang="en-CA" sz="2000" dirty="0" err="1">
                <a:solidFill>
                  <a:schemeClr val="accent1"/>
                </a:solidFill>
              </a:rPr>
              <a:t>BorderLayout.SOUTH</a:t>
            </a:r>
            <a:r>
              <a:rPr lang="en-CA" sz="2000" dirty="0">
                <a:solidFill>
                  <a:schemeClr val="accent1"/>
                </a:solidFill>
              </a:rPr>
              <a:t>);	// or PAGE_END</a:t>
            </a:r>
          </a:p>
          <a:p>
            <a:pPr marL="285750" lvl="1">
              <a:buNone/>
            </a:pPr>
            <a:r>
              <a:rPr lang="en-CA" sz="2000" dirty="0">
                <a:solidFill>
                  <a:schemeClr val="accent1"/>
                </a:solidFill>
              </a:rPr>
              <a:t>	pack();</a:t>
            </a:r>
          </a:p>
          <a:p>
            <a:pPr marL="285750" lvl="1">
              <a:buNone/>
            </a:pPr>
            <a:r>
              <a:rPr lang="en-CA" sz="2000" dirty="0">
                <a:solidFill>
                  <a:schemeClr val="accent1"/>
                </a:solidFill>
              </a:rPr>
              <a:t>}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F74D10D-DD83-4873-AC56-94548FEC86C0}"/>
              </a:ext>
            </a:extLst>
          </p:cNvPr>
          <p:cNvSpPr txBox="1"/>
          <p:nvPr/>
        </p:nvSpPr>
        <p:spPr>
          <a:xfrm>
            <a:off x="107504" y="5048016"/>
            <a:ext cx="9001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589338" algn="r"/>
                <a:tab pos="3767138" algn="l"/>
              </a:tabLst>
            </a:pPr>
            <a:r>
              <a:rPr lang="en-CA" sz="1800" dirty="0">
                <a:solidFill>
                  <a:schemeClr val="bg2"/>
                </a:solidFill>
              </a:rPr>
              <a:t>	</a:t>
            </a:r>
            <a:r>
              <a:rPr lang="en-CA" sz="1800" dirty="0" err="1">
                <a:solidFill>
                  <a:schemeClr val="bg2"/>
                </a:solidFill>
              </a:rPr>
              <a:t>BorderLayout</a:t>
            </a:r>
            <a:r>
              <a:rPr lang="en-CA" sz="1800" dirty="0">
                <a:solidFill>
                  <a:schemeClr val="bg2"/>
                </a:solidFill>
              </a:rPr>
              <a:t>	place things at edges or middle of window</a:t>
            </a:r>
          </a:p>
          <a:p>
            <a:pPr>
              <a:tabLst>
                <a:tab pos="3589338" algn="r"/>
                <a:tab pos="3767138" algn="l"/>
              </a:tabLst>
            </a:pPr>
            <a:r>
              <a:rPr lang="en-CA" sz="1800" dirty="0">
                <a:solidFill>
                  <a:schemeClr val="bg2"/>
                </a:solidFill>
              </a:rPr>
              <a:t>	</a:t>
            </a:r>
            <a:r>
              <a:rPr lang="en-CA" sz="1800" dirty="0" err="1">
                <a:solidFill>
                  <a:schemeClr val="bg2"/>
                </a:solidFill>
              </a:rPr>
              <a:t>BorderLayout.NORTH</a:t>
            </a:r>
            <a:r>
              <a:rPr lang="en-CA" sz="1800" dirty="0">
                <a:solidFill>
                  <a:schemeClr val="bg2"/>
                </a:solidFill>
              </a:rPr>
              <a:t>	place at the top of the window</a:t>
            </a:r>
          </a:p>
          <a:p>
            <a:pPr>
              <a:tabLst>
                <a:tab pos="3589338" algn="r"/>
                <a:tab pos="3767138" algn="l"/>
              </a:tabLst>
            </a:pPr>
            <a:r>
              <a:rPr lang="en-CA" sz="1800" dirty="0">
                <a:solidFill>
                  <a:schemeClr val="bg2"/>
                </a:solidFill>
              </a:rPr>
              <a:t>	</a:t>
            </a:r>
            <a:r>
              <a:rPr lang="en-CA" sz="1800" dirty="0" err="1">
                <a:solidFill>
                  <a:schemeClr val="bg2"/>
                </a:solidFill>
              </a:rPr>
              <a:t>BorderLayout.CENTER</a:t>
            </a:r>
            <a:r>
              <a:rPr lang="en-CA" sz="1800" dirty="0">
                <a:solidFill>
                  <a:schemeClr val="bg2"/>
                </a:solidFill>
              </a:rPr>
              <a:t>	fill the center of the window</a:t>
            </a:r>
          </a:p>
          <a:p>
            <a:pPr>
              <a:tabLst>
                <a:tab pos="3589338" algn="r"/>
                <a:tab pos="3767138" algn="l"/>
              </a:tabLst>
            </a:pPr>
            <a:r>
              <a:rPr lang="en-CA" sz="1800" dirty="0">
                <a:solidFill>
                  <a:schemeClr val="bg2"/>
                </a:solidFill>
              </a:rPr>
              <a:t>	</a:t>
            </a:r>
            <a:r>
              <a:rPr lang="en-CA" sz="1800" dirty="0" err="1">
                <a:solidFill>
                  <a:schemeClr val="bg2"/>
                </a:solidFill>
              </a:rPr>
              <a:t>BorderLayout.SOUTH</a:t>
            </a:r>
            <a:r>
              <a:rPr lang="en-CA" sz="1800" dirty="0">
                <a:solidFill>
                  <a:schemeClr val="bg2"/>
                </a:solidFill>
              </a:rPr>
              <a:t>	place at the bottom of the window</a:t>
            </a:r>
          </a:p>
          <a:p>
            <a:pPr>
              <a:tabLst>
                <a:tab pos="3589338" algn="r"/>
                <a:tab pos="3767138" algn="l"/>
              </a:tabLst>
            </a:pPr>
            <a:r>
              <a:rPr lang="en-CA" sz="1800" dirty="0">
                <a:solidFill>
                  <a:schemeClr val="bg2"/>
                </a:solidFill>
              </a:rPr>
              <a:t>	pack()	make the window just large enuf to show everything</a:t>
            </a:r>
            <a:endParaRPr lang="en-US" sz="18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09964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1015D9-E45C-4732-8E85-6CFB843C2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Making the Text Fields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D0A769-F08F-4DDC-A01E-86A01BA27F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Want the text fields to be right-justified</a:t>
            </a:r>
          </a:p>
          <a:p>
            <a:pPr lvl="1"/>
            <a:r>
              <a:rPr lang="en-CA" dirty="0"/>
              <a:t>numbers should appear on right edge of box</a:t>
            </a:r>
          </a:p>
          <a:p>
            <a:r>
              <a:rPr lang="en-CA" dirty="0"/>
              <a:t>Want a bit of space around the numbers</a:t>
            </a:r>
          </a:p>
          <a:p>
            <a:pPr lvl="1"/>
            <a:r>
              <a:rPr lang="en-CA" dirty="0"/>
              <a:t>inside the box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/>
                </a:solidFill>
              </a:rPr>
              <a:t>public static </a:t>
            </a:r>
            <a:r>
              <a:rPr lang="en-CA" sz="2400" dirty="0" err="1">
                <a:solidFill>
                  <a:schemeClr val="accent1"/>
                </a:solidFill>
              </a:rPr>
              <a:t>JTextField</a:t>
            </a:r>
            <a:r>
              <a:rPr lang="en-CA" sz="2400" dirty="0">
                <a:solidFill>
                  <a:schemeClr val="accent1"/>
                </a:solidFill>
              </a:rPr>
              <a:t> </a:t>
            </a:r>
            <a:r>
              <a:rPr lang="en-CA" sz="2400" dirty="0" err="1">
                <a:solidFill>
                  <a:schemeClr val="accent1"/>
                </a:solidFill>
              </a:rPr>
              <a:t>makeField</a:t>
            </a:r>
            <a:r>
              <a:rPr lang="en-CA" sz="2400" dirty="0">
                <a:solidFill>
                  <a:schemeClr val="accent1"/>
                </a:solidFill>
              </a:rPr>
              <a:t>() {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/>
                </a:solidFill>
              </a:rPr>
              <a:t>	</a:t>
            </a:r>
            <a:r>
              <a:rPr lang="en-CA" sz="2400" dirty="0" err="1">
                <a:solidFill>
                  <a:schemeClr val="accent1"/>
                </a:solidFill>
              </a:rPr>
              <a:t>JTextField</a:t>
            </a:r>
            <a:r>
              <a:rPr lang="en-CA" sz="2400" dirty="0">
                <a:solidFill>
                  <a:schemeClr val="accent1"/>
                </a:solidFill>
              </a:rPr>
              <a:t> result = new </a:t>
            </a:r>
            <a:r>
              <a:rPr lang="en-CA" sz="2400" dirty="0" err="1">
                <a:solidFill>
                  <a:schemeClr val="accent1"/>
                </a:solidFill>
              </a:rPr>
              <a:t>JTextField</a:t>
            </a:r>
            <a:r>
              <a:rPr lang="en-CA" sz="2400" dirty="0">
                <a:solidFill>
                  <a:schemeClr val="accent1"/>
                </a:solidFill>
              </a:rPr>
              <a:t>();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/>
                </a:solidFill>
              </a:rPr>
              <a:t>	</a:t>
            </a:r>
            <a:r>
              <a:rPr lang="en-CA" sz="2400" dirty="0" err="1">
                <a:solidFill>
                  <a:schemeClr val="accent1"/>
                </a:solidFill>
              </a:rPr>
              <a:t>result.setHorizontalAlignment</a:t>
            </a:r>
            <a:r>
              <a:rPr lang="en-CA" sz="2400" dirty="0">
                <a:solidFill>
                  <a:schemeClr val="accent1"/>
                </a:solidFill>
              </a:rPr>
              <a:t>(</a:t>
            </a:r>
            <a:r>
              <a:rPr lang="en-CA" sz="2400" dirty="0" err="1">
                <a:solidFill>
                  <a:schemeClr val="accent1"/>
                </a:solidFill>
              </a:rPr>
              <a:t>JTextField.RIGHT</a:t>
            </a:r>
            <a:r>
              <a:rPr lang="en-CA" sz="2400" dirty="0">
                <a:solidFill>
                  <a:schemeClr val="accent1"/>
                </a:solidFill>
              </a:rPr>
              <a:t>);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/>
                </a:solidFill>
              </a:rPr>
              <a:t>	</a:t>
            </a:r>
            <a:r>
              <a:rPr lang="en-CA" sz="2400" dirty="0" err="1">
                <a:solidFill>
                  <a:schemeClr val="accent1"/>
                </a:solidFill>
              </a:rPr>
              <a:t>result.setMargin</a:t>
            </a:r>
            <a:r>
              <a:rPr lang="en-CA" sz="2400" dirty="0">
                <a:solidFill>
                  <a:schemeClr val="accent1"/>
                </a:solidFill>
              </a:rPr>
              <a:t>(new Insets(5, 5, 5, 5));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/>
                </a:solidFill>
              </a:rPr>
              <a:t>	return result;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6507645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69BD15-34A9-45BB-B3E0-F6FDFE174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Adding the Numbers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D1FED-7754-4BBA-B595-6748ABEA46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CA" sz="2000" dirty="0">
                <a:solidFill>
                  <a:schemeClr val="accent1"/>
                </a:solidFill>
              </a:rPr>
              <a:t>private static void </a:t>
            </a:r>
            <a:r>
              <a:rPr lang="en-CA" sz="2000" dirty="0" err="1">
                <a:solidFill>
                  <a:schemeClr val="accent1"/>
                </a:solidFill>
              </a:rPr>
              <a:t>addTheNumbers</a:t>
            </a:r>
            <a:r>
              <a:rPr lang="en-CA" sz="2000" dirty="0">
                <a:solidFill>
                  <a:schemeClr val="accent1"/>
                </a:solidFill>
              </a:rPr>
              <a:t>(</a:t>
            </a:r>
          </a:p>
          <a:p>
            <a:pPr marL="457200" lvl="1" indent="0">
              <a:buNone/>
            </a:pPr>
            <a:r>
              <a:rPr lang="en-CA" sz="2000" dirty="0">
                <a:solidFill>
                  <a:schemeClr val="accent1"/>
                </a:solidFill>
              </a:rPr>
              <a:t>		</a:t>
            </a:r>
            <a:r>
              <a:rPr lang="en-CA" sz="2000" dirty="0" err="1">
                <a:solidFill>
                  <a:schemeClr val="accent1"/>
                </a:solidFill>
              </a:rPr>
              <a:t>JTextField</a:t>
            </a:r>
            <a:r>
              <a:rPr lang="en-CA" sz="2000" dirty="0">
                <a:solidFill>
                  <a:schemeClr val="accent1"/>
                </a:solidFill>
              </a:rPr>
              <a:t> input1, </a:t>
            </a:r>
          </a:p>
          <a:p>
            <a:pPr marL="457200" lvl="1" indent="0">
              <a:buNone/>
            </a:pPr>
            <a:r>
              <a:rPr lang="en-CA" sz="2000" dirty="0">
                <a:solidFill>
                  <a:schemeClr val="accent1"/>
                </a:solidFill>
              </a:rPr>
              <a:t>		</a:t>
            </a:r>
            <a:r>
              <a:rPr lang="en-CA" sz="2000" dirty="0" err="1">
                <a:solidFill>
                  <a:schemeClr val="accent1"/>
                </a:solidFill>
              </a:rPr>
              <a:t>JTextField</a:t>
            </a:r>
            <a:r>
              <a:rPr lang="en-CA" sz="2000" dirty="0">
                <a:solidFill>
                  <a:schemeClr val="accent1"/>
                </a:solidFill>
              </a:rPr>
              <a:t> input2, </a:t>
            </a:r>
          </a:p>
          <a:p>
            <a:pPr marL="457200" lvl="1" indent="0">
              <a:buNone/>
            </a:pPr>
            <a:r>
              <a:rPr lang="en-CA" sz="2000" dirty="0">
                <a:solidFill>
                  <a:schemeClr val="accent1"/>
                </a:solidFill>
              </a:rPr>
              <a:t>		</a:t>
            </a:r>
            <a:r>
              <a:rPr lang="en-CA" sz="2000" dirty="0" err="1">
                <a:solidFill>
                  <a:schemeClr val="accent1"/>
                </a:solidFill>
              </a:rPr>
              <a:t>JTextField</a:t>
            </a:r>
            <a:r>
              <a:rPr lang="en-CA" sz="2000" dirty="0">
                <a:solidFill>
                  <a:schemeClr val="accent1"/>
                </a:solidFill>
              </a:rPr>
              <a:t> output) {</a:t>
            </a:r>
          </a:p>
          <a:p>
            <a:pPr marL="457200" lvl="1" indent="0">
              <a:buNone/>
            </a:pPr>
            <a:r>
              <a:rPr lang="en-CA" sz="2000" dirty="0">
                <a:solidFill>
                  <a:schemeClr val="accent1"/>
                </a:solidFill>
              </a:rPr>
              <a:t>	String numeral1 = input1.getText();  // "25"</a:t>
            </a:r>
          </a:p>
          <a:p>
            <a:pPr marL="457200" lvl="1" indent="0">
              <a:buNone/>
            </a:pPr>
            <a:r>
              <a:rPr lang="en-CA" sz="2000" dirty="0">
                <a:solidFill>
                  <a:schemeClr val="accent1"/>
                </a:solidFill>
              </a:rPr>
              <a:t>	int num1 = </a:t>
            </a:r>
            <a:r>
              <a:rPr lang="en-CA" sz="2000" dirty="0" err="1">
                <a:solidFill>
                  <a:schemeClr val="accent1"/>
                </a:solidFill>
              </a:rPr>
              <a:t>Integer.parseInt</a:t>
            </a:r>
            <a:r>
              <a:rPr lang="en-CA" sz="2000" dirty="0">
                <a:solidFill>
                  <a:schemeClr val="accent1"/>
                </a:solidFill>
              </a:rPr>
              <a:t>(numeral1);  // "25" --&gt; 25</a:t>
            </a:r>
          </a:p>
          <a:p>
            <a:pPr marL="457200" lvl="1" indent="0">
              <a:buNone/>
            </a:pPr>
            <a:r>
              <a:rPr lang="en-CA" sz="2000" dirty="0">
                <a:solidFill>
                  <a:schemeClr val="accent1"/>
                </a:solidFill>
              </a:rPr>
              <a:t>	String numeral2 = input2.getText();  // "10"</a:t>
            </a:r>
          </a:p>
          <a:p>
            <a:pPr marL="457200" lvl="1" indent="0">
              <a:buNone/>
            </a:pPr>
            <a:r>
              <a:rPr lang="en-CA" sz="2000" dirty="0">
                <a:solidFill>
                  <a:schemeClr val="accent1"/>
                </a:solidFill>
              </a:rPr>
              <a:t>	int num2 = </a:t>
            </a:r>
            <a:r>
              <a:rPr lang="en-CA" sz="2000" dirty="0" err="1">
                <a:solidFill>
                  <a:schemeClr val="accent1"/>
                </a:solidFill>
              </a:rPr>
              <a:t>Integer.parseInt</a:t>
            </a:r>
            <a:r>
              <a:rPr lang="en-CA" sz="2000" dirty="0">
                <a:solidFill>
                  <a:schemeClr val="accent1"/>
                </a:solidFill>
              </a:rPr>
              <a:t>(numeral2);  // "10" --&gt; 10</a:t>
            </a:r>
          </a:p>
          <a:p>
            <a:pPr marL="457200" lvl="1" indent="0">
              <a:buNone/>
            </a:pPr>
            <a:r>
              <a:rPr lang="en-CA" sz="2000" dirty="0">
                <a:solidFill>
                  <a:schemeClr val="accent1"/>
                </a:solidFill>
              </a:rPr>
              <a:t>	int sum = num1 + num2;</a:t>
            </a:r>
          </a:p>
          <a:p>
            <a:pPr marL="457200" lvl="1" indent="0">
              <a:buNone/>
            </a:pPr>
            <a:r>
              <a:rPr lang="en-CA" sz="2000" dirty="0">
                <a:solidFill>
                  <a:schemeClr val="accent1"/>
                </a:solidFill>
              </a:rPr>
              <a:t>	String result = </a:t>
            </a:r>
            <a:r>
              <a:rPr lang="en-CA" sz="2000" dirty="0" err="1">
                <a:solidFill>
                  <a:schemeClr val="accent1"/>
                </a:solidFill>
              </a:rPr>
              <a:t>Integer.toString</a:t>
            </a:r>
            <a:r>
              <a:rPr lang="en-CA" sz="2000" dirty="0">
                <a:solidFill>
                  <a:schemeClr val="accent1"/>
                </a:solidFill>
              </a:rPr>
              <a:t>(sum); // 35 --&gt; "35"</a:t>
            </a:r>
          </a:p>
          <a:p>
            <a:pPr marL="457200" lvl="1" indent="0">
              <a:buNone/>
            </a:pPr>
            <a:r>
              <a:rPr lang="en-CA" sz="2000" dirty="0">
                <a:solidFill>
                  <a:schemeClr val="accent1"/>
                </a:solidFill>
              </a:rPr>
              <a:t>	</a:t>
            </a:r>
            <a:r>
              <a:rPr lang="en-CA" sz="2000" dirty="0" err="1">
                <a:solidFill>
                  <a:schemeClr val="accent1"/>
                </a:solidFill>
              </a:rPr>
              <a:t>output.setText</a:t>
            </a:r>
            <a:r>
              <a:rPr lang="en-CA" sz="2000" dirty="0">
                <a:solidFill>
                  <a:schemeClr val="accent1"/>
                </a:solidFill>
              </a:rPr>
              <a:t>(result);</a:t>
            </a:r>
          </a:p>
          <a:p>
            <a:pPr marL="457200" lvl="1" indent="0">
              <a:buNone/>
            </a:pPr>
            <a:r>
              <a:rPr lang="en-CA" sz="2000" dirty="0">
                <a:solidFill>
                  <a:schemeClr val="accent1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152740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What is GUI</a:t>
            </a:r>
          </a:p>
          <a:p>
            <a:r>
              <a:rPr lang="en-CA" dirty="0"/>
              <a:t>Creating an Application Window</a:t>
            </a:r>
          </a:p>
          <a:p>
            <a:pPr lvl="1"/>
            <a:r>
              <a:rPr lang="en-CA" dirty="0"/>
              <a:t>controls and layouts (arrangements; panes)</a:t>
            </a:r>
          </a:p>
          <a:p>
            <a:r>
              <a:rPr lang="en-CA" dirty="0"/>
              <a:t>Activating Buttons in an Application Window</a:t>
            </a:r>
          </a:p>
          <a:p>
            <a:pPr lvl="1"/>
            <a:r>
              <a:rPr lang="en-CA" dirty="0"/>
              <a:t>making it </a:t>
            </a:r>
            <a:r>
              <a:rPr lang="en-CA" i="1" dirty="0"/>
              <a:t>do</a:t>
            </a:r>
            <a:r>
              <a:rPr lang="en-CA" dirty="0"/>
              <a:t> something</a:t>
            </a:r>
          </a:p>
          <a:p>
            <a:r>
              <a:rPr lang="en-CA" dirty="0"/>
              <a:t>What are polymorphism and inheritance?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73642-866B-4BB9-B34D-61E509029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So, What about </a:t>
            </a:r>
            <a:r>
              <a:rPr lang="en-CA" dirty="0">
                <a:solidFill>
                  <a:schemeClr val="accent1"/>
                </a:solidFill>
              </a:rPr>
              <a:t>extends </a:t>
            </a:r>
            <a:r>
              <a:rPr lang="en-CA" dirty="0" err="1">
                <a:solidFill>
                  <a:schemeClr val="accent1"/>
                </a:solidFill>
              </a:rPr>
              <a:t>JFrame</a:t>
            </a:r>
            <a:r>
              <a:rPr lang="en-CA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7CEC32-C176-4F6B-AB2D-311E0759EB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Class header said extends </a:t>
            </a:r>
            <a:r>
              <a:rPr lang="en-CA" dirty="0" err="1"/>
              <a:t>JFrame</a:t>
            </a:r>
            <a:endParaRPr lang="en-CA" dirty="0"/>
          </a:p>
          <a:p>
            <a:pPr lvl="1"/>
            <a:r>
              <a:rPr lang="en-CA" dirty="0"/>
              <a:t>never had anything like </a:t>
            </a:r>
            <a:r>
              <a:rPr lang="en-CA" i="1" dirty="0"/>
              <a:t>that</a:t>
            </a:r>
            <a:r>
              <a:rPr lang="en-CA" dirty="0"/>
              <a:t> before</a:t>
            </a:r>
          </a:p>
          <a:p>
            <a:r>
              <a:rPr lang="en-CA" dirty="0"/>
              <a:t>What does it mean?</a:t>
            </a:r>
          </a:p>
          <a:p>
            <a:pPr lvl="1"/>
            <a:r>
              <a:rPr lang="en-CA" dirty="0"/>
              <a:t>it refers to an existing Java class, </a:t>
            </a:r>
            <a:r>
              <a:rPr lang="en-CA" dirty="0" err="1"/>
              <a:t>JFrame</a:t>
            </a:r>
            <a:endParaRPr lang="en-CA" dirty="0"/>
          </a:p>
          <a:p>
            <a:pPr lvl="2"/>
            <a:r>
              <a:rPr lang="en-CA" dirty="0"/>
              <a:t>imported from </a:t>
            </a:r>
            <a:r>
              <a:rPr lang="en-CA" dirty="0" err="1"/>
              <a:t>javax.swing</a:t>
            </a:r>
            <a:endParaRPr lang="en-CA" dirty="0"/>
          </a:p>
          <a:p>
            <a:pPr lvl="1"/>
            <a:r>
              <a:rPr lang="en-CA" dirty="0" err="1"/>
              <a:t>JFrame</a:t>
            </a:r>
            <a:r>
              <a:rPr lang="en-CA" dirty="0"/>
              <a:t> represents a GUI window</a:t>
            </a:r>
          </a:p>
          <a:p>
            <a:pPr lvl="1"/>
            <a:r>
              <a:rPr lang="en-CA" dirty="0">
                <a:solidFill>
                  <a:schemeClr val="accent1"/>
                </a:solidFill>
              </a:rPr>
              <a:t>extends </a:t>
            </a:r>
            <a:r>
              <a:rPr lang="en-CA" dirty="0" err="1">
                <a:solidFill>
                  <a:schemeClr val="accent1"/>
                </a:solidFill>
              </a:rPr>
              <a:t>JFrame</a:t>
            </a:r>
            <a:r>
              <a:rPr lang="en-CA" dirty="0">
                <a:solidFill>
                  <a:schemeClr val="accent1"/>
                </a:solidFill>
              </a:rPr>
              <a:t> </a:t>
            </a:r>
            <a:r>
              <a:rPr lang="en-CA" dirty="0"/>
              <a:t>says that </a:t>
            </a:r>
            <a:r>
              <a:rPr lang="en-CA" i="1" dirty="0"/>
              <a:t>this class </a:t>
            </a:r>
            <a:r>
              <a:rPr lang="en-CA" dirty="0"/>
              <a:t>represents a GUI window, too!</a:t>
            </a:r>
          </a:p>
        </p:txBody>
      </p:sp>
    </p:spTree>
    <p:extLst>
      <p:ext uri="{BB962C8B-B14F-4D97-AF65-F5344CB8AC3E}">
        <p14:creationId xmlns:p14="http://schemas.microsoft.com/office/powerpoint/2010/main" val="32104862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gary larson fool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9945" y="548640"/>
            <a:ext cx="4404110" cy="5760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8049542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Inheritance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Inheritance</a:t>
            </a:r>
          </a:p>
          <a:p>
            <a:pPr lvl="1"/>
            <a:r>
              <a:rPr lang="en-CA" dirty="0"/>
              <a:t>a way of using code that’s been written before</a:t>
            </a:r>
          </a:p>
          <a:p>
            <a:pPr lvl="2"/>
            <a:r>
              <a:rPr lang="en-CA" dirty="0"/>
              <a:t>without copying it (copying is bad)</a:t>
            </a:r>
          </a:p>
          <a:p>
            <a:pPr lvl="1"/>
            <a:r>
              <a:rPr lang="en-CA" dirty="0"/>
              <a:t>being a special version of another class</a:t>
            </a:r>
          </a:p>
          <a:p>
            <a:pPr lvl="2"/>
            <a:r>
              <a:rPr lang="en-CA" dirty="0"/>
              <a:t>a self-driving car is a special kind of car</a:t>
            </a:r>
          </a:p>
          <a:p>
            <a:pPr lvl="1"/>
            <a:r>
              <a:rPr lang="en-CA" dirty="0"/>
              <a:t>or a more specific kind of another class</a:t>
            </a:r>
          </a:p>
          <a:p>
            <a:pPr lvl="2"/>
            <a:r>
              <a:rPr lang="en-CA" dirty="0"/>
              <a:t>a Nova Scotian is a specific kind of Canadian</a:t>
            </a:r>
            <a:endParaRPr lang="en-US" dirty="0"/>
          </a:p>
          <a:p>
            <a:r>
              <a:rPr lang="en-US" dirty="0"/>
              <a:t>This is what </a:t>
            </a:r>
            <a:r>
              <a:rPr lang="en-US" dirty="0">
                <a:solidFill>
                  <a:schemeClr val="accent1"/>
                </a:solidFill>
              </a:rPr>
              <a:t>extends</a:t>
            </a:r>
            <a:r>
              <a:rPr lang="en-US" dirty="0"/>
              <a:t> does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030325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C3FD6-6BD9-4B7F-AAE8-211D5E249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/>
              <a:t>AdderDialog</a:t>
            </a:r>
            <a:r>
              <a:rPr lang="en-CA" dirty="0"/>
              <a:t> extends </a:t>
            </a:r>
            <a:r>
              <a:rPr lang="en-CA" dirty="0" err="1"/>
              <a:t>JFrame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F824C8-2BD0-4C55-BD20-573D2C24CA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/>
              <a:t>JFrame</a:t>
            </a:r>
            <a:r>
              <a:rPr lang="en-CA" dirty="0"/>
              <a:t> is a data type</a:t>
            </a:r>
          </a:p>
          <a:p>
            <a:pPr lvl="1"/>
            <a:r>
              <a:rPr lang="en-CA" dirty="0"/>
              <a:t>imported from </a:t>
            </a:r>
            <a:r>
              <a:rPr lang="en-CA" dirty="0" err="1"/>
              <a:t>javax.swing</a:t>
            </a:r>
            <a:endParaRPr lang="en-CA" dirty="0"/>
          </a:p>
          <a:p>
            <a:pPr lvl="1"/>
            <a:r>
              <a:rPr lang="en-CA" dirty="0"/>
              <a:t>it represents a GUI window</a:t>
            </a:r>
          </a:p>
          <a:p>
            <a:r>
              <a:rPr lang="en-CA" dirty="0" err="1"/>
              <a:t>AdderDialog</a:t>
            </a:r>
            <a:r>
              <a:rPr lang="en-CA" dirty="0"/>
              <a:t> is a special kind of window</a:t>
            </a:r>
          </a:p>
          <a:p>
            <a:pPr lvl="1"/>
            <a:r>
              <a:rPr lang="en-CA" dirty="0"/>
              <a:t>one that has all those adder dialog controls</a:t>
            </a:r>
          </a:p>
          <a:p>
            <a:r>
              <a:rPr lang="en-CA" dirty="0" err="1"/>
              <a:t>JFrame</a:t>
            </a:r>
            <a:r>
              <a:rPr lang="en-CA" dirty="0"/>
              <a:t> has instance variables and methods</a:t>
            </a:r>
          </a:p>
          <a:p>
            <a:pPr lvl="1"/>
            <a:r>
              <a:rPr lang="en-CA" dirty="0" err="1"/>
              <a:t>AdderDialog</a:t>
            </a:r>
            <a:r>
              <a:rPr lang="en-CA" dirty="0"/>
              <a:t> gets all of them for FREE!</a:t>
            </a:r>
          </a:p>
          <a:p>
            <a:pPr lvl="2"/>
            <a:r>
              <a:rPr lang="en-CA" dirty="0"/>
              <a:t>we don’t need to write them all again</a:t>
            </a:r>
          </a:p>
        </p:txBody>
      </p:sp>
    </p:spTree>
    <p:extLst>
      <p:ext uri="{BB962C8B-B14F-4D97-AF65-F5344CB8AC3E}">
        <p14:creationId xmlns:p14="http://schemas.microsoft.com/office/powerpoint/2010/main" val="28180126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B8A686-DEB8-4181-808E-D4A517A6A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/>
              <a:t>JFrame</a:t>
            </a:r>
            <a:r>
              <a:rPr lang="en-CA" dirty="0"/>
              <a:t> Methods We Used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D37841-CC20-4D93-AA62-BE2E8744DA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We called these methods:</a:t>
            </a:r>
          </a:p>
          <a:p>
            <a:pPr lvl="1"/>
            <a:r>
              <a:rPr lang="en-CA" dirty="0" err="1"/>
              <a:t>setDefaultCloseOperation</a:t>
            </a:r>
            <a:endParaRPr lang="en-CA" dirty="0"/>
          </a:p>
          <a:p>
            <a:pPr lvl="1"/>
            <a:r>
              <a:rPr lang="en-CA" dirty="0"/>
              <a:t>add</a:t>
            </a:r>
          </a:p>
          <a:p>
            <a:r>
              <a:rPr lang="en-CA" dirty="0"/>
              <a:t>We used these instance variables:</a:t>
            </a:r>
          </a:p>
          <a:p>
            <a:pPr lvl="1"/>
            <a:r>
              <a:rPr lang="en-CA" dirty="0" err="1"/>
              <a:t>defaultCloseOperation</a:t>
            </a:r>
            <a:r>
              <a:rPr lang="en-CA" dirty="0"/>
              <a:t> (used by setter)</a:t>
            </a:r>
          </a:p>
          <a:p>
            <a:pPr lvl="2"/>
            <a:r>
              <a:rPr lang="en-CA" dirty="0"/>
              <a:t>set it to a value that means end-the-program</a:t>
            </a:r>
          </a:p>
          <a:p>
            <a:pPr lvl="1"/>
            <a:r>
              <a:rPr lang="en-CA" dirty="0"/>
              <a:t>component (used by add)</a:t>
            </a:r>
          </a:p>
          <a:p>
            <a:pPr lvl="2"/>
            <a:r>
              <a:rPr lang="en-CA" dirty="0"/>
              <a:t>added </a:t>
            </a:r>
            <a:r>
              <a:rPr lang="en-CA" dirty="0" err="1"/>
              <a:t>JLabels</a:t>
            </a:r>
            <a:r>
              <a:rPr lang="en-CA" dirty="0"/>
              <a:t>, </a:t>
            </a:r>
            <a:r>
              <a:rPr lang="en-CA" dirty="0" err="1"/>
              <a:t>JTextFields</a:t>
            </a:r>
            <a:r>
              <a:rPr lang="en-CA" dirty="0"/>
              <a:t> and </a:t>
            </a:r>
            <a:r>
              <a:rPr lang="en-CA" dirty="0" err="1"/>
              <a:t>JButtons</a:t>
            </a:r>
            <a:r>
              <a:rPr lang="en-CA" dirty="0"/>
              <a:t> to this List</a:t>
            </a:r>
          </a:p>
          <a:p>
            <a:r>
              <a:rPr lang="en-CA" dirty="0"/>
              <a:t>We got all that (and more) from </a:t>
            </a:r>
            <a:r>
              <a:rPr lang="en-CA" dirty="0" err="1"/>
              <a:t>JFrame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56065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AEC8D-60FF-4723-BA0C-5E7C75415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So if we go to JFrame.java…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951770-F390-44BC-A111-40266F40DE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Find </a:t>
            </a:r>
            <a:r>
              <a:rPr lang="en-CA" dirty="0" err="1"/>
              <a:t>def</a:t>
            </a:r>
            <a:r>
              <a:rPr lang="en-CA" u="sng" baseline="30000" dirty="0" err="1"/>
              <a:t>n</a:t>
            </a:r>
            <a:r>
              <a:rPr lang="en-CA" dirty="0" err="1"/>
              <a:t>s</a:t>
            </a:r>
            <a:r>
              <a:rPr lang="en-CA" dirty="0"/>
              <a:t> of those methods and fields?</a:t>
            </a:r>
          </a:p>
          <a:p>
            <a:pPr lvl="1"/>
            <a:r>
              <a:rPr lang="en-CA" dirty="0"/>
              <a:t>we </a:t>
            </a:r>
            <a:r>
              <a:rPr lang="en-CA" i="1" dirty="0"/>
              <a:t>will</a:t>
            </a:r>
            <a:r>
              <a:rPr lang="en-CA" dirty="0"/>
              <a:t> find </a:t>
            </a:r>
            <a:r>
              <a:rPr lang="en-CA" dirty="0" err="1"/>
              <a:t>setDefaultCloseOperation</a:t>
            </a:r>
            <a:endParaRPr lang="en-CA" dirty="0"/>
          </a:p>
          <a:p>
            <a:pPr lvl="1"/>
            <a:r>
              <a:rPr lang="en-CA" dirty="0"/>
              <a:t>we </a:t>
            </a:r>
            <a:r>
              <a:rPr lang="en-CA" i="1" dirty="0"/>
              <a:t>will</a:t>
            </a:r>
            <a:r>
              <a:rPr lang="en-CA" dirty="0"/>
              <a:t> find </a:t>
            </a:r>
            <a:r>
              <a:rPr lang="en-CA" dirty="0" err="1"/>
              <a:t>defaultCloseOperation</a:t>
            </a:r>
            <a:r>
              <a:rPr lang="en-CA" dirty="0"/>
              <a:t> (an int)</a:t>
            </a:r>
          </a:p>
          <a:p>
            <a:r>
              <a:rPr lang="en-CA" dirty="0"/>
              <a:t>But we won’t find add or component</a:t>
            </a:r>
          </a:p>
          <a:p>
            <a:pPr lvl="1"/>
            <a:r>
              <a:rPr lang="en-CA" dirty="0"/>
              <a:t>why not?</a:t>
            </a:r>
          </a:p>
          <a:p>
            <a:pPr lvl="1"/>
            <a:r>
              <a:rPr lang="en-CA" dirty="0"/>
              <a:t>because </a:t>
            </a:r>
            <a:r>
              <a:rPr lang="en-CA" dirty="0" err="1"/>
              <a:t>JFrame</a:t>
            </a:r>
            <a:r>
              <a:rPr lang="en-CA" dirty="0"/>
              <a:t> </a:t>
            </a:r>
            <a:r>
              <a:rPr lang="en-CA" i="1" dirty="0"/>
              <a:t>inherited</a:t>
            </a:r>
            <a:r>
              <a:rPr lang="en-CA" dirty="0"/>
              <a:t> them</a:t>
            </a:r>
          </a:p>
          <a:p>
            <a:pPr lvl="1"/>
            <a:r>
              <a:rPr lang="en-CA" dirty="0" err="1"/>
              <a:t>JFrame</a:t>
            </a:r>
            <a:r>
              <a:rPr lang="en-CA" dirty="0"/>
              <a:t> extends Frame</a:t>
            </a:r>
          </a:p>
          <a:p>
            <a:pPr lvl="1"/>
            <a:r>
              <a:rPr lang="en-CA" dirty="0"/>
              <a:t>so their </a:t>
            </a:r>
            <a:r>
              <a:rPr lang="en-CA" dirty="0" err="1"/>
              <a:t>def</a:t>
            </a:r>
            <a:r>
              <a:rPr lang="en-CA" u="sng" baseline="30000" dirty="0" err="1"/>
              <a:t>n</a:t>
            </a:r>
            <a:r>
              <a:rPr lang="en-CA" dirty="0" err="1"/>
              <a:t>s</a:t>
            </a:r>
            <a:r>
              <a:rPr lang="en-CA" dirty="0"/>
              <a:t> are in Frame…?</a:t>
            </a:r>
          </a:p>
        </p:txBody>
      </p:sp>
    </p:spTree>
    <p:extLst>
      <p:ext uri="{BB962C8B-B14F-4D97-AF65-F5344CB8AC3E}">
        <p14:creationId xmlns:p14="http://schemas.microsoft.com/office/powerpoint/2010/main" val="201108349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FE5980-78DE-4117-AC21-71ACF7FF2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Inheritance Hierarchy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D73460-64DC-4978-B90B-9E0DCAF5EE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1720" y="1981200"/>
            <a:ext cx="6406480" cy="4114800"/>
          </a:xfrm>
        </p:spPr>
        <p:txBody>
          <a:bodyPr/>
          <a:lstStyle/>
          <a:p>
            <a:r>
              <a:rPr lang="en-CA" dirty="0"/>
              <a:t>Inheritance is used a lot in Java</a:t>
            </a:r>
          </a:p>
          <a:p>
            <a:pPr lvl="1"/>
            <a:r>
              <a:rPr lang="en-CA" dirty="0" err="1"/>
              <a:t>JFrame</a:t>
            </a:r>
            <a:r>
              <a:rPr lang="en-CA" dirty="0"/>
              <a:t> extends Frame</a:t>
            </a:r>
          </a:p>
          <a:p>
            <a:pPr lvl="2"/>
            <a:r>
              <a:rPr lang="en-CA" dirty="0"/>
              <a:t>Frame extends Window</a:t>
            </a:r>
          </a:p>
          <a:p>
            <a:pPr lvl="3"/>
            <a:r>
              <a:rPr lang="en-CA" dirty="0"/>
              <a:t>Window extends Container</a:t>
            </a:r>
          </a:p>
          <a:p>
            <a:pPr lvl="4"/>
            <a:r>
              <a:rPr lang="en-CA" dirty="0"/>
              <a:t>Container extends Component</a:t>
            </a:r>
          </a:p>
          <a:p>
            <a:pPr lvl="5"/>
            <a:r>
              <a:rPr lang="en-CA" dirty="0"/>
              <a:t>Component extends Object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C91F057-5CD9-4F88-86E5-18251906F7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9555" y="5637316"/>
            <a:ext cx="1271588" cy="46166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</a:pPr>
            <a:r>
              <a:rPr lang="en-CA" b="1" kern="0" dirty="0"/>
              <a:t>Frame</a:t>
            </a:r>
          </a:p>
        </p:txBody>
      </p:sp>
      <p:sp>
        <p:nvSpPr>
          <p:cNvPr id="5" name="Isosceles Triangle 50">
            <a:extLst>
              <a:ext uri="{FF2B5EF4-FFF2-40B4-BE49-F238E27FC236}">
                <a16:creationId xmlns:a16="http://schemas.microsoft.com/office/drawing/2014/main" id="{3157EED0-17F5-4866-ABE8-2D63EE8AA513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7512687" y="5765084"/>
            <a:ext cx="334962" cy="287337"/>
          </a:xfrm>
          <a:prstGeom prst="triangle">
            <a:avLst>
              <a:gd name="adj" fmla="val 46566"/>
            </a:avLst>
          </a:prstGeom>
          <a:solidFill>
            <a:schemeClr val="bg2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altLang="en-US" sz="2400" b="0" i="0" u="none" strike="noStrike" kern="0" cap="none" spc="0" normalizeH="0" baseline="0" noProof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cxnSp>
        <p:nvCxnSpPr>
          <p:cNvPr id="6" name="Elbow Connector 23">
            <a:extLst>
              <a:ext uri="{FF2B5EF4-FFF2-40B4-BE49-F238E27FC236}">
                <a16:creationId xmlns:a16="http://schemas.microsoft.com/office/drawing/2014/main" id="{EE4A122A-8ED5-48EE-8F5C-98E6EAD240C1}"/>
              </a:ext>
            </a:extLst>
          </p:cNvPr>
          <p:cNvCxnSpPr>
            <a:cxnSpLocks noChangeShapeType="1"/>
            <a:stCxn id="7" idx="0"/>
            <a:endCxn id="5" idx="3"/>
          </p:cNvCxnSpPr>
          <p:nvPr/>
        </p:nvCxnSpPr>
        <p:spPr bwMode="auto">
          <a:xfrm rot="16200000" flipV="1">
            <a:off x="7869815" y="5874278"/>
            <a:ext cx="287142" cy="379098"/>
          </a:xfrm>
          <a:prstGeom prst="bentConnector2">
            <a:avLst/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" name="Rectangle 9">
            <a:extLst>
              <a:ext uri="{FF2B5EF4-FFF2-40B4-BE49-F238E27FC236}">
                <a16:creationId xmlns:a16="http://schemas.microsoft.com/office/drawing/2014/main" id="{2262C857-C6F0-495D-BD56-37D05F111B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85397" y="6207398"/>
            <a:ext cx="1235075" cy="461962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altLang="en-US" sz="24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JFrame</a:t>
            </a:r>
            <a:endParaRPr kumimoji="0" lang="en-CA" alt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2" name="Rectangle 6">
            <a:extLst>
              <a:ext uri="{FF2B5EF4-FFF2-40B4-BE49-F238E27FC236}">
                <a16:creationId xmlns:a16="http://schemas.microsoft.com/office/drawing/2014/main" id="{BE6ED2E3-A30C-4832-9D10-AD75DA9C9C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1704" y="5067235"/>
            <a:ext cx="1343596" cy="46166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</a:pPr>
            <a:r>
              <a:rPr lang="en-CA" b="1" kern="0" dirty="0"/>
              <a:t>Window</a:t>
            </a:r>
          </a:p>
        </p:txBody>
      </p:sp>
      <p:sp>
        <p:nvSpPr>
          <p:cNvPr id="23" name="Isosceles Triangle 50">
            <a:extLst>
              <a:ext uri="{FF2B5EF4-FFF2-40B4-BE49-F238E27FC236}">
                <a16:creationId xmlns:a16="http://schemas.microsoft.com/office/drawing/2014/main" id="{5168BB8F-ECCE-44BF-918A-6C02F03BA0AF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6201488" y="5184873"/>
            <a:ext cx="334962" cy="287337"/>
          </a:xfrm>
          <a:prstGeom prst="triangle">
            <a:avLst>
              <a:gd name="adj" fmla="val 46566"/>
            </a:avLst>
          </a:prstGeom>
          <a:solidFill>
            <a:schemeClr val="bg2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altLang="en-US" sz="2400" b="0" i="0" u="none" strike="noStrike" kern="0" cap="none" spc="0" normalizeH="0" baseline="0" noProof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cxnSp>
        <p:nvCxnSpPr>
          <p:cNvPr id="24" name="Elbow Connector 23">
            <a:extLst>
              <a:ext uri="{FF2B5EF4-FFF2-40B4-BE49-F238E27FC236}">
                <a16:creationId xmlns:a16="http://schemas.microsoft.com/office/drawing/2014/main" id="{6CDF4EEB-6F87-4CC6-A23F-3EE72F2DDD22}"/>
              </a:ext>
            </a:extLst>
          </p:cNvPr>
          <p:cNvCxnSpPr>
            <a:cxnSpLocks noChangeShapeType="1"/>
            <a:stCxn id="4" idx="0"/>
            <a:endCxn id="23" idx="3"/>
          </p:cNvCxnSpPr>
          <p:nvPr/>
        </p:nvCxnSpPr>
        <p:spPr bwMode="auto">
          <a:xfrm rot="16200000" flipV="1">
            <a:off x="6560359" y="5292325"/>
            <a:ext cx="297271" cy="392711"/>
          </a:xfrm>
          <a:prstGeom prst="bentConnector2">
            <a:avLst/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" name="Rectangle 6">
            <a:extLst>
              <a:ext uri="{FF2B5EF4-FFF2-40B4-BE49-F238E27FC236}">
                <a16:creationId xmlns:a16="http://schemas.microsoft.com/office/drawing/2014/main" id="{F9DE0ED5-5CE5-4051-9600-65B1AC9C4D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6041" y="4497154"/>
            <a:ext cx="1551408" cy="46166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</a:pPr>
            <a:r>
              <a:rPr lang="en-CA" b="1" kern="0" dirty="0"/>
              <a:t>Container</a:t>
            </a:r>
          </a:p>
        </p:txBody>
      </p:sp>
      <p:sp>
        <p:nvSpPr>
          <p:cNvPr id="26" name="Isosceles Triangle 50">
            <a:extLst>
              <a:ext uri="{FF2B5EF4-FFF2-40B4-BE49-F238E27FC236}">
                <a16:creationId xmlns:a16="http://schemas.microsoft.com/office/drawing/2014/main" id="{9F5704FD-E475-4B8E-B445-46A898C2B917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4813637" y="4627148"/>
            <a:ext cx="334962" cy="287337"/>
          </a:xfrm>
          <a:prstGeom prst="triangle">
            <a:avLst>
              <a:gd name="adj" fmla="val 46566"/>
            </a:avLst>
          </a:prstGeom>
          <a:solidFill>
            <a:schemeClr val="bg2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altLang="en-US" sz="2400" b="0" i="0" u="none" strike="noStrike" kern="0" cap="none" spc="0" normalizeH="0" baseline="0" noProof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cxnSp>
        <p:nvCxnSpPr>
          <p:cNvPr id="27" name="Elbow Connector 23">
            <a:extLst>
              <a:ext uri="{FF2B5EF4-FFF2-40B4-BE49-F238E27FC236}">
                <a16:creationId xmlns:a16="http://schemas.microsoft.com/office/drawing/2014/main" id="{1955DF11-B5C2-40C8-AE28-CE4A12634826}"/>
              </a:ext>
            </a:extLst>
          </p:cNvPr>
          <p:cNvCxnSpPr>
            <a:cxnSpLocks noChangeShapeType="1"/>
            <a:stCxn id="22" idx="0"/>
            <a:endCxn id="26" idx="3"/>
          </p:cNvCxnSpPr>
          <p:nvPr/>
        </p:nvCxnSpPr>
        <p:spPr bwMode="auto">
          <a:xfrm rot="16200000" flipV="1">
            <a:off x="5196688" y="4710420"/>
            <a:ext cx="284915" cy="428715"/>
          </a:xfrm>
          <a:prstGeom prst="bentConnector2">
            <a:avLst/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" name="Rectangle 6">
            <a:extLst>
              <a:ext uri="{FF2B5EF4-FFF2-40B4-BE49-F238E27FC236}">
                <a16:creationId xmlns:a16="http://schemas.microsoft.com/office/drawing/2014/main" id="{C5E6D738-76EC-47A0-8D15-ABE0A2E1D0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9105" y="3927073"/>
            <a:ext cx="1792681" cy="46166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</a:pPr>
            <a:r>
              <a:rPr lang="en-CA" b="1" kern="0" dirty="0"/>
              <a:t>Component</a:t>
            </a:r>
          </a:p>
        </p:txBody>
      </p:sp>
      <p:sp>
        <p:nvSpPr>
          <p:cNvPr id="29" name="Isosceles Triangle 50">
            <a:extLst>
              <a:ext uri="{FF2B5EF4-FFF2-40B4-BE49-F238E27FC236}">
                <a16:creationId xmlns:a16="http://schemas.microsoft.com/office/drawing/2014/main" id="{580D587E-C54A-4502-BBB6-79BC5DBF8FBF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3217974" y="4026770"/>
            <a:ext cx="334962" cy="287337"/>
          </a:xfrm>
          <a:prstGeom prst="triangle">
            <a:avLst>
              <a:gd name="adj" fmla="val 46566"/>
            </a:avLst>
          </a:prstGeom>
          <a:solidFill>
            <a:schemeClr val="bg2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altLang="en-US" sz="2400" b="0" i="0" u="none" strike="noStrike" kern="0" cap="none" spc="0" normalizeH="0" baseline="0" noProof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cxnSp>
        <p:nvCxnSpPr>
          <p:cNvPr id="30" name="Elbow Connector 23">
            <a:extLst>
              <a:ext uri="{FF2B5EF4-FFF2-40B4-BE49-F238E27FC236}">
                <a16:creationId xmlns:a16="http://schemas.microsoft.com/office/drawing/2014/main" id="{1BBAA7B0-59F2-4B30-9608-255DCA9B9DA4}"/>
              </a:ext>
            </a:extLst>
          </p:cNvPr>
          <p:cNvCxnSpPr>
            <a:cxnSpLocks noChangeShapeType="1"/>
            <a:stCxn id="25" idx="0"/>
            <a:endCxn id="29" idx="3"/>
          </p:cNvCxnSpPr>
          <p:nvPr/>
        </p:nvCxnSpPr>
        <p:spPr bwMode="auto">
          <a:xfrm rot="16200000" flipV="1">
            <a:off x="3637829" y="4073237"/>
            <a:ext cx="315212" cy="532621"/>
          </a:xfrm>
          <a:prstGeom prst="bentConnector2">
            <a:avLst/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" name="Rectangle 6">
            <a:extLst>
              <a:ext uri="{FF2B5EF4-FFF2-40B4-BE49-F238E27FC236}">
                <a16:creationId xmlns:a16="http://schemas.microsoft.com/office/drawing/2014/main" id="{13D54623-9524-48D0-A391-CC6E92604E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278" y="3356992"/>
            <a:ext cx="1127572" cy="46166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</a:pPr>
            <a:r>
              <a:rPr lang="en-CA" b="1" kern="0" dirty="0"/>
              <a:t>Object</a:t>
            </a:r>
          </a:p>
        </p:txBody>
      </p:sp>
      <p:sp>
        <p:nvSpPr>
          <p:cNvPr id="32" name="Isosceles Triangle 50">
            <a:extLst>
              <a:ext uri="{FF2B5EF4-FFF2-40B4-BE49-F238E27FC236}">
                <a16:creationId xmlns:a16="http://schemas.microsoft.com/office/drawing/2014/main" id="{415FF39C-A17E-4720-94C1-079A85B0791F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1381038" y="3452843"/>
            <a:ext cx="334962" cy="287337"/>
          </a:xfrm>
          <a:prstGeom prst="triangle">
            <a:avLst>
              <a:gd name="adj" fmla="val 46566"/>
            </a:avLst>
          </a:prstGeom>
          <a:solidFill>
            <a:schemeClr val="bg2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altLang="en-US" sz="2400" b="0" i="0" u="none" strike="noStrike" kern="0" cap="none" spc="0" normalizeH="0" baseline="0" noProof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cxnSp>
        <p:nvCxnSpPr>
          <p:cNvPr id="33" name="Elbow Connector 23">
            <a:extLst>
              <a:ext uri="{FF2B5EF4-FFF2-40B4-BE49-F238E27FC236}">
                <a16:creationId xmlns:a16="http://schemas.microsoft.com/office/drawing/2014/main" id="{2AAB583C-3D85-4CE7-8582-C714A676F5AD}"/>
              </a:ext>
            </a:extLst>
          </p:cNvPr>
          <p:cNvCxnSpPr>
            <a:cxnSpLocks noChangeShapeType="1"/>
            <a:stCxn id="28" idx="0"/>
            <a:endCxn id="32" idx="3"/>
          </p:cNvCxnSpPr>
          <p:nvPr/>
        </p:nvCxnSpPr>
        <p:spPr bwMode="auto">
          <a:xfrm rot="16200000" flipV="1">
            <a:off x="1859288" y="3440915"/>
            <a:ext cx="319058" cy="653258"/>
          </a:xfrm>
          <a:prstGeom prst="bentConnector2">
            <a:avLst/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2" name="Content Placeholder 2">
            <a:extLst>
              <a:ext uri="{FF2B5EF4-FFF2-40B4-BE49-F238E27FC236}">
                <a16:creationId xmlns:a16="http://schemas.microsoft.com/office/drawing/2014/main" id="{EEE96CB5-6B30-4D2A-871D-D6D16DBE78E3}"/>
              </a:ext>
            </a:extLst>
          </p:cNvPr>
          <p:cNvSpPr txBox="1">
            <a:spLocks/>
          </p:cNvSpPr>
          <p:nvPr/>
        </p:nvSpPr>
        <p:spPr bwMode="auto">
          <a:xfrm>
            <a:off x="467544" y="4509120"/>
            <a:ext cx="6406480" cy="227268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3200">
                <a:solidFill>
                  <a:schemeClr val="bg2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1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" pitchFamily="2" charset="2"/>
              <a:buChar char=""/>
              <a:defRPr sz="2800">
                <a:solidFill>
                  <a:schemeClr val="bg2"/>
                </a:solidFill>
                <a:effectLst/>
                <a:latin typeface="+mn-lt"/>
              </a:defRPr>
            </a:lvl2pPr>
            <a:lvl3pPr marL="1143000" indent="-228600" algn="l" rtl="0" eaLnBrk="1" fontAlgn="base" hangingPunct="1">
              <a:spcBef>
                <a:spcPct val="1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Times New Roman" pitchFamily="18" charset="0"/>
              <a:buChar char="»"/>
              <a:defRPr sz="2400">
                <a:solidFill>
                  <a:schemeClr val="bg2"/>
                </a:solidFill>
                <a:effectLst/>
                <a:latin typeface="+mn-lt"/>
              </a:defRPr>
            </a:lvl3pPr>
            <a:lvl4pPr marL="1600200" indent="-228600" algn="l" rtl="0" eaLnBrk="1" fontAlgn="base" hangingPunct="1">
              <a:spcBef>
                <a:spcPct val="1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itchFamily="34" charset="0"/>
              <a:buChar char="•"/>
              <a:defRPr sz="2000">
                <a:solidFill>
                  <a:schemeClr val="bg2"/>
                </a:solidFill>
                <a:effectLst/>
                <a:latin typeface="+mn-lt"/>
              </a:defRPr>
            </a:lvl4pPr>
            <a:lvl5pPr marL="2057400" indent="-228600" algn="l" rtl="0" eaLnBrk="1" fontAlgn="base" hangingPunct="1">
              <a:spcBef>
                <a:spcPct val="1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Times New Roman" pitchFamily="18" charset="0"/>
              <a:buChar char="−"/>
              <a:defRPr sz="2000">
                <a:solidFill>
                  <a:schemeClr val="bg2"/>
                </a:solidFill>
                <a:effectLst/>
                <a:latin typeface="+mn-lt"/>
              </a:defRPr>
            </a:lvl5pPr>
            <a:lvl6pPr marL="2514600" indent="-228600" algn="l" rtl="0" eaLnBrk="1" fontAlgn="base" hangingPunct="1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eaLnBrk="1" fontAlgn="base" hangingPunct="1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eaLnBrk="1" fontAlgn="base" hangingPunct="1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eaLnBrk="1" fontAlgn="base" hangingPunct="1">
              <a:spcBef>
                <a:spcPct val="1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r>
              <a:rPr lang="en-CA" sz="2800" kern="0" dirty="0"/>
              <a:t>Every class </a:t>
            </a:r>
            <a:br>
              <a:rPr lang="en-CA" sz="2800" kern="0" dirty="0"/>
            </a:br>
            <a:r>
              <a:rPr lang="en-CA" sz="2800" kern="0" dirty="0"/>
              <a:t>inherits methods from </a:t>
            </a:r>
            <a:br>
              <a:rPr lang="en-CA" sz="2800" kern="0" dirty="0"/>
            </a:br>
            <a:r>
              <a:rPr lang="en-CA" sz="2800" kern="0" dirty="0"/>
              <a:t>the class “above” it</a:t>
            </a:r>
          </a:p>
          <a:p>
            <a:pPr lvl="1"/>
            <a:r>
              <a:rPr lang="en-CA" sz="2400" kern="0" dirty="0"/>
              <a:t>including whatever methods </a:t>
            </a:r>
            <a:r>
              <a:rPr lang="en-CA" sz="2400" i="1" kern="0" dirty="0"/>
              <a:t>it</a:t>
            </a:r>
            <a:r>
              <a:rPr lang="en-CA" sz="2400" kern="0" dirty="0"/>
              <a:t> inherited</a:t>
            </a:r>
          </a:p>
          <a:p>
            <a:pPr lvl="1"/>
            <a:r>
              <a:rPr lang="en-CA" sz="2400" kern="0" dirty="0"/>
              <a:t>method add is defined in Container.java</a:t>
            </a:r>
          </a:p>
        </p:txBody>
      </p:sp>
    </p:spTree>
    <p:extLst>
      <p:ext uri="{BB962C8B-B14F-4D97-AF65-F5344CB8AC3E}">
        <p14:creationId xmlns:p14="http://schemas.microsoft.com/office/powerpoint/2010/main" val="4300030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DA932E-D544-49B7-9523-843438D0AC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Some Terminology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05CC92-4243-48C5-8CCA-2AA8BCB4B4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We draw the inheritance</a:t>
            </a:r>
            <a:br>
              <a:rPr lang="en-CA" dirty="0"/>
            </a:br>
            <a:r>
              <a:rPr lang="en-CA" dirty="0"/>
              <a:t>relationship using an arrow</a:t>
            </a:r>
          </a:p>
          <a:p>
            <a:r>
              <a:rPr lang="en-CA" dirty="0"/>
              <a:t>Arrow points from </a:t>
            </a:r>
            <a:r>
              <a:rPr lang="en-CA" i="1" dirty="0"/>
              <a:t>subclass</a:t>
            </a:r>
            <a:r>
              <a:rPr lang="en-CA" dirty="0"/>
              <a:t> to </a:t>
            </a:r>
            <a:r>
              <a:rPr lang="en-CA" i="1" dirty="0"/>
              <a:t>superclass</a:t>
            </a:r>
          </a:p>
          <a:p>
            <a:pPr lvl="1"/>
            <a:r>
              <a:rPr lang="en-CA" dirty="0"/>
              <a:t>the</a:t>
            </a:r>
            <a:r>
              <a:rPr lang="en-CA" i="1" dirty="0"/>
              <a:t> subclass </a:t>
            </a:r>
            <a:r>
              <a:rPr lang="en-CA" dirty="0"/>
              <a:t>extends the </a:t>
            </a:r>
            <a:r>
              <a:rPr lang="en-CA" i="1" dirty="0"/>
              <a:t>superclass</a:t>
            </a:r>
          </a:p>
          <a:p>
            <a:pPr lvl="1"/>
            <a:r>
              <a:rPr lang="en-CA" dirty="0" err="1"/>
              <a:t>JFrame</a:t>
            </a:r>
            <a:r>
              <a:rPr lang="en-CA" dirty="0"/>
              <a:t> is (one of) Frame’s subclasses</a:t>
            </a:r>
          </a:p>
          <a:p>
            <a:pPr lvl="1"/>
            <a:r>
              <a:rPr lang="en-CA" dirty="0"/>
              <a:t>Frame is </a:t>
            </a:r>
            <a:r>
              <a:rPr lang="en-CA" dirty="0" err="1"/>
              <a:t>JFrame’s</a:t>
            </a:r>
            <a:r>
              <a:rPr lang="en-CA" dirty="0"/>
              <a:t> </a:t>
            </a:r>
            <a:r>
              <a:rPr lang="en-CA" i="1" dirty="0"/>
              <a:t>only</a:t>
            </a:r>
            <a:r>
              <a:rPr lang="en-CA" dirty="0"/>
              <a:t> superclass</a:t>
            </a:r>
          </a:p>
          <a:p>
            <a:pPr lvl="2"/>
            <a:r>
              <a:rPr lang="en-CA" dirty="0" err="1"/>
              <a:t>AdderDialog</a:t>
            </a:r>
            <a:r>
              <a:rPr lang="en-CA" dirty="0"/>
              <a:t> is (one of) </a:t>
            </a:r>
            <a:r>
              <a:rPr lang="en-CA" dirty="0" err="1"/>
              <a:t>JFrame’s</a:t>
            </a:r>
            <a:r>
              <a:rPr lang="en-CA" dirty="0"/>
              <a:t> subclasses</a:t>
            </a:r>
          </a:p>
          <a:p>
            <a:pPr lvl="2"/>
            <a:r>
              <a:rPr lang="en-CA" dirty="0" err="1"/>
              <a:t>JFrame</a:t>
            </a:r>
            <a:r>
              <a:rPr lang="en-CA" dirty="0"/>
              <a:t> is </a:t>
            </a:r>
            <a:r>
              <a:rPr lang="en-CA" dirty="0" err="1"/>
              <a:t>AdderDialog’s</a:t>
            </a:r>
            <a:r>
              <a:rPr lang="en-CA" dirty="0"/>
              <a:t> </a:t>
            </a:r>
            <a:r>
              <a:rPr lang="en-CA" i="1" dirty="0"/>
              <a:t>only</a:t>
            </a:r>
            <a:r>
              <a:rPr lang="en-CA" dirty="0"/>
              <a:t> superclass</a:t>
            </a:r>
          </a:p>
          <a:p>
            <a:pPr lvl="1"/>
            <a:r>
              <a:rPr lang="en-CA" dirty="0"/>
              <a:t>also sometimes called </a:t>
            </a:r>
            <a:r>
              <a:rPr lang="en-CA" i="1" dirty="0"/>
              <a:t>parent</a:t>
            </a:r>
            <a:r>
              <a:rPr lang="en-CA" dirty="0"/>
              <a:t> and </a:t>
            </a:r>
            <a:r>
              <a:rPr lang="en-CA" i="1" dirty="0"/>
              <a:t>child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BFB61A1-5AD6-4550-9A11-713B0E2F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4088" y="2002407"/>
            <a:ext cx="1271588" cy="46166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</a:pPr>
            <a:r>
              <a:rPr lang="en-CA" b="1" kern="0" dirty="0"/>
              <a:t>Frame</a:t>
            </a:r>
          </a:p>
        </p:txBody>
      </p:sp>
      <p:sp>
        <p:nvSpPr>
          <p:cNvPr id="5" name="Isosceles Triangle 50">
            <a:extLst>
              <a:ext uri="{FF2B5EF4-FFF2-40B4-BE49-F238E27FC236}">
                <a16:creationId xmlns:a16="http://schemas.microsoft.com/office/drawing/2014/main" id="{C8483636-1AC3-485A-90EE-9D1DE7C6DC3B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6607220" y="2130175"/>
            <a:ext cx="334962" cy="287337"/>
          </a:xfrm>
          <a:prstGeom prst="triangle">
            <a:avLst>
              <a:gd name="adj" fmla="val 46566"/>
            </a:avLst>
          </a:prstGeom>
          <a:solidFill>
            <a:schemeClr val="bg2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altLang="en-US" sz="2400" b="0" i="0" u="none" strike="noStrike" kern="0" cap="none" spc="0" normalizeH="0" baseline="0" noProof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cxnSp>
        <p:nvCxnSpPr>
          <p:cNvPr id="6" name="Elbow Connector 23">
            <a:extLst>
              <a:ext uri="{FF2B5EF4-FFF2-40B4-BE49-F238E27FC236}">
                <a16:creationId xmlns:a16="http://schemas.microsoft.com/office/drawing/2014/main" id="{64E8949C-1A2B-463B-837E-A896375A4442}"/>
              </a:ext>
            </a:extLst>
          </p:cNvPr>
          <p:cNvCxnSpPr>
            <a:cxnSpLocks noChangeShapeType="1"/>
            <a:stCxn id="7" idx="0"/>
            <a:endCxn id="5" idx="3"/>
          </p:cNvCxnSpPr>
          <p:nvPr/>
        </p:nvCxnSpPr>
        <p:spPr bwMode="auto">
          <a:xfrm rot="16200000" flipV="1">
            <a:off x="6846487" y="2357230"/>
            <a:ext cx="287142" cy="143376"/>
          </a:xfrm>
          <a:prstGeom prst="bentConnector2">
            <a:avLst/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" name="Rectangle 9">
            <a:extLst>
              <a:ext uri="{FF2B5EF4-FFF2-40B4-BE49-F238E27FC236}">
                <a16:creationId xmlns:a16="http://schemas.microsoft.com/office/drawing/2014/main" id="{B821934A-5F55-402B-BC21-EB5193A856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4208" y="2572489"/>
            <a:ext cx="1235075" cy="461962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altLang="en-US" sz="24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JFrame</a:t>
            </a:r>
            <a:endParaRPr kumimoji="0" lang="en-CA" alt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8" name="Isosceles Triangle 50">
            <a:extLst>
              <a:ext uri="{FF2B5EF4-FFF2-40B4-BE49-F238E27FC236}">
                <a16:creationId xmlns:a16="http://schemas.microsoft.com/office/drawing/2014/main" id="{7FEAD508-251E-4A36-8FD5-50E70E0F4C68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7667642" y="2668740"/>
            <a:ext cx="334962" cy="287337"/>
          </a:xfrm>
          <a:prstGeom prst="triangle">
            <a:avLst>
              <a:gd name="adj" fmla="val 46566"/>
            </a:avLst>
          </a:prstGeom>
          <a:solidFill>
            <a:schemeClr val="bg2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altLang="en-US" sz="2400" b="0" i="0" u="none" strike="noStrike" kern="0" cap="none" spc="0" normalizeH="0" baseline="0" noProof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cxnSp>
        <p:nvCxnSpPr>
          <p:cNvPr id="9" name="Elbow Connector 23">
            <a:extLst>
              <a:ext uri="{FF2B5EF4-FFF2-40B4-BE49-F238E27FC236}">
                <a16:creationId xmlns:a16="http://schemas.microsoft.com/office/drawing/2014/main" id="{D3466AEA-1D84-4BF4-87B5-BB8E9D29F9B1}"/>
              </a:ext>
            </a:extLst>
          </p:cNvPr>
          <p:cNvCxnSpPr>
            <a:cxnSpLocks noChangeShapeType="1"/>
            <a:stCxn id="10" idx="0"/>
            <a:endCxn id="8" idx="3"/>
          </p:cNvCxnSpPr>
          <p:nvPr/>
        </p:nvCxnSpPr>
        <p:spPr bwMode="auto">
          <a:xfrm rot="16200000" flipV="1">
            <a:off x="7625843" y="3176862"/>
            <a:ext cx="863503" cy="157604"/>
          </a:xfrm>
          <a:prstGeom prst="bentConnector2">
            <a:avLst/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ED7F296D-FA9B-4D0A-936D-22519C6008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6296" y="3687415"/>
            <a:ext cx="1800200" cy="461665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altLang="en-US" sz="24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AdderDialog</a:t>
            </a:r>
            <a:endParaRPr kumimoji="0" lang="en-CA" alt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340678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Inheriting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B extends A, then B </a:t>
            </a:r>
            <a:r>
              <a:rPr lang="en-US" i="1" dirty="0"/>
              <a:t>is</a:t>
            </a:r>
            <a:r>
              <a:rPr lang="en-US" dirty="0"/>
              <a:t> an A</a:t>
            </a:r>
          </a:p>
          <a:p>
            <a:r>
              <a:rPr lang="en-US" dirty="0"/>
              <a:t>Thus, B can do </a:t>
            </a:r>
            <a:r>
              <a:rPr lang="en-US" i="1" dirty="0"/>
              <a:t>anything</a:t>
            </a:r>
            <a:r>
              <a:rPr lang="en-US" dirty="0"/>
              <a:t> A can do</a:t>
            </a:r>
          </a:p>
          <a:p>
            <a:pPr lvl="1"/>
            <a:r>
              <a:rPr lang="en-US" dirty="0"/>
              <a:t>because B </a:t>
            </a:r>
            <a:r>
              <a:rPr lang="en-US" i="1" dirty="0"/>
              <a:t>is</a:t>
            </a:r>
            <a:r>
              <a:rPr lang="en-US" dirty="0"/>
              <a:t> an A</a:t>
            </a:r>
          </a:p>
          <a:p>
            <a:r>
              <a:rPr lang="en-US" dirty="0"/>
              <a:t>The things A can do are its public methods</a:t>
            </a:r>
          </a:p>
          <a:p>
            <a:pPr lvl="1"/>
            <a:r>
              <a:rPr lang="en-US" dirty="0"/>
              <a:t>and B gets all of them!</a:t>
            </a:r>
          </a:p>
          <a:p>
            <a:pPr lvl="1"/>
            <a:r>
              <a:rPr lang="en-US" dirty="0" err="1"/>
              <a:t>AdderDialog</a:t>
            </a:r>
            <a:r>
              <a:rPr lang="en-US" dirty="0"/>
              <a:t> can do anything </a:t>
            </a:r>
            <a:r>
              <a:rPr lang="en-US" dirty="0" err="1"/>
              <a:t>JFrame</a:t>
            </a:r>
            <a:r>
              <a:rPr lang="en-US" dirty="0"/>
              <a:t> can</a:t>
            </a:r>
          </a:p>
          <a:p>
            <a:pPr lvl="2"/>
            <a:r>
              <a:rPr lang="en-US" dirty="0"/>
              <a:t>because </a:t>
            </a:r>
            <a:r>
              <a:rPr lang="en-US" dirty="0" err="1"/>
              <a:t>AdderDialog</a:t>
            </a:r>
            <a:r>
              <a:rPr lang="en-US" dirty="0"/>
              <a:t> </a:t>
            </a:r>
            <a:r>
              <a:rPr lang="en-US" i="1" dirty="0"/>
              <a:t>is</a:t>
            </a:r>
            <a:r>
              <a:rPr lang="en-US" dirty="0"/>
              <a:t> a </a:t>
            </a:r>
            <a:r>
              <a:rPr lang="en-US" dirty="0" err="1"/>
              <a:t>JFrame</a:t>
            </a:r>
            <a:endParaRPr lang="en-US" dirty="0"/>
          </a:p>
          <a:p>
            <a:pPr lvl="2"/>
            <a:r>
              <a:rPr lang="en-US" dirty="0" err="1"/>
              <a:t>JFrame</a:t>
            </a:r>
            <a:r>
              <a:rPr lang="en-US" dirty="0"/>
              <a:t> can do anything Frame can</a:t>
            </a:r>
          </a:p>
          <a:p>
            <a:pPr lvl="3"/>
            <a:r>
              <a:rPr lang="en-US" dirty="0"/>
              <a:t>because </a:t>
            </a:r>
            <a:r>
              <a:rPr lang="en-US" dirty="0" err="1"/>
              <a:t>JFrame</a:t>
            </a:r>
            <a:r>
              <a:rPr lang="en-US" dirty="0"/>
              <a:t> </a:t>
            </a:r>
            <a:r>
              <a:rPr lang="en-US" i="1" dirty="0"/>
              <a:t>is </a:t>
            </a:r>
            <a:r>
              <a:rPr lang="en-US" dirty="0"/>
              <a:t>a Frame</a:t>
            </a:r>
          </a:p>
          <a:p>
            <a:pPr lvl="3"/>
            <a:r>
              <a:rPr lang="en-US" dirty="0"/>
              <a:t>and so </a:t>
            </a:r>
            <a:r>
              <a:rPr lang="en-US" dirty="0" err="1"/>
              <a:t>AdderDialog</a:t>
            </a:r>
            <a:r>
              <a:rPr lang="en-US" dirty="0"/>
              <a:t> is a Frame, </a:t>
            </a:r>
            <a:r>
              <a:rPr lang="en-US" i="1" dirty="0"/>
              <a:t>too</a:t>
            </a:r>
            <a:r>
              <a:rPr lang="en-US" dirty="0"/>
              <a:t>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87853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Inheriting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8032" y="1981200"/>
            <a:ext cx="7772400" cy="41148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solidFill>
                  <a:schemeClr val="accent1"/>
                </a:solidFill>
              </a:rPr>
              <a:t>public class A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solidFill>
                  <a:schemeClr val="accent1"/>
                </a:solidFill>
              </a:rPr>
              <a:t>    public void </a:t>
            </a:r>
            <a:r>
              <a:rPr lang="en-US" sz="2400" dirty="0" err="1">
                <a:solidFill>
                  <a:schemeClr val="accent1"/>
                </a:solidFill>
              </a:rPr>
              <a:t>doThis</a:t>
            </a:r>
            <a:r>
              <a:rPr lang="en-US" sz="2400" dirty="0">
                <a:solidFill>
                  <a:schemeClr val="accent1"/>
                </a:solidFill>
              </a:rPr>
              <a:t>() { </a:t>
            </a:r>
            <a:r>
              <a:rPr lang="en-US" sz="2400" dirty="0" err="1">
                <a:solidFill>
                  <a:schemeClr val="accent1"/>
                </a:solidFill>
              </a:rPr>
              <a:t>System.out.println</a:t>
            </a:r>
            <a:r>
              <a:rPr lang="en-US" sz="2400" dirty="0">
                <a:solidFill>
                  <a:schemeClr val="accent1"/>
                </a:solidFill>
              </a:rPr>
              <a:t>(“Hello!”);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solidFill>
                  <a:schemeClr val="accent1"/>
                </a:solidFill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solidFill>
                  <a:schemeClr val="accent1"/>
                </a:solidFill>
              </a:rPr>
              <a:t>public class B extends A {}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400" dirty="0">
                <a:solidFill>
                  <a:schemeClr val="accent1"/>
                </a:solidFill>
              </a:rPr>
              <a:t>public class </a:t>
            </a:r>
            <a:r>
              <a:rPr lang="en-US" sz="2400" dirty="0" err="1">
                <a:solidFill>
                  <a:schemeClr val="accent1"/>
                </a:solidFill>
              </a:rPr>
              <a:t>MyProg</a:t>
            </a:r>
            <a:r>
              <a:rPr lang="en-US" sz="2400" dirty="0">
                <a:solidFill>
                  <a:schemeClr val="accent1"/>
                </a:solidFill>
              </a:rPr>
              <a:t>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solidFill>
                  <a:schemeClr val="accent1"/>
                </a:solidFill>
              </a:rPr>
              <a:t>    public static void main(String[] </a:t>
            </a:r>
            <a:r>
              <a:rPr lang="en-US" sz="2400" dirty="0" err="1">
                <a:solidFill>
                  <a:schemeClr val="accent1"/>
                </a:solidFill>
              </a:rPr>
              <a:t>args</a:t>
            </a:r>
            <a:r>
              <a:rPr lang="en-US" sz="2400" dirty="0">
                <a:solidFill>
                  <a:schemeClr val="accent1"/>
                </a:solidFill>
              </a:rPr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solidFill>
                  <a:schemeClr val="accent1"/>
                </a:solidFill>
              </a:rPr>
              <a:t>        A </a:t>
            </a:r>
            <a:r>
              <a:rPr lang="en-US" sz="2400" dirty="0" err="1">
                <a:solidFill>
                  <a:schemeClr val="accent1"/>
                </a:solidFill>
              </a:rPr>
              <a:t>anA</a:t>
            </a:r>
            <a:r>
              <a:rPr lang="en-US" sz="2400" dirty="0">
                <a:solidFill>
                  <a:schemeClr val="accent1"/>
                </a:solidFill>
              </a:rPr>
              <a:t> = new A();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solidFill>
                  <a:schemeClr val="accent1"/>
                </a:solidFill>
              </a:rPr>
              <a:t>        B </a:t>
            </a:r>
            <a:r>
              <a:rPr lang="en-US" sz="2400" dirty="0" err="1">
                <a:solidFill>
                  <a:schemeClr val="accent1"/>
                </a:solidFill>
              </a:rPr>
              <a:t>aB</a:t>
            </a:r>
            <a:r>
              <a:rPr lang="en-US" sz="2400" dirty="0">
                <a:solidFill>
                  <a:schemeClr val="accent1"/>
                </a:solidFill>
              </a:rPr>
              <a:t> = new B();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solidFill>
                  <a:schemeClr val="accent1"/>
                </a:solidFill>
              </a:rPr>
              <a:t>        </a:t>
            </a:r>
            <a:r>
              <a:rPr lang="en-US" sz="2400" dirty="0" err="1">
                <a:solidFill>
                  <a:schemeClr val="accent1"/>
                </a:solidFill>
              </a:rPr>
              <a:t>anA.doThis</a:t>
            </a:r>
            <a:r>
              <a:rPr lang="en-US" sz="2400" dirty="0">
                <a:solidFill>
                  <a:schemeClr val="accent1"/>
                </a:solidFill>
              </a:rPr>
              <a:t>();	</a:t>
            </a:r>
            <a:r>
              <a:rPr lang="en-US" sz="2400" i="1" dirty="0">
                <a:solidFill>
                  <a:schemeClr val="accent1"/>
                </a:solidFill>
              </a:rPr>
              <a:t>// prints Hello!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solidFill>
                  <a:schemeClr val="accent1"/>
                </a:solidFill>
              </a:rPr>
              <a:t>        </a:t>
            </a:r>
            <a:r>
              <a:rPr lang="en-US" sz="2400" dirty="0" err="1">
                <a:solidFill>
                  <a:schemeClr val="accent1"/>
                </a:solidFill>
              </a:rPr>
              <a:t>aB.doThis</a:t>
            </a:r>
            <a:r>
              <a:rPr lang="en-US" sz="2400" dirty="0">
                <a:solidFill>
                  <a:schemeClr val="accent1"/>
                </a:solidFill>
              </a:rPr>
              <a:t>();	</a:t>
            </a:r>
            <a:r>
              <a:rPr lang="en-US" sz="2400" i="1" dirty="0">
                <a:solidFill>
                  <a:schemeClr val="accent1"/>
                </a:solidFill>
              </a:rPr>
              <a:t>// prints Hello! (!)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solidFill>
                  <a:schemeClr val="accent1"/>
                </a:solidFill>
              </a:rPr>
              <a:t>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solidFill>
                  <a:schemeClr val="accent1"/>
                </a:solidFill>
              </a:rPr>
              <a:t>}       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673100" y="1988840"/>
            <a:ext cx="7787332" cy="1152128"/>
          </a:xfrm>
          <a:prstGeom prst="rect">
            <a:avLst/>
          </a:prstGeom>
          <a:noFill/>
          <a:ln w="1270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673100" y="3140968"/>
            <a:ext cx="7787332" cy="432048"/>
          </a:xfrm>
          <a:prstGeom prst="rect">
            <a:avLst/>
          </a:prstGeom>
          <a:noFill/>
          <a:ln w="1270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673100" y="3573016"/>
            <a:ext cx="7787332" cy="2989107"/>
          </a:xfrm>
          <a:prstGeom prst="rect">
            <a:avLst/>
          </a:prstGeom>
          <a:noFill/>
          <a:ln w="1270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413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a GUI?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Graphical User Interface</a:t>
            </a:r>
          </a:p>
          <a:p>
            <a:pPr lvl="1"/>
            <a:r>
              <a:rPr lang="en-US"/>
              <a:t>a graphical way to use the program</a:t>
            </a:r>
          </a:p>
          <a:p>
            <a:pPr lvl="1"/>
            <a:r>
              <a:rPr lang="en-US"/>
              <a:t>windows, icons, menus, pointing (WIMP)</a:t>
            </a:r>
          </a:p>
          <a:p>
            <a:r>
              <a:rPr lang="en-US"/>
              <a:t>Lots less typing for the</a:t>
            </a:r>
            <a:br>
              <a:rPr lang="en-US"/>
            </a:br>
            <a:r>
              <a:rPr lang="en-US"/>
              <a:t>user</a:t>
            </a:r>
          </a:p>
          <a:p>
            <a:r>
              <a:rPr lang="en-US"/>
              <a:t>Lots less things for them</a:t>
            </a:r>
            <a:br>
              <a:rPr lang="en-US"/>
            </a:br>
            <a:r>
              <a:rPr lang="en-US"/>
              <a:t>to remember</a:t>
            </a:r>
          </a:p>
          <a:p>
            <a:pPr lvl="1"/>
            <a:r>
              <a:rPr lang="en-US"/>
              <a:t>see options by looking</a:t>
            </a:r>
            <a:endParaRPr lang="en-US" dirty="0"/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5334000" y="3573463"/>
            <a:ext cx="3124200" cy="2522537"/>
          </a:xfrm>
          <a:prstGeom prst="rect">
            <a:avLst/>
          </a:prstGeom>
          <a:solidFill>
            <a:schemeClr val="accent1"/>
          </a:solidFill>
          <a:ln w="38100">
            <a:solidFill>
              <a:srgbClr val="969696"/>
            </a:solidFill>
            <a:miter lim="800000"/>
            <a:headEnd/>
            <a:tailEnd/>
          </a:ln>
        </p:spPr>
        <p:txBody>
          <a:bodyPr wrap="none"/>
          <a:lstStyle/>
          <a:p>
            <a:pPr algn="l"/>
            <a:r>
              <a:rPr lang="en-US" sz="1600" u="sng">
                <a:solidFill>
                  <a:schemeClr val="bg2"/>
                </a:solidFill>
              </a:rPr>
              <a:t>F</a:t>
            </a:r>
            <a:r>
              <a:rPr lang="en-US" sz="1600">
                <a:solidFill>
                  <a:schemeClr val="bg2"/>
                </a:solidFill>
              </a:rPr>
              <a:t>ile  </a:t>
            </a:r>
            <a:r>
              <a:rPr lang="en-US" sz="1600" u="sng">
                <a:solidFill>
                  <a:schemeClr val="bg2"/>
                </a:solidFill>
              </a:rPr>
              <a:t>E</a:t>
            </a:r>
            <a:r>
              <a:rPr lang="en-US" sz="1600">
                <a:solidFill>
                  <a:schemeClr val="bg2"/>
                </a:solidFill>
              </a:rPr>
              <a:t>dit  </a:t>
            </a:r>
            <a:r>
              <a:rPr lang="en-US" sz="1600" u="sng">
                <a:solidFill>
                  <a:schemeClr val="bg2"/>
                </a:solidFill>
              </a:rPr>
              <a:t>H</a:t>
            </a:r>
            <a:r>
              <a:rPr lang="en-US" sz="1600">
                <a:solidFill>
                  <a:schemeClr val="bg2"/>
                </a:solidFill>
              </a:rPr>
              <a:t>elp</a:t>
            </a: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5334000" y="3975100"/>
            <a:ext cx="3124200" cy="21209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rgbClr val="96969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400">
              <a:solidFill>
                <a:schemeClr val="bg2"/>
              </a:solidFill>
            </a:endParaRPr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7696200" y="3670300"/>
            <a:ext cx="207963" cy="211137"/>
          </a:xfrm>
          <a:prstGeom prst="rect">
            <a:avLst/>
          </a:prstGeom>
          <a:solidFill>
            <a:srgbClr val="969696"/>
          </a:solidFill>
          <a:ln w="12700">
            <a:solidFill>
              <a:srgbClr val="969696"/>
            </a:solidFill>
            <a:miter lim="800000"/>
            <a:headEnd/>
            <a:tailEnd/>
          </a:ln>
        </p:spPr>
        <p:txBody>
          <a:bodyPr wrap="none" lIns="0" tIns="0" rIns="0" bIns="0" anchor="b"/>
          <a:lstStyle/>
          <a:p>
            <a:r>
              <a:rPr lang="en-US" sz="2400">
                <a:solidFill>
                  <a:schemeClr val="bg2"/>
                </a:solidFill>
              </a:rPr>
              <a:t>_</a:t>
            </a:r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7924800" y="3670300"/>
            <a:ext cx="207963" cy="211137"/>
          </a:xfrm>
          <a:prstGeom prst="rect">
            <a:avLst/>
          </a:prstGeom>
          <a:solidFill>
            <a:srgbClr val="969696"/>
          </a:solidFill>
          <a:ln w="12700">
            <a:solidFill>
              <a:srgbClr val="96969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>
              <a:solidFill>
                <a:schemeClr val="bg2"/>
              </a:solidFill>
            </a:endParaRPr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8153400" y="3670300"/>
            <a:ext cx="207963" cy="211137"/>
          </a:xfrm>
          <a:prstGeom prst="rect">
            <a:avLst/>
          </a:prstGeom>
          <a:solidFill>
            <a:srgbClr val="969696"/>
          </a:solidFill>
          <a:ln w="12700">
            <a:solidFill>
              <a:srgbClr val="969696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r>
              <a:rPr lang="en-US" sz="2400">
                <a:solidFill>
                  <a:schemeClr val="bg2"/>
                </a:solidFill>
              </a:rPr>
              <a:t>X</a:t>
            </a:r>
          </a:p>
        </p:txBody>
      </p:sp>
      <p:sp>
        <p:nvSpPr>
          <p:cNvPr id="10251" name="Rectangle 13"/>
          <p:cNvSpPr>
            <a:spLocks noChangeArrowheads="1"/>
          </p:cNvSpPr>
          <p:nvPr/>
        </p:nvSpPr>
        <p:spPr bwMode="auto">
          <a:xfrm>
            <a:off x="6096000" y="4502150"/>
            <a:ext cx="838200" cy="228600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>
              <a:solidFill>
                <a:schemeClr val="bg2"/>
              </a:solidFill>
            </a:endParaRPr>
          </a:p>
        </p:txBody>
      </p:sp>
      <p:sp>
        <p:nvSpPr>
          <p:cNvPr id="10252" name="Rectangle 14"/>
          <p:cNvSpPr>
            <a:spLocks noChangeArrowheads="1"/>
          </p:cNvSpPr>
          <p:nvPr/>
        </p:nvSpPr>
        <p:spPr bwMode="auto">
          <a:xfrm>
            <a:off x="6096000" y="4819650"/>
            <a:ext cx="838200" cy="228600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>
              <a:solidFill>
                <a:schemeClr val="bg2"/>
              </a:solidFill>
            </a:endParaRPr>
          </a:p>
        </p:txBody>
      </p:sp>
      <p:sp>
        <p:nvSpPr>
          <p:cNvPr id="10253" name="Rectangle 15"/>
          <p:cNvSpPr>
            <a:spLocks noChangeArrowheads="1"/>
          </p:cNvSpPr>
          <p:nvPr/>
        </p:nvSpPr>
        <p:spPr bwMode="auto">
          <a:xfrm>
            <a:off x="6096000" y="5276850"/>
            <a:ext cx="838200" cy="228600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>
              <a:solidFill>
                <a:schemeClr val="bg2"/>
              </a:solidFill>
            </a:endParaRPr>
          </a:p>
        </p:txBody>
      </p:sp>
      <p:sp>
        <p:nvSpPr>
          <p:cNvPr id="10254" name="Text Box 17"/>
          <p:cNvSpPr txBox="1">
            <a:spLocks noChangeArrowheads="1"/>
          </p:cNvSpPr>
          <p:nvPr/>
        </p:nvSpPr>
        <p:spPr bwMode="auto">
          <a:xfrm>
            <a:off x="5562600" y="4448175"/>
            <a:ext cx="522288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solidFill>
                  <a:schemeClr val="bg2"/>
                </a:solidFill>
              </a:rPr>
              <a:t>Mrph</a:t>
            </a:r>
          </a:p>
        </p:txBody>
      </p:sp>
      <p:sp>
        <p:nvSpPr>
          <p:cNvPr id="10255" name="Text Box 18"/>
          <p:cNvSpPr txBox="1">
            <a:spLocks noChangeArrowheads="1"/>
          </p:cNvSpPr>
          <p:nvPr/>
        </p:nvSpPr>
        <p:spPr bwMode="auto">
          <a:xfrm>
            <a:off x="5605463" y="4767263"/>
            <a:ext cx="488950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dirty="0" err="1">
                <a:solidFill>
                  <a:schemeClr val="bg2"/>
                </a:solidFill>
              </a:rPr>
              <a:t>Dpbl</a:t>
            </a:r>
            <a:endParaRPr lang="en-US" sz="1200" dirty="0">
              <a:solidFill>
                <a:schemeClr val="bg2"/>
              </a:solidFill>
            </a:endParaRPr>
          </a:p>
        </p:txBody>
      </p:sp>
      <p:sp>
        <p:nvSpPr>
          <p:cNvPr id="10256" name="Text Box 19"/>
          <p:cNvSpPr txBox="1">
            <a:spLocks noChangeArrowheads="1"/>
          </p:cNvSpPr>
          <p:nvPr/>
        </p:nvSpPr>
        <p:spPr bwMode="auto">
          <a:xfrm>
            <a:off x="5605463" y="5224463"/>
            <a:ext cx="488950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solidFill>
                  <a:schemeClr val="bg2"/>
                </a:solidFill>
              </a:rPr>
              <a:t>Xvgl</a:t>
            </a:r>
          </a:p>
        </p:txBody>
      </p:sp>
      <p:sp>
        <p:nvSpPr>
          <p:cNvPr id="10258" name="Oval 20"/>
          <p:cNvSpPr>
            <a:spLocks noChangeArrowheads="1"/>
          </p:cNvSpPr>
          <p:nvPr/>
        </p:nvSpPr>
        <p:spPr bwMode="auto">
          <a:xfrm>
            <a:off x="7315200" y="4508500"/>
            <a:ext cx="152400" cy="152400"/>
          </a:xfrm>
          <a:prstGeom prst="ellips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>
              <a:solidFill>
                <a:schemeClr val="bg2"/>
              </a:solidFill>
            </a:endParaRPr>
          </a:p>
        </p:txBody>
      </p:sp>
      <p:sp>
        <p:nvSpPr>
          <p:cNvPr id="10259" name="Oval 21"/>
          <p:cNvSpPr>
            <a:spLocks noChangeArrowheads="1"/>
          </p:cNvSpPr>
          <p:nvPr/>
        </p:nvSpPr>
        <p:spPr bwMode="auto">
          <a:xfrm>
            <a:off x="7315200" y="4737100"/>
            <a:ext cx="152400" cy="152400"/>
          </a:xfrm>
          <a:prstGeom prst="ellips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>
              <a:solidFill>
                <a:schemeClr val="bg2"/>
              </a:solidFill>
            </a:endParaRPr>
          </a:p>
        </p:txBody>
      </p:sp>
      <p:sp>
        <p:nvSpPr>
          <p:cNvPr id="10260" name="Oval 22"/>
          <p:cNvSpPr>
            <a:spLocks noChangeArrowheads="1"/>
          </p:cNvSpPr>
          <p:nvPr/>
        </p:nvSpPr>
        <p:spPr bwMode="auto">
          <a:xfrm>
            <a:off x="7315200" y="4965700"/>
            <a:ext cx="152400" cy="152400"/>
          </a:xfrm>
          <a:prstGeom prst="ellips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>
              <a:solidFill>
                <a:schemeClr val="bg2"/>
              </a:solidFill>
            </a:endParaRPr>
          </a:p>
        </p:txBody>
      </p:sp>
      <p:sp>
        <p:nvSpPr>
          <p:cNvPr id="10261" name="Oval 23"/>
          <p:cNvSpPr>
            <a:spLocks noChangeArrowheads="1"/>
          </p:cNvSpPr>
          <p:nvPr/>
        </p:nvSpPr>
        <p:spPr bwMode="auto">
          <a:xfrm>
            <a:off x="7315200" y="5194300"/>
            <a:ext cx="152400" cy="152400"/>
          </a:xfrm>
          <a:prstGeom prst="ellips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>
              <a:solidFill>
                <a:schemeClr val="bg2"/>
              </a:solidFill>
            </a:endParaRPr>
          </a:p>
        </p:txBody>
      </p:sp>
      <p:sp>
        <p:nvSpPr>
          <p:cNvPr id="10262" name="Text Box 24"/>
          <p:cNvSpPr txBox="1">
            <a:spLocks noChangeArrowheads="1"/>
          </p:cNvSpPr>
          <p:nvPr/>
        </p:nvSpPr>
        <p:spPr bwMode="auto">
          <a:xfrm>
            <a:off x="7461250" y="4462463"/>
            <a:ext cx="538163" cy="9604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5000"/>
              </a:spcBef>
            </a:pPr>
            <a:r>
              <a:rPr lang="en-US" sz="1200" dirty="0">
                <a:solidFill>
                  <a:schemeClr val="bg2"/>
                </a:solidFill>
              </a:rPr>
              <a:t>Blah</a:t>
            </a:r>
          </a:p>
          <a:p>
            <a:pPr>
              <a:spcBef>
                <a:spcPct val="25000"/>
              </a:spcBef>
            </a:pPr>
            <a:r>
              <a:rPr lang="en-US" sz="1200" dirty="0">
                <a:solidFill>
                  <a:schemeClr val="bg2"/>
                </a:solidFill>
              </a:rPr>
              <a:t>Yuck</a:t>
            </a:r>
          </a:p>
          <a:p>
            <a:pPr>
              <a:spcBef>
                <a:spcPct val="25000"/>
              </a:spcBef>
            </a:pPr>
            <a:r>
              <a:rPr lang="en-US" sz="1200" dirty="0" err="1">
                <a:solidFill>
                  <a:schemeClr val="bg2"/>
                </a:solidFill>
              </a:rPr>
              <a:t>Eeew</a:t>
            </a:r>
            <a:endParaRPr lang="en-US" sz="1200" dirty="0">
              <a:solidFill>
                <a:schemeClr val="bg2"/>
              </a:solidFill>
            </a:endParaRPr>
          </a:p>
          <a:p>
            <a:pPr>
              <a:spcBef>
                <a:spcPct val="25000"/>
              </a:spcBef>
            </a:pPr>
            <a:r>
              <a:rPr lang="en-US" sz="1200" dirty="0">
                <a:solidFill>
                  <a:schemeClr val="bg2"/>
                </a:solidFill>
              </a:rPr>
              <a:t>Gross</a:t>
            </a:r>
          </a:p>
        </p:txBody>
      </p:sp>
      <p:sp>
        <p:nvSpPr>
          <p:cNvPr id="10263" name="Oval 25"/>
          <p:cNvSpPr>
            <a:spLocks noChangeArrowheads="1"/>
          </p:cNvSpPr>
          <p:nvPr/>
        </p:nvSpPr>
        <p:spPr bwMode="auto">
          <a:xfrm>
            <a:off x="7345363" y="4538663"/>
            <a:ext cx="92075" cy="92075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>
              <a:solidFill>
                <a:schemeClr val="bg2"/>
              </a:solidFill>
            </a:endParaRPr>
          </a:p>
        </p:txBody>
      </p:sp>
      <p:sp>
        <p:nvSpPr>
          <p:cNvPr id="240668" name="Rectangle 28"/>
          <p:cNvSpPr>
            <a:spLocks noChangeArrowheads="1"/>
          </p:cNvSpPr>
          <p:nvPr/>
        </p:nvSpPr>
        <p:spPr bwMode="auto">
          <a:xfrm>
            <a:off x="5364088" y="3975100"/>
            <a:ext cx="838200" cy="1295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r>
              <a:rPr lang="en-US" sz="1800" u="sng" dirty="0"/>
              <a:t>O</a:t>
            </a:r>
            <a:r>
              <a:rPr lang="en-US" sz="1800" dirty="0"/>
              <a:t>pen</a:t>
            </a:r>
          </a:p>
          <a:p>
            <a:pPr algn="l"/>
            <a:r>
              <a:rPr lang="en-US" sz="1800" u="sng" dirty="0"/>
              <a:t>S</a:t>
            </a:r>
            <a:r>
              <a:rPr lang="en-US" sz="1800" dirty="0"/>
              <a:t>ave</a:t>
            </a:r>
          </a:p>
          <a:p>
            <a:pPr algn="l"/>
            <a:r>
              <a:rPr lang="en-US" sz="1800" dirty="0"/>
              <a:t>——</a:t>
            </a:r>
          </a:p>
          <a:p>
            <a:pPr algn="l"/>
            <a:r>
              <a:rPr lang="en-US" sz="1800" dirty="0"/>
              <a:t>E</a:t>
            </a:r>
            <a:r>
              <a:rPr lang="en-US" sz="1800" u="sng" dirty="0"/>
              <a:t>x</a:t>
            </a:r>
            <a:r>
              <a:rPr lang="en-US" sz="1800" dirty="0"/>
              <a:t>it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06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0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406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406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0668" grpId="0" animBg="1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Methods to Subclass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 is a subclass of A (B </a:t>
            </a:r>
            <a:r>
              <a:rPr lang="en-US" i="1" dirty="0"/>
              <a:t>extends</a:t>
            </a:r>
            <a:r>
              <a:rPr lang="en-US" dirty="0"/>
              <a:t> A)</a:t>
            </a:r>
          </a:p>
          <a:p>
            <a:r>
              <a:rPr lang="en-US" dirty="0"/>
              <a:t>B can do </a:t>
            </a:r>
            <a:r>
              <a:rPr lang="en-US" i="1" dirty="0"/>
              <a:t>anything</a:t>
            </a:r>
            <a:r>
              <a:rPr lang="en-US" dirty="0"/>
              <a:t> A can do</a:t>
            </a:r>
          </a:p>
          <a:p>
            <a:pPr lvl="1"/>
            <a:r>
              <a:rPr lang="en-US" dirty="0"/>
              <a:t>because B </a:t>
            </a:r>
            <a:r>
              <a:rPr lang="en-US" i="1" dirty="0"/>
              <a:t>is</a:t>
            </a:r>
            <a:r>
              <a:rPr lang="en-US" dirty="0"/>
              <a:t> a </a:t>
            </a:r>
            <a:r>
              <a:rPr lang="en-US" dirty="0" err="1"/>
              <a:t>A</a:t>
            </a:r>
            <a:endParaRPr lang="en-US" dirty="0"/>
          </a:p>
          <a:p>
            <a:r>
              <a:rPr lang="en-US" dirty="0"/>
              <a:t>But B </a:t>
            </a:r>
            <a:r>
              <a:rPr lang="en-US" i="1" dirty="0"/>
              <a:t>could</a:t>
            </a:r>
            <a:r>
              <a:rPr lang="en-US" dirty="0"/>
              <a:t> do more</a:t>
            </a:r>
          </a:p>
          <a:p>
            <a:pPr lvl="1"/>
            <a:r>
              <a:rPr lang="en-US" dirty="0"/>
              <a:t>just have to tell Java </a:t>
            </a:r>
            <a:r>
              <a:rPr lang="en-US" i="1" dirty="0"/>
              <a:t>extra</a:t>
            </a:r>
            <a:r>
              <a:rPr lang="en-US" dirty="0"/>
              <a:t> things B can do</a:t>
            </a:r>
          </a:p>
          <a:p>
            <a:pPr lvl="1"/>
            <a:r>
              <a:rPr lang="en-US" dirty="0"/>
              <a:t>declare them just like any other method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95986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8032" y="1981200"/>
            <a:ext cx="7772400" cy="41148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solidFill>
                  <a:schemeClr val="accent1"/>
                </a:solidFill>
              </a:rPr>
              <a:t>public class A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solidFill>
                  <a:schemeClr val="accent1"/>
                </a:solidFill>
              </a:rPr>
              <a:t>    public void </a:t>
            </a:r>
            <a:r>
              <a:rPr lang="en-US" sz="2400" dirty="0" err="1">
                <a:solidFill>
                  <a:schemeClr val="accent1"/>
                </a:solidFill>
              </a:rPr>
              <a:t>doThis</a:t>
            </a:r>
            <a:r>
              <a:rPr lang="en-US" sz="2400" dirty="0">
                <a:solidFill>
                  <a:schemeClr val="accent1"/>
                </a:solidFill>
              </a:rPr>
              <a:t>() { </a:t>
            </a:r>
            <a:r>
              <a:rPr lang="en-US" sz="2400" dirty="0" err="1">
                <a:solidFill>
                  <a:schemeClr val="accent1"/>
                </a:solidFill>
              </a:rPr>
              <a:t>System.out.println</a:t>
            </a:r>
            <a:r>
              <a:rPr lang="en-US" sz="2400" dirty="0">
                <a:solidFill>
                  <a:schemeClr val="accent1"/>
                </a:solidFill>
              </a:rPr>
              <a:t>(“Hello!”);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solidFill>
                  <a:schemeClr val="accent1"/>
                </a:solidFill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solidFill>
                  <a:schemeClr val="accent1"/>
                </a:solidFill>
              </a:rPr>
              <a:t>public class B extends A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solidFill>
                  <a:schemeClr val="accent1"/>
                </a:solidFill>
              </a:rPr>
              <a:t>    public void </a:t>
            </a:r>
            <a:r>
              <a:rPr lang="en-US" sz="2400" dirty="0" err="1">
                <a:solidFill>
                  <a:schemeClr val="accent1"/>
                </a:solidFill>
              </a:rPr>
              <a:t>doThat</a:t>
            </a:r>
            <a:r>
              <a:rPr lang="en-US" sz="2400" dirty="0">
                <a:solidFill>
                  <a:schemeClr val="accent1"/>
                </a:solidFill>
              </a:rPr>
              <a:t>() { </a:t>
            </a:r>
            <a:r>
              <a:rPr lang="en-US" sz="2400" dirty="0" err="1">
                <a:solidFill>
                  <a:schemeClr val="accent1"/>
                </a:solidFill>
              </a:rPr>
              <a:t>System.out.println</a:t>
            </a:r>
            <a:r>
              <a:rPr lang="en-US" sz="2400" dirty="0">
                <a:solidFill>
                  <a:schemeClr val="accent1"/>
                </a:solidFill>
              </a:rPr>
              <a:t>(“Bye!”);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solidFill>
                  <a:schemeClr val="accent1"/>
                </a:solidFill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dirty="0">
              <a:solidFill>
                <a:schemeClr val="accent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solidFill>
                  <a:schemeClr val="accent1"/>
                </a:solidFill>
              </a:rPr>
              <a:t>    </a:t>
            </a:r>
            <a:r>
              <a:rPr lang="en-US" sz="2400" dirty="0" err="1">
                <a:solidFill>
                  <a:schemeClr val="accent1"/>
                </a:solidFill>
              </a:rPr>
              <a:t>anA.doThis</a:t>
            </a:r>
            <a:r>
              <a:rPr lang="en-US" sz="2400" dirty="0">
                <a:solidFill>
                  <a:schemeClr val="accent1"/>
                </a:solidFill>
              </a:rPr>
              <a:t>();	</a:t>
            </a:r>
            <a:r>
              <a:rPr lang="en-US" sz="2400" i="1" dirty="0">
                <a:solidFill>
                  <a:schemeClr val="accent1"/>
                </a:solidFill>
              </a:rPr>
              <a:t>// prints “Hello!”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solidFill>
                  <a:schemeClr val="accent1"/>
                </a:solidFill>
              </a:rPr>
              <a:t>    </a:t>
            </a:r>
            <a:r>
              <a:rPr lang="en-US" sz="2400" dirty="0" err="1">
                <a:solidFill>
                  <a:schemeClr val="accent1"/>
                </a:solidFill>
              </a:rPr>
              <a:t>aB.doThis</a:t>
            </a:r>
            <a:r>
              <a:rPr lang="en-US" sz="2400" dirty="0">
                <a:solidFill>
                  <a:schemeClr val="accent1"/>
                </a:solidFill>
              </a:rPr>
              <a:t>();	</a:t>
            </a:r>
            <a:r>
              <a:rPr lang="en-US" sz="2400" i="1" dirty="0">
                <a:solidFill>
                  <a:schemeClr val="accent1"/>
                </a:solidFill>
              </a:rPr>
              <a:t>// prints “Hello!”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solidFill>
                  <a:schemeClr val="accent1"/>
                </a:solidFill>
              </a:rPr>
              <a:t>    </a:t>
            </a:r>
            <a:r>
              <a:rPr lang="en-US" sz="2400" dirty="0" err="1">
                <a:solidFill>
                  <a:schemeClr val="accent1"/>
                </a:solidFill>
              </a:rPr>
              <a:t>aB.doThat</a:t>
            </a:r>
            <a:r>
              <a:rPr lang="en-US" sz="2400" dirty="0">
                <a:solidFill>
                  <a:schemeClr val="accent1"/>
                </a:solidFill>
              </a:rPr>
              <a:t>();	</a:t>
            </a:r>
            <a:r>
              <a:rPr lang="en-US" sz="2400" i="1" dirty="0">
                <a:solidFill>
                  <a:schemeClr val="accent1"/>
                </a:solidFill>
              </a:rPr>
              <a:t>// prints “Bye!”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i="1" dirty="0">
                <a:solidFill>
                  <a:schemeClr val="accent1"/>
                </a:solidFill>
              </a:rPr>
              <a:t>    </a:t>
            </a:r>
            <a:r>
              <a:rPr lang="en-US" sz="2400" i="1" u="wavyHeavy" dirty="0" err="1">
                <a:solidFill>
                  <a:schemeClr val="accent1"/>
                </a:solidFill>
                <a:uFill>
                  <a:solidFill>
                    <a:schemeClr val="bg1"/>
                  </a:solidFill>
                </a:uFill>
              </a:rPr>
              <a:t>anA.doThat</a:t>
            </a:r>
            <a:r>
              <a:rPr lang="en-US" sz="2400" i="1" u="wavyHeavy" dirty="0">
                <a:solidFill>
                  <a:schemeClr val="accent1"/>
                </a:solidFill>
                <a:uFill>
                  <a:solidFill>
                    <a:schemeClr val="bg1"/>
                  </a:solidFill>
                </a:uFill>
              </a:rPr>
              <a:t>()</a:t>
            </a:r>
            <a:r>
              <a:rPr lang="en-US" sz="2400" i="1" dirty="0">
                <a:solidFill>
                  <a:schemeClr val="accent1"/>
                </a:solidFill>
              </a:rPr>
              <a:t>;	// error!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solidFill>
                  <a:schemeClr val="accent1"/>
                </a:solidFill>
              </a:rPr>
              <a:t>        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673100" y="1988840"/>
            <a:ext cx="7787332" cy="1152128"/>
          </a:xfrm>
          <a:prstGeom prst="rect">
            <a:avLst/>
          </a:prstGeom>
          <a:noFill/>
          <a:ln w="1270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673100" y="3140968"/>
            <a:ext cx="7787332" cy="1152128"/>
          </a:xfrm>
          <a:prstGeom prst="rect">
            <a:avLst/>
          </a:prstGeom>
          <a:noFill/>
          <a:ln w="1270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683568" y="4581128"/>
            <a:ext cx="7787332" cy="1514872"/>
          </a:xfrm>
          <a:prstGeom prst="rect">
            <a:avLst/>
          </a:prstGeom>
          <a:noFill/>
          <a:ln w="1270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5915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added methods to </a:t>
            </a:r>
            <a:r>
              <a:rPr lang="en-US" dirty="0" err="1"/>
              <a:t>AdderDialog</a:t>
            </a:r>
            <a:endParaRPr lang="en-US" dirty="0"/>
          </a:p>
          <a:p>
            <a:pPr lvl="1"/>
            <a:r>
              <a:rPr lang="en-US" dirty="0" err="1"/>
              <a:t>makeField</a:t>
            </a:r>
            <a:r>
              <a:rPr lang="en-US" dirty="0"/>
              <a:t>, </a:t>
            </a:r>
            <a:r>
              <a:rPr lang="en-US" dirty="0" err="1"/>
              <a:t>addTheNumbers</a:t>
            </a:r>
            <a:endParaRPr lang="en-US" dirty="0"/>
          </a:p>
          <a:p>
            <a:r>
              <a:rPr lang="en-US" dirty="0"/>
              <a:t>We call them when we need them</a:t>
            </a:r>
          </a:p>
          <a:p>
            <a:pPr lvl="1"/>
            <a:r>
              <a:rPr lang="en-US" dirty="0"/>
              <a:t>from our constructor</a:t>
            </a:r>
          </a:p>
          <a:p>
            <a:pPr lvl="1"/>
            <a:r>
              <a:rPr lang="en-US" dirty="0"/>
              <a:t>also from the </a:t>
            </a:r>
            <a:r>
              <a:rPr lang="en-US" dirty="0" err="1"/>
              <a:t>addButton</a:t>
            </a:r>
            <a:r>
              <a:rPr lang="en-US" dirty="0"/>
              <a:t> event handler</a:t>
            </a:r>
          </a:p>
          <a:p>
            <a:pPr lvl="2"/>
            <a:r>
              <a:rPr lang="en-US" dirty="0"/>
              <a:t>more on that soon</a:t>
            </a:r>
          </a:p>
        </p:txBody>
      </p:sp>
    </p:spTree>
    <p:extLst>
      <p:ext uri="{BB962C8B-B14F-4D97-AF65-F5344CB8AC3E}">
        <p14:creationId xmlns:p14="http://schemas.microsoft.com/office/powerpoint/2010/main" val="203479007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Such a Deep Hierarchy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Because of inheriting methods</a:t>
            </a:r>
          </a:p>
          <a:p>
            <a:pPr lvl="1"/>
            <a:r>
              <a:rPr lang="en-US" dirty="0"/>
              <a:t>class holds all methods that “go together”</a:t>
            </a:r>
          </a:p>
          <a:p>
            <a:pPr lvl="1"/>
            <a:r>
              <a:rPr lang="en-US" dirty="0"/>
              <a:t>all Object-y methods in Object</a:t>
            </a:r>
          </a:p>
          <a:p>
            <a:pPr lvl="2"/>
            <a:r>
              <a:rPr lang="en-US" dirty="0"/>
              <a:t>extra Component-y methods in Component</a:t>
            </a:r>
          </a:p>
          <a:p>
            <a:pPr lvl="3"/>
            <a:r>
              <a:rPr lang="en-US" dirty="0"/>
              <a:t>extra Container-y methods in Container</a:t>
            </a:r>
          </a:p>
          <a:p>
            <a:pPr lvl="4"/>
            <a:r>
              <a:rPr lang="en-US" dirty="0"/>
              <a:t>extra Window-y methods in Window</a:t>
            </a:r>
          </a:p>
          <a:p>
            <a:pPr lvl="5"/>
            <a:r>
              <a:rPr lang="en-US" dirty="0"/>
              <a:t>extra Frame-y methods in Frame</a:t>
            </a:r>
          </a:p>
          <a:p>
            <a:pPr lvl="6"/>
            <a:r>
              <a:rPr lang="en-US" dirty="0"/>
              <a:t>extra </a:t>
            </a:r>
            <a:r>
              <a:rPr lang="en-US" dirty="0" err="1"/>
              <a:t>JFrame</a:t>
            </a:r>
            <a:r>
              <a:rPr lang="en-US" dirty="0"/>
              <a:t>-y methods in </a:t>
            </a:r>
            <a:r>
              <a:rPr lang="en-US" dirty="0" err="1"/>
              <a:t>JFrame</a:t>
            </a:r>
            <a:endParaRPr lang="en-US" dirty="0"/>
          </a:p>
          <a:p>
            <a:pPr lvl="7"/>
            <a:r>
              <a:rPr lang="en-US" dirty="0"/>
              <a:t>extra </a:t>
            </a:r>
            <a:r>
              <a:rPr lang="en-US" dirty="0" err="1"/>
              <a:t>AdderDialog</a:t>
            </a:r>
            <a:r>
              <a:rPr lang="en-US" dirty="0"/>
              <a:t>-y methods in </a:t>
            </a:r>
            <a:r>
              <a:rPr lang="en-US" dirty="0" err="1"/>
              <a:t>AdderDialog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981200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More Inheritance Hierarchy</a:t>
            </a: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3858940" y="1913235"/>
            <a:ext cx="1426121" cy="46166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</a:pPr>
            <a:r>
              <a:rPr lang="en-CA" kern="0" dirty="0">
                <a:cs typeface="Arial" panose="020B0604020202020204" pitchFamily="34" charset="0"/>
              </a:rPr>
              <a:t>Container</a:t>
            </a:r>
          </a:p>
        </p:txBody>
      </p:sp>
      <p:sp>
        <p:nvSpPr>
          <p:cNvPr id="29701" name="Rectangle 8"/>
          <p:cNvSpPr>
            <a:spLocks noChangeArrowheads="1"/>
          </p:cNvSpPr>
          <p:nvPr/>
        </p:nvSpPr>
        <p:spPr bwMode="auto">
          <a:xfrm>
            <a:off x="4263603" y="4075274"/>
            <a:ext cx="2403226" cy="46166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altLang="en-US" sz="24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JTextComponent</a:t>
            </a:r>
            <a:endParaRPr kumimoji="0" lang="en-CA" alt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7249664" y="5156442"/>
            <a:ext cx="1262583" cy="461665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</a:pPr>
            <a:r>
              <a:rPr lang="en-CA" b="1" kern="0" dirty="0" err="1"/>
              <a:t>JButton</a:t>
            </a:r>
            <a:endParaRPr lang="en-CA" b="1" kern="0" dirty="0"/>
          </a:p>
        </p:txBody>
      </p:sp>
      <p:sp>
        <p:nvSpPr>
          <p:cNvPr id="29703" name="Rectangle 10"/>
          <p:cNvSpPr>
            <a:spLocks noChangeArrowheads="1"/>
          </p:cNvSpPr>
          <p:nvPr/>
        </p:nvSpPr>
        <p:spPr bwMode="auto">
          <a:xfrm>
            <a:off x="278209" y="4075274"/>
            <a:ext cx="981596" cy="46196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alt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Frame</a:t>
            </a:r>
          </a:p>
        </p:txBody>
      </p:sp>
      <p:sp>
        <p:nvSpPr>
          <p:cNvPr id="29704" name="Rectangle 11"/>
          <p:cNvSpPr>
            <a:spLocks noChangeArrowheads="1"/>
          </p:cNvSpPr>
          <p:nvPr/>
        </p:nvSpPr>
        <p:spPr bwMode="auto">
          <a:xfrm>
            <a:off x="6850097" y="4075274"/>
            <a:ext cx="2061716" cy="46166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altLang="en-US" sz="2400" b="0" i="1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AbstractButton</a:t>
            </a:r>
            <a:endParaRPr kumimoji="0" lang="en-CA" altLang="en-US" sz="2400" b="0" i="1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9705" name="Rectangle 12"/>
          <p:cNvSpPr>
            <a:spLocks noChangeArrowheads="1"/>
          </p:cNvSpPr>
          <p:nvPr/>
        </p:nvSpPr>
        <p:spPr bwMode="auto">
          <a:xfrm>
            <a:off x="5355547" y="2994106"/>
            <a:ext cx="1826642" cy="461963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altLang="en-US" kern="0" dirty="0" err="1"/>
              <a:t>JComponent</a:t>
            </a:r>
            <a:endParaRPr kumimoji="0" lang="en-CA" alt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1" name="Rectangle 14"/>
          <p:cNvSpPr>
            <a:spLocks noChangeArrowheads="1"/>
          </p:cNvSpPr>
          <p:nvPr/>
        </p:nvSpPr>
        <p:spPr bwMode="auto">
          <a:xfrm>
            <a:off x="5422714" y="5156442"/>
            <a:ext cx="1655787" cy="461665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</a:pPr>
            <a:r>
              <a:rPr lang="en-CA" b="1" kern="0" dirty="0" err="1"/>
              <a:t>JTextField</a:t>
            </a:r>
            <a:endParaRPr lang="en-CA" b="1" kern="0" dirty="0"/>
          </a:p>
        </p:txBody>
      </p:sp>
      <p:sp>
        <p:nvSpPr>
          <p:cNvPr id="29707" name="Rectangle 15"/>
          <p:cNvSpPr>
            <a:spLocks noChangeArrowheads="1"/>
          </p:cNvSpPr>
          <p:nvPr/>
        </p:nvSpPr>
        <p:spPr bwMode="auto">
          <a:xfrm>
            <a:off x="5192911" y="6237312"/>
            <a:ext cx="2115393" cy="46166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altLang="en-US" sz="24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JPasswordField</a:t>
            </a:r>
            <a:endParaRPr kumimoji="0" lang="en-CA" alt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9708" name="Rectangle 16"/>
          <p:cNvSpPr>
            <a:spLocks noChangeArrowheads="1"/>
          </p:cNvSpPr>
          <p:nvPr/>
        </p:nvSpPr>
        <p:spPr bwMode="auto">
          <a:xfrm>
            <a:off x="3779912" y="5156442"/>
            <a:ext cx="1487239" cy="461963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altLang="en-US" sz="24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JTextArea</a:t>
            </a:r>
            <a:endParaRPr kumimoji="0" lang="en-CA" alt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9709" name="Rectangle 17"/>
          <p:cNvSpPr>
            <a:spLocks noChangeArrowheads="1"/>
          </p:cNvSpPr>
          <p:nvPr/>
        </p:nvSpPr>
        <p:spPr bwMode="auto">
          <a:xfrm>
            <a:off x="403771" y="2994106"/>
            <a:ext cx="1431925" cy="46196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alt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Window</a:t>
            </a:r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1592710" y="4075274"/>
            <a:ext cx="1179090" cy="461665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</a:pPr>
            <a:r>
              <a:rPr lang="en-CA" b="1" kern="0" dirty="0" err="1"/>
              <a:t>JLabel</a:t>
            </a:r>
            <a:endParaRPr lang="en-CA" b="1" kern="0" dirty="0"/>
          </a:p>
        </p:txBody>
      </p:sp>
      <p:cxnSp>
        <p:nvCxnSpPr>
          <p:cNvPr id="29712" name="Elbow Connector 23"/>
          <p:cNvCxnSpPr>
            <a:cxnSpLocks noChangeShapeType="1"/>
            <a:stCxn id="58" idx="0"/>
            <a:endCxn id="69" idx="3"/>
          </p:cNvCxnSpPr>
          <p:nvPr/>
        </p:nvCxnSpPr>
        <p:spPr bwMode="auto">
          <a:xfrm rot="5400000" flipH="1" flipV="1">
            <a:off x="4717663" y="2524069"/>
            <a:ext cx="351245" cy="2751167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713" name="Isosceles Triangle 69"/>
          <p:cNvSpPr>
            <a:spLocks noChangeArrowheads="1"/>
          </p:cNvSpPr>
          <p:nvPr/>
        </p:nvSpPr>
        <p:spPr bwMode="auto">
          <a:xfrm>
            <a:off x="4362835" y="2362360"/>
            <a:ext cx="333375" cy="287338"/>
          </a:xfrm>
          <a:prstGeom prst="triangle">
            <a:avLst>
              <a:gd name="adj" fmla="val 50000"/>
            </a:avLst>
          </a:prstGeom>
          <a:solidFill>
            <a:schemeClr val="bg2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altLang="en-US" sz="24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9716" name="Isosceles Triangle 50"/>
          <p:cNvSpPr>
            <a:spLocks noChangeArrowheads="1"/>
          </p:cNvSpPr>
          <p:nvPr/>
        </p:nvSpPr>
        <p:spPr bwMode="auto">
          <a:xfrm>
            <a:off x="5297735" y="4508500"/>
            <a:ext cx="334963" cy="287338"/>
          </a:xfrm>
          <a:prstGeom prst="triangle">
            <a:avLst>
              <a:gd name="adj" fmla="val 50000"/>
            </a:avLst>
          </a:prstGeom>
          <a:solidFill>
            <a:schemeClr val="bg2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altLang="en-US" sz="24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cxnSp>
        <p:nvCxnSpPr>
          <p:cNvPr id="29718" name="Elbow Connector 23"/>
          <p:cNvCxnSpPr>
            <a:cxnSpLocks noChangeShapeType="1"/>
            <a:stCxn id="71" idx="3"/>
            <a:endCxn id="7" idx="0"/>
          </p:cNvCxnSpPr>
          <p:nvPr/>
        </p:nvCxnSpPr>
        <p:spPr bwMode="auto">
          <a:xfrm rot="16200000" flipH="1">
            <a:off x="7724699" y="5000184"/>
            <a:ext cx="312513" cy="1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719" name="Elbow Connector 23"/>
          <p:cNvCxnSpPr>
            <a:cxnSpLocks noChangeShapeType="1"/>
            <a:stCxn id="45" idx="0"/>
            <a:endCxn id="70" idx="3"/>
          </p:cNvCxnSpPr>
          <p:nvPr/>
        </p:nvCxnSpPr>
        <p:spPr bwMode="auto">
          <a:xfrm rot="5400000" flipH="1" flipV="1">
            <a:off x="616634" y="4999214"/>
            <a:ext cx="309603" cy="4855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720" name="Elbow Connector 23"/>
          <p:cNvCxnSpPr>
            <a:cxnSpLocks noChangeShapeType="1"/>
            <a:stCxn id="29708" idx="0"/>
            <a:endCxn id="29716" idx="3"/>
          </p:cNvCxnSpPr>
          <p:nvPr/>
        </p:nvCxnSpPr>
        <p:spPr bwMode="auto">
          <a:xfrm rot="5400000" flipH="1" flipV="1">
            <a:off x="4814072" y="4505298"/>
            <a:ext cx="360604" cy="941685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721" name="Elbow Connector 23"/>
          <p:cNvCxnSpPr>
            <a:cxnSpLocks noChangeShapeType="1"/>
            <a:stCxn id="11" idx="0"/>
            <a:endCxn id="29716" idx="3"/>
          </p:cNvCxnSpPr>
          <p:nvPr/>
        </p:nvCxnSpPr>
        <p:spPr bwMode="auto">
          <a:xfrm rot="16200000" flipV="1">
            <a:off x="5677611" y="4583444"/>
            <a:ext cx="360604" cy="785391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722" name="Elbow Connector 23"/>
          <p:cNvCxnSpPr>
            <a:cxnSpLocks noChangeShapeType="1"/>
            <a:stCxn id="15" idx="0"/>
            <a:endCxn id="69" idx="3"/>
          </p:cNvCxnSpPr>
          <p:nvPr/>
        </p:nvCxnSpPr>
        <p:spPr bwMode="auto">
          <a:xfrm rot="5400000" flipH="1" flipV="1">
            <a:off x="4049940" y="1856345"/>
            <a:ext cx="351245" cy="4086614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723" name="Elbow Connector 23"/>
          <p:cNvCxnSpPr>
            <a:cxnSpLocks noChangeShapeType="1"/>
            <a:stCxn id="29701" idx="0"/>
            <a:endCxn id="69" idx="3"/>
          </p:cNvCxnSpPr>
          <p:nvPr/>
        </p:nvCxnSpPr>
        <p:spPr bwMode="auto">
          <a:xfrm rot="5400000" flipH="1" flipV="1">
            <a:off x="5691420" y="3497826"/>
            <a:ext cx="351245" cy="803653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724" name="Elbow Connector 23"/>
          <p:cNvCxnSpPr>
            <a:cxnSpLocks noChangeShapeType="1"/>
            <a:stCxn id="29704" idx="0"/>
            <a:endCxn id="69" idx="3"/>
          </p:cNvCxnSpPr>
          <p:nvPr/>
        </p:nvCxnSpPr>
        <p:spPr bwMode="auto">
          <a:xfrm rot="16200000" flipV="1">
            <a:off x="6899290" y="3093609"/>
            <a:ext cx="351245" cy="1612086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725" name="Elbow Connector 23"/>
          <p:cNvCxnSpPr>
            <a:cxnSpLocks noChangeShapeType="1"/>
            <a:stCxn id="29709" idx="0"/>
            <a:endCxn id="29713" idx="3"/>
          </p:cNvCxnSpPr>
          <p:nvPr/>
        </p:nvCxnSpPr>
        <p:spPr bwMode="auto">
          <a:xfrm rot="5400000" flipH="1" flipV="1">
            <a:off x="2652424" y="1117008"/>
            <a:ext cx="344408" cy="3409789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726" name="Elbow Connector 23"/>
          <p:cNvCxnSpPr>
            <a:cxnSpLocks noChangeShapeType="1"/>
            <a:stCxn id="29703" idx="0"/>
            <a:endCxn id="68" idx="3"/>
          </p:cNvCxnSpPr>
          <p:nvPr/>
        </p:nvCxnSpPr>
        <p:spPr bwMode="auto">
          <a:xfrm rot="5400000" flipH="1" flipV="1">
            <a:off x="764902" y="3720443"/>
            <a:ext cx="358936" cy="350727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727" name="Elbow Connector 23"/>
          <p:cNvCxnSpPr>
            <a:cxnSpLocks noChangeShapeType="1"/>
            <a:stCxn id="29705" idx="0"/>
            <a:endCxn id="29713" idx="3"/>
          </p:cNvCxnSpPr>
          <p:nvPr/>
        </p:nvCxnSpPr>
        <p:spPr bwMode="auto">
          <a:xfrm rot="16200000" flipV="1">
            <a:off x="5226992" y="1952229"/>
            <a:ext cx="344408" cy="1739345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5" name="Rectangle 10">
            <a:extLst>
              <a:ext uri="{FF2B5EF4-FFF2-40B4-BE49-F238E27FC236}">
                <a16:creationId xmlns:a16="http://schemas.microsoft.com/office/drawing/2014/main" id="{CED297AD-8B64-46FE-B653-770676DC60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75" y="5156442"/>
            <a:ext cx="1125265" cy="461665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altLang="en-US" sz="24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JFrame</a:t>
            </a:r>
            <a:endParaRPr kumimoji="0" lang="en-CA" alt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58" name="Rectangle 10">
            <a:extLst>
              <a:ext uri="{FF2B5EF4-FFF2-40B4-BE49-F238E27FC236}">
                <a16:creationId xmlns:a16="http://schemas.microsoft.com/office/drawing/2014/main" id="{37B86958-46FE-43D4-8493-C9609FE8E9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5069" y="4075274"/>
            <a:ext cx="1125265" cy="461665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altLang="en-US" sz="24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JPanel</a:t>
            </a:r>
            <a:endParaRPr kumimoji="0" lang="en-CA" alt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8" name="Isosceles Triangle 69">
            <a:extLst>
              <a:ext uri="{FF2B5EF4-FFF2-40B4-BE49-F238E27FC236}">
                <a16:creationId xmlns:a16="http://schemas.microsoft.com/office/drawing/2014/main" id="{E5CB186D-E1DB-4EFA-BA2B-DDB6C5CFF1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3046" y="3429000"/>
            <a:ext cx="333375" cy="287338"/>
          </a:xfrm>
          <a:prstGeom prst="triangle">
            <a:avLst>
              <a:gd name="adj" fmla="val 50000"/>
            </a:avLst>
          </a:prstGeom>
          <a:solidFill>
            <a:schemeClr val="bg2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altLang="en-US" sz="24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9" name="Isosceles Triangle 69">
            <a:extLst>
              <a:ext uri="{FF2B5EF4-FFF2-40B4-BE49-F238E27FC236}">
                <a16:creationId xmlns:a16="http://schemas.microsoft.com/office/drawing/2014/main" id="{A0273386-DA7D-4004-86A5-6580B10B69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02181" y="3436691"/>
            <a:ext cx="333375" cy="287338"/>
          </a:xfrm>
          <a:prstGeom prst="triangle">
            <a:avLst>
              <a:gd name="adj" fmla="val 50000"/>
            </a:avLst>
          </a:prstGeom>
          <a:solidFill>
            <a:schemeClr val="bg2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altLang="en-US" sz="24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70" name="Isosceles Triangle 69">
            <a:extLst>
              <a:ext uri="{FF2B5EF4-FFF2-40B4-BE49-F238E27FC236}">
                <a16:creationId xmlns:a16="http://schemas.microsoft.com/office/drawing/2014/main" id="{2D9103A7-9B46-4A36-8B2D-D97C4BB82F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175" y="4559501"/>
            <a:ext cx="333375" cy="287338"/>
          </a:xfrm>
          <a:prstGeom prst="triangle">
            <a:avLst>
              <a:gd name="adj" fmla="val 50000"/>
            </a:avLst>
          </a:prstGeom>
          <a:solidFill>
            <a:schemeClr val="bg2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altLang="en-US" sz="24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71" name="Isosceles Triangle 69">
            <a:extLst>
              <a:ext uri="{FF2B5EF4-FFF2-40B4-BE49-F238E27FC236}">
                <a16:creationId xmlns:a16="http://schemas.microsoft.com/office/drawing/2014/main" id="{5FDEE46E-8C36-4C97-AF4D-2E5CA5304C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4267" y="4556591"/>
            <a:ext cx="333375" cy="287338"/>
          </a:xfrm>
          <a:prstGeom prst="triangle">
            <a:avLst>
              <a:gd name="adj" fmla="val 50000"/>
            </a:avLst>
          </a:prstGeom>
          <a:solidFill>
            <a:schemeClr val="bg2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altLang="en-US" sz="24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72" name="Isosceles Triangle 69">
            <a:extLst>
              <a:ext uri="{FF2B5EF4-FFF2-40B4-BE49-F238E27FC236}">
                <a16:creationId xmlns:a16="http://schemas.microsoft.com/office/drawing/2014/main" id="{9CC124CE-D72A-4764-8502-B2E2AE2CB6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3920" y="5640371"/>
            <a:ext cx="333375" cy="287338"/>
          </a:xfrm>
          <a:prstGeom prst="triangle">
            <a:avLst>
              <a:gd name="adj" fmla="val 50000"/>
            </a:avLst>
          </a:prstGeom>
          <a:solidFill>
            <a:schemeClr val="bg2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altLang="en-US" sz="24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DDCF5CD6-F6F9-42BB-AFE7-828917E18AA0}"/>
              </a:ext>
            </a:extLst>
          </p:cNvPr>
          <p:cNvSpPr txBox="1"/>
          <p:nvPr/>
        </p:nvSpPr>
        <p:spPr>
          <a:xfrm>
            <a:off x="179735" y="5934480"/>
            <a:ext cx="427851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i="1" dirty="0" err="1">
                <a:solidFill>
                  <a:schemeClr val="bg2"/>
                </a:solidFill>
              </a:rPr>
              <a:t>JLabel</a:t>
            </a:r>
            <a:r>
              <a:rPr lang="en-US" i="1" dirty="0">
                <a:solidFill>
                  <a:schemeClr val="bg2"/>
                </a:solidFill>
              </a:rPr>
              <a:t>, </a:t>
            </a:r>
            <a:r>
              <a:rPr lang="en-US" i="1" dirty="0" err="1">
                <a:solidFill>
                  <a:schemeClr val="bg2"/>
                </a:solidFill>
              </a:rPr>
              <a:t>JTextField</a:t>
            </a:r>
            <a:r>
              <a:rPr lang="en-US" i="1" dirty="0">
                <a:solidFill>
                  <a:schemeClr val="bg2"/>
                </a:solidFill>
              </a:rPr>
              <a:t> and </a:t>
            </a:r>
            <a:r>
              <a:rPr lang="en-US" i="1" dirty="0" err="1">
                <a:solidFill>
                  <a:schemeClr val="bg2"/>
                </a:solidFill>
              </a:rPr>
              <a:t>JButton</a:t>
            </a:r>
            <a:endParaRPr lang="en-US" i="1" dirty="0">
              <a:solidFill>
                <a:schemeClr val="bg2"/>
              </a:solidFill>
            </a:endParaRPr>
          </a:p>
          <a:p>
            <a:pPr algn="ctr"/>
            <a:r>
              <a:rPr lang="en-US" i="1" dirty="0">
                <a:solidFill>
                  <a:schemeClr val="bg2"/>
                </a:solidFill>
              </a:rPr>
              <a:t>are all Components</a:t>
            </a:r>
          </a:p>
        </p:txBody>
      </p:sp>
      <p:cxnSp>
        <p:nvCxnSpPr>
          <p:cNvPr id="94" name="Elbow Connector 23">
            <a:extLst>
              <a:ext uri="{FF2B5EF4-FFF2-40B4-BE49-F238E27FC236}">
                <a16:creationId xmlns:a16="http://schemas.microsoft.com/office/drawing/2014/main" id="{311ACA8F-AE6C-473A-8CE3-1B268D4F37CE}"/>
              </a:ext>
            </a:extLst>
          </p:cNvPr>
          <p:cNvCxnSpPr>
            <a:cxnSpLocks noChangeShapeType="1"/>
            <a:stCxn id="72" idx="3"/>
            <a:endCxn id="29707" idx="0"/>
          </p:cNvCxnSpPr>
          <p:nvPr/>
        </p:nvCxnSpPr>
        <p:spPr bwMode="auto">
          <a:xfrm rot="5400000">
            <a:off x="6095807" y="6082510"/>
            <a:ext cx="309603" cy="12700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8" name="Rectangle 6">
            <a:extLst>
              <a:ext uri="{FF2B5EF4-FFF2-40B4-BE49-F238E27FC236}">
                <a16:creationId xmlns:a16="http://schemas.microsoft.com/office/drawing/2014/main" id="{E2ADEF0C-6016-4120-9F1F-82E95D5BAE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732" y="1844824"/>
            <a:ext cx="1719041" cy="46166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</a:pPr>
            <a:r>
              <a:rPr lang="en-CA" b="1" kern="0" dirty="0">
                <a:cs typeface="Arial" panose="020B0604020202020204" pitchFamily="34" charset="0"/>
              </a:rPr>
              <a:t>Component</a:t>
            </a:r>
          </a:p>
        </p:txBody>
      </p:sp>
      <p:sp>
        <p:nvSpPr>
          <p:cNvPr id="106" name="Isosceles Triangle 69">
            <a:extLst>
              <a:ext uri="{FF2B5EF4-FFF2-40B4-BE49-F238E27FC236}">
                <a16:creationId xmlns:a16="http://schemas.microsoft.com/office/drawing/2014/main" id="{0DD6FF2B-1305-46CA-BB5D-AFD73DC552CC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2821483" y="1931987"/>
            <a:ext cx="333375" cy="287338"/>
          </a:xfrm>
          <a:prstGeom prst="triangle">
            <a:avLst>
              <a:gd name="adj" fmla="val 50000"/>
            </a:avLst>
          </a:prstGeom>
          <a:solidFill>
            <a:schemeClr val="bg2"/>
          </a:solidFill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altLang="en-US" sz="24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cxnSp>
        <p:nvCxnSpPr>
          <p:cNvPr id="107" name="Elbow Connector 23">
            <a:extLst>
              <a:ext uri="{FF2B5EF4-FFF2-40B4-BE49-F238E27FC236}">
                <a16:creationId xmlns:a16="http://schemas.microsoft.com/office/drawing/2014/main" id="{B46B22C3-2CCA-474B-98C2-304D517BC3D8}"/>
              </a:ext>
            </a:extLst>
          </p:cNvPr>
          <p:cNvCxnSpPr>
            <a:cxnSpLocks noChangeShapeType="1"/>
            <a:stCxn id="4" idx="1"/>
            <a:endCxn id="106" idx="3"/>
          </p:cNvCxnSpPr>
          <p:nvPr/>
        </p:nvCxnSpPr>
        <p:spPr bwMode="auto">
          <a:xfrm rot="10800000">
            <a:off x="3131840" y="2075656"/>
            <a:ext cx="727100" cy="68412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84532870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JTextComponent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Has methods for user-editable text</a:t>
            </a:r>
          </a:p>
          <a:p>
            <a:pPr lvl="1"/>
            <a:r>
              <a:rPr lang="en-US" dirty="0" err="1"/>
              <a:t>JTextArea</a:t>
            </a:r>
            <a:r>
              <a:rPr lang="en-US" dirty="0"/>
              <a:t> is a special kind of </a:t>
            </a:r>
            <a:r>
              <a:rPr lang="en-US" dirty="0" err="1"/>
              <a:t>JTextComponent</a:t>
            </a:r>
            <a:endParaRPr lang="en-US" dirty="0"/>
          </a:p>
          <a:p>
            <a:pPr lvl="2"/>
            <a:r>
              <a:rPr lang="en-US" dirty="0"/>
              <a:t>so has user editable text, but also…</a:t>
            </a:r>
          </a:p>
          <a:p>
            <a:pPr lvl="2"/>
            <a:r>
              <a:rPr lang="en-US" dirty="0"/>
              <a:t>…multiple lines of input; wrapped text</a:t>
            </a:r>
          </a:p>
          <a:p>
            <a:pPr lvl="1"/>
            <a:r>
              <a:rPr lang="en-US" dirty="0" err="1"/>
              <a:t>JTextField</a:t>
            </a:r>
            <a:r>
              <a:rPr lang="en-US" dirty="0"/>
              <a:t> is a different special kind of </a:t>
            </a:r>
            <a:r>
              <a:rPr lang="en-US" dirty="0" err="1"/>
              <a:t>JT</a:t>
            </a:r>
            <a:r>
              <a:rPr lang="en-US" u="sng" baseline="30000" dirty="0" err="1"/>
              <a:t>x</a:t>
            </a:r>
            <a:r>
              <a:rPr lang="en-US" dirty="0" err="1"/>
              <a:t>C</a:t>
            </a:r>
            <a:r>
              <a:rPr lang="en-US" u="sng" baseline="30000" dirty="0" err="1"/>
              <a:t>pnt</a:t>
            </a:r>
            <a:endParaRPr lang="en-US" u="sng" baseline="30000" dirty="0"/>
          </a:p>
          <a:p>
            <a:pPr lvl="2"/>
            <a:r>
              <a:rPr lang="en-US" dirty="0"/>
              <a:t>so has user editable text, but also…</a:t>
            </a:r>
          </a:p>
          <a:p>
            <a:pPr lvl="2"/>
            <a:r>
              <a:rPr lang="en-US" dirty="0"/>
              <a:t>…one line of input; no wrapping</a:t>
            </a:r>
          </a:p>
          <a:p>
            <a:pPr lvl="1"/>
            <a:r>
              <a:rPr lang="en-US" dirty="0" err="1"/>
              <a:t>JPasswordField</a:t>
            </a:r>
            <a:r>
              <a:rPr lang="en-US" dirty="0"/>
              <a:t> is a special kind of </a:t>
            </a:r>
            <a:r>
              <a:rPr lang="en-US" dirty="0" err="1"/>
              <a:t>JTextField</a:t>
            </a:r>
            <a:endParaRPr lang="en-US" dirty="0"/>
          </a:p>
          <a:p>
            <a:pPr lvl="2"/>
            <a:r>
              <a:rPr lang="en-US" dirty="0"/>
              <a:t>so, one line of user-editable text, no wrapping, but…</a:t>
            </a:r>
          </a:p>
          <a:p>
            <a:pPr lvl="2"/>
            <a:r>
              <a:rPr lang="en-US" dirty="0"/>
              <a:t>…doesn’t show the text that’s inside it</a:t>
            </a:r>
          </a:p>
        </p:txBody>
      </p:sp>
    </p:spTree>
    <p:extLst>
      <p:ext uri="{BB962C8B-B14F-4D97-AF65-F5344CB8AC3E}">
        <p14:creationId xmlns:p14="http://schemas.microsoft.com/office/powerpoint/2010/main" val="429097134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AAC528-349D-4256-8F0A-CD306B1D7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The add Method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7459AF-8C1A-4875-9069-80BFD1B08E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add method defined in Container.java</a:t>
            </a:r>
          </a:p>
          <a:p>
            <a:pPr lvl="1"/>
            <a:r>
              <a:rPr lang="en-CA" dirty="0"/>
              <a:t>inherited by Window, then by Frame, then by </a:t>
            </a:r>
            <a:r>
              <a:rPr lang="en-CA" dirty="0" err="1"/>
              <a:t>JFrame</a:t>
            </a:r>
            <a:r>
              <a:rPr lang="en-CA" dirty="0"/>
              <a:t>, then by </a:t>
            </a:r>
            <a:r>
              <a:rPr lang="en-CA" dirty="0" err="1"/>
              <a:t>AdderDialog</a:t>
            </a:r>
            <a:endParaRPr lang="en-CA" dirty="0"/>
          </a:p>
          <a:p>
            <a:r>
              <a:rPr lang="en-CA" dirty="0"/>
              <a:t>Added </a:t>
            </a:r>
            <a:r>
              <a:rPr lang="en-CA" dirty="0" err="1"/>
              <a:t>JLabels</a:t>
            </a:r>
            <a:r>
              <a:rPr lang="en-CA" dirty="0"/>
              <a:t>, </a:t>
            </a:r>
            <a:r>
              <a:rPr lang="en-CA" dirty="0" err="1"/>
              <a:t>JTextFields</a:t>
            </a:r>
            <a:r>
              <a:rPr lang="en-CA" dirty="0"/>
              <a:t> and </a:t>
            </a:r>
            <a:r>
              <a:rPr lang="en-CA" dirty="0" err="1"/>
              <a:t>JButtons</a:t>
            </a:r>
            <a:endParaRPr lang="en-CA" dirty="0"/>
          </a:p>
          <a:p>
            <a:pPr lvl="1"/>
            <a:r>
              <a:rPr lang="en-CA" dirty="0"/>
              <a:t>that’s three different kinds of things</a:t>
            </a:r>
          </a:p>
          <a:p>
            <a:pPr lvl="2"/>
            <a:r>
              <a:rPr lang="en-CA" dirty="0"/>
              <a:t>so add is overloaded, right?</a:t>
            </a:r>
          </a:p>
          <a:p>
            <a:pPr lvl="1"/>
            <a:r>
              <a:rPr lang="en-CA" dirty="0"/>
              <a:t>actually not, they are all the </a:t>
            </a:r>
            <a:r>
              <a:rPr lang="en-CA" i="1" dirty="0"/>
              <a:t>same kind of thing</a:t>
            </a:r>
          </a:p>
          <a:p>
            <a:pPr lvl="2"/>
            <a:r>
              <a:rPr lang="en-CA" dirty="0"/>
              <a:t>just </a:t>
            </a:r>
            <a:r>
              <a:rPr lang="en-CA" i="1" dirty="0"/>
              <a:t>different versions </a:t>
            </a:r>
            <a:r>
              <a:rPr lang="en-CA" dirty="0"/>
              <a:t>of that kind of things</a:t>
            </a:r>
          </a:p>
          <a:p>
            <a:pPr lvl="3"/>
            <a:r>
              <a:rPr lang="en-CA" dirty="0"/>
              <a:t>inheritance!</a:t>
            </a:r>
          </a:p>
        </p:txBody>
      </p:sp>
    </p:spTree>
    <p:extLst>
      <p:ext uri="{BB962C8B-B14F-4D97-AF65-F5344CB8AC3E}">
        <p14:creationId xmlns:p14="http://schemas.microsoft.com/office/powerpoint/2010/main" val="38972031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49372-CF7E-444D-8A96-5BC36ED53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Arguments to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27F920-AA3F-419D-B6A3-D81CFBCEDF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add expects to be given a Component</a:t>
            </a:r>
          </a:p>
          <a:p>
            <a:pPr lvl="1"/>
            <a:r>
              <a:rPr lang="en-CA" dirty="0" err="1"/>
              <a:t>JLabel</a:t>
            </a:r>
            <a:r>
              <a:rPr lang="en-CA" dirty="0"/>
              <a:t> is a Component</a:t>
            </a:r>
          </a:p>
          <a:p>
            <a:pPr lvl="2"/>
            <a:r>
              <a:rPr lang="en-CA" dirty="0" err="1"/>
              <a:t>JLabel</a:t>
            </a:r>
            <a:r>
              <a:rPr lang="en-CA" dirty="0"/>
              <a:t> </a:t>
            </a:r>
            <a:r>
              <a:rPr lang="en-CA" dirty="0">
                <a:sym typeface="Wingdings" panose="05000000000000000000" pitchFamily="2" charset="2"/>
              </a:rPr>
              <a:t> </a:t>
            </a:r>
            <a:r>
              <a:rPr lang="en-CA" dirty="0" err="1"/>
              <a:t>JComponent</a:t>
            </a:r>
            <a:r>
              <a:rPr lang="en-CA" dirty="0"/>
              <a:t> </a:t>
            </a:r>
            <a:r>
              <a:rPr lang="en-CA" dirty="0">
                <a:sym typeface="Wingdings" panose="05000000000000000000" pitchFamily="2" charset="2"/>
              </a:rPr>
              <a:t> </a:t>
            </a:r>
            <a:r>
              <a:rPr lang="en-CA" dirty="0"/>
              <a:t>Container </a:t>
            </a:r>
            <a:r>
              <a:rPr lang="en-CA" dirty="0">
                <a:sym typeface="Wingdings" panose="05000000000000000000" pitchFamily="2" charset="2"/>
              </a:rPr>
              <a:t> </a:t>
            </a:r>
            <a:r>
              <a:rPr lang="en-CA" dirty="0"/>
              <a:t>Component</a:t>
            </a:r>
          </a:p>
          <a:p>
            <a:pPr lvl="1"/>
            <a:r>
              <a:rPr lang="en-CA" dirty="0" err="1"/>
              <a:t>JTextField</a:t>
            </a:r>
            <a:r>
              <a:rPr lang="en-CA" dirty="0"/>
              <a:t> is a Component</a:t>
            </a:r>
          </a:p>
          <a:p>
            <a:pPr lvl="2"/>
            <a:r>
              <a:rPr lang="en-CA" dirty="0" err="1"/>
              <a:t>JTextField</a:t>
            </a:r>
            <a:r>
              <a:rPr lang="en-CA" dirty="0"/>
              <a:t> </a:t>
            </a:r>
            <a:r>
              <a:rPr lang="en-CA" dirty="0">
                <a:sym typeface="Wingdings" panose="05000000000000000000" pitchFamily="2" charset="2"/>
              </a:rPr>
              <a:t> </a:t>
            </a:r>
            <a:r>
              <a:rPr lang="en-CA" dirty="0" err="1"/>
              <a:t>JTextComponent</a:t>
            </a:r>
            <a:r>
              <a:rPr lang="en-CA" dirty="0"/>
              <a:t> </a:t>
            </a:r>
            <a:r>
              <a:rPr lang="en-CA" dirty="0">
                <a:sym typeface="Wingdings" panose="05000000000000000000" pitchFamily="2" charset="2"/>
              </a:rPr>
              <a:t> </a:t>
            </a:r>
            <a:r>
              <a:rPr lang="en-CA" dirty="0" err="1"/>
              <a:t>JComponent</a:t>
            </a:r>
            <a:r>
              <a:rPr lang="en-CA" dirty="0"/>
              <a:t> …</a:t>
            </a:r>
          </a:p>
          <a:p>
            <a:pPr lvl="1"/>
            <a:r>
              <a:rPr lang="en-CA" dirty="0" err="1"/>
              <a:t>JButton</a:t>
            </a:r>
            <a:r>
              <a:rPr lang="en-CA" dirty="0"/>
              <a:t> is a Component</a:t>
            </a:r>
          </a:p>
          <a:p>
            <a:pPr lvl="2"/>
            <a:r>
              <a:rPr lang="en-CA" dirty="0" err="1"/>
              <a:t>JButton</a:t>
            </a:r>
            <a:r>
              <a:rPr lang="en-CA" dirty="0"/>
              <a:t> </a:t>
            </a:r>
            <a:r>
              <a:rPr lang="en-CA" dirty="0">
                <a:sym typeface="Wingdings" panose="05000000000000000000" pitchFamily="2" charset="2"/>
              </a:rPr>
              <a:t> </a:t>
            </a:r>
            <a:r>
              <a:rPr lang="en-CA" dirty="0" err="1"/>
              <a:t>AbstractButton</a:t>
            </a:r>
            <a:r>
              <a:rPr lang="en-CA" dirty="0"/>
              <a:t> </a:t>
            </a:r>
            <a:r>
              <a:rPr lang="en-CA" dirty="0">
                <a:sym typeface="Wingdings" panose="05000000000000000000" pitchFamily="2" charset="2"/>
              </a:rPr>
              <a:t> </a:t>
            </a:r>
            <a:r>
              <a:rPr lang="en-CA" dirty="0" err="1"/>
              <a:t>JComponent</a:t>
            </a:r>
            <a:r>
              <a:rPr lang="en-CA" dirty="0"/>
              <a:t> …</a:t>
            </a:r>
          </a:p>
          <a:p>
            <a:r>
              <a:rPr lang="en-CA" dirty="0"/>
              <a:t>add accepts any kind of Component</a:t>
            </a:r>
          </a:p>
          <a:p>
            <a:pPr lvl="1"/>
            <a:r>
              <a:rPr lang="en-CA" dirty="0"/>
              <a:t>including </a:t>
            </a:r>
            <a:r>
              <a:rPr lang="en-CA" dirty="0" err="1"/>
              <a:t>JLabels</a:t>
            </a:r>
            <a:r>
              <a:rPr lang="en-CA" dirty="0"/>
              <a:t>, </a:t>
            </a:r>
            <a:r>
              <a:rPr lang="en-CA" dirty="0" err="1"/>
              <a:t>JTextFields</a:t>
            </a:r>
            <a:r>
              <a:rPr lang="en-CA" dirty="0"/>
              <a:t> and </a:t>
            </a:r>
            <a:r>
              <a:rPr lang="en-CA" dirty="0" err="1"/>
              <a:t>JButtons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1470147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</a:t>
            </a:r>
            <a:r>
              <a:rPr lang="en-US" i="1" dirty="0"/>
              <a:t>vs</a:t>
            </a:r>
            <a:r>
              <a:rPr lang="en-US" dirty="0"/>
              <a:t>. Has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“Is” is not the same as “Has”</a:t>
            </a:r>
          </a:p>
          <a:p>
            <a:pPr lvl="1"/>
            <a:r>
              <a:rPr lang="en-US" dirty="0" err="1"/>
              <a:t>JLabel</a:t>
            </a:r>
            <a:r>
              <a:rPr lang="en-US" dirty="0"/>
              <a:t> </a:t>
            </a:r>
            <a:r>
              <a:rPr lang="en-US" i="1" dirty="0"/>
              <a:t>is</a:t>
            </a:r>
            <a:r>
              <a:rPr lang="en-US" dirty="0"/>
              <a:t> a Component</a:t>
            </a:r>
          </a:p>
          <a:p>
            <a:pPr lvl="1"/>
            <a:r>
              <a:rPr lang="en-US" dirty="0" err="1"/>
              <a:t>JLabel</a:t>
            </a:r>
            <a:r>
              <a:rPr lang="en-US" dirty="0"/>
              <a:t> doesn’t </a:t>
            </a:r>
            <a:r>
              <a:rPr lang="en-US" i="1" dirty="0"/>
              <a:t>have</a:t>
            </a:r>
            <a:r>
              <a:rPr lang="en-US" dirty="0"/>
              <a:t> a Component</a:t>
            </a:r>
          </a:p>
          <a:p>
            <a:pPr lvl="1"/>
            <a:r>
              <a:rPr lang="en-US" dirty="0" err="1"/>
              <a:t>JPanel</a:t>
            </a:r>
            <a:r>
              <a:rPr lang="en-US" dirty="0"/>
              <a:t> top </a:t>
            </a:r>
            <a:r>
              <a:rPr lang="en-US" i="1" dirty="0"/>
              <a:t>has</a:t>
            </a:r>
            <a:r>
              <a:rPr lang="en-US" dirty="0"/>
              <a:t> a </a:t>
            </a:r>
            <a:r>
              <a:rPr lang="en-US" dirty="0" err="1"/>
              <a:t>JLabel</a:t>
            </a:r>
            <a:r>
              <a:rPr lang="en-US" dirty="0"/>
              <a:t> (inside it)</a:t>
            </a:r>
          </a:p>
          <a:p>
            <a:pPr lvl="1"/>
            <a:r>
              <a:rPr lang="en-US" dirty="0" err="1"/>
              <a:t>JPanel</a:t>
            </a:r>
            <a:r>
              <a:rPr lang="en-US" dirty="0"/>
              <a:t> top </a:t>
            </a:r>
            <a:r>
              <a:rPr lang="en-US" i="1" dirty="0"/>
              <a:t>is not </a:t>
            </a:r>
            <a:r>
              <a:rPr lang="en-US" dirty="0"/>
              <a:t>a </a:t>
            </a:r>
            <a:r>
              <a:rPr lang="en-US" dirty="0" err="1"/>
              <a:t>JLabel</a:t>
            </a:r>
            <a:endParaRPr lang="en-US" dirty="0"/>
          </a:p>
          <a:p>
            <a:r>
              <a:rPr lang="en-US" dirty="0"/>
              <a:t>Compare:</a:t>
            </a:r>
          </a:p>
          <a:p>
            <a:pPr lvl="1"/>
            <a:r>
              <a:rPr lang="en-US" dirty="0"/>
              <a:t>you </a:t>
            </a:r>
            <a:r>
              <a:rPr lang="en-US" i="1" dirty="0"/>
              <a:t>are</a:t>
            </a:r>
            <a:r>
              <a:rPr lang="en-US" dirty="0"/>
              <a:t> a person; you do not </a:t>
            </a:r>
            <a:r>
              <a:rPr lang="en-US" i="1" dirty="0"/>
              <a:t>have</a:t>
            </a:r>
            <a:r>
              <a:rPr lang="en-US" dirty="0"/>
              <a:t> a person</a:t>
            </a:r>
          </a:p>
          <a:p>
            <a:pPr lvl="1"/>
            <a:r>
              <a:rPr lang="en-US" dirty="0"/>
              <a:t>you </a:t>
            </a:r>
            <a:r>
              <a:rPr lang="en-US" i="1" dirty="0"/>
              <a:t>have</a:t>
            </a:r>
            <a:r>
              <a:rPr lang="en-US" dirty="0"/>
              <a:t> a kidney; you </a:t>
            </a:r>
            <a:r>
              <a:rPr lang="en-US" i="1" dirty="0"/>
              <a:t>are not </a:t>
            </a:r>
            <a:r>
              <a:rPr lang="en-US" dirty="0"/>
              <a:t>a kidney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31814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519F33-F9AD-4490-ABCE-DA7AF46FDC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Instance Variables </a:t>
            </a:r>
            <a:r>
              <a:rPr lang="en-CA" i="1" dirty="0"/>
              <a:t>vs</a:t>
            </a:r>
            <a:r>
              <a:rPr lang="en-CA" dirty="0"/>
              <a:t>. Inheritance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8F3F5B-8249-415A-B4C3-B5F2D77782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Instance variables: </a:t>
            </a:r>
            <a:r>
              <a:rPr lang="en-CA" i="1" dirty="0"/>
              <a:t>has</a:t>
            </a:r>
          </a:p>
          <a:p>
            <a:pPr lvl="1"/>
            <a:r>
              <a:rPr lang="en-CA" dirty="0"/>
              <a:t>Rectangle </a:t>
            </a:r>
            <a:r>
              <a:rPr lang="en-CA" i="1" dirty="0"/>
              <a:t>has</a:t>
            </a:r>
            <a:r>
              <a:rPr lang="en-CA" dirty="0"/>
              <a:t> a colour</a:t>
            </a:r>
          </a:p>
          <a:p>
            <a:pPr lvl="2"/>
            <a:r>
              <a:rPr lang="en-CA" dirty="0"/>
              <a:t>can change colour of </a:t>
            </a:r>
            <a:r>
              <a:rPr lang="en-CA" dirty="0" err="1"/>
              <a:t>myRectangle</a:t>
            </a:r>
            <a:r>
              <a:rPr lang="en-CA" dirty="0"/>
              <a:t> to </a:t>
            </a:r>
            <a:r>
              <a:rPr lang="en-CA" dirty="0" err="1"/>
              <a:t>myBlue</a:t>
            </a:r>
            <a:endParaRPr lang="en-CA" dirty="0"/>
          </a:p>
          <a:p>
            <a:r>
              <a:rPr lang="en-CA" dirty="0"/>
              <a:t>Inheritance: </a:t>
            </a:r>
            <a:r>
              <a:rPr lang="en-CA" i="1" dirty="0"/>
              <a:t>is</a:t>
            </a:r>
          </a:p>
          <a:p>
            <a:pPr lvl="1"/>
            <a:r>
              <a:rPr lang="en-CA" dirty="0"/>
              <a:t>Rectangle </a:t>
            </a:r>
            <a:r>
              <a:rPr lang="en-CA" i="1" dirty="0"/>
              <a:t>isn’t</a:t>
            </a:r>
            <a:r>
              <a:rPr lang="en-CA" dirty="0"/>
              <a:t> a colour</a:t>
            </a:r>
          </a:p>
          <a:p>
            <a:pPr lvl="2"/>
            <a:r>
              <a:rPr lang="en-CA" dirty="0"/>
              <a:t>Rectangle does not extend Color</a:t>
            </a:r>
          </a:p>
          <a:p>
            <a:pPr lvl="2"/>
            <a:r>
              <a:rPr lang="en-CA" dirty="0"/>
              <a:t>can’t change colour of </a:t>
            </a:r>
            <a:r>
              <a:rPr lang="en-CA" dirty="0" err="1"/>
              <a:t>myButton</a:t>
            </a:r>
            <a:r>
              <a:rPr lang="en-CA" dirty="0"/>
              <a:t> to </a:t>
            </a:r>
            <a:r>
              <a:rPr lang="en-CA" dirty="0" err="1"/>
              <a:t>myRectangle</a:t>
            </a:r>
            <a:endParaRPr lang="en-CA" dirty="0"/>
          </a:p>
          <a:p>
            <a:pPr lvl="3"/>
            <a:r>
              <a:rPr lang="en-CA" i="1" dirty="0"/>
              <a:t>can</a:t>
            </a:r>
            <a:r>
              <a:rPr lang="en-CA" dirty="0"/>
              <a:t> change </a:t>
            </a:r>
            <a:r>
              <a:rPr lang="en-CA" dirty="0" err="1"/>
              <a:t>myButton’s</a:t>
            </a:r>
            <a:r>
              <a:rPr lang="en-CA" dirty="0"/>
              <a:t> colour to </a:t>
            </a:r>
            <a:r>
              <a:rPr lang="en-CA" dirty="0" err="1"/>
              <a:t>myRectangle’s</a:t>
            </a:r>
            <a:r>
              <a:rPr lang="en-CA" dirty="0"/>
              <a:t> colour</a:t>
            </a:r>
          </a:p>
          <a:p>
            <a:pPr lvl="3"/>
            <a:r>
              <a:rPr lang="en-CA" dirty="0"/>
              <a:t>because both </a:t>
            </a:r>
            <a:r>
              <a:rPr lang="en-CA" i="1" dirty="0"/>
              <a:t>have</a:t>
            </a:r>
            <a:r>
              <a:rPr lang="en-CA" dirty="0"/>
              <a:t> a colour</a:t>
            </a:r>
          </a:p>
        </p:txBody>
      </p:sp>
    </p:spTree>
    <p:extLst>
      <p:ext uri="{BB962C8B-B14F-4D97-AF65-F5344CB8AC3E}">
        <p14:creationId xmlns:p14="http://schemas.microsoft.com/office/powerpoint/2010/main" val="3505526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GUI vs. Console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075" y="1905000"/>
            <a:ext cx="4067175" cy="415290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/>
            <a:tailEnd/>
          </a:ln>
        </p:spPr>
      </p:pic>
      <p:pic>
        <p:nvPicPr>
          <p:cNvPr id="9933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91000" y="1924050"/>
            <a:ext cx="4848225" cy="4095750"/>
          </a:xfrm>
          <a:prstGeom prst="rect">
            <a:avLst/>
          </a:prstGeom>
          <a:noFill/>
          <a:ln w="12700" cap="flat" cmpd="sng">
            <a:solidFill>
              <a:schemeClr val="bg2"/>
            </a:solidFill>
            <a:prstDash val="solid"/>
            <a:miter lim="800000"/>
            <a:headEnd/>
            <a:tailEnd/>
          </a:ln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“Is a” Means…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 err="1"/>
              <a:t>JLabel</a:t>
            </a:r>
            <a:r>
              <a:rPr lang="en-US" dirty="0"/>
              <a:t> is a Component</a:t>
            </a:r>
          </a:p>
          <a:p>
            <a:pPr lvl="1"/>
            <a:r>
              <a:rPr lang="en-US" dirty="0"/>
              <a:t>any method that is </a:t>
            </a:r>
            <a:r>
              <a:rPr lang="en-US" i="1" dirty="0"/>
              <a:t>given</a:t>
            </a:r>
            <a:r>
              <a:rPr lang="en-US" dirty="0"/>
              <a:t> a Component …</a:t>
            </a:r>
          </a:p>
          <a:p>
            <a:pPr lvl="2"/>
            <a:r>
              <a:rPr lang="en-US" dirty="0"/>
              <a:t>such as the add method</a:t>
            </a:r>
          </a:p>
          <a:p>
            <a:pPr lvl="1"/>
            <a:r>
              <a:rPr lang="en-US" dirty="0"/>
              <a:t>… can be given a </a:t>
            </a:r>
            <a:r>
              <a:rPr lang="en-US" dirty="0" err="1"/>
              <a:t>JLabel</a:t>
            </a:r>
            <a:r>
              <a:rPr lang="en-US" dirty="0"/>
              <a:t> …</a:t>
            </a:r>
          </a:p>
          <a:p>
            <a:pPr lvl="2"/>
            <a:r>
              <a:rPr lang="en-US" dirty="0"/>
              <a:t>… because a </a:t>
            </a:r>
            <a:r>
              <a:rPr lang="en-US" dirty="0" err="1"/>
              <a:t>JLabel</a:t>
            </a:r>
            <a:r>
              <a:rPr lang="en-US" dirty="0"/>
              <a:t> </a:t>
            </a:r>
            <a:r>
              <a:rPr lang="en-US" i="1" dirty="0"/>
              <a:t>is</a:t>
            </a:r>
            <a:r>
              <a:rPr lang="en-US" dirty="0"/>
              <a:t> a Component</a:t>
            </a:r>
          </a:p>
          <a:p>
            <a:r>
              <a:rPr lang="en-US" dirty="0"/>
              <a:t>But also:</a:t>
            </a:r>
          </a:p>
          <a:p>
            <a:pPr lvl="1"/>
            <a:r>
              <a:rPr lang="en-US" dirty="0"/>
              <a:t>any method that </a:t>
            </a:r>
            <a:r>
              <a:rPr lang="en-US" i="1" dirty="0"/>
              <a:t>returns</a:t>
            </a:r>
            <a:r>
              <a:rPr lang="en-US" dirty="0"/>
              <a:t> a Component …</a:t>
            </a:r>
          </a:p>
          <a:p>
            <a:pPr lvl="1"/>
            <a:r>
              <a:rPr lang="en-US" dirty="0"/>
              <a:t>… can return a </a:t>
            </a:r>
            <a:r>
              <a:rPr lang="en-US" dirty="0" err="1"/>
              <a:t>JLabel</a:t>
            </a:r>
            <a:r>
              <a:rPr lang="en-US" dirty="0"/>
              <a:t> …</a:t>
            </a:r>
          </a:p>
          <a:p>
            <a:pPr lvl="2"/>
            <a:r>
              <a:rPr lang="en-US" dirty="0"/>
              <a:t>… because a </a:t>
            </a:r>
            <a:r>
              <a:rPr lang="en-US" dirty="0" err="1"/>
              <a:t>JLabel</a:t>
            </a:r>
            <a:r>
              <a:rPr lang="en-US" dirty="0"/>
              <a:t> </a:t>
            </a:r>
            <a:r>
              <a:rPr lang="en-US" i="1" dirty="0"/>
              <a:t>is</a:t>
            </a:r>
            <a:r>
              <a:rPr lang="en-US" dirty="0"/>
              <a:t> a Component</a:t>
            </a:r>
          </a:p>
        </p:txBody>
      </p:sp>
    </p:spTree>
    <p:extLst>
      <p:ext uri="{BB962C8B-B14F-4D97-AF65-F5344CB8AC3E}">
        <p14:creationId xmlns:p14="http://schemas.microsoft.com/office/powerpoint/2010/main" val="320511670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Variables and Objects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Scanner object goes into a Scanner variable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chemeClr val="accent1"/>
                </a:solidFill>
              </a:rPr>
              <a:t>Scanner </a:t>
            </a:r>
            <a:r>
              <a:rPr lang="en-US" sz="2400" dirty="0" err="1">
                <a:solidFill>
                  <a:schemeClr val="accent1"/>
                </a:solidFill>
              </a:rPr>
              <a:t>kbd</a:t>
            </a:r>
            <a:r>
              <a:rPr lang="en-US" sz="2400" dirty="0">
                <a:solidFill>
                  <a:schemeClr val="accent1"/>
                </a:solidFill>
              </a:rPr>
              <a:t> = new Scanner(System.in);</a:t>
            </a:r>
          </a:p>
          <a:p>
            <a:r>
              <a:rPr lang="en-US" dirty="0" err="1"/>
              <a:t>JLabel</a:t>
            </a:r>
            <a:r>
              <a:rPr lang="en-US" dirty="0"/>
              <a:t> object goes into a </a:t>
            </a:r>
            <a:r>
              <a:rPr lang="en-US" dirty="0" err="1"/>
              <a:t>JLabel</a:t>
            </a:r>
            <a:r>
              <a:rPr lang="en-US" dirty="0"/>
              <a:t> variable</a:t>
            </a:r>
          </a:p>
          <a:p>
            <a:pPr marL="457200" lvl="1" indent="0">
              <a:buNone/>
            </a:pPr>
            <a:r>
              <a:rPr lang="en-US" sz="2400" dirty="0" err="1">
                <a:solidFill>
                  <a:schemeClr val="accent1"/>
                </a:solidFill>
              </a:rPr>
              <a:t>JLabel</a:t>
            </a:r>
            <a:r>
              <a:rPr lang="en-US" sz="2400" dirty="0">
                <a:solidFill>
                  <a:schemeClr val="accent1"/>
                </a:solidFill>
              </a:rPr>
              <a:t> num1Label = new </a:t>
            </a:r>
            <a:r>
              <a:rPr lang="en-US" sz="2400" dirty="0" err="1">
                <a:solidFill>
                  <a:schemeClr val="accent1"/>
                </a:solidFill>
              </a:rPr>
              <a:t>JLabel</a:t>
            </a:r>
            <a:r>
              <a:rPr lang="en-US" sz="2400" dirty="0">
                <a:solidFill>
                  <a:schemeClr val="accent1"/>
                </a:solidFill>
              </a:rPr>
              <a:t>("First number:");</a:t>
            </a:r>
          </a:p>
          <a:p>
            <a:r>
              <a:rPr lang="en-US" dirty="0"/>
              <a:t>But </a:t>
            </a:r>
            <a:r>
              <a:rPr lang="en-US" dirty="0" err="1"/>
              <a:t>JLabels</a:t>
            </a:r>
            <a:r>
              <a:rPr lang="en-US" dirty="0"/>
              <a:t> are Components, so…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chemeClr val="accent1"/>
                </a:solidFill>
              </a:rPr>
              <a:t>Component c1 = new </a:t>
            </a:r>
            <a:r>
              <a:rPr lang="en-US" sz="2400" dirty="0" err="1">
                <a:solidFill>
                  <a:schemeClr val="accent1"/>
                </a:solidFill>
              </a:rPr>
              <a:t>JLabel</a:t>
            </a:r>
            <a:r>
              <a:rPr lang="en-US" sz="2400" dirty="0">
                <a:solidFill>
                  <a:schemeClr val="accent1"/>
                </a:solidFill>
              </a:rPr>
              <a:t>("First number:");</a:t>
            </a:r>
          </a:p>
          <a:p>
            <a:r>
              <a:rPr lang="en-US" dirty="0"/>
              <a:t>NOTE:  Can’t go the other way!</a:t>
            </a:r>
          </a:p>
          <a:p>
            <a:pPr lvl="1"/>
            <a:r>
              <a:rPr lang="en-US" dirty="0"/>
              <a:t>a Component isn’t </a:t>
            </a:r>
            <a:r>
              <a:rPr lang="en-US" i="1" dirty="0"/>
              <a:t>necessarily</a:t>
            </a:r>
            <a:r>
              <a:rPr lang="en-US" dirty="0"/>
              <a:t> a </a:t>
            </a:r>
            <a:r>
              <a:rPr lang="en-US" dirty="0" err="1"/>
              <a:t>JLabel</a:t>
            </a:r>
            <a:endParaRPr lang="en-US" dirty="0"/>
          </a:p>
          <a:p>
            <a:pPr marL="457200" lvl="1" indent="0">
              <a:buNone/>
            </a:pPr>
            <a:r>
              <a:rPr lang="en-US" sz="2400" u="wavyHeavy" dirty="0" err="1">
                <a:solidFill>
                  <a:schemeClr val="accent1"/>
                </a:solidFill>
                <a:uFill>
                  <a:solidFill>
                    <a:schemeClr val="accent2"/>
                  </a:solidFill>
                </a:uFill>
              </a:rPr>
              <a:t>JLabel</a:t>
            </a:r>
            <a:r>
              <a:rPr lang="en-US" sz="2400" u="wavyHeavy" dirty="0">
                <a:solidFill>
                  <a:schemeClr val="accent1"/>
                </a:solidFill>
                <a:uFill>
                  <a:solidFill>
                    <a:schemeClr val="accent2"/>
                  </a:solidFill>
                </a:uFill>
              </a:rPr>
              <a:t> num2Label = new Component("Second number:");</a:t>
            </a:r>
          </a:p>
        </p:txBody>
      </p:sp>
    </p:spTree>
    <p:extLst>
      <p:ext uri="{BB962C8B-B14F-4D97-AF65-F5344CB8AC3E}">
        <p14:creationId xmlns:p14="http://schemas.microsoft.com/office/powerpoint/2010/main" val="247823389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AA8E89-DE25-452E-B0C0-510948F51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What does </a:t>
            </a:r>
            <a:r>
              <a:rPr lang="en-CA" dirty="0">
                <a:solidFill>
                  <a:schemeClr val="accent1"/>
                </a:solidFill>
              </a:rPr>
              <a:t>super</a:t>
            </a:r>
            <a:r>
              <a:rPr lang="en-CA" dirty="0"/>
              <a:t> do?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623517-896D-4AA2-BB96-EDA4B349D0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>
                <a:solidFill>
                  <a:schemeClr val="accent1"/>
                </a:solidFill>
              </a:rPr>
              <a:t>super</a:t>
            </a:r>
            <a:r>
              <a:rPr lang="en-CA" dirty="0"/>
              <a:t> is the way we call the constructor of the class we inherit from</a:t>
            </a:r>
          </a:p>
          <a:p>
            <a:pPr lvl="2"/>
            <a:r>
              <a:rPr lang="en-CA" dirty="0"/>
              <a:t>Java allows only single inheritance</a:t>
            </a:r>
          </a:p>
          <a:p>
            <a:pPr lvl="3"/>
            <a:r>
              <a:rPr lang="en-CA" dirty="0"/>
              <a:t>you can only extend one class</a:t>
            </a:r>
          </a:p>
          <a:p>
            <a:pPr lvl="2"/>
            <a:r>
              <a:rPr lang="en-CA" dirty="0"/>
              <a:t>other languages allow multiple inheritance</a:t>
            </a:r>
          </a:p>
          <a:p>
            <a:pPr lvl="1"/>
            <a:r>
              <a:rPr lang="en-CA" dirty="0"/>
              <a:t>it’s like </a:t>
            </a:r>
            <a:r>
              <a:rPr lang="en-CA" dirty="0">
                <a:solidFill>
                  <a:schemeClr val="accent1"/>
                </a:solidFill>
              </a:rPr>
              <a:t>this(…)</a:t>
            </a:r>
            <a:r>
              <a:rPr lang="en-CA" dirty="0"/>
              <a:t>, which calls another constructor in this class</a:t>
            </a:r>
          </a:p>
          <a:p>
            <a:pPr lvl="2"/>
            <a:r>
              <a:rPr lang="en-CA" dirty="0"/>
              <a:t>but it calls the constructor in this class’s superclass</a:t>
            </a:r>
          </a:p>
          <a:p>
            <a:pPr lvl="1"/>
            <a:r>
              <a:rPr lang="en-CA" dirty="0"/>
              <a:t>the </a:t>
            </a:r>
            <a:r>
              <a:rPr lang="en-CA" dirty="0" err="1"/>
              <a:t>JFrame</a:t>
            </a:r>
            <a:r>
              <a:rPr lang="en-CA" dirty="0"/>
              <a:t> constructor sets the window’s title</a:t>
            </a:r>
          </a:p>
          <a:p>
            <a:pPr lvl="2"/>
            <a:r>
              <a:rPr lang="en-CA" dirty="0"/>
              <a:t>so that’s what </a:t>
            </a:r>
            <a:r>
              <a:rPr lang="en-CA" dirty="0">
                <a:solidFill>
                  <a:schemeClr val="accent1"/>
                </a:solidFill>
              </a:rPr>
              <a:t>super(…) </a:t>
            </a:r>
            <a:r>
              <a:rPr lang="en-CA" dirty="0"/>
              <a:t>does</a:t>
            </a:r>
          </a:p>
        </p:txBody>
      </p:sp>
    </p:spTree>
    <p:extLst>
      <p:ext uri="{BB962C8B-B14F-4D97-AF65-F5344CB8AC3E}">
        <p14:creationId xmlns:p14="http://schemas.microsoft.com/office/powerpoint/2010/main" val="247203580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1D90A6-03BF-4533-A275-EAFFE1225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So What about Layouts?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01368A-284F-44F9-9DD3-F9D315E962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/>
              <a:t>GridLayout</a:t>
            </a:r>
            <a:r>
              <a:rPr lang="en-CA" dirty="0"/>
              <a:t>, </a:t>
            </a:r>
            <a:r>
              <a:rPr lang="en-CA" dirty="0" err="1"/>
              <a:t>FlowLayout</a:t>
            </a:r>
            <a:r>
              <a:rPr lang="en-CA" dirty="0"/>
              <a:t>, </a:t>
            </a:r>
            <a:r>
              <a:rPr lang="en-CA" dirty="0" err="1"/>
              <a:t>BorderLayout</a:t>
            </a:r>
            <a:endParaRPr lang="en-CA" dirty="0"/>
          </a:p>
          <a:p>
            <a:pPr lvl="1"/>
            <a:r>
              <a:rPr lang="en-CA" dirty="0"/>
              <a:t>these are all </a:t>
            </a:r>
            <a:r>
              <a:rPr lang="en-CA" dirty="0" err="1"/>
              <a:t>LayoutManagers</a:t>
            </a:r>
            <a:endParaRPr lang="en-CA" dirty="0"/>
          </a:p>
          <a:p>
            <a:r>
              <a:rPr lang="en-CA" dirty="0"/>
              <a:t>So, </a:t>
            </a:r>
            <a:r>
              <a:rPr lang="en-CA" dirty="0" err="1"/>
              <a:t>GridLayout</a:t>
            </a:r>
            <a:r>
              <a:rPr lang="en-CA" dirty="0"/>
              <a:t> extends </a:t>
            </a:r>
            <a:r>
              <a:rPr lang="en-CA" dirty="0" err="1"/>
              <a:t>LayoutManager</a:t>
            </a:r>
            <a:r>
              <a:rPr lang="en-CA" dirty="0"/>
              <a:t>?</a:t>
            </a:r>
          </a:p>
          <a:p>
            <a:pPr lvl="1"/>
            <a:r>
              <a:rPr lang="en-CA" dirty="0" err="1"/>
              <a:t>uhhh</a:t>
            </a:r>
            <a:r>
              <a:rPr lang="en-CA" dirty="0"/>
              <a:t>, no.</a:t>
            </a:r>
          </a:p>
          <a:p>
            <a:pPr lvl="2"/>
            <a:r>
              <a:rPr lang="en-CA" dirty="0"/>
              <a:t>it’s not actually inheritance</a:t>
            </a:r>
          </a:p>
          <a:p>
            <a:pPr lvl="2"/>
            <a:r>
              <a:rPr lang="en-CA" dirty="0"/>
              <a:t>or it is, but it’s a different kind of inheritance</a:t>
            </a:r>
          </a:p>
          <a:p>
            <a:pPr lvl="2"/>
            <a:r>
              <a:rPr lang="en-CA" dirty="0"/>
              <a:t>or it used to be a different kind of inheritance, then Java 8 came along and made it the same</a:t>
            </a:r>
          </a:p>
          <a:p>
            <a:pPr lvl="3"/>
            <a:r>
              <a:rPr lang="en-CA" dirty="0"/>
              <a:t>except for how it’s still a bit different…</a:t>
            </a:r>
          </a:p>
          <a:p>
            <a:pPr lvl="1"/>
            <a:r>
              <a:rPr lang="en-CA" dirty="0"/>
              <a:t>it’s complicated, OK?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18866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4E703-4BC4-4BCD-8896-25666E663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And Dare I Ask…?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0EF47C-F3A4-4049-AD29-9B630DC10E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/>
              <a:t>addActionListener</a:t>
            </a:r>
            <a:r>
              <a:rPr lang="en-CA" dirty="0"/>
              <a:t> expects to be given an ActionListener object</a:t>
            </a:r>
          </a:p>
          <a:p>
            <a:pPr lvl="1"/>
            <a:r>
              <a:rPr lang="en-CA" dirty="0"/>
              <a:t>and so </a:t>
            </a:r>
            <a:r>
              <a:rPr lang="en-CA" dirty="0">
                <a:solidFill>
                  <a:schemeClr val="accent1"/>
                </a:solidFill>
              </a:rPr>
              <a:t>e </a:t>
            </a:r>
            <a:r>
              <a:rPr lang="en-CA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CA" dirty="0">
                <a:solidFill>
                  <a:schemeClr val="accent1"/>
                </a:solidFill>
              </a:rPr>
              <a:t> </a:t>
            </a:r>
            <a:r>
              <a:rPr lang="en-CA" dirty="0" err="1">
                <a:solidFill>
                  <a:schemeClr val="accent1"/>
                </a:solidFill>
              </a:rPr>
              <a:t>System.exit</a:t>
            </a:r>
            <a:r>
              <a:rPr lang="en-CA" dirty="0">
                <a:solidFill>
                  <a:schemeClr val="accent1"/>
                </a:solidFill>
              </a:rPr>
              <a:t>(0) </a:t>
            </a:r>
            <a:r>
              <a:rPr lang="en-CA" dirty="0"/>
              <a:t>is…?</a:t>
            </a:r>
          </a:p>
          <a:p>
            <a:r>
              <a:rPr lang="en-CA" dirty="0"/>
              <a:t>It’s a short-hand for an object that turns out to be (in this case) an ActionListener object</a:t>
            </a:r>
          </a:p>
          <a:p>
            <a:pPr lvl="1"/>
            <a:r>
              <a:rPr lang="en-CA" dirty="0"/>
              <a:t>“in this case”?</a:t>
            </a:r>
          </a:p>
          <a:p>
            <a:pPr lvl="1"/>
            <a:r>
              <a:rPr lang="en-CA" dirty="0"/>
              <a:t>it’s complicated</a:t>
            </a:r>
          </a:p>
          <a:p>
            <a:pPr lvl="2"/>
            <a:r>
              <a:rPr lang="en-CA" dirty="0"/>
              <a:t>even more complicated than the </a:t>
            </a:r>
            <a:r>
              <a:rPr lang="en-CA" dirty="0" err="1"/>
              <a:t>LayoutManager</a:t>
            </a:r>
            <a:endParaRPr lang="en-CA" dirty="0"/>
          </a:p>
          <a:p>
            <a:pPr lvl="2"/>
            <a:r>
              <a:rPr lang="en-CA" dirty="0"/>
              <a:t>we’ll deal with all this in a couple of weeks</a:t>
            </a:r>
          </a:p>
        </p:txBody>
      </p:sp>
    </p:spTree>
    <p:extLst>
      <p:ext uri="{BB962C8B-B14F-4D97-AF65-F5344CB8AC3E}">
        <p14:creationId xmlns:p14="http://schemas.microsoft.com/office/powerpoint/2010/main" val="81666646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Briefly, Polymorphism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An ActionListener is </a:t>
            </a:r>
            <a:r>
              <a:rPr lang="en-CA" i="1" dirty="0"/>
              <a:t>any kind of thing</a:t>
            </a:r>
            <a:r>
              <a:rPr lang="en-CA" dirty="0"/>
              <a:t> that knows how to listen for an action!</a:t>
            </a:r>
          </a:p>
          <a:p>
            <a:pPr lvl="1"/>
            <a:r>
              <a:rPr lang="en-CA" i="1" dirty="0"/>
              <a:t>i.e.</a:t>
            </a:r>
            <a:r>
              <a:rPr lang="en-CA" dirty="0"/>
              <a:t> it has an </a:t>
            </a:r>
            <a:r>
              <a:rPr lang="en-CA" dirty="0" err="1">
                <a:solidFill>
                  <a:schemeClr val="accent1"/>
                </a:solidFill>
              </a:rPr>
              <a:t>actionPerformed</a:t>
            </a:r>
            <a:r>
              <a:rPr lang="en-CA" dirty="0"/>
              <a:t> method</a:t>
            </a:r>
          </a:p>
          <a:p>
            <a:pPr lvl="2"/>
            <a:r>
              <a:rPr lang="en-CA" dirty="0"/>
              <a:t>(also has to </a:t>
            </a:r>
            <a:r>
              <a:rPr lang="en-CA" i="1" dirty="0"/>
              <a:t>tell</a:t>
            </a:r>
            <a:r>
              <a:rPr lang="en-CA" dirty="0"/>
              <a:t> Java it’s an ActionListener)</a:t>
            </a:r>
          </a:p>
          <a:p>
            <a:r>
              <a:rPr lang="en-CA" dirty="0"/>
              <a:t>Ditto for </a:t>
            </a:r>
            <a:r>
              <a:rPr lang="en-CA" dirty="0" err="1"/>
              <a:t>LayoutManagers</a:t>
            </a:r>
            <a:endParaRPr lang="en-CA" dirty="0"/>
          </a:p>
          <a:p>
            <a:r>
              <a:rPr lang="en-CA" i="1" dirty="0"/>
              <a:t>Any kind</a:t>
            </a:r>
            <a:r>
              <a:rPr lang="en-CA" dirty="0"/>
              <a:t> of thing that knows how!</a:t>
            </a:r>
          </a:p>
          <a:p>
            <a:pPr lvl="1"/>
            <a:r>
              <a:rPr lang="en-CA" dirty="0"/>
              <a:t>poly-</a:t>
            </a:r>
            <a:r>
              <a:rPr lang="en-CA" dirty="0" err="1"/>
              <a:t>morphic</a:t>
            </a:r>
            <a:r>
              <a:rPr lang="en-CA" dirty="0"/>
              <a:t> = many-shapes</a:t>
            </a:r>
          </a:p>
          <a:p>
            <a:pPr lvl="1"/>
            <a:r>
              <a:rPr lang="en-CA" dirty="0"/>
              <a:t>polymorphic methods don’t care </a:t>
            </a:r>
            <a:r>
              <a:rPr lang="en-CA" i="1" dirty="0"/>
              <a:t>what you are</a:t>
            </a:r>
          </a:p>
          <a:p>
            <a:pPr lvl="1"/>
            <a:r>
              <a:rPr lang="en-CA" dirty="0"/>
              <a:t>they only care </a:t>
            </a:r>
            <a:r>
              <a:rPr lang="en-CA" i="1" dirty="0"/>
              <a:t>what you know how to do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Differences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Different kinds of objects involved</a:t>
            </a:r>
          </a:p>
          <a:p>
            <a:pPr lvl="1"/>
            <a:r>
              <a:rPr lang="en-CA" i="1" dirty="0"/>
              <a:t>Scanner</a:t>
            </a:r>
            <a:r>
              <a:rPr lang="en-CA" dirty="0"/>
              <a:t> in console</a:t>
            </a:r>
          </a:p>
          <a:p>
            <a:pPr lvl="1"/>
            <a:r>
              <a:rPr lang="en-CA" dirty="0"/>
              <a:t>text fields and buttons in app</a:t>
            </a:r>
          </a:p>
          <a:p>
            <a:r>
              <a:rPr lang="en-CA" dirty="0"/>
              <a:t>Interaction is different</a:t>
            </a:r>
          </a:p>
          <a:p>
            <a:pPr lvl="1"/>
            <a:r>
              <a:rPr lang="en-CA" dirty="0"/>
              <a:t>console needs you to enter numbers in order</a:t>
            </a:r>
          </a:p>
          <a:p>
            <a:pPr lvl="1"/>
            <a:r>
              <a:rPr lang="en-CA" dirty="0"/>
              <a:t>can change numbers and recalculate in app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Similarities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Purpose of program is the same</a:t>
            </a:r>
          </a:p>
          <a:p>
            <a:pPr lvl="1"/>
            <a:r>
              <a:rPr lang="en-CA" dirty="0"/>
              <a:t>calculate a final course grade for this course</a:t>
            </a:r>
          </a:p>
          <a:p>
            <a:r>
              <a:rPr lang="en-CA" dirty="0"/>
              <a:t>Input is the same</a:t>
            </a:r>
          </a:p>
          <a:p>
            <a:pPr lvl="1"/>
            <a:r>
              <a:rPr lang="en-CA" dirty="0"/>
              <a:t>user provides component grades</a:t>
            </a:r>
          </a:p>
          <a:p>
            <a:pPr lvl="2"/>
            <a:r>
              <a:rPr lang="en-CA" dirty="0"/>
              <a:t>assignments, labs, tests, exam</a:t>
            </a:r>
          </a:p>
          <a:p>
            <a:r>
              <a:rPr lang="en-CA" dirty="0"/>
              <a:t>Steps for doing calculation the same</a:t>
            </a:r>
          </a:p>
          <a:p>
            <a:pPr lvl="1"/>
            <a:r>
              <a:rPr lang="en-CA" dirty="0"/>
              <a:t>read the numbers</a:t>
            </a:r>
          </a:p>
          <a:p>
            <a:pPr lvl="1"/>
            <a:r>
              <a:rPr lang="en-CA" dirty="0"/>
              <a:t>calculate the result</a:t>
            </a:r>
          </a:p>
          <a:p>
            <a:pPr lvl="1"/>
            <a:r>
              <a:rPr lang="en-CA" dirty="0"/>
              <a:t>show the result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A Slightly Simpler GUI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Program opens up a window like this:</a:t>
            </a:r>
          </a:p>
          <a:p>
            <a:pPr>
              <a:defRPr/>
            </a:pPr>
            <a:r>
              <a:rPr lang="en-CA" dirty="0"/>
              <a:t>What can we do with it?</a:t>
            </a:r>
          </a:p>
          <a:p>
            <a:pPr lvl="1">
              <a:defRPr/>
            </a:pPr>
            <a:r>
              <a:rPr lang="en-CA" dirty="0"/>
              <a:t>can enter numbers into the </a:t>
            </a:r>
            <a:br>
              <a:rPr lang="en-CA" dirty="0"/>
            </a:br>
            <a:r>
              <a:rPr lang="en-CA" dirty="0"/>
              <a:t>first and second number </a:t>
            </a:r>
            <a:br>
              <a:rPr lang="en-CA" dirty="0"/>
            </a:br>
            <a:r>
              <a:rPr lang="en-CA" dirty="0"/>
              <a:t>boxes</a:t>
            </a:r>
          </a:p>
          <a:p>
            <a:pPr lvl="1">
              <a:defRPr/>
            </a:pPr>
            <a:r>
              <a:rPr lang="en-CA" dirty="0"/>
              <a:t>can click the “Calculate” </a:t>
            </a:r>
            <a:br>
              <a:rPr lang="en-CA" dirty="0"/>
            </a:br>
            <a:r>
              <a:rPr lang="en-CA" dirty="0"/>
              <a:t>button to put their sum into the result box</a:t>
            </a:r>
          </a:p>
          <a:p>
            <a:pPr lvl="1">
              <a:defRPr/>
            </a:pPr>
            <a:r>
              <a:rPr lang="en-CA" dirty="0"/>
              <a:t>can click the “Done” button to end the program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A1FAFA2-4E09-4A7D-A54F-7A1D6F4E11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6136" y="2636912"/>
            <a:ext cx="2527430" cy="2178162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Creating a GUI using Swing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981200"/>
            <a:ext cx="8062664" cy="4114800"/>
          </a:xfrm>
        </p:spPr>
        <p:txBody>
          <a:bodyPr/>
          <a:lstStyle/>
          <a:p>
            <a:r>
              <a:rPr lang="en-CA" dirty="0"/>
              <a:t>New Project &gt; Java &gt; Java Application</a:t>
            </a:r>
          </a:p>
          <a:p>
            <a:r>
              <a:rPr lang="en-CA" dirty="0"/>
              <a:t>We will call our program </a:t>
            </a:r>
            <a:r>
              <a:rPr lang="en-CA" dirty="0" err="1"/>
              <a:t>AdderDialog</a:t>
            </a:r>
            <a:r>
              <a:rPr lang="en-CA" dirty="0"/>
              <a:t>…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/>
                </a:solidFill>
              </a:rPr>
              <a:t>public class </a:t>
            </a:r>
            <a:r>
              <a:rPr lang="en-CA" sz="2400" dirty="0" err="1">
                <a:solidFill>
                  <a:schemeClr val="accent1"/>
                </a:solidFill>
              </a:rPr>
              <a:t>AdderDialog</a:t>
            </a:r>
            <a:r>
              <a:rPr lang="en-CA" sz="2400" dirty="0">
                <a:solidFill>
                  <a:schemeClr val="accent1"/>
                </a:solidFill>
              </a:rPr>
              <a:t> {</a:t>
            </a:r>
          </a:p>
          <a:p>
            <a:r>
              <a:rPr lang="en-CA" dirty="0"/>
              <a:t>…but need more to make it a GUI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/>
                </a:solidFill>
              </a:rPr>
              <a:t>public class </a:t>
            </a:r>
            <a:r>
              <a:rPr lang="en-CA" sz="2400" dirty="0" err="1">
                <a:solidFill>
                  <a:schemeClr val="accent1"/>
                </a:solidFill>
              </a:rPr>
              <a:t>AdderDialog</a:t>
            </a:r>
            <a:r>
              <a:rPr lang="en-CA" sz="2400" dirty="0">
                <a:solidFill>
                  <a:schemeClr val="accent1"/>
                </a:solidFill>
              </a:rPr>
              <a:t> </a:t>
            </a:r>
            <a:r>
              <a:rPr lang="en-CA" sz="2400" b="1" dirty="0">
                <a:solidFill>
                  <a:schemeClr val="accent1"/>
                </a:solidFill>
              </a:rPr>
              <a:t>extends </a:t>
            </a:r>
            <a:r>
              <a:rPr lang="en-CA" sz="2400" b="1" dirty="0" err="1">
                <a:solidFill>
                  <a:schemeClr val="accent1"/>
                </a:solidFill>
              </a:rPr>
              <a:t>JFrame</a:t>
            </a:r>
            <a:r>
              <a:rPr lang="en-CA" sz="2400" b="1" dirty="0">
                <a:solidFill>
                  <a:schemeClr val="accent1"/>
                </a:solidFill>
              </a:rPr>
              <a:t> </a:t>
            </a:r>
            <a:r>
              <a:rPr lang="en-CA" sz="2400" dirty="0">
                <a:solidFill>
                  <a:schemeClr val="accent1"/>
                </a:solidFill>
              </a:rPr>
              <a:t>{</a:t>
            </a:r>
          </a:p>
          <a:p>
            <a:pPr lvl="2"/>
            <a:r>
              <a:rPr lang="en-CA" dirty="0"/>
              <a:t>I’ll explain </a:t>
            </a:r>
            <a:r>
              <a:rPr lang="en-CA" dirty="0">
                <a:solidFill>
                  <a:schemeClr val="accent1"/>
                </a:solidFill>
              </a:rPr>
              <a:t>extends</a:t>
            </a:r>
            <a:r>
              <a:rPr lang="en-CA" dirty="0"/>
              <a:t> soon</a:t>
            </a:r>
          </a:p>
          <a:p>
            <a:pPr lvl="1"/>
            <a:r>
              <a:rPr lang="en-CA" dirty="0" err="1"/>
              <a:t>JFrame</a:t>
            </a:r>
            <a:r>
              <a:rPr lang="en-CA" dirty="0"/>
              <a:t> imported from </a:t>
            </a:r>
            <a:r>
              <a:rPr lang="en-CA" dirty="0" err="1"/>
              <a:t>javax.swing</a:t>
            </a:r>
            <a:endParaRPr lang="en-CA" dirty="0"/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/>
                </a:solidFill>
              </a:rPr>
              <a:t>import </a:t>
            </a:r>
            <a:r>
              <a:rPr lang="en-CA" sz="2400" dirty="0" err="1">
                <a:solidFill>
                  <a:schemeClr val="accent1"/>
                </a:solidFill>
              </a:rPr>
              <a:t>javax.swing.JFrame</a:t>
            </a:r>
            <a:r>
              <a:rPr lang="en-CA" sz="2400" dirty="0">
                <a:solidFill>
                  <a:schemeClr val="accent1"/>
                </a:solidFill>
              </a:rPr>
              <a:t>;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The Method main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/>
              <a:t>AdderDialog</a:t>
            </a:r>
            <a:r>
              <a:rPr lang="en-CA" dirty="0"/>
              <a:t> is a program</a:t>
            </a:r>
          </a:p>
          <a:p>
            <a:pPr lvl="1"/>
            <a:r>
              <a:rPr lang="en-CA" dirty="0"/>
              <a:t>has a main method</a:t>
            </a:r>
          </a:p>
          <a:p>
            <a:pPr lvl="1"/>
            <a:r>
              <a:rPr lang="en-CA" dirty="0"/>
              <a:t>creates and displays an </a:t>
            </a:r>
            <a:r>
              <a:rPr lang="en-CA" dirty="0" err="1"/>
              <a:t>AdderDialog</a:t>
            </a:r>
            <a:r>
              <a:rPr lang="en-CA" dirty="0"/>
              <a:t> object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/>
                </a:solidFill>
              </a:rPr>
              <a:t>public static void main(String[] </a:t>
            </a:r>
            <a:r>
              <a:rPr lang="en-CA" sz="2400" dirty="0" err="1">
                <a:solidFill>
                  <a:schemeClr val="accent1"/>
                </a:solidFill>
              </a:rPr>
              <a:t>args</a:t>
            </a:r>
            <a:r>
              <a:rPr lang="en-CA" sz="2400" dirty="0">
                <a:solidFill>
                  <a:schemeClr val="accent1"/>
                </a:solidFill>
              </a:rPr>
              <a:t>) {</a:t>
            </a:r>
            <a:br>
              <a:rPr lang="en-CA" sz="2400" dirty="0">
                <a:solidFill>
                  <a:schemeClr val="accent1"/>
                </a:solidFill>
              </a:rPr>
            </a:br>
            <a:r>
              <a:rPr lang="en-CA" sz="2400" dirty="0">
                <a:solidFill>
                  <a:schemeClr val="accent1"/>
                </a:solidFill>
              </a:rPr>
              <a:t>    </a:t>
            </a:r>
            <a:r>
              <a:rPr lang="en-CA" sz="2400" dirty="0" err="1">
                <a:solidFill>
                  <a:schemeClr val="accent1"/>
                </a:solidFill>
              </a:rPr>
              <a:t>AdderDialog</a:t>
            </a:r>
            <a:r>
              <a:rPr lang="en-CA" sz="2400" dirty="0">
                <a:solidFill>
                  <a:schemeClr val="accent1"/>
                </a:solidFill>
              </a:rPr>
              <a:t> win = new </a:t>
            </a:r>
            <a:r>
              <a:rPr lang="en-CA" sz="2400" dirty="0" err="1">
                <a:solidFill>
                  <a:schemeClr val="accent1"/>
                </a:solidFill>
              </a:rPr>
              <a:t>AdderDialog</a:t>
            </a:r>
            <a:r>
              <a:rPr lang="en-CA" sz="2400" dirty="0">
                <a:solidFill>
                  <a:schemeClr val="accent1"/>
                </a:solidFill>
              </a:rPr>
              <a:t>();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/>
                </a:solidFill>
              </a:rPr>
              <a:t>    </a:t>
            </a:r>
            <a:r>
              <a:rPr lang="en-CA" sz="2400" dirty="0" err="1">
                <a:solidFill>
                  <a:schemeClr val="accent1"/>
                </a:solidFill>
              </a:rPr>
              <a:t>win.setVisible</a:t>
            </a:r>
            <a:r>
              <a:rPr lang="en-CA" sz="2400" dirty="0">
                <a:solidFill>
                  <a:schemeClr val="accent1"/>
                </a:solidFill>
              </a:rPr>
              <a:t>(true);</a:t>
            </a:r>
            <a:br>
              <a:rPr lang="en-CA" sz="2400" dirty="0">
                <a:solidFill>
                  <a:schemeClr val="accent1"/>
                </a:solidFill>
              </a:rPr>
            </a:br>
            <a:r>
              <a:rPr lang="en-CA" sz="2400" dirty="0">
                <a:solidFill>
                  <a:schemeClr val="accent1"/>
                </a:solidFill>
              </a:rPr>
              <a:t>}</a:t>
            </a:r>
            <a:endParaRPr lang="en-CA" dirty="0">
              <a:solidFill>
                <a:schemeClr val="accent1"/>
              </a:solidFill>
            </a:endParaRPr>
          </a:p>
          <a:p>
            <a:pPr lvl="1"/>
            <a:r>
              <a:rPr lang="en-CA" dirty="0"/>
              <a:t>yes, </a:t>
            </a:r>
            <a:r>
              <a:rPr lang="en-CA" dirty="0" err="1"/>
              <a:t>AdderDialog</a:t>
            </a:r>
            <a:r>
              <a:rPr lang="en-CA" dirty="0"/>
              <a:t> is a data type, too!</a:t>
            </a:r>
          </a:p>
          <a:p>
            <a:r>
              <a:rPr lang="en-CA" dirty="0"/>
              <a:t>Most of the work done in the constructor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CSCI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SCI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brknbars">
  <a:themeElements>
    <a:clrScheme name="">
      <a:dk1>
        <a:srgbClr val="000000"/>
      </a:dk1>
      <a:lt1>
        <a:srgbClr val="FFFFFF"/>
      </a:lt1>
      <a:dk2>
        <a:srgbClr val="CF0E30"/>
      </a:dk2>
      <a:lt2>
        <a:srgbClr val="FFFFFF"/>
      </a:lt2>
      <a:accent1>
        <a:srgbClr val="114FFB"/>
      </a:accent1>
      <a:accent2>
        <a:srgbClr val="FC0128"/>
      </a:accent2>
      <a:accent3>
        <a:srgbClr val="E4AAAD"/>
      </a:accent3>
      <a:accent4>
        <a:srgbClr val="DADADA"/>
      </a:accent4>
      <a:accent5>
        <a:srgbClr val="AAB2FD"/>
      </a:accent5>
      <a:accent6>
        <a:srgbClr val="E40123"/>
      </a:accent6>
      <a:hlink>
        <a:srgbClr val="00DFCA"/>
      </a:hlink>
      <a:folHlink>
        <a:srgbClr val="F76681"/>
      </a:folHlink>
    </a:clrScheme>
    <a:fontScheme name="brknbar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rknbar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knbar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rknbar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knbar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knbar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knbar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knbar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CSCI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_brknbars">
  <a:themeElements>
    <a:clrScheme name="">
      <a:dk1>
        <a:srgbClr val="000000"/>
      </a:dk1>
      <a:lt1>
        <a:srgbClr val="FFFFFF"/>
      </a:lt1>
      <a:dk2>
        <a:srgbClr val="CF0E30"/>
      </a:dk2>
      <a:lt2>
        <a:srgbClr val="FFFFFF"/>
      </a:lt2>
      <a:accent1>
        <a:srgbClr val="114FFB"/>
      </a:accent1>
      <a:accent2>
        <a:srgbClr val="FC0128"/>
      </a:accent2>
      <a:accent3>
        <a:srgbClr val="E4AAAD"/>
      </a:accent3>
      <a:accent4>
        <a:srgbClr val="DADADA"/>
      </a:accent4>
      <a:accent5>
        <a:srgbClr val="AAB2FD"/>
      </a:accent5>
      <a:accent6>
        <a:srgbClr val="E40123"/>
      </a:accent6>
      <a:hlink>
        <a:srgbClr val="00DFCA"/>
      </a:hlink>
      <a:folHlink>
        <a:srgbClr val="F76681"/>
      </a:folHlink>
    </a:clrScheme>
    <a:fontScheme name="brknbar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rknbar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knbar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rknbar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knbar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knbar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knbar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knbar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2_brknbars">
  <a:themeElements>
    <a:clrScheme name="">
      <a:dk1>
        <a:srgbClr val="000000"/>
      </a:dk1>
      <a:lt1>
        <a:srgbClr val="FFFFFF"/>
      </a:lt1>
      <a:dk2>
        <a:srgbClr val="CF0E30"/>
      </a:dk2>
      <a:lt2>
        <a:srgbClr val="FFFFFF"/>
      </a:lt2>
      <a:accent1>
        <a:srgbClr val="114FFB"/>
      </a:accent1>
      <a:accent2>
        <a:srgbClr val="FC0128"/>
      </a:accent2>
      <a:accent3>
        <a:srgbClr val="E4AAAD"/>
      </a:accent3>
      <a:accent4>
        <a:srgbClr val="DADADA"/>
      </a:accent4>
      <a:accent5>
        <a:srgbClr val="AAB2FD"/>
      </a:accent5>
      <a:accent6>
        <a:srgbClr val="E40123"/>
      </a:accent6>
      <a:hlink>
        <a:srgbClr val="00DFCA"/>
      </a:hlink>
      <a:folHlink>
        <a:srgbClr val="F76681"/>
      </a:folHlink>
    </a:clrScheme>
    <a:fontScheme name="brknbar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rknbar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knbar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rknbar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knbar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knbar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knbar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knbar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06loops">
  <a:themeElements>
    <a:clrScheme name="">
      <a:dk1>
        <a:srgbClr val="000000"/>
      </a:dk1>
      <a:lt1>
        <a:srgbClr val="FFFFFF"/>
      </a:lt1>
      <a:dk2>
        <a:srgbClr val="CF0E30"/>
      </a:dk2>
      <a:lt2>
        <a:srgbClr val="FFFFFF"/>
      </a:lt2>
      <a:accent1>
        <a:srgbClr val="114FFB"/>
      </a:accent1>
      <a:accent2>
        <a:srgbClr val="FC0128"/>
      </a:accent2>
      <a:accent3>
        <a:srgbClr val="E4AAAD"/>
      </a:accent3>
      <a:accent4>
        <a:srgbClr val="DADADA"/>
      </a:accent4>
      <a:accent5>
        <a:srgbClr val="AAB2FD"/>
      </a:accent5>
      <a:accent6>
        <a:srgbClr val="E40123"/>
      </a:accent6>
      <a:hlink>
        <a:srgbClr val="00DFCA"/>
      </a:hlink>
      <a:folHlink>
        <a:srgbClr val="F76681"/>
      </a:folHlink>
    </a:clrScheme>
    <a:fontScheme name="06loop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06loop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loop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loop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loop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loop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loop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loop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2017-05-Loops</Template>
  <TotalTime>259913938</TotalTime>
  <Pages>31</Pages>
  <Words>2742</Words>
  <Application>Microsoft Office PowerPoint</Application>
  <PresentationFormat>On-screen Show (4:3)</PresentationFormat>
  <Paragraphs>456</Paragraphs>
  <Slides>46</Slides>
  <Notes>31</Notes>
  <HiddenSlides>1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46</vt:i4>
      </vt:variant>
    </vt:vector>
  </HeadingPairs>
  <TitlesOfParts>
    <vt:vector size="58" baseType="lpstr">
      <vt:lpstr>Arial</vt:lpstr>
      <vt:lpstr>Calibri</vt:lpstr>
      <vt:lpstr>Courier New</vt:lpstr>
      <vt:lpstr>Times New Roman</vt:lpstr>
      <vt:lpstr>Wingdings</vt:lpstr>
      <vt:lpstr>1_CSCITheme</vt:lpstr>
      <vt:lpstr>CSCITheme</vt:lpstr>
      <vt:lpstr>brknbars</vt:lpstr>
      <vt:lpstr>2_CSCITheme</vt:lpstr>
      <vt:lpstr>1_brknbars</vt:lpstr>
      <vt:lpstr>2_brknbars</vt:lpstr>
      <vt:lpstr>06loops</vt:lpstr>
      <vt:lpstr>GUI in Java</vt:lpstr>
      <vt:lpstr>Outline</vt:lpstr>
      <vt:lpstr>What is a GUI?</vt:lpstr>
      <vt:lpstr>GUI vs. Console</vt:lpstr>
      <vt:lpstr>Differences</vt:lpstr>
      <vt:lpstr>Similarities</vt:lpstr>
      <vt:lpstr>A Slightly Simpler GUI</vt:lpstr>
      <vt:lpstr>Creating a GUI using Swing</vt:lpstr>
      <vt:lpstr>The Method main</vt:lpstr>
      <vt:lpstr>The AdderDialog Constructor</vt:lpstr>
      <vt:lpstr>The AdderDialog Constructor</vt:lpstr>
      <vt:lpstr>The AdderDialog Constructor</vt:lpstr>
      <vt:lpstr>The Constructor</vt:lpstr>
      <vt:lpstr>The Constructor Code</vt:lpstr>
      <vt:lpstr>The Constructor Code (cont.)</vt:lpstr>
      <vt:lpstr>The Constructor Code (cont.)</vt:lpstr>
      <vt:lpstr>The Constructor Code (final)</vt:lpstr>
      <vt:lpstr>Making the Text Fields</vt:lpstr>
      <vt:lpstr>Adding the Numbers</vt:lpstr>
      <vt:lpstr>So, What about extends JFrame?</vt:lpstr>
      <vt:lpstr>PowerPoint Presentation</vt:lpstr>
      <vt:lpstr>Inheritance</vt:lpstr>
      <vt:lpstr>AdderDialog extends JFrame</vt:lpstr>
      <vt:lpstr>JFrame Methods We Used</vt:lpstr>
      <vt:lpstr>So if we go to JFrame.java…</vt:lpstr>
      <vt:lpstr>Inheritance Hierarchy</vt:lpstr>
      <vt:lpstr>Some Terminology</vt:lpstr>
      <vt:lpstr>Inheriting Methods</vt:lpstr>
      <vt:lpstr>Inheriting Methods</vt:lpstr>
      <vt:lpstr>Adding Methods to Subclass</vt:lpstr>
      <vt:lpstr>Adding Methods</vt:lpstr>
      <vt:lpstr>Adding Methods</vt:lpstr>
      <vt:lpstr>Why Such a Deep Hierarchy</vt:lpstr>
      <vt:lpstr>More Inheritance Hierarchy</vt:lpstr>
      <vt:lpstr>JTextComponent</vt:lpstr>
      <vt:lpstr>The add Method</vt:lpstr>
      <vt:lpstr>Arguments to Methods</vt:lpstr>
      <vt:lpstr>Is vs. Has</vt:lpstr>
      <vt:lpstr>Instance Variables vs. Inheritance</vt:lpstr>
      <vt:lpstr>“Is a” Means…</vt:lpstr>
      <vt:lpstr>Variables and Objects</vt:lpstr>
      <vt:lpstr>What does super do?</vt:lpstr>
      <vt:lpstr>So What about Layouts?</vt:lpstr>
      <vt:lpstr>And Dare I Ask…?</vt:lpstr>
      <vt:lpstr>Briefly, Polymorphism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Looping</dc:title>
  <dc:creator>Mark</dc:creator>
  <cp:lastModifiedBy>Mark Young</cp:lastModifiedBy>
  <cp:revision>257</cp:revision>
  <cp:lastPrinted>1601-01-01T00:00:00Z</cp:lastPrinted>
  <dcterms:created xsi:type="dcterms:W3CDTF">1998-05-26T02:22:10Z</dcterms:created>
  <dcterms:modified xsi:type="dcterms:W3CDTF">2021-01-22T21:42:36Z</dcterms:modified>
</cp:coreProperties>
</file>