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  <p:sldMasterId id="2147483673" r:id="rId2"/>
    <p:sldMasterId id="2147483685" r:id="rId3"/>
    <p:sldMasterId id="2147483697" r:id="rId4"/>
    <p:sldMasterId id="2147483710" r:id="rId5"/>
    <p:sldMasterId id="2147483722" r:id="rId6"/>
    <p:sldMasterId id="2147483735" r:id="rId7"/>
  </p:sldMasterIdLst>
  <p:notesMasterIdLst>
    <p:notesMasterId r:id="rId75"/>
  </p:notesMasterIdLst>
  <p:handoutMasterIdLst>
    <p:handoutMasterId r:id="rId76"/>
  </p:handoutMasterIdLst>
  <p:sldIdLst>
    <p:sldId id="293" r:id="rId8"/>
    <p:sldId id="473" r:id="rId9"/>
    <p:sldId id="563" r:id="rId10"/>
    <p:sldId id="714" r:id="rId11"/>
    <p:sldId id="564" r:id="rId12"/>
    <p:sldId id="573" r:id="rId13"/>
    <p:sldId id="566" r:id="rId14"/>
    <p:sldId id="765" r:id="rId15"/>
    <p:sldId id="766" r:id="rId16"/>
    <p:sldId id="767" r:id="rId17"/>
    <p:sldId id="768" r:id="rId18"/>
    <p:sldId id="769" r:id="rId19"/>
    <p:sldId id="770" r:id="rId20"/>
    <p:sldId id="771" r:id="rId21"/>
    <p:sldId id="579" r:id="rId22"/>
    <p:sldId id="576" r:id="rId23"/>
    <p:sldId id="772" r:id="rId24"/>
    <p:sldId id="578" r:id="rId25"/>
    <p:sldId id="582" r:id="rId26"/>
    <p:sldId id="583" r:id="rId27"/>
    <p:sldId id="584" r:id="rId28"/>
    <p:sldId id="591" r:id="rId29"/>
    <p:sldId id="586" r:id="rId30"/>
    <p:sldId id="589" r:id="rId31"/>
    <p:sldId id="592" r:id="rId32"/>
    <p:sldId id="593" r:id="rId33"/>
    <p:sldId id="594" r:id="rId34"/>
    <p:sldId id="773" r:id="rId35"/>
    <p:sldId id="595" r:id="rId36"/>
    <p:sldId id="596" r:id="rId37"/>
    <p:sldId id="597" r:id="rId38"/>
    <p:sldId id="598" r:id="rId39"/>
    <p:sldId id="599" r:id="rId40"/>
    <p:sldId id="616" r:id="rId41"/>
    <p:sldId id="465" r:id="rId42"/>
    <p:sldId id="466" r:id="rId43"/>
    <p:sldId id="467" r:id="rId44"/>
    <p:sldId id="468" r:id="rId45"/>
    <p:sldId id="469" r:id="rId46"/>
    <p:sldId id="472" r:id="rId47"/>
    <p:sldId id="606" r:id="rId48"/>
    <p:sldId id="774" r:id="rId49"/>
    <p:sldId id="577" r:id="rId50"/>
    <p:sldId id="777" r:id="rId51"/>
    <p:sldId id="521" r:id="rId52"/>
    <p:sldId id="610" r:id="rId53"/>
    <p:sldId id="522" r:id="rId54"/>
    <p:sldId id="523" r:id="rId55"/>
    <p:sldId id="524" r:id="rId56"/>
    <p:sldId id="525" r:id="rId57"/>
    <p:sldId id="528" r:id="rId58"/>
    <p:sldId id="608" r:id="rId59"/>
    <p:sldId id="609" r:id="rId60"/>
    <p:sldId id="607" r:id="rId61"/>
    <p:sldId id="526" r:id="rId62"/>
    <p:sldId id="527" r:id="rId63"/>
    <p:sldId id="529" r:id="rId64"/>
    <p:sldId id="530" r:id="rId65"/>
    <p:sldId id="531" r:id="rId66"/>
    <p:sldId id="611" r:id="rId67"/>
    <p:sldId id="570" r:id="rId68"/>
    <p:sldId id="612" r:id="rId69"/>
    <p:sldId id="775" r:id="rId70"/>
    <p:sldId id="776" r:id="rId71"/>
    <p:sldId id="613" r:id="rId72"/>
    <p:sldId id="614" r:id="rId73"/>
    <p:sldId id="615" r:id="rId74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06D3A"/>
    <a:srgbClr val="8A7057"/>
    <a:srgbClr val="9E9184"/>
    <a:srgbClr val="FFFF00"/>
    <a:srgbClr val="99FF33"/>
    <a:srgbClr val="00FF00"/>
    <a:srgbClr val="C0C0C0"/>
    <a:srgbClr val="FBB3C1"/>
    <a:srgbClr val="FBAB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94" autoAdjust="0"/>
    <p:restoredTop sz="90929"/>
  </p:normalViewPr>
  <p:slideViewPr>
    <p:cSldViewPr>
      <p:cViewPr varScale="1">
        <p:scale>
          <a:sx n="111" d="100"/>
          <a:sy n="111" d="100"/>
        </p:scale>
        <p:origin x="924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9.xml"/><Relationship Id="rId21" Type="http://schemas.openxmlformats.org/officeDocument/2006/relationships/slide" Target="slides/slide14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63" Type="http://schemas.openxmlformats.org/officeDocument/2006/relationships/slide" Target="slides/slide56.xml"/><Relationship Id="rId68" Type="http://schemas.openxmlformats.org/officeDocument/2006/relationships/slide" Target="slides/slide61.xml"/><Relationship Id="rId16" Type="http://schemas.openxmlformats.org/officeDocument/2006/relationships/slide" Target="slides/slide9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66" Type="http://schemas.openxmlformats.org/officeDocument/2006/relationships/slide" Target="slides/slide59.xml"/><Relationship Id="rId74" Type="http://schemas.openxmlformats.org/officeDocument/2006/relationships/slide" Target="slides/slide67.xml"/><Relationship Id="rId79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4.xml"/><Relationship Id="rId19" Type="http://schemas.openxmlformats.org/officeDocument/2006/relationships/slide" Target="slides/slide1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64" Type="http://schemas.openxmlformats.org/officeDocument/2006/relationships/slide" Target="slides/slide57.xml"/><Relationship Id="rId69" Type="http://schemas.openxmlformats.org/officeDocument/2006/relationships/slide" Target="slides/slide62.xml"/><Relationship Id="rId77" Type="http://schemas.openxmlformats.org/officeDocument/2006/relationships/presProps" Target="presProps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72" Type="http://schemas.openxmlformats.org/officeDocument/2006/relationships/slide" Target="slides/slide65.xml"/><Relationship Id="rId80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Relationship Id="rId67" Type="http://schemas.openxmlformats.org/officeDocument/2006/relationships/slide" Target="slides/slide60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slide" Target="slides/slide55.xml"/><Relationship Id="rId70" Type="http://schemas.openxmlformats.org/officeDocument/2006/relationships/slide" Target="slides/slide63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10" Type="http://schemas.openxmlformats.org/officeDocument/2006/relationships/slide" Target="slides/slide3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slide" Target="slides/slide58.xml"/><Relationship Id="rId73" Type="http://schemas.openxmlformats.org/officeDocument/2006/relationships/slide" Target="slides/slide66.xml"/><Relationship Id="rId78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9" Type="http://schemas.openxmlformats.org/officeDocument/2006/relationships/slide" Target="slides/slide32.xml"/><Relationship Id="rId34" Type="http://schemas.openxmlformats.org/officeDocument/2006/relationships/slide" Target="slides/slide27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76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4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9354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680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744602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9206426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98816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5328442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6605045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745123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8995088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184958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8474628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943035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536170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9742039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628907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8710022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3564123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3926110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4885218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3874526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>
            <a:extLst>
              <a:ext uri="{FF2B5EF4-FFF2-40B4-BE49-F238E27FC236}">
                <a16:creationId xmlns:a16="http://schemas.microsoft.com/office/drawing/2014/main" id="{D61132A1-C1C9-4981-83F1-0DF73308CA7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0355" name="Notes Placeholder 2">
            <a:extLst>
              <a:ext uri="{FF2B5EF4-FFF2-40B4-BE49-F238E27FC236}">
                <a16:creationId xmlns:a16="http://schemas.microsoft.com/office/drawing/2014/main" id="{507CD002-AE52-44E3-9ACE-ACF9E00BFA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>
            <a:extLst>
              <a:ext uri="{FF2B5EF4-FFF2-40B4-BE49-F238E27FC236}">
                <a16:creationId xmlns:a16="http://schemas.microsoft.com/office/drawing/2014/main" id="{507813FC-27E4-4BA9-B639-B95D5231F0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1379" name="Notes Placeholder 2">
            <a:extLst>
              <a:ext uri="{FF2B5EF4-FFF2-40B4-BE49-F238E27FC236}">
                <a16:creationId xmlns:a16="http://schemas.microsoft.com/office/drawing/2014/main" id="{E80939A4-748C-44C6-9DFF-8C6583C03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>
            <a:extLst>
              <a:ext uri="{FF2B5EF4-FFF2-40B4-BE49-F238E27FC236}">
                <a16:creationId xmlns:a16="http://schemas.microsoft.com/office/drawing/2014/main" id="{2B1F0053-D089-4D0C-AB2F-EC0238D5D3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2403" name="Notes Placeholder 2">
            <a:extLst>
              <a:ext uri="{FF2B5EF4-FFF2-40B4-BE49-F238E27FC236}">
                <a16:creationId xmlns:a16="http://schemas.microsoft.com/office/drawing/2014/main" id="{BA6787A6-0187-4832-9816-1E04B2B3D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>
            <a:extLst>
              <a:ext uri="{FF2B5EF4-FFF2-40B4-BE49-F238E27FC236}">
                <a16:creationId xmlns:a16="http://schemas.microsoft.com/office/drawing/2014/main" id="{406087CC-2B37-4FC3-B42B-EE74F31EAE8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3427" name="Notes Placeholder 2">
            <a:extLst>
              <a:ext uri="{FF2B5EF4-FFF2-40B4-BE49-F238E27FC236}">
                <a16:creationId xmlns:a16="http://schemas.microsoft.com/office/drawing/2014/main" id="{4D7C6624-946C-472E-A0F0-DF47C0C793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>
            <a:extLst>
              <a:ext uri="{FF2B5EF4-FFF2-40B4-BE49-F238E27FC236}">
                <a16:creationId xmlns:a16="http://schemas.microsoft.com/office/drawing/2014/main" id="{1AB635AA-0837-482C-9937-0E6A42AE787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4451" name="Notes Placeholder 2">
            <a:extLst>
              <a:ext uri="{FF2B5EF4-FFF2-40B4-BE49-F238E27FC236}">
                <a16:creationId xmlns:a16="http://schemas.microsoft.com/office/drawing/2014/main" id="{DE76C32E-F82A-4BF6-870D-BDD3181A9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>
            <a:extLst>
              <a:ext uri="{FF2B5EF4-FFF2-40B4-BE49-F238E27FC236}">
                <a16:creationId xmlns:a16="http://schemas.microsoft.com/office/drawing/2014/main" id="{3019B95F-0419-4F54-906A-95229C944CB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5475" name="Notes Placeholder 2">
            <a:extLst>
              <a:ext uri="{FF2B5EF4-FFF2-40B4-BE49-F238E27FC236}">
                <a16:creationId xmlns:a16="http://schemas.microsoft.com/office/drawing/2014/main" id="{7B72D9F1-4B32-4A13-B921-5A26AFC6C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9276970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33969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805332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325729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8600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95997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95200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050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1"/>
          </a:xfrm>
        </p:spPr>
        <p:txBody>
          <a:bodyPr/>
          <a:lstStyle>
            <a:lvl2pPr>
              <a:spcBef>
                <a:spcPts val="336"/>
              </a:spcBef>
              <a:defRPr/>
            </a:lvl2pPr>
            <a:lvl3pPr>
              <a:spcBef>
                <a:spcPts val="288"/>
              </a:spcBef>
              <a:defRPr/>
            </a:lvl3pPr>
            <a:lvl4pPr>
              <a:spcBef>
                <a:spcPts val="240"/>
              </a:spcBef>
              <a:defRPr/>
            </a:lvl4pPr>
            <a:lvl5pPr>
              <a:spcBef>
                <a:spcPts val="240"/>
              </a:spcBef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41254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2929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7483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7483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3812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097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39302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15972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73168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275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  <a:effectLst/>
              </a:defRPr>
            </a:lvl1pPr>
            <a:lvl2pPr>
              <a:buClr>
                <a:schemeClr val="accent1"/>
              </a:buClr>
              <a:buFont typeface="Wingdings" pitchFamily="2" charset="2"/>
              <a:buChar char=""/>
              <a:defRPr>
                <a:solidFill>
                  <a:schemeClr val="bg2"/>
                </a:solidFill>
                <a:effectLst/>
              </a:defRPr>
            </a:lvl2pPr>
            <a:lvl3pPr>
              <a:buClr>
                <a:schemeClr val="accent1"/>
              </a:buClr>
              <a:buFont typeface="Times New Roman" pitchFamily="18" charset="0"/>
              <a:buChar char="»"/>
              <a:defRPr>
                <a:solidFill>
                  <a:schemeClr val="bg2"/>
                </a:solidFill>
                <a:effectLst/>
              </a:defRPr>
            </a:lvl3pPr>
            <a:lvl4pPr>
              <a:buClr>
                <a:schemeClr val="accent1"/>
              </a:buClr>
              <a:buFont typeface="Arial" pitchFamily="34" charset="0"/>
              <a:buChar char="•"/>
              <a:defRPr>
                <a:solidFill>
                  <a:schemeClr val="bg2"/>
                </a:solidFill>
                <a:effectLst/>
              </a:defRPr>
            </a:lvl4pPr>
            <a:lvl5pPr>
              <a:buClr>
                <a:schemeClr val="accent1"/>
              </a:buClr>
              <a:buFont typeface="Times New Roman" pitchFamily="18" charset="0"/>
              <a:buChar char="−"/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404914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65081-5D65-49EF-AA87-9EE0763251E5}" type="datetimeFigureOut">
              <a:rPr lang="en-CA" smtClean="0"/>
              <a:pPr>
                <a:defRPr/>
              </a:pPr>
              <a:t>2021-02-25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E88B2-6970-43AF-95F0-20667C5289FD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70628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B278F-045A-4695-9154-FCD3B55B5D31}" type="datetimeFigureOut">
              <a:rPr lang="en-CA" smtClean="0"/>
              <a:pPr>
                <a:defRPr/>
              </a:pPr>
              <a:t>2021-02-25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EC3A2-D90E-4897-81FD-CBBE5EC7312F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49766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E61D7-027F-4B77-AF29-CD14E373B519}" type="datetimeFigureOut">
              <a:rPr lang="en-CA" smtClean="0"/>
              <a:pPr>
                <a:defRPr/>
              </a:pPr>
              <a:t>2021-02-25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BC1B4-4438-43BA-A656-5F6EB959293F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95851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4039E-8048-4576-98C4-A15DB411C199}" type="datetimeFigureOut">
              <a:rPr lang="en-CA"/>
              <a:pPr>
                <a:defRPr/>
              </a:pPr>
              <a:t>2021-02-25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86302-39DE-4B0B-A876-22470511A25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31934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5A654-F602-4C2C-94A2-A624CF88EF2B}" type="datetimeFigureOut">
              <a:rPr lang="en-CA"/>
              <a:pPr>
                <a:defRPr/>
              </a:pPr>
              <a:t>2021-02-25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F053B-1659-4B39-9BA0-48B738FC38F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9336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B749A-24D2-4EBB-8FE5-BF334582C232}" type="datetimeFigureOut">
              <a:rPr lang="en-CA"/>
              <a:pPr>
                <a:defRPr/>
              </a:pPr>
              <a:t>2021-02-25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F7E45-C05B-4DC8-9E91-8E9D1CAB009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67746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9D259-D545-40F5-8E27-0888A90CAAB9}" type="datetimeFigureOut">
              <a:rPr lang="en-CA"/>
              <a:pPr>
                <a:defRPr/>
              </a:pPr>
              <a:t>2021-02-25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75438-2708-474C-8E14-C0E4F1C09B8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68388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AA897-5323-4B9E-AB2C-D8E5F712E512}" type="datetimeFigureOut">
              <a:rPr lang="en-CA"/>
              <a:pPr>
                <a:defRPr/>
              </a:pPr>
              <a:t>2021-02-25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2675C-FAE6-436C-A40C-6A9B78F0390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13892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8AEAE-C719-4AEF-A8B8-1CECADE60E4C}" type="datetimeFigureOut">
              <a:rPr lang="en-CA"/>
              <a:pPr>
                <a:defRPr/>
              </a:pPr>
              <a:t>2021-02-25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1A804-1BDC-4A00-8C01-D0C49C41C9D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41066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CEF83-24BB-4DB9-A039-3EC22AEF2148}" type="datetimeFigureOut">
              <a:rPr lang="en-CA"/>
              <a:pPr>
                <a:defRPr/>
              </a:pPr>
              <a:t>2021-02-25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E1A4D-B17D-4AC3-89A1-99F1C4DD58E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5352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2192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C61ED-296E-4E9E-A3F7-2042B6D0F00F}" type="datetimeFigureOut">
              <a:rPr lang="en-CA"/>
              <a:pPr>
                <a:defRPr/>
              </a:pPr>
              <a:t>2021-02-25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1445A-13DD-4E9A-95CA-AE1CEB3C23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19956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65081-5D65-49EF-AA87-9EE0763251E5}" type="datetimeFigureOut">
              <a:rPr lang="en-CA"/>
              <a:pPr>
                <a:defRPr/>
              </a:pPr>
              <a:t>2021-02-25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E88B2-6970-43AF-95F0-20667C5289F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2283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B278F-045A-4695-9154-FCD3B55B5D31}" type="datetimeFigureOut">
              <a:rPr lang="en-CA"/>
              <a:pPr>
                <a:defRPr/>
              </a:pPr>
              <a:t>2021-02-25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EC3A2-D90E-4897-81FD-CBBE5EC7312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40223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E61D7-027F-4B77-AF29-CD14E373B519}" type="datetimeFigureOut">
              <a:rPr lang="en-CA"/>
              <a:pPr>
                <a:defRPr/>
              </a:pPr>
              <a:t>2021-02-25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BC1B4-4438-43BA-A656-5F6EB959293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69523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24907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08775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638274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34047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97387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730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992092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916501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46407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201973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71972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71918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SmartArt graphic</a:t>
            </a:r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151249712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07583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18544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681194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2021-02-25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1079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7050373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2021-02-25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99304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2021-02-25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331273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2021-02-25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573270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2021-02-25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051637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2021-02-25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611918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29783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04381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522474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370982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464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7552003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825658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226488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238804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138229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818536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282150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556131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188078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SmartArt graphic</a:t>
            </a:r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306538282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3556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851735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604589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429828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89225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830906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083591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407067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777095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617415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886394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297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  <a:effectLst/>
              </a:defRPr>
            </a:lvl1pPr>
            <a:lvl2pPr>
              <a:defRPr sz="2800">
                <a:solidFill>
                  <a:schemeClr val="bg2"/>
                </a:solidFill>
                <a:effectLst/>
              </a:defRPr>
            </a:lvl2pPr>
            <a:lvl3pPr>
              <a:defRPr sz="2400">
                <a:solidFill>
                  <a:schemeClr val="bg2"/>
                </a:solidFill>
                <a:effectLst/>
              </a:defRPr>
            </a:lvl3pPr>
            <a:lvl4pPr>
              <a:defRPr sz="2000">
                <a:solidFill>
                  <a:schemeClr val="bg2"/>
                </a:solidFill>
                <a:effectLst/>
              </a:defRPr>
            </a:lvl4pPr>
            <a:lvl5pPr>
              <a:defRPr sz="2000">
                <a:solidFill>
                  <a:schemeClr val="bg2"/>
                </a:solidFill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489089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SmartArt graphic</a:t>
            </a:r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1434507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59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1044" name="Rectangle 4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5" name="Rectangle 5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1042" name="Rectangle 7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3" name="Rectangle 8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1040" name="Rectangle 10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1" name="Rectangle 11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6" name="Rectangle 13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7" name="Rectangle 14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8" name="Rectangle 15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9" name="Rectangle 16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34" name="Rectangle 18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</p:grpSp>
      <p:sp>
        <p:nvSpPr>
          <p:cNvPr id="7886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886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25106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effectLst/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bg2"/>
          </a:solidFill>
          <a:effectLst/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bg2"/>
          </a:solidFill>
          <a:effectLst/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bg2"/>
          </a:solidFill>
          <a:effectLst/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bg2"/>
          </a:solidFill>
          <a:effectLst/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bg2"/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51037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97817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92179F7-3D14-466F-B420-470A2F49F73E}" type="datetimeFigureOut">
              <a:rPr lang="en-CA"/>
              <a:pPr>
                <a:defRPr/>
              </a:pPr>
              <a:t>2021-02-25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5AA882C-888C-4E12-8B53-E9A7A4484BC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381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670718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8" name="Group 4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2" name="Rectangle 2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27" name="Rectangle 3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3" name="Rectangle 5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4" name="Rectangle 6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5" name="Rectangle 8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6" name="Rectangle 9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41" name="Rectangle 17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</p:grpSp>
      <p:sp>
        <p:nvSpPr>
          <p:cNvPr id="104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538553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80FAD-DCB9-4763-AEE2-A7ADC3E58BEF}" type="datetimeFigureOut">
              <a:rPr lang="en-CA" smtClean="0"/>
              <a:pPr/>
              <a:t>2021-02-25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6721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670718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8" name="Group 4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2" name="Rectangle 2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27" name="Rectangle 3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3" name="Rectangle 5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4" name="Rectangle 6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5" name="Rectangle 8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6" name="Rectangle 9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41" name="Rectangle 17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</p:grpSp>
      <p:sp>
        <p:nvSpPr>
          <p:cNvPr id="104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930763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670718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8" name="Group 4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2" name="Rectangle 2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27" name="Rectangle 3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3" name="Rectangle 5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4" name="Rectangle 6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5" name="Rectangle 8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6" name="Rectangle 9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41" name="Rectangle 17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</p:grpSp>
      <p:sp>
        <p:nvSpPr>
          <p:cNvPr id="104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880220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2057400"/>
          </a:xfrm>
        </p:spPr>
        <p:txBody>
          <a:bodyPr/>
          <a:lstStyle/>
          <a:p>
            <a:pPr>
              <a:defRPr/>
            </a:pPr>
            <a:r>
              <a:rPr lang="en-US" dirty="0"/>
              <a:t>Interfaces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72000"/>
            <a:ext cx="6400800" cy="1066800"/>
          </a:xfrm>
        </p:spPr>
        <p:txBody>
          <a:bodyPr/>
          <a:lstStyle/>
          <a:p>
            <a:pPr>
              <a:defRPr/>
            </a:pPr>
            <a:r>
              <a:rPr lang="en-US" dirty="0"/>
              <a:t>with Polymorphism </a:t>
            </a:r>
            <a:br>
              <a:rPr lang="en-US" dirty="0"/>
            </a:br>
            <a:r>
              <a:rPr lang="en-US" dirty="0"/>
              <a:t>and Lambda Expressions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36CEFE1-E475-404E-A476-33EF28F8B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</a:t>
            </a:r>
            <a:r>
              <a:rPr lang="en-US" dirty="0" err="1"/>
              <a:t>setLayout</a:t>
            </a:r>
            <a:r>
              <a:rPr lang="en-US" dirty="0"/>
              <a:t>?</a:t>
            </a:r>
            <a:endParaRPr lang="en-CA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F5ED56-67D1-4E82-9787-A67AD94D9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setLayout</a:t>
            </a:r>
            <a:r>
              <a:rPr lang="en-US" dirty="0"/>
              <a:t> defined in Container class</a:t>
            </a:r>
          </a:p>
          <a:p>
            <a:pPr lvl="1"/>
            <a:r>
              <a:rPr lang="en-US" dirty="0"/>
              <a:t>inherited by </a:t>
            </a:r>
            <a:r>
              <a:rPr lang="en-US" dirty="0" err="1"/>
              <a:t>JFrame</a:t>
            </a:r>
            <a:r>
              <a:rPr lang="en-US" dirty="0"/>
              <a:t> and </a:t>
            </a:r>
            <a:r>
              <a:rPr lang="en-US" dirty="0" err="1"/>
              <a:t>JPanel</a:t>
            </a:r>
            <a:r>
              <a:rPr lang="en-US" dirty="0"/>
              <a:t> (among others)</a:t>
            </a:r>
          </a:p>
          <a:p>
            <a:pPr lvl="1"/>
            <a:r>
              <a:rPr lang="en-US" dirty="0"/>
              <a:t>expects to be given a </a:t>
            </a:r>
            <a:r>
              <a:rPr lang="en-US" dirty="0" err="1"/>
              <a:t>LayoutManager</a:t>
            </a:r>
            <a:endParaRPr lang="en-US" dirty="0"/>
          </a:p>
          <a:p>
            <a:r>
              <a:rPr lang="en-US" dirty="0"/>
              <a:t>Some </a:t>
            </a:r>
            <a:r>
              <a:rPr lang="en-US" dirty="0" err="1"/>
              <a:t>LayoutManagers</a:t>
            </a:r>
            <a:r>
              <a:rPr lang="en-US" dirty="0"/>
              <a:t> are:</a:t>
            </a:r>
          </a:p>
          <a:p>
            <a:pPr lvl="1"/>
            <a:r>
              <a:rPr lang="en-US" dirty="0" err="1"/>
              <a:t>BorderLayout</a:t>
            </a:r>
            <a:r>
              <a:rPr lang="en-US" dirty="0"/>
              <a:t> (items placed at edges or </a:t>
            </a:r>
            <a:r>
              <a:rPr lang="en-US" dirty="0" err="1"/>
              <a:t>centre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GridLayout</a:t>
            </a:r>
            <a:r>
              <a:rPr lang="en-US" dirty="0"/>
              <a:t> (items placed in a table)</a:t>
            </a:r>
          </a:p>
          <a:p>
            <a:pPr lvl="1"/>
            <a:r>
              <a:rPr lang="en-US" dirty="0" err="1"/>
              <a:t>FlowLayout</a:t>
            </a:r>
            <a:r>
              <a:rPr lang="en-US" dirty="0"/>
              <a:t> (items placed next to each other and “wrapped” as necessary)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00673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80FE0-20B5-4D62-AD8B-25AE0D839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No </a:t>
            </a:r>
            <a:r>
              <a:rPr lang="en-CA" dirty="0" err="1"/>
              <a:t>LayoutManager</a:t>
            </a:r>
            <a:r>
              <a:rPr lang="en-CA" dirty="0"/>
              <a:t> Class!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2FF0A-E7FA-4EBF-813C-4D50FC0FE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LayoutManagers</a:t>
            </a:r>
            <a:r>
              <a:rPr lang="en-CA" dirty="0"/>
              <a:t> do not inherit methods</a:t>
            </a:r>
          </a:p>
          <a:p>
            <a:pPr lvl="1"/>
            <a:r>
              <a:rPr lang="en-CA" dirty="0"/>
              <a:t>they need to know how to lay out a container…</a:t>
            </a:r>
          </a:p>
          <a:p>
            <a:pPr lvl="1"/>
            <a:r>
              <a:rPr lang="en-CA" dirty="0"/>
              <a:t>…but each does it in its own way</a:t>
            </a:r>
          </a:p>
          <a:p>
            <a:r>
              <a:rPr lang="en-CA" dirty="0" err="1"/>
              <a:t>LayoutManager</a:t>
            </a:r>
            <a:r>
              <a:rPr lang="en-CA" dirty="0"/>
              <a:t> operations:</a:t>
            </a:r>
          </a:p>
          <a:p>
            <a:pPr lvl="1"/>
            <a:r>
              <a:rPr lang="en-CA" dirty="0"/>
              <a:t>add a Component to the layout</a:t>
            </a:r>
          </a:p>
          <a:p>
            <a:pPr lvl="1"/>
            <a:r>
              <a:rPr lang="en-CA" dirty="0"/>
              <a:t>remove a component from the layout</a:t>
            </a:r>
          </a:p>
          <a:p>
            <a:pPr lvl="1"/>
            <a:r>
              <a:rPr lang="en-CA" dirty="0"/>
              <a:t>calculate the minimum size of the layout</a:t>
            </a:r>
          </a:p>
          <a:p>
            <a:pPr lvl="1"/>
            <a:r>
              <a:rPr lang="en-CA" dirty="0"/>
              <a:t>calculate the preferred size of the layout</a:t>
            </a:r>
          </a:p>
          <a:p>
            <a:pPr lvl="1"/>
            <a:r>
              <a:rPr lang="en-CA" dirty="0"/>
              <a:t>lay out the Components in the Container</a:t>
            </a:r>
          </a:p>
        </p:txBody>
      </p:sp>
    </p:spTree>
    <p:extLst>
      <p:ext uri="{BB962C8B-B14F-4D97-AF65-F5344CB8AC3E}">
        <p14:creationId xmlns:p14="http://schemas.microsoft.com/office/powerpoint/2010/main" val="2521127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8A958-04CB-48C8-91AC-A3A30DDBF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What, not 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7C226-F50F-48A9-B951-1C3A5EE7B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Each </a:t>
            </a:r>
            <a:r>
              <a:rPr lang="en-CA" dirty="0" err="1"/>
              <a:t>LayoutManager</a:t>
            </a:r>
            <a:r>
              <a:rPr lang="en-CA" dirty="0"/>
              <a:t> has its own way of doing the things it needs to do</a:t>
            </a:r>
          </a:p>
          <a:p>
            <a:pPr lvl="1"/>
            <a:r>
              <a:rPr lang="en-CA" dirty="0"/>
              <a:t>put it in a table, on a line, in a particular place</a:t>
            </a:r>
          </a:p>
          <a:p>
            <a:r>
              <a:rPr lang="en-CA" dirty="0"/>
              <a:t>Nothing in common…</a:t>
            </a:r>
          </a:p>
          <a:p>
            <a:pPr lvl="1"/>
            <a:r>
              <a:rPr lang="en-CA" dirty="0"/>
              <a:t>no method definition works for all LMs</a:t>
            </a:r>
          </a:p>
          <a:p>
            <a:r>
              <a:rPr lang="en-CA" dirty="0"/>
              <a:t>…</a:t>
            </a:r>
            <a:r>
              <a:rPr lang="en-CA" i="1" dirty="0"/>
              <a:t>except</a:t>
            </a:r>
            <a:r>
              <a:rPr lang="en-CA" dirty="0"/>
              <a:t> </a:t>
            </a:r>
            <a:r>
              <a:rPr lang="en-CA" i="1" dirty="0"/>
              <a:t>what needs to be done</a:t>
            </a:r>
          </a:p>
          <a:p>
            <a:pPr lvl="1"/>
            <a:r>
              <a:rPr lang="en-CA" dirty="0"/>
              <a:t>those same five operations need to be done</a:t>
            </a:r>
          </a:p>
          <a:p>
            <a:pPr lvl="1"/>
            <a:r>
              <a:rPr lang="en-CA" dirty="0"/>
              <a:t>but no restriction on </a:t>
            </a:r>
            <a:r>
              <a:rPr lang="en-CA" i="1" dirty="0"/>
              <a:t>how</a:t>
            </a:r>
            <a:r>
              <a:rPr lang="en-CA" dirty="0"/>
              <a:t> they get done</a:t>
            </a:r>
          </a:p>
        </p:txBody>
      </p:sp>
    </p:spTree>
    <p:extLst>
      <p:ext uri="{BB962C8B-B14F-4D97-AF65-F5344CB8AC3E}">
        <p14:creationId xmlns:p14="http://schemas.microsoft.com/office/powerpoint/2010/main" val="636244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C0048-B77C-4322-82CB-220E56AFF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71C6B-5C9E-4CF8-8A20-F416D3031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40650" cy="4114800"/>
          </a:xfrm>
        </p:spPr>
        <p:txBody>
          <a:bodyPr/>
          <a:lstStyle/>
          <a:p>
            <a:r>
              <a:rPr lang="en-CA" dirty="0" err="1"/>
              <a:t>LayoutManager</a:t>
            </a:r>
            <a:r>
              <a:rPr lang="en-CA" dirty="0"/>
              <a:t> is an </a:t>
            </a:r>
            <a:r>
              <a:rPr lang="en-CA" i="1" dirty="0"/>
              <a:t>interface</a:t>
            </a:r>
          </a:p>
          <a:p>
            <a:pPr lvl="1"/>
            <a:r>
              <a:rPr lang="en-CA" dirty="0"/>
              <a:t>a list of methods to be implemented</a:t>
            </a:r>
          </a:p>
          <a:p>
            <a:pPr marL="342900" lvl="1" indent="-342900">
              <a:spcBef>
                <a:spcPct val="20000"/>
              </a:spcBef>
              <a:buNone/>
              <a:defRPr/>
            </a:pP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public </a:t>
            </a:r>
            <a:r>
              <a:rPr lang="en-CA" sz="2000" b="1" dirty="0">
                <a:solidFill>
                  <a:srgbClr val="A06D3A"/>
                </a:solidFill>
                <a:ea typeface="+mn-ea"/>
                <a:cs typeface="+mn-cs"/>
              </a:rPr>
              <a:t>interface</a:t>
            </a: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 </a:t>
            </a:r>
            <a:r>
              <a:rPr lang="en-CA" sz="2000" dirty="0" err="1">
                <a:solidFill>
                  <a:srgbClr val="A06D3A"/>
                </a:solidFill>
                <a:ea typeface="+mn-ea"/>
                <a:cs typeface="+mn-cs"/>
              </a:rPr>
              <a:t>LayoutManager</a:t>
            </a: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 {</a:t>
            </a:r>
          </a:p>
          <a:p>
            <a:pPr marL="342900" lvl="1" indent="-342900">
              <a:spcBef>
                <a:spcPct val="20000"/>
              </a:spcBef>
              <a:buNone/>
              <a:defRPr/>
            </a:pP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    public void </a:t>
            </a:r>
            <a:r>
              <a:rPr lang="en-CA" sz="2000" dirty="0" err="1">
                <a:solidFill>
                  <a:srgbClr val="A06D3A"/>
                </a:solidFill>
                <a:ea typeface="+mn-ea"/>
                <a:cs typeface="+mn-cs"/>
              </a:rPr>
              <a:t>addLayoutComponent</a:t>
            </a: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(String name, Component comp);</a:t>
            </a:r>
          </a:p>
          <a:p>
            <a:pPr marL="342900" lvl="1" indent="-342900">
              <a:spcBef>
                <a:spcPct val="20000"/>
              </a:spcBef>
              <a:buNone/>
              <a:defRPr/>
            </a:pP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    public void </a:t>
            </a:r>
            <a:r>
              <a:rPr lang="en-CA" sz="2000" dirty="0" err="1">
                <a:solidFill>
                  <a:srgbClr val="A06D3A"/>
                </a:solidFill>
                <a:ea typeface="+mn-ea"/>
                <a:cs typeface="+mn-cs"/>
              </a:rPr>
              <a:t>removeLayoutComponent</a:t>
            </a: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(Component comp);</a:t>
            </a:r>
          </a:p>
          <a:p>
            <a:pPr marL="342900" lvl="1" indent="-342900">
              <a:spcBef>
                <a:spcPct val="20000"/>
              </a:spcBef>
              <a:buNone/>
              <a:defRPr/>
            </a:pP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    public Dimension </a:t>
            </a:r>
            <a:r>
              <a:rPr lang="en-CA" sz="2000" dirty="0" err="1">
                <a:solidFill>
                  <a:srgbClr val="A06D3A"/>
                </a:solidFill>
                <a:ea typeface="+mn-ea"/>
                <a:cs typeface="+mn-cs"/>
              </a:rPr>
              <a:t>minimumLayoutSize</a:t>
            </a: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(Container parent);</a:t>
            </a:r>
          </a:p>
          <a:p>
            <a:pPr marL="342900" lvl="1" indent="-342900">
              <a:spcBef>
                <a:spcPct val="20000"/>
              </a:spcBef>
              <a:buNone/>
              <a:defRPr/>
            </a:pP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    public Dimension </a:t>
            </a:r>
            <a:r>
              <a:rPr lang="en-CA" sz="2000" dirty="0" err="1">
                <a:solidFill>
                  <a:srgbClr val="A06D3A"/>
                </a:solidFill>
                <a:ea typeface="+mn-ea"/>
                <a:cs typeface="+mn-cs"/>
              </a:rPr>
              <a:t>preferredLayoutSize</a:t>
            </a: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(Container parent);</a:t>
            </a:r>
          </a:p>
          <a:p>
            <a:pPr marL="342900" lvl="1" indent="-342900">
              <a:spcBef>
                <a:spcPct val="20000"/>
              </a:spcBef>
              <a:buNone/>
              <a:defRPr/>
            </a:pP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    public void </a:t>
            </a:r>
            <a:r>
              <a:rPr lang="en-CA" sz="2000" dirty="0" err="1">
                <a:solidFill>
                  <a:srgbClr val="A06D3A"/>
                </a:solidFill>
                <a:ea typeface="+mn-ea"/>
                <a:cs typeface="+mn-cs"/>
              </a:rPr>
              <a:t>layoutContainer</a:t>
            </a: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(Container parent);</a:t>
            </a:r>
          </a:p>
          <a:p>
            <a:pPr marL="342900" lvl="1" indent="-342900">
              <a:spcBef>
                <a:spcPct val="20000"/>
              </a:spcBef>
              <a:buNone/>
              <a:defRPr/>
            </a:pP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}</a:t>
            </a:r>
          </a:p>
          <a:p>
            <a:pPr lvl="1"/>
            <a:r>
              <a:rPr lang="en-CA" dirty="0"/>
              <a:t>no method bodies: no </a:t>
            </a:r>
            <a:r>
              <a:rPr lang="en-CA" i="1" dirty="0"/>
              <a:t>how</a:t>
            </a:r>
            <a:r>
              <a:rPr lang="en-CA" dirty="0"/>
              <a:t>; just </a:t>
            </a:r>
            <a:r>
              <a:rPr lang="en-CA" i="1" dirty="0"/>
              <a:t>what</a:t>
            </a:r>
          </a:p>
        </p:txBody>
      </p:sp>
    </p:spTree>
    <p:extLst>
      <p:ext uri="{BB962C8B-B14F-4D97-AF65-F5344CB8AC3E}">
        <p14:creationId xmlns:p14="http://schemas.microsoft.com/office/powerpoint/2010/main" val="3846200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323BA-A2E6-4E52-BD76-57CA4BE48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Implementing an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2744D-11DC-4B03-A750-4DF849A5A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Each LM class implements that interface</a:t>
            </a:r>
          </a:p>
          <a:p>
            <a:pPr marL="342900" lvl="1" indent="14288">
              <a:spcBef>
                <a:spcPct val="20000"/>
              </a:spcBef>
              <a:buNone/>
              <a:defRPr/>
            </a:pP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public class </a:t>
            </a:r>
            <a:r>
              <a:rPr lang="en-CA" sz="2000" dirty="0" err="1">
                <a:solidFill>
                  <a:srgbClr val="A06D3A"/>
                </a:solidFill>
                <a:ea typeface="+mn-ea"/>
                <a:cs typeface="+mn-cs"/>
              </a:rPr>
              <a:t>GridLayout</a:t>
            </a: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 </a:t>
            </a:r>
            <a:r>
              <a:rPr lang="en-CA" sz="2000" b="1" dirty="0">
                <a:solidFill>
                  <a:srgbClr val="A06D3A"/>
                </a:solidFill>
                <a:ea typeface="+mn-ea"/>
                <a:cs typeface="+mn-cs"/>
              </a:rPr>
              <a:t>implements</a:t>
            </a: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 </a:t>
            </a:r>
            <a:r>
              <a:rPr lang="en-CA" sz="2000" dirty="0" err="1">
                <a:solidFill>
                  <a:srgbClr val="A06D3A"/>
                </a:solidFill>
                <a:ea typeface="+mn-ea"/>
                <a:cs typeface="+mn-cs"/>
              </a:rPr>
              <a:t>LayoutManager</a:t>
            </a: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 { … }</a:t>
            </a:r>
          </a:p>
          <a:p>
            <a:pPr marL="342900" lvl="1" indent="14288">
              <a:spcBef>
                <a:spcPct val="20000"/>
              </a:spcBef>
              <a:buNone/>
              <a:defRPr/>
            </a:pP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public class </a:t>
            </a:r>
            <a:r>
              <a:rPr lang="en-CA" sz="2000" dirty="0" err="1">
                <a:solidFill>
                  <a:srgbClr val="A06D3A"/>
                </a:solidFill>
                <a:ea typeface="+mn-ea"/>
                <a:cs typeface="+mn-cs"/>
              </a:rPr>
              <a:t>BorderLayout</a:t>
            </a: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 </a:t>
            </a:r>
            <a:r>
              <a:rPr lang="en-CA" sz="2000" b="1" dirty="0">
                <a:solidFill>
                  <a:srgbClr val="A06D3A"/>
                </a:solidFill>
                <a:ea typeface="+mn-ea"/>
                <a:cs typeface="+mn-cs"/>
              </a:rPr>
              <a:t>implements</a:t>
            </a: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 </a:t>
            </a:r>
            <a:r>
              <a:rPr lang="en-CA" sz="2000" dirty="0" err="1">
                <a:solidFill>
                  <a:srgbClr val="A06D3A"/>
                </a:solidFill>
                <a:ea typeface="+mn-ea"/>
                <a:cs typeface="+mn-cs"/>
              </a:rPr>
              <a:t>LayoutManager</a:t>
            </a: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 { … }</a:t>
            </a:r>
          </a:p>
          <a:p>
            <a:pPr marL="342900" lvl="1" indent="14288">
              <a:spcBef>
                <a:spcPct val="20000"/>
              </a:spcBef>
              <a:buNone/>
              <a:defRPr/>
            </a:pP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public class </a:t>
            </a:r>
            <a:r>
              <a:rPr lang="en-CA" sz="2000" dirty="0" err="1">
                <a:solidFill>
                  <a:srgbClr val="A06D3A"/>
                </a:solidFill>
                <a:ea typeface="+mn-ea"/>
                <a:cs typeface="+mn-cs"/>
              </a:rPr>
              <a:t>FlowLayout</a:t>
            </a: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 </a:t>
            </a:r>
            <a:r>
              <a:rPr lang="en-CA" sz="2000" b="1" dirty="0">
                <a:solidFill>
                  <a:srgbClr val="A06D3A"/>
                </a:solidFill>
                <a:ea typeface="+mn-ea"/>
                <a:cs typeface="+mn-cs"/>
              </a:rPr>
              <a:t>implements</a:t>
            </a: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 </a:t>
            </a:r>
            <a:r>
              <a:rPr lang="en-CA" sz="2000" dirty="0" err="1">
                <a:solidFill>
                  <a:srgbClr val="A06D3A"/>
                </a:solidFill>
                <a:ea typeface="+mn-ea"/>
                <a:cs typeface="+mn-cs"/>
              </a:rPr>
              <a:t>LayoutManager</a:t>
            </a:r>
            <a:r>
              <a:rPr lang="en-CA" sz="2000" dirty="0">
                <a:solidFill>
                  <a:srgbClr val="A06D3A"/>
                </a:solidFill>
                <a:ea typeface="+mn-ea"/>
                <a:cs typeface="+mn-cs"/>
              </a:rPr>
              <a:t> { … }</a:t>
            </a:r>
          </a:p>
          <a:p>
            <a:pPr lvl="1"/>
            <a:r>
              <a:rPr lang="en-CA" dirty="0"/>
              <a:t>says “I know how to do those things!”</a:t>
            </a:r>
          </a:p>
          <a:p>
            <a:pPr lvl="2"/>
            <a:r>
              <a:rPr lang="en-CA" dirty="0"/>
              <a:t>not allowed to lie about that!</a:t>
            </a:r>
          </a:p>
          <a:p>
            <a:r>
              <a:rPr lang="en-CA" dirty="0"/>
              <a:t>Each LM class defines those five methods</a:t>
            </a:r>
          </a:p>
          <a:p>
            <a:pPr lvl="1"/>
            <a:r>
              <a:rPr lang="en-CA" dirty="0"/>
              <a:t>but each has its own separate definition</a:t>
            </a:r>
          </a:p>
          <a:p>
            <a:pPr lvl="1"/>
            <a:r>
              <a:rPr lang="en-CA" dirty="0"/>
              <a:t>not inherited from anywhere</a:t>
            </a:r>
          </a:p>
        </p:txBody>
      </p:sp>
    </p:spTree>
    <p:extLst>
      <p:ext uri="{BB962C8B-B14F-4D97-AF65-F5344CB8AC3E}">
        <p14:creationId xmlns:p14="http://schemas.microsoft.com/office/powerpoint/2010/main" val="271317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Why Use Interfaces?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We can say </a:t>
            </a:r>
            <a:r>
              <a:rPr lang="en-CA" i="1" dirty="0"/>
              <a:t>what needs doing </a:t>
            </a:r>
            <a:r>
              <a:rPr lang="en-CA" dirty="0"/>
              <a:t>without saying </a:t>
            </a:r>
            <a:r>
              <a:rPr lang="en-CA" i="1" dirty="0"/>
              <a:t>how it needs to be done</a:t>
            </a:r>
          </a:p>
          <a:p>
            <a:pPr lvl="1">
              <a:defRPr/>
            </a:pPr>
            <a:r>
              <a:rPr lang="en-CA" i="1" dirty="0"/>
              <a:t>e.g. </a:t>
            </a:r>
            <a:r>
              <a:rPr lang="en-CA" dirty="0"/>
              <a:t>Containers will need to be laid out</a:t>
            </a:r>
          </a:p>
          <a:p>
            <a:pPr lvl="1">
              <a:defRPr/>
            </a:pPr>
            <a:r>
              <a:rPr lang="en-CA" dirty="0"/>
              <a:t>different containers will want different layouts</a:t>
            </a:r>
          </a:p>
          <a:p>
            <a:pPr lvl="1">
              <a:defRPr/>
            </a:pPr>
            <a:r>
              <a:rPr lang="en-CA" dirty="0"/>
              <a:t>but there are these five things any layout needs to be able to do</a:t>
            </a:r>
          </a:p>
          <a:p>
            <a:pPr lvl="1">
              <a:defRPr/>
            </a:pPr>
            <a:r>
              <a:rPr lang="en-CA" dirty="0"/>
              <a:t>so we specify what those five things are…</a:t>
            </a:r>
          </a:p>
          <a:p>
            <a:pPr lvl="1">
              <a:defRPr/>
            </a:pPr>
            <a:r>
              <a:rPr lang="en-CA" dirty="0"/>
              <a:t>…and let the actual classes worry about how to do them</a:t>
            </a:r>
          </a:p>
        </p:txBody>
      </p:sp>
    </p:spTree>
    <p:extLst>
      <p:ext uri="{BB962C8B-B14F-4D97-AF65-F5344CB8AC3E}">
        <p14:creationId xmlns:p14="http://schemas.microsoft.com/office/powerpoint/2010/main" val="3240213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Java 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Just list the methods in the interface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b="1" dirty="0">
                <a:solidFill>
                  <a:srgbClr val="A06D3A"/>
                </a:solidFill>
              </a:rPr>
              <a:t>interface</a:t>
            </a:r>
            <a:r>
              <a:rPr lang="en-CA" sz="2400" dirty="0">
                <a:solidFill>
                  <a:srgbClr val="A06D3A"/>
                </a:solidFill>
              </a:rPr>
              <a:t> Measurable 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public double </a:t>
            </a:r>
            <a:r>
              <a:rPr lang="en-CA" sz="2400" dirty="0" err="1">
                <a:solidFill>
                  <a:srgbClr val="A06D3A"/>
                </a:solidFill>
              </a:rPr>
              <a:t>getArea</a:t>
            </a:r>
            <a:r>
              <a:rPr lang="en-CA" sz="2400" dirty="0">
                <a:solidFill>
                  <a:srgbClr val="A06D3A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public double </a:t>
            </a:r>
            <a:r>
              <a:rPr lang="en-CA" sz="2400" dirty="0" err="1">
                <a:solidFill>
                  <a:srgbClr val="A06D3A"/>
                </a:solidFill>
              </a:rPr>
              <a:t>getPerimeter</a:t>
            </a:r>
            <a:r>
              <a:rPr lang="en-CA" sz="2400" dirty="0">
                <a:solidFill>
                  <a:srgbClr val="A06D3A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2">
              <a:buNone/>
            </a:pPr>
            <a:r>
              <a:rPr lang="en-CA" dirty="0">
                <a:solidFill>
                  <a:srgbClr val="A06D3A"/>
                </a:solidFill>
              </a:rPr>
              <a:t>import </a:t>
            </a:r>
            <a:r>
              <a:rPr lang="en-CA" dirty="0" err="1">
                <a:solidFill>
                  <a:srgbClr val="A06D3A"/>
                </a:solidFill>
              </a:rPr>
              <a:t>java.awt.Color</a:t>
            </a:r>
            <a:r>
              <a:rPr lang="en-CA" dirty="0">
                <a:solidFill>
                  <a:srgbClr val="A06D3A"/>
                </a:solidFill>
              </a:rPr>
              <a:t>;</a:t>
            </a:r>
          </a:p>
          <a:p>
            <a:pPr lvl="2">
              <a:buNone/>
            </a:pPr>
            <a:r>
              <a:rPr lang="en-CA" dirty="0">
                <a:solidFill>
                  <a:srgbClr val="A06D3A"/>
                </a:solidFill>
              </a:rPr>
              <a:t>public </a:t>
            </a:r>
            <a:r>
              <a:rPr lang="en-CA" b="1" dirty="0">
                <a:solidFill>
                  <a:srgbClr val="A06D3A"/>
                </a:solidFill>
              </a:rPr>
              <a:t>interface</a:t>
            </a:r>
            <a:r>
              <a:rPr lang="en-CA" dirty="0">
                <a:solidFill>
                  <a:srgbClr val="A06D3A"/>
                </a:solidFill>
              </a:rPr>
              <a:t> Colourable {</a:t>
            </a:r>
          </a:p>
          <a:p>
            <a:pPr lvl="2">
              <a:buNone/>
            </a:pPr>
            <a:r>
              <a:rPr lang="en-CA" dirty="0">
                <a:solidFill>
                  <a:srgbClr val="A06D3A"/>
                </a:solidFill>
              </a:rPr>
              <a:t>    public Color </a:t>
            </a:r>
            <a:r>
              <a:rPr lang="en-CA" dirty="0" err="1">
                <a:solidFill>
                  <a:srgbClr val="A06D3A"/>
                </a:solidFill>
              </a:rPr>
              <a:t>getColor</a:t>
            </a:r>
            <a:r>
              <a:rPr lang="en-CA" dirty="0">
                <a:solidFill>
                  <a:srgbClr val="A06D3A"/>
                </a:solidFill>
              </a:rPr>
              <a:t>();</a:t>
            </a:r>
          </a:p>
          <a:p>
            <a:pPr lvl="2">
              <a:buNone/>
            </a:pPr>
            <a:r>
              <a:rPr lang="en-CA" dirty="0">
                <a:solidFill>
                  <a:srgbClr val="A06D3A"/>
                </a:solidFill>
              </a:rPr>
              <a:t>    public void </a:t>
            </a:r>
            <a:r>
              <a:rPr lang="en-CA" dirty="0" err="1">
                <a:solidFill>
                  <a:srgbClr val="A06D3A"/>
                </a:solidFill>
              </a:rPr>
              <a:t>setColour</a:t>
            </a:r>
            <a:r>
              <a:rPr lang="en-CA" dirty="0">
                <a:solidFill>
                  <a:srgbClr val="A06D3A"/>
                </a:solidFill>
              </a:rPr>
              <a:t>(Color c);</a:t>
            </a:r>
          </a:p>
          <a:p>
            <a:pPr lvl="2">
              <a:buNone/>
            </a:pPr>
            <a:r>
              <a:rPr lang="en-CA" dirty="0">
                <a:solidFill>
                  <a:srgbClr val="A06D3A"/>
                </a:solidFill>
              </a:rPr>
              <a:t>}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066800" y="2514600"/>
            <a:ext cx="4343400" cy="1676400"/>
          </a:xfrm>
          <a:prstGeom prst="rect">
            <a:avLst/>
          </a:prstGeom>
          <a:noFill/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524000" y="4191000"/>
            <a:ext cx="4572000" cy="1981200"/>
          </a:xfrm>
          <a:prstGeom prst="rect">
            <a:avLst/>
          </a:prstGeom>
          <a:noFill/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14090F-557E-4D75-B62E-758013E250C2}"/>
              </a:ext>
            </a:extLst>
          </p:cNvPr>
          <p:cNvSpPr txBox="1"/>
          <p:nvPr/>
        </p:nvSpPr>
        <p:spPr>
          <a:xfrm>
            <a:off x="2434278" y="6457890"/>
            <a:ext cx="67097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2000" dirty="0">
                <a:solidFill>
                  <a:schemeClr val="bg2"/>
                </a:solidFill>
                <a:latin typeface="Arial Nova" panose="020B0604020202020204" pitchFamily="34" charset="0"/>
              </a:rPr>
              <a:t>NOTE: methods with no body are called </a:t>
            </a:r>
            <a:r>
              <a:rPr lang="en-CA" sz="2000" i="1" dirty="0">
                <a:solidFill>
                  <a:schemeClr val="bg2"/>
                </a:solidFill>
                <a:latin typeface="Arial Nova" panose="020B0604020202020204" pitchFamily="34" charset="0"/>
              </a:rPr>
              <a:t>abstract</a:t>
            </a:r>
            <a:r>
              <a:rPr lang="en-CA" sz="2000" dirty="0">
                <a:solidFill>
                  <a:schemeClr val="bg2"/>
                </a:solidFill>
                <a:latin typeface="Arial Nova" panose="020B0604020202020204" pitchFamily="34" charset="0"/>
              </a:rPr>
              <a:t> methods.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Implementing an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If you say you implement an interface…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class Rectangle </a:t>
            </a:r>
            <a:r>
              <a:rPr lang="en-CA" sz="2400" b="1" dirty="0">
                <a:solidFill>
                  <a:srgbClr val="A06D3A"/>
                </a:solidFill>
              </a:rPr>
              <a:t>implements</a:t>
            </a:r>
            <a:r>
              <a:rPr lang="en-CA" sz="2400" dirty="0">
                <a:solidFill>
                  <a:srgbClr val="A06D3A"/>
                </a:solidFill>
              </a:rPr>
              <a:t> Measurable</a:t>
            </a:r>
          </a:p>
          <a:p>
            <a:r>
              <a:rPr lang="en-CA" dirty="0"/>
              <a:t>…you must define all its methods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@Override </a:t>
            </a:r>
            <a:r>
              <a:rPr lang="en-CA" sz="2400" b="1" dirty="0">
                <a:solidFill>
                  <a:srgbClr val="A06D3A"/>
                </a:solidFill>
              </a:rPr>
              <a:t>public double </a:t>
            </a:r>
            <a:r>
              <a:rPr lang="en-CA" sz="2400" b="1" dirty="0" err="1">
                <a:solidFill>
                  <a:srgbClr val="A06D3A"/>
                </a:solidFill>
              </a:rPr>
              <a:t>getArea</a:t>
            </a:r>
            <a:r>
              <a:rPr lang="en-CA" sz="2400" b="1" dirty="0">
                <a:solidFill>
                  <a:srgbClr val="A06D3A"/>
                </a:solidFill>
              </a:rPr>
              <a:t>()</a:t>
            </a:r>
            <a:r>
              <a:rPr lang="en-CA" sz="2400" dirty="0">
                <a:solidFill>
                  <a:srgbClr val="A06D3A"/>
                </a:solidFill>
              </a:rPr>
              <a:t> 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return length * width;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@Override </a:t>
            </a:r>
            <a:r>
              <a:rPr lang="en-CA" sz="2400" b="1" dirty="0">
                <a:solidFill>
                  <a:srgbClr val="A06D3A"/>
                </a:solidFill>
              </a:rPr>
              <a:t>public double </a:t>
            </a:r>
            <a:r>
              <a:rPr lang="en-CA" sz="2400" b="1" dirty="0" err="1">
                <a:solidFill>
                  <a:srgbClr val="A06D3A"/>
                </a:solidFill>
              </a:rPr>
              <a:t>getPerimeter</a:t>
            </a:r>
            <a:r>
              <a:rPr lang="en-CA" sz="2400" b="1" dirty="0">
                <a:solidFill>
                  <a:srgbClr val="A06D3A"/>
                </a:solidFill>
              </a:rPr>
              <a:t>() </a:t>
            </a:r>
            <a:r>
              <a:rPr lang="en-CA" sz="2400" dirty="0">
                <a:solidFill>
                  <a:srgbClr val="A06D3A"/>
                </a:solidFill>
              </a:rPr>
              <a:t>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return 2 * (length + width);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  <a:endParaRPr lang="en-CA" dirty="0">
              <a:solidFill>
                <a:srgbClr val="A06D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113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Implementing an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If you say you implement an interface…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class Circle </a:t>
            </a:r>
            <a:r>
              <a:rPr lang="en-CA" sz="2400" b="1" dirty="0">
                <a:solidFill>
                  <a:srgbClr val="A06D3A"/>
                </a:solidFill>
              </a:rPr>
              <a:t>implements</a:t>
            </a:r>
            <a:r>
              <a:rPr lang="en-CA" sz="2400" dirty="0">
                <a:solidFill>
                  <a:srgbClr val="A06D3A"/>
                </a:solidFill>
              </a:rPr>
              <a:t> Measurable</a:t>
            </a:r>
          </a:p>
          <a:p>
            <a:r>
              <a:rPr lang="en-CA" dirty="0"/>
              <a:t>…you must define all its methods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@Override </a:t>
            </a:r>
            <a:r>
              <a:rPr lang="en-CA" sz="2400" b="1" dirty="0">
                <a:solidFill>
                  <a:srgbClr val="A06D3A"/>
                </a:solidFill>
              </a:rPr>
              <a:t>public double </a:t>
            </a:r>
            <a:r>
              <a:rPr lang="en-CA" sz="2400" b="1" dirty="0" err="1">
                <a:solidFill>
                  <a:srgbClr val="A06D3A"/>
                </a:solidFill>
              </a:rPr>
              <a:t>getArea</a:t>
            </a:r>
            <a:r>
              <a:rPr lang="en-CA" sz="2400" b="1" dirty="0">
                <a:solidFill>
                  <a:srgbClr val="A06D3A"/>
                </a:solidFill>
              </a:rPr>
              <a:t>() </a:t>
            </a:r>
            <a:r>
              <a:rPr lang="en-CA" sz="2400" dirty="0">
                <a:solidFill>
                  <a:srgbClr val="A06D3A"/>
                </a:solidFill>
              </a:rPr>
              <a:t>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return </a:t>
            </a:r>
            <a:r>
              <a:rPr lang="en-CA" sz="2400" dirty="0" err="1">
                <a:solidFill>
                  <a:srgbClr val="A06D3A"/>
                </a:solidFill>
              </a:rPr>
              <a:t>Math.PI</a:t>
            </a:r>
            <a:r>
              <a:rPr lang="en-CA" sz="2400" dirty="0">
                <a:solidFill>
                  <a:srgbClr val="A06D3A"/>
                </a:solidFill>
              </a:rPr>
              <a:t> * Math.pow(radius, 2);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@Override </a:t>
            </a:r>
            <a:r>
              <a:rPr lang="en-CA" sz="2400" b="1" dirty="0">
                <a:solidFill>
                  <a:srgbClr val="A06D3A"/>
                </a:solidFill>
              </a:rPr>
              <a:t>public double </a:t>
            </a:r>
            <a:r>
              <a:rPr lang="en-CA" sz="2400" b="1" dirty="0" err="1">
                <a:solidFill>
                  <a:srgbClr val="A06D3A"/>
                </a:solidFill>
              </a:rPr>
              <a:t>getPerimeter</a:t>
            </a:r>
            <a:r>
              <a:rPr lang="en-CA" sz="2400" b="1" dirty="0">
                <a:solidFill>
                  <a:srgbClr val="A06D3A"/>
                </a:solidFill>
              </a:rPr>
              <a:t>() </a:t>
            </a:r>
            <a:r>
              <a:rPr lang="en-CA" sz="2400" dirty="0">
                <a:solidFill>
                  <a:srgbClr val="A06D3A"/>
                </a:solidFill>
              </a:rPr>
              <a:t>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return 2 * </a:t>
            </a:r>
            <a:r>
              <a:rPr lang="en-CA" sz="2400" dirty="0" err="1">
                <a:solidFill>
                  <a:srgbClr val="A06D3A"/>
                </a:solidFill>
              </a:rPr>
              <a:t>Math.PI</a:t>
            </a:r>
            <a:r>
              <a:rPr lang="en-CA" sz="2400" dirty="0">
                <a:solidFill>
                  <a:srgbClr val="A06D3A"/>
                </a:solidFill>
              </a:rPr>
              <a:t> * radius;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  <a:endParaRPr lang="en-CA" dirty="0">
              <a:solidFill>
                <a:srgbClr val="A06D3A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5112DE-8B3C-415A-AD07-4EB0DA001ED5}"/>
              </a:ext>
            </a:extLst>
          </p:cNvPr>
          <p:cNvSpPr txBox="1"/>
          <p:nvPr/>
        </p:nvSpPr>
        <p:spPr>
          <a:xfrm>
            <a:off x="3117094" y="6457890"/>
            <a:ext cx="6026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2000" dirty="0">
                <a:solidFill>
                  <a:schemeClr val="bg2"/>
                </a:solidFill>
                <a:latin typeface="Arial Nova" panose="020B0604020202020204" pitchFamily="34" charset="0"/>
              </a:rPr>
              <a:t>NOTE: totally different definitions than for Rectangle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Using an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Tell method to expect a Measurable object</a:t>
            </a:r>
          </a:p>
          <a:p>
            <a:pPr lvl="1">
              <a:defRPr/>
            </a:pPr>
            <a:r>
              <a:rPr lang="en-CA" dirty="0"/>
              <a:t>can use any Measurable method for that object</a:t>
            </a:r>
          </a:p>
          <a:p>
            <a:pPr lvl="2">
              <a:defRPr/>
            </a:pPr>
            <a:r>
              <a:rPr lang="en-CA" dirty="0" err="1"/>
              <a:t>getArea</a:t>
            </a:r>
            <a:r>
              <a:rPr lang="en-CA" dirty="0"/>
              <a:t> or </a:t>
            </a:r>
            <a:r>
              <a:rPr lang="en-CA" dirty="0" err="1"/>
              <a:t>getPerimeter</a:t>
            </a:r>
            <a:endParaRPr lang="en-CA" dirty="0"/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  <a:cs typeface="Courier New" pitchFamily="49" charset="0"/>
              </a:rPr>
              <a:t>public static double roundness(</a:t>
            </a:r>
            <a:r>
              <a:rPr lang="en-CA" sz="2400" b="1" dirty="0">
                <a:solidFill>
                  <a:schemeClr val="accent1"/>
                </a:solidFill>
                <a:cs typeface="Courier New" pitchFamily="49" charset="0"/>
              </a:rPr>
              <a:t>Measurable m</a:t>
            </a:r>
            <a:r>
              <a:rPr lang="en-CA" sz="2400" dirty="0">
                <a:solidFill>
                  <a:schemeClr val="accent1"/>
                </a:solidFill>
                <a:cs typeface="Courier New" pitchFamily="49" charset="0"/>
              </a:rPr>
              <a:t>) {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  <a:cs typeface="Courier New" pitchFamily="49" charset="0"/>
              </a:rPr>
              <a:t>    return 4 * </a:t>
            </a:r>
            <a:r>
              <a:rPr lang="en-CA" sz="2400" dirty="0" err="1">
                <a:solidFill>
                  <a:schemeClr val="accent1"/>
                </a:solidFill>
                <a:cs typeface="Courier New" pitchFamily="49" charset="0"/>
              </a:rPr>
              <a:t>Math.PI</a:t>
            </a:r>
            <a:r>
              <a:rPr lang="en-CA" sz="2400" dirty="0">
                <a:solidFill>
                  <a:schemeClr val="accent1"/>
                </a:solidFill>
                <a:cs typeface="Courier New" pitchFamily="49" charset="0"/>
              </a:rPr>
              <a:t> * </a:t>
            </a:r>
            <a:r>
              <a:rPr lang="en-CA" sz="2400" b="1" dirty="0" err="1">
                <a:solidFill>
                  <a:schemeClr val="accent1"/>
                </a:solidFill>
                <a:cs typeface="Courier New" pitchFamily="49" charset="0"/>
              </a:rPr>
              <a:t>m.getArea</a:t>
            </a:r>
            <a:r>
              <a:rPr lang="en-CA" sz="2400" b="1" dirty="0">
                <a:solidFill>
                  <a:schemeClr val="accent1"/>
                </a:solidFill>
                <a:cs typeface="Courier New" pitchFamily="49" charset="0"/>
              </a:rPr>
              <a:t>()</a:t>
            </a:r>
            <a:r>
              <a:rPr lang="en-CA" sz="2400" dirty="0">
                <a:solidFill>
                  <a:schemeClr val="accent1"/>
                </a:solidFill>
                <a:cs typeface="Courier New" pitchFamily="49" charset="0"/>
              </a:rPr>
              <a:t> </a:t>
            </a:r>
            <a:br>
              <a:rPr lang="en-CA" sz="2400" dirty="0">
                <a:solidFill>
                  <a:schemeClr val="accent1"/>
                </a:solidFill>
                <a:cs typeface="Courier New" pitchFamily="49" charset="0"/>
              </a:rPr>
            </a:br>
            <a:r>
              <a:rPr lang="en-CA" sz="2400" dirty="0">
                <a:solidFill>
                  <a:schemeClr val="accent1"/>
                </a:solidFill>
                <a:cs typeface="Courier New" pitchFamily="49" charset="0"/>
              </a:rPr>
              <a:t>           		/ </a:t>
            </a:r>
            <a:r>
              <a:rPr lang="en-CA" sz="2400" dirty="0" err="1">
                <a:solidFill>
                  <a:schemeClr val="accent1"/>
                </a:solidFill>
                <a:cs typeface="Courier New" pitchFamily="49" charset="0"/>
              </a:rPr>
              <a:t>Math.pow</a:t>
            </a:r>
            <a:r>
              <a:rPr lang="en-CA" sz="2400" dirty="0">
                <a:solidFill>
                  <a:schemeClr val="accent1"/>
                </a:solidFill>
                <a:cs typeface="Courier New" pitchFamily="49" charset="0"/>
              </a:rPr>
              <a:t>(</a:t>
            </a:r>
            <a:r>
              <a:rPr lang="en-CA" sz="2400" b="1" dirty="0" err="1">
                <a:solidFill>
                  <a:schemeClr val="accent1"/>
                </a:solidFill>
                <a:cs typeface="Courier New" pitchFamily="49" charset="0"/>
              </a:rPr>
              <a:t>m.getPerimeter</a:t>
            </a:r>
            <a:r>
              <a:rPr lang="en-CA" sz="2400" b="1" dirty="0">
                <a:solidFill>
                  <a:schemeClr val="accent1"/>
                </a:solidFill>
                <a:cs typeface="Courier New" pitchFamily="49" charset="0"/>
              </a:rPr>
              <a:t>()</a:t>
            </a:r>
            <a:r>
              <a:rPr lang="en-CA" sz="2400" dirty="0">
                <a:solidFill>
                  <a:schemeClr val="accent1"/>
                </a:solidFill>
                <a:cs typeface="Courier New" pitchFamily="49" charset="0"/>
              </a:rPr>
              <a:t>, 2);</a:t>
            </a:r>
            <a:endParaRPr lang="en-CA" sz="1800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defRPr/>
            </a:pPr>
            <a:r>
              <a:rPr lang="en-CA" dirty="0"/>
              <a:t>cannot use </a:t>
            </a:r>
            <a:r>
              <a:rPr lang="en-CA" i="1" dirty="0"/>
              <a:t>any</a:t>
            </a:r>
            <a:r>
              <a:rPr lang="en-CA" dirty="0"/>
              <a:t> other methods! (*)</a:t>
            </a:r>
          </a:p>
          <a:p>
            <a:pPr lvl="2">
              <a:defRPr/>
            </a:pPr>
            <a:r>
              <a:rPr lang="en-CA" dirty="0"/>
              <a:t>we don’t know what other methods it might have</a:t>
            </a:r>
          </a:p>
          <a:p>
            <a:pPr lvl="3">
              <a:buFontTx/>
              <a:buNone/>
              <a:defRPr/>
            </a:pPr>
            <a:r>
              <a:rPr lang="en-CA" dirty="0"/>
              <a:t>(*) actually, we can still call Object methods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56363" y="6457950"/>
            <a:ext cx="2687637" cy="400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r">
              <a:defRPr sz="2000">
                <a:solidFill>
                  <a:schemeClr val="bg2"/>
                </a:solidFill>
                <a:latin typeface="Arial Nova" panose="020B0604020202020204" pitchFamily="34" charset="0"/>
              </a:defRPr>
            </a:lvl1pPr>
          </a:lstStyle>
          <a:p>
            <a:r>
              <a:rPr lang="en-CA" dirty="0"/>
              <a:t>See MeasuringStuff.java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Recognize, write, and implement interfaces</a:t>
            </a:r>
          </a:p>
          <a:p>
            <a:pPr>
              <a:defRPr/>
            </a:pPr>
            <a:r>
              <a:rPr lang="en-CA" dirty="0"/>
              <a:t>Make a class sortable by implementing the Comparable&lt;&gt; interface</a:t>
            </a:r>
          </a:p>
          <a:p>
            <a:pPr>
              <a:defRPr/>
            </a:pPr>
            <a:r>
              <a:rPr lang="en-CA" dirty="0"/>
              <a:t>Add different ways of sorting by implementing the Comparator&lt;&gt; interface</a:t>
            </a:r>
          </a:p>
          <a:p>
            <a:pPr>
              <a:defRPr/>
            </a:pPr>
            <a:r>
              <a:rPr lang="en-CA" dirty="0"/>
              <a:t>Understand the significance of a SAM</a:t>
            </a:r>
          </a:p>
          <a:p>
            <a:pPr lvl="1">
              <a:defRPr/>
            </a:pPr>
            <a:r>
              <a:rPr lang="en-CA" dirty="0"/>
              <a:t>Single Abstract Method interface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Using an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roundness works for any Measurable object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Circle c = new Circle(10.0);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 err="1">
                <a:solidFill>
                  <a:schemeClr val="accent1"/>
                </a:solidFill>
              </a:rPr>
              <a:t>System.out.println</a:t>
            </a:r>
            <a:r>
              <a:rPr lang="en-CA" sz="2000" dirty="0">
                <a:solidFill>
                  <a:schemeClr val="accent1"/>
                </a:solidFill>
              </a:rPr>
              <a:t>("Roundness of c is " + roundness(c));</a:t>
            </a:r>
          </a:p>
          <a:p>
            <a:pPr lvl="1">
              <a:defRPr/>
            </a:pPr>
            <a:r>
              <a:rPr lang="en-CA" dirty="0"/>
              <a:t>c has </a:t>
            </a:r>
            <a:r>
              <a:rPr lang="en-CA" dirty="0" err="1"/>
              <a:t>getArea</a:t>
            </a:r>
            <a:r>
              <a:rPr lang="en-CA" dirty="0"/>
              <a:t> and </a:t>
            </a:r>
            <a:r>
              <a:rPr lang="en-CA" dirty="0" err="1"/>
              <a:t>getPerimeter</a:t>
            </a:r>
            <a:r>
              <a:rPr lang="en-CA" dirty="0"/>
              <a:t> methods…</a:t>
            </a:r>
          </a:p>
          <a:p>
            <a:pPr lvl="2">
              <a:defRPr/>
            </a:pPr>
            <a:r>
              <a:rPr lang="en-CA" dirty="0"/>
              <a:t>because Circles are </a:t>
            </a:r>
            <a:r>
              <a:rPr lang="en-CA" dirty="0" err="1"/>
              <a:t>Measurables</a:t>
            </a:r>
            <a:endParaRPr lang="en-CA" dirty="0"/>
          </a:p>
          <a:p>
            <a:pPr lvl="1">
              <a:defRPr/>
            </a:pPr>
            <a:r>
              <a:rPr lang="en-CA" dirty="0"/>
              <a:t>…so method works just fine</a:t>
            </a:r>
          </a:p>
          <a:p>
            <a:pPr lvl="1">
              <a:defRPr/>
            </a:pPr>
            <a:r>
              <a:rPr lang="en-CA" dirty="0"/>
              <a:t>similarly for Rectangles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Rectangle r = new Rectangle(10.0, 20.0);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000" dirty="0" err="1">
                <a:solidFill>
                  <a:schemeClr val="accent1"/>
                </a:solidFill>
              </a:rPr>
              <a:t>System.out.println</a:t>
            </a:r>
            <a:r>
              <a:rPr lang="en-CA" sz="2000" dirty="0">
                <a:solidFill>
                  <a:schemeClr val="accent1"/>
                </a:solidFill>
              </a:rPr>
              <a:t>("Roundness of r is " + roundness(r)); </a:t>
            </a:r>
            <a:endParaRPr lang="en-CA" sz="2400" dirty="0">
              <a:solidFill>
                <a:schemeClr val="accent1"/>
              </a:solidFill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1371600" y="5791200"/>
            <a:ext cx="6324600" cy="762000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Roundness of c is 1.0</a:t>
            </a:r>
          </a:p>
          <a:p>
            <a:r>
              <a:rPr lang="en-CA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Roundness of r is 0.6981317007977318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Declare an interface named Playable that has the following methods:</a:t>
            </a:r>
          </a:p>
          <a:p>
            <a:pPr lvl="1">
              <a:defRPr/>
            </a:pPr>
            <a:r>
              <a:rPr lang="en-CA" dirty="0"/>
              <a:t>void play()</a:t>
            </a:r>
          </a:p>
          <a:p>
            <a:pPr lvl="1">
              <a:defRPr/>
            </a:pPr>
            <a:r>
              <a:rPr lang="en-CA" dirty="0"/>
              <a:t>void play(</a:t>
            </a:r>
            <a:r>
              <a:rPr lang="en-CA" dirty="0" err="1"/>
              <a:t>int</a:t>
            </a:r>
            <a:r>
              <a:rPr lang="en-CA" dirty="0"/>
              <a:t> </a:t>
            </a:r>
            <a:r>
              <a:rPr lang="en-CA" dirty="0" err="1"/>
              <a:t>numTimes</a:t>
            </a:r>
            <a:r>
              <a:rPr lang="en-CA" dirty="0"/>
              <a:t>)</a:t>
            </a:r>
          </a:p>
          <a:p>
            <a:pPr lvl="1">
              <a:defRPr/>
            </a:pPr>
            <a:r>
              <a:rPr lang="en-CA" dirty="0"/>
              <a:t>double </a:t>
            </a:r>
            <a:r>
              <a:rPr lang="en-CA" dirty="0" err="1"/>
              <a:t>playLength</a:t>
            </a:r>
            <a:r>
              <a:rPr lang="en-CA" dirty="0"/>
              <a:t>()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Non-Interface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Class may have methods that are not part of the interface</a:t>
            </a:r>
          </a:p>
          <a:p>
            <a:pPr lvl="1">
              <a:defRPr/>
            </a:pPr>
            <a:r>
              <a:rPr lang="en-CA" dirty="0"/>
              <a:t>Rectangle:  </a:t>
            </a:r>
            <a:r>
              <a:rPr lang="en-CA" dirty="0" err="1"/>
              <a:t>getHeight</a:t>
            </a:r>
            <a:r>
              <a:rPr lang="en-CA" dirty="0"/>
              <a:t> &amp; </a:t>
            </a:r>
            <a:r>
              <a:rPr lang="en-CA" dirty="0" err="1"/>
              <a:t>getWidth</a:t>
            </a:r>
            <a:endParaRPr lang="en-CA" dirty="0"/>
          </a:p>
          <a:p>
            <a:pPr lvl="1">
              <a:defRPr/>
            </a:pPr>
            <a:r>
              <a:rPr lang="en-CA" dirty="0"/>
              <a:t>Circle:  </a:t>
            </a:r>
            <a:r>
              <a:rPr lang="en-CA" dirty="0" err="1"/>
              <a:t>getRadius</a:t>
            </a:r>
            <a:r>
              <a:rPr lang="en-CA" dirty="0"/>
              <a:t> &amp; </a:t>
            </a:r>
            <a:r>
              <a:rPr lang="en-CA" dirty="0" err="1"/>
              <a:t>getCircumference</a:t>
            </a:r>
            <a:endParaRPr lang="en-CA" dirty="0"/>
          </a:p>
          <a:p>
            <a:pPr>
              <a:defRPr/>
            </a:pPr>
            <a:r>
              <a:rPr lang="en-CA" dirty="0"/>
              <a:t>Polymorphic parameters/variables cannot use those methods</a:t>
            </a:r>
          </a:p>
          <a:p>
            <a:pPr lvl="1">
              <a:defRPr/>
            </a:pPr>
            <a:r>
              <a:rPr lang="en-CA" dirty="0"/>
              <a:t>can only use interface methods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The Circle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>
              <a:buFont typeface="Monotype Sorts" panose="05010101010101010101" pitchFamily="2" charset="2"/>
              <a:buNone/>
              <a:tabLst>
                <a:tab pos="753110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public class Circle </a:t>
            </a:r>
            <a:r>
              <a:rPr lang="en-CA" sz="1800" b="1" dirty="0">
                <a:solidFill>
                  <a:srgbClr val="A06D3A"/>
                </a:solidFill>
              </a:rPr>
              <a:t>implements Measurable </a:t>
            </a:r>
            <a:r>
              <a:rPr lang="en-CA" sz="1800" dirty="0">
                <a:solidFill>
                  <a:srgbClr val="A06D3A"/>
                </a:solidFill>
              </a:rPr>
              <a:t>{</a:t>
            </a:r>
          </a:p>
          <a:p>
            <a:pPr>
              <a:buFont typeface="Monotype Sorts" panose="05010101010101010101" pitchFamily="2" charset="2"/>
              <a:buNone/>
              <a:tabLst>
                <a:tab pos="789305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    private double radius;</a:t>
            </a:r>
          </a:p>
          <a:p>
            <a:pPr>
              <a:buFont typeface="Monotype Sorts" panose="05010101010101010101" pitchFamily="2" charset="2"/>
              <a:buNone/>
              <a:tabLst>
                <a:tab pos="789305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    public Circle(double r) 	{ radius = r; }</a:t>
            </a:r>
          </a:p>
          <a:p>
            <a:pPr>
              <a:buFont typeface="Monotype Sorts" panose="05010101010101010101" pitchFamily="2" charset="2"/>
              <a:buNone/>
              <a:tabLst>
                <a:tab pos="789305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    public double </a:t>
            </a:r>
            <a:r>
              <a:rPr lang="en-CA" sz="1800" dirty="0" err="1">
                <a:solidFill>
                  <a:srgbClr val="A06D3A"/>
                </a:solidFill>
              </a:rPr>
              <a:t>getRadius</a:t>
            </a:r>
            <a:r>
              <a:rPr lang="en-CA" sz="1800" dirty="0">
                <a:solidFill>
                  <a:srgbClr val="A06D3A"/>
                </a:solidFill>
              </a:rPr>
              <a:t>()	{ return radius; }</a:t>
            </a:r>
          </a:p>
          <a:p>
            <a:pPr>
              <a:buFont typeface="Monotype Sorts" panose="05010101010101010101" pitchFamily="2" charset="2"/>
              <a:buNone/>
              <a:tabLst>
                <a:tab pos="789305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    public double </a:t>
            </a:r>
            <a:r>
              <a:rPr lang="en-CA" sz="1800" dirty="0" err="1">
                <a:solidFill>
                  <a:srgbClr val="A06D3A"/>
                </a:solidFill>
              </a:rPr>
              <a:t>getCircumference</a:t>
            </a:r>
            <a:r>
              <a:rPr lang="en-CA" sz="1800" dirty="0">
                <a:solidFill>
                  <a:srgbClr val="A06D3A"/>
                </a:solidFill>
              </a:rPr>
              <a:t>() 	{ return 2 * </a:t>
            </a:r>
            <a:r>
              <a:rPr lang="en-CA" sz="1800" dirty="0" err="1">
                <a:solidFill>
                  <a:srgbClr val="A06D3A"/>
                </a:solidFill>
              </a:rPr>
              <a:t>Math.PI</a:t>
            </a:r>
            <a:r>
              <a:rPr lang="en-CA" sz="1800" dirty="0">
                <a:solidFill>
                  <a:srgbClr val="A06D3A"/>
                </a:solidFill>
              </a:rPr>
              <a:t> * radius; }</a:t>
            </a:r>
          </a:p>
          <a:p>
            <a:pPr>
              <a:buFont typeface="Monotype Sorts" panose="05010101010101010101" pitchFamily="2" charset="2"/>
              <a:buNone/>
              <a:tabLst>
                <a:tab pos="789305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    public double </a:t>
            </a:r>
            <a:r>
              <a:rPr lang="en-CA" sz="1800" dirty="0" err="1">
                <a:solidFill>
                  <a:srgbClr val="A06D3A"/>
                </a:solidFill>
              </a:rPr>
              <a:t>getDiameter</a:t>
            </a:r>
            <a:r>
              <a:rPr lang="en-CA" sz="1800" dirty="0">
                <a:solidFill>
                  <a:srgbClr val="A06D3A"/>
                </a:solidFill>
              </a:rPr>
              <a:t>()	{ return 2 * radius; }</a:t>
            </a:r>
          </a:p>
          <a:p>
            <a:pPr>
              <a:buFont typeface="Monotype Sorts" panose="05010101010101010101" pitchFamily="2" charset="2"/>
              <a:buNone/>
              <a:tabLst>
                <a:tab pos="7893050" algn="r"/>
              </a:tabLst>
              <a:defRPr/>
            </a:pPr>
            <a:r>
              <a:rPr lang="en-CA" sz="1800" b="1" dirty="0">
                <a:solidFill>
                  <a:srgbClr val="A06D3A"/>
                </a:solidFill>
              </a:rPr>
              <a:t>    @Override public double </a:t>
            </a:r>
            <a:r>
              <a:rPr lang="en-CA" sz="1800" b="1" dirty="0" err="1">
                <a:solidFill>
                  <a:srgbClr val="A06D3A"/>
                </a:solidFill>
              </a:rPr>
              <a:t>getArea</a:t>
            </a:r>
            <a:r>
              <a:rPr lang="en-CA" sz="1800" b="1" dirty="0">
                <a:solidFill>
                  <a:srgbClr val="A06D3A"/>
                </a:solidFill>
              </a:rPr>
              <a:t>()	{ return </a:t>
            </a:r>
            <a:r>
              <a:rPr lang="en-CA" sz="1800" b="1" dirty="0" err="1">
                <a:solidFill>
                  <a:srgbClr val="A06D3A"/>
                </a:solidFill>
              </a:rPr>
              <a:t>Math.PI</a:t>
            </a:r>
            <a:r>
              <a:rPr lang="en-CA" sz="1800" b="1" dirty="0">
                <a:solidFill>
                  <a:srgbClr val="A06D3A"/>
                </a:solidFill>
              </a:rPr>
              <a:t> * Math.pow(radius, 2); }</a:t>
            </a:r>
          </a:p>
          <a:p>
            <a:pPr>
              <a:buFont typeface="Monotype Sorts" panose="05010101010101010101" pitchFamily="2" charset="2"/>
              <a:buNone/>
              <a:tabLst>
                <a:tab pos="7893050" algn="r"/>
              </a:tabLst>
              <a:defRPr/>
            </a:pPr>
            <a:r>
              <a:rPr lang="en-CA" sz="1800" b="1" dirty="0">
                <a:solidFill>
                  <a:srgbClr val="A06D3A"/>
                </a:solidFill>
              </a:rPr>
              <a:t>    @Override public double </a:t>
            </a:r>
            <a:r>
              <a:rPr lang="en-CA" sz="1800" b="1" dirty="0" err="1">
                <a:solidFill>
                  <a:srgbClr val="A06D3A"/>
                </a:solidFill>
              </a:rPr>
              <a:t>getPerimeter</a:t>
            </a:r>
            <a:r>
              <a:rPr lang="en-CA" sz="1800" b="1" dirty="0">
                <a:solidFill>
                  <a:srgbClr val="A06D3A"/>
                </a:solidFill>
              </a:rPr>
              <a:t> ()	{ return </a:t>
            </a:r>
            <a:r>
              <a:rPr lang="en-CA" sz="1800" b="1" dirty="0" err="1">
                <a:solidFill>
                  <a:srgbClr val="A06D3A"/>
                </a:solidFill>
              </a:rPr>
              <a:t>getCircumference</a:t>
            </a:r>
            <a:r>
              <a:rPr lang="en-CA" sz="1800" b="1" dirty="0">
                <a:solidFill>
                  <a:srgbClr val="A06D3A"/>
                </a:solidFill>
              </a:rPr>
              <a:t>(); }</a:t>
            </a:r>
          </a:p>
          <a:p>
            <a:pPr>
              <a:buFont typeface="Monotype Sorts" panose="05010101010101010101" pitchFamily="2" charset="2"/>
              <a:buNone/>
              <a:tabLst>
                <a:tab pos="753110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}</a:t>
            </a:r>
            <a:endParaRPr lang="en-CA" sz="2800" dirty="0">
              <a:solidFill>
                <a:srgbClr val="A06D3A"/>
              </a:solidFill>
            </a:endParaRPr>
          </a:p>
          <a:p>
            <a:pPr lvl="1">
              <a:defRPr/>
            </a:pPr>
            <a:r>
              <a:rPr lang="en-CA" i="1" dirty="0"/>
              <a:t>says</a:t>
            </a:r>
            <a:r>
              <a:rPr lang="en-CA" dirty="0"/>
              <a:t> it implements Measurable, then </a:t>
            </a:r>
            <a:r>
              <a:rPr lang="en-CA" i="1" dirty="0"/>
              <a:t>does</a:t>
            </a:r>
          </a:p>
          <a:p>
            <a:pPr lvl="2">
              <a:defRPr/>
            </a:pPr>
            <a:r>
              <a:rPr lang="en-CA" i="1" dirty="0"/>
              <a:t>has </a:t>
            </a:r>
            <a:r>
              <a:rPr lang="en-CA" dirty="0"/>
              <a:t>other</a:t>
            </a:r>
            <a:r>
              <a:rPr lang="en-CA" i="1" dirty="0"/>
              <a:t> methods, too – but that’s OK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04100" y="6457950"/>
            <a:ext cx="1739900" cy="400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r">
              <a:defRPr sz="2000">
                <a:solidFill>
                  <a:schemeClr val="bg2"/>
                </a:solidFill>
                <a:latin typeface="Arial Nova" panose="020B0604020202020204" pitchFamily="34" charset="0"/>
              </a:defRPr>
            </a:lvl1pPr>
          </a:lstStyle>
          <a:p>
            <a:r>
              <a:rPr lang="en-CA" dirty="0"/>
              <a:t>See Circle.java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The Rectangle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anose="05010101010101010101" pitchFamily="2" charset="2"/>
              <a:buNone/>
              <a:tabLst>
                <a:tab pos="753110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public class Rectangle </a:t>
            </a:r>
            <a:r>
              <a:rPr lang="en-CA" sz="1800" b="1" dirty="0">
                <a:solidFill>
                  <a:srgbClr val="A06D3A"/>
                </a:solidFill>
              </a:rPr>
              <a:t>implements Measurable </a:t>
            </a:r>
            <a:r>
              <a:rPr lang="en-CA" sz="1800" dirty="0">
                <a:solidFill>
                  <a:srgbClr val="A06D3A"/>
                </a:solidFill>
              </a:rPr>
              <a:t>{</a:t>
            </a:r>
          </a:p>
          <a:p>
            <a:pPr>
              <a:buFont typeface="Monotype Sorts" panose="05010101010101010101" pitchFamily="2" charset="2"/>
              <a:buNone/>
              <a:tabLst>
                <a:tab pos="753110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    private double length, width;</a:t>
            </a:r>
          </a:p>
          <a:p>
            <a:pPr>
              <a:buFont typeface="Monotype Sorts" panose="05010101010101010101" pitchFamily="2" charset="2"/>
              <a:buNone/>
              <a:tabLst>
                <a:tab pos="753110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    public Rectangle(double l, double w) 	{ length = l; width = w; }</a:t>
            </a:r>
          </a:p>
          <a:p>
            <a:pPr>
              <a:buFont typeface="Monotype Sorts" panose="05010101010101010101" pitchFamily="2" charset="2"/>
              <a:buNone/>
              <a:tabLst>
                <a:tab pos="753110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    public double </a:t>
            </a:r>
            <a:r>
              <a:rPr lang="en-CA" sz="1800" dirty="0" err="1">
                <a:solidFill>
                  <a:srgbClr val="A06D3A"/>
                </a:solidFill>
              </a:rPr>
              <a:t>getLength</a:t>
            </a:r>
            <a:r>
              <a:rPr lang="en-CA" sz="1800" dirty="0">
                <a:solidFill>
                  <a:srgbClr val="A06D3A"/>
                </a:solidFill>
              </a:rPr>
              <a:t>()	{ return length; }</a:t>
            </a:r>
          </a:p>
          <a:p>
            <a:pPr>
              <a:buFont typeface="Monotype Sorts" panose="05010101010101010101" pitchFamily="2" charset="2"/>
              <a:buNone/>
              <a:tabLst>
                <a:tab pos="753110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    public double </a:t>
            </a:r>
            <a:r>
              <a:rPr lang="en-CA" sz="1800" dirty="0" err="1">
                <a:solidFill>
                  <a:srgbClr val="A06D3A"/>
                </a:solidFill>
              </a:rPr>
              <a:t>getWidth</a:t>
            </a:r>
            <a:r>
              <a:rPr lang="en-CA" sz="1800" dirty="0">
                <a:solidFill>
                  <a:srgbClr val="A06D3A"/>
                </a:solidFill>
              </a:rPr>
              <a:t>()	{ return width; }</a:t>
            </a:r>
          </a:p>
          <a:p>
            <a:pPr>
              <a:buFont typeface="Monotype Sorts" panose="05010101010101010101" pitchFamily="2" charset="2"/>
              <a:buNone/>
              <a:tabLst>
                <a:tab pos="7531100" algn="r"/>
              </a:tabLst>
              <a:defRPr/>
            </a:pPr>
            <a:r>
              <a:rPr lang="en-CA" sz="1800" b="1" dirty="0">
                <a:solidFill>
                  <a:srgbClr val="A06D3A"/>
                </a:solidFill>
              </a:rPr>
              <a:t>    @Override public double </a:t>
            </a:r>
            <a:r>
              <a:rPr lang="en-CA" sz="1800" b="1" dirty="0" err="1">
                <a:solidFill>
                  <a:srgbClr val="A06D3A"/>
                </a:solidFill>
              </a:rPr>
              <a:t>getArea</a:t>
            </a:r>
            <a:r>
              <a:rPr lang="en-CA" sz="1800" b="1" dirty="0">
                <a:solidFill>
                  <a:srgbClr val="A06D3A"/>
                </a:solidFill>
              </a:rPr>
              <a:t>() 	{ return length * width; }</a:t>
            </a:r>
          </a:p>
          <a:p>
            <a:pPr>
              <a:buFont typeface="Monotype Sorts" panose="05010101010101010101" pitchFamily="2" charset="2"/>
              <a:buNone/>
              <a:tabLst>
                <a:tab pos="7531100" algn="r"/>
              </a:tabLst>
              <a:defRPr/>
            </a:pPr>
            <a:r>
              <a:rPr lang="en-CA" sz="1800" b="1" dirty="0">
                <a:solidFill>
                  <a:srgbClr val="A06D3A"/>
                </a:solidFill>
              </a:rPr>
              <a:t>    @Override public double </a:t>
            </a:r>
            <a:r>
              <a:rPr lang="en-CA" sz="1800" b="1" dirty="0" err="1">
                <a:solidFill>
                  <a:srgbClr val="A06D3A"/>
                </a:solidFill>
              </a:rPr>
              <a:t>getPerimeter</a:t>
            </a:r>
            <a:r>
              <a:rPr lang="en-CA" sz="1800" b="1" dirty="0">
                <a:solidFill>
                  <a:srgbClr val="A06D3A"/>
                </a:solidFill>
              </a:rPr>
              <a:t> ()	{ return 2 * (length + width); }</a:t>
            </a:r>
          </a:p>
          <a:p>
            <a:pPr>
              <a:buFont typeface="Monotype Sorts" panose="05010101010101010101" pitchFamily="2" charset="2"/>
              <a:buNone/>
              <a:tabLst>
                <a:tab pos="7531100" algn="r"/>
              </a:tabLst>
              <a:defRPr/>
            </a:pPr>
            <a:r>
              <a:rPr lang="en-CA" sz="1800" dirty="0">
                <a:solidFill>
                  <a:srgbClr val="A06D3A"/>
                </a:solidFill>
              </a:rPr>
              <a:t>}</a:t>
            </a:r>
            <a:endParaRPr lang="en-CA" sz="2800" dirty="0">
              <a:solidFill>
                <a:srgbClr val="A06D3A"/>
              </a:solidFill>
            </a:endParaRPr>
          </a:p>
          <a:p>
            <a:pPr lvl="1">
              <a:defRPr/>
            </a:pPr>
            <a:r>
              <a:rPr lang="en-CA" i="1" dirty="0"/>
              <a:t>says</a:t>
            </a:r>
            <a:r>
              <a:rPr lang="en-CA" dirty="0"/>
              <a:t> it implements Measurable, then </a:t>
            </a:r>
            <a:r>
              <a:rPr lang="en-CA" i="1" dirty="0"/>
              <a:t>does</a:t>
            </a:r>
          </a:p>
          <a:p>
            <a:pPr lvl="2">
              <a:defRPr/>
            </a:pPr>
            <a:r>
              <a:rPr lang="en-CA" dirty="0"/>
              <a:t>the implementations are </a:t>
            </a:r>
            <a:r>
              <a:rPr lang="en-CA" i="1" dirty="0"/>
              <a:t>different</a:t>
            </a:r>
            <a:r>
              <a:rPr lang="en-CA" dirty="0"/>
              <a:t> than for Circles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10400" y="6457950"/>
            <a:ext cx="2133600" cy="400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r">
              <a:defRPr sz="2000">
                <a:solidFill>
                  <a:schemeClr val="bg2"/>
                </a:solidFill>
                <a:latin typeface="Arial Nova" panose="020B0604020202020204" pitchFamily="34" charset="0"/>
              </a:defRPr>
            </a:lvl1pPr>
          </a:lstStyle>
          <a:p>
            <a:r>
              <a:rPr lang="en-CA" dirty="0"/>
              <a:t>See Rectangle.java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What’s OK?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CA" dirty="0"/>
              <a:t>Methods you can ask for depend on the </a:t>
            </a:r>
            <a:r>
              <a:rPr lang="en-CA" i="1" dirty="0"/>
              <a:t>variable</a:t>
            </a:r>
            <a:r>
              <a:rPr lang="en-CA" dirty="0"/>
              <a:t>, not the </a:t>
            </a:r>
            <a:r>
              <a:rPr lang="en-CA" i="1" dirty="0"/>
              <a:t>object</a:t>
            </a:r>
            <a:endParaRPr lang="en-CA" dirty="0"/>
          </a:p>
        </p:txBody>
      </p:sp>
      <p:sp>
        <p:nvSpPr>
          <p:cNvPr id="25604" name="TextBox 3"/>
          <p:cNvSpPr txBox="1">
            <a:spLocks noChangeArrowheads="1"/>
          </p:cNvSpPr>
          <p:nvPr/>
        </p:nvSpPr>
        <p:spPr bwMode="auto">
          <a:xfrm>
            <a:off x="609600" y="3200400"/>
            <a:ext cx="341312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>
                <a:solidFill>
                  <a:schemeClr val="accent1"/>
                </a:solidFill>
              </a:rPr>
              <a:t>Circle c = new Circle(10);</a:t>
            </a:r>
          </a:p>
          <a:p>
            <a:r>
              <a:rPr lang="en-CA" altLang="en-US">
                <a:solidFill>
                  <a:schemeClr val="accent1"/>
                </a:solidFill>
              </a:rPr>
              <a:t>c.getPerimeter();</a:t>
            </a:r>
          </a:p>
          <a:p>
            <a:r>
              <a:rPr lang="en-CA" altLang="en-US">
                <a:solidFill>
                  <a:schemeClr val="accent1"/>
                </a:solidFill>
              </a:rPr>
              <a:t>c.getArea();</a:t>
            </a:r>
          </a:p>
          <a:p>
            <a:r>
              <a:rPr lang="en-CA" altLang="en-US">
                <a:solidFill>
                  <a:schemeClr val="accent1"/>
                </a:solidFill>
              </a:rPr>
              <a:t>c.getRadius();</a:t>
            </a:r>
          </a:p>
          <a:p>
            <a:r>
              <a:rPr lang="en-CA" altLang="en-US">
                <a:solidFill>
                  <a:schemeClr val="accent1"/>
                </a:solidFill>
              </a:rPr>
              <a:t>c.getCircumference();</a:t>
            </a:r>
          </a:p>
        </p:txBody>
      </p:sp>
      <p:sp>
        <p:nvSpPr>
          <p:cNvPr id="25605" name="TextBox 4"/>
          <p:cNvSpPr txBox="1">
            <a:spLocks noChangeArrowheads="1"/>
          </p:cNvSpPr>
          <p:nvPr/>
        </p:nvSpPr>
        <p:spPr bwMode="auto">
          <a:xfrm>
            <a:off x="4114800" y="3200400"/>
            <a:ext cx="4795838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 dirty="0">
                <a:solidFill>
                  <a:schemeClr val="accent1"/>
                </a:solidFill>
              </a:rPr>
              <a:t>Rectangle r = new Rectangle(10, 20);</a:t>
            </a:r>
          </a:p>
          <a:p>
            <a:r>
              <a:rPr lang="en-CA" altLang="en-US" dirty="0" err="1">
                <a:solidFill>
                  <a:schemeClr val="accent1"/>
                </a:solidFill>
              </a:rPr>
              <a:t>r.getPerimeter</a:t>
            </a:r>
            <a:r>
              <a:rPr lang="en-CA" altLang="en-US" dirty="0">
                <a:solidFill>
                  <a:schemeClr val="accent1"/>
                </a:solidFill>
              </a:rPr>
              <a:t>();</a:t>
            </a:r>
          </a:p>
          <a:p>
            <a:r>
              <a:rPr lang="en-CA" altLang="en-US" dirty="0" err="1">
                <a:solidFill>
                  <a:schemeClr val="accent1"/>
                </a:solidFill>
              </a:rPr>
              <a:t>r.getArea</a:t>
            </a:r>
            <a:r>
              <a:rPr lang="en-CA" altLang="en-US" dirty="0">
                <a:solidFill>
                  <a:schemeClr val="accent1"/>
                </a:solidFill>
              </a:rPr>
              <a:t>();</a:t>
            </a:r>
          </a:p>
          <a:p>
            <a:r>
              <a:rPr lang="en-CA" altLang="en-US" dirty="0" err="1">
                <a:solidFill>
                  <a:schemeClr val="accent1"/>
                </a:solidFill>
              </a:rPr>
              <a:t>r.getHeight</a:t>
            </a:r>
            <a:r>
              <a:rPr lang="en-CA" altLang="en-US" dirty="0">
                <a:solidFill>
                  <a:schemeClr val="accent1"/>
                </a:solidFill>
              </a:rPr>
              <a:t>();</a:t>
            </a:r>
          </a:p>
          <a:p>
            <a:r>
              <a:rPr lang="en-CA" altLang="en-US" dirty="0" err="1">
                <a:solidFill>
                  <a:schemeClr val="accent1"/>
                </a:solidFill>
              </a:rPr>
              <a:t>r.getWidth</a:t>
            </a:r>
            <a:r>
              <a:rPr lang="en-CA" altLang="en-US" dirty="0">
                <a:solidFill>
                  <a:schemeClr val="accent1"/>
                </a:solidFill>
              </a:rPr>
              <a:t>();</a:t>
            </a:r>
          </a:p>
        </p:txBody>
      </p:sp>
      <p:sp>
        <p:nvSpPr>
          <p:cNvPr id="25606" name="TextBox 5"/>
          <p:cNvSpPr txBox="1">
            <a:spLocks noChangeArrowheads="1"/>
          </p:cNvSpPr>
          <p:nvPr/>
        </p:nvSpPr>
        <p:spPr bwMode="auto">
          <a:xfrm>
            <a:off x="1968500" y="5276850"/>
            <a:ext cx="42005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 dirty="0">
                <a:solidFill>
                  <a:schemeClr val="accent1"/>
                </a:solidFill>
              </a:rPr>
              <a:t>Measurable m = new Circle(10);</a:t>
            </a:r>
          </a:p>
          <a:p>
            <a:r>
              <a:rPr lang="en-CA" altLang="en-US" dirty="0" err="1">
                <a:solidFill>
                  <a:schemeClr val="accent1"/>
                </a:solidFill>
              </a:rPr>
              <a:t>m.getPerimeter</a:t>
            </a:r>
            <a:r>
              <a:rPr lang="en-CA" altLang="en-US" dirty="0">
                <a:solidFill>
                  <a:schemeClr val="accent1"/>
                </a:solidFill>
              </a:rPr>
              <a:t>();</a:t>
            </a:r>
          </a:p>
          <a:p>
            <a:r>
              <a:rPr lang="en-CA" altLang="en-US" dirty="0" err="1">
                <a:solidFill>
                  <a:schemeClr val="accent1"/>
                </a:solidFill>
              </a:rPr>
              <a:t>m.getArea</a:t>
            </a:r>
            <a:r>
              <a:rPr lang="en-CA" altLang="en-US" dirty="0">
                <a:solidFill>
                  <a:schemeClr val="accent1"/>
                </a:solidFill>
              </a:rPr>
              <a:t>();</a:t>
            </a:r>
          </a:p>
        </p:txBody>
      </p:sp>
      <p:sp>
        <p:nvSpPr>
          <p:cNvPr id="25607" name="TextBox 7"/>
          <p:cNvSpPr txBox="1">
            <a:spLocks noChangeArrowheads="1"/>
          </p:cNvSpPr>
          <p:nvPr/>
        </p:nvSpPr>
        <p:spPr bwMode="auto">
          <a:xfrm>
            <a:off x="5467350" y="5799138"/>
            <a:ext cx="2990850" cy="830262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 u="wavyHeavy" dirty="0" err="1">
                <a:solidFill>
                  <a:schemeClr val="accent1"/>
                </a:solidFill>
                <a:uFill>
                  <a:solidFill>
                    <a:srgbClr val="FF0000"/>
                  </a:solidFill>
                </a:uFill>
              </a:rPr>
              <a:t>m.getRadius</a:t>
            </a:r>
            <a:r>
              <a:rPr lang="en-CA" altLang="en-US" u="wavyHeavy" dirty="0">
                <a:solidFill>
                  <a:schemeClr val="accent1"/>
                </a:solidFill>
                <a:uFill>
                  <a:solidFill>
                    <a:srgbClr val="FF0000"/>
                  </a:solidFill>
                </a:uFill>
              </a:rPr>
              <a:t>();</a:t>
            </a:r>
          </a:p>
          <a:p>
            <a:r>
              <a:rPr lang="en-CA" altLang="en-US" u="wavyHeavy" dirty="0" err="1">
                <a:solidFill>
                  <a:schemeClr val="accent1"/>
                </a:solidFill>
                <a:uFill>
                  <a:solidFill>
                    <a:srgbClr val="FF0000"/>
                  </a:solidFill>
                </a:uFill>
              </a:rPr>
              <a:t>m.getCircumference</a:t>
            </a:r>
            <a:r>
              <a:rPr lang="en-CA" altLang="en-US" u="wavyHeavy" dirty="0">
                <a:solidFill>
                  <a:schemeClr val="accent1"/>
                </a:solidFill>
                <a:uFill>
                  <a:solidFill>
                    <a:srgbClr val="FF0000"/>
                  </a:solidFill>
                </a:uFill>
              </a:rPr>
              <a:t>();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Compile-Time Method Checking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Try to make sure program won’t crash</a:t>
            </a:r>
          </a:p>
          <a:p>
            <a:pPr lvl="1">
              <a:defRPr/>
            </a:pPr>
            <a:r>
              <a:rPr lang="en-CA" dirty="0"/>
              <a:t>make it as safe as we can (no guarantees!)</a:t>
            </a:r>
          </a:p>
          <a:p>
            <a:pPr>
              <a:defRPr/>
            </a:pPr>
            <a:r>
              <a:rPr lang="en-CA" dirty="0"/>
              <a:t>Asking a Rectangle for its radius would cause a crash</a:t>
            </a:r>
          </a:p>
          <a:p>
            <a:pPr>
              <a:defRPr/>
            </a:pPr>
            <a:r>
              <a:rPr lang="en-CA" dirty="0"/>
              <a:t>Measurable </a:t>
            </a:r>
            <a:r>
              <a:rPr lang="en-CA" i="1" dirty="0"/>
              <a:t>could </a:t>
            </a:r>
            <a:r>
              <a:rPr lang="en-CA" dirty="0"/>
              <a:t>be a Rectangle</a:t>
            </a:r>
          </a:p>
          <a:p>
            <a:pPr>
              <a:defRPr/>
            </a:pPr>
            <a:r>
              <a:rPr lang="en-CA" dirty="0"/>
              <a:t>Asking a Measurable for its radius </a:t>
            </a:r>
            <a:r>
              <a:rPr lang="en-CA" i="1" dirty="0"/>
              <a:t>could</a:t>
            </a:r>
            <a:r>
              <a:rPr lang="en-CA" dirty="0"/>
              <a:t> cause a crash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Run-Time Method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Anything we ask a Measurable to do...</a:t>
            </a:r>
          </a:p>
          <a:p>
            <a:pPr>
              <a:defRPr/>
            </a:pPr>
            <a:r>
              <a:rPr lang="en-CA" dirty="0"/>
              <a:t>...will be part of the interface</a:t>
            </a:r>
          </a:p>
          <a:p>
            <a:pPr lvl="1">
              <a:defRPr/>
            </a:pPr>
            <a:r>
              <a:rPr lang="en-CA" dirty="0"/>
              <a:t>because our compile-time checking made sure</a:t>
            </a:r>
          </a:p>
          <a:p>
            <a:pPr>
              <a:defRPr/>
            </a:pPr>
            <a:r>
              <a:rPr lang="en-CA" dirty="0"/>
              <a:t>The Measurable object knows how to do it</a:t>
            </a:r>
          </a:p>
          <a:p>
            <a:pPr lvl="1">
              <a:defRPr/>
            </a:pPr>
            <a:r>
              <a:rPr lang="en-CA" dirty="0"/>
              <a:t>because of compile-time checking of class</a:t>
            </a:r>
          </a:p>
          <a:p>
            <a:pPr>
              <a:defRPr/>
            </a:pPr>
            <a:r>
              <a:rPr lang="en-CA" dirty="0"/>
              <a:t>Object uses its own version of the method</a:t>
            </a:r>
          </a:p>
          <a:p>
            <a:pPr lvl="1">
              <a:defRPr/>
            </a:pPr>
            <a:r>
              <a:rPr lang="en-CA" dirty="0"/>
              <a:t>known as </a:t>
            </a:r>
            <a:r>
              <a:rPr lang="en-CA" i="1" dirty="0"/>
              <a:t>late</a:t>
            </a:r>
            <a:r>
              <a:rPr lang="en-CA" dirty="0"/>
              <a:t> (or </a:t>
            </a:r>
            <a:r>
              <a:rPr lang="en-CA" i="1" dirty="0"/>
              <a:t>dynamic</a:t>
            </a:r>
            <a:r>
              <a:rPr lang="en-CA" dirty="0"/>
              <a:t>) </a:t>
            </a:r>
            <a:r>
              <a:rPr lang="en-CA" i="1" dirty="0"/>
              <a:t>binding</a:t>
            </a:r>
          </a:p>
          <a:p>
            <a:pPr>
              <a:defRPr/>
            </a:pP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5997575"/>
            <a:ext cx="4343400" cy="70802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CA" sz="2000" i="1" dirty="0">
                <a:solidFill>
                  <a:schemeClr val="bg2"/>
                </a:solidFill>
              </a:rPr>
              <a:t>In C++, early (static) binding chooses a version of the method at compile time.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9AA83-0957-4EFF-9E2D-7369898FA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Measurable is a Data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BBF0D-1FFA-4701-83AA-39B21E73E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Can have a variable of type Measurable</a:t>
            </a:r>
          </a:p>
          <a:p>
            <a:pPr lvl="1"/>
            <a:r>
              <a:rPr lang="en-CA" dirty="0"/>
              <a:t>the parameter for roundness, for example</a:t>
            </a:r>
          </a:p>
          <a:p>
            <a:r>
              <a:rPr lang="en-CA" dirty="0"/>
              <a:t>Can assign it any Measurable object</a:t>
            </a:r>
          </a:p>
          <a:p>
            <a:pPr lvl="1"/>
            <a:r>
              <a:rPr lang="en-CA" dirty="0"/>
              <a:t>object of any class that implements Measurable</a:t>
            </a:r>
          </a:p>
          <a:p>
            <a:pPr lvl="2"/>
            <a:r>
              <a:rPr lang="en-CA" dirty="0"/>
              <a:t>Circles or Rectangles, for example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Measurable m1 = new Rectangle(7, 200);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Measurable m2 = new Circle(25);</a:t>
            </a:r>
          </a:p>
          <a:p>
            <a:r>
              <a:rPr lang="en-CA" dirty="0"/>
              <a:t>Mostly used to make polymorphic methods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public double roundness(Measurable m) { … }</a:t>
            </a:r>
          </a:p>
        </p:txBody>
      </p:sp>
    </p:spTree>
    <p:extLst>
      <p:ext uri="{BB962C8B-B14F-4D97-AF65-F5344CB8AC3E}">
        <p14:creationId xmlns:p14="http://schemas.microsoft.com/office/powerpoint/2010/main" val="31270179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Variables &amp;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Measurable variable is polymorphic</a:t>
            </a:r>
          </a:p>
          <a:p>
            <a:pPr lvl="1">
              <a:defRPr/>
            </a:pPr>
            <a:r>
              <a:rPr lang="en-CA" dirty="0"/>
              <a:t>can hold a Circle or Rectangle object</a:t>
            </a:r>
          </a:p>
          <a:p>
            <a:pPr lvl="1">
              <a:defRPr/>
            </a:pPr>
            <a:r>
              <a:rPr lang="en-CA" dirty="0"/>
              <a:t>can assign from a different type variable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Measurable m;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Circle c = new Circle(10);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Rectangle r = new Rectangle(10, 20);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m = c;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m = r;</a:t>
            </a:r>
            <a:endParaRPr lang="en-CA" dirty="0">
              <a:solidFill>
                <a:schemeClr val="accent1"/>
              </a:solidFill>
            </a:endParaRPr>
          </a:p>
          <a:p>
            <a:pPr>
              <a:defRPr/>
            </a:pP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5562600" y="5381625"/>
            <a:ext cx="3505200" cy="132397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CA" sz="2000" i="1" dirty="0">
                <a:solidFill>
                  <a:schemeClr val="bg2"/>
                </a:solidFill>
              </a:rPr>
              <a:t>Compare storing an </a:t>
            </a:r>
            <a:r>
              <a:rPr lang="en-CA" sz="2000" i="1" dirty="0" err="1">
                <a:solidFill>
                  <a:schemeClr val="bg2"/>
                </a:solidFill>
              </a:rPr>
              <a:t>int</a:t>
            </a:r>
            <a:r>
              <a:rPr lang="en-CA" sz="2000" i="1" dirty="0">
                <a:solidFill>
                  <a:schemeClr val="bg2"/>
                </a:solidFill>
              </a:rPr>
              <a:t> variable into a double variable:</a:t>
            </a:r>
          </a:p>
          <a:p>
            <a:pPr>
              <a:defRPr/>
            </a:pPr>
            <a:r>
              <a:rPr lang="en-CA" sz="2000" dirty="0">
                <a:solidFill>
                  <a:schemeClr val="bg2"/>
                </a:solidFill>
              </a:rPr>
              <a:t>	</a:t>
            </a:r>
            <a:r>
              <a:rPr lang="en-CA" sz="2000" dirty="0" err="1">
                <a:solidFill>
                  <a:schemeClr val="accent1"/>
                </a:solidFill>
              </a:rPr>
              <a:t>int</a:t>
            </a:r>
            <a:r>
              <a:rPr lang="en-CA" sz="2000" dirty="0">
                <a:solidFill>
                  <a:schemeClr val="accent1"/>
                </a:solidFill>
              </a:rPr>
              <a:t> n = 5;</a:t>
            </a:r>
          </a:p>
          <a:p>
            <a:pPr>
              <a:defRPr/>
            </a:pPr>
            <a:r>
              <a:rPr lang="en-CA" sz="2000" dirty="0">
                <a:solidFill>
                  <a:schemeClr val="accent1"/>
                </a:solidFill>
              </a:rPr>
              <a:t>	double x = n;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Review of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One class a specialized version of another</a:t>
            </a:r>
          </a:p>
          <a:p>
            <a:pPr lvl="1"/>
            <a:r>
              <a:rPr lang="en-CA" dirty="0" err="1"/>
              <a:t>JLabel</a:t>
            </a:r>
            <a:r>
              <a:rPr lang="en-CA" dirty="0"/>
              <a:t> is a specialized </a:t>
            </a:r>
            <a:r>
              <a:rPr lang="en-CA" dirty="0" err="1"/>
              <a:t>JComponent</a:t>
            </a:r>
            <a:endParaRPr lang="en-CA" dirty="0"/>
          </a:p>
          <a:p>
            <a:pPr lvl="1"/>
            <a:r>
              <a:rPr lang="en-CA" dirty="0" err="1"/>
              <a:t>JPanel</a:t>
            </a:r>
            <a:r>
              <a:rPr lang="en-CA" dirty="0"/>
              <a:t> is a specialized </a:t>
            </a:r>
            <a:r>
              <a:rPr lang="en-CA" dirty="0" err="1"/>
              <a:t>JComponent</a:t>
            </a:r>
            <a:endParaRPr lang="en-CA" dirty="0"/>
          </a:p>
          <a:p>
            <a:pPr lvl="1"/>
            <a:r>
              <a:rPr lang="en-CA" dirty="0"/>
              <a:t>specialized version called </a:t>
            </a:r>
            <a:r>
              <a:rPr lang="en-CA" i="1" dirty="0"/>
              <a:t>subclass</a:t>
            </a:r>
          </a:p>
          <a:p>
            <a:pPr lvl="1"/>
            <a:r>
              <a:rPr lang="en-CA" dirty="0"/>
              <a:t>less specialized version called </a:t>
            </a:r>
            <a:r>
              <a:rPr lang="en-CA" i="1" dirty="0" err="1"/>
              <a:t>superclass</a:t>
            </a:r>
            <a:endParaRPr lang="en-CA" i="1" dirty="0"/>
          </a:p>
          <a:p>
            <a:r>
              <a:rPr lang="en-CA" dirty="0"/>
              <a:t>Subclass gets all public </a:t>
            </a:r>
            <a:r>
              <a:rPr lang="en-CA" dirty="0" err="1"/>
              <a:t>superclass</a:t>
            </a:r>
            <a:r>
              <a:rPr lang="en-CA" dirty="0"/>
              <a:t> methods</a:t>
            </a:r>
          </a:p>
          <a:p>
            <a:pPr lvl="1"/>
            <a:r>
              <a:rPr lang="en-CA" dirty="0"/>
              <a:t>can inherit from classes that inherit from others</a:t>
            </a:r>
          </a:p>
          <a:p>
            <a:pPr lvl="1"/>
            <a:r>
              <a:rPr lang="en-CA" i="1" dirty="0"/>
              <a:t>inheritance hierarchy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Variables &amp;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Cannot go the other way around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Measurable m = new Circle(10);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Rectangle r;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Circle c;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r = </a:t>
            </a:r>
            <a:r>
              <a:rPr lang="en-CA" sz="2400" u="wavyHeavy" dirty="0">
                <a:solidFill>
                  <a:schemeClr val="accent1"/>
                </a:solidFill>
                <a:uFill>
                  <a:solidFill>
                    <a:srgbClr val="FF0000"/>
                  </a:solidFill>
                </a:uFill>
              </a:rPr>
              <a:t>m</a:t>
            </a:r>
            <a:r>
              <a:rPr lang="en-CA" sz="2400" dirty="0">
                <a:solidFill>
                  <a:schemeClr val="accent1"/>
                </a:solidFill>
              </a:rPr>
              <a:t>;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c = </a:t>
            </a:r>
            <a:r>
              <a:rPr lang="en-CA" sz="2400" u="wavyHeavy" dirty="0">
                <a:solidFill>
                  <a:schemeClr val="accent1"/>
                </a:solidFill>
                <a:uFill>
                  <a:solidFill>
                    <a:srgbClr val="FF0000"/>
                  </a:solidFill>
                </a:uFill>
              </a:rPr>
              <a:t>m</a:t>
            </a:r>
            <a:r>
              <a:rPr lang="en-CA" sz="2400" dirty="0">
                <a:solidFill>
                  <a:schemeClr val="accent1"/>
                </a:solidFill>
              </a:rPr>
              <a:t>;</a:t>
            </a:r>
          </a:p>
          <a:p>
            <a:pPr lvl="1">
              <a:defRPr/>
            </a:pPr>
            <a:r>
              <a:rPr lang="en-CA" dirty="0"/>
              <a:t>doesn’t like </a:t>
            </a:r>
            <a:r>
              <a:rPr lang="en-CA" i="1" dirty="0"/>
              <a:t>either</a:t>
            </a:r>
            <a:r>
              <a:rPr lang="en-CA" dirty="0"/>
              <a:t> of those</a:t>
            </a:r>
          </a:p>
          <a:p>
            <a:pPr>
              <a:defRPr/>
            </a:pP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5562600" y="5381625"/>
            <a:ext cx="3505200" cy="132343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CA" sz="2000" i="1" dirty="0">
                <a:solidFill>
                  <a:schemeClr val="bg2"/>
                </a:solidFill>
              </a:rPr>
              <a:t>Compare storing a double variable into an </a:t>
            </a:r>
            <a:r>
              <a:rPr lang="en-CA" sz="2000" i="1" dirty="0" err="1">
                <a:solidFill>
                  <a:schemeClr val="bg2"/>
                </a:solidFill>
              </a:rPr>
              <a:t>int</a:t>
            </a:r>
            <a:r>
              <a:rPr lang="en-CA" sz="2000" i="1" dirty="0">
                <a:solidFill>
                  <a:schemeClr val="bg2"/>
                </a:solidFill>
              </a:rPr>
              <a:t> variable:</a:t>
            </a:r>
          </a:p>
          <a:p>
            <a:pPr>
              <a:defRPr/>
            </a:pPr>
            <a:r>
              <a:rPr lang="en-CA" sz="2000" dirty="0">
                <a:solidFill>
                  <a:schemeClr val="accent1"/>
                </a:solidFill>
              </a:rPr>
              <a:t>	double x = 5.0;</a:t>
            </a:r>
          </a:p>
          <a:p>
            <a:pPr>
              <a:defRPr/>
            </a:pP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CA" sz="2000" dirty="0" err="1">
                <a:solidFill>
                  <a:schemeClr val="accent1"/>
                </a:solidFill>
              </a:rPr>
              <a:t>int</a:t>
            </a:r>
            <a:r>
              <a:rPr lang="en-CA" sz="2000" dirty="0">
                <a:solidFill>
                  <a:schemeClr val="accent1"/>
                </a:solidFill>
              </a:rPr>
              <a:t> n = </a:t>
            </a:r>
            <a:r>
              <a:rPr lang="en-CA" sz="2000" u="wavyHeavy" dirty="0">
                <a:solidFill>
                  <a:schemeClr val="accent1"/>
                </a:solidFill>
                <a:uFill>
                  <a:solidFill>
                    <a:srgbClr val="FF0000"/>
                  </a:solidFill>
                </a:uFill>
                <a:latin typeface="+mn-lt"/>
              </a:rPr>
              <a:t>x</a:t>
            </a:r>
            <a:r>
              <a:rPr lang="en-CA" sz="2000" dirty="0">
                <a:solidFill>
                  <a:schemeClr val="accent1"/>
                </a:solidFill>
              </a:rPr>
              <a:t>;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xplosion 2 6"/>
          <p:cNvSpPr>
            <a:spLocks noChangeArrowheads="1"/>
          </p:cNvSpPr>
          <p:nvPr/>
        </p:nvSpPr>
        <p:spPr bwMode="auto">
          <a:xfrm>
            <a:off x="3352800" y="4800600"/>
            <a:ext cx="1676400" cy="1066800"/>
          </a:xfrm>
          <a:prstGeom prst="irregularSeal2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 sz="1600"/>
              <a:t>Crash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Type 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Can tell Java you want to do it anyway!</a:t>
            </a:r>
          </a:p>
          <a:p>
            <a:pPr lvl="1">
              <a:defRPr/>
            </a:pPr>
            <a:r>
              <a:rPr lang="en-CA" dirty="0"/>
              <a:t>tell Java to treat the Measurable as a Circle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Measurable m = new Circle(10);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Circle c;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c = (Circle) m;</a:t>
            </a:r>
          </a:p>
          <a:p>
            <a:pPr lvl="1">
              <a:defRPr/>
            </a:pPr>
            <a:r>
              <a:rPr lang="en-CA" dirty="0"/>
              <a:t>will crash if object is wrong type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Rectangle r;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r = (Rectangle) m;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endParaRPr lang="en-CA" sz="2400" dirty="0">
              <a:solidFill>
                <a:schemeClr val="accent1"/>
              </a:solidFill>
            </a:endParaRPr>
          </a:p>
          <a:p>
            <a:pPr lvl="1">
              <a:defRPr/>
            </a:pP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5562600" y="5381625"/>
            <a:ext cx="3505200" cy="132397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CA" sz="2000" i="1" dirty="0">
                <a:solidFill>
                  <a:schemeClr val="bg2"/>
                </a:solidFill>
              </a:rPr>
              <a:t>Contrast casting a double variable into an </a:t>
            </a:r>
            <a:r>
              <a:rPr lang="en-CA" sz="2000" i="1" dirty="0" err="1">
                <a:solidFill>
                  <a:schemeClr val="bg2"/>
                </a:solidFill>
              </a:rPr>
              <a:t>int</a:t>
            </a:r>
            <a:r>
              <a:rPr lang="en-CA" sz="2000" i="1" dirty="0">
                <a:solidFill>
                  <a:schemeClr val="bg2"/>
                </a:solidFill>
              </a:rPr>
              <a:t> variable:</a:t>
            </a:r>
          </a:p>
          <a:p>
            <a:pPr>
              <a:defRPr/>
            </a:pPr>
            <a:r>
              <a:rPr lang="en-CA" sz="2000" dirty="0">
                <a:solidFill>
                  <a:schemeClr val="bg2"/>
                </a:solidFill>
              </a:rPr>
              <a:t>	</a:t>
            </a:r>
            <a:r>
              <a:rPr lang="en-CA" sz="2000" dirty="0">
                <a:solidFill>
                  <a:schemeClr val="accent1"/>
                </a:solidFill>
              </a:rPr>
              <a:t>double x = 5.5;</a:t>
            </a:r>
          </a:p>
          <a:p>
            <a:pPr>
              <a:defRPr/>
            </a:pP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CA" sz="2000" dirty="0" err="1">
                <a:solidFill>
                  <a:schemeClr val="accent1"/>
                </a:solidFill>
              </a:rPr>
              <a:t>int</a:t>
            </a:r>
            <a:r>
              <a:rPr lang="en-CA" sz="2000" dirty="0">
                <a:solidFill>
                  <a:schemeClr val="accent1"/>
                </a:solidFill>
              </a:rPr>
              <a:t> n = (</a:t>
            </a:r>
            <a:r>
              <a:rPr lang="en-CA" sz="2000" dirty="0" err="1">
                <a:solidFill>
                  <a:schemeClr val="accent1"/>
                </a:solidFill>
              </a:rPr>
              <a:t>int</a:t>
            </a:r>
            <a:r>
              <a:rPr lang="en-CA" sz="2000" dirty="0">
                <a:solidFill>
                  <a:schemeClr val="accent1"/>
                </a:solidFill>
              </a:rPr>
              <a:t>)x;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Checking the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Can ask if an object is a given type</a:t>
            </a:r>
          </a:p>
          <a:p>
            <a:pPr lvl="1">
              <a:defRPr/>
            </a:pPr>
            <a:r>
              <a:rPr lang="en-CA" dirty="0"/>
              <a:t>hey, m, are you are Circle?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if (m </a:t>
            </a:r>
            <a:r>
              <a:rPr lang="en-CA" sz="2400" dirty="0" err="1">
                <a:solidFill>
                  <a:schemeClr val="accent1"/>
                </a:solidFill>
              </a:rPr>
              <a:t>instanceof</a:t>
            </a:r>
            <a:r>
              <a:rPr lang="en-CA" sz="2400" dirty="0">
                <a:solidFill>
                  <a:schemeClr val="accent1"/>
                </a:solidFill>
              </a:rPr>
              <a:t> Circle) {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Circle c = (Circle) m;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double radius = </a:t>
            </a:r>
            <a:r>
              <a:rPr lang="en-CA" sz="2400" dirty="0" err="1">
                <a:solidFill>
                  <a:schemeClr val="accent1"/>
                </a:solidFill>
              </a:rPr>
              <a:t>c.getRadius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>
              <a:defRPr/>
            </a:pPr>
            <a:r>
              <a:rPr lang="en-CA" dirty="0"/>
              <a:t>Still can’t ask </a:t>
            </a:r>
            <a:r>
              <a:rPr lang="en-CA" i="1" dirty="0"/>
              <a:t>m</a:t>
            </a:r>
            <a:r>
              <a:rPr lang="en-CA" dirty="0"/>
              <a:t> to do non-Measurable stuff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if (m </a:t>
            </a:r>
            <a:r>
              <a:rPr lang="en-CA" sz="2400" dirty="0" err="1">
                <a:solidFill>
                  <a:schemeClr val="accent1"/>
                </a:solidFill>
              </a:rPr>
              <a:t>instanceof</a:t>
            </a:r>
            <a:r>
              <a:rPr lang="en-CA" sz="2400" dirty="0">
                <a:solidFill>
                  <a:schemeClr val="accent1"/>
                </a:solidFill>
              </a:rPr>
              <a:t> Circle) {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m.</a:t>
            </a:r>
            <a:r>
              <a:rPr lang="en-CA" sz="2400" u="wavyHeavy" dirty="0" err="1">
                <a:solidFill>
                  <a:schemeClr val="accent1"/>
                </a:solidFill>
                <a:uFill>
                  <a:solidFill>
                    <a:srgbClr val="FF0000"/>
                  </a:solidFill>
                </a:uFill>
              </a:rPr>
              <a:t>getRadius</a:t>
            </a:r>
            <a:r>
              <a:rPr lang="en-CA" sz="2400" u="wavyHeavy" dirty="0">
                <a:solidFill>
                  <a:schemeClr val="accent1"/>
                </a:solidFill>
                <a:uFill>
                  <a:solidFill>
                    <a:srgbClr val="FF0000"/>
                  </a:solidFill>
                </a:uFill>
              </a:rPr>
              <a:t>()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</p:txBody>
      </p:sp>
      <p:sp>
        <p:nvSpPr>
          <p:cNvPr id="4" name="Cross 3"/>
          <p:cNvSpPr>
            <a:spLocks noChangeArrowheads="1"/>
          </p:cNvSpPr>
          <p:nvPr/>
        </p:nvSpPr>
        <p:spPr bwMode="auto">
          <a:xfrm rot="-2700000">
            <a:off x="5341938" y="4868863"/>
            <a:ext cx="1143000" cy="1143000"/>
          </a:xfrm>
          <a:prstGeom prst="plus">
            <a:avLst>
              <a:gd name="adj" fmla="val 44764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CA" altLang="en-US"/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1828800" y="3048000"/>
            <a:ext cx="6321425" cy="552450"/>
            <a:chOff x="1828800" y="3048000"/>
            <a:chExt cx="6321447" cy="552510"/>
          </a:xfrm>
        </p:grpSpPr>
        <p:sp>
          <p:nvSpPr>
            <p:cNvPr id="5" name="TextBox 4"/>
            <p:cNvSpPr txBox="1"/>
            <p:nvPr/>
          </p:nvSpPr>
          <p:spPr>
            <a:xfrm>
              <a:off x="5029211" y="3200417"/>
              <a:ext cx="3121036" cy="40009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CA" sz="2000" i="1" dirty="0">
                  <a:solidFill>
                    <a:schemeClr val="bg2"/>
                  </a:solidFill>
                </a:rPr>
                <a:t>Note:  all lower-case letters!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828800" y="3048000"/>
              <a:ext cx="1371605" cy="304833"/>
            </a:xfrm>
            <a:prstGeom prst="rect">
              <a:avLst/>
            </a:prstGeom>
            <a:noFill/>
            <a:ln w="127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CA">
                <a:solidFill>
                  <a:schemeClr val="accent5"/>
                </a:solidFill>
              </a:endParaRPr>
            </a:p>
          </p:txBody>
        </p:sp>
        <p:cxnSp>
          <p:nvCxnSpPr>
            <p:cNvPr id="8" name="Curved Connector 7"/>
            <p:cNvCxnSpPr>
              <a:stCxn id="5" idx="2"/>
              <a:endCxn id="6" idx="2"/>
            </p:cNvCxnSpPr>
            <p:nvPr/>
          </p:nvCxnSpPr>
          <p:spPr bwMode="auto">
            <a:xfrm rot="5400000" flipH="1">
              <a:off x="4428328" y="1439107"/>
              <a:ext cx="247677" cy="4075127"/>
            </a:xfrm>
            <a:prstGeom prst="curvedConnector3">
              <a:avLst>
                <a:gd name="adj1" fmla="val -92285"/>
              </a:avLst>
            </a:prstGeom>
            <a:solidFill>
              <a:schemeClr val="accent1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Check a Measurable variable to see if it holds a Rectangle object.</a:t>
            </a:r>
          </a:p>
          <a:p>
            <a:pPr lvl="1">
              <a:defRPr/>
            </a:pPr>
            <a:r>
              <a:rPr lang="en-CA" dirty="0"/>
              <a:t>if it does, print out the Rectangle’s length and width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C6E57-94D4-483A-A697-9D4206ABC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 and Inheritance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60FC4-E716-410C-9900-F23B6D52E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class may both extend and implement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A06D3A"/>
                </a:solidFill>
              </a:rPr>
              <a:t>public class Both </a:t>
            </a:r>
            <a:r>
              <a:rPr lang="en-US" sz="2400" b="1" dirty="0">
                <a:solidFill>
                  <a:srgbClr val="A06D3A"/>
                </a:solidFill>
              </a:rPr>
              <a:t>extends</a:t>
            </a:r>
            <a:r>
              <a:rPr lang="en-US" sz="2400" dirty="0">
                <a:solidFill>
                  <a:srgbClr val="A06D3A"/>
                </a:solidFill>
              </a:rPr>
              <a:t> Parent </a:t>
            </a:r>
            <a:r>
              <a:rPr lang="en-US" sz="2400" b="1" dirty="0">
                <a:solidFill>
                  <a:srgbClr val="A06D3A"/>
                </a:solidFill>
              </a:rPr>
              <a:t>implements</a:t>
            </a:r>
            <a:r>
              <a:rPr lang="en-US" sz="2400" dirty="0">
                <a:solidFill>
                  <a:srgbClr val="A06D3A"/>
                </a:solidFill>
              </a:rPr>
              <a:t> Ability {</a:t>
            </a:r>
          </a:p>
          <a:p>
            <a:pPr lvl="1"/>
            <a:r>
              <a:rPr lang="en-US" dirty="0"/>
              <a:t>extends has to come first</a:t>
            </a:r>
          </a:p>
          <a:p>
            <a:pPr lvl="1"/>
            <a:r>
              <a:rPr lang="en-US" dirty="0"/>
              <a:t>no punctuation between the clauses</a:t>
            </a:r>
          </a:p>
          <a:p>
            <a:r>
              <a:rPr lang="en-US" dirty="0"/>
              <a:t>Subclasses automatically implement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A06D3A"/>
                </a:solidFill>
              </a:rPr>
              <a:t>public class </a:t>
            </a:r>
            <a:r>
              <a:rPr lang="en-US" sz="2400" dirty="0" err="1">
                <a:solidFill>
                  <a:srgbClr val="A06D3A"/>
                </a:solidFill>
              </a:rPr>
              <a:t>SubBoth</a:t>
            </a:r>
            <a:r>
              <a:rPr lang="en-US" sz="2400" dirty="0">
                <a:solidFill>
                  <a:srgbClr val="A06D3A"/>
                </a:solidFill>
              </a:rPr>
              <a:t> </a:t>
            </a:r>
            <a:r>
              <a:rPr lang="en-US" sz="2400" b="1" dirty="0">
                <a:solidFill>
                  <a:srgbClr val="A06D3A"/>
                </a:solidFill>
              </a:rPr>
              <a:t>extends</a:t>
            </a:r>
            <a:r>
              <a:rPr lang="en-US" sz="2400" dirty="0">
                <a:solidFill>
                  <a:srgbClr val="A06D3A"/>
                </a:solidFill>
              </a:rPr>
              <a:t> Both {</a:t>
            </a:r>
          </a:p>
          <a:p>
            <a:pPr lvl="1"/>
            <a:r>
              <a:rPr lang="en-US" dirty="0" err="1"/>
              <a:t>SubBoth</a:t>
            </a:r>
            <a:r>
              <a:rPr lang="en-US" dirty="0"/>
              <a:t> </a:t>
            </a:r>
            <a:r>
              <a:rPr lang="en-US" i="1" dirty="0"/>
              <a:t>is a</a:t>
            </a:r>
            <a:r>
              <a:rPr lang="en-US" dirty="0"/>
              <a:t> Both and Both implements Ability</a:t>
            </a:r>
            <a:endParaRPr lang="en-CA" dirty="0"/>
          </a:p>
          <a:p>
            <a:pPr lvl="2"/>
            <a:r>
              <a:rPr lang="en-US" dirty="0" err="1"/>
              <a:t>SubBoth</a:t>
            </a:r>
            <a:r>
              <a:rPr lang="en-US" dirty="0"/>
              <a:t> implements Ability because Both does and </a:t>
            </a:r>
            <a:r>
              <a:rPr lang="en-US" dirty="0" err="1"/>
              <a:t>SubBoth</a:t>
            </a:r>
            <a:r>
              <a:rPr lang="en-US" dirty="0"/>
              <a:t> inherits all those methods</a:t>
            </a:r>
          </a:p>
        </p:txBody>
      </p:sp>
    </p:spTree>
    <p:extLst>
      <p:ext uri="{BB962C8B-B14F-4D97-AF65-F5344CB8AC3E}">
        <p14:creationId xmlns:p14="http://schemas.microsoft.com/office/powerpoint/2010/main" val="27538555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69926-A50D-4A35-9DF4-E3662C36F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Implementing Multiple 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7BA10-DFAA-40B4-818F-65179966A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Can implement more than one interface</a:t>
            </a:r>
          </a:p>
          <a:p>
            <a:pPr lvl="1">
              <a:defRPr/>
            </a:pPr>
            <a:r>
              <a:rPr lang="en-CA" dirty="0"/>
              <a:t>list interfaces, separated by commas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class </a:t>
            </a:r>
            <a:r>
              <a:rPr lang="en-CA" sz="2400" dirty="0" err="1">
                <a:solidFill>
                  <a:srgbClr val="A06D3A"/>
                </a:solidFill>
              </a:rPr>
              <a:t>MultiPurpose</a:t>
            </a:r>
            <a:r>
              <a:rPr lang="en-CA" sz="2400" dirty="0">
                <a:solidFill>
                  <a:srgbClr val="A06D3A"/>
                </a:solidFill>
              </a:rPr>
              <a:t> implements </a:t>
            </a:r>
            <a:r>
              <a:rPr lang="en-CA" sz="2400" dirty="0" err="1">
                <a:solidFill>
                  <a:srgbClr val="A06D3A"/>
                </a:solidFill>
              </a:rPr>
              <a:t>InterA</a:t>
            </a:r>
            <a:r>
              <a:rPr lang="en-CA" sz="2400" dirty="0">
                <a:solidFill>
                  <a:srgbClr val="A06D3A"/>
                </a:solidFill>
              </a:rPr>
              <a:t>, </a:t>
            </a:r>
            <a:r>
              <a:rPr lang="en-CA" sz="2400" dirty="0" err="1">
                <a:solidFill>
                  <a:srgbClr val="A06D3A"/>
                </a:solidFill>
              </a:rPr>
              <a:t>InterB</a:t>
            </a:r>
            <a:r>
              <a:rPr lang="en-CA" sz="2400" dirty="0">
                <a:solidFill>
                  <a:srgbClr val="A06D3A"/>
                </a:solidFill>
              </a:rPr>
              <a:t> {...}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class Yikes implements IA, IB, IC, </a:t>
            </a:r>
            <a:r>
              <a:rPr lang="en-CA" sz="2400" dirty="0" err="1">
                <a:solidFill>
                  <a:srgbClr val="A06D3A"/>
                </a:solidFill>
              </a:rPr>
              <a:t>IDa</a:t>
            </a:r>
            <a:r>
              <a:rPr lang="en-CA" sz="2400" dirty="0">
                <a:solidFill>
                  <a:srgbClr val="A06D3A"/>
                </a:solidFill>
              </a:rPr>
              <a:t>, </a:t>
            </a:r>
            <a:r>
              <a:rPr lang="en-CA" sz="2400" dirty="0" err="1">
                <a:solidFill>
                  <a:srgbClr val="A06D3A"/>
                </a:solidFill>
              </a:rPr>
              <a:t>IDb</a:t>
            </a:r>
            <a:r>
              <a:rPr lang="en-CA" sz="2400" dirty="0">
                <a:solidFill>
                  <a:srgbClr val="A06D3A"/>
                </a:solidFill>
              </a:rPr>
              <a:t> {...}</a:t>
            </a:r>
            <a:endParaRPr lang="en-CA" dirty="0">
              <a:solidFill>
                <a:srgbClr val="A06D3A"/>
              </a:solidFill>
            </a:endParaRPr>
          </a:p>
          <a:p>
            <a:pPr>
              <a:defRPr/>
            </a:pPr>
            <a:r>
              <a:rPr lang="en-CA" dirty="0"/>
              <a:t>Must define every method from every interface it implements</a:t>
            </a:r>
          </a:p>
          <a:p>
            <a:pPr lvl="1">
              <a:defRPr/>
            </a:pPr>
            <a:r>
              <a:rPr lang="en-CA" dirty="0"/>
              <a:t>no lying!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BB963-AD97-4642-AAA2-B031901E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Extending 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C2F16-7E2B-4491-8138-28A8AA537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Consider this interface: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Polygonal {  </a:t>
            </a:r>
            <a:r>
              <a:rPr lang="en-CA" sz="2400" i="1" dirty="0">
                <a:solidFill>
                  <a:srgbClr val="A06D3A"/>
                </a:solidFill>
              </a:rPr>
              <a:t>// longer than it needs to be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public double </a:t>
            </a:r>
            <a:r>
              <a:rPr lang="en-CA" sz="2400" dirty="0" err="1">
                <a:solidFill>
                  <a:srgbClr val="A06D3A"/>
                </a:solidFill>
              </a:rPr>
              <a:t>getArea</a:t>
            </a:r>
            <a:r>
              <a:rPr lang="en-CA" sz="2400" dirty="0">
                <a:solidFill>
                  <a:srgbClr val="A06D3A"/>
                </a:solidFill>
              </a:rPr>
              <a:t>();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public double </a:t>
            </a:r>
            <a:r>
              <a:rPr lang="en-CA" sz="2400" dirty="0" err="1">
                <a:solidFill>
                  <a:srgbClr val="A06D3A"/>
                </a:solidFill>
              </a:rPr>
              <a:t>getPerimeter</a:t>
            </a:r>
            <a:r>
              <a:rPr lang="en-CA" sz="2400" dirty="0">
                <a:solidFill>
                  <a:srgbClr val="A06D3A"/>
                </a:solidFill>
              </a:rPr>
              <a:t>();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public </a:t>
            </a:r>
            <a:r>
              <a:rPr lang="en-CA" sz="2400" dirty="0" err="1">
                <a:solidFill>
                  <a:srgbClr val="A06D3A"/>
                </a:solidFill>
              </a:rPr>
              <a:t>int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getNumberOfSides</a:t>
            </a:r>
            <a:r>
              <a:rPr lang="en-CA" sz="2400" dirty="0">
                <a:solidFill>
                  <a:srgbClr val="A06D3A"/>
                </a:solidFill>
              </a:rPr>
              <a:t>();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1">
              <a:defRPr/>
            </a:pPr>
            <a:r>
              <a:rPr lang="en-CA" dirty="0"/>
              <a:t>has all Measurable’s methods, plus one more</a:t>
            </a:r>
          </a:p>
          <a:p>
            <a:pPr>
              <a:defRPr/>
            </a:pPr>
            <a:r>
              <a:rPr lang="en-CA" dirty="0"/>
              <a:t>Can simplify the definition: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Polygonal </a:t>
            </a:r>
            <a:r>
              <a:rPr lang="en-CA" sz="2400" b="1" dirty="0">
                <a:solidFill>
                  <a:srgbClr val="A06D3A"/>
                </a:solidFill>
              </a:rPr>
              <a:t>extends</a:t>
            </a:r>
            <a:r>
              <a:rPr lang="en-CA" sz="2400" dirty="0">
                <a:solidFill>
                  <a:srgbClr val="A06D3A"/>
                </a:solidFill>
              </a:rPr>
              <a:t> Measurable {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public </a:t>
            </a:r>
            <a:r>
              <a:rPr lang="en-CA" sz="2400" dirty="0" err="1">
                <a:solidFill>
                  <a:srgbClr val="A06D3A"/>
                </a:solidFill>
              </a:rPr>
              <a:t>int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getNumberOfSides</a:t>
            </a:r>
            <a:r>
              <a:rPr lang="en-CA" sz="2400" dirty="0">
                <a:solidFill>
                  <a:srgbClr val="A06D3A"/>
                </a:solidFill>
              </a:rPr>
              <a:t>();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2AA8B-50F7-4F99-A608-CF1EF134D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Implementing Polygonal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EBC81-1635-486F-B541-9F8B51DAA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Anything that implements Polygonal must define all the methods mentioned in Polygonal interface...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dirty="0" err="1">
                <a:solidFill>
                  <a:srgbClr val="A06D3A"/>
                </a:solidFill>
              </a:rPr>
              <a:t>int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getNumberOfSides</a:t>
            </a:r>
            <a:r>
              <a:rPr lang="en-CA" sz="2400" dirty="0">
                <a:solidFill>
                  <a:srgbClr val="A06D3A"/>
                </a:solidFill>
              </a:rPr>
              <a:t>()</a:t>
            </a:r>
          </a:p>
          <a:p>
            <a:pPr>
              <a:defRPr/>
            </a:pPr>
            <a:r>
              <a:rPr lang="en-CA" dirty="0"/>
              <a:t>...plus all those mentioned in Measurable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double </a:t>
            </a:r>
            <a:r>
              <a:rPr lang="en-CA" sz="2400" dirty="0" err="1">
                <a:solidFill>
                  <a:srgbClr val="A06D3A"/>
                </a:solidFill>
              </a:rPr>
              <a:t>getArea</a:t>
            </a:r>
            <a:r>
              <a:rPr lang="en-CA" sz="2400" dirty="0">
                <a:solidFill>
                  <a:srgbClr val="A06D3A"/>
                </a:solidFill>
              </a:rPr>
              <a:t>()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double </a:t>
            </a:r>
            <a:r>
              <a:rPr lang="en-CA" sz="2400" dirty="0" err="1">
                <a:solidFill>
                  <a:srgbClr val="A06D3A"/>
                </a:solidFill>
              </a:rPr>
              <a:t>getPerimeter</a:t>
            </a:r>
            <a:r>
              <a:rPr lang="en-CA" sz="2400" dirty="0">
                <a:solidFill>
                  <a:srgbClr val="A06D3A"/>
                </a:solidFill>
              </a:rPr>
              <a:t>()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4C747-2C5F-4149-B264-890EA1CAD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And So On...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E887-6093-4855-AC63-F39E8AF5A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Can extend an interface that extends another</a:t>
            </a:r>
          </a:p>
          <a:p>
            <a:pPr lvl="1">
              <a:defRPr/>
            </a:pPr>
            <a:r>
              <a:rPr lang="en-CA" dirty="0"/>
              <a:t>just adding more methods to implement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</a:t>
            </a:r>
            <a:r>
              <a:rPr lang="en-CA" sz="2400" dirty="0" err="1">
                <a:solidFill>
                  <a:srgbClr val="A06D3A"/>
                </a:solidFill>
              </a:rPr>
              <a:t>RegularPolygonal</a:t>
            </a:r>
            <a:r>
              <a:rPr lang="en-CA" sz="2400" dirty="0">
                <a:solidFill>
                  <a:srgbClr val="A06D3A"/>
                </a:solidFill>
              </a:rPr>
              <a:t> extends Polygonal {...}</a:t>
            </a:r>
          </a:p>
          <a:p>
            <a:pPr>
              <a:defRPr/>
            </a:pPr>
            <a:r>
              <a:rPr lang="en-CA" dirty="0"/>
              <a:t>Can extend more than one interface</a:t>
            </a:r>
          </a:p>
          <a:p>
            <a:pPr lvl="1">
              <a:defRPr/>
            </a:pPr>
            <a:r>
              <a:rPr lang="en-CA" dirty="0"/>
              <a:t>again, adding more methods to implement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</a:t>
            </a:r>
            <a:r>
              <a:rPr lang="en-CA" sz="2400" dirty="0" err="1">
                <a:solidFill>
                  <a:srgbClr val="A06D3A"/>
                </a:solidFill>
              </a:rPr>
              <a:t>FiniteSurface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br>
              <a:rPr lang="en-CA" sz="2400" dirty="0">
                <a:solidFill>
                  <a:srgbClr val="A06D3A"/>
                </a:solidFill>
              </a:rPr>
            </a:br>
            <a:r>
              <a:rPr lang="en-CA" sz="2400" dirty="0">
                <a:solidFill>
                  <a:srgbClr val="A06D3A"/>
                </a:solidFill>
              </a:rPr>
              <a:t>extends Measurable,</a:t>
            </a:r>
            <a:br>
              <a:rPr lang="en-CA" sz="2400" dirty="0">
                <a:solidFill>
                  <a:srgbClr val="A06D3A"/>
                </a:solidFill>
              </a:rPr>
            </a:br>
            <a:r>
              <a:rPr lang="en-CA" sz="2400" dirty="0">
                <a:solidFill>
                  <a:srgbClr val="A06D3A"/>
                </a:solidFill>
              </a:rPr>
              <a:t>             Colourable {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...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A5F9ABEA-DB67-4EEB-8AA9-839488A3E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00600"/>
            <a:ext cx="1752600" cy="3810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CA" altLang="en-US"/>
              <a:t>Measurable</a:t>
            </a:r>
          </a:p>
        </p:txBody>
      </p:sp>
      <p:sp>
        <p:nvSpPr>
          <p:cNvPr id="36869" name="Rectangle 4">
            <a:extLst>
              <a:ext uri="{FF2B5EF4-FFF2-40B4-BE49-F238E27FC236}">
                <a16:creationId xmlns:a16="http://schemas.microsoft.com/office/drawing/2014/main" id="{1AC1C0F4-F95E-40B4-9235-057E25A13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486400"/>
            <a:ext cx="1752600" cy="3810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CA" altLang="en-US"/>
              <a:t>Polygonal</a:t>
            </a:r>
          </a:p>
        </p:txBody>
      </p:sp>
      <p:sp>
        <p:nvSpPr>
          <p:cNvPr id="36870" name="Rectangle 5">
            <a:extLst>
              <a:ext uri="{FF2B5EF4-FFF2-40B4-BE49-F238E27FC236}">
                <a16:creationId xmlns:a16="http://schemas.microsoft.com/office/drawing/2014/main" id="{E9B8BC19-1DD3-45FB-AE44-C54A8137B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6172200"/>
            <a:ext cx="2514600" cy="3810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CA" altLang="en-US"/>
              <a:t>RegularPolygonal</a:t>
            </a:r>
          </a:p>
        </p:txBody>
      </p:sp>
      <p:sp>
        <p:nvSpPr>
          <p:cNvPr id="36871" name="Rectangle 6">
            <a:extLst>
              <a:ext uri="{FF2B5EF4-FFF2-40B4-BE49-F238E27FC236}">
                <a16:creationId xmlns:a16="http://schemas.microsoft.com/office/drawing/2014/main" id="{E80BB251-7A22-4E3B-B9F1-66C6852FA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953000"/>
            <a:ext cx="1752600" cy="3810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CA" altLang="en-US"/>
              <a:t>Colourable</a:t>
            </a:r>
          </a:p>
        </p:txBody>
      </p:sp>
      <p:sp>
        <p:nvSpPr>
          <p:cNvPr id="36872" name="Rectangle 7">
            <a:extLst>
              <a:ext uri="{FF2B5EF4-FFF2-40B4-BE49-F238E27FC236}">
                <a16:creationId xmlns:a16="http://schemas.microsoft.com/office/drawing/2014/main" id="{AEA35A6A-FEC7-4C6E-9900-B8BDB487C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5638800"/>
            <a:ext cx="2057400" cy="3810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CA" altLang="en-US"/>
              <a:t>FiniteSurface</a:t>
            </a:r>
          </a:p>
        </p:txBody>
      </p:sp>
      <p:cxnSp>
        <p:nvCxnSpPr>
          <p:cNvPr id="36873" name="Straight Arrow Connector 9">
            <a:extLst>
              <a:ext uri="{FF2B5EF4-FFF2-40B4-BE49-F238E27FC236}">
                <a16:creationId xmlns:a16="http://schemas.microsoft.com/office/drawing/2014/main" id="{93D393E5-7DC3-46D7-B348-95766D91767F}"/>
              </a:ext>
            </a:extLst>
          </p:cNvPr>
          <p:cNvCxnSpPr>
            <a:cxnSpLocks noChangeShapeType="1"/>
            <a:stCxn id="36869" idx="0"/>
            <a:endCxn id="36868" idx="2"/>
          </p:cNvCxnSpPr>
          <p:nvPr/>
        </p:nvCxnSpPr>
        <p:spPr bwMode="auto">
          <a:xfrm rot="5400000" flipH="1" flipV="1">
            <a:off x="5676901" y="5334000"/>
            <a:ext cx="304800" cy="3175"/>
          </a:xfrm>
          <a:prstGeom prst="straightConnector1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74" name="Straight Arrow Connector 11">
            <a:extLst>
              <a:ext uri="{FF2B5EF4-FFF2-40B4-BE49-F238E27FC236}">
                <a16:creationId xmlns:a16="http://schemas.microsoft.com/office/drawing/2014/main" id="{B8819757-AE4E-4241-BC37-327A731DEB1D}"/>
              </a:ext>
            </a:extLst>
          </p:cNvPr>
          <p:cNvCxnSpPr>
            <a:cxnSpLocks noChangeShapeType="1"/>
            <a:stCxn id="36870" idx="0"/>
            <a:endCxn id="36869" idx="2"/>
          </p:cNvCxnSpPr>
          <p:nvPr/>
        </p:nvCxnSpPr>
        <p:spPr bwMode="auto">
          <a:xfrm rot="5400000" flipH="1" flipV="1">
            <a:off x="5676901" y="6019800"/>
            <a:ext cx="304800" cy="3175"/>
          </a:xfrm>
          <a:prstGeom prst="straightConnector1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75" name="Straight Arrow Connector 13">
            <a:extLst>
              <a:ext uri="{FF2B5EF4-FFF2-40B4-BE49-F238E27FC236}">
                <a16:creationId xmlns:a16="http://schemas.microsoft.com/office/drawing/2014/main" id="{0BC0CB16-9F50-4C4A-9377-62FAFBC68CEB}"/>
              </a:ext>
            </a:extLst>
          </p:cNvPr>
          <p:cNvCxnSpPr>
            <a:cxnSpLocks noChangeShapeType="1"/>
            <a:stCxn id="36872" idx="0"/>
            <a:endCxn id="36871" idx="2"/>
          </p:cNvCxnSpPr>
          <p:nvPr/>
        </p:nvCxnSpPr>
        <p:spPr bwMode="auto">
          <a:xfrm rot="5400000" flipH="1" flipV="1">
            <a:off x="7734301" y="5486400"/>
            <a:ext cx="304800" cy="3175"/>
          </a:xfrm>
          <a:prstGeom prst="straightConnector1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76" name="Curved Connector 19">
            <a:extLst>
              <a:ext uri="{FF2B5EF4-FFF2-40B4-BE49-F238E27FC236}">
                <a16:creationId xmlns:a16="http://schemas.microsoft.com/office/drawing/2014/main" id="{9927F996-F59D-4ABA-889E-4426BE16EF65}"/>
              </a:ext>
            </a:extLst>
          </p:cNvPr>
          <p:cNvCxnSpPr>
            <a:cxnSpLocks noChangeShapeType="1"/>
            <a:stCxn id="36872" idx="0"/>
            <a:endCxn id="36868" idx="2"/>
          </p:cNvCxnSpPr>
          <p:nvPr/>
        </p:nvCxnSpPr>
        <p:spPr bwMode="auto">
          <a:xfrm rot="16200000" flipV="1">
            <a:off x="6629400" y="4381500"/>
            <a:ext cx="457200" cy="2057400"/>
          </a:xfrm>
          <a:prstGeom prst="curvedConnector3">
            <a:avLst>
              <a:gd name="adj1" fmla="val 50000"/>
            </a:avLst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60B1B-812D-432D-B055-78322DAFA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Combining 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422F6-D1B9-4F86-A4AA-C742110C4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When one interface extends two others...</a:t>
            </a:r>
          </a:p>
          <a:p>
            <a:pPr lvl="1">
              <a:defRPr/>
            </a:pPr>
            <a:r>
              <a:rPr lang="en-CA" dirty="0"/>
              <a:t>(or more than two others)</a:t>
            </a:r>
          </a:p>
          <a:p>
            <a:pPr>
              <a:defRPr/>
            </a:pPr>
            <a:r>
              <a:rPr lang="en-CA" dirty="0"/>
              <a:t>...it may not need any more methods</a:t>
            </a:r>
          </a:p>
          <a:p>
            <a:pPr lvl="1">
              <a:defRPr/>
            </a:pPr>
            <a:r>
              <a:rPr lang="en-CA" dirty="0"/>
              <a:t>it just puts those two (or more) interfaces together</a:t>
            </a:r>
          </a:p>
          <a:p>
            <a:pPr lvl="1">
              <a:defRPr/>
            </a:pPr>
            <a:r>
              <a:rPr lang="en-CA" dirty="0"/>
              <a:t>use empty braces (no new methods required)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</a:t>
            </a:r>
            <a:r>
              <a:rPr lang="en-CA" sz="2400" dirty="0" err="1">
                <a:solidFill>
                  <a:srgbClr val="A06D3A"/>
                </a:solidFill>
              </a:rPr>
              <a:t>FiniteSurface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extends Measureable, Colourable {}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Swing Inheritance Hierarchy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858940" y="1913235"/>
            <a:ext cx="1426121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CA" kern="0" dirty="0"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29701" name="Rectangle 8"/>
          <p:cNvSpPr>
            <a:spLocks noChangeArrowheads="1"/>
          </p:cNvSpPr>
          <p:nvPr/>
        </p:nvSpPr>
        <p:spPr bwMode="auto">
          <a:xfrm>
            <a:off x="4263603" y="4075274"/>
            <a:ext cx="2403226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JTextComponent</a:t>
            </a:r>
            <a:endParaRPr kumimoji="0" lang="en-CA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249664" y="5156442"/>
            <a:ext cx="1262583" cy="46166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CA" b="1" kern="0" dirty="0" err="1"/>
              <a:t>JButton</a:t>
            </a:r>
            <a:endParaRPr lang="en-CA" b="1" kern="0" dirty="0"/>
          </a:p>
        </p:txBody>
      </p:sp>
      <p:sp>
        <p:nvSpPr>
          <p:cNvPr id="29703" name="Rectangle 10"/>
          <p:cNvSpPr>
            <a:spLocks noChangeArrowheads="1"/>
          </p:cNvSpPr>
          <p:nvPr/>
        </p:nvSpPr>
        <p:spPr bwMode="auto">
          <a:xfrm>
            <a:off x="278209" y="4075274"/>
            <a:ext cx="981596" cy="46196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Frame</a:t>
            </a:r>
          </a:p>
        </p:txBody>
      </p:sp>
      <p:sp>
        <p:nvSpPr>
          <p:cNvPr id="29704" name="Rectangle 11"/>
          <p:cNvSpPr>
            <a:spLocks noChangeArrowheads="1"/>
          </p:cNvSpPr>
          <p:nvPr/>
        </p:nvSpPr>
        <p:spPr bwMode="auto">
          <a:xfrm>
            <a:off x="6850097" y="4075274"/>
            <a:ext cx="2061716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1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AbstractButton</a:t>
            </a:r>
            <a:endParaRPr kumimoji="0" lang="en-CA" altLang="en-US" sz="24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705" name="Rectangle 12"/>
          <p:cNvSpPr>
            <a:spLocks noChangeArrowheads="1"/>
          </p:cNvSpPr>
          <p:nvPr/>
        </p:nvSpPr>
        <p:spPr bwMode="auto">
          <a:xfrm>
            <a:off x="5355547" y="2994106"/>
            <a:ext cx="1826642" cy="461963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altLang="en-US" kern="0" dirty="0" err="1"/>
              <a:t>JComponent</a:t>
            </a:r>
            <a:endParaRPr kumimoji="0" lang="en-CA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5422714" y="5156442"/>
            <a:ext cx="1655787" cy="46166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CA" b="1" kern="0" dirty="0" err="1"/>
              <a:t>JTextField</a:t>
            </a:r>
            <a:endParaRPr lang="en-CA" b="1" kern="0" dirty="0"/>
          </a:p>
        </p:txBody>
      </p:sp>
      <p:sp>
        <p:nvSpPr>
          <p:cNvPr id="29707" name="Rectangle 15"/>
          <p:cNvSpPr>
            <a:spLocks noChangeArrowheads="1"/>
          </p:cNvSpPr>
          <p:nvPr/>
        </p:nvSpPr>
        <p:spPr bwMode="auto">
          <a:xfrm>
            <a:off x="5220072" y="6237312"/>
            <a:ext cx="2115393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JPasswordField</a:t>
            </a:r>
            <a:endParaRPr kumimoji="0" lang="en-CA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708" name="Rectangle 16"/>
          <p:cNvSpPr>
            <a:spLocks noChangeArrowheads="1"/>
          </p:cNvSpPr>
          <p:nvPr/>
        </p:nvSpPr>
        <p:spPr bwMode="auto">
          <a:xfrm>
            <a:off x="3779912" y="5156442"/>
            <a:ext cx="1487239" cy="461963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JTextArea</a:t>
            </a:r>
            <a:endParaRPr kumimoji="0" lang="en-CA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709" name="Rectangle 17"/>
          <p:cNvSpPr>
            <a:spLocks noChangeArrowheads="1"/>
          </p:cNvSpPr>
          <p:nvPr/>
        </p:nvSpPr>
        <p:spPr bwMode="auto">
          <a:xfrm>
            <a:off x="403771" y="2994106"/>
            <a:ext cx="1431925" cy="46196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Window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1592710" y="4075274"/>
            <a:ext cx="1179090" cy="46166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CA" b="1" kern="0" dirty="0" err="1"/>
              <a:t>JLabel</a:t>
            </a:r>
            <a:endParaRPr lang="en-CA" b="1" kern="0" dirty="0"/>
          </a:p>
        </p:txBody>
      </p:sp>
      <p:cxnSp>
        <p:nvCxnSpPr>
          <p:cNvPr id="29712" name="Elbow Connector 23"/>
          <p:cNvCxnSpPr>
            <a:cxnSpLocks noChangeShapeType="1"/>
            <a:stCxn id="58" idx="0"/>
            <a:endCxn id="69" idx="3"/>
          </p:cNvCxnSpPr>
          <p:nvPr/>
        </p:nvCxnSpPr>
        <p:spPr bwMode="auto">
          <a:xfrm rot="5400000" flipH="1" flipV="1">
            <a:off x="4717663" y="2524069"/>
            <a:ext cx="351245" cy="2751167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13" name="Isosceles Triangle 69"/>
          <p:cNvSpPr>
            <a:spLocks noChangeArrowheads="1"/>
          </p:cNvSpPr>
          <p:nvPr/>
        </p:nvSpPr>
        <p:spPr bwMode="auto">
          <a:xfrm>
            <a:off x="4362835" y="2362360"/>
            <a:ext cx="333375" cy="287338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716" name="Isosceles Triangle 50"/>
          <p:cNvSpPr>
            <a:spLocks noChangeArrowheads="1"/>
          </p:cNvSpPr>
          <p:nvPr/>
        </p:nvSpPr>
        <p:spPr bwMode="auto">
          <a:xfrm>
            <a:off x="5297735" y="4508500"/>
            <a:ext cx="334963" cy="287338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29718" name="Elbow Connector 23"/>
          <p:cNvCxnSpPr>
            <a:cxnSpLocks noChangeShapeType="1"/>
            <a:stCxn id="71" idx="3"/>
            <a:endCxn id="7" idx="0"/>
          </p:cNvCxnSpPr>
          <p:nvPr/>
        </p:nvCxnSpPr>
        <p:spPr bwMode="auto">
          <a:xfrm rot="16200000" flipH="1">
            <a:off x="7724699" y="5000184"/>
            <a:ext cx="312513" cy="1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19" name="Elbow Connector 23"/>
          <p:cNvCxnSpPr>
            <a:cxnSpLocks noChangeShapeType="1"/>
            <a:stCxn id="45" idx="0"/>
            <a:endCxn id="70" idx="3"/>
          </p:cNvCxnSpPr>
          <p:nvPr/>
        </p:nvCxnSpPr>
        <p:spPr bwMode="auto">
          <a:xfrm rot="5400000" flipH="1" flipV="1">
            <a:off x="616634" y="4999214"/>
            <a:ext cx="309603" cy="4855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20" name="Elbow Connector 23"/>
          <p:cNvCxnSpPr>
            <a:cxnSpLocks noChangeShapeType="1"/>
            <a:stCxn id="29708" idx="0"/>
            <a:endCxn id="29716" idx="3"/>
          </p:cNvCxnSpPr>
          <p:nvPr/>
        </p:nvCxnSpPr>
        <p:spPr bwMode="auto">
          <a:xfrm rot="5400000" flipH="1" flipV="1">
            <a:off x="4814072" y="4505298"/>
            <a:ext cx="360604" cy="941685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21" name="Elbow Connector 23"/>
          <p:cNvCxnSpPr>
            <a:cxnSpLocks noChangeShapeType="1"/>
            <a:stCxn id="11" idx="0"/>
            <a:endCxn id="29716" idx="3"/>
          </p:cNvCxnSpPr>
          <p:nvPr/>
        </p:nvCxnSpPr>
        <p:spPr bwMode="auto">
          <a:xfrm rot="16200000" flipV="1">
            <a:off x="5677611" y="4583444"/>
            <a:ext cx="360604" cy="785391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22" name="Elbow Connector 23"/>
          <p:cNvCxnSpPr>
            <a:cxnSpLocks noChangeShapeType="1"/>
            <a:stCxn id="15" idx="0"/>
            <a:endCxn id="69" idx="3"/>
          </p:cNvCxnSpPr>
          <p:nvPr/>
        </p:nvCxnSpPr>
        <p:spPr bwMode="auto">
          <a:xfrm rot="5400000" flipH="1" flipV="1">
            <a:off x="4049940" y="1856345"/>
            <a:ext cx="351245" cy="4086614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23" name="Elbow Connector 23"/>
          <p:cNvCxnSpPr>
            <a:cxnSpLocks noChangeShapeType="1"/>
            <a:stCxn id="29701" idx="0"/>
            <a:endCxn id="69" idx="3"/>
          </p:cNvCxnSpPr>
          <p:nvPr/>
        </p:nvCxnSpPr>
        <p:spPr bwMode="auto">
          <a:xfrm rot="5400000" flipH="1" flipV="1">
            <a:off x="5691420" y="3497826"/>
            <a:ext cx="351245" cy="803653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24" name="Elbow Connector 23"/>
          <p:cNvCxnSpPr>
            <a:cxnSpLocks noChangeShapeType="1"/>
            <a:stCxn id="29704" idx="0"/>
            <a:endCxn id="69" idx="3"/>
          </p:cNvCxnSpPr>
          <p:nvPr/>
        </p:nvCxnSpPr>
        <p:spPr bwMode="auto">
          <a:xfrm rot="16200000" flipV="1">
            <a:off x="6899290" y="3093609"/>
            <a:ext cx="351245" cy="1612086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25" name="Elbow Connector 23"/>
          <p:cNvCxnSpPr>
            <a:cxnSpLocks noChangeShapeType="1"/>
            <a:stCxn id="29709" idx="0"/>
            <a:endCxn id="29713" idx="3"/>
          </p:cNvCxnSpPr>
          <p:nvPr/>
        </p:nvCxnSpPr>
        <p:spPr bwMode="auto">
          <a:xfrm rot="5400000" flipH="1" flipV="1">
            <a:off x="2652424" y="1117008"/>
            <a:ext cx="344408" cy="3409789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26" name="Elbow Connector 23"/>
          <p:cNvCxnSpPr>
            <a:cxnSpLocks noChangeShapeType="1"/>
            <a:stCxn id="29703" idx="0"/>
            <a:endCxn id="68" idx="3"/>
          </p:cNvCxnSpPr>
          <p:nvPr/>
        </p:nvCxnSpPr>
        <p:spPr bwMode="auto">
          <a:xfrm rot="5400000" flipH="1" flipV="1">
            <a:off x="764902" y="3720443"/>
            <a:ext cx="358936" cy="350727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27" name="Elbow Connector 23"/>
          <p:cNvCxnSpPr>
            <a:cxnSpLocks noChangeShapeType="1"/>
            <a:stCxn id="29705" idx="0"/>
            <a:endCxn id="29713" idx="3"/>
          </p:cNvCxnSpPr>
          <p:nvPr/>
        </p:nvCxnSpPr>
        <p:spPr bwMode="auto">
          <a:xfrm rot="16200000" flipV="1">
            <a:off x="5226992" y="1952229"/>
            <a:ext cx="344408" cy="1739345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Rectangle 10">
            <a:extLst>
              <a:ext uri="{FF2B5EF4-FFF2-40B4-BE49-F238E27FC236}">
                <a16:creationId xmlns:a16="http://schemas.microsoft.com/office/drawing/2014/main" id="{CED297AD-8B64-46FE-B653-770676DC60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" y="5156442"/>
            <a:ext cx="1125265" cy="46166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JFrame</a:t>
            </a:r>
            <a:endParaRPr kumimoji="0" lang="en-CA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8" name="Rectangle 10">
            <a:extLst>
              <a:ext uri="{FF2B5EF4-FFF2-40B4-BE49-F238E27FC236}">
                <a16:creationId xmlns:a16="http://schemas.microsoft.com/office/drawing/2014/main" id="{37B86958-46FE-43D4-8493-C9609FE8E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069" y="4075274"/>
            <a:ext cx="1125265" cy="46166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JPanel</a:t>
            </a:r>
            <a:endParaRPr kumimoji="0" lang="en-CA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8" name="Isosceles Triangle 69">
            <a:extLst>
              <a:ext uri="{FF2B5EF4-FFF2-40B4-BE49-F238E27FC236}">
                <a16:creationId xmlns:a16="http://schemas.microsoft.com/office/drawing/2014/main" id="{E5CB186D-E1DB-4EFA-BA2B-DDB6C5CFF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046" y="3429000"/>
            <a:ext cx="333375" cy="287338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9" name="Isosceles Triangle 69">
            <a:extLst>
              <a:ext uri="{FF2B5EF4-FFF2-40B4-BE49-F238E27FC236}">
                <a16:creationId xmlns:a16="http://schemas.microsoft.com/office/drawing/2014/main" id="{A0273386-DA7D-4004-86A5-6580B10B6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2181" y="3436691"/>
            <a:ext cx="333375" cy="287338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0" name="Isosceles Triangle 69">
            <a:extLst>
              <a:ext uri="{FF2B5EF4-FFF2-40B4-BE49-F238E27FC236}">
                <a16:creationId xmlns:a16="http://schemas.microsoft.com/office/drawing/2014/main" id="{2D9103A7-9B46-4A36-8B2D-D97C4BB82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175" y="4559501"/>
            <a:ext cx="333375" cy="287338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1" name="Isosceles Triangle 69">
            <a:extLst>
              <a:ext uri="{FF2B5EF4-FFF2-40B4-BE49-F238E27FC236}">
                <a16:creationId xmlns:a16="http://schemas.microsoft.com/office/drawing/2014/main" id="{5FDEE46E-8C36-4C97-AF4D-2E5CA5304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4267" y="4556591"/>
            <a:ext cx="333375" cy="287338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2" name="Isosceles Triangle 69">
            <a:extLst>
              <a:ext uri="{FF2B5EF4-FFF2-40B4-BE49-F238E27FC236}">
                <a16:creationId xmlns:a16="http://schemas.microsoft.com/office/drawing/2014/main" id="{9CC124CE-D72A-4764-8502-B2E2AE2CB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3920" y="5640371"/>
            <a:ext cx="333375" cy="287338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DCF5CD6-F6F9-42BB-AFE7-828917E18AA0}"/>
              </a:ext>
            </a:extLst>
          </p:cNvPr>
          <p:cNvSpPr txBox="1"/>
          <p:nvPr/>
        </p:nvSpPr>
        <p:spPr>
          <a:xfrm>
            <a:off x="179735" y="5934480"/>
            <a:ext cx="427851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chemeClr val="bg2"/>
                </a:solidFill>
              </a:rPr>
              <a:t>This is, of course, only </a:t>
            </a:r>
            <a:r>
              <a:rPr lang="en-US" b="1" i="1" dirty="0">
                <a:solidFill>
                  <a:schemeClr val="bg2"/>
                </a:solidFill>
              </a:rPr>
              <a:t>part</a:t>
            </a:r>
            <a:r>
              <a:rPr lang="en-US" i="1" dirty="0">
                <a:solidFill>
                  <a:schemeClr val="bg2"/>
                </a:solidFill>
              </a:rPr>
              <a:t> of</a:t>
            </a:r>
          </a:p>
          <a:p>
            <a:pPr algn="ctr"/>
            <a:r>
              <a:rPr lang="en-US" i="1" dirty="0">
                <a:solidFill>
                  <a:schemeClr val="bg2"/>
                </a:solidFill>
              </a:rPr>
              <a:t>the Swing inheritance hierarchy</a:t>
            </a:r>
          </a:p>
        </p:txBody>
      </p:sp>
      <p:cxnSp>
        <p:nvCxnSpPr>
          <p:cNvPr id="94" name="Elbow Connector 23">
            <a:extLst>
              <a:ext uri="{FF2B5EF4-FFF2-40B4-BE49-F238E27FC236}">
                <a16:creationId xmlns:a16="http://schemas.microsoft.com/office/drawing/2014/main" id="{311ACA8F-AE6C-473A-8CE3-1B268D4F37CE}"/>
              </a:ext>
            </a:extLst>
          </p:cNvPr>
          <p:cNvCxnSpPr>
            <a:cxnSpLocks noChangeShapeType="1"/>
            <a:stCxn id="72" idx="3"/>
            <a:endCxn id="29707" idx="0"/>
          </p:cNvCxnSpPr>
          <p:nvPr/>
        </p:nvCxnSpPr>
        <p:spPr bwMode="auto">
          <a:xfrm rot="16200000" flipH="1">
            <a:off x="6109387" y="6068929"/>
            <a:ext cx="309603" cy="27161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8" name="Rectangle 6">
            <a:extLst>
              <a:ext uri="{FF2B5EF4-FFF2-40B4-BE49-F238E27FC236}">
                <a16:creationId xmlns:a16="http://schemas.microsoft.com/office/drawing/2014/main" id="{E2ADEF0C-6016-4120-9F1F-82E95D5BA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732" y="1844824"/>
            <a:ext cx="1719041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CA" b="1" kern="0" dirty="0">
                <a:cs typeface="Arial" panose="020B0604020202020204" pitchFamily="34" charset="0"/>
              </a:rPr>
              <a:t>Component</a:t>
            </a:r>
          </a:p>
        </p:txBody>
      </p:sp>
      <p:sp>
        <p:nvSpPr>
          <p:cNvPr id="106" name="Isosceles Triangle 69">
            <a:extLst>
              <a:ext uri="{FF2B5EF4-FFF2-40B4-BE49-F238E27FC236}">
                <a16:creationId xmlns:a16="http://schemas.microsoft.com/office/drawing/2014/main" id="{0DD6FF2B-1305-46CA-BB5D-AFD73DC552C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821483" y="1931987"/>
            <a:ext cx="333375" cy="287338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107" name="Elbow Connector 23">
            <a:extLst>
              <a:ext uri="{FF2B5EF4-FFF2-40B4-BE49-F238E27FC236}">
                <a16:creationId xmlns:a16="http://schemas.microsoft.com/office/drawing/2014/main" id="{B46B22C3-2CCA-474B-98C2-304D517BC3D8}"/>
              </a:ext>
            </a:extLst>
          </p:cNvPr>
          <p:cNvCxnSpPr>
            <a:cxnSpLocks noChangeShapeType="1"/>
            <a:stCxn id="4" idx="1"/>
            <a:endCxn id="106" idx="3"/>
          </p:cNvCxnSpPr>
          <p:nvPr/>
        </p:nvCxnSpPr>
        <p:spPr bwMode="auto">
          <a:xfrm rot="10800000">
            <a:off x="3131840" y="2075656"/>
            <a:ext cx="727100" cy="68412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6DAF0D7D-E91A-4BD6-A1F2-136E375D8C9B}"/>
              </a:ext>
            </a:extLst>
          </p:cNvPr>
          <p:cNvSpPr txBox="1"/>
          <p:nvPr/>
        </p:nvSpPr>
        <p:spPr>
          <a:xfrm>
            <a:off x="1475656" y="4532927"/>
            <a:ext cx="21140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chemeClr val="bg2"/>
                </a:solidFill>
              </a:rPr>
              <a:t>Arrows point from subclass to superclass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00A7EA7-977E-432F-B2CC-FD939AB4230F}"/>
              </a:ext>
            </a:extLst>
          </p:cNvPr>
          <p:cNvSpPr txBox="1"/>
          <p:nvPr/>
        </p:nvSpPr>
        <p:spPr>
          <a:xfrm>
            <a:off x="6069022" y="1733907"/>
            <a:ext cx="28954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>
                <a:solidFill>
                  <a:schemeClr val="bg2"/>
                </a:solidFill>
              </a:rPr>
              <a:t>JComponent</a:t>
            </a:r>
            <a:r>
              <a:rPr lang="en-US" i="1" dirty="0">
                <a:solidFill>
                  <a:schemeClr val="bg2"/>
                </a:solidFill>
              </a:rPr>
              <a:t> is </a:t>
            </a:r>
            <a:r>
              <a:rPr lang="en-US" b="1" i="1" dirty="0">
                <a:solidFill>
                  <a:schemeClr val="bg2"/>
                </a:solidFill>
              </a:rPr>
              <a:t>a</a:t>
            </a:r>
            <a:r>
              <a:rPr lang="en-US" i="1" dirty="0">
                <a:solidFill>
                  <a:schemeClr val="bg2"/>
                </a:solidFill>
              </a:rPr>
              <a:t> subclass of Container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304927-5A0A-485D-89B1-E70547F19D4E}"/>
              </a:ext>
            </a:extLst>
          </p:cNvPr>
          <p:cNvSpPr txBox="1"/>
          <p:nvPr/>
        </p:nvSpPr>
        <p:spPr>
          <a:xfrm>
            <a:off x="2069844" y="2852936"/>
            <a:ext cx="28621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>
                <a:solidFill>
                  <a:schemeClr val="bg2"/>
                </a:solidFill>
              </a:rPr>
              <a:t>JComponent</a:t>
            </a:r>
            <a:r>
              <a:rPr lang="en-US" i="1" dirty="0">
                <a:solidFill>
                  <a:schemeClr val="bg2"/>
                </a:solidFill>
              </a:rPr>
              <a:t> is </a:t>
            </a:r>
            <a:r>
              <a:rPr lang="en-US" b="1" i="1" dirty="0">
                <a:solidFill>
                  <a:schemeClr val="bg2"/>
                </a:solidFill>
              </a:rPr>
              <a:t>the</a:t>
            </a:r>
            <a:r>
              <a:rPr lang="en-US" i="1" dirty="0">
                <a:solidFill>
                  <a:schemeClr val="bg2"/>
                </a:solidFill>
              </a:rPr>
              <a:t> superclass of </a:t>
            </a:r>
            <a:r>
              <a:rPr lang="en-US" i="1" dirty="0" err="1">
                <a:solidFill>
                  <a:schemeClr val="bg2"/>
                </a:solidFill>
              </a:rPr>
              <a:t>JLabel</a:t>
            </a:r>
            <a:endParaRPr lang="en-US" i="1" dirty="0">
              <a:solidFill>
                <a:schemeClr val="bg2"/>
              </a:solidFill>
            </a:endParaRPr>
          </a:p>
        </p:txBody>
      </p: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414A468F-5A14-4B0D-828A-B0FA276A8E6F}"/>
              </a:ext>
            </a:extLst>
          </p:cNvPr>
          <p:cNvCxnSpPr>
            <a:cxnSpLocks/>
            <a:stCxn id="40" idx="1"/>
            <a:endCxn id="4" idx="3"/>
          </p:cNvCxnSpPr>
          <p:nvPr/>
        </p:nvCxnSpPr>
        <p:spPr bwMode="auto">
          <a:xfrm rot="10800000">
            <a:off x="5285062" y="2144068"/>
            <a:ext cx="783961" cy="5338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D3F6B200-26E1-4AD9-9FD0-E7E5C6D595FE}"/>
              </a:ext>
            </a:extLst>
          </p:cNvPr>
          <p:cNvCxnSpPr>
            <a:cxnSpLocks/>
            <a:stCxn id="40" idx="2"/>
            <a:endCxn id="29705" idx="3"/>
          </p:cNvCxnSpPr>
          <p:nvPr/>
        </p:nvCxnSpPr>
        <p:spPr bwMode="auto">
          <a:xfrm rot="5400000">
            <a:off x="7019380" y="2727713"/>
            <a:ext cx="660184" cy="334566"/>
          </a:xfrm>
          <a:prstGeom prst="bentConnector2">
            <a:avLst/>
          </a:prstGeom>
          <a:ln>
            <a:prstDash val="dash"/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6B0DBC94-D63F-47A2-B2C0-0F64497D015E}"/>
              </a:ext>
            </a:extLst>
          </p:cNvPr>
          <p:cNvCxnSpPr>
            <a:cxnSpLocks/>
            <a:stCxn id="43" idx="3"/>
            <a:endCxn id="29705" idx="1"/>
          </p:cNvCxnSpPr>
          <p:nvPr/>
        </p:nvCxnSpPr>
        <p:spPr bwMode="auto">
          <a:xfrm flipV="1">
            <a:off x="4932040" y="3225088"/>
            <a:ext cx="423507" cy="43347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942A1904-7E98-47F1-B578-D56144CE54E5}"/>
              </a:ext>
            </a:extLst>
          </p:cNvPr>
          <p:cNvCxnSpPr>
            <a:cxnSpLocks/>
            <a:stCxn id="43" idx="2"/>
            <a:endCxn id="15" idx="1"/>
          </p:cNvCxnSpPr>
          <p:nvPr/>
        </p:nvCxnSpPr>
        <p:spPr bwMode="auto">
          <a:xfrm rot="5400000">
            <a:off x="2235739" y="3040904"/>
            <a:ext cx="622174" cy="1908232"/>
          </a:xfrm>
          <a:prstGeom prst="bentConnector4">
            <a:avLst>
              <a:gd name="adj1" fmla="val 12962"/>
              <a:gd name="adj2" fmla="val 111980"/>
            </a:avLst>
          </a:prstGeom>
          <a:ln>
            <a:prstDash val="dash"/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53287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E6487-9AB5-4A4B-A864-7D6EC9822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9F3C3-709C-4858-A565-8A762C5E0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>
              <a:defRPr/>
            </a:pPr>
            <a:r>
              <a:rPr lang="en-CA" dirty="0"/>
              <a:t>What methods must these classes define?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IA {public void is();}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IB {public int </a:t>
            </a:r>
            <a:r>
              <a:rPr lang="en-CA" sz="2400" dirty="0" err="1">
                <a:solidFill>
                  <a:srgbClr val="A06D3A"/>
                </a:solidFill>
              </a:rPr>
              <a:t>howMany</a:t>
            </a:r>
            <a:r>
              <a:rPr lang="en-CA" sz="2400" dirty="0">
                <a:solidFill>
                  <a:srgbClr val="A06D3A"/>
                </a:solidFill>
              </a:rPr>
              <a:t>();}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IC extends IB {public String </a:t>
            </a:r>
            <a:r>
              <a:rPr lang="en-CA" sz="2400" dirty="0" err="1">
                <a:solidFill>
                  <a:srgbClr val="A06D3A"/>
                </a:solidFill>
              </a:rPr>
              <a:t>whatKind</a:t>
            </a:r>
            <a:r>
              <a:rPr lang="en-CA" sz="2400" dirty="0">
                <a:solidFill>
                  <a:srgbClr val="A06D3A"/>
                </a:solidFill>
              </a:rPr>
              <a:t>();}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ID extends IA, IC {}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interface IE extends IA, IB {public void what();}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endParaRPr lang="en-CA" sz="2400" dirty="0">
              <a:solidFill>
                <a:srgbClr val="A06D3A"/>
              </a:solidFill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class F implements IC {...}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class G implements ID {...}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class H implements IA, IB {...}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class J implements IE {...}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public </a:t>
            </a:r>
            <a:r>
              <a:rPr lang="en-CA" sz="2400" dirty="0">
                <a:solidFill>
                  <a:srgbClr val="A06D3A"/>
                </a:solidFill>
              </a:rPr>
              <a:t>class K extends F implements IA {…}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Interface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An interface is a data type</a:t>
            </a:r>
          </a:p>
          <a:p>
            <a:pPr lvl="1">
              <a:defRPr/>
            </a:pPr>
            <a:r>
              <a:rPr lang="en-CA" dirty="0"/>
              <a:t>variables can have that data type</a:t>
            </a:r>
          </a:p>
          <a:p>
            <a:pPr lvl="2">
              <a:defRPr/>
            </a:pPr>
            <a:r>
              <a:rPr lang="en-CA" dirty="0"/>
              <a:t>including (</a:t>
            </a:r>
            <a:r>
              <a:rPr lang="en-CA" i="1" dirty="0"/>
              <a:t>especially</a:t>
            </a:r>
            <a:r>
              <a:rPr lang="en-CA" dirty="0"/>
              <a:t>) parameters for methods</a:t>
            </a:r>
          </a:p>
          <a:p>
            <a:pPr lvl="1">
              <a:defRPr/>
            </a:pPr>
            <a:r>
              <a:rPr lang="en-CA" dirty="0"/>
              <a:t>such variables (methods) called polymorphic</a:t>
            </a:r>
          </a:p>
          <a:p>
            <a:pPr>
              <a:defRPr/>
            </a:pPr>
            <a:r>
              <a:rPr lang="en-CA" dirty="0"/>
              <a:t>An interface lists public method headers</a:t>
            </a:r>
          </a:p>
          <a:p>
            <a:pPr lvl="1">
              <a:defRPr/>
            </a:pPr>
            <a:r>
              <a:rPr lang="en-CA" i="1" dirty="0"/>
              <a:t>abstract </a:t>
            </a:r>
            <a:r>
              <a:rPr lang="en-CA" dirty="0"/>
              <a:t>methods have no body</a:t>
            </a:r>
          </a:p>
          <a:p>
            <a:pPr lvl="1">
              <a:defRPr/>
            </a:pPr>
            <a:r>
              <a:rPr lang="en-CA" dirty="0"/>
              <a:t>classes </a:t>
            </a:r>
            <a:r>
              <a:rPr lang="en-CA" i="1" dirty="0"/>
              <a:t>implement</a:t>
            </a:r>
            <a:r>
              <a:rPr lang="en-CA" dirty="0"/>
              <a:t> interfaces</a:t>
            </a:r>
          </a:p>
          <a:p>
            <a:pPr lvl="2">
              <a:defRPr/>
            </a:pPr>
            <a:r>
              <a:rPr lang="en-CA" i="1" dirty="0">
                <a:sym typeface="Wingdings" panose="05000000000000000000" pitchFamily="2" charset="2"/>
              </a:rPr>
              <a:t>define</a:t>
            </a:r>
            <a:r>
              <a:rPr lang="en-CA" dirty="0">
                <a:sym typeface="Wingdings" panose="05000000000000000000" pitchFamily="2" charset="2"/>
              </a:rPr>
              <a:t> the abstract methods for that interface</a:t>
            </a:r>
          </a:p>
          <a:p>
            <a:pPr lvl="2">
              <a:defRPr/>
            </a:pPr>
            <a:r>
              <a:rPr lang="en-CA" dirty="0">
                <a:sym typeface="Wingdings" panose="05000000000000000000" pitchFamily="2" charset="2"/>
              </a:rPr>
              <a:t>may </a:t>
            </a:r>
            <a:r>
              <a:rPr lang="en-CA" i="1" dirty="0">
                <a:sym typeface="Wingdings" panose="05000000000000000000" pitchFamily="2" charset="2"/>
              </a:rPr>
              <a:t>inherit</a:t>
            </a:r>
            <a:r>
              <a:rPr lang="en-CA" dirty="0">
                <a:sym typeface="Wingdings" panose="05000000000000000000" pitchFamily="2" charset="2"/>
              </a:rPr>
              <a:t> definitions </a:t>
            </a:r>
            <a:r>
              <a:rPr lang="en-CA">
                <a:sym typeface="Wingdings" panose="05000000000000000000" pitchFamily="2" charset="2"/>
              </a:rPr>
              <a:t>from super-class</a:t>
            </a:r>
            <a:endParaRPr lang="en-CA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78C85-B5A6-479A-B2BC-6B4C2BEC8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Java Uses Lots of 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244DD-5893-4099-9A44-7AEB05FAD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javax.swing</a:t>
            </a:r>
            <a:r>
              <a:rPr lang="en-CA" dirty="0"/>
              <a:t> defines 25 interfaces</a:t>
            </a:r>
          </a:p>
          <a:p>
            <a:pPr lvl="1"/>
            <a:r>
              <a:rPr lang="en-CA" dirty="0"/>
              <a:t>plus many more in sub-packages</a:t>
            </a:r>
          </a:p>
          <a:p>
            <a:r>
              <a:rPr lang="en-CA" dirty="0" err="1"/>
              <a:t>java.awt</a:t>
            </a:r>
            <a:r>
              <a:rPr lang="en-CA" dirty="0"/>
              <a:t> defines 17 interfaces</a:t>
            </a:r>
          </a:p>
          <a:p>
            <a:pPr lvl="1"/>
            <a:r>
              <a:rPr lang="en-CA" dirty="0"/>
              <a:t>plus many more in </a:t>
            </a:r>
            <a:r>
              <a:rPr lang="en-CA" dirty="0" err="1"/>
              <a:t>subpackages</a:t>
            </a:r>
            <a:endParaRPr lang="en-CA" dirty="0"/>
          </a:p>
          <a:p>
            <a:r>
              <a:rPr lang="en-CA" dirty="0" err="1"/>
              <a:t>java.lang</a:t>
            </a:r>
            <a:r>
              <a:rPr lang="en-CA" dirty="0"/>
              <a:t> defines 9 interfaces</a:t>
            </a:r>
          </a:p>
          <a:p>
            <a:pPr lvl="1"/>
            <a:r>
              <a:rPr lang="en-CA" dirty="0"/>
              <a:t>these are the most generally useful interfaces</a:t>
            </a:r>
          </a:p>
          <a:p>
            <a:pPr lvl="1"/>
            <a:r>
              <a:rPr lang="en-CA" dirty="0"/>
              <a:t>one used, for example, in sorting arrays</a:t>
            </a:r>
          </a:p>
          <a:p>
            <a:pPr lvl="1"/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511943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Interfaces and Sorting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Arrays.sort</a:t>
            </a:r>
            <a:r>
              <a:rPr lang="en-CA" dirty="0"/>
              <a:t> sorts arrays of </a:t>
            </a:r>
            <a:r>
              <a:rPr lang="en-CA" i="1" dirty="0"/>
              <a:t>some</a:t>
            </a:r>
            <a:r>
              <a:rPr lang="en-CA" dirty="0"/>
              <a:t> types</a:t>
            </a:r>
          </a:p>
          <a:p>
            <a:pPr lvl="1"/>
            <a:r>
              <a:rPr lang="en-CA" dirty="0"/>
              <a:t>Java must know </a:t>
            </a:r>
            <a:r>
              <a:rPr lang="en-CA" i="1" dirty="0"/>
              <a:t>how</a:t>
            </a:r>
            <a:r>
              <a:rPr lang="en-CA" dirty="0"/>
              <a:t> to sort them</a:t>
            </a:r>
          </a:p>
          <a:p>
            <a:pPr lvl="1"/>
            <a:r>
              <a:rPr lang="en-CA" dirty="0"/>
              <a:t>knows how to sort </a:t>
            </a:r>
            <a:r>
              <a:rPr lang="en-CA" dirty="0" err="1"/>
              <a:t>int</a:t>
            </a:r>
            <a:r>
              <a:rPr lang="en-CA" dirty="0"/>
              <a:t>, double, String, …</a:t>
            </a:r>
          </a:p>
          <a:p>
            <a:pPr lvl="1"/>
            <a:r>
              <a:rPr lang="en-CA" dirty="0"/>
              <a:t>doesn’t know how to sort user-defined classes</a:t>
            </a:r>
          </a:p>
          <a:p>
            <a:r>
              <a:rPr lang="en-CA" dirty="0"/>
              <a:t>Tell Java how to sort user-defined classes</a:t>
            </a:r>
          </a:p>
          <a:p>
            <a:pPr lvl="1"/>
            <a:r>
              <a:rPr lang="en-CA" dirty="0" err="1"/>
              <a:t>Arrays.sort</a:t>
            </a:r>
            <a:r>
              <a:rPr lang="en-CA" dirty="0"/>
              <a:t> expects an array of </a:t>
            </a:r>
            <a:r>
              <a:rPr lang="en-CA" dirty="0" err="1"/>
              <a:t>Comparables</a:t>
            </a:r>
            <a:endParaRPr lang="en-CA" dirty="0"/>
          </a:p>
          <a:p>
            <a:pPr lvl="2"/>
            <a:r>
              <a:rPr lang="en-CA" dirty="0"/>
              <a:t>objects that can be compared to each other</a:t>
            </a:r>
          </a:p>
          <a:p>
            <a:pPr lvl="1"/>
            <a:r>
              <a:rPr lang="en-CA" dirty="0"/>
              <a:t>implement the Comparable&lt;…&gt; interface</a:t>
            </a:r>
          </a:p>
          <a:p>
            <a:pPr lvl="2"/>
            <a:r>
              <a:rPr lang="en-CA" dirty="0"/>
              <a:t>Comparable&lt;…&gt; </a:t>
            </a:r>
            <a:r>
              <a:rPr lang="en-CA" dirty="0">
                <a:sym typeface="Wingdings" panose="05000000000000000000" pitchFamily="2" charset="2"/>
              </a:rPr>
              <a:t> I can compare myself to …</a:t>
            </a:r>
            <a:endParaRPr lang="en-CA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55CB3-3438-4AD3-B146-0E464A0C4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Sorting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502AB-28D9-407F-9DB6-E9005F25B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Sort </a:t>
            </a:r>
            <a:r>
              <a:rPr lang="en-CA" dirty="0">
                <a:sym typeface="Wingdings" panose="05000000000000000000" pitchFamily="2" charset="2"/>
              </a:rPr>
              <a:t> put into order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usually smallest to largest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[5, 1, 7, 3, 9]  [1, 3, 5, 7, 9]</a:t>
            </a:r>
          </a:p>
          <a:p>
            <a:r>
              <a:rPr lang="en-CA" dirty="0">
                <a:sym typeface="Wingdings" panose="05000000000000000000" pitchFamily="2" charset="2"/>
              </a:rPr>
              <a:t>Sorting by </a:t>
            </a:r>
            <a:r>
              <a:rPr lang="en-CA" i="1" dirty="0">
                <a:sym typeface="Wingdings" panose="05000000000000000000" pitchFamily="2" charset="2"/>
              </a:rPr>
              <a:t>pair</a:t>
            </a:r>
            <a:r>
              <a:rPr lang="en-CA" dirty="0">
                <a:sym typeface="Wingdings" panose="05000000000000000000" pitchFamily="2" charset="2"/>
              </a:rPr>
              <a:t>-wise comparisons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compare two elements and </a:t>
            </a:r>
            <a:r>
              <a:rPr lang="en-CA" i="1" dirty="0">
                <a:sym typeface="Wingdings" panose="05000000000000000000" pitchFamily="2" charset="2"/>
              </a:rPr>
              <a:t>maybe</a:t>
            </a:r>
            <a:r>
              <a:rPr lang="en-CA" dirty="0">
                <a:sym typeface="Wingdings" panose="05000000000000000000" pitchFamily="2" charset="2"/>
              </a:rPr>
              <a:t> swap them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[5, 1, …]  5 and 1 are out of order, so swap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[…, 5, 7, …]  5 and 7 are OK, so no swap</a:t>
            </a:r>
          </a:p>
          <a:p>
            <a:r>
              <a:rPr lang="en-CA" dirty="0">
                <a:sym typeface="Wingdings" panose="05000000000000000000" pitchFamily="2" charset="2"/>
              </a:rPr>
              <a:t>Keep going until no swaps left to make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831215-1CF8-4299-B9ED-DDD23A5B0C3C}"/>
              </a:ext>
            </a:extLst>
          </p:cNvPr>
          <p:cNvSpPr txBox="1"/>
          <p:nvPr/>
        </p:nvSpPr>
        <p:spPr>
          <a:xfrm>
            <a:off x="1905000" y="6211669"/>
            <a:ext cx="7239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2000">
                <a:solidFill>
                  <a:schemeClr val="bg2"/>
                </a:solidFill>
                <a:latin typeface="Arial Nova" panose="020B0604020202020204" pitchFamily="34" charset="0"/>
              </a:defRPr>
            </a:lvl1pPr>
          </a:lstStyle>
          <a:p>
            <a:r>
              <a:rPr lang="en-CA" sz="1800" i="1" dirty="0"/>
              <a:t>There are literally </a:t>
            </a:r>
            <a:r>
              <a:rPr lang="en-CA" sz="1800" b="1" i="1" dirty="0"/>
              <a:t>thousands</a:t>
            </a:r>
            <a:r>
              <a:rPr lang="en-CA" sz="1800" i="1" dirty="0"/>
              <a:t> of different ways of choosing which pairs to compare. You will learn some of them in Data Structures.</a:t>
            </a:r>
          </a:p>
        </p:txBody>
      </p:sp>
    </p:spTree>
    <p:extLst>
      <p:ext uri="{BB962C8B-B14F-4D97-AF65-F5344CB8AC3E}">
        <p14:creationId xmlns:p14="http://schemas.microsoft.com/office/powerpoint/2010/main" val="5384862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Comparable&lt;…&gt;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Have to fill in the &lt;…&gt;</a:t>
            </a:r>
          </a:p>
          <a:p>
            <a:pPr lvl="1"/>
            <a:r>
              <a:rPr lang="en-CA" dirty="0"/>
              <a:t>what kind of thing it can be sorted with</a:t>
            </a:r>
          </a:p>
          <a:p>
            <a:pPr lvl="2"/>
            <a:r>
              <a:rPr lang="en-CA" dirty="0"/>
              <a:t>almost always </a:t>
            </a:r>
            <a:r>
              <a:rPr lang="en-CA" i="1" dirty="0"/>
              <a:t>itself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class Student </a:t>
            </a:r>
            <a:r>
              <a:rPr lang="en-CA" sz="2400" b="1" dirty="0">
                <a:solidFill>
                  <a:srgbClr val="A06D3A"/>
                </a:solidFill>
              </a:rPr>
              <a:t>implements Comparable&lt;Student&gt;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class Circle </a:t>
            </a:r>
            <a:r>
              <a:rPr lang="en-CA" sz="2400" b="1" dirty="0">
                <a:solidFill>
                  <a:srgbClr val="A06D3A"/>
                </a:solidFill>
              </a:rPr>
              <a:t>implements Comparable&lt;Circle&gt; </a:t>
            </a:r>
          </a:p>
          <a:p>
            <a:r>
              <a:rPr lang="en-CA" dirty="0"/>
              <a:t>Has exactly one abstract method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@Override public int </a:t>
            </a:r>
            <a:r>
              <a:rPr lang="en-CA" sz="2400" dirty="0" err="1">
                <a:solidFill>
                  <a:srgbClr val="A06D3A"/>
                </a:solidFill>
              </a:rPr>
              <a:t>compareTo</a:t>
            </a:r>
            <a:r>
              <a:rPr lang="en-CA" sz="2400" dirty="0">
                <a:solidFill>
                  <a:srgbClr val="A06D3A"/>
                </a:solidFill>
              </a:rPr>
              <a:t>(Student other)</a:t>
            </a:r>
          </a:p>
          <a:p>
            <a:pPr lvl="2"/>
            <a:r>
              <a:rPr lang="en-CA" dirty="0"/>
              <a:t>how does this Student compare to other Student</a:t>
            </a:r>
          </a:p>
          <a:p>
            <a:pPr lvl="3"/>
            <a:r>
              <a:rPr lang="en-CA" dirty="0"/>
              <a:t>should this Student be </a:t>
            </a:r>
            <a:r>
              <a:rPr lang="en-CA" i="1" dirty="0"/>
              <a:t>before</a:t>
            </a:r>
            <a:r>
              <a:rPr lang="en-CA" dirty="0"/>
              <a:t> or </a:t>
            </a:r>
            <a:r>
              <a:rPr lang="en-CA" i="1" dirty="0"/>
              <a:t>after</a:t>
            </a:r>
            <a:r>
              <a:rPr lang="en-CA" dirty="0"/>
              <a:t> the other Student</a:t>
            </a:r>
          </a:p>
          <a:p>
            <a:pPr lvl="2"/>
            <a:r>
              <a:rPr lang="en-CA" dirty="0"/>
              <a:t>for Circle: </a:t>
            </a:r>
            <a:r>
              <a:rPr lang="en-CA" dirty="0">
                <a:solidFill>
                  <a:srgbClr val="A06D3A"/>
                </a:solidFill>
              </a:rPr>
              <a:t>public int </a:t>
            </a:r>
            <a:r>
              <a:rPr lang="en-CA" dirty="0" err="1">
                <a:solidFill>
                  <a:srgbClr val="A06D3A"/>
                </a:solidFill>
              </a:rPr>
              <a:t>compareTo</a:t>
            </a:r>
            <a:r>
              <a:rPr lang="en-CA" dirty="0">
                <a:solidFill>
                  <a:srgbClr val="A06D3A"/>
                </a:solidFill>
              </a:rPr>
              <a:t>(Circle other)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</a:t>
            </a:r>
            <a:r>
              <a:rPr lang="en-CA" dirty="0" err="1"/>
              <a:t>compareTo</a:t>
            </a:r>
            <a:r>
              <a:rPr lang="en-CA" dirty="0"/>
              <a:t>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sym typeface="Wingdings" pitchFamily="2" charset="2"/>
              </a:rPr>
              <a:t>Based on sorting numbers and subtraction:</a:t>
            </a:r>
          </a:p>
          <a:p>
            <a:pPr lvl="1">
              <a:tabLst>
                <a:tab pos="1166813" algn="ctr"/>
                <a:tab pos="1881188" algn="ctr"/>
                <a:tab pos="2870200" algn="ctr"/>
                <a:tab pos="3944938" algn="ctr"/>
                <a:tab pos="4306888" algn="l"/>
                <a:tab pos="5830888" algn="ctr"/>
              </a:tabLst>
            </a:pPr>
            <a:r>
              <a:rPr lang="en-CA" dirty="0">
                <a:sym typeface="Wingdings" pitchFamily="2" charset="2"/>
              </a:rPr>
              <a:t>	a &lt; b		a – b &lt; 0		a comes before b</a:t>
            </a:r>
          </a:p>
          <a:p>
            <a:pPr lvl="1">
              <a:tabLst>
                <a:tab pos="1166813" algn="ctr"/>
                <a:tab pos="1881188" algn="ctr"/>
                <a:tab pos="2870200" algn="ctr"/>
                <a:tab pos="3944938" algn="ctr"/>
                <a:tab pos="4306888" algn="l"/>
                <a:tab pos="5830888" algn="ctr"/>
              </a:tabLst>
            </a:pPr>
            <a:r>
              <a:rPr lang="en-CA" dirty="0">
                <a:sym typeface="Wingdings" pitchFamily="2" charset="2"/>
              </a:rPr>
              <a:t>	a &gt; b		a – b &gt; 0		a comes after b</a:t>
            </a:r>
          </a:p>
          <a:p>
            <a:pPr lvl="1">
              <a:tabLst>
                <a:tab pos="1166813" algn="ctr"/>
                <a:tab pos="1881188" algn="ctr"/>
                <a:tab pos="2870200" algn="ctr"/>
                <a:tab pos="3944938" algn="ctr"/>
                <a:tab pos="4306888" algn="l"/>
                <a:tab pos="5830888" algn="ctr"/>
              </a:tabLst>
            </a:pPr>
            <a:r>
              <a:rPr lang="en-CA" dirty="0">
                <a:sym typeface="Wingdings" pitchFamily="2" charset="2"/>
              </a:rPr>
              <a:t>a == b		a – b == 0		doesn’t matter (equal)</a:t>
            </a:r>
          </a:p>
          <a:p>
            <a:r>
              <a:rPr lang="en-CA" dirty="0" err="1"/>
              <a:t>compareTo</a:t>
            </a:r>
            <a:r>
              <a:rPr lang="en-CA" dirty="0"/>
              <a:t> returns an int value</a:t>
            </a:r>
          </a:p>
          <a:p>
            <a:pPr lvl="1">
              <a:tabLst>
                <a:tab pos="1166813" algn="ctr"/>
                <a:tab pos="1881188" algn="ctr"/>
                <a:tab pos="2870200" algn="ctr"/>
                <a:tab pos="4037013" algn="ctr"/>
                <a:tab pos="4394200" algn="l"/>
                <a:tab pos="5830888" algn="ctr"/>
              </a:tabLst>
            </a:pPr>
            <a:r>
              <a:rPr lang="en-CA" dirty="0"/>
              <a:t> </a:t>
            </a:r>
            <a:r>
              <a:rPr lang="en-CA" dirty="0" err="1"/>
              <a:t>a.compareTo</a:t>
            </a:r>
            <a:r>
              <a:rPr lang="en-CA" dirty="0"/>
              <a:t>(b) &lt; 0	</a:t>
            </a:r>
            <a:r>
              <a:rPr lang="en-CA" dirty="0">
                <a:sym typeface="Wingdings" pitchFamily="2" charset="2"/>
              </a:rPr>
              <a:t>	a comes before b</a:t>
            </a:r>
          </a:p>
          <a:p>
            <a:pPr lvl="1">
              <a:tabLst>
                <a:tab pos="1166813" algn="ctr"/>
                <a:tab pos="1881188" algn="ctr"/>
                <a:tab pos="2870200" algn="ctr"/>
                <a:tab pos="4037013" algn="ctr"/>
                <a:tab pos="4394200" algn="l"/>
                <a:tab pos="5830888" algn="ctr"/>
              </a:tabLst>
            </a:pPr>
            <a:r>
              <a:rPr lang="en-CA" dirty="0">
                <a:sym typeface="Wingdings" pitchFamily="2" charset="2"/>
              </a:rPr>
              <a:t> </a:t>
            </a:r>
            <a:r>
              <a:rPr lang="en-CA" dirty="0" err="1">
                <a:sym typeface="Wingdings" pitchFamily="2" charset="2"/>
              </a:rPr>
              <a:t>a.compareTo</a:t>
            </a:r>
            <a:r>
              <a:rPr lang="en-CA" dirty="0">
                <a:sym typeface="Wingdings" pitchFamily="2" charset="2"/>
              </a:rPr>
              <a:t>(b) &gt; 0		a comes after b</a:t>
            </a:r>
          </a:p>
          <a:p>
            <a:pPr lvl="1">
              <a:tabLst>
                <a:tab pos="1166813" algn="ctr"/>
                <a:tab pos="1881188" algn="ctr"/>
                <a:tab pos="2870200" algn="ctr"/>
                <a:tab pos="4037013" algn="ctr"/>
                <a:tab pos="4394200" algn="l"/>
                <a:tab pos="5830888" algn="ctr"/>
              </a:tabLst>
            </a:pPr>
            <a:r>
              <a:rPr lang="en-CA" dirty="0" err="1">
                <a:sym typeface="Wingdings" pitchFamily="2" charset="2"/>
              </a:rPr>
              <a:t>a.compareTo</a:t>
            </a:r>
            <a:r>
              <a:rPr lang="en-CA" dirty="0">
                <a:sym typeface="Wingdings" pitchFamily="2" charset="2"/>
              </a:rPr>
              <a:t>(b) == 0		doesn’t matter (equal)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33230" y="6096000"/>
            <a:ext cx="48821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r">
              <a:defRPr sz="2000">
                <a:solidFill>
                  <a:schemeClr val="bg2"/>
                </a:solidFill>
                <a:latin typeface="Arial Nova" panose="020B0604020202020204" pitchFamily="34" charset="0"/>
              </a:defRPr>
            </a:lvl1pPr>
          </a:lstStyle>
          <a:p>
            <a:r>
              <a:rPr lang="en-CA" dirty="0"/>
              <a:t>For integer numbers, can just return a – b</a:t>
            </a:r>
          </a:p>
          <a:p>
            <a:r>
              <a:rPr lang="en-CA" dirty="0"/>
              <a:t>because a &lt; b same as a – b &lt; 0.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Sorting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Let’s sort Students by name</a:t>
            </a:r>
          </a:p>
          <a:p>
            <a:pPr lvl="1"/>
            <a:r>
              <a:rPr lang="en-CA" dirty="0"/>
              <a:t>name is a String</a:t>
            </a:r>
          </a:p>
          <a:p>
            <a:pPr lvl="1"/>
            <a:r>
              <a:rPr lang="en-CA" dirty="0"/>
              <a:t>String has a </a:t>
            </a:r>
            <a:r>
              <a:rPr lang="en-CA" dirty="0" err="1"/>
              <a:t>compareTo</a:t>
            </a:r>
            <a:r>
              <a:rPr lang="en-CA" dirty="0"/>
              <a:t> method</a:t>
            </a:r>
          </a:p>
          <a:p>
            <a:pPr lvl="1"/>
            <a:r>
              <a:rPr lang="en-CA" dirty="0"/>
              <a:t>so just return whatever it returns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dirty="0" err="1">
                <a:solidFill>
                  <a:srgbClr val="A06D3A"/>
                </a:solidFill>
              </a:rPr>
              <a:t>int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compareTo</a:t>
            </a:r>
            <a:r>
              <a:rPr lang="en-CA" sz="2400" dirty="0">
                <a:solidFill>
                  <a:srgbClr val="A06D3A"/>
                </a:solidFill>
              </a:rPr>
              <a:t>(Student other) 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return </a:t>
            </a:r>
            <a:r>
              <a:rPr lang="en-CA" sz="2400" dirty="0" err="1">
                <a:solidFill>
                  <a:srgbClr val="A06D3A"/>
                </a:solidFill>
              </a:rPr>
              <a:t>this.name.compareTo</a:t>
            </a:r>
            <a:r>
              <a:rPr lang="en-CA" sz="2400" dirty="0">
                <a:solidFill>
                  <a:srgbClr val="A06D3A"/>
                </a:solidFill>
              </a:rPr>
              <a:t>(other.name);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1"/>
            <a:r>
              <a:rPr lang="en-CA" dirty="0"/>
              <a:t>“if you want to compare Students, compare their names.”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54455" y="6457950"/>
            <a:ext cx="2789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r">
              <a:defRPr sz="2000">
                <a:solidFill>
                  <a:schemeClr val="bg2"/>
                </a:solidFill>
                <a:latin typeface="Arial Nova" panose="020B0604020202020204" pitchFamily="34" charset="0"/>
              </a:defRPr>
            </a:lvl1pPr>
          </a:lstStyle>
          <a:p>
            <a:r>
              <a:rPr lang="en-CA" dirty="0"/>
              <a:t>See </a:t>
            </a:r>
            <a:r>
              <a:rPr lang="en-CA" dirty="0" err="1"/>
              <a:t>byName</a:t>
            </a:r>
            <a:r>
              <a:rPr lang="en-CA" dirty="0"/>
              <a:t>/Student.java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Sorting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Add Students to list; sort list; print list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Student[] ss = new </a:t>
            </a:r>
            <a:r>
              <a:rPr lang="en-CA" sz="2400" dirty="0" err="1">
                <a:solidFill>
                  <a:schemeClr val="accent1"/>
                </a:solidFill>
              </a:rPr>
              <a:t>new</a:t>
            </a:r>
            <a:r>
              <a:rPr lang="en-CA" sz="2400" dirty="0">
                <a:solidFill>
                  <a:schemeClr val="accent1"/>
                </a:solidFill>
              </a:rPr>
              <a:t> Student[]{</a:t>
            </a:r>
            <a:br>
              <a:rPr lang="en-CA" sz="2400" dirty="0">
                <a:solidFill>
                  <a:schemeClr val="accent1"/>
                </a:solidFill>
              </a:rPr>
            </a:br>
            <a:r>
              <a:rPr lang="en-CA" sz="2400" dirty="0">
                <a:solidFill>
                  <a:schemeClr val="accent1"/>
                </a:solidFill>
              </a:rPr>
              <a:t>new Student("Jake"), </a:t>
            </a:r>
            <a:br>
              <a:rPr lang="en-CA" sz="2400" dirty="0">
                <a:solidFill>
                  <a:schemeClr val="accent1"/>
                </a:solidFill>
              </a:rPr>
            </a:br>
            <a:r>
              <a:rPr lang="en-CA" sz="2400" dirty="0">
                <a:solidFill>
                  <a:schemeClr val="accent1"/>
                </a:solidFill>
              </a:rPr>
              <a:t>new Student("Angie"), </a:t>
            </a:r>
            <a:br>
              <a:rPr lang="en-CA" sz="2400" dirty="0">
                <a:solidFill>
                  <a:schemeClr val="accent1"/>
                </a:solidFill>
              </a:rPr>
            </a:br>
            <a:r>
              <a:rPr lang="en-CA" sz="2400" dirty="0">
                <a:solidFill>
                  <a:schemeClr val="accent1"/>
                </a:solidFill>
              </a:rPr>
              <a:t>new Student("</a:t>
            </a:r>
            <a:r>
              <a:rPr lang="en-CA" sz="2400" dirty="0" err="1">
                <a:solidFill>
                  <a:schemeClr val="accent1"/>
                </a:solidFill>
              </a:rPr>
              <a:t>Geety</a:t>
            </a:r>
            <a:r>
              <a:rPr lang="en-CA" sz="2400" dirty="0">
                <a:solidFill>
                  <a:schemeClr val="accent1"/>
                </a:solidFill>
              </a:rPr>
              <a:t>")};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Arrays.sort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ss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Arrays.toString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ss</a:t>
            </a:r>
            <a:r>
              <a:rPr lang="en-CA" sz="2400" dirty="0">
                <a:solidFill>
                  <a:schemeClr val="accent1"/>
                </a:solidFill>
              </a:rPr>
              <a:t>));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28600" y="5029200"/>
            <a:ext cx="8763000" cy="5334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000" b="0" i="0" u="none" strike="noStrike" cap="none" normalizeH="0" baseline="0" dirty="0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</a:rPr>
              <a:t>[Angie (A00000002), </a:t>
            </a:r>
            <a:r>
              <a:rPr kumimoji="0" lang="en-CA" sz="2000" b="0" i="0" u="none" strike="noStrike" cap="none" normalizeH="0" baseline="0" dirty="0" err="1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</a:rPr>
              <a:t>Geety</a:t>
            </a:r>
            <a:r>
              <a:rPr kumimoji="0" lang="en-CA" sz="2000" b="0" i="0" u="none" strike="noStrike" cap="none" normalizeH="0" baseline="0" dirty="0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</a:rPr>
              <a:t> (A00000003), Jake (A00000001)]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28670" y="6457950"/>
            <a:ext cx="3315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r">
              <a:defRPr sz="2000">
                <a:solidFill>
                  <a:schemeClr val="bg2"/>
                </a:solidFill>
                <a:latin typeface="Arial Nova" panose="020B0604020202020204" pitchFamily="34" charset="0"/>
              </a:defRPr>
            </a:lvl1pPr>
          </a:lstStyle>
          <a:p>
            <a:r>
              <a:rPr lang="en-CA" dirty="0"/>
              <a:t>See </a:t>
            </a:r>
            <a:r>
              <a:rPr lang="en-CA" dirty="0" err="1"/>
              <a:t>byName</a:t>
            </a:r>
            <a:r>
              <a:rPr lang="en-CA" dirty="0"/>
              <a:t>/SortStudents.java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Sorting by Grade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Sorting by numbers uses subtraction</a:t>
            </a:r>
          </a:p>
          <a:p>
            <a:pPr lvl="1"/>
            <a:r>
              <a:rPr lang="en-CA" dirty="0"/>
              <a:t>smallest to largest: </a:t>
            </a:r>
            <a:r>
              <a:rPr lang="en-CA" dirty="0" err="1"/>
              <a:t>this.number</a:t>
            </a:r>
            <a:r>
              <a:rPr lang="en-CA" dirty="0"/>
              <a:t> – </a:t>
            </a:r>
            <a:r>
              <a:rPr lang="en-CA" dirty="0" err="1"/>
              <a:t>other.number</a:t>
            </a:r>
            <a:endParaRPr lang="en-CA" dirty="0"/>
          </a:p>
          <a:p>
            <a:pPr lvl="1"/>
            <a:r>
              <a:rPr lang="en-CA" dirty="0"/>
              <a:t>largest to smallest: </a:t>
            </a:r>
            <a:r>
              <a:rPr lang="en-CA" dirty="0" err="1"/>
              <a:t>other.number</a:t>
            </a:r>
            <a:r>
              <a:rPr lang="en-CA" dirty="0"/>
              <a:t> – </a:t>
            </a:r>
            <a:r>
              <a:rPr lang="en-CA" dirty="0" err="1"/>
              <a:t>this.number</a:t>
            </a:r>
            <a:endParaRPr lang="en-CA" dirty="0"/>
          </a:p>
          <a:p>
            <a:pPr lvl="1"/>
            <a:r>
              <a:rPr lang="en-CA" dirty="0"/>
              <a:t>but result must be an </a:t>
            </a:r>
            <a:r>
              <a:rPr lang="en-CA" dirty="0" err="1"/>
              <a:t>int</a:t>
            </a:r>
            <a:r>
              <a:rPr lang="en-CA" dirty="0"/>
              <a:t>!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dirty="0" err="1">
                <a:solidFill>
                  <a:srgbClr val="A06D3A"/>
                </a:solidFill>
              </a:rPr>
              <a:t>int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compareTo</a:t>
            </a:r>
            <a:r>
              <a:rPr lang="en-CA" sz="2400" dirty="0">
                <a:solidFill>
                  <a:srgbClr val="A06D3A"/>
                </a:solidFill>
              </a:rPr>
              <a:t>(Student other) 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return </a:t>
            </a:r>
            <a:r>
              <a:rPr lang="en-CA" sz="2400" dirty="0" err="1">
                <a:solidFill>
                  <a:srgbClr val="A06D3A"/>
                </a:solidFill>
              </a:rPr>
              <a:t>other.getAverage</a:t>
            </a:r>
            <a:r>
              <a:rPr lang="en-CA" sz="2400" dirty="0">
                <a:solidFill>
                  <a:srgbClr val="A06D3A"/>
                </a:solidFill>
              </a:rPr>
              <a:t>() – </a:t>
            </a:r>
            <a:r>
              <a:rPr lang="en-CA" sz="2400" dirty="0" err="1">
                <a:solidFill>
                  <a:srgbClr val="A06D3A"/>
                </a:solidFill>
              </a:rPr>
              <a:t>this.getAverage</a:t>
            </a:r>
            <a:r>
              <a:rPr lang="en-CA" sz="2400" dirty="0">
                <a:solidFill>
                  <a:srgbClr val="A06D3A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1"/>
            <a:r>
              <a:rPr lang="en-CA" dirty="0"/>
              <a:t>sorts Students from highest to lowest grade</a:t>
            </a:r>
          </a:p>
          <a:p>
            <a:pPr lvl="2"/>
            <a:r>
              <a:rPr lang="en-CA" dirty="0"/>
              <a:t>reverse </a:t>
            </a:r>
            <a:r>
              <a:rPr lang="en-CA" dirty="0">
                <a:solidFill>
                  <a:srgbClr val="A06D3A"/>
                </a:solidFill>
              </a:rPr>
              <a:t>one</a:t>
            </a:r>
            <a:r>
              <a:rPr lang="en-CA" dirty="0"/>
              <a:t> and </a:t>
            </a:r>
            <a:r>
              <a:rPr lang="en-CA" dirty="0">
                <a:solidFill>
                  <a:srgbClr val="A06D3A"/>
                </a:solidFill>
              </a:rPr>
              <a:t>other</a:t>
            </a:r>
            <a:r>
              <a:rPr lang="en-CA" dirty="0"/>
              <a:t> to sort lowest to highest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18605" y="6457950"/>
            <a:ext cx="61253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r">
              <a:defRPr sz="2000">
                <a:solidFill>
                  <a:schemeClr val="bg2"/>
                </a:solidFill>
                <a:latin typeface="Arial Nova" panose="020B0604020202020204" pitchFamily="34" charset="0"/>
              </a:defRPr>
            </a:lvl1pPr>
          </a:lstStyle>
          <a:p>
            <a:r>
              <a:rPr lang="en-CA" dirty="0"/>
              <a:t>See </a:t>
            </a:r>
            <a:r>
              <a:rPr lang="en-CA" dirty="0" err="1"/>
              <a:t>byGrade</a:t>
            </a:r>
            <a:r>
              <a:rPr lang="en-CA" dirty="0"/>
              <a:t>/Student.java and </a:t>
            </a:r>
            <a:r>
              <a:rPr lang="en-CA" dirty="0" err="1"/>
              <a:t>byGrade</a:t>
            </a:r>
            <a:r>
              <a:rPr lang="en-CA" dirty="0"/>
              <a:t>/SortStudents.java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Review of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Use extends keyword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class Student </a:t>
            </a:r>
            <a:r>
              <a:rPr lang="en-CA" sz="2400" b="1" dirty="0">
                <a:solidFill>
                  <a:srgbClr val="A06D3A"/>
                </a:solidFill>
              </a:rPr>
              <a:t>extends</a:t>
            </a:r>
            <a:r>
              <a:rPr lang="en-CA" sz="2400" dirty="0">
                <a:solidFill>
                  <a:srgbClr val="A06D3A"/>
                </a:solidFill>
              </a:rPr>
              <a:t> Person</a:t>
            </a:r>
          </a:p>
          <a:p>
            <a:r>
              <a:rPr lang="en-CA" dirty="0"/>
              <a:t>Use super(…) in constructor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Student(String name) 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</a:t>
            </a:r>
            <a:r>
              <a:rPr lang="en-CA" sz="2400" b="1" dirty="0">
                <a:solidFill>
                  <a:srgbClr val="A06D3A"/>
                </a:solidFill>
              </a:rPr>
              <a:t>super</a:t>
            </a:r>
            <a:r>
              <a:rPr lang="en-CA" sz="2400" dirty="0">
                <a:solidFill>
                  <a:srgbClr val="A06D3A"/>
                </a:solidFill>
              </a:rPr>
              <a:t>(name);    </a:t>
            </a:r>
            <a:r>
              <a:rPr lang="en-CA" sz="2400" i="1" dirty="0">
                <a:solidFill>
                  <a:srgbClr val="A06D3A"/>
                </a:solidFill>
              </a:rPr>
              <a:t>// calls Person constructor</a:t>
            </a:r>
          </a:p>
          <a:p>
            <a:r>
              <a:rPr lang="en-CA" dirty="0"/>
              <a:t>Use @Override to change methods</a:t>
            </a:r>
          </a:p>
          <a:p>
            <a:pPr lvl="1"/>
            <a:r>
              <a:rPr lang="en-CA" dirty="0"/>
              <a:t>and super. to access inherited version of method</a:t>
            </a:r>
          </a:p>
          <a:p>
            <a:pPr lvl="1">
              <a:buNone/>
            </a:pPr>
            <a:r>
              <a:rPr lang="en-CA" sz="2400" b="1" dirty="0">
                <a:solidFill>
                  <a:srgbClr val="A06D3A"/>
                </a:solidFill>
              </a:rPr>
              <a:t>@Override </a:t>
            </a:r>
            <a:r>
              <a:rPr lang="en-CA" sz="2400" dirty="0">
                <a:solidFill>
                  <a:srgbClr val="A06D3A"/>
                </a:solidFill>
              </a:rPr>
              <a:t>public String </a:t>
            </a:r>
            <a:r>
              <a:rPr lang="en-CA" sz="2400" dirty="0" err="1">
                <a:solidFill>
                  <a:srgbClr val="A06D3A"/>
                </a:solidFill>
              </a:rPr>
              <a:t>toString</a:t>
            </a:r>
            <a:r>
              <a:rPr lang="en-CA" sz="2400" dirty="0">
                <a:solidFill>
                  <a:srgbClr val="A06D3A"/>
                </a:solidFill>
              </a:rPr>
              <a:t>() 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return </a:t>
            </a:r>
            <a:r>
              <a:rPr lang="en-CA" sz="2400" dirty="0" err="1">
                <a:solidFill>
                  <a:srgbClr val="A06D3A"/>
                </a:solidFill>
              </a:rPr>
              <a:t>super.toString</a:t>
            </a:r>
            <a:r>
              <a:rPr lang="en-CA" sz="2400" dirty="0">
                <a:solidFill>
                  <a:srgbClr val="A06D3A"/>
                </a:solidFill>
              </a:rPr>
              <a:t>() + " (" + A_NUM + ")";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Sorting by Double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CA" dirty="0"/>
              <a:t>Need to change double to </a:t>
            </a:r>
            <a:r>
              <a:rPr lang="en-CA" dirty="0" err="1"/>
              <a:t>int</a:t>
            </a:r>
            <a:endParaRPr lang="en-CA" dirty="0"/>
          </a:p>
          <a:p>
            <a:pPr lvl="1"/>
            <a:r>
              <a:rPr lang="en-CA" dirty="0"/>
              <a:t>(</a:t>
            </a:r>
            <a:r>
              <a:rPr lang="en-CA" dirty="0" err="1"/>
              <a:t>int</a:t>
            </a:r>
            <a:r>
              <a:rPr lang="en-CA" dirty="0"/>
              <a:t>) no good – changes 0.5 to 0 instead of 1</a:t>
            </a:r>
          </a:p>
          <a:p>
            <a:r>
              <a:rPr lang="en-CA" dirty="0"/>
              <a:t>Use </a:t>
            </a:r>
            <a:r>
              <a:rPr lang="en-CA" dirty="0" err="1"/>
              <a:t>Math.signum</a:t>
            </a:r>
            <a:r>
              <a:rPr lang="en-CA" dirty="0"/>
              <a:t> to get sign of result</a:t>
            </a:r>
          </a:p>
          <a:p>
            <a:pPr lvl="1"/>
            <a:r>
              <a:rPr lang="en-CA" i="1" dirty="0"/>
              <a:t>then</a:t>
            </a:r>
            <a:r>
              <a:rPr lang="en-CA" dirty="0"/>
              <a:t> change to </a:t>
            </a:r>
            <a:r>
              <a:rPr lang="en-CA" dirty="0" err="1"/>
              <a:t>int</a:t>
            </a:r>
            <a:endParaRPr lang="en-CA" dirty="0"/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dirty="0" err="1">
                <a:solidFill>
                  <a:srgbClr val="A06D3A"/>
                </a:solidFill>
              </a:rPr>
              <a:t>int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compareTo</a:t>
            </a:r>
            <a:r>
              <a:rPr lang="en-CA" sz="2400" dirty="0">
                <a:solidFill>
                  <a:srgbClr val="A06D3A"/>
                </a:solidFill>
              </a:rPr>
              <a:t>(Line other) {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rgbClr val="A06D3A"/>
                </a:solidFill>
              </a:rPr>
              <a:t>    double result = </a:t>
            </a:r>
            <a:r>
              <a:rPr lang="en-CA" sz="2400" dirty="0" err="1">
                <a:solidFill>
                  <a:srgbClr val="A06D3A"/>
                </a:solidFill>
              </a:rPr>
              <a:t>this.length</a:t>
            </a:r>
            <a:r>
              <a:rPr lang="en-CA" sz="2400" dirty="0">
                <a:solidFill>
                  <a:srgbClr val="A06D3A"/>
                </a:solidFill>
              </a:rPr>
              <a:t> – </a:t>
            </a:r>
            <a:r>
              <a:rPr lang="en-CA" sz="2400" dirty="0" err="1">
                <a:solidFill>
                  <a:srgbClr val="A06D3A"/>
                </a:solidFill>
              </a:rPr>
              <a:t>other.length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rgbClr val="A06D3A"/>
                </a:solidFill>
              </a:rPr>
              <a:t>    double sign = </a:t>
            </a:r>
            <a:r>
              <a:rPr lang="en-CA" sz="2400" b="1" dirty="0" err="1">
                <a:solidFill>
                  <a:srgbClr val="A06D3A"/>
                </a:solidFill>
              </a:rPr>
              <a:t>Math.signum</a:t>
            </a:r>
            <a:r>
              <a:rPr lang="en-CA" sz="2400" dirty="0">
                <a:solidFill>
                  <a:srgbClr val="A06D3A"/>
                </a:solidFill>
              </a:rPr>
              <a:t>(result);  // -1.0, 0.0, or +1.0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rgbClr val="A06D3A"/>
                </a:solidFill>
              </a:rPr>
              <a:t>    return </a:t>
            </a:r>
            <a:r>
              <a:rPr lang="en-CA" sz="2400" b="1" dirty="0">
                <a:solidFill>
                  <a:srgbClr val="A06D3A"/>
                </a:solidFill>
              </a:rPr>
              <a:t>(</a:t>
            </a:r>
            <a:r>
              <a:rPr lang="en-CA" sz="2400" b="1" dirty="0" err="1">
                <a:solidFill>
                  <a:srgbClr val="A06D3A"/>
                </a:solidFill>
              </a:rPr>
              <a:t>int</a:t>
            </a:r>
            <a:r>
              <a:rPr lang="en-CA" sz="2400" b="1" dirty="0">
                <a:solidFill>
                  <a:srgbClr val="A06D3A"/>
                </a:solidFill>
              </a:rPr>
              <a:t>)</a:t>
            </a:r>
            <a:r>
              <a:rPr lang="en-CA" sz="2400" dirty="0">
                <a:solidFill>
                  <a:srgbClr val="A06D3A"/>
                </a:solidFill>
              </a:rPr>
              <a:t>sign;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2"/>
            <a:r>
              <a:rPr lang="en-CA" dirty="0"/>
              <a:t>sorts from shortest to longest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80204" y="6457950"/>
            <a:ext cx="35637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r">
              <a:defRPr sz="2000">
                <a:solidFill>
                  <a:schemeClr val="bg2"/>
                </a:solidFill>
                <a:latin typeface="Arial Nova" panose="020B0604020202020204" pitchFamily="34" charset="0"/>
              </a:defRPr>
            </a:lvl1pPr>
          </a:lstStyle>
          <a:p>
            <a:r>
              <a:rPr lang="en-CA" dirty="0"/>
              <a:t>See Line.java and SortLines.java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Write a </a:t>
            </a:r>
            <a:r>
              <a:rPr lang="en-CA" dirty="0" err="1"/>
              <a:t>compareTo</a:t>
            </a:r>
            <a:r>
              <a:rPr lang="en-CA" dirty="0"/>
              <a:t> method that sorts Students by A_NUMBER</a:t>
            </a:r>
          </a:p>
          <a:p>
            <a:pPr lvl="1"/>
            <a:r>
              <a:rPr lang="en-CA" dirty="0"/>
              <a:t>remember, it’s a String</a:t>
            </a:r>
          </a:p>
          <a:p>
            <a:r>
              <a:rPr lang="en-CA" dirty="0"/>
              <a:t>Write a </a:t>
            </a:r>
            <a:r>
              <a:rPr lang="en-CA" dirty="0" err="1"/>
              <a:t>compareTo</a:t>
            </a:r>
            <a:r>
              <a:rPr lang="en-CA" dirty="0"/>
              <a:t> method that sorts Lines from longest to shortest</a:t>
            </a:r>
          </a:p>
          <a:p>
            <a:pPr lvl="2"/>
            <a:r>
              <a:rPr lang="en-CA" dirty="0"/>
              <a:t>code on previous slide sorts shortest to longest</a:t>
            </a:r>
          </a:p>
          <a:p>
            <a:pPr lvl="1"/>
            <a:r>
              <a:rPr lang="en-CA" dirty="0"/>
              <a:t>each Line has a length (double)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Sorting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String normally sort by lexicographic order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Arrays.sort</a:t>
            </a:r>
            <a:r>
              <a:rPr lang="en-CA" sz="2400" dirty="0">
                <a:solidFill>
                  <a:schemeClr val="accent1"/>
                </a:solidFill>
              </a:rPr>
              <a:t>(words);</a:t>
            </a:r>
          </a:p>
          <a:p>
            <a:pPr lvl="1"/>
            <a:r>
              <a:rPr lang="en-CA" dirty="0"/>
              <a:t>all capital letters come before any small letters</a:t>
            </a:r>
          </a:p>
          <a:p>
            <a:pPr lvl="1"/>
            <a:r>
              <a:rPr lang="en-CA" dirty="0"/>
              <a:t>“Zulu” comes before “alpha”</a:t>
            </a:r>
          </a:p>
          <a:p>
            <a:r>
              <a:rPr lang="en-CA" dirty="0"/>
              <a:t>Often want alphabetical order</a:t>
            </a:r>
          </a:p>
          <a:p>
            <a:pPr lvl="1"/>
            <a:r>
              <a:rPr lang="en-CA" dirty="0"/>
              <a:t>“alpha” before “Zulu”</a:t>
            </a:r>
          </a:p>
          <a:p>
            <a:r>
              <a:rPr lang="en-CA" dirty="0"/>
              <a:t>Tell </a:t>
            </a:r>
            <a:r>
              <a:rPr lang="en-CA" dirty="0" err="1"/>
              <a:t>Arrays.sort</a:t>
            </a:r>
            <a:r>
              <a:rPr lang="en-CA" dirty="0"/>
              <a:t> we want a different order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Arrays.sort</a:t>
            </a:r>
            <a:r>
              <a:rPr lang="en-CA" sz="2400" dirty="0">
                <a:solidFill>
                  <a:schemeClr val="accent1"/>
                </a:solidFill>
              </a:rPr>
              <a:t>(words, </a:t>
            </a:r>
            <a:r>
              <a:rPr lang="en-CA" sz="2400" dirty="0" err="1">
                <a:solidFill>
                  <a:schemeClr val="accent1"/>
                </a:solidFill>
              </a:rPr>
              <a:t>String.CASE_INSENSITIVE_ORDER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  <a:endParaRPr lang="en-CA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String’s Case Insensitive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String.CASE_INSENSITIVE_ORDER</a:t>
            </a:r>
            <a:r>
              <a:rPr lang="en-CA" dirty="0"/>
              <a:t> is a Comparator&lt;String&gt; object</a:t>
            </a:r>
          </a:p>
          <a:p>
            <a:pPr lvl="1"/>
            <a:r>
              <a:rPr lang="en-CA" dirty="0"/>
              <a:t>defines compare(String, String) method</a:t>
            </a:r>
          </a:p>
          <a:p>
            <a:pPr lvl="1"/>
            <a:r>
              <a:rPr lang="en-CA" dirty="0"/>
              <a:t>compare(a, b) &lt; 0 </a:t>
            </a:r>
            <a:r>
              <a:rPr lang="en-CA" dirty="0">
                <a:sym typeface="Wingdings" pitchFamily="2" charset="2"/>
              </a:rPr>
              <a:t> a comes before b</a:t>
            </a:r>
          </a:p>
          <a:p>
            <a:pPr lvl="1"/>
            <a:r>
              <a:rPr lang="en-CA" dirty="0">
                <a:sym typeface="Wingdings" pitchFamily="2" charset="2"/>
              </a:rPr>
              <a:t>compare(a, b) &gt; 0  a comes after b</a:t>
            </a:r>
          </a:p>
          <a:p>
            <a:pPr lvl="1"/>
            <a:r>
              <a:rPr lang="en-CA" dirty="0">
                <a:sym typeface="Wingdings" pitchFamily="2" charset="2"/>
              </a:rPr>
              <a:t>compare(a, b) == 0  doesn’t matter (equal)</a:t>
            </a:r>
          </a:p>
          <a:p>
            <a:r>
              <a:rPr lang="en-CA" dirty="0">
                <a:sym typeface="Wingdings" pitchFamily="2" charset="2"/>
              </a:rPr>
              <a:t>How different from Comparable&lt;String&gt;?</a:t>
            </a:r>
          </a:p>
          <a:p>
            <a:pPr lvl="1"/>
            <a:r>
              <a:rPr lang="en-CA" dirty="0" err="1">
                <a:sym typeface="Wingdings" pitchFamily="2" charset="2"/>
              </a:rPr>
              <a:t>a.compareTo</a:t>
            </a:r>
            <a:r>
              <a:rPr lang="en-CA" dirty="0">
                <a:sym typeface="Wingdings" pitchFamily="2" charset="2"/>
              </a:rPr>
              <a:t>(b)  compare(a, b)</a:t>
            </a:r>
            <a:endParaRPr lang="en-CA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Two versions of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Arrays.sort</a:t>
            </a:r>
            <a:r>
              <a:rPr lang="en-CA" dirty="0"/>
              <a:t>(a) uses a[</a:t>
            </a:r>
            <a:r>
              <a:rPr lang="en-CA" dirty="0" err="1"/>
              <a:t>i</a:t>
            </a:r>
            <a:r>
              <a:rPr lang="en-CA" dirty="0"/>
              <a:t>].</a:t>
            </a:r>
            <a:r>
              <a:rPr lang="en-CA" dirty="0" err="1"/>
              <a:t>compareTo</a:t>
            </a:r>
            <a:endParaRPr lang="en-CA" dirty="0"/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if (a[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].</a:t>
            </a:r>
            <a:r>
              <a:rPr lang="en-CA" sz="2400" dirty="0" err="1">
                <a:solidFill>
                  <a:schemeClr val="accent1"/>
                </a:solidFill>
              </a:rPr>
              <a:t>compareTo</a:t>
            </a:r>
            <a:r>
              <a:rPr lang="en-CA" sz="2400" dirty="0">
                <a:solidFill>
                  <a:schemeClr val="accent1"/>
                </a:solidFill>
              </a:rPr>
              <a:t>(a[i+1]) &gt; 0) </a:t>
            </a:r>
            <a:r>
              <a:rPr lang="en-CA" sz="2400" i="1" dirty="0">
                <a:solidFill>
                  <a:schemeClr val="accent1"/>
                </a:solidFill>
              </a:rPr>
              <a:t>// need to swap</a:t>
            </a:r>
          </a:p>
          <a:p>
            <a:pPr lvl="1"/>
            <a:r>
              <a:rPr lang="en-CA" dirty="0"/>
              <a:t>used when objects have a natural order…</a:t>
            </a:r>
          </a:p>
          <a:p>
            <a:pPr lvl="1"/>
            <a:r>
              <a:rPr lang="en-CA" dirty="0"/>
              <a:t>…</a:t>
            </a:r>
            <a:r>
              <a:rPr lang="en-CA" i="1" dirty="0"/>
              <a:t>and</a:t>
            </a:r>
            <a:r>
              <a:rPr lang="en-CA" dirty="0"/>
              <a:t> we want that order</a:t>
            </a:r>
          </a:p>
          <a:p>
            <a:r>
              <a:rPr lang="en-CA" dirty="0" err="1"/>
              <a:t>Arrays.sort</a:t>
            </a:r>
            <a:r>
              <a:rPr lang="en-CA" dirty="0"/>
              <a:t>(a, cc) uses </a:t>
            </a:r>
            <a:r>
              <a:rPr lang="en-CA" dirty="0" err="1"/>
              <a:t>cc.compare</a:t>
            </a:r>
            <a:endParaRPr lang="en-CA" dirty="0"/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if (</a:t>
            </a:r>
            <a:r>
              <a:rPr lang="en-CA" sz="2400" dirty="0" err="1">
                <a:solidFill>
                  <a:schemeClr val="accent1"/>
                </a:solidFill>
              </a:rPr>
              <a:t>cc.compare</a:t>
            </a:r>
            <a:r>
              <a:rPr lang="en-CA" sz="2400" dirty="0">
                <a:solidFill>
                  <a:schemeClr val="accent1"/>
                </a:solidFill>
              </a:rPr>
              <a:t>(a[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], a[i+1]) &gt; 0) </a:t>
            </a:r>
            <a:r>
              <a:rPr lang="en-CA" sz="2400" i="1" dirty="0">
                <a:solidFill>
                  <a:schemeClr val="accent1"/>
                </a:solidFill>
              </a:rPr>
              <a:t>// need to swap</a:t>
            </a:r>
          </a:p>
          <a:p>
            <a:pPr lvl="1"/>
            <a:r>
              <a:rPr lang="en-CA" dirty="0"/>
              <a:t>used when object have no natural order…</a:t>
            </a:r>
          </a:p>
          <a:p>
            <a:pPr lvl="1"/>
            <a:r>
              <a:rPr lang="en-CA" dirty="0"/>
              <a:t>…</a:t>
            </a:r>
            <a:r>
              <a:rPr lang="en-CA" i="1" dirty="0"/>
              <a:t>or</a:t>
            </a:r>
            <a:r>
              <a:rPr lang="en-CA" dirty="0"/>
              <a:t> when we want a different order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Sorting in Many 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696200" cy="4114800"/>
          </a:xfrm>
        </p:spPr>
        <p:txBody>
          <a:bodyPr/>
          <a:lstStyle/>
          <a:p>
            <a:r>
              <a:rPr lang="en-CA" dirty="0"/>
              <a:t>Sometimes want to sort Students by grade</a:t>
            </a:r>
          </a:p>
          <a:p>
            <a:pPr marL="457200" lvl="1" indent="0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Arrays.sort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myStudents</a:t>
            </a:r>
            <a:r>
              <a:rPr lang="en-CA" sz="2400" dirty="0">
                <a:solidFill>
                  <a:schemeClr val="accent1"/>
                </a:solidFill>
              </a:rPr>
              <a:t>, </a:t>
            </a:r>
            <a:r>
              <a:rPr lang="en-CA" sz="2400" dirty="0" err="1">
                <a:solidFill>
                  <a:schemeClr val="accent1"/>
                </a:solidFill>
              </a:rPr>
              <a:t>Student.BY_GRADE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  <a:endParaRPr lang="en-CA" dirty="0">
              <a:solidFill>
                <a:schemeClr val="accent1"/>
              </a:solidFill>
            </a:endParaRPr>
          </a:p>
          <a:p>
            <a:pPr lvl="1"/>
            <a:r>
              <a:rPr lang="en-CA" dirty="0"/>
              <a:t>we’ll want (at least) these “ways to sort”:</a:t>
            </a:r>
          </a:p>
          <a:p>
            <a:pPr lvl="2"/>
            <a:r>
              <a:rPr lang="en-CA" dirty="0" err="1"/>
              <a:t>Student.BY_NAME</a:t>
            </a:r>
            <a:endParaRPr lang="en-CA" dirty="0"/>
          </a:p>
          <a:p>
            <a:pPr lvl="2"/>
            <a:r>
              <a:rPr lang="en-CA" dirty="0" err="1"/>
              <a:t>Student.BY_GRADE</a:t>
            </a:r>
            <a:endParaRPr lang="en-CA" dirty="0"/>
          </a:p>
          <a:p>
            <a:pPr lvl="2"/>
            <a:r>
              <a:rPr lang="en-CA" dirty="0" err="1"/>
              <a:t>Student.BY_ANUMBER</a:t>
            </a:r>
            <a:endParaRPr lang="en-CA" dirty="0"/>
          </a:p>
          <a:p>
            <a:pPr lvl="1"/>
            <a:r>
              <a:rPr lang="en-CA" dirty="0"/>
              <a:t>each of these is a Comparator&lt;Student&gt;</a:t>
            </a:r>
          </a:p>
          <a:p>
            <a:pPr lvl="2"/>
            <a:r>
              <a:rPr lang="en-CA" dirty="0"/>
              <a:t>can compare Student objects</a:t>
            </a:r>
          </a:p>
          <a:p>
            <a:pPr lvl="2"/>
            <a:r>
              <a:rPr lang="en-CA" dirty="0"/>
              <a:t>sort can ask it if two Students are out of order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Hardest 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 interface for “ways to sort”</a:t>
            </a:r>
          </a:p>
          <a:p>
            <a:r>
              <a:rPr lang="en-CA" dirty="0"/>
              <a:t>Need a class to implement the interface</a:t>
            </a:r>
          </a:p>
          <a:p>
            <a:pPr lvl="1"/>
            <a:r>
              <a:rPr lang="en-CA" dirty="0"/>
              <a:t>so we need three classes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class </a:t>
            </a:r>
            <a:r>
              <a:rPr lang="en-CA" sz="2400" dirty="0" err="1">
                <a:solidFill>
                  <a:srgbClr val="A06D3A"/>
                </a:solidFill>
              </a:rPr>
              <a:t>SortStudentsByName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br>
              <a:rPr lang="en-CA" sz="2400" dirty="0">
                <a:solidFill>
                  <a:srgbClr val="A06D3A"/>
                </a:solidFill>
              </a:rPr>
            </a:br>
            <a:r>
              <a:rPr lang="en-CA" sz="2400" dirty="0">
                <a:solidFill>
                  <a:srgbClr val="A06D3A"/>
                </a:solidFill>
              </a:rPr>
              <a:t>implements Comparator&lt;Student&gt; { … }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class </a:t>
            </a:r>
            <a:r>
              <a:rPr lang="en-CA" sz="2400" dirty="0" err="1">
                <a:solidFill>
                  <a:srgbClr val="A06D3A"/>
                </a:solidFill>
              </a:rPr>
              <a:t>SortStudentsByGrade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br>
              <a:rPr lang="en-CA" sz="2400" dirty="0">
                <a:solidFill>
                  <a:srgbClr val="A06D3A"/>
                </a:solidFill>
              </a:rPr>
            </a:br>
            <a:r>
              <a:rPr lang="en-CA" sz="2400" dirty="0">
                <a:solidFill>
                  <a:srgbClr val="A06D3A"/>
                </a:solidFill>
              </a:rPr>
              <a:t>implements Comparator&lt;Student&gt; { … }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class </a:t>
            </a:r>
            <a:r>
              <a:rPr lang="en-CA" sz="2400" dirty="0" err="1">
                <a:solidFill>
                  <a:srgbClr val="A06D3A"/>
                </a:solidFill>
              </a:rPr>
              <a:t>SortStudentsByANumber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br>
              <a:rPr lang="en-CA" sz="2400" dirty="0">
                <a:solidFill>
                  <a:srgbClr val="A06D3A"/>
                </a:solidFill>
              </a:rPr>
            </a:br>
            <a:r>
              <a:rPr lang="en-CA" sz="2400" dirty="0">
                <a:solidFill>
                  <a:srgbClr val="A06D3A"/>
                </a:solidFill>
              </a:rPr>
              <a:t>implements Comparator&lt;Student&gt; { … }</a:t>
            </a:r>
            <a:endParaRPr lang="en-CA" dirty="0">
              <a:solidFill>
                <a:srgbClr val="A06D3A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7EF02F-D19F-40F9-B0A0-54D3E13C0AFF}"/>
              </a:ext>
            </a:extLst>
          </p:cNvPr>
          <p:cNvSpPr txBox="1"/>
          <p:nvPr/>
        </p:nvSpPr>
        <p:spPr>
          <a:xfrm>
            <a:off x="6031930" y="6457950"/>
            <a:ext cx="31120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r">
              <a:defRPr sz="2000">
                <a:solidFill>
                  <a:schemeClr val="bg2"/>
                </a:solidFill>
                <a:latin typeface="Arial Nova" panose="020B0604020202020204" pitchFamily="34" charset="0"/>
              </a:defRPr>
            </a:lvl1pPr>
          </a:lstStyle>
          <a:p>
            <a:r>
              <a:rPr lang="en-CA" dirty="0"/>
              <a:t>This is hard. Don’t do this.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Hardest 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 interface for “ways to sort”</a:t>
            </a:r>
          </a:p>
          <a:p>
            <a:pPr lvl="1"/>
            <a:r>
              <a:rPr lang="en-CA" dirty="0"/>
              <a:t>has exactly one method: </a:t>
            </a:r>
            <a:r>
              <a:rPr lang="en-CA" dirty="0" err="1"/>
              <a:t>int</a:t>
            </a:r>
            <a:r>
              <a:rPr lang="en-CA" dirty="0"/>
              <a:t> compare(_, _)</a:t>
            </a:r>
          </a:p>
          <a:p>
            <a:pPr lvl="1"/>
            <a:r>
              <a:rPr lang="en-CA" dirty="0"/>
              <a:t>very similar to </a:t>
            </a:r>
            <a:r>
              <a:rPr lang="en-CA" dirty="0" err="1"/>
              <a:t>compareTo</a:t>
            </a:r>
            <a:r>
              <a:rPr lang="en-CA" dirty="0"/>
              <a:t> method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class </a:t>
            </a:r>
            <a:r>
              <a:rPr lang="en-CA" sz="2400" dirty="0" err="1">
                <a:solidFill>
                  <a:srgbClr val="A06D3A"/>
                </a:solidFill>
              </a:rPr>
              <a:t>SortStudentsByName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			implements Comparator&lt;Student&gt; 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public </a:t>
            </a:r>
            <a:r>
              <a:rPr lang="en-CA" sz="2400" dirty="0" err="1">
                <a:solidFill>
                  <a:srgbClr val="A06D3A"/>
                </a:solidFill>
              </a:rPr>
              <a:t>int</a:t>
            </a:r>
            <a:r>
              <a:rPr lang="en-CA" sz="2400" dirty="0">
                <a:solidFill>
                  <a:srgbClr val="A06D3A"/>
                </a:solidFill>
              </a:rPr>
              <a:t> compare(Student one, Student other) {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    return </a:t>
            </a:r>
            <a:r>
              <a:rPr lang="en-CA" sz="2400" dirty="0" err="1">
                <a:solidFill>
                  <a:srgbClr val="A06D3A"/>
                </a:solidFill>
              </a:rPr>
              <a:t>one.getName</a:t>
            </a:r>
            <a:r>
              <a:rPr lang="en-CA" sz="2400" dirty="0">
                <a:solidFill>
                  <a:srgbClr val="A06D3A"/>
                </a:solidFill>
              </a:rPr>
              <a:t>().</a:t>
            </a:r>
            <a:r>
              <a:rPr lang="en-CA" sz="2400" dirty="0" err="1">
                <a:solidFill>
                  <a:srgbClr val="A06D3A"/>
                </a:solidFill>
              </a:rPr>
              <a:t>compareTo</a:t>
            </a:r>
            <a:r>
              <a:rPr lang="en-CA" sz="2400" dirty="0">
                <a:solidFill>
                  <a:srgbClr val="A06D3A"/>
                </a:solidFill>
              </a:rPr>
              <a:t>(</a:t>
            </a:r>
            <a:r>
              <a:rPr lang="en-CA" sz="2400" dirty="0" err="1">
                <a:solidFill>
                  <a:srgbClr val="A06D3A"/>
                </a:solidFill>
              </a:rPr>
              <a:t>other.getName</a:t>
            </a:r>
            <a:r>
              <a:rPr lang="en-CA" sz="2400" dirty="0">
                <a:solidFill>
                  <a:srgbClr val="A06D3A"/>
                </a:solidFill>
              </a:rPr>
              <a:t>());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}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2"/>
            <a:r>
              <a:rPr lang="en-CA" dirty="0"/>
              <a:t>NOTE: need </a:t>
            </a:r>
            <a:r>
              <a:rPr lang="en-CA" dirty="0" err="1"/>
              <a:t>getName</a:t>
            </a:r>
            <a:r>
              <a:rPr lang="en-CA" dirty="0"/>
              <a:t>, because </a:t>
            </a:r>
            <a:r>
              <a:rPr lang="en-CA" i="1" dirty="0"/>
              <a:t>this</a:t>
            </a:r>
            <a:r>
              <a:rPr lang="en-CA" dirty="0"/>
              <a:t> is not a Student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A33A6E-1378-4BC0-93E9-89263CCE54E6}"/>
              </a:ext>
            </a:extLst>
          </p:cNvPr>
          <p:cNvSpPr txBox="1"/>
          <p:nvPr/>
        </p:nvSpPr>
        <p:spPr>
          <a:xfrm>
            <a:off x="6031930" y="6457950"/>
            <a:ext cx="31120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r">
              <a:defRPr sz="2000">
                <a:solidFill>
                  <a:schemeClr val="bg2"/>
                </a:solidFill>
                <a:latin typeface="Arial Nova" panose="020B0604020202020204" pitchFamily="34" charset="0"/>
              </a:defRPr>
            </a:lvl1pPr>
          </a:lstStyle>
          <a:p>
            <a:r>
              <a:rPr lang="en-CA" dirty="0"/>
              <a:t>This is hard. Don’t do this.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Hardest 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Each comparator in Student is a Comparator</a:t>
            </a:r>
          </a:p>
          <a:p>
            <a:pPr lvl="1"/>
            <a:r>
              <a:rPr lang="en-CA" dirty="0"/>
              <a:t>each one is an object of the corresponding class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static final Comparator&lt;Student&gt; BY_NAME </a:t>
            </a:r>
            <a:br>
              <a:rPr lang="en-CA" sz="2400" dirty="0">
                <a:solidFill>
                  <a:srgbClr val="A06D3A"/>
                </a:solidFill>
              </a:rPr>
            </a:br>
            <a:r>
              <a:rPr lang="en-CA" sz="2400" dirty="0">
                <a:solidFill>
                  <a:srgbClr val="A06D3A"/>
                </a:solidFill>
              </a:rPr>
              <a:t>= new </a:t>
            </a:r>
            <a:r>
              <a:rPr lang="en-CA" sz="2400" dirty="0" err="1">
                <a:solidFill>
                  <a:srgbClr val="A06D3A"/>
                </a:solidFill>
              </a:rPr>
              <a:t>SortStudentsByName</a:t>
            </a:r>
            <a:r>
              <a:rPr lang="en-CA" sz="2400" dirty="0">
                <a:solidFill>
                  <a:srgbClr val="A06D3A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static final Comparator&lt;Student&gt; BY_GRADE </a:t>
            </a:r>
            <a:br>
              <a:rPr lang="en-CA" sz="2400" dirty="0">
                <a:solidFill>
                  <a:srgbClr val="A06D3A"/>
                </a:solidFill>
              </a:rPr>
            </a:br>
            <a:r>
              <a:rPr lang="en-CA" sz="2400" dirty="0">
                <a:solidFill>
                  <a:srgbClr val="A06D3A"/>
                </a:solidFill>
              </a:rPr>
              <a:t>= new </a:t>
            </a:r>
            <a:r>
              <a:rPr lang="en-CA" sz="2400" dirty="0" err="1">
                <a:solidFill>
                  <a:srgbClr val="A06D3A"/>
                </a:solidFill>
              </a:rPr>
              <a:t>SortStudentsByGrade</a:t>
            </a:r>
            <a:r>
              <a:rPr lang="en-CA" sz="2400" dirty="0">
                <a:solidFill>
                  <a:srgbClr val="A06D3A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static final Comparator&lt;Student&gt; BY_ANUMBER </a:t>
            </a:r>
            <a:br>
              <a:rPr lang="en-CA" sz="2400" dirty="0">
                <a:solidFill>
                  <a:srgbClr val="A06D3A"/>
                </a:solidFill>
              </a:rPr>
            </a:br>
            <a:r>
              <a:rPr lang="en-CA" sz="2400" dirty="0">
                <a:solidFill>
                  <a:srgbClr val="A06D3A"/>
                </a:solidFill>
              </a:rPr>
              <a:t>= new </a:t>
            </a:r>
            <a:r>
              <a:rPr lang="en-CA" sz="2400" dirty="0" err="1">
                <a:solidFill>
                  <a:srgbClr val="A06D3A"/>
                </a:solidFill>
              </a:rPr>
              <a:t>SortStudentsByANumber</a:t>
            </a:r>
            <a:r>
              <a:rPr lang="en-CA" sz="2400" dirty="0">
                <a:solidFill>
                  <a:srgbClr val="A06D3A"/>
                </a:solidFill>
              </a:rPr>
              <a:t>();</a:t>
            </a:r>
            <a:endParaRPr lang="en-CA" dirty="0">
              <a:solidFill>
                <a:srgbClr val="A06D3A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AA4C1C-5EBD-447F-AA36-7D027C59D93C}"/>
              </a:ext>
            </a:extLst>
          </p:cNvPr>
          <p:cNvSpPr txBox="1"/>
          <p:nvPr/>
        </p:nvSpPr>
        <p:spPr>
          <a:xfrm>
            <a:off x="6031930" y="6457950"/>
            <a:ext cx="31120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r">
              <a:defRPr sz="2000">
                <a:solidFill>
                  <a:schemeClr val="bg2"/>
                </a:solidFill>
                <a:latin typeface="Arial Nova" panose="020B0604020202020204" pitchFamily="34" charset="0"/>
              </a:defRPr>
            </a:lvl1pPr>
          </a:lstStyle>
          <a:p>
            <a:r>
              <a:rPr lang="en-CA" dirty="0"/>
              <a:t>This is hard. Don’t do this.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 Less Hard 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lang="en-CA" dirty="0"/>
              <a:t>Don’t actually need to create new files</a:t>
            </a:r>
          </a:p>
          <a:p>
            <a:pPr lvl="1"/>
            <a:r>
              <a:rPr lang="en-CA" dirty="0"/>
              <a:t>don’t need SortStudentsByName.java &amp;c.</a:t>
            </a:r>
          </a:p>
          <a:p>
            <a:r>
              <a:rPr lang="en-CA" dirty="0"/>
              <a:t>Use “anonymous” classes instead</a:t>
            </a:r>
          </a:p>
          <a:p>
            <a:pPr lvl="1"/>
            <a:r>
              <a:rPr lang="en-CA" dirty="0"/>
              <a:t>put Comparator definition inside Student.java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static final Comparator&lt;Student&gt; BY_NAME </a:t>
            </a:r>
            <a:br>
              <a:rPr lang="en-CA" sz="2400" dirty="0">
                <a:solidFill>
                  <a:srgbClr val="A06D3A"/>
                </a:solidFill>
              </a:rPr>
            </a:br>
            <a:r>
              <a:rPr lang="en-CA" sz="2400" dirty="0">
                <a:solidFill>
                  <a:srgbClr val="A06D3A"/>
                </a:solidFill>
              </a:rPr>
              <a:t>= </a:t>
            </a:r>
            <a:r>
              <a:rPr lang="en-CA" sz="2400" b="1" dirty="0">
                <a:solidFill>
                  <a:srgbClr val="A06D3A"/>
                </a:solidFill>
              </a:rPr>
              <a:t>new Comparator&lt;Student&gt;() {</a:t>
            </a:r>
          </a:p>
          <a:p>
            <a:pPr lvl="1">
              <a:buNone/>
            </a:pPr>
            <a:r>
              <a:rPr lang="en-CA" sz="2400" b="1" dirty="0">
                <a:solidFill>
                  <a:srgbClr val="A06D3A"/>
                </a:solidFill>
              </a:rPr>
              <a:t>        public </a:t>
            </a:r>
            <a:r>
              <a:rPr lang="en-CA" sz="2400" b="1" dirty="0" err="1">
                <a:solidFill>
                  <a:srgbClr val="A06D3A"/>
                </a:solidFill>
              </a:rPr>
              <a:t>int</a:t>
            </a:r>
            <a:r>
              <a:rPr lang="en-CA" sz="2400" b="1" dirty="0">
                <a:solidFill>
                  <a:srgbClr val="A06D3A"/>
                </a:solidFill>
              </a:rPr>
              <a:t> compare(Student one, Student other) {</a:t>
            </a:r>
          </a:p>
          <a:p>
            <a:pPr lvl="1">
              <a:buNone/>
            </a:pPr>
            <a:r>
              <a:rPr lang="en-CA" sz="2400" b="1" dirty="0">
                <a:solidFill>
                  <a:srgbClr val="A06D3A"/>
                </a:solidFill>
              </a:rPr>
              <a:t>            return </a:t>
            </a:r>
            <a:r>
              <a:rPr lang="en-CA" sz="2400" b="1" dirty="0" err="1">
                <a:solidFill>
                  <a:srgbClr val="A06D3A"/>
                </a:solidFill>
              </a:rPr>
              <a:t>one.getName</a:t>
            </a:r>
            <a:r>
              <a:rPr lang="en-CA" sz="2400" b="1" dirty="0">
                <a:solidFill>
                  <a:srgbClr val="A06D3A"/>
                </a:solidFill>
              </a:rPr>
              <a:t>().</a:t>
            </a:r>
            <a:r>
              <a:rPr lang="en-CA" sz="2400" b="1" dirty="0" err="1">
                <a:solidFill>
                  <a:srgbClr val="A06D3A"/>
                </a:solidFill>
              </a:rPr>
              <a:t>compareTo</a:t>
            </a:r>
            <a:r>
              <a:rPr lang="en-CA" sz="2400" b="1" dirty="0">
                <a:solidFill>
                  <a:srgbClr val="A06D3A"/>
                </a:solidFill>
              </a:rPr>
              <a:t>(</a:t>
            </a:r>
            <a:r>
              <a:rPr lang="en-CA" sz="2400" b="1" dirty="0" err="1">
                <a:solidFill>
                  <a:srgbClr val="A06D3A"/>
                </a:solidFill>
              </a:rPr>
              <a:t>other.getName</a:t>
            </a:r>
            <a:r>
              <a:rPr lang="en-CA" sz="2400" b="1" dirty="0">
                <a:solidFill>
                  <a:srgbClr val="A06D3A"/>
                </a:solidFill>
              </a:rPr>
              <a:t>());</a:t>
            </a:r>
          </a:p>
          <a:p>
            <a:pPr lvl="1">
              <a:buNone/>
            </a:pPr>
            <a:r>
              <a:rPr lang="en-CA" sz="2400" b="1" dirty="0">
                <a:solidFill>
                  <a:srgbClr val="A06D3A"/>
                </a:solidFill>
              </a:rPr>
              <a:t>        }</a:t>
            </a:r>
          </a:p>
          <a:p>
            <a:pPr lvl="1">
              <a:buNone/>
            </a:pPr>
            <a:r>
              <a:rPr lang="en-CA" sz="2400" b="1" dirty="0">
                <a:solidFill>
                  <a:srgbClr val="A06D3A"/>
                </a:solidFill>
              </a:rPr>
              <a:t>    };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7D61A4-FCD3-45A4-AA39-CC8E903500CF}"/>
              </a:ext>
            </a:extLst>
          </p:cNvPr>
          <p:cNvSpPr txBox="1"/>
          <p:nvPr/>
        </p:nvSpPr>
        <p:spPr>
          <a:xfrm>
            <a:off x="4091911" y="6457950"/>
            <a:ext cx="50520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r">
              <a:defRPr sz="2000">
                <a:solidFill>
                  <a:schemeClr val="bg2"/>
                </a:solidFill>
                <a:latin typeface="Arial Nova" panose="020B0604020202020204" pitchFamily="34" charset="0"/>
              </a:defRPr>
            </a:lvl1pPr>
          </a:lstStyle>
          <a:p>
            <a:r>
              <a:rPr lang="en-CA" dirty="0"/>
              <a:t>This is still pretty hard. Don’t do this, either.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Single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Java allows only single inheritance</a:t>
            </a:r>
          </a:p>
          <a:p>
            <a:pPr lvl="1"/>
            <a:r>
              <a:rPr lang="en-CA" dirty="0"/>
              <a:t>can only extend one class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class </a:t>
            </a:r>
            <a:r>
              <a:rPr lang="en-CA" sz="2400" dirty="0" err="1">
                <a:solidFill>
                  <a:srgbClr val="A06D3A"/>
                </a:solidFill>
              </a:rPr>
              <a:t>StudentEmployee</a:t>
            </a:r>
            <a:r>
              <a:rPr lang="en-CA" sz="2400" dirty="0">
                <a:solidFill>
                  <a:srgbClr val="A06D3A"/>
                </a:solidFill>
              </a:rPr>
              <a:t> extends Student</a:t>
            </a:r>
            <a:r>
              <a:rPr lang="en-CA" sz="2400" u="wavyHeavy" dirty="0">
                <a:solidFill>
                  <a:srgbClr val="A06D3A"/>
                </a:solidFill>
                <a:uFill>
                  <a:solidFill>
                    <a:srgbClr val="FF0000"/>
                  </a:solidFill>
                </a:uFill>
              </a:rPr>
              <a:t>, Employee</a:t>
            </a:r>
          </a:p>
          <a:p>
            <a:r>
              <a:rPr lang="en-CA" dirty="0"/>
              <a:t>Because of “diamond problem”</a:t>
            </a:r>
          </a:p>
          <a:p>
            <a:pPr lvl="1"/>
            <a:r>
              <a:rPr lang="en-CA" dirty="0"/>
              <a:t>say Student &amp; Employee both define </a:t>
            </a:r>
            <a:r>
              <a:rPr lang="en-CA" dirty="0" err="1"/>
              <a:t>toString</a:t>
            </a:r>
            <a:endParaRPr lang="en-CA" dirty="0"/>
          </a:p>
          <a:p>
            <a:pPr lvl="2"/>
            <a:r>
              <a:rPr lang="en-CA" dirty="0"/>
              <a:t>Student </a:t>
            </a:r>
            <a:r>
              <a:rPr lang="en-CA" dirty="0">
                <a:sym typeface="Wingdings" pitchFamily="2" charset="2"/>
              </a:rPr>
              <a:t> name + A-number</a:t>
            </a:r>
          </a:p>
          <a:p>
            <a:pPr lvl="2"/>
            <a:r>
              <a:rPr lang="en-CA" dirty="0">
                <a:sym typeface="Wingdings" pitchFamily="2" charset="2"/>
              </a:rPr>
              <a:t>Employee  name + SIN</a:t>
            </a:r>
            <a:endParaRPr lang="en-CA" dirty="0"/>
          </a:p>
          <a:p>
            <a:pPr lvl="1"/>
            <a:r>
              <a:rPr lang="en-CA" dirty="0"/>
              <a:t>which version does </a:t>
            </a:r>
            <a:r>
              <a:rPr lang="en-CA" dirty="0" err="1"/>
              <a:t>StudentEmployee</a:t>
            </a:r>
            <a:r>
              <a:rPr lang="en-CA" dirty="0"/>
              <a:t> use?</a:t>
            </a:r>
          </a:p>
          <a:p>
            <a:pPr lvl="2"/>
            <a:r>
              <a:rPr lang="en-CA" dirty="0"/>
              <a:t>"Sam (A00000000)" or "Sam (000-000-000)"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Easy Way?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Remember when we made buttons do stuff?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done.setOnAction</a:t>
            </a:r>
            <a:r>
              <a:rPr lang="en-CA" sz="2400" dirty="0">
                <a:solidFill>
                  <a:schemeClr val="accent1"/>
                </a:solidFill>
              </a:rPr>
              <a:t>(e </a:t>
            </a:r>
            <a:r>
              <a:rPr lang="en-CA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System.exit</a:t>
            </a:r>
            <a:r>
              <a:rPr lang="en-CA" sz="2400" dirty="0">
                <a:solidFill>
                  <a:schemeClr val="accent1"/>
                </a:solidFill>
              </a:rPr>
              <a:t>(0));</a:t>
            </a:r>
          </a:p>
          <a:p>
            <a:r>
              <a:rPr lang="en-CA" dirty="0"/>
              <a:t>We were actually using an interface!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public interface ActionListener extends </a:t>
            </a:r>
            <a:r>
              <a:rPr lang="en-CA" sz="2400" dirty="0" err="1">
                <a:solidFill>
                  <a:srgbClr val="A06D3A"/>
                </a:solidFill>
              </a:rPr>
              <a:t>EventListener</a:t>
            </a:r>
            <a:r>
              <a:rPr lang="en-CA" sz="2400" dirty="0">
                <a:solidFill>
                  <a:srgbClr val="A06D3A"/>
                </a:solidFill>
              </a:rPr>
              <a:t>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   public void </a:t>
            </a:r>
            <a:r>
              <a:rPr lang="en-CA" sz="2400" dirty="0" err="1">
                <a:solidFill>
                  <a:srgbClr val="A06D3A"/>
                </a:solidFill>
              </a:rPr>
              <a:t>actionPerformed</a:t>
            </a:r>
            <a:r>
              <a:rPr lang="en-CA" sz="2400" dirty="0">
                <a:solidFill>
                  <a:srgbClr val="A06D3A"/>
                </a:solidFill>
              </a:rPr>
              <a:t>(</a:t>
            </a:r>
            <a:r>
              <a:rPr lang="en-CA" sz="2400" dirty="0" err="1">
                <a:solidFill>
                  <a:srgbClr val="A06D3A"/>
                </a:solidFill>
              </a:rPr>
              <a:t>ActionEvent</a:t>
            </a:r>
            <a:r>
              <a:rPr lang="en-CA" sz="2400" dirty="0">
                <a:solidFill>
                  <a:srgbClr val="A06D3A"/>
                </a:solidFill>
              </a:rPr>
              <a:t> e);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1"/>
            <a:r>
              <a:rPr lang="en-CA" dirty="0"/>
              <a:t>the lambda expression fills in the method </a:t>
            </a:r>
            <a:r>
              <a:rPr lang="en-CA" dirty="0" err="1"/>
              <a:t>def</a:t>
            </a:r>
            <a:r>
              <a:rPr lang="en-CA" u="sng" baseline="30000" dirty="0" err="1"/>
              <a:t>n</a:t>
            </a:r>
            <a:endParaRPr lang="en-CA" u="sng" baseline="30000" dirty="0"/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public void </a:t>
            </a:r>
            <a:r>
              <a:rPr lang="en-CA" sz="2400" dirty="0" err="1">
                <a:solidFill>
                  <a:srgbClr val="A06D3A"/>
                </a:solidFill>
              </a:rPr>
              <a:t>actionPerformed</a:t>
            </a:r>
            <a:r>
              <a:rPr lang="en-CA" sz="2400" dirty="0">
                <a:solidFill>
                  <a:srgbClr val="A06D3A"/>
                </a:solidFill>
              </a:rPr>
              <a:t>(</a:t>
            </a:r>
            <a:r>
              <a:rPr lang="en-CA" sz="2400" dirty="0" err="1">
                <a:solidFill>
                  <a:srgbClr val="A06D3A"/>
                </a:solidFill>
              </a:rPr>
              <a:t>ActionEvent</a:t>
            </a:r>
            <a:r>
              <a:rPr lang="en-CA" sz="2400" dirty="0">
                <a:solidFill>
                  <a:srgbClr val="A06D3A"/>
                </a:solidFill>
              </a:rPr>
              <a:t> e)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   </a:t>
            </a:r>
            <a:r>
              <a:rPr lang="en-CA" sz="2400" dirty="0" err="1">
                <a:solidFill>
                  <a:srgbClr val="A06D3A"/>
                </a:solidFill>
              </a:rPr>
              <a:t>System.exit</a:t>
            </a:r>
            <a:r>
              <a:rPr lang="en-CA" sz="2400" dirty="0">
                <a:solidFill>
                  <a:srgbClr val="A06D3A"/>
                </a:solidFill>
              </a:rPr>
              <a:t>(0);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Clicking a Button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Button done = new Button("Done");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done.addActionListener</a:t>
            </a:r>
            <a:r>
              <a:rPr lang="en-CA" sz="2400" dirty="0">
                <a:solidFill>
                  <a:schemeClr val="accent1"/>
                </a:solidFill>
              </a:rPr>
              <a:t>(e 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 </a:t>
            </a: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System.exit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(0));</a:t>
            </a:r>
            <a:endParaRPr lang="en-CA" sz="2400" dirty="0">
              <a:solidFill>
                <a:schemeClr val="accent1"/>
              </a:solidFill>
            </a:endParaRPr>
          </a:p>
        </p:txBody>
      </p:sp>
      <p:sp>
        <p:nvSpPr>
          <p:cNvPr id="4" name="Rounded Rectangle 3"/>
          <p:cNvSpPr/>
          <p:nvPr/>
        </p:nvSpPr>
        <p:spPr bwMode="auto">
          <a:xfrm>
            <a:off x="5029200" y="3124200"/>
            <a:ext cx="2286000" cy="5334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Done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676400" y="3733800"/>
            <a:ext cx="2133600" cy="1295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text:</a:t>
            </a:r>
            <a:r>
              <a:rPr kumimoji="0" lang="en-CA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"Done"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/>
              <a:t>listener: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…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048000" y="4191000"/>
            <a:ext cx="304800" cy="381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&amp;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828800" y="5334000"/>
            <a:ext cx="4908580" cy="1066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0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</a:rPr>
              <a:t>public void </a:t>
            </a:r>
            <a:r>
              <a:rPr kumimoji="0" lang="en-CA" sz="20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</a:rPr>
              <a:t>actionPerformed</a:t>
            </a:r>
            <a:r>
              <a:rPr kumimoji="0" lang="en-CA" sz="20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</a:rPr>
              <a:t>(</a:t>
            </a:r>
            <a:r>
              <a:rPr kumimoji="0" lang="en-CA" sz="20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</a:rPr>
              <a:t>ActionEvent</a:t>
            </a:r>
            <a:r>
              <a:rPr kumimoji="0" lang="en-CA" sz="2000" b="0" i="0" u="none" strike="noStrike" cap="none" normalizeH="0" dirty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</a:rPr>
              <a:t> e) {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sz="2000" baseline="0" dirty="0">
                <a:solidFill>
                  <a:srgbClr val="FFFF00"/>
                </a:solidFill>
              </a:rPr>
              <a:t>    </a:t>
            </a:r>
            <a:r>
              <a:rPr lang="en-CA" sz="2000" baseline="0" dirty="0" err="1">
                <a:solidFill>
                  <a:srgbClr val="FFFF00"/>
                </a:solidFill>
              </a:rPr>
              <a:t>System.exit</a:t>
            </a:r>
            <a:r>
              <a:rPr lang="en-CA" sz="2000" baseline="0" dirty="0">
                <a:solidFill>
                  <a:srgbClr val="FFFF00"/>
                </a:solidFill>
              </a:rPr>
              <a:t>(0);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000" b="0" i="0" u="none" strike="noStrike" cap="none" normalizeH="0" dirty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</a:rPr>
              <a:t>}</a:t>
            </a:r>
            <a:endParaRPr kumimoji="0" lang="en-CA" sz="200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Shape 9"/>
          <p:cNvCxnSpPr>
            <a:cxnSpLocks/>
            <a:stCxn id="7" idx="3"/>
            <a:endCxn id="8" idx="0"/>
          </p:cNvCxnSpPr>
          <p:nvPr/>
        </p:nvCxnSpPr>
        <p:spPr bwMode="auto">
          <a:xfrm>
            <a:off x="3352800" y="4381500"/>
            <a:ext cx="930290" cy="952500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Rectangle 14"/>
          <p:cNvSpPr/>
          <p:nvPr/>
        </p:nvSpPr>
        <p:spPr bwMode="auto">
          <a:xfrm>
            <a:off x="7239000" y="5562600"/>
            <a:ext cx="1447800" cy="914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source: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/>
              <a:t>…</a:t>
            </a: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4600" y="281940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CA" sz="2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done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143000" y="3200400"/>
            <a:ext cx="304800" cy="381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&amp;</a:t>
            </a:r>
          </a:p>
        </p:txBody>
      </p:sp>
      <p:cxnSp>
        <p:nvCxnSpPr>
          <p:cNvPr id="18" name="Shape 17"/>
          <p:cNvCxnSpPr>
            <a:stCxn id="17" idx="3"/>
            <a:endCxn id="5" idx="0"/>
          </p:cNvCxnSpPr>
          <p:nvPr/>
        </p:nvCxnSpPr>
        <p:spPr bwMode="auto">
          <a:xfrm>
            <a:off x="1447800" y="3390900"/>
            <a:ext cx="1295400" cy="342900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ounded Rectangle 20"/>
          <p:cNvSpPr/>
          <p:nvPr/>
        </p:nvSpPr>
        <p:spPr bwMode="auto">
          <a:xfrm>
            <a:off x="5029200" y="3124200"/>
            <a:ext cx="2286000" cy="533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Done</a:t>
            </a:r>
          </a:p>
        </p:txBody>
      </p:sp>
      <p:sp>
        <p:nvSpPr>
          <p:cNvPr id="16" name="Left Arrow 15"/>
          <p:cNvSpPr/>
          <p:nvPr/>
        </p:nvSpPr>
        <p:spPr bwMode="auto">
          <a:xfrm rot="2700000">
            <a:off x="6554554" y="3336456"/>
            <a:ext cx="574208" cy="457200"/>
          </a:xfrm>
          <a:prstGeom prst="leftArrow">
            <a:avLst>
              <a:gd name="adj1" fmla="val 29553"/>
              <a:gd name="adj2" fmla="val 50000"/>
            </a:avLst>
          </a:prstGeom>
          <a:solidFill>
            <a:schemeClr val="tx2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495800" y="3886200"/>
            <a:ext cx="41910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000" b="0" i="1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</a:rPr>
              <a:t>ActionEvent</a:t>
            </a:r>
            <a:r>
              <a:rPr kumimoji="0" lang="en-CA" sz="2000" b="0" i="1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</a:rPr>
              <a:t> e = new </a:t>
            </a:r>
            <a:r>
              <a:rPr kumimoji="0" lang="en-CA" sz="2000" b="0" i="1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</a:rPr>
              <a:t>ActionEvent</a:t>
            </a:r>
            <a:r>
              <a:rPr kumimoji="0" lang="en-CA" sz="2000" b="0" i="1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</a:rPr>
              <a:t>(…);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sz="2000" i="1" dirty="0" err="1">
                <a:solidFill>
                  <a:srgbClr val="FFFF00"/>
                </a:solidFill>
              </a:rPr>
              <a:t>e.source.listener.actionPerformed</a:t>
            </a:r>
            <a:r>
              <a:rPr lang="en-CA" sz="2000" i="1" dirty="0">
                <a:solidFill>
                  <a:srgbClr val="FFFF00"/>
                </a:solidFill>
              </a:rPr>
              <a:t>(e);</a:t>
            </a:r>
            <a:endParaRPr kumimoji="0" lang="en-CA" sz="2000" b="0" i="1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705600" y="4724400"/>
            <a:ext cx="298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CA" sz="2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6851680" y="5105400"/>
            <a:ext cx="304800" cy="381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&amp;</a:t>
            </a:r>
          </a:p>
        </p:txBody>
      </p:sp>
      <p:cxnSp>
        <p:nvCxnSpPr>
          <p:cNvPr id="25" name="Shape 24"/>
          <p:cNvCxnSpPr>
            <a:stCxn id="24" idx="3"/>
            <a:endCxn id="15" idx="0"/>
          </p:cNvCxnSpPr>
          <p:nvPr/>
        </p:nvCxnSpPr>
        <p:spPr bwMode="auto">
          <a:xfrm>
            <a:off x="7156480" y="5295900"/>
            <a:ext cx="806420" cy="266700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8305800" y="5638800"/>
            <a:ext cx="304800" cy="381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&amp;</a:t>
            </a:r>
          </a:p>
        </p:txBody>
      </p:sp>
      <p:cxnSp>
        <p:nvCxnSpPr>
          <p:cNvPr id="30" name="Shape 29"/>
          <p:cNvCxnSpPr>
            <a:stCxn id="29" idx="3"/>
            <a:endCxn id="5" idx="0"/>
          </p:cNvCxnSpPr>
          <p:nvPr/>
        </p:nvCxnSpPr>
        <p:spPr bwMode="auto">
          <a:xfrm flipH="1" flipV="1">
            <a:off x="2743200" y="3733800"/>
            <a:ext cx="5867400" cy="2095500"/>
          </a:xfrm>
          <a:prstGeom prst="bentConnector4">
            <a:avLst>
              <a:gd name="adj1" fmla="val -3896"/>
              <a:gd name="adj2" fmla="val 136670"/>
            </a:avLst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Down Arrow 36"/>
          <p:cNvSpPr/>
          <p:nvPr/>
        </p:nvSpPr>
        <p:spPr bwMode="auto">
          <a:xfrm rot="4500000">
            <a:off x="5952133" y="3312299"/>
            <a:ext cx="292949" cy="3229403"/>
          </a:xfrm>
          <a:prstGeom prst="downArrow">
            <a:avLst>
              <a:gd name="adj1" fmla="val 14920"/>
              <a:gd name="adj2" fmla="val 56359"/>
            </a:avLst>
          </a:prstGeom>
          <a:solidFill>
            <a:srgbClr val="FFFF00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2400" y="5105400"/>
            <a:ext cx="15712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CA" sz="20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Button object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-22360" y="5715000"/>
            <a:ext cx="16225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buNone/>
            </a:pPr>
            <a:r>
              <a:rPr lang="en-CA" sz="2000" i="1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EventHandler</a:t>
            </a:r>
            <a:endParaRPr lang="en-CA" sz="20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r>
              <a:rPr lang="en-CA" sz="20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648200" y="6400800"/>
            <a:ext cx="21259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CA" sz="2000" i="1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ActionEvent</a:t>
            </a:r>
            <a:r>
              <a:rPr lang="en-CA" sz="20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object</a:t>
            </a:r>
          </a:p>
        </p:txBody>
      </p:sp>
      <p:cxnSp>
        <p:nvCxnSpPr>
          <p:cNvPr id="44" name="Shape 43"/>
          <p:cNvCxnSpPr>
            <a:stCxn id="40" idx="0"/>
            <a:endCxn id="5" idx="1"/>
          </p:cNvCxnSpPr>
          <p:nvPr/>
        </p:nvCxnSpPr>
        <p:spPr bwMode="auto">
          <a:xfrm rot="5400000" flipH="1" flipV="1">
            <a:off x="945266" y="4374266"/>
            <a:ext cx="723900" cy="73836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Elbow Connector 45"/>
          <p:cNvCxnSpPr>
            <a:cxnSpLocks/>
            <a:stCxn id="41" idx="3"/>
            <a:endCxn id="8" idx="1"/>
          </p:cNvCxnSpPr>
          <p:nvPr/>
        </p:nvCxnSpPr>
        <p:spPr bwMode="auto">
          <a:xfrm flipV="1">
            <a:off x="1600200" y="5867400"/>
            <a:ext cx="228600" cy="20154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Elbow Connector 47"/>
          <p:cNvCxnSpPr>
            <a:stCxn id="42" idx="3"/>
            <a:endCxn id="15" idx="1"/>
          </p:cNvCxnSpPr>
          <p:nvPr/>
        </p:nvCxnSpPr>
        <p:spPr bwMode="auto">
          <a:xfrm flipV="1">
            <a:off x="6774103" y="6019800"/>
            <a:ext cx="464897" cy="58105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49956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15" grpId="0" animBg="1"/>
      <p:bldP spid="6" grpId="0"/>
      <p:bldP spid="17" grpId="0" animBg="1"/>
      <p:bldP spid="21" grpId="0" animBg="1"/>
      <p:bldP spid="21" grpId="1" animBg="1"/>
      <p:bldP spid="16" grpId="0" animBg="1"/>
      <p:bldP spid="22" grpId="0" animBg="1"/>
      <p:bldP spid="23" grpId="0"/>
      <p:bldP spid="24" grpId="0" animBg="1"/>
      <p:bldP spid="29" grpId="0" animBg="1"/>
      <p:bldP spid="37" grpId="0" animBg="1"/>
      <p:bldP spid="40" grpId="0"/>
      <p:bldP spid="41" grpId="0"/>
      <p:bldP spid="42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Easy 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We can do the same for Comparable</a:t>
            </a:r>
          </a:p>
          <a:p>
            <a:pPr lvl="1"/>
            <a:r>
              <a:rPr lang="en-CA" dirty="0"/>
              <a:t>compare by name (String)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static final Comparator&lt;Student&gt; BY_NAME  =</a:t>
            </a:r>
            <a:br>
              <a:rPr lang="en-CA" sz="2400" dirty="0">
                <a:solidFill>
                  <a:srgbClr val="A06D3A"/>
                </a:solidFill>
              </a:rPr>
            </a:br>
            <a:r>
              <a:rPr lang="en-CA" sz="2400" dirty="0">
                <a:solidFill>
                  <a:srgbClr val="A06D3A"/>
                </a:solidFill>
              </a:rPr>
              <a:t>(one, other) </a:t>
            </a:r>
            <a:r>
              <a:rPr lang="en-CA" sz="2400" dirty="0">
                <a:solidFill>
                  <a:srgbClr val="A06D3A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    </a:t>
            </a:r>
            <a:r>
              <a:rPr lang="en-CA" sz="2400" dirty="0" err="1">
                <a:solidFill>
                  <a:srgbClr val="A06D3A"/>
                </a:solidFill>
              </a:rPr>
              <a:t>one.getName</a:t>
            </a:r>
            <a:r>
              <a:rPr lang="en-CA" sz="2400" dirty="0">
                <a:solidFill>
                  <a:srgbClr val="A06D3A"/>
                </a:solidFill>
              </a:rPr>
              <a:t>().</a:t>
            </a:r>
            <a:r>
              <a:rPr lang="en-CA" sz="2400" dirty="0" err="1">
                <a:solidFill>
                  <a:srgbClr val="A06D3A"/>
                </a:solidFill>
              </a:rPr>
              <a:t>compareTo</a:t>
            </a:r>
            <a:r>
              <a:rPr lang="en-CA" sz="2400" dirty="0">
                <a:solidFill>
                  <a:srgbClr val="A06D3A"/>
                </a:solidFill>
              </a:rPr>
              <a:t>(</a:t>
            </a:r>
            <a:r>
              <a:rPr lang="en-CA" sz="2400" dirty="0" err="1">
                <a:solidFill>
                  <a:srgbClr val="A06D3A"/>
                </a:solidFill>
              </a:rPr>
              <a:t>other.getName</a:t>
            </a:r>
            <a:r>
              <a:rPr lang="en-CA" sz="2400" dirty="0">
                <a:solidFill>
                  <a:srgbClr val="A06D3A"/>
                </a:solidFill>
              </a:rPr>
              <a:t>());</a:t>
            </a:r>
          </a:p>
          <a:p>
            <a:pPr lvl="1"/>
            <a:r>
              <a:rPr lang="en-CA" dirty="0"/>
              <a:t>compare by grade (int)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public static final Comparator&lt;Student&gt; BY_GRADE =</a:t>
            </a:r>
          </a:p>
          <a:p>
            <a:pPr lvl="1">
              <a:buNone/>
            </a:pPr>
            <a:r>
              <a:rPr lang="en-CA" sz="2400" dirty="0">
                <a:solidFill>
                  <a:srgbClr val="A06D3A"/>
                </a:solidFill>
              </a:rPr>
              <a:t>    (one, other) </a:t>
            </a:r>
            <a:r>
              <a:rPr lang="en-CA" sz="2400" dirty="0">
                <a:solidFill>
                  <a:srgbClr val="A06D3A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other.getAverage</a:t>
            </a:r>
            <a:r>
              <a:rPr lang="en-CA" sz="2400" dirty="0">
                <a:solidFill>
                  <a:srgbClr val="A06D3A"/>
                </a:solidFill>
              </a:rPr>
              <a:t>() – </a:t>
            </a:r>
            <a:r>
              <a:rPr lang="en-CA" sz="2400" dirty="0" err="1">
                <a:solidFill>
                  <a:srgbClr val="A06D3A"/>
                </a:solidFill>
              </a:rPr>
              <a:t>one.getAverage</a:t>
            </a:r>
            <a:r>
              <a:rPr lang="en-CA" sz="2400" dirty="0">
                <a:solidFill>
                  <a:srgbClr val="A06D3A"/>
                </a:solidFill>
              </a:rPr>
              <a:t>();</a:t>
            </a:r>
            <a:endParaRPr lang="en-CA" dirty="0">
              <a:solidFill>
                <a:srgbClr val="A06D3A"/>
              </a:solidFill>
            </a:endParaRPr>
          </a:p>
          <a:p>
            <a:r>
              <a:rPr lang="en-CA" dirty="0">
                <a:solidFill>
                  <a:srgbClr val="A06D3A"/>
                </a:solidFill>
              </a:rPr>
              <a:t>one</a:t>
            </a:r>
            <a:r>
              <a:rPr lang="en-CA" dirty="0"/>
              <a:t> and </a:t>
            </a:r>
            <a:r>
              <a:rPr lang="en-CA" dirty="0">
                <a:solidFill>
                  <a:srgbClr val="A06D3A"/>
                </a:solidFill>
              </a:rPr>
              <a:t>other</a:t>
            </a:r>
            <a:r>
              <a:rPr lang="en-CA" dirty="0"/>
              <a:t> are Student objects</a:t>
            </a:r>
          </a:p>
          <a:p>
            <a:pPr lvl="1"/>
            <a:endParaRPr lang="en-CA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96948-0C72-417B-8DCF-74EDE14EA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How it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D0577-E181-4FFC-947C-1F1E23313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Method is expecting a certain kind of thing:</a:t>
            </a:r>
          </a:p>
          <a:p>
            <a:pPr lvl="1"/>
            <a:r>
              <a:rPr lang="en-CA" dirty="0"/>
              <a:t>a Comparable&lt;Student&gt;, for example</a:t>
            </a:r>
          </a:p>
          <a:p>
            <a:r>
              <a:rPr lang="en-CA" dirty="0"/>
              <a:t>That kind of thing only has one method: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public int compare(Student a, Student b)</a:t>
            </a:r>
          </a:p>
          <a:p>
            <a:r>
              <a:rPr lang="en-CA" dirty="0"/>
              <a:t>Lambda expression must be that method: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(one, other) </a:t>
            </a:r>
            <a:r>
              <a:rPr lang="en-CA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br>
              <a:rPr lang="en-CA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2400" dirty="0" err="1">
                <a:solidFill>
                  <a:schemeClr val="accent1"/>
                </a:solidFill>
              </a:rPr>
              <a:t>one.getName</a:t>
            </a:r>
            <a:r>
              <a:rPr lang="en-CA" sz="2400" dirty="0">
                <a:solidFill>
                  <a:schemeClr val="accent1"/>
                </a:solidFill>
              </a:rPr>
              <a:t>().</a:t>
            </a:r>
            <a:r>
              <a:rPr lang="en-CA" sz="2400" dirty="0" err="1">
                <a:solidFill>
                  <a:schemeClr val="accent1"/>
                </a:solidFill>
              </a:rPr>
              <a:t>compareTo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other.getName</a:t>
            </a:r>
            <a:r>
              <a:rPr lang="en-CA" sz="2400" dirty="0">
                <a:solidFill>
                  <a:schemeClr val="accent1"/>
                </a:solidFill>
              </a:rPr>
              <a:t>())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public int compare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>
                <a:solidFill>
                  <a:srgbClr val="A06D3A"/>
                </a:solidFill>
              </a:rPr>
              <a:t>Student </a:t>
            </a:r>
            <a:r>
              <a:rPr lang="en-CA" sz="2400" dirty="0">
                <a:solidFill>
                  <a:schemeClr val="accent1"/>
                </a:solidFill>
              </a:rPr>
              <a:t>one,</a:t>
            </a:r>
            <a:r>
              <a:rPr lang="en-CA" sz="2400" dirty="0">
                <a:solidFill>
                  <a:srgbClr val="A06D3A"/>
                </a:solidFill>
              </a:rPr>
              <a:t> Student </a:t>
            </a:r>
            <a:r>
              <a:rPr lang="en-CA" sz="2400" dirty="0">
                <a:solidFill>
                  <a:schemeClr val="accent1"/>
                </a:solidFill>
              </a:rPr>
              <a:t>other)</a:t>
            </a:r>
            <a:r>
              <a:rPr lang="en-CA" sz="2400" dirty="0">
                <a:solidFill>
                  <a:srgbClr val="A06D3A"/>
                </a:solidFill>
              </a:rPr>
              <a:t>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   return </a:t>
            </a:r>
            <a:r>
              <a:rPr lang="en-CA" sz="2400" dirty="0" err="1">
                <a:solidFill>
                  <a:schemeClr val="accent1"/>
                </a:solidFill>
              </a:rPr>
              <a:t>one.getName</a:t>
            </a:r>
            <a:r>
              <a:rPr lang="en-CA" sz="2400" dirty="0">
                <a:solidFill>
                  <a:schemeClr val="accent1"/>
                </a:solidFill>
              </a:rPr>
              <a:t>().</a:t>
            </a:r>
            <a:r>
              <a:rPr lang="en-CA" sz="2400" dirty="0" err="1">
                <a:solidFill>
                  <a:schemeClr val="accent1"/>
                </a:solidFill>
              </a:rPr>
              <a:t>compareTo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other.getName</a:t>
            </a:r>
            <a:r>
              <a:rPr lang="en-CA" sz="2400" dirty="0">
                <a:solidFill>
                  <a:schemeClr val="accent1"/>
                </a:solidFill>
              </a:rPr>
              <a:t>())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2510959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6F061-74AB-4AE5-A80E-BD21C6B16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Ad-Hoc Sorting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387C7-47F2-419A-B2EE-D251461A9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Can give </a:t>
            </a:r>
            <a:r>
              <a:rPr lang="en-CA" dirty="0" err="1"/>
              <a:t>Arrays.sort</a:t>
            </a:r>
            <a:r>
              <a:rPr lang="en-CA" dirty="0"/>
              <a:t> a lambda expression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chemeClr val="accent1"/>
                </a:solidFill>
              </a:rPr>
              <a:t>String[] words = </a:t>
            </a:r>
            <a:r>
              <a:rPr lang="en-CA" sz="2000" dirty="0" err="1">
                <a:solidFill>
                  <a:schemeClr val="accent1"/>
                </a:solidFill>
              </a:rPr>
              <a:t>readWords</a:t>
            </a:r>
            <a:r>
              <a:rPr lang="en-CA" sz="2000" dirty="0">
                <a:solidFill>
                  <a:schemeClr val="accent1"/>
                </a:solidFill>
              </a:rPr>
              <a:t>();</a:t>
            </a:r>
          </a:p>
          <a:p>
            <a:pPr marL="457200" lvl="1" indent="0">
              <a:buNone/>
            </a:pPr>
            <a:r>
              <a:rPr lang="en-CA" sz="2000" dirty="0" err="1">
                <a:solidFill>
                  <a:schemeClr val="accent1"/>
                </a:solidFill>
              </a:rPr>
              <a:t>System.out.println</a:t>
            </a:r>
            <a:r>
              <a:rPr lang="en-CA" sz="2000" dirty="0">
                <a:solidFill>
                  <a:schemeClr val="accent1"/>
                </a:solidFill>
              </a:rPr>
              <a:t>("The words were: " + </a:t>
            </a:r>
            <a:r>
              <a:rPr lang="en-CA" sz="2000" dirty="0" err="1">
                <a:solidFill>
                  <a:schemeClr val="accent1"/>
                </a:solidFill>
              </a:rPr>
              <a:t>Arrays.toString</a:t>
            </a:r>
            <a:r>
              <a:rPr lang="en-CA" sz="2000" dirty="0">
                <a:solidFill>
                  <a:schemeClr val="accent1"/>
                </a:solidFill>
              </a:rPr>
              <a:t>(words));</a:t>
            </a:r>
          </a:p>
          <a:p>
            <a:pPr marL="457200" lvl="1" indent="0">
              <a:buNone/>
            </a:pPr>
            <a:r>
              <a:rPr lang="en-CA" sz="2000" dirty="0" err="1">
                <a:solidFill>
                  <a:schemeClr val="accent1"/>
                </a:solidFill>
              </a:rPr>
              <a:t>Arrays.sort</a:t>
            </a:r>
            <a:r>
              <a:rPr lang="en-CA" sz="2000" dirty="0">
                <a:solidFill>
                  <a:schemeClr val="accent1"/>
                </a:solidFill>
              </a:rPr>
              <a:t>(words, </a:t>
            </a:r>
            <a:r>
              <a:rPr lang="en-CA" sz="2000" b="1" dirty="0">
                <a:solidFill>
                  <a:schemeClr val="accent1"/>
                </a:solidFill>
              </a:rPr>
              <a:t>(one, other) </a:t>
            </a:r>
            <a:r>
              <a:rPr lang="en-CA" sz="20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CA" sz="2000" b="1" dirty="0">
                <a:solidFill>
                  <a:schemeClr val="accent1"/>
                </a:solidFill>
              </a:rPr>
              <a:t> </a:t>
            </a:r>
            <a:r>
              <a:rPr lang="en-CA" sz="2000" b="1" dirty="0" err="1">
                <a:solidFill>
                  <a:schemeClr val="accent1"/>
                </a:solidFill>
              </a:rPr>
              <a:t>one.length</a:t>
            </a:r>
            <a:r>
              <a:rPr lang="en-CA" sz="2000" b="1" dirty="0">
                <a:solidFill>
                  <a:schemeClr val="accent1"/>
                </a:solidFill>
              </a:rPr>
              <a:t>() – </a:t>
            </a:r>
            <a:r>
              <a:rPr lang="en-CA" sz="2000" b="1" dirty="0" err="1">
                <a:solidFill>
                  <a:schemeClr val="accent1"/>
                </a:solidFill>
              </a:rPr>
              <a:t>other.length</a:t>
            </a:r>
            <a:r>
              <a:rPr lang="en-CA" sz="2000" b="1" dirty="0">
                <a:solidFill>
                  <a:schemeClr val="accent1"/>
                </a:solidFill>
              </a:rPr>
              <a:t>()</a:t>
            </a:r>
            <a:r>
              <a:rPr lang="en-CA" sz="2000" dirty="0">
                <a:solidFill>
                  <a:schemeClr val="accent1"/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CA" sz="2000" dirty="0" err="1">
                <a:solidFill>
                  <a:schemeClr val="accent1"/>
                </a:solidFill>
              </a:rPr>
              <a:t>System.out.println</a:t>
            </a:r>
            <a:r>
              <a:rPr lang="en-CA" sz="2000" dirty="0">
                <a:solidFill>
                  <a:schemeClr val="accent1"/>
                </a:solidFill>
              </a:rPr>
              <a:t>("Sorted from shortest to longest: " </a:t>
            </a:r>
            <a:br>
              <a:rPr lang="en-CA" sz="2000" dirty="0">
                <a:solidFill>
                  <a:schemeClr val="accent1"/>
                </a:solidFill>
              </a:rPr>
            </a:br>
            <a:r>
              <a:rPr lang="en-CA" sz="2000" dirty="0">
                <a:solidFill>
                  <a:schemeClr val="accent1"/>
                </a:solidFill>
              </a:rPr>
              <a:t>	+ </a:t>
            </a:r>
            <a:r>
              <a:rPr lang="en-CA" sz="2000" dirty="0" err="1">
                <a:solidFill>
                  <a:schemeClr val="accent1"/>
                </a:solidFill>
              </a:rPr>
              <a:t>Arrays.toString</a:t>
            </a:r>
            <a:r>
              <a:rPr lang="en-CA" sz="2000" dirty="0">
                <a:solidFill>
                  <a:schemeClr val="accent1"/>
                </a:solidFill>
              </a:rPr>
              <a:t>(words));</a:t>
            </a:r>
          </a:p>
          <a:p>
            <a:pPr lvl="1"/>
            <a:r>
              <a:rPr lang="en-CA" dirty="0"/>
              <a:t>words is a String[], so second argument must be a Comparator&lt;String&gt;</a:t>
            </a:r>
          </a:p>
          <a:p>
            <a:pPr lvl="2"/>
            <a:r>
              <a:rPr lang="en-CA" dirty="0"/>
              <a:t>says how to compare any two Strings in the array</a:t>
            </a:r>
          </a:p>
          <a:p>
            <a:pPr lvl="2"/>
            <a:r>
              <a:rPr lang="en-CA" dirty="0"/>
              <a:t>if </a:t>
            </a:r>
            <a:r>
              <a:rPr lang="en-CA" dirty="0">
                <a:solidFill>
                  <a:schemeClr val="accent1"/>
                </a:solidFill>
              </a:rPr>
              <a:t>one</a:t>
            </a:r>
            <a:r>
              <a:rPr lang="en-CA" dirty="0"/>
              <a:t> is shorter than </a:t>
            </a:r>
            <a:r>
              <a:rPr lang="en-CA" dirty="0">
                <a:solidFill>
                  <a:schemeClr val="accent1"/>
                </a:solidFill>
              </a:rPr>
              <a:t>other</a:t>
            </a:r>
            <a:r>
              <a:rPr lang="en-CA" dirty="0"/>
              <a:t>, expression is negative</a:t>
            </a:r>
          </a:p>
          <a:p>
            <a:pPr lvl="3"/>
            <a:r>
              <a:rPr lang="en-CA" dirty="0"/>
              <a:t>thus shorter Strings get sorted to front of the array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7836308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Single (Abstract)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CA" dirty="0"/>
              <a:t>Can use lambda expressions because Comparator has a </a:t>
            </a:r>
            <a:r>
              <a:rPr lang="en-CA" i="1" dirty="0"/>
              <a:t>single (abstract) method</a:t>
            </a:r>
            <a:endParaRPr lang="en-CA" dirty="0"/>
          </a:p>
          <a:p>
            <a:pPr lvl="1"/>
            <a:r>
              <a:rPr lang="en-CA" dirty="0"/>
              <a:t>public int compare(String a, String b)</a:t>
            </a:r>
          </a:p>
          <a:p>
            <a:r>
              <a:rPr lang="en-CA" dirty="0"/>
              <a:t>Java knows the lambda expression must give the definition for that method</a:t>
            </a:r>
          </a:p>
          <a:p>
            <a:pPr lvl="1"/>
            <a:r>
              <a:rPr lang="en-CA" dirty="0"/>
              <a:t>that method expects to get two String objects</a:t>
            </a:r>
          </a:p>
          <a:p>
            <a:pPr lvl="2"/>
            <a:r>
              <a:rPr lang="en-CA" dirty="0"/>
              <a:t>so (one, other) must be String variables</a:t>
            </a:r>
          </a:p>
          <a:p>
            <a:pPr lvl="1"/>
            <a:r>
              <a:rPr lang="en-CA" dirty="0"/>
              <a:t>that method needs a body that returns an int</a:t>
            </a:r>
          </a:p>
          <a:p>
            <a:pPr lvl="2"/>
            <a:r>
              <a:rPr lang="en-CA" dirty="0"/>
              <a:t>so the method returns the difference in lengths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Lambda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Arrays.sort</a:t>
            </a:r>
            <a:r>
              <a:rPr lang="en-CA" dirty="0"/>
              <a:t> 2</a:t>
            </a:r>
            <a:r>
              <a:rPr lang="en-CA" baseline="30000" dirty="0"/>
              <a:t>nd</a:t>
            </a:r>
            <a:r>
              <a:rPr lang="en-CA" dirty="0"/>
              <a:t> argument is a Comparable</a:t>
            </a:r>
          </a:p>
          <a:p>
            <a:pPr lvl="1"/>
            <a:r>
              <a:rPr lang="en-CA" dirty="0" err="1"/>
              <a:t>Arrays.sort</a:t>
            </a:r>
            <a:r>
              <a:rPr lang="en-CA" dirty="0"/>
              <a:t>(words, x)</a:t>
            </a:r>
          </a:p>
          <a:p>
            <a:pPr lvl="1"/>
            <a:r>
              <a:rPr lang="en-CA" dirty="0"/>
              <a:t>words is String[] </a:t>
            </a:r>
            <a:r>
              <a:rPr lang="en-CA" dirty="0">
                <a:sym typeface="Wingdings" pitchFamily="2" charset="2"/>
              </a:rPr>
              <a:t> x is Comparator&lt;String&gt;</a:t>
            </a:r>
          </a:p>
          <a:p>
            <a:pPr lvl="1"/>
            <a:r>
              <a:rPr lang="en-CA" dirty="0">
                <a:sym typeface="Wingdings" pitchFamily="2" charset="2"/>
              </a:rPr>
              <a:t>x has compare(String, String) method</a:t>
            </a:r>
          </a:p>
          <a:p>
            <a:pPr lvl="1"/>
            <a:r>
              <a:rPr lang="en-CA" dirty="0">
                <a:sym typeface="Wingdings" pitchFamily="2" charset="2"/>
              </a:rPr>
              <a:t>lambda expression must say what that is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(a, b)  </a:t>
            </a: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a.length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() – </a:t>
            </a: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b.length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()</a:t>
            </a:r>
          </a:p>
          <a:p>
            <a:pPr lvl="1"/>
            <a:r>
              <a:rPr lang="en-CA" dirty="0">
                <a:sym typeface="Wingdings" pitchFamily="2" charset="2"/>
              </a:rPr>
              <a:t>becomes</a:t>
            </a:r>
          </a:p>
          <a:p>
            <a:pPr lvl="1">
              <a:buNone/>
            </a:pPr>
            <a:r>
              <a:rPr lang="en-CA" sz="2400" dirty="0">
                <a:solidFill>
                  <a:srgbClr val="8A7057"/>
                </a:solidFill>
                <a:sym typeface="Wingdings" pitchFamily="2" charset="2"/>
              </a:rPr>
              <a:t>@Override public </a:t>
            </a:r>
            <a:r>
              <a:rPr lang="en-CA" sz="2400" dirty="0" err="1">
                <a:solidFill>
                  <a:srgbClr val="8A7057"/>
                </a:solidFill>
                <a:sym typeface="Wingdings" pitchFamily="2" charset="2"/>
              </a:rPr>
              <a:t>int</a:t>
            </a:r>
            <a:r>
              <a:rPr lang="en-CA" sz="2400" dirty="0">
                <a:solidFill>
                  <a:srgbClr val="8A7057"/>
                </a:solidFill>
                <a:sym typeface="Wingdings" pitchFamily="2" charset="2"/>
              </a:rPr>
              <a:t> compare(String a, String b) {</a:t>
            </a:r>
          </a:p>
          <a:p>
            <a:pPr lvl="1">
              <a:buNone/>
            </a:pPr>
            <a:r>
              <a:rPr lang="en-CA" sz="2400" dirty="0">
                <a:solidFill>
                  <a:srgbClr val="8A7057"/>
                </a:solidFill>
                <a:sym typeface="Wingdings" pitchFamily="2" charset="2"/>
              </a:rPr>
              <a:t>    return </a:t>
            </a:r>
            <a:r>
              <a:rPr lang="en-CA" sz="2400" dirty="0" err="1">
                <a:solidFill>
                  <a:srgbClr val="8A7057"/>
                </a:solidFill>
                <a:sym typeface="Wingdings" pitchFamily="2" charset="2"/>
              </a:rPr>
              <a:t>a.length</a:t>
            </a:r>
            <a:r>
              <a:rPr lang="en-CA" sz="2400" dirty="0">
                <a:solidFill>
                  <a:srgbClr val="8A7057"/>
                </a:solidFill>
                <a:sym typeface="Wingdings" pitchFamily="2" charset="2"/>
              </a:rPr>
              <a:t>() – </a:t>
            </a:r>
            <a:r>
              <a:rPr lang="en-CA" sz="2400" dirty="0" err="1">
                <a:solidFill>
                  <a:srgbClr val="8A7057"/>
                </a:solidFill>
                <a:sym typeface="Wingdings" pitchFamily="2" charset="2"/>
              </a:rPr>
              <a:t>b.length</a:t>
            </a:r>
            <a:r>
              <a:rPr lang="en-CA" sz="2400" dirty="0">
                <a:solidFill>
                  <a:srgbClr val="8A7057"/>
                </a:solidFill>
                <a:sym typeface="Wingdings" pitchFamily="2" charset="2"/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rgbClr val="8A7057"/>
                </a:solidFill>
                <a:sym typeface="Wingdings" pitchFamily="2" charset="2"/>
              </a:rPr>
              <a:t>}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Object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Superclass</a:t>
            </a:r>
            <a:r>
              <a:rPr lang="en-CA" dirty="0"/>
              <a:t> to every Java class</a:t>
            </a:r>
          </a:p>
          <a:p>
            <a:pPr lvl="1"/>
            <a:r>
              <a:rPr lang="en-CA" dirty="0"/>
              <a:t>no extends keyword </a:t>
            </a:r>
            <a:r>
              <a:rPr lang="en-CA" dirty="0">
                <a:sym typeface="Wingdings" pitchFamily="2" charset="2"/>
              </a:rPr>
              <a:t> extends Object</a:t>
            </a:r>
          </a:p>
          <a:p>
            <a:pPr lvl="2"/>
            <a:r>
              <a:rPr lang="en-CA" dirty="0">
                <a:sym typeface="Wingdings" pitchFamily="2" charset="2"/>
              </a:rPr>
              <a:t>NOTE: </a:t>
            </a:r>
            <a:r>
              <a:rPr lang="en-CA" dirty="0" err="1">
                <a:sym typeface="Wingdings" pitchFamily="2" charset="2"/>
              </a:rPr>
              <a:t>int</a:t>
            </a:r>
            <a:r>
              <a:rPr lang="en-CA" dirty="0">
                <a:sym typeface="Wingdings" pitchFamily="2" charset="2"/>
              </a:rPr>
              <a:t>, double, </a:t>
            </a:r>
            <a:r>
              <a:rPr lang="en-CA" dirty="0" err="1">
                <a:sym typeface="Wingdings" pitchFamily="2" charset="2"/>
              </a:rPr>
              <a:t>boolean</a:t>
            </a:r>
            <a:r>
              <a:rPr lang="en-CA" dirty="0">
                <a:sym typeface="Wingdings" pitchFamily="2" charset="2"/>
              </a:rPr>
              <a:t>, char are NOT classes</a:t>
            </a:r>
          </a:p>
          <a:p>
            <a:r>
              <a:rPr lang="en-CA" dirty="0">
                <a:sym typeface="Wingdings" pitchFamily="2" charset="2"/>
              </a:rPr>
              <a:t>Important methods from Object:</a:t>
            </a:r>
          </a:p>
          <a:p>
            <a:pPr lvl="1"/>
            <a:r>
              <a:rPr lang="en-CA" dirty="0" err="1">
                <a:sym typeface="Wingdings" pitchFamily="2" charset="2"/>
              </a:rPr>
              <a:t>toString</a:t>
            </a:r>
            <a:r>
              <a:rPr lang="en-CA" dirty="0">
                <a:sym typeface="Wingdings" pitchFamily="2" charset="2"/>
              </a:rPr>
              <a:t>() – translate to String</a:t>
            </a:r>
          </a:p>
          <a:p>
            <a:pPr lvl="1"/>
            <a:r>
              <a:rPr lang="en-CA" dirty="0">
                <a:sym typeface="Wingdings" pitchFamily="2" charset="2"/>
              </a:rPr>
              <a:t>equals(Object) – check for same content</a:t>
            </a:r>
          </a:p>
          <a:p>
            <a:pPr lvl="2"/>
            <a:r>
              <a:rPr lang="en-CA" dirty="0">
                <a:sym typeface="Wingdings" pitchFamily="2" charset="2"/>
              </a:rPr>
              <a:t>each of those needs to be overridden to be useful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0D284-F0AD-49F6-81B3-795DDAC7D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…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65ED0-0C4B-4883-AD3D-DFCAE9BD5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/>
              <a:t>Consider add method in Swing</a:t>
            </a:r>
          </a:p>
          <a:p>
            <a:pPr lvl="1"/>
            <a:r>
              <a:rPr lang="en-US" dirty="0"/>
              <a:t>defined in Container class</a:t>
            </a:r>
          </a:p>
          <a:p>
            <a:pPr lvl="1"/>
            <a:r>
              <a:rPr lang="en-US" dirty="0"/>
              <a:t>expects to be given a Component</a:t>
            </a:r>
          </a:p>
          <a:p>
            <a:r>
              <a:rPr lang="en-US" dirty="0" err="1"/>
              <a:t>JPanel</a:t>
            </a:r>
            <a:r>
              <a:rPr lang="en-US" dirty="0"/>
              <a:t> and </a:t>
            </a:r>
            <a:r>
              <a:rPr lang="en-US" dirty="0" err="1"/>
              <a:t>JFrame</a:t>
            </a:r>
            <a:r>
              <a:rPr lang="en-US" dirty="0"/>
              <a:t> are both Containers</a:t>
            </a:r>
          </a:p>
          <a:p>
            <a:pPr lvl="2"/>
            <a:r>
              <a:rPr lang="en-US" dirty="0" err="1"/>
              <a:t>JPanel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JComponent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Container</a:t>
            </a:r>
          </a:p>
          <a:p>
            <a:pPr lvl="2"/>
            <a:r>
              <a:rPr lang="en-US" dirty="0" err="1"/>
              <a:t>JFrame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Frame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Window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JComponent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Container</a:t>
            </a:r>
          </a:p>
          <a:p>
            <a:r>
              <a:rPr lang="en-US" dirty="0"/>
              <a:t>Both inherit that add method</a:t>
            </a:r>
          </a:p>
          <a:p>
            <a:pPr lvl="1"/>
            <a:r>
              <a:rPr lang="en-US" dirty="0"/>
              <a:t>same method definition used in both classes</a:t>
            </a:r>
          </a:p>
        </p:txBody>
      </p:sp>
    </p:spTree>
    <p:extLst>
      <p:ext uri="{BB962C8B-B14F-4D97-AF65-F5344CB8AC3E}">
        <p14:creationId xmlns:p14="http://schemas.microsoft.com/office/powerpoint/2010/main" val="199582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0D284-F0AD-49F6-81B3-795DDAC7D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and Polymorphism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65ED0-0C4B-4883-AD3D-DFCAE9BD55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848600" cy="41148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 sz="3200"/>
              <a:t>JLabel, JTextField, JButton</a:t>
            </a:r>
            <a:r>
              <a:rPr lang="en-US" sz="3200" dirty="0"/>
              <a:t> are Components</a:t>
            </a:r>
          </a:p>
          <a:p>
            <a:pPr lvl="1">
              <a:buClr>
                <a:schemeClr val="accent1"/>
              </a:buClr>
              <a:buChar char=""/>
            </a:pPr>
            <a:r>
              <a:rPr lang="en-US" sz="2800" dirty="0"/>
              <a:t>add method expects to be given a Component</a:t>
            </a:r>
          </a:p>
          <a:p>
            <a:pPr lvl="1">
              <a:buClr>
                <a:schemeClr val="accent1"/>
              </a:buClr>
              <a:buChar char=""/>
            </a:pPr>
            <a:r>
              <a:rPr lang="en-US" sz="2800"/>
              <a:t>each </a:t>
            </a:r>
            <a:r>
              <a:rPr lang="en-US" sz="2800" dirty="0"/>
              <a:t>can be given to the add method</a:t>
            </a:r>
          </a:p>
          <a:p>
            <a:r>
              <a:rPr lang="en-US" sz="3200" dirty="0"/>
              <a:t>One method definition; six different calls</a:t>
            </a:r>
          </a:p>
          <a:p>
            <a:pPr lvl="2">
              <a:buClr>
                <a:schemeClr val="accent1"/>
              </a:buClr>
              <a:buFont typeface="Times New Roman" pitchFamily="18" charset="0"/>
            </a:pPr>
            <a:r>
              <a:rPr lang="en-US" sz="2400"/>
              <a:t>add JLabel</a:t>
            </a:r>
            <a:r>
              <a:rPr lang="en-US" sz="2400" dirty="0"/>
              <a:t> </a:t>
            </a:r>
            <a:r>
              <a:rPr lang="en-US" sz="2400"/>
              <a:t>to JPanel</a:t>
            </a:r>
            <a:endParaRPr lang="en-US" sz="2400" dirty="0"/>
          </a:p>
          <a:p>
            <a:pPr lvl="2">
              <a:buClr>
                <a:schemeClr val="accent1"/>
              </a:buClr>
              <a:buFont typeface="Times New Roman" pitchFamily="18" charset="0"/>
            </a:pPr>
            <a:r>
              <a:rPr lang="en-US" sz="2400"/>
              <a:t>add JTextField</a:t>
            </a:r>
            <a:r>
              <a:rPr lang="en-US" sz="2400" dirty="0"/>
              <a:t> </a:t>
            </a:r>
            <a:r>
              <a:rPr lang="en-US" sz="2400"/>
              <a:t>to JPanel</a:t>
            </a:r>
            <a:endParaRPr lang="en-US" sz="2400" dirty="0"/>
          </a:p>
          <a:p>
            <a:pPr lvl="2">
              <a:buClr>
                <a:schemeClr val="accent1"/>
              </a:buClr>
              <a:buFont typeface="Times New Roman" pitchFamily="18" charset="0"/>
            </a:pPr>
            <a:r>
              <a:rPr lang="en-US" sz="2400"/>
              <a:t>add JButton</a:t>
            </a:r>
            <a:r>
              <a:rPr lang="en-US" sz="2400" dirty="0"/>
              <a:t> </a:t>
            </a:r>
            <a:r>
              <a:rPr lang="en-US" sz="2400"/>
              <a:t>to JPanel</a:t>
            </a:r>
            <a:endParaRPr lang="en-US" sz="2400" dirty="0"/>
          </a:p>
          <a:p>
            <a:r>
              <a:rPr lang="en-US" sz="3200"/>
              <a:t>Works for any Container and </a:t>
            </a:r>
            <a:r>
              <a:rPr lang="en-US" sz="3200" dirty="0"/>
              <a:t>Component</a:t>
            </a:r>
          </a:p>
          <a:p>
            <a:pPr lvl="1">
              <a:buClr>
                <a:schemeClr val="accent1"/>
              </a:buClr>
              <a:buChar char=""/>
            </a:pPr>
            <a:r>
              <a:rPr lang="en-US" sz="2800"/>
              <a:t>so way more than just six different calls</a:t>
            </a:r>
            <a:endParaRPr lang="en-US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77488-FBC0-4321-91C6-86C036202E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91000" y="1981200"/>
            <a:ext cx="4495800" cy="41148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endParaRPr lang="en-US" sz="3200" dirty="0"/>
          </a:p>
          <a:p>
            <a:pPr lvl="1">
              <a:buClr>
                <a:schemeClr val="accent1"/>
              </a:buClr>
              <a:buChar char=""/>
            </a:pPr>
            <a:endParaRPr lang="en-US" sz="2800" dirty="0"/>
          </a:p>
          <a:p>
            <a:pPr lvl="1">
              <a:buClr>
                <a:schemeClr val="accent1"/>
              </a:buClr>
              <a:buChar char=""/>
            </a:pPr>
            <a:endParaRPr lang="en-US" sz="2800" dirty="0"/>
          </a:p>
          <a:p>
            <a:endParaRPr lang="en-US" sz="3200" dirty="0"/>
          </a:p>
          <a:p>
            <a:pPr lvl="2">
              <a:buClr>
                <a:schemeClr val="accent1"/>
              </a:buClr>
              <a:buFont typeface="Times New Roman" pitchFamily="18" charset="0"/>
              <a:buChar char="»"/>
            </a:pPr>
            <a:r>
              <a:rPr lang="en-US" sz="2400" dirty="0"/>
              <a:t>add </a:t>
            </a:r>
            <a:r>
              <a:rPr lang="en-US" sz="2400" dirty="0" err="1"/>
              <a:t>JLabel</a:t>
            </a:r>
            <a:r>
              <a:rPr lang="en-US" sz="2400" dirty="0"/>
              <a:t> to </a:t>
            </a:r>
            <a:r>
              <a:rPr lang="en-US" sz="2400" dirty="0" err="1"/>
              <a:t>JFrame</a:t>
            </a:r>
            <a:endParaRPr lang="en-US" sz="2400" dirty="0"/>
          </a:p>
          <a:p>
            <a:pPr lvl="2">
              <a:buClr>
                <a:schemeClr val="accent1"/>
              </a:buClr>
              <a:buFont typeface="Times New Roman" pitchFamily="18" charset="0"/>
              <a:buChar char="»"/>
            </a:pPr>
            <a:r>
              <a:rPr lang="en-US" sz="2400" dirty="0"/>
              <a:t>add </a:t>
            </a:r>
            <a:r>
              <a:rPr lang="en-US" sz="2400" dirty="0" err="1"/>
              <a:t>JTextField</a:t>
            </a:r>
            <a:r>
              <a:rPr lang="en-US" sz="2400" dirty="0"/>
              <a:t> to </a:t>
            </a:r>
            <a:r>
              <a:rPr lang="en-US" sz="2400" dirty="0" err="1"/>
              <a:t>JFrame</a:t>
            </a:r>
            <a:endParaRPr lang="en-US" sz="2400" dirty="0"/>
          </a:p>
          <a:p>
            <a:pPr lvl="2">
              <a:buClr>
                <a:schemeClr val="accent1"/>
              </a:buClr>
              <a:buFont typeface="Times New Roman" pitchFamily="18" charset="0"/>
              <a:buChar char="»"/>
            </a:pPr>
            <a:r>
              <a:rPr lang="en-US" sz="2400" dirty="0"/>
              <a:t>add </a:t>
            </a:r>
            <a:r>
              <a:rPr lang="en-US" sz="2400" dirty="0" err="1"/>
              <a:t>JButton</a:t>
            </a:r>
            <a:r>
              <a:rPr lang="en-US" sz="2400" dirty="0"/>
              <a:t> to </a:t>
            </a:r>
            <a:r>
              <a:rPr lang="en-US" sz="2400" dirty="0" err="1"/>
              <a:t>JFrame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00349392"/>
      </p:ext>
    </p:extLst>
  </p:cSld>
  <p:clrMapOvr>
    <a:masterClrMapping/>
  </p:clrMapOvr>
</p:sld>
</file>

<file path=ppt/theme/theme1.xml><?xml version="1.0" encoding="utf-8"?>
<a:theme xmlns:a="http://schemas.openxmlformats.org/drawingml/2006/main" name="06loop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06loo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06loo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loop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SCI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SCI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brknbar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brknbar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rknba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knba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CSCI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rknbar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brknbar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rknba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knba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_brknbar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brknbar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rknba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knba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2020-04-Inheritance</Template>
  <TotalTime>259901954</TotalTime>
  <Pages>31</Pages>
  <Words>4601</Words>
  <Application>Microsoft Office PowerPoint</Application>
  <PresentationFormat>On-screen Show (4:3)</PresentationFormat>
  <Paragraphs>662</Paragraphs>
  <Slides>67</Slides>
  <Notes>54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67</vt:i4>
      </vt:variant>
    </vt:vector>
  </HeadingPairs>
  <TitlesOfParts>
    <vt:vector size="81" baseType="lpstr">
      <vt:lpstr>Arial</vt:lpstr>
      <vt:lpstr>Arial Nova</vt:lpstr>
      <vt:lpstr>Calibri</vt:lpstr>
      <vt:lpstr>Courier New</vt:lpstr>
      <vt:lpstr>Monotype Sorts</vt:lpstr>
      <vt:lpstr>Times New Roman</vt:lpstr>
      <vt:lpstr>Wingdings</vt:lpstr>
      <vt:lpstr>06loops</vt:lpstr>
      <vt:lpstr>1_CSCITheme</vt:lpstr>
      <vt:lpstr>CSCITheme</vt:lpstr>
      <vt:lpstr>brknbars</vt:lpstr>
      <vt:lpstr>2_CSCITheme</vt:lpstr>
      <vt:lpstr>1_brknbars</vt:lpstr>
      <vt:lpstr>2_brknbars</vt:lpstr>
      <vt:lpstr>Interfaces</vt:lpstr>
      <vt:lpstr>Outcomes</vt:lpstr>
      <vt:lpstr>Review of Inheritance</vt:lpstr>
      <vt:lpstr>Swing Inheritance Hierarchy</vt:lpstr>
      <vt:lpstr>Review of Inheritance</vt:lpstr>
      <vt:lpstr>Single Inheritance</vt:lpstr>
      <vt:lpstr>The Object Class</vt:lpstr>
      <vt:lpstr>Inheritance …</vt:lpstr>
      <vt:lpstr>… and Polymorphism</vt:lpstr>
      <vt:lpstr>What about setLayout?</vt:lpstr>
      <vt:lpstr>No LayoutManager Class!</vt:lpstr>
      <vt:lpstr>What, not How</vt:lpstr>
      <vt:lpstr>Interfaces</vt:lpstr>
      <vt:lpstr>Implementing an Interface</vt:lpstr>
      <vt:lpstr>Why Use Interfaces?</vt:lpstr>
      <vt:lpstr>Java Interfaces</vt:lpstr>
      <vt:lpstr>Implementing an Interface</vt:lpstr>
      <vt:lpstr>Implementing an Interface</vt:lpstr>
      <vt:lpstr>Using an Interface</vt:lpstr>
      <vt:lpstr>Using an Interface</vt:lpstr>
      <vt:lpstr>Exercise</vt:lpstr>
      <vt:lpstr>Non-Interface Methods</vt:lpstr>
      <vt:lpstr>The Circle Implementation</vt:lpstr>
      <vt:lpstr>The Rectangle Implementation</vt:lpstr>
      <vt:lpstr>What’s OK?</vt:lpstr>
      <vt:lpstr>Compile-Time Method Checking</vt:lpstr>
      <vt:lpstr>Run-Time Method Selection</vt:lpstr>
      <vt:lpstr>Measurable is a Data Type</vt:lpstr>
      <vt:lpstr>Variables &amp; Types</vt:lpstr>
      <vt:lpstr>Variables &amp; Types</vt:lpstr>
      <vt:lpstr>Type Casting</vt:lpstr>
      <vt:lpstr>Checking the Type</vt:lpstr>
      <vt:lpstr>Exercise</vt:lpstr>
      <vt:lpstr>Interfaces and Inheritance</vt:lpstr>
      <vt:lpstr>Implementing Multiple Interfaces</vt:lpstr>
      <vt:lpstr>Extending Interfaces</vt:lpstr>
      <vt:lpstr>Implementing Polygonal</vt:lpstr>
      <vt:lpstr>And So On...</vt:lpstr>
      <vt:lpstr>Combining Interfaces</vt:lpstr>
      <vt:lpstr>Exercise</vt:lpstr>
      <vt:lpstr>Interface Summary</vt:lpstr>
      <vt:lpstr>Java Uses Lots of Interfaces</vt:lpstr>
      <vt:lpstr>Interfaces and Sorting</vt:lpstr>
      <vt:lpstr>Sorting Arrays</vt:lpstr>
      <vt:lpstr>The Comparable&lt;…&gt; Interface</vt:lpstr>
      <vt:lpstr>The compareTo Method</vt:lpstr>
      <vt:lpstr>Sorting Students</vt:lpstr>
      <vt:lpstr>Sorting Students</vt:lpstr>
      <vt:lpstr>Sorting by Grade</vt:lpstr>
      <vt:lpstr>Sorting by Double Values</vt:lpstr>
      <vt:lpstr>Exercise</vt:lpstr>
      <vt:lpstr>Sorting Strings</vt:lpstr>
      <vt:lpstr>String’s Case Insensitive Order</vt:lpstr>
      <vt:lpstr>Two versions of Sort</vt:lpstr>
      <vt:lpstr>Sorting in Many Ways</vt:lpstr>
      <vt:lpstr>The Hardest Way</vt:lpstr>
      <vt:lpstr>The Hardest Way</vt:lpstr>
      <vt:lpstr>The Hardest Way</vt:lpstr>
      <vt:lpstr>A Less Hard Way</vt:lpstr>
      <vt:lpstr>The Easy Way?</vt:lpstr>
      <vt:lpstr>Clicking a Button</vt:lpstr>
      <vt:lpstr>The Easy Way</vt:lpstr>
      <vt:lpstr>How it Works</vt:lpstr>
      <vt:lpstr>Ad-Hoc Sorting</vt:lpstr>
      <vt:lpstr>Single (Abstract) Method</vt:lpstr>
      <vt:lpstr>Lambda Expressions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Looping</dc:title>
  <dc:creator>Mark</dc:creator>
  <cp:lastModifiedBy>Mark Young</cp:lastModifiedBy>
  <cp:revision>176</cp:revision>
  <cp:lastPrinted>1601-01-01T00:00:00Z</cp:lastPrinted>
  <dcterms:created xsi:type="dcterms:W3CDTF">1998-05-26T02:22:10Z</dcterms:created>
  <dcterms:modified xsi:type="dcterms:W3CDTF">2021-02-25T13:52:12Z</dcterms:modified>
</cp:coreProperties>
</file>