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684" r:id="rId3"/>
    <p:sldMasterId id="2147483696" r:id="rId4"/>
    <p:sldMasterId id="2147483709" r:id="rId5"/>
    <p:sldMasterId id="2147483721" r:id="rId6"/>
    <p:sldMasterId id="2147483734" r:id="rId7"/>
  </p:sldMasterIdLst>
  <p:notesMasterIdLst>
    <p:notesMasterId r:id="rId63"/>
  </p:notesMasterIdLst>
  <p:handoutMasterIdLst>
    <p:handoutMasterId r:id="rId64"/>
  </p:handoutMasterIdLst>
  <p:sldIdLst>
    <p:sldId id="256" r:id="rId8"/>
    <p:sldId id="622" r:id="rId9"/>
    <p:sldId id="573" r:id="rId10"/>
    <p:sldId id="572" r:id="rId11"/>
    <p:sldId id="574" r:id="rId12"/>
    <p:sldId id="629" r:id="rId13"/>
    <p:sldId id="631" r:id="rId14"/>
    <p:sldId id="625" r:id="rId15"/>
    <p:sldId id="575" r:id="rId16"/>
    <p:sldId id="593" r:id="rId17"/>
    <p:sldId id="576" r:id="rId18"/>
    <p:sldId id="577" r:id="rId19"/>
    <p:sldId id="578" r:id="rId20"/>
    <p:sldId id="579" r:id="rId21"/>
    <p:sldId id="580" r:id="rId22"/>
    <p:sldId id="581" r:id="rId23"/>
    <p:sldId id="626" r:id="rId24"/>
    <p:sldId id="582" r:id="rId25"/>
    <p:sldId id="583" r:id="rId26"/>
    <p:sldId id="584" r:id="rId27"/>
    <p:sldId id="627" r:id="rId28"/>
    <p:sldId id="628" r:id="rId29"/>
    <p:sldId id="632" r:id="rId30"/>
    <p:sldId id="595" r:id="rId31"/>
    <p:sldId id="594" r:id="rId32"/>
    <p:sldId id="585" r:id="rId33"/>
    <p:sldId id="586" r:id="rId34"/>
    <p:sldId id="591" r:id="rId35"/>
    <p:sldId id="592" r:id="rId36"/>
    <p:sldId id="590" r:id="rId37"/>
    <p:sldId id="615" r:id="rId38"/>
    <p:sldId id="616" r:id="rId39"/>
    <p:sldId id="617" r:id="rId40"/>
    <p:sldId id="618" r:id="rId41"/>
    <p:sldId id="619" r:id="rId42"/>
    <p:sldId id="620" r:id="rId43"/>
    <p:sldId id="621" r:id="rId44"/>
    <p:sldId id="597" r:id="rId45"/>
    <p:sldId id="598" r:id="rId46"/>
    <p:sldId id="599" r:id="rId47"/>
    <p:sldId id="600" r:id="rId48"/>
    <p:sldId id="601" r:id="rId49"/>
    <p:sldId id="602" r:id="rId50"/>
    <p:sldId id="603" r:id="rId51"/>
    <p:sldId id="604" r:id="rId52"/>
    <p:sldId id="605" r:id="rId53"/>
    <p:sldId id="606" r:id="rId54"/>
    <p:sldId id="623" r:id="rId55"/>
    <p:sldId id="607" r:id="rId56"/>
    <p:sldId id="608" r:id="rId57"/>
    <p:sldId id="609" r:id="rId58"/>
    <p:sldId id="610" r:id="rId59"/>
    <p:sldId id="611" r:id="rId60"/>
    <p:sldId id="612" r:id="rId61"/>
    <p:sldId id="567" r:id="rId6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FB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42" autoAdjust="0"/>
    <p:restoredTop sz="90929"/>
  </p:normalViewPr>
  <p:slideViewPr>
    <p:cSldViewPr>
      <p:cViewPr varScale="1">
        <p:scale>
          <a:sx n="111" d="100"/>
          <a:sy n="111" d="100"/>
        </p:scale>
        <p:origin x="1324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4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theme" Target="theme/theme1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1360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7486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7571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1"/>
          </a:xfrm>
        </p:spPr>
        <p:txBody>
          <a:bodyPr/>
          <a:lstStyle>
            <a:lvl2pPr>
              <a:spcBef>
                <a:spcPts val="336"/>
              </a:spcBef>
              <a:defRPr/>
            </a:lvl2pPr>
            <a:lvl3pPr>
              <a:spcBef>
                <a:spcPts val="288"/>
              </a:spcBef>
              <a:defRPr/>
            </a:lvl3pPr>
            <a:lvl4pPr>
              <a:spcBef>
                <a:spcPts val="240"/>
              </a:spcBef>
              <a:defRPr/>
            </a:lvl4pPr>
            <a:lvl5pPr>
              <a:spcBef>
                <a:spcPts val="24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65081-5D65-49EF-AA87-9EE0763251E5}" type="datetimeFigureOut">
              <a:rPr lang="en-CA" smtClean="0"/>
              <a:pPr>
                <a:defRPr/>
              </a:pPr>
              <a:t>2021-02-27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E88B2-6970-43AF-95F0-20667C5289FD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B278F-045A-4695-9154-FCD3B55B5D31}" type="datetimeFigureOut">
              <a:rPr lang="en-CA" smtClean="0"/>
              <a:pPr>
                <a:defRPr/>
              </a:pPr>
              <a:t>2021-02-27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EC3A2-D90E-4897-81FD-CBBE5EC7312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E61D7-027F-4B77-AF29-CD14E373B519}" type="datetimeFigureOut">
              <a:rPr lang="en-CA" smtClean="0"/>
              <a:pPr>
                <a:defRPr/>
              </a:pPr>
              <a:t>2021-02-27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BC1B4-4438-43BA-A656-5F6EB959293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4039E-8048-4576-98C4-A15DB411C199}" type="datetimeFigureOut">
              <a:rPr lang="en-CA"/>
              <a:pPr>
                <a:defRPr/>
              </a:pPr>
              <a:t>2021-02-27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6302-39DE-4B0B-A876-22470511A25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5A654-F602-4C2C-94A2-A624CF88EF2B}" type="datetimeFigureOut">
              <a:rPr lang="en-CA"/>
              <a:pPr>
                <a:defRPr/>
              </a:pPr>
              <a:t>2021-02-27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F053B-1659-4B39-9BA0-48B738FC38F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749A-24D2-4EBB-8FE5-BF334582C232}" type="datetimeFigureOut">
              <a:rPr lang="en-CA"/>
              <a:pPr>
                <a:defRPr/>
              </a:pPr>
              <a:t>2021-02-27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F7E45-C05B-4DC8-9E91-8E9D1CAB009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9D259-D545-40F5-8E27-0888A90CAAB9}" type="datetimeFigureOut">
              <a:rPr lang="en-CA"/>
              <a:pPr>
                <a:defRPr/>
              </a:pPr>
              <a:t>2021-02-27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75438-2708-474C-8E14-C0E4F1C09B8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AA897-5323-4B9E-AB2C-D8E5F712E512}" type="datetimeFigureOut">
              <a:rPr lang="en-CA"/>
              <a:pPr>
                <a:defRPr/>
              </a:pPr>
              <a:t>2021-02-27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2675C-FAE6-436C-A40C-6A9B78F0390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8AEAE-C719-4AEF-A8B8-1CECADE60E4C}" type="datetimeFigureOut">
              <a:rPr lang="en-CA"/>
              <a:pPr>
                <a:defRPr/>
              </a:pPr>
              <a:t>2021-02-27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A804-1BDC-4A00-8C01-D0C49C41C9D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CEF83-24BB-4DB9-A039-3EC22AEF2148}" type="datetimeFigureOut">
              <a:rPr lang="en-CA"/>
              <a:pPr>
                <a:defRPr/>
              </a:pPr>
              <a:t>2021-02-27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E1A4D-B17D-4AC3-89A1-99F1C4DD58E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C61ED-296E-4E9E-A3F7-2042B6D0F00F}" type="datetimeFigureOut">
              <a:rPr lang="en-CA"/>
              <a:pPr>
                <a:defRPr/>
              </a:pPr>
              <a:t>2021-02-27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1445A-13DD-4E9A-95CA-AE1CEB3C23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65081-5D65-49EF-AA87-9EE0763251E5}" type="datetimeFigureOut">
              <a:rPr lang="en-CA"/>
              <a:pPr>
                <a:defRPr/>
              </a:pPr>
              <a:t>2021-02-27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E88B2-6970-43AF-95F0-20667C5289F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B278F-045A-4695-9154-FCD3B55B5D31}" type="datetimeFigureOut">
              <a:rPr lang="en-CA"/>
              <a:pPr>
                <a:defRPr/>
              </a:pPr>
              <a:t>2021-02-27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C3A2-D90E-4897-81FD-CBBE5EC7312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E61D7-027F-4B77-AF29-CD14E373B519}" type="datetimeFigureOut">
              <a:rPr lang="en-CA"/>
              <a:pPr>
                <a:defRPr/>
              </a:pPr>
              <a:t>2021-02-27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BC1B4-4438-43BA-A656-5F6EB95929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2179F7-3D14-466F-B420-470A2F49F73E}" type="datetimeFigureOut">
              <a:rPr lang="en-CA"/>
              <a:pPr>
                <a:defRPr/>
              </a:pPr>
              <a:t>2021-02-27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AA882C-888C-4E12-8B53-E9A7A4484B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80FAD-DCB9-4763-AEE2-A7ADC3E58BEF}" type="datetimeFigureOut">
              <a:rPr lang="en-CA" smtClean="0"/>
              <a:pPr/>
              <a:t>2021-02-27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Lists and Collections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List interface</a:t>
            </a:r>
          </a:p>
          <a:p>
            <a:pPr>
              <a:defRPr/>
            </a:pPr>
            <a:r>
              <a:rPr lang="en-US" dirty="0" err="1"/>
              <a:t>ArrayLists</a:t>
            </a:r>
            <a:r>
              <a:rPr lang="en-US" dirty="0"/>
              <a:t> and </a:t>
            </a:r>
            <a:r>
              <a:rPr lang="en-US" dirty="0" err="1"/>
              <a:t>LinkedLists</a:t>
            </a:r>
            <a:endParaRPr lang="en-US" dirty="0"/>
          </a:p>
          <a:p>
            <a:pPr>
              <a:defRPr/>
            </a:pPr>
            <a:r>
              <a:rPr lang="en-US" dirty="0"/>
              <a:t>Sets and the Collections class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List Objects Grow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List objects start empty</a:t>
            </a:r>
          </a:p>
          <a:p>
            <a:pPr lvl="1">
              <a:defRPr/>
            </a:pPr>
            <a:r>
              <a:rPr lang="en-CA" i="1" dirty="0"/>
              <a:t>not </a:t>
            </a:r>
            <a:r>
              <a:rPr lang="en-CA" dirty="0"/>
              <a:t>like array objects</a:t>
            </a:r>
          </a:p>
          <a:p>
            <a:pPr lvl="2">
              <a:defRPr/>
            </a:pPr>
            <a:r>
              <a:rPr lang="en-CA" dirty="0"/>
              <a:t>array has a length when you create it</a:t>
            </a:r>
          </a:p>
          <a:p>
            <a:pPr lvl="2">
              <a:defRPr/>
            </a:pPr>
            <a:r>
              <a:rPr lang="en-CA" dirty="0"/>
              <a:t>array elements are initialized (to 0 if nothing else)</a:t>
            </a:r>
          </a:p>
          <a:p>
            <a:pPr>
              <a:defRPr/>
            </a:pPr>
            <a:r>
              <a:rPr lang="en-CA" dirty="0"/>
              <a:t>Will grow as long as you keep adding</a:t>
            </a:r>
          </a:p>
          <a:p>
            <a:pPr lvl="1">
              <a:defRPr/>
            </a:pPr>
            <a:r>
              <a:rPr lang="en-CA" i="1" dirty="0"/>
              <a:t>not</a:t>
            </a:r>
            <a:r>
              <a:rPr lang="en-CA" dirty="0"/>
              <a:t> like array objects</a:t>
            </a:r>
          </a:p>
          <a:p>
            <a:pPr lvl="2">
              <a:defRPr/>
            </a:pPr>
            <a:r>
              <a:rPr lang="en-CA" dirty="0"/>
              <a:t>array has a length when you create it</a:t>
            </a:r>
          </a:p>
          <a:p>
            <a:pPr lvl="2">
              <a:defRPr/>
            </a:pPr>
            <a:r>
              <a:rPr lang="en-CA" dirty="0"/>
              <a:t>that’s its length as long as it exists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Printing Out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Lists can be printed directly!</a:t>
            </a:r>
          </a:p>
          <a:p>
            <a:pPr lvl="1">
              <a:defRPr/>
            </a:pPr>
            <a:r>
              <a:rPr lang="en-CA" dirty="0" err="1"/>
              <a:t>System.out</a:t>
            </a:r>
            <a:r>
              <a:rPr lang="en-CA" dirty="0"/>
              <a:t> (to screen) or a </a:t>
            </a:r>
            <a:r>
              <a:rPr lang="en-CA" dirty="0" err="1"/>
              <a:t>PrintWriter</a:t>
            </a:r>
            <a:r>
              <a:rPr lang="en-CA" dirty="0"/>
              <a:t> (to file)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("The list is " + </a:t>
            </a:r>
            <a:r>
              <a:rPr lang="en-CA" sz="2400" dirty="0" err="1">
                <a:solidFill>
                  <a:schemeClr val="accent1"/>
                </a:solidFill>
              </a:rPr>
              <a:t>myWords</a:t>
            </a:r>
            <a:r>
              <a:rPr lang="en-CA" sz="2400" dirty="0">
                <a:solidFill>
                  <a:schemeClr val="accent1"/>
                </a:solidFill>
              </a:rPr>
              <a:t> + ".");</a:t>
            </a:r>
            <a:endParaRPr lang="en-CA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CA" dirty="0"/>
              <a:t>Output just like </a:t>
            </a:r>
            <a:r>
              <a:rPr lang="en-CA" dirty="0" err="1"/>
              <a:t>Arrays.toString</a:t>
            </a:r>
            <a:r>
              <a:rPr lang="en-CA" dirty="0"/>
              <a:t>(…)</a:t>
            </a:r>
          </a:p>
          <a:p>
            <a:pPr lvl="1">
              <a:defRPr/>
            </a:pPr>
            <a:r>
              <a:rPr lang="en-CA" dirty="0"/>
              <a:t>elements printed using their </a:t>
            </a:r>
            <a:r>
              <a:rPr lang="en-CA" dirty="0" err="1"/>
              <a:t>toString</a:t>
            </a:r>
            <a:r>
              <a:rPr lang="en-CA" dirty="0"/>
              <a:t> method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1042988" y="4652963"/>
            <a:ext cx="7058025" cy="1223962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The list is [Ten, Fifteen, Twenty].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Getting List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Lists use zero-based indexing</a:t>
            </a:r>
          </a:p>
          <a:p>
            <a:pPr lvl="1">
              <a:defRPr/>
            </a:pPr>
            <a:r>
              <a:rPr lang="en-CA" dirty="0"/>
              <a:t>just like arrays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String </a:t>
            </a:r>
            <a:r>
              <a:rPr lang="en-CA" sz="2400" dirty="0" err="1">
                <a:solidFill>
                  <a:schemeClr val="accent1"/>
                </a:solidFill>
              </a:rPr>
              <a:t>firstWord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myWords.get</a:t>
            </a:r>
            <a:r>
              <a:rPr lang="en-CA" sz="2400" dirty="0">
                <a:solidFill>
                  <a:schemeClr val="accent1"/>
                </a:solidFill>
              </a:rPr>
              <a:t>(0);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("The first word is " + </a:t>
            </a:r>
            <a:r>
              <a:rPr lang="en-CA" sz="2400" dirty="0" err="1">
                <a:solidFill>
                  <a:schemeClr val="accent1"/>
                </a:solidFill>
              </a:rPr>
              <a:t>firstWord</a:t>
            </a:r>
            <a:r>
              <a:rPr lang="en-CA" sz="2400" dirty="0">
                <a:solidFill>
                  <a:schemeClr val="accent1"/>
                </a:solidFill>
              </a:rPr>
              <a:t> + ".");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42988" y="5013325"/>
            <a:ext cx="7058025" cy="1223963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The list is [Ten, Fifteen, Twenty].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The first word is Ten.</a:t>
            </a:r>
          </a:p>
        </p:txBody>
      </p:sp>
      <p:grpSp>
        <p:nvGrpSpPr>
          <p:cNvPr id="11269" name="Group 4"/>
          <p:cNvGrpSpPr>
            <a:grpSpLocks/>
          </p:cNvGrpSpPr>
          <p:nvPr/>
        </p:nvGrpSpPr>
        <p:grpSpPr bwMode="auto">
          <a:xfrm>
            <a:off x="34925" y="3789363"/>
            <a:ext cx="4752975" cy="863600"/>
            <a:chOff x="35496" y="5733256"/>
            <a:chExt cx="4752528" cy="864096"/>
          </a:xfrm>
        </p:grpSpPr>
        <p:sp>
          <p:nvSpPr>
            <p:cNvPr id="11273" name="Rectangle 5"/>
            <p:cNvSpPr>
              <a:spLocks noChangeArrowheads="1"/>
            </p:cNvSpPr>
            <p:nvPr/>
          </p:nvSpPr>
          <p:spPr bwMode="auto">
            <a:xfrm>
              <a:off x="251520" y="6165304"/>
              <a:ext cx="4536504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dirty="0"/>
                <a:t>"Ten", "Fifteen", "Twenty"</a:t>
              </a:r>
            </a:p>
          </p:txBody>
        </p:sp>
        <p:sp>
          <p:nvSpPr>
            <p:cNvPr id="11274" name="TextBox 6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373389" cy="461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err="1">
                  <a:solidFill>
                    <a:schemeClr val="bg2"/>
                  </a:solidFill>
                </a:rPr>
                <a:t>myWords</a:t>
              </a:r>
              <a:endParaRPr lang="en-CA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5219700" y="3789363"/>
            <a:ext cx="2881313" cy="863600"/>
            <a:chOff x="35496" y="5733256"/>
            <a:chExt cx="2880319" cy="864096"/>
          </a:xfrm>
        </p:grpSpPr>
        <p:sp>
          <p:nvSpPr>
            <p:cNvPr id="11271" name="Rectangle 8"/>
            <p:cNvSpPr>
              <a:spLocks noChangeArrowheads="1"/>
            </p:cNvSpPr>
            <p:nvPr/>
          </p:nvSpPr>
          <p:spPr bwMode="auto">
            <a:xfrm>
              <a:off x="251519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"Ten"</a:t>
              </a:r>
            </a:p>
          </p:txBody>
        </p:sp>
        <p:sp>
          <p:nvSpPr>
            <p:cNvPr id="11272" name="TextBox 9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3558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err="1">
                  <a:solidFill>
                    <a:schemeClr val="bg2"/>
                  </a:solidFill>
                </a:rPr>
                <a:t>firstWord</a:t>
              </a:r>
              <a:endParaRPr lang="en-CA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Checking its 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350" cy="4114800"/>
          </a:xfrm>
        </p:spPr>
        <p:txBody>
          <a:bodyPr/>
          <a:lstStyle/>
          <a:p>
            <a:pPr>
              <a:defRPr/>
            </a:pPr>
            <a:r>
              <a:rPr lang="en-CA" dirty="0"/>
              <a:t>Method called size instead of length</a:t>
            </a:r>
          </a:p>
          <a:p>
            <a:pPr lvl="1">
              <a:defRPr/>
            </a:pPr>
            <a:r>
              <a:rPr lang="en-CA" dirty="0"/>
              <a:t>not like arrays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size = </a:t>
            </a:r>
            <a:r>
              <a:rPr lang="en-CA" sz="2400" dirty="0" err="1">
                <a:solidFill>
                  <a:schemeClr val="accent1"/>
                </a:solidFill>
              </a:rPr>
              <a:t>myWords.size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("Last is " + </a:t>
            </a:r>
            <a:r>
              <a:rPr lang="en-CA" sz="2400" dirty="0" err="1">
                <a:solidFill>
                  <a:schemeClr val="accent1"/>
                </a:solidFill>
              </a:rPr>
              <a:t>myWords.get</a:t>
            </a:r>
            <a:r>
              <a:rPr lang="en-CA" sz="2400" dirty="0">
                <a:solidFill>
                  <a:schemeClr val="accent1"/>
                </a:solidFill>
              </a:rPr>
              <a:t>(size-1) + ".");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42988" y="5013325"/>
            <a:ext cx="7058025" cy="1223963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The list is [Ten, Fifteen, Twenty].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The first word is Ten.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Last is Twenty.</a:t>
            </a:r>
          </a:p>
        </p:txBody>
      </p:sp>
      <p:grpSp>
        <p:nvGrpSpPr>
          <p:cNvPr id="12293" name="Group 4"/>
          <p:cNvGrpSpPr>
            <a:grpSpLocks/>
          </p:cNvGrpSpPr>
          <p:nvPr/>
        </p:nvGrpSpPr>
        <p:grpSpPr bwMode="auto">
          <a:xfrm>
            <a:off x="34925" y="3789363"/>
            <a:ext cx="4752975" cy="863600"/>
            <a:chOff x="35496" y="5733256"/>
            <a:chExt cx="4752528" cy="864096"/>
          </a:xfrm>
        </p:grpSpPr>
        <p:sp>
          <p:nvSpPr>
            <p:cNvPr id="12297" name="Rectangle 5"/>
            <p:cNvSpPr>
              <a:spLocks noChangeArrowheads="1"/>
            </p:cNvSpPr>
            <p:nvPr/>
          </p:nvSpPr>
          <p:spPr bwMode="auto">
            <a:xfrm>
              <a:off x="251520" y="6165304"/>
              <a:ext cx="4536504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dirty="0"/>
                <a:t>"Ten", "Fifteen", "Twenty"</a:t>
              </a:r>
            </a:p>
          </p:txBody>
        </p:sp>
        <p:sp>
          <p:nvSpPr>
            <p:cNvPr id="12298" name="TextBox 6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3735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err="1">
                  <a:solidFill>
                    <a:schemeClr val="bg2"/>
                  </a:solidFill>
                </a:rPr>
                <a:t>myWords</a:t>
              </a:r>
              <a:endParaRPr lang="en-CA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5219700" y="3789363"/>
            <a:ext cx="2881313" cy="863600"/>
            <a:chOff x="35496" y="5733256"/>
            <a:chExt cx="2880320" cy="864096"/>
          </a:xfrm>
        </p:grpSpPr>
        <p:sp>
          <p:nvSpPr>
            <p:cNvPr id="12295" name="Rectangle 8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r>
                <a:rPr lang="en-CA"/>
                <a:t>3</a:t>
              </a:r>
            </a:p>
          </p:txBody>
        </p:sp>
        <p:sp>
          <p:nvSpPr>
            <p:cNvPr id="12296" name="TextBox 9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662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size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Looking for Particular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Is it there at all?  </a:t>
            </a:r>
            <a:r>
              <a:rPr lang="en-CA" i="1" dirty="0"/>
              <a:t>contains</a:t>
            </a:r>
          </a:p>
          <a:p>
            <a:pPr lvl="1">
              <a:defRPr/>
            </a:pPr>
            <a:r>
              <a:rPr lang="en-CA" dirty="0"/>
              <a:t>Where exactly is it?  </a:t>
            </a:r>
            <a:r>
              <a:rPr lang="en-CA" i="1" dirty="0" err="1"/>
              <a:t>indexOf</a:t>
            </a:r>
            <a:endParaRPr lang="en-CA" i="1" dirty="0"/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if (</a:t>
            </a:r>
            <a:r>
              <a:rPr lang="en-CA" sz="2400" dirty="0" err="1">
                <a:solidFill>
                  <a:schemeClr val="accent1"/>
                </a:solidFill>
              </a:rPr>
              <a:t>myWords.contains</a:t>
            </a:r>
            <a:r>
              <a:rPr lang="en-CA" sz="2400" dirty="0">
                <a:solidFill>
                  <a:schemeClr val="accent1"/>
                </a:solidFill>
              </a:rPr>
              <a:t>("Twenty"))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	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("We have a Twenty!");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	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("It’s at location " + 	</a:t>
            </a:r>
            <a:r>
              <a:rPr lang="en-CA" sz="2400" dirty="0" err="1">
                <a:solidFill>
                  <a:schemeClr val="accent1"/>
                </a:solidFill>
              </a:rPr>
              <a:t>myWords.indexOf</a:t>
            </a:r>
            <a:r>
              <a:rPr lang="en-CA" sz="2400" dirty="0">
                <a:solidFill>
                  <a:schemeClr val="accent1"/>
                </a:solidFill>
              </a:rPr>
              <a:t>("Twenty") + ".");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1042988" y="5013325"/>
            <a:ext cx="7058025" cy="1223963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We have a Twenty!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It’s at location 2.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Looking for Particular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Is it there at all?  </a:t>
            </a:r>
            <a:r>
              <a:rPr lang="en-CA" i="1" dirty="0"/>
              <a:t>contains</a:t>
            </a:r>
          </a:p>
          <a:p>
            <a:pPr lvl="1">
              <a:defRPr/>
            </a:pPr>
            <a:r>
              <a:rPr lang="en-CA" dirty="0"/>
              <a:t>Where exactly is it?  </a:t>
            </a:r>
            <a:r>
              <a:rPr lang="en-CA" i="1" dirty="0" err="1"/>
              <a:t>indexOf</a:t>
            </a:r>
            <a:endParaRPr lang="en-CA" i="1" dirty="0"/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if (</a:t>
            </a:r>
            <a:r>
              <a:rPr lang="en-CA" sz="2400" dirty="0" err="1">
                <a:solidFill>
                  <a:schemeClr val="accent1"/>
                </a:solidFill>
              </a:rPr>
              <a:t>myWords.contains</a:t>
            </a:r>
            <a:r>
              <a:rPr lang="en-CA" sz="2400" dirty="0">
                <a:solidFill>
                  <a:schemeClr val="accent1"/>
                </a:solidFill>
              </a:rPr>
              <a:t>("Hundred"))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	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("We have a Hundred!");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("The location of the Hundred is " + 	</a:t>
            </a:r>
            <a:r>
              <a:rPr lang="en-CA" sz="2400" dirty="0" err="1">
                <a:solidFill>
                  <a:schemeClr val="accent1"/>
                </a:solidFill>
              </a:rPr>
              <a:t>myWords.indexOf</a:t>
            </a:r>
            <a:r>
              <a:rPr lang="en-CA" sz="2400" dirty="0">
                <a:solidFill>
                  <a:schemeClr val="accent1"/>
                </a:solidFill>
              </a:rPr>
              <a:t>("Hundred") + ".");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1042988" y="5013325"/>
            <a:ext cx="7058025" cy="1223963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We have a Twenty!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It’s at location 2.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The location of the Hundred is -1.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Removing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What thing to remove, or which position?</a:t>
            </a:r>
          </a:p>
          <a:p>
            <a:pPr lvl="1">
              <a:defRPr/>
            </a:pPr>
            <a:r>
              <a:rPr lang="en-CA" dirty="0" err="1"/>
              <a:t>int</a:t>
            </a:r>
            <a:r>
              <a:rPr lang="en-CA" dirty="0"/>
              <a:t> argument </a:t>
            </a:r>
            <a:r>
              <a:rPr lang="en-CA" dirty="0">
                <a:sym typeface="Wingdings" pitchFamily="2" charset="2"/>
              </a:rPr>
              <a:t> remove from that position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myWords.remove</a:t>
            </a:r>
            <a:r>
              <a:rPr lang="en-CA" sz="2400" dirty="0">
                <a:solidFill>
                  <a:schemeClr val="accent1"/>
                </a:solidFill>
              </a:rPr>
              <a:t>(1);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myWords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defRPr/>
            </a:pPr>
            <a:r>
              <a:rPr lang="en-CA" dirty="0">
                <a:sym typeface="Wingdings" pitchFamily="2" charset="2"/>
              </a:rPr>
              <a:t>object argument  remove that object</a:t>
            </a:r>
            <a:endParaRPr lang="en-CA" dirty="0"/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myWords.remove</a:t>
            </a:r>
            <a:r>
              <a:rPr lang="en-CA" sz="2400" dirty="0">
                <a:solidFill>
                  <a:schemeClr val="accent1"/>
                </a:solidFill>
              </a:rPr>
              <a:t>("Ten");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myWords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42988" y="5373688"/>
            <a:ext cx="7058025" cy="86360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[Ten, Twenty]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[Twenty]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Changing List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Use the set method to change a value</a:t>
            </a:r>
          </a:p>
          <a:p>
            <a:pPr lvl="1">
              <a:defRPr/>
            </a:pPr>
            <a:r>
              <a:rPr lang="en-CA" dirty="0"/>
              <a:t>give the location and the new value</a:t>
            </a:r>
          </a:p>
          <a:p>
            <a:pPr lvl="1"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myWords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myWords.set</a:t>
            </a:r>
            <a:r>
              <a:rPr lang="en-CA" sz="2400" dirty="0">
                <a:solidFill>
                  <a:schemeClr val="accent1"/>
                </a:solidFill>
              </a:rPr>
              <a:t>(0, “Thirty”);</a:t>
            </a:r>
          </a:p>
          <a:p>
            <a:pPr lvl="1"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(“The list is now ” + </a:t>
            </a:r>
            <a:r>
              <a:rPr lang="en-CA" sz="2400" dirty="0" err="1">
                <a:solidFill>
                  <a:schemeClr val="accent1"/>
                </a:solidFill>
              </a:rPr>
              <a:t>myWords</a:t>
            </a:r>
            <a:r>
              <a:rPr lang="en-CA" sz="2400" dirty="0">
                <a:solidFill>
                  <a:schemeClr val="accent1"/>
                </a:solidFill>
              </a:rPr>
              <a:t> + “.”);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1042988" y="4365277"/>
            <a:ext cx="7058025" cy="1223963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[Twenty]</a:t>
            </a:r>
          </a:p>
          <a:p>
            <a:r>
              <a:rPr lang="en-CA" altLang="en-US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The list is now [Thirty].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Looping thru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Multiple ways to loop thru a list</a:t>
            </a:r>
          </a:p>
          <a:p>
            <a:pPr lvl="1">
              <a:defRPr/>
            </a:pPr>
            <a:r>
              <a:rPr lang="en-CA" dirty="0"/>
              <a:t>can use the usual for loop</a:t>
            </a:r>
          </a:p>
          <a:p>
            <a:pPr lvl="1"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for (int i = 0; i &lt; myWords.size(); i++)</a:t>
            </a:r>
          </a:p>
          <a:p>
            <a:pPr lvl="1">
              <a:defRPr/>
            </a:pPr>
            <a:r>
              <a:rPr lang="en-CA" dirty="0"/>
              <a:t>can use this simplified for loop (</a:t>
            </a:r>
            <a:r>
              <a:rPr lang="en-CA" i="1" dirty="0"/>
              <a:t>for-each</a:t>
            </a:r>
            <a:r>
              <a:rPr lang="en-CA" dirty="0"/>
              <a:t> loop)</a:t>
            </a:r>
          </a:p>
          <a:p>
            <a:pPr lvl="1"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for (String word : myWords)</a:t>
            </a:r>
          </a:p>
          <a:p>
            <a:pPr>
              <a:defRPr/>
            </a:pPr>
            <a:r>
              <a:rPr lang="en-CA" dirty="0"/>
              <a:t>They work if you’re </a:t>
            </a:r>
            <a:r>
              <a:rPr lang="en-CA" i="1" dirty="0"/>
              <a:t>just looking </a:t>
            </a:r>
            <a:r>
              <a:rPr lang="en-CA" dirty="0"/>
              <a:t>at the list</a:t>
            </a:r>
          </a:p>
          <a:p>
            <a:pPr lvl="1">
              <a:defRPr/>
            </a:pPr>
            <a:r>
              <a:rPr lang="en-CA" dirty="0"/>
              <a:t>can cause trouble if you’re adding or removing from the list at the same time!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Usual for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2400" cy="4114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for 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= 0;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&lt; </a:t>
            </a:r>
            <a:r>
              <a:rPr lang="en-CA" sz="2400" dirty="0" err="1">
                <a:solidFill>
                  <a:schemeClr val="accent1"/>
                </a:solidFill>
              </a:rPr>
              <a:t>allMyWords.size</a:t>
            </a:r>
            <a:r>
              <a:rPr lang="en-CA" sz="2400" dirty="0">
                <a:solidFill>
                  <a:schemeClr val="accent1"/>
                </a:solidFill>
              </a:rPr>
              <a:t>();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++) {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	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("\t" +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+ ") " + </a:t>
            </a:r>
            <a:r>
              <a:rPr lang="en-CA" sz="2400" dirty="0" err="1">
                <a:solidFill>
                  <a:schemeClr val="accent1"/>
                </a:solidFill>
              </a:rPr>
              <a:t>allMyWords.get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));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</p:txBody>
      </p:sp>
      <p:grpSp>
        <p:nvGrpSpPr>
          <p:cNvPr id="17412" name="Group 3"/>
          <p:cNvGrpSpPr>
            <a:grpSpLocks/>
          </p:cNvGrpSpPr>
          <p:nvPr/>
        </p:nvGrpSpPr>
        <p:grpSpPr bwMode="auto">
          <a:xfrm>
            <a:off x="684213" y="3284538"/>
            <a:ext cx="7559675" cy="865187"/>
            <a:chOff x="35496" y="5733256"/>
            <a:chExt cx="7560840" cy="864096"/>
          </a:xfrm>
        </p:grpSpPr>
        <p:sp>
          <p:nvSpPr>
            <p:cNvPr id="17414" name="Rectangle 4"/>
            <p:cNvSpPr>
              <a:spLocks noChangeArrowheads="1"/>
            </p:cNvSpPr>
            <p:nvPr/>
          </p:nvSpPr>
          <p:spPr bwMode="auto">
            <a:xfrm>
              <a:off x="251520" y="6165304"/>
              <a:ext cx="734481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"Ten", "Fifteen", "Twenty", "Thirty", "Fifty"</a:t>
              </a:r>
            </a:p>
          </p:txBody>
        </p:sp>
        <p:sp>
          <p:nvSpPr>
            <p:cNvPr id="17415" name="TextBox 5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7149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err="1">
                  <a:solidFill>
                    <a:schemeClr val="bg2"/>
                  </a:solidFill>
                </a:rPr>
                <a:t>allMyWords</a:t>
              </a:r>
              <a:endParaRPr lang="en-CA" dirty="0">
                <a:solidFill>
                  <a:schemeClr val="bg2"/>
                </a:solidFill>
              </a:endParaRPr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42988" y="4292600"/>
            <a:ext cx="7058025" cy="1944688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0) Ten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1) Fifteen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2) Twenty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3) Thirty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4) Fifty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Use a List in place of an Array</a:t>
            </a:r>
          </a:p>
          <a:p>
            <a:pPr lvl="1">
              <a:defRPr/>
            </a:pPr>
            <a:r>
              <a:rPr lang="en-CA" dirty="0"/>
              <a:t>create an </a:t>
            </a:r>
            <a:r>
              <a:rPr lang="en-CA" dirty="0" err="1"/>
              <a:t>ArrayList</a:t>
            </a:r>
            <a:r>
              <a:rPr lang="en-CA" dirty="0"/>
              <a:t> or a </a:t>
            </a:r>
            <a:r>
              <a:rPr lang="en-CA" dirty="0" err="1"/>
              <a:t>LinkedList</a:t>
            </a:r>
            <a:endParaRPr lang="en-CA" dirty="0"/>
          </a:p>
          <a:p>
            <a:pPr lvl="1">
              <a:defRPr/>
            </a:pPr>
            <a:r>
              <a:rPr lang="en-CA" dirty="0"/>
              <a:t>add, get, change, and remove elements</a:t>
            </a:r>
          </a:p>
          <a:p>
            <a:pPr lvl="1">
              <a:defRPr/>
            </a:pPr>
            <a:r>
              <a:rPr lang="en-CA" dirty="0"/>
              <a:t>loop thru it using for and for-each loops</a:t>
            </a:r>
          </a:p>
          <a:p>
            <a:pPr>
              <a:defRPr/>
            </a:pPr>
            <a:r>
              <a:rPr lang="en-CA" dirty="0"/>
              <a:t>Loop thru a List using a </a:t>
            </a:r>
            <a:r>
              <a:rPr lang="en-CA" dirty="0" err="1"/>
              <a:t>ListIterator</a:t>
            </a:r>
            <a:endParaRPr lang="en-CA" dirty="0"/>
          </a:p>
          <a:p>
            <a:pPr lvl="1">
              <a:defRPr/>
            </a:pPr>
            <a:r>
              <a:rPr lang="en-CA" dirty="0"/>
              <a:t>add and remove elements as you loop</a:t>
            </a:r>
          </a:p>
          <a:p>
            <a:pPr>
              <a:defRPr/>
            </a:pPr>
            <a:r>
              <a:rPr lang="en-CA" dirty="0"/>
              <a:t>Recognize other kinds of Collections</a:t>
            </a:r>
          </a:p>
          <a:p>
            <a:pPr>
              <a:defRPr/>
            </a:pPr>
            <a:r>
              <a:rPr lang="en-CA" dirty="0"/>
              <a:t>Use Collections class methods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Simplified for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for (String word :  </a:t>
            </a:r>
            <a:r>
              <a:rPr lang="en-CA" sz="2400" dirty="0" err="1">
                <a:solidFill>
                  <a:schemeClr val="accent1"/>
                </a:solidFill>
              </a:rPr>
              <a:t>allMyWords</a:t>
            </a:r>
            <a:r>
              <a:rPr lang="en-CA" sz="2400" dirty="0">
                <a:solidFill>
                  <a:schemeClr val="accent1"/>
                </a:solidFill>
              </a:rPr>
              <a:t>) {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	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("\t" + word);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</p:txBody>
      </p:sp>
      <p:grpSp>
        <p:nvGrpSpPr>
          <p:cNvPr id="18436" name="Group 3"/>
          <p:cNvGrpSpPr>
            <a:grpSpLocks/>
          </p:cNvGrpSpPr>
          <p:nvPr/>
        </p:nvGrpSpPr>
        <p:grpSpPr bwMode="auto">
          <a:xfrm>
            <a:off x="684213" y="3284538"/>
            <a:ext cx="7559675" cy="865187"/>
            <a:chOff x="35496" y="5733256"/>
            <a:chExt cx="7560840" cy="864096"/>
          </a:xfrm>
        </p:grpSpPr>
        <p:sp>
          <p:nvSpPr>
            <p:cNvPr id="18438" name="Rectangle 4"/>
            <p:cNvSpPr>
              <a:spLocks noChangeArrowheads="1"/>
            </p:cNvSpPr>
            <p:nvPr/>
          </p:nvSpPr>
          <p:spPr bwMode="auto">
            <a:xfrm>
              <a:off x="251520" y="6165304"/>
              <a:ext cx="734481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"Ten", "Fifteen", "Twenty", "Thirty", "Fifty"</a:t>
              </a:r>
            </a:p>
          </p:txBody>
        </p:sp>
        <p:sp>
          <p:nvSpPr>
            <p:cNvPr id="18439" name="TextBox 5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7149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err="1">
                  <a:solidFill>
                    <a:schemeClr val="bg2"/>
                  </a:solidFill>
                </a:rPr>
                <a:t>allMyWords</a:t>
              </a:r>
              <a:endParaRPr lang="en-CA" dirty="0">
                <a:solidFill>
                  <a:schemeClr val="bg2"/>
                </a:solidFill>
              </a:endParaRPr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42988" y="4292600"/>
            <a:ext cx="7058025" cy="1944688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Ten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Fifteen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Twenty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Thirty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Fifty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Why Use Arrays/Lists?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Lists are better than arrays if:</a:t>
            </a:r>
          </a:p>
          <a:p>
            <a:pPr lvl="1">
              <a:defRPr/>
            </a:pPr>
            <a:r>
              <a:rPr lang="en-CA" dirty="0"/>
              <a:t>don’t know how many elements are needed</a:t>
            </a:r>
          </a:p>
          <a:p>
            <a:pPr lvl="1">
              <a:defRPr/>
            </a:pPr>
            <a:r>
              <a:rPr lang="en-CA" dirty="0"/>
              <a:t>will be adding/removing list elements</a:t>
            </a:r>
          </a:p>
          <a:p>
            <a:pPr>
              <a:defRPr/>
            </a:pPr>
            <a:r>
              <a:rPr lang="en-CA" dirty="0"/>
              <a:t>Arrays are better than Lists if:</a:t>
            </a:r>
          </a:p>
          <a:p>
            <a:pPr lvl="1">
              <a:defRPr/>
            </a:pPr>
            <a:r>
              <a:rPr lang="en-CA" dirty="0"/>
              <a:t>you know how many elements you’ll need</a:t>
            </a:r>
          </a:p>
          <a:p>
            <a:pPr lvl="2">
              <a:defRPr/>
            </a:pPr>
            <a:r>
              <a:rPr lang="en-CA" dirty="0"/>
              <a:t>or a good upper bound</a:t>
            </a:r>
          </a:p>
          <a:p>
            <a:pPr lvl="1">
              <a:defRPr/>
            </a:pPr>
            <a:r>
              <a:rPr lang="en-CA" dirty="0"/>
              <a:t>you won’t be adding/removing elements </a:t>
            </a:r>
            <a:r>
              <a:rPr lang="en-CA" i="1" dirty="0"/>
              <a:t>except at the end</a:t>
            </a:r>
            <a:endParaRPr lang="en-C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In Particular...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When reading data, you often don’t know how many elements there will be</a:t>
            </a:r>
          </a:p>
          <a:p>
            <a:pPr lvl="1">
              <a:defRPr/>
            </a:pPr>
            <a:r>
              <a:rPr lang="en-CA" dirty="0"/>
              <a:t>user may not know, either!</a:t>
            </a:r>
          </a:p>
          <a:p>
            <a:pPr lvl="1">
              <a:defRPr/>
            </a:pPr>
            <a:r>
              <a:rPr lang="en-CA" dirty="0"/>
              <a:t>use List + while instead of array + for</a:t>
            </a:r>
          </a:p>
          <a:p>
            <a:pPr lvl="1"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List&lt;String&gt; words = new </a:t>
            </a:r>
            <a:r>
              <a:rPr lang="en-CA" sz="2400" dirty="0" err="1">
                <a:solidFill>
                  <a:schemeClr val="accent1"/>
                </a:solidFill>
              </a:rPr>
              <a:t>ArrayList</a:t>
            </a:r>
            <a:r>
              <a:rPr lang="en-CA" sz="2400" dirty="0">
                <a:solidFill>
                  <a:schemeClr val="accent1"/>
                </a:solidFill>
              </a:rPr>
              <a:t>&lt;String&gt;();</a:t>
            </a:r>
          </a:p>
          <a:p>
            <a:pPr lvl="1"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data = </a:t>
            </a:r>
            <a:r>
              <a:rPr lang="en-CA" sz="2400" dirty="0" err="1">
                <a:solidFill>
                  <a:schemeClr val="accent1"/>
                </a:solidFill>
              </a:rPr>
              <a:t>kbd.next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while (!</a:t>
            </a:r>
            <a:r>
              <a:rPr lang="en-CA" sz="2400" dirty="0" err="1">
                <a:solidFill>
                  <a:schemeClr val="accent1"/>
                </a:solidFill>
              </a:rPr>
              <a:t>data.equals</a:t>
            </a:r>
            <a:r>
              <a:rPr lang="en-CA" sz="2400" dirty="0">
                <a:solidFill>
                  <a:schemeClr val="accent1"/>
                </a:solidFill>
              </a:rPr>
              <a:t>(".")) {</a:t>
            </a:r>
          </a:p>
          <a:p>
            <a:pPr lvl="1"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	</a:t>
            </a:r>
            <a:r>
              <a:rPr lang="en-CA" sz="2400" dirty="0" err="1">
                <a:solidFill>
                  <a:schemeClr val="accent1"/>
                </a:solidFill>
              </a:rPr>
              <a:t>words.add</a:t>
            </a:r>
            <a:r>
              <a:rPr lang="en-CA" sz="2400" dirty="0">
                <a:solidFill>
                  <a:schemeClr val="accent1"/>
                </a:solidFill>
              </a:rPr>
              <a:t>(data);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>
                <a:solidFill>
                  <a:schemeClr val="accent1"/>
                </a:solidFill>
              </a:rPr>
              <a:t>data = </a:t>
            </a:r>
            <a:r>
              <a:rPr lang="en-CA" sz="2400" dirty="0" err="1">
                <a:solidFill>
                  <a:schemeClr val="accent1"/>
                </a:solidFill>
              </a:rPr>
              <a:t>kbd.next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81303" y="4505052"/>
            <a:ext cx="4116833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marL="50800" lvl="1">
              <a:buNone/>
              <a:defRPr/>
            </a:pPr>
            <a:r>
              <a:rPr lang="en-CA" dirty="0" err="1">
                <a:solidFill>
                  <a:schemeClr val="accent1"/>
                </a:solidFill>
              </a:rPr>
              <a:t>int</a:t>
            </a:r>
            <a:r>
              <a:rPr lang="en-CA" dirty="0">
                <a:solidFill>
                  <a:schemeClr val="accent1"/>
                </a:solidFill>
              </a:rPr>
              <a:t> </a:t>
            </a:r>
            <a:r>
              <a:rPr lang="en-CA" dirty="0" err="1">
                <a:solidFill>
                  <a:schemeClr val="accent1"/>
                </a:solidFill>
              </a:rPr>
              <a:t>num</a:t>
            </a:r>
            <a:r>
              <a:rPr lang="en-CA" dirty="0">
                <a:solidFill>
                  <a:schemeClr val="accent1"/>
                </a:solidFill>
              </a:rPr>
              <a:t> = </a:t>
            </a:r>
            <a:r>
              <a:rPr lang="en-CA" dirty="0" err="1">
                <a:solidFill>
                  <a:schemeClr val="accent1"/>
                </a:solidFill>
              </a:rPr>
              <a:t>kbd.nextInt</a:t>
            </a:r>
            <a:r>
              <a:rPr lang="en-CA" dirty="0">
                <a:solidFill>
                  <a:schemeClr val="accent1"/>
                </a:solidFill>
              </a:rPr>
              <a:t>();</a:t>
            </a:r>
          </a:p>
          <a:p>
            <a:pPr marL="50800" lvl="1"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String[] </a:t>
            </a:r>
            <a:r>
              <a:rPr lang="en-CA" dirty="0" err="1">
                <a:solidFill>
                  <a:schemeClr val="accent1"/>
                </a:solidFill>
              </a:rPr>
              <a:t>arr</a:t>
            </a:r>
            <a:r>
              <a:rPr lang="en-CA" dirty="0">
                <a:solidFill>
                  <a:schemeClr val="accent1"/>
                </a:solidFill>
              </a:rPr>
              <a:t> = new String[</a:t>
            </a:r>
            <a:r>
              <a:rPr lang="en-CA" dirty="0" err="1">
                <a:solidFill>
                  <a:schemeClr val="accent1"/>
                </a:solidFill>
              </a:rPr>
              <a:t>num</a:t>
            </a:r>
            <a:r>
              <a:rPr lang="en-CA" dirty="0">
                <a:solidFill>
                  <a:schemeClr val="accent1"/>
                </a:solidFill>
              </a:rPr>
              <a:t>];</a:t>
            </a:r>
          </a:p>
          <a:p>
            <a:pPr marL="50800" lvl="1"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for (</a:t>
            </a:r>
            <a:r>
              <a:rPr lang="en-CA" dirty="0" err="1">
                <a:solidFill>
                  <a:schemeClr val="accent1"/>
                </a:solidFill>
              </a:rPr>
              <a:t>int</a:t>
            </a:r>
            <a:r>
              <a:rPr lang="en-CA" dirty="0">
                <a:solidFill>
                  <a:schemeClr val="accent1"/>
                </a:solidFill>
              </a:rPr>
              <a:t> </a:t>
            </a:r>
            <a:r>
              <a:rPr lang="en-CA" dirty="0" err="1">
                <a:solidFill>
                  <a:schemeClr val="accent1"/>
                </a:solidFill>
              </a:rPr>
              <a:t>i</a:t>
            </a:r>
            <a:r>
              <a:rPr lang="en-CA" dirty="0">
                <a:solidFill>
                  <a:schemeClr val="accent1"/>
                </a:solidFill>
              </a:rPr>
              <a:t> = 0; </a:t>
            </a:r>
            <a:r>
              <a:rPr lang="en-CA" dirty="0" err="1">
                <a:solidFill>
                  <a:schemeClr val="accent1"/>
                </a:solidFill>
              </a:rPr>
              <a:t>i</a:t>
            </a:r>
            <a:r>
              <a:rPr lang="en-CA" dirty="0">
                <a:solidFill>
                  <a:schemeClr val="accent1"/>
                </a:solidFill>
              </a:rPr>
              <a:t> &lt; num; ++</a:t>
            </a:r>
            <a:r>
              <a:rPr lang="en-CA" dirty="0" err="1">
                <a:solidFill>
                  <a:schemeClr val="accent1"/>
                </a:solidFill>
              </a:rPr>
              <a:t>i</a:t>
            </a:r>
            <a:r>
              <a:rPr lang="en-CA" dirty="0">
                <a:solidFill>
                  <a:schemeClr val="accent1"/>
                </a:solidFill>
              </a:rPr>
              <a:t>) {</a:t>
            </a:r>
            <a:br>
              <a:rPr lang="en-CA" dirty="0">
                <a:solidFill>
                  <a:schemeClr val="accent1"/>
                </a:solidFill>
              </a:rPr>
            </a:br>
            <a:r>
              <a:rPr lang="en-CA" dirty="0">
                <a:solidFill>
                  <a:schemeClr val="accent1"/>
                </a:solidFill>
              </a:rPr>
              <a:t>	</a:t>
            </a:r>
            <a:r>
              <a:rPr lang="en-CA" dirty="0" err="1">
                <a:solidFill>
                  <a:schemeClr val="accent1"/>
                </a:solidFill>
              </a:rPr>
              <a:t>arr</a:t>
            </a:r>
            <a:r>
              <a:rPr lang="en-CA" dirty="0">
                <a:solidFill>
                  <a:schemeClr val="accent1"/>
                </a:solidFill>
              </a:rPr>
              <a:t>[</a:t>
            </a:r>
            <a:r>
              <a:rPr lang="en-CA" dirty="0" err="1">
                <a:solidFill>
                  <a:schemeClr val="accent1"/>
                </a:solidFill>
              </a:rPr>
              <a:t>i</a:t>
            </a:r>
            <a:r>
              <a:rPr lang="en-CA" dirty="0">
                <a:solidFill>
                  <a:schemeClr val="accent1"/>
                </a:solidFill>
              </a:rPr>
              <a:t>] = </a:t>
            </a:r>
            <a:r>
              <a:rPr lang="en-CA" dirty="0" err="1">
                <a:solidFill>
                  <a:schemeClr val="accent1"/>
                </a:solidFill>
              </a:rPr>
              <a:t>kbd.next</a:t>
            </a:r>
            <a:r>
              <a:rPr lang="en-CA" dirty="0">
                <a:solidFill>
                  <a:schemeClr val="accent1"/>
                </a:solidFill>
              </a:rPr>
              <a:t>();</a:t>
            </a:r>
          </a:p>
          <a:p>
            <a:pPr marL="50800" lvl="1"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}</a:t>
            </a:r>
          </a:p>
        </p:txBody>
      </p:sp>
      <p:sp>
        <p:nvSpPr>
          <p:cNvPr id="6" name="Cross 5"/>
          <p:cNvSpPr/>
          <p:nvPr/>
        </p:nvSpPr>
        <p:spPr bwMode="auto">
          <a:xfrm rot="18900000">
            <a:off x="5751835" y="4608835"/>
            <a:ext cx="1872208" cy="1872208"/>
          </a:xfrm>
          <a:prstGeom prst="plus">
            <a:avLst>
              <a:gd name="adj" fmla="val 44446"/>
            </a:avLst>
          </a:prstGeom>
          <a:solidFill>
            <a:srgbClr val="FFC000">
              <a:alpha val="5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Arrays.asList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Arrays.asList</a:t>
            </a:r>
            <a:r>
              <a:rPr lang="en-CA" dirty="0"/>
              <a:t> makes a List from values…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List&lt;String&gt; limited = </a:t>
            </a:r>
            <a:r>
              <a:rPr lang="en-CA" sz="2400" dirty="0" err="1">
                <a:solidFill>
                  <a:schemeClr val="accent1"/>
                </a:solidFill>
              </a:rPr>
              <a:t>Arrays.asList</a:t>
            </a:r>
            <a:r>
              <a:rPr lang="en-CA" sz="2400" dirty="0">
                <a:solidFill>
                  <a:schemeClr val="accent1"/>
                </a:solidFill>
              </a:rPr>
              <a:t>("a", "b", "c");</a:t>
            </a:r>
          </a:p>
          <a:p>
            <a:pPr lvl="1"/>
            <a:r>
              <a:rPr lang="en-CA" dirty="0"/>
              <a:t>…or from an array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String[] </a:t>
            </a:r>
            <a:r>
              <a:rPr lang="en-CA" sz="2400" dirty="0" err="1">
                <a:solidFill>
                  <a:schemeClr val="accent1"/>
                </a:solidFill>
              </a:rPr>
              <a:t>strArr</a:t>
            </a:r>
            <a:r>
              <a:rPr lang="en-CA" sz="2400" dirty="0">
                <a:solidFill>
                  <a:schemeClr val="accent1"/>
                </a:solidFill>
              </a:rPr>
              <a:t> = new String[]{"a", "b", "c"};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List&lt;String&gt; limited = </a:t>
            </a:r>
            <a:r>
              <a:rPr lang="en-CA" sz="2400" dirty="0" err="1">
                <a:solidFill>
                  <a:schemeClr val="accent1"/>
                </a:solidFill>
              </a:rPr>
              <a:t>Arrays.asList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strArr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  <a:endParaRPr lang="en-CA" dirty="0">
              <a:solidFill>
                <a:schemeClr val="accent1"/>
              </a:solidFill>
            </a:endParaRPr>
          </a:p>
          <a:p>
            <a:r>
              <a:rPr lang="en-CA" dirty="0"/>
              <a:t>But it’s a </a:t>
            </a:r>
            <a:r>
              <a:rPr lang="en-CA" b="1" dirty="0"/>
              <a:t>fixed-length</a:t>
            </a:r>
            <a:r>
              <a:rPr lang="en-CA" dirty="0"/>
              <a:t> List</a:t>
            </a:r>
          </a:p>
          <a:p>
            <a:pPr lvl="1"/>
            <a:r>
              <a:rPr lang="en-CA" dirty="0"/>
              <a:t>cannot add or remove elements</a:t>
            </a:r>
          </a:p>
          <a:p>
            <a:pPr lvl="2"/>
            <a:r>
              <a:rPr lang="en-CA" dirty="0"/>
              <a:t>program will </a:t>
            </a:r>
            <a:r>
              <a:rPr lang="en-CA" b="1" dirty="0"/>
              <a:t>crash</a:t>
            </a:r>
            <a:r>
              <a:rPr lang="en-CA" dirty="0"/>
              <a:t> if you add/remove elements</a:t>
            </a:r>
          </a:p>
          <a:p>
            <a:pPr lvl="1"/>
            <a:r>
              <a:rPr lang="en-CA" dirty="0"/>
              <a:t>so not as useful as an </a:t>
            </a:r>
            <a:r>
              <a:rPr lang="en-CA" dirty="0" err="1"/>
              <a:t>ArrayList</a:t>
            </a:r>
            <a:r>
              <a:rPr lang="en-CA" dirty="0"/>
              <a:t> or a </a:t>
            </a:r>
            <a:r>
              <a:rPr lang="en-CA" dirty="0" err="1"/>
              <a:t>LinkedList</a:t>
            </a:r>
            <a:endParaRPr lang="en-C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Write a code fragment that reads a single line of words and adds them all to a List, then prints out the list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685800" y="3789363"/>
            <a:ext cx="7772400" cy="1655762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Enter a line of words below:</a:t>
            </a:r>
          </a:p>
          <a:p>
            <a:r>
              <a:rPr lang="en-US" sz="20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This is the line of words I entered.</a:t>
            </a:r>
          </a:p>
          <a:p>
            <a:r>
              <a:rPr lang="en-US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The words you entered were:</a:t>
            </a:r>
          </a:p>
          <a:p>
            <a:r>
              <a:rPr lang="en-US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[This, is, the, line, of, words, I, entered.]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85938"/>
            <a:ext cx="7772400" cy="4310062"/>
          </a:xfrm>
        </p:spPr>
        <p:txBody>
          <a:bodyPr/>
          <a:lstStyle/>
          <a:p>
            <a:pPr>
              <a:defRPr/>
            </a:pPr>
            <a:r>
              <a:rPr lang="en-US" dirty="0"/>
              <a:t>Make this program using Lists</a:t>
            </a:r>
          </a:p>
          <a:p>
            <a:pPr lvl="1">
              <a:defRPr/>
            </a:pPr>
            <a:r>
              <a:rPr lang="en-US" dirty="0"/>
              <a:t>N heats; top 2 advance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520539" y="2857500"/>
            <a:ext cx="8102922" cy="3595836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8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What order did they finish in heat 1?</a:t>
            </a:r>
          </a:p>
          <a:p>
            <a:r>
              <a:rPr lang="en-US" sz="1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Jill Anne Leslie Freida</a:t>
            </a:r>
          </a:p>
          <a:p>
            <a:r>
              <a:rPr lang="en-US" sz="18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What order did they finish in heat 2?</a:t>
            </a:r>
          </a:p>
          <a:p>
            <a:r>
              <a:rPr lang="en-US" sz="1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Carol Louisa Judith Annette</a:t>
            </a:r>
          </a:p>
          <a:p>
            <a:r>
              <a:rPr lang="en-US" sz="18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What order did they finish in heat 3?</a:t>
            </a:r>
          </a:p>
          <a:p>
            <a:r>
              <a:rPr lang="en-US" sz="1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Carla Giselle Lois Rachel</a:t>
            </a:r>
          </a:p>
          <a:p>
            <a:r>
              <a:rPr lang="en-US" sz="18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What order did they finish in heat 4?</a:t>
            </a:r>
          </a:p>
          <a:p>
            <a:r>
              <a:rPr lang="en-US" sz="18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Yvonne Darla Brenda</a:t>
            </a:r>
          </a:p>
          <a:p>
            <a:r>
              <a:rPr lang="en-US" sz="18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The people who advanced are:</a:t>
            </a:r>
          </a:p>
          <a:p>
            <a:r>
              <a:rPr lang="en-US" sz="18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[Jill, Anne, Carol, Louisa, Carla, Giselle, Yvonne, Darla]</a:t>
            </a:r>
          </a:p>
          <a:p>
            <a:r>
              <a:rPr lang="en-US" sz="18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Not advancing were:</a:t>
            </a:r>
          </a:p>
          <a:p>
            <a:r>
              <a:rPr lang="en-US" sz="18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[Leslie, Freida, Judith, Annette, Lois, Rachel, Brenda]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List </a:t>
            </a:r>
            <a:r>
              <a:rPr lang="en-CA" dirty="0" err="1"/>
              <a:t>Iterators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To add or remove items while looping</a:t>
            </a:r>
          </a:p>
          <a:p>
            <a:pPr lvl="1">
              <a:defRPr/>
            </a:pPr>
            <a:r>
              <a:rPr lang="en-CA" dirty="0"/>
              <a:t>List </a:t>
            </a:r>
            <a:r>
              <a:rPr lang="en-CA" dirty="0" err="1"/>
              <a:t>Iterator</a:t>
            </a:r>
            <a:r>
              <a:rPr lang="en-CA" dirty="0"/>
              <a:t> goes thru list one item at a time</a:t>
            </a:r>
          </a:p>
          <a:p>
            <a:pPr lvl="2">
              <a:defRPr/>
            </a:pPr>
            <a:r>
              <a:rPr lang="en-CA" dirty="0"/>
              <a:t>like a Scanner going thru a file: next and </a:t>
            </a:r>
            <a:r>
              <a:rPr lang="en-CA" dirty="0" err="1"/>
              <a:t>hasNext</a:t>
            </a:r>
            <a:endParaRPr lang="en-CA" dirty="0"/>
          </a:p>
          <a:p>
            <a:pPr lvl="1">
              <a:defRPr/>
            </a:pPr>
            <a:r>
              <a:rPr lang="en-CA" dirty="0"/>
              <a:t>can remove the item you just looked at</a:t>
            </a:r>
          </a:p>
          <a:p>
            <a:pPr lvl="1">
              <a:defRPr/>
            </a:pPr>
            <a:r>
              <a:rPr lang="en-CA" dirty="0"/>
              <a:t>can add item beside the one you just looked at</a:t>
            </a:r>
          </a:p>
          <a:p>
            <a:pPr>
              <a:defRPr/>
            </a:pPr>
            <a:r>
              <a:rPr lang="en-CA" dirty="0"/>
              <a:t>Can also use it for changing items</a:t>
            </a:r>
          </a:p>
          <a:p>
            <a:pPr lvl="1">
              <a:defRPr/>
            </a:pPr>
            <a:r>
              <a:rPr lang="en-CA" dirty="0"/>
              <a:t>or just to look at the items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Creating a List </a:t>
            </a:r>
            <a:r>
              <a:rPr lang="en-CA" dirty="0" err="1"/>
              <a:t>Iterator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Parameterized, just like List &amp; </a:t>
            </a:r>
            <a:r>
              <a:rPr lang="en-CA" dirty="0" err="1"/>
              <a:t>ArrayList</a:t>
            </a:r>
            <a:endParaRPr lang="en-CA" dirty="0"/>
          </a:p>
          <a:p>
            <a:pPr lvl="1">
              <a:defRPr/>
            </a:pPr>
            <a:r>
              <a:rPr lang="en-CA" dirty="0"/>
              <a:t>just ask the list for one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ListIterator</a:t>
            </a:r>
            <a:r>
              <a:rPr lang="en-CA" sz="2400" dirty="0">
                <a:solidFill>
                  <a:schemeClr val="accent1"/>
                </a:solidFill>
              </a:rPr>
              <a:t>&lt;String&gt; it = </a:t>
            </a:r>
            <a:r>
              <a:rPr lang="en-CA" sz="2400" dirty="0" err="1">
                <a:solidFill>
                  <a:schemeClr val="accent1"/>
                </a:solidFill>
              </a:rPr>
              <a:t>allMyWords.listIterator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2">
              <a:defRPr/>
            </a:pPr>
            <a:r>
              <a:rPr lang="en-CA" dirty="0"/>
              <a:t>no “new </a:t>
            </a:r>
            <a:r>
              <a:rPr lang="en-CA" dirty="0" err="1"/>
              <a:t>ListIterator</a:t>
            </a:r>
            <a:r>
              <a:rPr lang="en-CA" dirty="0"/>
              <a:t>&lt;String&gt;()”</a:t>
            </a:r>
          </a:p>
          <a:p>
            <a:pPr lvl="1">
              <a:defRPr/>
            </a:pPr>
            <a:r>
              <a:rPr lang="en-CA" dirty="0"/>
              <a:t>type needs to be the same as the List’s type</a:t>
            </a:r>
          </a:p>
        </p:txBody>
      </p:sp>
      <p:grpSp>
        <p:nvGrpSpPr>
          <p:cNvPr id="22532" name="Group 3"/>
          <p:cNvGrpSpPr>
            <a:grpSpLocks/>
          </p:cNvGrpSpPr>
          <p:nvPr/>
        </p:nvGrpSpPr>
        <p:grpSpPr bwMode="auto">
          <a:xfrm>
            <a:off x="684213" y="4292600"/>
            <a:ext cx="7559675" cy="865188"/>
            <a:chOff x="35496" y="5733256"/>
            <a:chExt cx="7560840" cy="864096"/>
          </a:xfrm>
        </p:grpSpPr>
        <p:sp>
          <p:nvSpPr>
            <p:cNvPr id="22543" name="Rectangle 4"/>
            <p:cNvSpPr>
              <a:spLocks noChangeArrowheads="1"/>
            </p:cNvSpPr>
            <p:nvPr/>
          </p:nvSpPr>
          <p:spPr bwMode="auto">
            <a:xfrm>
              <a:off x="251520" y="6165304"/>
              <a:ext cx="734481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"Ten", "Fifteen", "Twenty", "Thirty", "Fifty"</a:t>
              </a:r>
            </a:p>
          </p:txBody>
        </p:sp>
        <p:sp>
          <p:nvSpPr>
            <p:cNvPr id="22544" name="TextBox 5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7149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err="1">
                  <a:solidFill>
                    <a:schemeClr val="bg2"/>
                  </a:solidFill>
                </a:rPr>
                <a:t>allMyWords</a:t>
              </a:r>
              <a:endParaRPr lang="en-CA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755650" y="5589588"/>
            <a:ext cx="720725" cy="863600"/>
            <a:chOff x="35496" y="5733256"/>
            <a:chExt cx="720080" cy="864096"/>
          </a:xfrm>
        </p:grpSpPr>
        <p:sp>
          <p:nvSpPr>
            <p:cNvPr id="22541" name="Rectangle 7"/>
            <p:cNvSpPr>
              <a:spLocks noChangeArrowheads="1"/>
            </p:cNvSpPr>
            <p:nvPr/>
          </p:nvSpPr>
          <p:spPr bwMode="auto">
            <a:xfrm>
              <a:off x="251520" y="6165304"/>
              <a:ext cx="50405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/>
                <a:t>&amp;</a:t>
              </a:r>
            </a:p>
          </p:txBody>
        </p:sp>
        <p:sp>
          <p:nvSpPr>
            <p:cNvPr id="22542" name="TextBox 8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solidFill>
                    <a:schemeClr val="bg2"/>
                  </a:solidFill>
                </a:rPr>
                <a:t>it</a:t>
              </a:r>
            </a:p>
          </p:txBody>
        </p:sp>
      </p:grpSp>
      <p:sp>
        <p:nvSpPr>
          <p:cNvPr id="22534" name="Rectangle 9"/>
          <p:cNvSpPr>
            <a:spLocks noChangeArrowheads="1"/>
          </p:cNvSpPr>
          <p:nvPr/>
        </p:nvSpPr>
        <p:spPr bwMode="auto">
          <a:xfrm>
            <a:off x="827088" y="4724400"/>
            <a:ext cx="144462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2535" name="Rectangle 10"/>
          <p:cNvSpPr>
            <a:spLocks noChangeArrowheads="1"/>
          </p:cNvSpPr>
          <p:nvPr/>
        </p:nvSpPr>
        <p:spPr bwMode="auto">
          <a:xfrm>
            <a:off x="1692275" y="4724400"/>
            <a:ext cx="142875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2536" name="Rectangle 11"/>
          <p:cNvSpPr>
            <a:spLocks noChangeArrowheads="1"/>
          </p:cNvSpPr>
          <p:nvPr/>
        </p:nvSpPr>
        <p:spPr bwMode="auto">
          <a:xfrm>
            <a:off x="2987675" y="4724400"/>
            <a:ext cx="144463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2537" name="Rectangle 12"/>
          <p:cNvSpPr>
            <a:spLocks noChangeArrowheads="1"/>
          </p:cNvSpPr>
          <p:nvPr/>
        </p:nvSpPr>
        <p:spPr bwMode="auto">
          <a:xfrm>
            <a:off x="4356100" y="4724400"/>
            <a:ext cx="144463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2538" name="Rectangle 13"/>
          <p:cNvSpPr>
            <a:spLocks noChangeArrowheads="1"/>
          </p:cNvSpPr>
          <p:nvPr/>
        </p:nvSpPr>
        <p:spPr bwMode="auto">
          <a:xfrm>
            <a:off x="5508625" y="4724400"/>
            <a:ext cx="142875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2539" name="Rectangle 14"/>
          <p:cNvSpPr>
            <a:spLocks noChangeArrowheads="1"/>
          </p:cNvSpPr>
          <p:nvPr/>
        </p:nvSpPr>
        <p:spPr bwMode="auto">
          <a:xfrm>
            <a:off x="6443663" y="4724400"/>
            <a:ext cx="144462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cxnSp>
        <p:nvCxnSpPr>
          <p:cNvPr id="17" name="Shape 16"/>
          <p:cNvCxnSpPr>
            <a:cxnSpLocks noChangeShapeType="1"/>
            <a:stCxn id="22541" idx="3"/>
            <a:endCxn id="22534" idx="2"/>
          </p:cNvCxnSpPr>
          <p:nvPr/>
        </p:nvCxnSpPr>
        <p:spPr bwMode="auto">
          <a:xfrm flipH="1" flipV="1">
            <a:off x="900113" y="5157788"/>
            <a:ext cx="576262" cy="1079500"/>
          </a:xfrm>
          <a:prstGeom prst="curvedConnector4">
            <a:avLst>
              <a:gd name="adj1" fmla="val -39685"/>
              <a:gd name="adj2" fmla="val 60000"/>
            </a:avLst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Looping thru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hasNext</a:t>
            </a:r>
            <a:r>
              <a:rPr lang="en-CA" dirty="0"/>
              <a:t>: is there is another item?</a:t>
            </a:r>
          </a:p>
          <a:p>
            <a:pPr>
              <a:defRPr/>
            </a:pPr>
            <a:r>
              <a:rPr lang="en-CA" dirty="0"/>
              <a:t>next:  get the next item (and advance)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while (</a:t>
            </a:r>
            <a:r>
              <a:rPr lang="en-CA" sz="2400" dirty="0" err="1">
                <a:solidFill>
                  <a:schemeClr val="accent1"/>
                </a:solidFill>
              </a:rPr>
              <a:t>it.hasNext</a:t>
            </a:r>
            <a:r>
              <a:rPr lang="en-CA" sz="2400" dirty="0">
                <a:solidFill>
                  <a:schemeClr val="accent1"/>
                </a:solidFill>
              </a:rPr>
              <a:t>())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	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it.next</a:t>
            </a:r>
            <a:r>
              <a:rPr lang="en-CA" sz="2400" dirty="0">
                <a:solidFill>
                  <a:schemeClr val="accent1"/>
                </a:solidFill>
              </a:rPr>
              <a:t>());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</p:txBody>
      </p:sp>
      <p:grpSp>
        <p:nvGrpSpPr>
          <p:cNvPr id="23556" name="Group 3"/>
          <p:cNvGrpSpPr>
            <a:grpSpLocks/>
          </p:cNvGrpSpPr>
          <p:nvPr/>
        </p:nvGrpSpPr>
        <p:grpSpPr bwMode="auto">
          <a:xfrm>
            <a:off x="684213" y="4292600"/>
            <a:ext cx="5975350" cy="865188"/>
            <a:chOff x="35496" y="5733256"/>
            <a:chExt cx="5976664" cy="864096"/>
          </a:xfrm>
        </p:grpSpPr>
        <p:sp>
          <p:nvSpPr>
            <p:cNvPr id="23573" name="Rectangle 4"/>
            <p:cNvSpPr>
              <a:spLocks noChangeArrowheads="1"/>
            </p:cNvSpPr>
            <p:nvPr/>
          </p:nvSpPr>
          <p:spPr bwMode="auto">
            <a:xfrm>
              <a:off x="251520" y="6165304"/>
              <a:ext cx="5760640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"Ten", "Fifteen", "Twenty", "Thirty", "Fifty"</a:t>
              </a:r>
            </a:p>
          </p:txBody>
        </p:sp>
        <p:sp>
          <p:nvSpPr>
            <p:cNvPr id="23574" name="TextBox 5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7149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err="1">
                  <a:solidFill>
                    <a:schemeClr val="bg2"/>
                  </a:solidFill>
                </a:rPr>
                <a:t>allMyWords</a:t>
              </a:r>
              <a:endParaRPr lang="en-CA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3557" name="Group 6"/>
          <p:cNvGrpSpPr>
            <a:grpSpLocks/>
          </p:cNvGrpSpPr>
          <p:nvPr/>
        </p:nvGrpSpPr>
        <p:grpSpPr bwMode="auto">
          <a:xfrm>
            <a:off x="755650" y="5589588"/>
            <a:ext cx="720725" cy="863600"/>
            <a:chOff x="35496" y="5733256"/>
            <a:chExt cx="720080" cy="864096"/>
          </a:xfrm>
        </p:grpSpPr>
        <p:sp>
          <p:nvSpPr>
            <p:cNvPr id="23571" name="Rectangle 7"/>
            <p:cNvSpPr>
              <a:spLocks noChangeArrowheads="1"/>
            </p:cNvSpPr>
            <p:nvPr/>
          </p:nvSpPr>
          <p:spPr bwMode="auto">
            <a:xfrm>
              <a:off x="251520" y="6165304"/>
              <a:ext cx="50405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/>
                <a:t>&amp;</a:t>
              </a:r>
            </a:p>
          </p:txBody>
        </p:sp>
        <p:sp>
          <p:nvSpPr>
            <p:cNvPr id="23572" name="TextBox 8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>
                  <a:solidFill>
                    <a:schemeClr val="bg2"/>
                  </a:solidFill>
                </a:rPr>
                <a:t>it</a:t>
              </a:r>
            </a:p>
          </p:txBody>
        </p:sp>
      </p:grpSp>
      <p:sp>
        <p:nvSpPr>
          <p:cNvPr id="23558" name="Rectangle 9"/>
          <p:cNvSpPr>
            <a:spLocks noChangeArrowheads="1"/>
          </p:cNvSpPr>
          <p:nvPr/>
        </p:nvSpPr>
        <p:spPr bwMode="auto">
          <a:xfrm>
            <a:off x="827088" y="4724400"/>
            <a:ext cx="144462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1692275" y="4724400"/>
            <a:ext cx="142875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3560" name="Rectangle 11"/>
          <p:cNvSpPr>
            <a:spLocks noChangeArrowheads="1"/>
          </p:cNvSpPr>
          <p:nvPr/>
        </p:nvSpPr>
        <p:spPr bwMode="auto">
          <a:xfrm>
            <a:off x="2987675" y="4724400"/>
            <a:ext cx="144463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3561" name="Rectangle 12"/>
          <p:cNvSpPr>
            <a:spLocks noChangeArrowheads="1"/>
          </p:cNvSpPr>
          <p:nvPr/>
        </p:nvSpPr>
        <p:spPr bwMode="auto">
          <a:xfrm>
            <a:off x="4356100" y="4724400"/>
            <a:ext cx="144463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3562" name="Rectangle 13"/>
          <p:cNvSpPr>
            <a:spLocks noChangeArrowheads="1"/>
          </p:cNvSpPr>
          <p:nvPr/>
        </p:nvSpPr>
        <p:spPr bwMode="auto">
          <a:xfrm>
            <a:off x="5508625" y="4724400"/>
            <a:ext cx="142875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3563" name="Rectangle 14"/>
          <p:cNvSpPr>
            <a:spLocks noChangeArrowheads="1"/>
          </p:cNvSpPr>
          <p:nvPr/>
        </p:nvSpPr>
        <p:spPr bwMode="auto">
          <a:xfrm>
            <a:off x="6443663" y="4724400"/>
            <a:ext cx="144462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cxnSp>
        <p:nvCxnSpPr>
          <p:cNvPr id="17" name="Shape 16"/>
          <p:cNvCxnSpPr>
            <a:cxnSpLocks noChangeShapeType="1"/>
            <a:stCxn id="23571" idx="3"/>
            <a:endCxn id="23558" idx="2"/>
          </p:cNvCxnSpPr>
          <p:nvPr/>
        </p:nvCxnSpPr>
        <p:spPr bwMode="auto">
          <a:xfrm flipH="1" flipV="1">
            <a:off x="900113" y="5157788"/>
            <a:ext cx="576262" cy="1079500"/>
          </a:xfrm>
          <a:prstGeom prst="curvedConnector4">
            <a:avLst>
              <a:gd name="adj1" fmla="val -39685"/>
              <a:gd name="adj2" fmla="val 60000"/>
            </a:avLst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8" name="Shape 17"/>
          <p:cNvCxnSpPr>
            <a:cxnSpLocks noChangeShapeType="1"/>
            <a:stCxn id="23571" idx="3"/>
            <a:endCxn id="23559" idx="2"/>
          </p:cNvCxnSpPr>
          <p:nvPr/>
        </p:nvCxnSpPr>
        <p:spPr bwMode="auto">
          <a:xfrm flipV="1">
            <a:off x="1476375" y="5157788"/>
            <a:ext cx="287338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9" name="Shape 18"/>
          <p:cNvCxnSpPr>
            <a:cxnSpLocks noChangeShapeType="1"/>
            <a:stCxn id="23571" idx="3"/>
            <a:endCxn id="23560" idx="2"/>
          </p:cNvCxnSpPr>
          <p:nvPr/>
        </p:nvCxnSpPr>
        <p:spPr bwMode="auto">
          <a:xfrm flipV="1">
            <a:off x="1476375" y="5157788"/>
            <a:ext cx="1582738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0" name="Shape 19"/>
          <p:cNvCxnSpPr>
            <a:cxnSpLocks noChangeShapeType="1"/>
            <a:stCxn id="23571" idx="3"/>
            <a:endCxn id="23561" idx="2"/>
          </p:cNvCxnSpPr>
          <p:nvPr/>
        </p:nvCxnSpPr>
        <p:spPr bwMode="auto">
          <a:xfrm flipV="1">
            <a:off x="1476375" y="5157788"/>
            <a:ext cx="2951163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1" name="Shape 20"/>
          <p:cNvCxnSpPr>
            <a:cxnSpLocks noChangeShapeType="1"/>
            <a:stCxn id="23571" idx="3"/>
            <a:endCxn id="23562" idx="2"/>
          </p:cNvCxnSpPr>
          <p:nvPr/>
        </p:nvCxnSpPr>
        <p:spPr bwMode="auto">
          <a:xfrm flipV="1">
            <a:off x="1476375" y="5157788"/>
            <a:ext cx="4103688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2" name="Shape 21"/>
          <p:cNvCxnSpPr>
            <a:cxnSpLocks noChangeShapeType="1"/>
            <a:stCxn id="23571" idx="3"/>
            <a:endCxn id="23563" idx="2"/>
          </p:cNvCxnSpPr>
          <p:nvPr/>
        </p:nvCxnSpPr>
        <p:spPr bwMode="auto">
          <a:xfrm flipV="1">
            <a:off x="1476375" y="5157788"/>
            <a:ext cx="5040313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7092950" y="3357563"/>
            <a:ext cx="1439863" cy="194310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Ten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Fifteen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Twenty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Thirty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Fifty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Removing with an </a:t>
            </a:r>
            <a:r>
              <a:rPr lang="en-CA" dirty="0" err="1"/>
              <a:t>Iterator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Delete items that start with “F”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while (</a:t>
            </a:r>
            <a:r>
              <a:rPr lang="en-CA" sz="2400" dirty="0" err="1">
                <a:solidFill>
                  <a:schemeClr val="accent1"/>
                </a:solidFill>
              </a:rPr>
              <a:t>it.hasNext</a:t>
            </a:r>
            <a:r>
              <a:rPr lang="en-CA" sz="2400" dirty="0">
                <a:solidFill>
                  <a:schemeClr val="accent1"/>
                </a:solidFill>
              </a:rPr>
              <a:t>()) {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	String word = </a:t>
            </a:r>
            <a:r>
              <a:rPr lang="en-CA" sz="2400" dirty="0" err="1">
                <a:solidFill>
                  <a:schemeClr val="accent1"/>
                </a:solidFill>
              </a:rPr>
              <a:t>it.next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	if (</a:t>
            </a:r>
            <a:r>
              <a:rPr lang="en-CA" sz="2400" dirty="0" err="1">
                <a:solidFill>
                  <a:schemeClr val="accent1"/>
                </a:solidFill>
              </a:rPr>
              <a:t>word.startsWith</a:t>
            </a:r>
            <a:r>
              <a:rPr lang="en-CA" sz="2400" dirty="0">
                <a:solidFill>
                  <a:schemeClr val="accent1"/>
                </a:solidFill>
              </a:rPr>
              <a:t>("F"))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		</a:t>
            </a:r>
            <a:r>
              <a:rPr lang="en-CA" sz="2400" dirty="0" err="1">
                <a:solidFill>
                  <a:schemeClr val="accent1"/>
                </a:solidFill>
              </a:rPr>
              <a:t>it.remove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</p:txBody>
      </p:sp>
      <p:grpSp>
        <p:nvGrpSpPr>
          <p:cNvPr id="24580" name="Group 3"/>
          <p:cNvGrpSpPr>
            <a:grpSpLocks/>
          </p:cNvGrpSpPr>
          <p:nvPr/>
        </p:nvGrpSpPr>
        <p:grpSpPr bwMode="auto">
          <a:xfrm>
            <a:off x="684213" y="4364756"/>
            <a:ext cx="5975350" cy="865188"/>
            <a:chOff x="35496" y="5733256"/>
            <a:chExt cx="5976664" cy="864096"/>
          </a:xfrm>
        </p:grpSpPr>
        <p:sp>
          <p:nvSpPr>
            <p:cNvPr id="24613" name="Rectangle 4"/>
            <p:cNvSpPr>
              <a:spLocks noChangeArrowheads="1"/>
            </p:cNvSpPr>
            <p:nvPr/>
          </p:nvSpPr>
          <p:spPr bwMode="auto">
            <a:xfrm>
              <a:off x="251520" y="6165304"/>
              <a:ext cx="5760640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"Ten", "Fifteen", "Twenty", "Thirty", "Fifty"</a:t>
              </a:r>
            </a:p>
          </p:txBody>
        </p:sp>
        <p:sp>
          <p:nvSpPr>
            <p:cNvPr id="24614" name="TextBox 5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7149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err="1">
                  <a:solidFill>
                    <a:schemeClr val="bg2"/>
                  </a:solidFill>
                </a:rPr>
                <a:t>allMyWords</a:t>
              </a:r>
              <a:endParaRPr lang="en-CA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4581" name="Group 6"/>
          <p:cNvGrpSpPr>
            <a:grpSpLocks/>
          </p:cNvGrpSpPr>
          <p:nvPr/>
        </p:nvGrpSpPr>
        <p:grpSpPr bwMode="auto">
          <a:xfrm>
            <a:off x="755650" y="5661744"/>
            <a:ext cx="720725" cy="863600"/>
            <a:chOff x="35496" y="5733256"/>
            <a:chExt cx="720080" cy="864096"/>
          </a:xfrm>
        </p:grpSpPr>
        <p:sp>
          <p:nvSpPr>
            <p:cNvPr id="24611" name="Rectangle 7"/>
            <p:cNvSpPr>
              <a:spLocks noChangeArrowheads="1"/>
            </p:cNvSpPr>
            <p:nvPr/>
          </p:nvSpPr>
          <p:spPr bwMode="auto">
            <a:xfrm>
              <a:off x="251520" y="6165304"/>
              <a:ext cx="50405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/>
                <a:t>&amp;</a:t>
              </a:r>
            </a:p>
          </p:txBody>
        </p:sp>
        <p:sp>
          <p:nvSpPr>
            <p:cNvPr id="24612" name="TextBox 8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>
                  <a:solidFill>
                    <a:schemeClr val="bg2"/>
                  </a:solidFill>
                </a:rPr>
                <a:t>it</a:t>
              </a:r>
            </a:p>
          </p:txBody>
        </p:sp>
      </p:grpSp>
      <p:sp>
        <p:nvSpPr>
          <p:cNvPr id="24582" name="Rectangle 9"/>
          <p:cNvSpPr>
            <a:spLocks noChangeArrowheads="1"/>
          </p:cNvSpPr>
          <p:nvPr/>
        </p:nvSpPr>
        <p:spPr bwMode="auto">
          <a:xfrm>
            <a:off x="827088" y="4796556"/>
            <a:ext cx="144462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583" name="Rectangle 10"/>
          <p:cNvSpPr>
            <a:spLocks noChangeArrowheads="1"/>
          </p:cNvSpPr>
          <p:nvPr/>
        </p:nvSpPr>
        <p:spPr bwMode="auto">
          <a:xfrm>
            <a:off x="1692275" y="4796556"/>
            <a:ext cx="142875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584" name="Rectangle 11"/>
          <p:cNvSpPr>
            <a:spLocks noChangeArrowheads="1"/>
          </p:cNvSpPr>
          <p:nvPr/>
        </p:nvSpPr>
        <p:spPr bwMode="auto">
          <a:xfrm>
            <a:off x="2987675" y="4796556"/>
            <a:ext cx="144463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585" name="Rectangle 12"/>
          <p:cNvSpPr>
            <a:spLocks noChangeArrowheads="1"/>
          </p:cNvSpPr>
          <p:nvPr/>
        </p:nvSpPr>
        <p:spPr bwMode="auto">
          <a:xfrm>
            <a:off x="4356100" y="4796556"/>
            <a:ext cx="144463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586" name="Rectangle 13"/>
          <p:cNvSpPr>
            <a:spLocks noChangeArrowheads="1"/>
          </p:cNvSpPr>
          <p:nvPr/>
        </p:nvSpPr>
        <p:spPr bwMode="auto">
          <a:xfrm>
            <a:off x="5508625" y="4796556"/>
            <a:ext cx="142875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587" name="Rectangle 14"/>
          <p:cNvSpPr>
            <a:spLocks noChangeArrowheads="1"/>
          </p:cNvSpPr>
          <p:nvPr/>
        </p:nvSpPr>
        <p:spPr bwMode="auto">
          <a:xfrm>
            <a:off x="6443663" y="4796556"/>
            <a:ext cx="144462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cxnSp>
        <p:nvCxnSpPr>
          <p:cNvPr id="17" name="Shape 16"/>
          <p:cNvCxnSpPr>
            <a:cxnSpLocks noChangeShapeType="1"/>
            <a:stCxn id="24611" idx="3"/>
            <a:endCxn id="24582" idx="2"/>
          </p:cNvCxnSpPr>
          <p:nvPr/>
        </p:nvCxnSpPr>
        <p:spPr bwMode="auto">
          <a:xfrm flipH="1" flipV="1">
            <a:off x="900113" y="5229944"/>
            <a:ext cx="576262" cy="1079500"/>
          </a:xfrm>
          <a:prstGeom prst="curvedConnector4">
            <a:avLst>
              <a:gd name="adj1" fmla="val -39685"/>
              <a:gd name="adj2" fmla="val 60000"/>
            </a:avLst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8" name="Shape 17"/>
          <p:cNvCxnSpPr>
            <a:cxnSpLocks noChangeShapeType="1"/>
            <a:stCxn id="24611" idx="3"/>
            <a:endCxn id="24583" idx="2"/>
          </p:cNvCxnSpPr>
          <p:nvPr/>
        </p:nvCxnSpPr>
        <p:spPr bwMode="auto">
          <a:xfrm flipV="1">
            <a:off x="1476375" y="5229944"/>
            <a:ext cx="287338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9" name="Shape 18"/>
          <p:cNvCxnSpPr>
            <a:cxnSpLocks noChangeShapeType="1"/>
            <a:stCxn id="24611" idx="3"/>
            <a:endCxn id="24584" idx="2"/>
          </p:cNvCxnSpPr>
          <p:nvPr/>
        </p:nvCxnSpPr>
        <p:spPr bwMode="auto">
          <a:xfrm flipV="1">
            <a:off x="1476375" y="5229944"/>
            <a:ext cx="1582738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0" name="Shape 19"/>
          <p:cNvCxnSpPr>
            <a:cxnSpLocks noChangeShapeType="1"/>
            <a:stCxn id="24611" idx="3"/>
            <a:endCxn id="24585" idx="2"/>
          </p:cNvCxnSpPr>
          <p:nvPr/>
        </p:nvCxnSpPr>
        <p:spPr bwMode="auto">
          <a:xfrm flipV="1">
            <a:off x="1476375" y="5229944"/>
            <a:ext cx="2951163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1" name="Shape 20"/>
          <p:cNvCxnSpPr>
            <a:cxnSpLocks noChangeShapeType="1"/>
            <a:stCxn id="24611" idx="3"/>
            <a:endCxn id="24586" idx="2"/>
          </p:cNvCxnSpPr>
          <p:nvPr/>
        </p:nvCxnSpPr>
        <p:spPr bwMode="auto">
          <a:xfrm flipV="1">
            <a:off x="1476375" y="5229944"/>
            <a:ext cx="4103688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2" name="Shape 21"/>
          <p:cNvCxnSpPr>
            <a:cxnSpLocks noChangeShapeType="1"/>
            <a:stCxn id="24611" idx="3"/>
            <a:endCxn id="24587" idx="2"/>
          </p:cNvCxnSpPr>
          <p:nvPr/>
        </p:nvCxnSpPr>
        <p:spPr bwMode="auto">
          <a:xfrm flipV="1">
            <a:off x="1476375" y="5229944"/>
            <a:ext cx="5040313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763713" y="4860056"/>
            <a:ext cx="1295400" cy="360363"/>
          </a:xfrm>
          <a:prstGeom prst="rect">
            <a:avLst/>
          </a:prstGeom>
          <a:solidFill>
            <a:schemeClr val="accent1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394325" y="4860056"/>
            <a:ext cx="1098550" cy="360363"/>
          </a:xfrm>
          <a:prstGeom prst="rect">
            <a:avLst/>
          </a:prstGeom>
          <a:solidFill>
            <a:schemeClr val="accent1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435600" y="3213100"/>
            <a:ext cx="2881313" cy="863600"/>
            <a:chOff x="35496" y="5733256"/>
            <a:chExt cx="2880320" cy="864096"/>
          </a:xfrm>
        </p:grpSpPr>
        <p:sp>
          <p:nvSpPr>
            <p:cNvPr id="24609" name="Rectangle 25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"Ten"</a:t>
              </a:r>
            </a:p>
          </p:txBody>
        </p:sp>
        <p:sp>
          <p:nvSpPr>
            <p:cNvPr id="24610" name="TextBox 26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178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word</a:t>
              </a: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5435600" y="3213100"/>
            <a:ext cx="2881313" cy="863600"/>
            <a:chOff x="35496" y="5733256"/>
            <a:chExt cx="2880320" cy="864096"/>
          </a:xfrm>
        </p:grpSpPr>
        <p:sp>
          <p:nvSpPr>
            <p:cNvPr id="24607" name="Rectangle 28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"Fifteen"</a:t>
              </a:r>
            </a:p>
          </p:txBody>
        </p:sp>
        <p:sp>
          <p:nvSpPr>
            <p:cNvPr id="24608" name="TextBox 29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178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word</a:t>
              </a: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5435600" y="3213100"/>
            <a:ext cx="2881313" cy="863600"/>
            <a:chOff x="35496" y="5733256"/>
            <a:chExt cx="2880320" cy="864096"/>
          </a:xfrm>
        </p:grpSpPr>
        <p:sp>
          <p:nvSpPr>
            <p:cNvPr id="24605" name="Rectangle 35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"Twenty"</a:t>
              </a:r>
            </a:p>
          </p:txBody>
        </p:sp>
        <p:sp>
          <p:nvSpPr>
            <p:cNvPr id="24606" name="TextBox 36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178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word</a:t>
              </a: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5435600" y="3213100"/>
            <a:ext cx="2881313" cy="863600"/>
            <a:chOff x="35496" y="5733256"/>
            <a:chExt cx="2880320" cy="864096"/>
          </a:xfrm>
        </p:grpSpPr>
        <p:sp>
          <p:nvSpPr>
            <p:cNvPr id="24603" name="Rectangle 38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"Thirty"</a:t>
              </a:r>
            </a:p>
          </p:txBody>
        </p:sp>
        <p:sp>
          <p:nvSpPr>
            <p:cNvPr id="24604" name="TextBox 39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178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word</a:t>
              </a: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5435600" y="3213100"/>
            <a:ext cx="2881313" cy="863600"/>
            <a:chOff x="35496" y="5733256"/>
            <a:chExt cx="2880320" cy="864096"/>
          </a:xfrm>
        </p:grpSpPr>
        <p:sp>
          <p:nvSpPr>
            <p:cNvPr id="24601" name="Rectangle 41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"Fifty"</a:t>
              </a:r>
            </a:p>
          </p:txBody>
        </p:sp>
        <p:sp>
          <p:nvSpPr>
            <p:cNvPr id="24602" name="TextBox 42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178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word</a:t>
              </a:r>
            </a:p>
          </p:txBody>
        </p:sp>
      </p:grp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5436096" y="3212976"/>
            <a:ext cx="818135" cy="46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Lists are for Listing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What do you want to do with a list?</a:t>
            </a:r>
          </a:p>
          <a:p>
            <a:pPr lvl="1">
              <a:defRPr/>
            </a:pPr>
            <a:r>
              <a:rPr lang="en-CA" dirty="0"/>
              <a:t>add stuff to it</a:t>
            </a:r>
          </a:p>
          <a:p>
            <a:pPr lvl="1">
              <a:defRPr/>
            </a:pPr>
            <a:r>
              <a:rPr lang="en-CA" dirty="0"/>
              <a:t>print it out</a:t>
            </a:r>
          </a:p>
          <a:p>
            <a:pPr lvl="1">
              <a:defRPr/>
            </a:pPr>
            <a:r>
              <a:rPr lang="en-CA" dirty="0"/>
              <a:t>look to see what’s on it</a:t>
            </a:r>
          </a:p>
          <a:p>
            <a:pPr lvl="1">
              <a:defRPr/>
            </a:pPr>
            <a:r>
              <a:rPr lang="en-CA" dirty="0"/>
              <a:t>check how long it is</a:t>
            </a:r>
          </a:p>
          <a:p>
            <a:pPr lvl="1">
              <a:defRPr/>
            </a:pPr>
            <a:r>
              <a:rPr lang="en-CA" dirty="0"/>
              <a:t>check if some particular thing’s on it</a:t>
            </a:r>
          </a:p>
          <a:p>
            <a:pPr lvl="1">
              <a:defRPr/>
            </a:pPr>
            <a:r>
              <a:rPr lang="en-CA" dirty="0"/>
              <a:t>remove stuff from it</a:t>
            </a:r>
          </a:p>
          <a:p>
            <a:pPr>
              <a:defRPr/>
            </a:pPr>
            <a:r>
              <a:rPr lang="en-CA" dirty="0"/>
              <a:t>List interface has methods for all those</a:t>
            </a:r>
          </a:p>
          <a:p>
            <a:pPr lvl="1">
              <a:defRPr/>
            </a:pPr>
            <a:r>
              <a:rPr lang="en-CA" dirty="0"/>
              <a:t>and lots more!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ListIterators</a:t>
            </a:r>
            <a:r>
              <a:rPr lang="en-CA" dirty="0"/>
              <a:t> Can Go in Reverse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Start at the last element</a:t>
            </a:r>
          </a:p>
          <a:p>
            <a:pPr lvl="1">
              <a:defRPr/>
            </a:pPr>
            <a:r>
              <a:rPr lang="en-CA" dirty="0"/>
              <a:t>use previous &amp; </a:t>
            </a:r>
            <a:r>
              <a:rPr lang="en-CA" dirty="0" err="1"/>
              <a:t>hasPrevious</a:t>
            </a:r>
            <a:endParaRPr lang="en-CA" dirty="0"/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public static void </a:t>
            </a:r>
            <a:r>
              <a:rPr lang="en-CA" sz="2400" dirty="0" err="1">
                <a:solidFill>
                  <a:schemeClr val="accent1"/>
                </a:solidFill>
              </a:rPr>
              <a:t>writeListReversed</a:t>
            </a:r>
            <a:r>
              <a:rPr lang="en-CA" sz="2400" dirty="0">
                <a:solidFill>
                  <a:schemeClr val="accent1"/>
                </a:solidFill>
              </a:rPr>
              <a:t>(List&lt;String&gt; list) {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ListIterator</a:t>
            </a:r>
            <a:r>
              <a:rPr lang="en-CA" sz="2400" dirty="0">
                <a:solidFill>
                  <a:schemeClr val="accent1"/>
                </a:solidFill>
              </a:rPr>
              <a:t>&lt;String&gt; it = </a:t>
            </a:r>
            <a:r>
              <a:rPr lang="en-CA" sz="2400" dirty="0" err="1">
                <a:solidFill>
                  <a:schemeClr val="accent1"/>
                </a:solidFill>
              </a:rPr>
              <a:t>list.listIterator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b="1" dirty="0" err="1">
                <a:solidFill>
                  <a:schemeClr val="accent1"/>
                </a:solidFill>
              </a:rPr>
              <a:t>list.size</a:t>
            </a:r>
            <a:r>
              <a:rPr lang="en-CA" sz="2400" b="1" dirty="0">
                <a:solidFill>
                  <a:schemeClr val="accent1"/>
                </a:solidFill>
              </a:rPr>
              <a:t>()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while(</a:t>
            </a:r>
            <a:r>
              <a:rPr lang="en-CA" sz="2400" b="1" dirty="0" err="1">
                <a:solidFill>
                  <a:schemeClr val="accent1"/>
                </a:solidFill>
              </a:rPr>
              <a:t>it.hasPrevious</a:t>
            </a:r>
            <a:r>
              <a:rPr lang="en-CA" sz="2400" b="1" dirty="0">
                <a:solidFill>
                  <a:schemeClr val="accent1"/>
                </a:solidFill>
              </a:rPr>
              <a:t>()</a:t>
            </a:r>
            <a:r>
              <a:rPr lang="en-CA" sz="2400" dirty="0">
                <a:solidFill>
                  <a:schemeClr val="accent1"/>
                </a:solidFill>
              </a:rPr>
              <a:t>) {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("\t" + </a:t>
            </a:r>
            <a:r>
              <a:rPr lang="en-CA" sz="2400" b="1" dirty="0" err="1">
                <a:solidFill>
                  <a:schemeClr val="accent1"/>
                </a:solidFill>
              </a:rPr>
              <a:t>it.previous</a:t>
            </a:r>
            <a:r>
              <a:rPr lang="en-CA" sz="2400" b="1" dirty="0">
                <a:solidFill>
                  <a:schemeClr val="accent1"/>
                </a:solidFill>
              </a:rPr>
              <a:t>()</a:t>
            </a:r>
            <a:r>
              <a:rPr lang="en-CA" sz="2400" dirty="0">
                <a:solidFill>
                  <a:schemeClr val="accent1"/>
                </a:solidFill>
              </a:rPr>
              <a:t>)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}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  <a:endParaRPr lang="en-CA" dirty="0">
              <a:solidFill>
                <a:schemeClr val="accent1"/>
              </a:solidFill>
            </a:endParaRPr>
          </a:p>
          <a:p>
            <a:pPr lvl="1">
              <a:defRPr/>
            </a:pPr>
            <a:r>
              <a:rPr lang="en-CA" dirty="0"/>
              <a:t>not as clumsy as the </a:t>
            </a:r>
            <a:r>
              <a:rPr lang="en-CA" dirty="0">
                <a:solidFill>
                  <a:schemeClr val="accent1"/>
                </a:solidFill>
              </a:rPr>
              <a:t>for</a:t>
            </a:r>
            <a:r>
              <a:rPr lang="en-CA" dirty="0"/>
              <a:t> loop version</a:t>
            </a:r>
          </a:p>
          <a:p>
            <a:pPr lvl="1">
              <a:buFont typeface="Wingdings" pitchFamily="2" charset="2"/>
              <a:buNone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Removing with an </a:t>
            </a:r>
            <a:r>
              <a:rPr lang="en-CA" dirty="0" err="1"/>
              <a:t>Iterator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Going backwards is the same!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while (</a:t>
            </a:r>
            <a:r>
              <a:rPr lang="en-CA" sz="2400" dirty="0" err="1">
                <a:solidFill>
                  <a:schemeClr val="accent1"/>
                </a:solidFill>
              </a:rPr>
              <a:t>it.hasPrevious</a:t>
            </a:r>
            <a:r>
              <a:rPr lang="en-CA" sz="2400" dirty="0">
                <a:solidFill>
                  <a:schemeClr val="accent1"/>
                </a:solidFill>
              </a:rPr>
              <a:t>())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	String word = </a:t>
            </a:r>
            <a:r>
              <a:rPr lang="en-CA" sz="2400" dirty="0" err="1">
                <a:solidFill>
                  <a:schemeClr val="accent1"/>
                </a:solidFill>
              </a:rPr>
              <a:t>it.previous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	if (</a:t>
            </a:r>
            <a:r>
              <a:rPr lang="en-CA" sz="2400" dirty="0" err="1">
                <a:solidFill>
                  <a:schemeClr val="accent1"/>
                </a:solidFill>
              </a:rPr>
              <a:t>word.startsWith</a:t>
            </a:r>
            <a:r>
              <a:rPr lang="en-CA" sz="2400" dirty="0">
                <a:solidFill>
                  <a:schemeClr val="accent1"/>
                </a:solidFill>
              </a:rPr>
              <a:t>("F"))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		</a:t>
            </a:r>
            <a:r>
              <a:rPr lang="en-CA" sz="2400" dirty="0" err="1">
                <a:solidFill>
                  <a:schemeClr val="accent1"/>
                </a:solidFill>
              </a:rPr>
              <a:t>it.remove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</p:txBody>
      </p:sp>
      <p:grpSp>
        <p:nvGrpSpPr>
          <p:cNvPr id="26628" name="Group 3"/>
          <p:cNvGrpSpPr>
            <a:grpSpLocks/>
          </p:cNvGrpSpPr>
          <p:nvPr/>
        </p:nvGrpSpPr>
        <p:grpSpPr bwMode="auto">
          <a:xfrm>
            <a:off x="684213" y="4292600"/>
            <a:ext cx="5975350" cy="865188"/>
            <a:chOff x="35496" y="5733256"/>
            <a:chExt cx="5976664" cy="864096"/>
          </a:xfrm>
        </p:grpSpPr>
        <p:sp>
          <p:nvSpPr>
            <p:cNvPr id="26661" name="Rectangle 4"/>
            <p:cNvSpPr>
              <a:spLocks noChangeArrowheads="1"/>
            </p:cNvSpPr>
            <p:nvPr/>
          </p:nvSpPr>
          <p:spPr bwMode="auto">
            <a:xfrm>
              <a:off x="251520" y="6165304"/>
              <a:ext cx="5760640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"Ten", "Fifteen", "Twenty", "Thirty", "Fifty"</a:t>
              </a:r>
            </a:p>
          </p:txBody>
        </p:sp>
        <p:sp>
          <p:nvSpPr>
            <p:cNvPr id="26662" name="TextBox 5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7149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err="1">
                  <a:solidFill>
                    <a:schemeClr val="bg2"/>
                  </a:solidFill>
                </a:rPr>
                <a:t>allMyWords</a:t>
              </a:r>
              <a:endParaRPr lang="en-CA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6629" name="Group 6"/>
          <p:cNvGrpSpPr>
            <a:grpSpLocks/>
          </p:cNvGrpSpPr>
          <p:nvPr/>
        </p:nvGrpSpPr>
        <p:grpSpPr bwMode="auto">
          <a:xfrm>
            <a:off x="755650" y="5589588"/>
            <a:ext cx="720725" cy="863600"/>
            <a:chOff x="35496" y="5733256"/>
            <a:chExt cx="720080" cy="864096"/>
          </a:xfrm>
        </p:grpSpPr>
        <p:sp>
          <p:nvSpPr>
            <p:cNvPr id="26659" name="Rectangle 7"/>
            <p:cNvSpPr>
              <a:spLocks noChangeArrowheads="1"/>
            </p:cNvSpPr>
            <p:nvPr/>
          </p:nvSpPr>
          <p:spPr bwMode="auto">
            <a:xfrm>
              <a:off x="251520" y="6165304"/>
              <a:ext cx="50405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/>
                <a:t>&amp;</a:t>
              </a:r>
            </a:p>
          </p:txBody>
        </p:sp>
        <p:sp>
          <p:nvSpPr>
            <p:cNvPr id="26660" name="TextBox 8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solidFill>
                    <a:schemeClr val="bg2"/>
                  </a:solidFill>
                </a:rPr>
                <a:t>it</a:t>
              </a:r>
            </a:p>
          </p:txBody>
        </p:sp>
      </p:grpSp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827088" y="4724400"/>
            <a:ext cx="144462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1692275" y="4724400"/>
            <a:ext cx="142875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6632" name="Rectangle 11"/>
          <p:cNvSpPr>
            <a:spLocks noChangeArrowheads="1"/>
          </p:cNvSpPr>
          <p:nvPr/>
        </p:nvSpPr>
        <p:spPr bwMode="auto">
          <a:xfrm>
            <a:off x="2987675" y="4724400"/>
            <a:ext cx="144463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6633" name="Rectangle 12"/>
          <p:cNvSpPr>
            <a:spLocks noChangeArrowheads="1"/>
          </p:cNvSpPr>
          <p:nvPr/>
        </p:nvSpPr>
        <p:spPr bwMode="auto">
          <a:xfrm>
            <a:off x="4356100" y="4724400"/>
            <a:ext cx="144463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6634" name="Rectangle 13"/>
          <p:cNvSpPr>
            <a:spLocks noChangeArrowheads="1"/>
          </p:cNvSpPr>
          <p:nvPr/>
        </p:nvSpPr>
        <p:spPr bwMode="auto">
          <a:xfrm>
            <a:off x="5508625" y="4724400"/>
            <a:ext cx="142875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6635" name="Rectangle 14"/>
          <p:cNvSpPr>
            <a:spLocks noChangeArrowheads="1"/>
          </p:cNvSpPr>
          <p:nvPr/>
        </p:nvSpPr>
        <p:spPr bwMode="auto">
          <a:xfrm>
            <a:off x="6443663" y="4724400"/>
            <a:ext cx="144462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cxnSp>
        <p:nvCxnSpPr>
          <p:cNvPr id="17" name="Shape 16"/>
          <p:cNvCxnSpPr>
            <a:cxnSpLocks noChangeShapeType="1"/>
            <a:stCxn id="26659" idx="3"/>
            <a:endCxn id="26635" idx="2"/>
          </p:cNvCxnSpPr>
          <p:nvPr/>
        </p:nvCxnSpPr>
        <p:spPr bwMode="auto">
          <a:xfrm flipV="1">
            <a:off x="1476375" y="5157788"/>
            <a:ext cx="5040313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8" name="Shape 17"/>
          <p:cNvCxnSpPr>
            <a:cxnSpLocks noChangeShapeType="1"/>
            <a:stCxn id="26659" idx="3"/>
            <a:endCxn id="26634" idx="2"/>
          </p:cNvCxnSpPr>
          <p:nvPr/>
        </p:nvCxnSpPr>
        <p:spPr bwMode="auto">
          <a:xfrm flipV="1">
            <a:off x="1476375" y="5157788"/>
            <a:ext cx="4103688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9" name="Shape 18"/>
          <p:cNvCxnSpPr>
            <a:cxnSpLocks noChangeShapeType="1"/>
            <a:stCxn id="26659" idx="3"/>
            <a:endCxn id="26633" idx="2"/>
          </p:cNvCxnSpPr>
          <p:nvPr/>
        </p:nvCxnSpPr>
        <p:spPr bwMode="auto">
          <a:xfrm flipV="1">
            <a:off x="1476375" y="5157788"/>
            <a:ext cx="2952750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0" name="Shape 19"/>
          <p:cNvCxnSpPr>
            <a:cxnSpLocks noChangeShapeType="1"/>
            <a:stCxn id="26659" idx="3"/>
            <a:endCxn id="26632" idx="2"/>
          </p:cNvCxnSpPr>
          <p:nvPr/>
        </p:nvCxnSpPr>
        <p:spPr bwMode="auto">
          <a:xfrm flipV="1">
            <a:off x="1476375" y="5157788"/>
            <a:ext cx="1584325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1" name="Shape 20"/>
          <p:cNvCxnSpPr>
            <a:cxnSpLocks noChangeShapeType="1"/>
            <a:stCxn id="26659" idx="3"/>
            <a:endCxn id="26631" idx="2"/>
          </p:cNvCxnSpPr>
          <p:nvPr/>
        </p:nvCxnSpPr>
        <p:spPr bwMode="auto">
          <a:xfrm flipV="1">
            <a:off x="1476375" y="5157788"/>
            <a:ext cx="287338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2" name="Shape 21"/>
          <p:cNvCxnSpPr>
            <a:cxnSpLocks noChangeShapeType="1"/>
            <a:stCxn id="26659" idx="3"/>
            <a:endCxn id="26630" idx="2"/>
          </p:cNvCxnSpPr>
          <p:nvPr/>
        </p:nvCxnSpPr>
        <p:spPr bwMode="auto">
          <a:xfrm flipH="1" flipV="1">
            <a:off x="900113" y="5157788"/>
            <a:ext cx="576262" cy="1079500"/>
          </a:xfrm>
          <a:prstGeom prst="curvedConnector4">
            <a:avLst>
              <a:gd name="adj1" fmla="val -39616"/>
              <a:gd name="adj2" fmla="val 60000"/>
            </a:avLst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763713" y="4787900"/>
            <a:ext cx="1295400" cy="360363"/>
          </a:xfrm>
          <a:prstGeom prst="rect">
            <a:avLst/>
          </a:prstGeom>
          <a:solidFill>
            <a:schemeClr val="accent1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394325" y="4787900"/>
            <a:ext cx="1079500" cy="365125"/>
          </a:xfrm>
          <a:prstGeom prst="rect">
            <a:avLst/>
          </a:prstGeom>
          <a:solidFill>
            <a:schemeClr val="accent1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435600" y="3213100"/>
            <a:ext cx="2881313" cy="863600"/>
            <a:chOff x="35496" y="5733256"/>
            <a:chExt cx="2880320" cy="864096"/>
          </a:xfrm>
        </p:grpSpPr>
        <p:sp>
          <p:nvSpPr>
            <p:cNvPr id="26657" name="Rectangle 25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"Fifty"</a:t>
              </a:r>
            </a:p>
          </p:txBody>
        </p:sp>
        <p:sp>
          <p:nvSpPr>
            <p:cNvPr id="26658" name="TextBox 26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178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word</a:t>
              </a: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5435600" y="3213100"/>
            <a:ext cx="2881313" cy="863600"/>
            <a:chOff x="35496" y="5733256"/>
            <a:chExt cx="2880320" cy="864096"/>
          </a:xfrm>
        </p:grpSpPr>
        <p:sp>
          <p:nvSpPr>
            <p:cNvPr id="26655" name="Rectangle 28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"Thirty"</a:t>
              </a:r>
            </a:p>
          </p:txBody>
        </p:sp>
        <p:sp>
          <p:nvSpPr>
            <p:cNvPr id="26656" name="TextBox 29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178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word</a:t>
              </a: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5435600" y="3213100"/>
            <a:ext cx="2881313" cy="863600"/>
            <a:chOff x="35496" y="5733256"/>
            <a:chExt cx="2880320" cy="864096"/>
          </a:xfrm>
        </p:grpSpPr>
        <p:sp>
          <p:nvSpPr>
            <p:cNvPr id="26653" name="Rectangle 35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"Twenty"</a:t>
              </a:r>
            </a:p>
          </p:txBody>
        </p:sp>
        <p:sp>
          <p:nvSpPr>
            <p:cNvPr id="26654" name="TextBox 36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178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word</a:t>
              </a: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5435600" y="3213100"/>
            <a:ext cx="2881313" cy="863600"/>
            <a:chOff x="35496" y="5733256"/>
            <a:chExt cx="2880320" cy="864096"/>
          </a:xfrm>
        </p:grpSpPr>
        <p:sp>
          <p:nvSpPr>
            <p:cNvPr id="26651" name="Rectangle 38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"Fifteen"</a:t>
              </a:r>
            </a:p>
          </p:txBody>
        </p:sp>
        <p:sp>
          <p:nvSpPr>
            <p:cNvPr id="26652" name="TextBox 39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178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word</a:t>
              </a: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5435600" y="3213100"/>
            <a:ext cx="2881313" cy="863600"/>
            <a:chOff x="35496" y="5733256"/>
            <a:chExt cx="2880320" cy="864096"/>
          </a:xfrm>
        </p:grpSpPr>
        <p:sp>
          <p:nvSpPr>
            <p:cNvPr id="26649" name="Rectangle 41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"Ten"</a:t>
              </a:r>
            </a:p>
          </p:txBody>
        </p:sp>
        <p:sp>
          <p:nvSpPr>
            <p:cNvPr id="26650" name="TextBox 42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178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word</a:t>
              </a:r>
            </a:p>
          </p:txBody>
        </p:sp>
      </p:grp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5436096" y="3212976"/>
            <a:ext cx="818135" cy="46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Removing with an </a:t>
            </a:r>
            <a:r>
              <a:rPr lang="en-CA" dirty="0" err="1"/>
              <a:t>Iterator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Which item did you just look at?</a:t>
            </a:r>
          </a:p>
          <a:p>
            <a:pPr>
              <a:defRPr/>
            </a:pPr>
            <a:r>
              <a:rPr lang="en-CA" dirty="0"/>
              <a:t>That’s the one that gets removed.</a:t>
            </a:r>
          </a:p>
          <a:p>
            <a:pPr>
              <a:defRPr/>
            </a:pPr>
            <a:r>
              <a:rPr lang="en-CA" dirty="0"/>
              <a:t>General policy</a:t>
            </a:r>
          </a:p>
          <a:p>
            <a:pPr lvl="1">
              <a:defRPr/>
            </a:pPr>
            <a:r>
              <a:rPr lang="en-CA" dirty="0"/>
              <a:t>check to see if there is a next/previous</a:t>
            </a:r>
          </a:p>
          <a:p>
            <a:pPr lvl="1">
              <a:defRPr/>
            </a:pPr>
            <a:r>
              <a:rPr lang="en-CA" dirty="0"/>
              <a:t>save the next/previous into a variable</a:t>
            </a:r>
          </a:p>
          <a:p>
            <a:pPr lvl="1">
              <a:defRPr/>
            </a:pPr>
            <a:r>
              <a:rPr lang="en-CA" dirty="0"/>
              <a:t>check the variable to see if it needs removed</a:t>
            </a:r>
          </a:p>
          <a:p>
            <a:pPr lvl="1">
              <a:defRPr/>
            </a:pPr>
            <a:r>
              <a:rPr lang="en-CA" dirty="0"/>
              <a:t>if so, use the </a:t>
            </a:r>
            <a:r>
              <a:rPr lang="en-CA" dirty="0" err="1"/>
              <a:t>iterator’s</a:t>
            </a:r>
            <a:r>
              <a:rPr lang="en-CA" dirty="0"/>
              <a:t> remove method to remove it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Changing with an </a:t>
            </a:r>
            <a:r>
              <a:rPr lang="en-CA" dirty="0" err="1"/>
              <a:t>Iterator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Same as removing</a:t>
            </a:r>
          </a:p>
          <a:p>
            <a:pPr lvl="1">
              <a:defRPr/>
            </a:pPr>
            <a:r>
              <a:rPr lang="en-CA"/>
              <a:t>but we’re just changing instead of removing</a:t>
            </a:r>
          </a:p>
          <a:p>
            <a:pPr>
              <a:defRPr/>
            </a:pPr>
            <a:r>
              <a:rPr lang="en-CA"/>
              <a:t>General policy</a:t>
            </a:r>
          </a:p>
          <a:p>
            <a:pPr lvl="1">
              <a:defRPr/>
            </a:pPr>
            <a:r>
              <a:rPr lang="en-CA"/>
              <a:t>check to see if there is a next/previous</a:t>
            </a:r>
          </a:p>
          <a:p>
            <a:pPr lvl="1">
              <a:defRPr/>
            </a:pPr>
            <a:r>
              <a:rPr lang="en-CA"/>
              <a:t>save the next/previous into a variable</a:t>
            </a:r>
          </a:p>
          <a:p>
            <a:pPr lvl="1">
              <a:defRPr/>
            </a:pPr>
            <a:r>
              <a:rPr lang="en-CA"/>
              <a:t>check the variable to see if it needs changed</a:t>
            </a:r>
          </a:p>
          <a:p>
            <a:pPr lvl="1">
              <a:defRPr/>
            </a:pPr>
            <a:r>
              <a:rPr lang="en-CA"/>
              <a:t>if so, use the iterator’s set method to change it</a:t>
            </a:r>
          </a:p>
          <a:p>
            <a:pPr lvl="1">
              <a:defRPr/>
            </a:pPr>
            <a:endParaRPr lang="en-CA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Changing with an </a:t>
            </a:r>
            <a:r>
              <a:rPr lang="en-CA" dirty="0" err="1"/>
              <a:t>Iterator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Change words starting with F to upper case!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while (</a:t>
            </a:r>
            <a:r>
              <a:rPr lang="en-CA" sz="2400" dirty="0" err="1">
                <a:solidFill>
                  <a:schemeClr val="accent1"/>
                </a:solidFill>
              </a:rPr>
              <a:t>it.hasPrevious</a:t>
            </a:r>
            <a:r>
              <a:rPr lang="en-CA" sz="2400" dirty="0">
                <a:solidFill>
                  <a:schemeClr val="accent1"/>
                </a:solidFill>
              </a:rPr>
              <a:t>())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	String word = </a:t>
            </a:r>
            <a:r>
              <a:rPr lang="en-CA" sz="2400" dirty="0" err="1">
                <a:solidFill>
                  <a:schemeClr val="accent1"/>
                </a:solidFill>
              </a:rPr>
              <a:t>it.previous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	if (</a:t>
            </a:r>
            <a:r>
              <a:rPr lang="en-CA" sz="2400" dirty="0" err="1">
                <a:solidFill>
                  <a:schemeClr val="accent1"/>
                </a:solidFill>
              </a:rPr>
              <a:t>word.startsWith</a:t>
            </a:r>
            <a:r>
              <a:rPr lang="en-CA" sz="2400" dirty="0">
                <a:solidFill>
                  <a:schemeClr val="accent1"/>
                </a:solidFill>
              </a:rPr>
              <a:t>("F"))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		</a:t>
            </a:r>
            <a:r>
              <a:rPr lang="en-CA" sz="2400" dirty="0" err="1">
                <a:solidFill>
                  <a:schemeClr val="accent1"/>
                </a:solidFill>
              </a:rPr>
              <a:t>it.set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word.toUpperCase</a:t>
            </a:r>
            <a:r>
              <a:rPr lang="en-CA" sz="2400" dirty="0">
                <a:solidFill>
                  <a:schemeClr val="accent1"/>
                </a:solidFill>
              </a:rPr>
              <a:t>());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</p:txBody>
      </p:sp>
      <p:grpSp>
        <p:nvGrpSpPr>
          <p:cNvPr id="29700" name="Group 3"/>
          <p:cNvGrpSpPr>
            <a:grpSpLocks/>
          </p:cNvGrpSpPr>
          <p:nvPr/>
        </p:nvGrpSpPr>
        <p:grpSpPr bwMode="auto">
          <a:xfrm>
            <a:off x="684213" y="4292600"/>
            <a:ext cx="5975350" cy="865188"/>
            <a:chOff x="35496" y="5733256"/>
            <a:chExt cx="5976664" cy="864096"/>
          </a:xfrm>
        </p:grpSpPr>
        <p:sp>
          <p:nvSpPr>
            <p:cNvPr id="29733" name="Rectangle 4"/>
            <p:cNvSpPr>
              <a:spLocks noChangeArrowheads="1"/>
            </p:cNvSpPr>
            <p:nvPr/>
          </p:nvSpPr>
          <p:spPr bwMode="auto">
            <a:xfrm>
              <a:off x="251520" y="6165304"/>
              <a:ext cx="5760640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"Ten", "Fifteen", "Twenty", "Thirty", "Fifty"</a:t>
              </a:r>
            </a:p>
          </p:txBody>
        </p:sp>
        <p:sp>
          <p:nvSpPr>
            <p:cNvPr id="29734" name="TextBox 5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7149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err="1">
                  <a:solidFill>
                    <a:schemeClr val="bg2"/>
                  </a:solidFill>
                </a:rPr>
                <a:t>allMyWords</a:t>
              </a:r>
              <a:endParaRPr lang="en-CA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9701" name="Group 6"/>
          <p:cNvGrpSpPr>
            <a:grpSpLocks/>
          </p:cNvGrpSpPr>
          <p:nvPr/>
        </p:nvGrpSpPr>
        <p:grpSpPr bwMode="auto">
          <a:xfrm>
            <a:off x="755650" y="5589588"/>
            <a:ext cx="720725" cy="863600"/>
            <a:chOff x="35496" y="5733256"/>
            <a:chExt cx="720080" cy="864096"/>
          </a:xfrm>
        </p:grpSpPr>
        <p:sp>
          <p:nvSpPr>
            <p:cNvPr id="29731" name="Rectangle 7"/>
            <p:cNvSpPr>
              <a:spLocks noChangeArrowheads="1"/>
            </p:cNvSpPr>
            <p:nvPr/>
          </p:nvSpPr>
          <p:spPr bwMode="auto">
            <a:xfrm>
              <a:off x="251520" y="6165304"/>
              <a:ext cx="50405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/>
                <a:t>&amp;</a:t>
              </a:r>
            </a:p>
          </p:txBody>
        </p:sp>
        <p:sp>
          <p:nvSpPr>
            <p:cNvPr id="29732" name="TextBox 8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>
                  <a:solidFill>
                    <a:schemeClr val="bg2"/>
                  </a:solidFill>
                </a:rPr>
                <a:t>it</a:t>
              </a:r>
            </a:p>
          </p:txBody>
        </p:sp>
      </p:grpSp>
      <p:sp>
        <p:nvSpPr>
          <p:cNvPr id="29702" name="Rectangle 9"/>
          <p:cNvSpPr>
            <a:spLocks noChangeArrowheads="1"/>
          </p:cNvSpPr>
          <p:nvPr/>
        </p:nvSpPr>
        <p:spPr bwMode="auto">
          <a:xfrm>
            <a:off x="827088" y="4724400"/>
            <a:ext cx="144462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703" name="Rectangle 10"/>
          <p:cNvSpPr>
            <a:spLocks noChangeArrowheads="1"/>
          </p:cNvSpPr>
          <p:nvPr/>
        </p:nvSpPr>
        <p:spPr bwMode="auto">
          <a:xfrm>
            <a:off x="1692275" y="4724400"/>
            <a:ext cx="142875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704" name="Rectangle 11"/>
          <p:cNvSpPr>
            <a:spLocks noChangeArrowheads="1"/>
          </p:cNvSpPr>
          <p:nvPr/>
        </p:nvSpPr>
        <p:spPr bwMode="auto">
          <a:xfrm>
            <a:off x="2987675" y="4724400"/>
            <a:ext cx="144463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705" name="Rectangle 12"/>
          <p:cNvSpPr>
            <a:spLocks noChangeArrowheads="1"/>
          </p:cNvSpPr>
          <p:nvPr/>
        </p:nvSpPr>
        <p:spPr bwMode="auto">
          <a:xfrm>
            <a:off x="4356100" y="4724400"/>
            <a:ext cx="144463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706" name="Rectangle 13"/>
          <p:cNvSpPr>
            <a:spLocks noChangeArrowheads="1"/>
          </p:cNvSpPr>
          <p:nvPr/>
        </p:nvSpPr>
        <p:spPr bwMode="auto">
          <a:xfrm>
            <a:off x="5508625" y="4724400"/>
            <a:ext cx="142875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707" name="Rectangle 14"/>
          <p:cNvSpPr>
            <a:spLocks noChangeArrowheads="1"/>
          </p:cNvSpPr>
          <p:nvPr/>
        </p:nvSpPr>
        <p:spPr bwMode="auto">
          <a:xfrm>
            <a:off x="6443663" y="4724400"/>
            <a:ext cx="144462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cxnSp>
        <p:nvCxnSpPr>
          <p:cNvPr id="17" name="Shape 16"/>
          <p:cNvCxnSpPr>
            <a:cxnSpLocks noChangeShapeType="1"/>
            <a:stCxn id="29731" idx="3"/>
            <a:endCxn id="29707" idx="2"/>
          </p:cNvCxnSpPr>
          <p:nvPr/>
        </p:nvCxnSpPr>
        <p:spPr bwMode="auto">
          <a:xfrm flipV="1">
            <a:off x="1476375" y="5157788"/>
            <a:ext cx="5040313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8" name="Shape 17"/>
          <p:cNvCxnSpPr>
            <a:cxnSpLocks noChangeShapeType="1"/>
            <a:stCxn id="29731" idx="3"/>
            <a:endCxn id="29706" idx="2"/>
          </p:cNvCxnSpPr>
          <p:nvPr/>
        </p:nvCxnSpPr>
        <p:spPr bwMode="auto">
          <a:xfrm flipV="1">
            <a:off x="1476375" y="5157788"/>
            <a:ext cx="4103688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9" name="Shape 18"/>
          <p:cNvCxnSpPr>
            <a:cxnSpLocks noChangeShapeType="1"/>
            <a:stCxn id="29731" idx="3"/>
            <a:endCxn id="29705" idx="2"/>
          </p:cNvCxnSpPr>
          <p:nvPr/>
        </p:nvCxnSpPr>
        <p:spPr bwMode="auto">
          <a:xfrm flipV="1">
            <a:off x="1476375" y="5157788"/>
            <a:ext cx="2952750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0" name="Shape 19"/>
          <p:cNvCxnSpPr>
            <a:cxnSpLocks noChangeShapeType="1"/>
            <a:stCxn id="29731" idx="3"/>
            <a:endCxn id="29704" idx="2"/>
          </p:cNvCxnSpPr>
          <p:nvPr/>
        </p:nvCxnSpPr>
        <p:spPr bwMode="auto">
          <a:xfrm flipV="1">
            <a:off x="1476375" y="5157788"/>
            <a:ext cx="1584325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1" name="Shape 20"/>
          <p:cNvCxnSpPr>
            <a:cxnSpLocks noChangeShapeType="1"/>
            <a:stCxn id="29731" idx="3"/>
            <a:endCxn id="29703" idx="2"/>
          </p:cNvCxnSpPr>
          <p:nvPr/>
        </p:nvCxnSpPr>
        <p:spPr bwMode="auto">
          <a:xfrm flipV="1">
            <a:off x="1476375" y="5157788"/>
            <a:ext cx="287338" cy="10795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2" name="Shape 21"/>
          <p:cNvCxnSpPr>
            <a:cxnSpLocks noChangeShapeType="1"/>
            <a:stCxn id="29731" idx="3"/>
            <a:endCxn id="29702" idx="2"/>
          </p:cNvCxnSpPr>
          <p:nvPr/>
        </p:nvCxnSpPr>
        <p:spPr bwMode="auto">
          <a:xfrm flipH="1" flipV="1">
            <a:off x="900113" y="5157788"/>
            <a:ext cx="576262" cy="1079500"/>
          </a:xfrm>
          <a:prstGeom prst="curvedConnector4">
            <a:avLst>
              <a:gd name="adj1" fmla="val -39616"/>
              <a:gd name="adj2" fmla="val 60000"/>
            </a:avLst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763713" y="4797425"/>
            <a:ext cx="1368425" cy="360363"/>
          </a:xfrm>
          <a:prstGeom prst="rect">
            <a:avLst/>
          </a:prstGeom>
          <a:solidFill>
            <a:schemeClr val="accent1"/>
          </a:solidFill>
          <a:ln w="12700" algn="ctr">
            <a:noFill/>
            <a:round/>
            <a:headEnd/>
            <a:tailEnd/>
          </a:ln>
        </p:spPr>
        <p:txBody>
          <a:bodyPr lIns="0" tIns="0" rIns="0" bIns="91440" anchor="ctr"/>
          <a:lstStyle/>
          <a:p>
            <a:r>
              <a:rPr lang="en-CA" sz="2000"/>
              <a:t>"FIFTEEN"</a:t>
            </a:r>
            <a:r>
              <a:rPr lang="en-CA"/>
              <a:t>,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545138" y="4797425"/>
            <a:ext cx="1114425" cy="360363"/>
          </a:xfrm>
          <a:prstGeom prst="rect">
            <a:avLst/>
          </a:prstGeom>
          <a:solidFill>
            <a:schemeClr val="accent1"/>
          </a:solidFill>
          <a:ln w="12700" algn="ctr">
            <a:noFill/>
            <a:round/>
            <a:headEnd/>
            <a:tailEnd/>
          </a:ln>
        </p:spPr>
        <p:txBody>
          <a:bodyPr lIns="0" tIns="0" rIns="0" bIns="91440" anchor="ctr"/>
          <a:lstStyle/>
          <a:p>
            <a:r>
              <a:rPr lang="en-CA"/>
              <a:t>"</a:t>
            </a:r>
            <a:r>
              <a:rPr lang="en-CA" sz="2000"/>
              <a:t>FIFTY"</a:t>
            </a:r>
            <a:endParaRPr lang="en-CA"/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435600" y="3213100"/>
            <a:ext cx="2881313" cy="863600"/>
            <a:chOff x="35496" y="5733256"/>
            <a:chExt cx="2880320" cy="864096"/>
          </a:xfrm>
        </p:grpSpPr>
        <p:sp>
          <p:nvSpPr>
            <p:cNvPr id="29729" name="Rectangle 25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"Fifty"</a:t>
              </a:r>
            </a:p>
          </p:txBody>
        </p:sp>
        <p:sp>
          <p:nvSpPr>
            <p:cNvPr id="29730" name="TextBox 26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178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word</a:t>
              </a: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5435600" y="3213100"/>
            <a:ext cx="2881313" cy="863600"/>
            <a:chOff x="35496" y="5733256"/>
            <a:chExt cx="2880320" cy="864096"/>
          </a:xfrm>
        </p:grpSpPr>
        <p:sp>
          <p:nvSpPr>
            <p:cNvPr id="29727" name="Rectangle 28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"Thirty"</a:t>
              </a:r>
            </a:p>
          </p:txBody>
        </p:sp>
        <p:sp>
          <p:nvSpPr>
            <p:cNvPr id="29728" name="TextBox 29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178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word</a:t>
              </a: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5435600" y="3213100"/>
            <a:ext cx="2881313" cy="863600"/>
            <a:chOff x="35496" y="5733256"/>
            <a:chExt cx="2880320" cy="864096"/>
          </a:xfrm>
        </p:grpSpPr>
        <p:sp>
          <p:nvSpPr>
            <p:cNvPr id="29725" name="Rectangle 35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"Twenty"</a:t>
              </a:r>
            </a:p>
          </p:txBody>
        </p:sp>
        <p:sp>
          <p:nvSpPr>
            <p:cNvPr id="29726" name="TextBox 36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178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word</a:t>
              </a: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5435600" y="3213100"/>
            <a:ext cx="2881313" cy="863600"/>
            <a:chOff x="35496" y="5733256"/>
            <a:chExt cx="2880320" cy="864096"/>
          </a:xfrm>
        </p:grpSpPr>
        <p:sp>
          <p:nvSpPr>
            <p:cNvPr id="29723" name="Rectangle 38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"Fifteen"</a:t>
              </a:r>
            </a:p>
          </p:txBody>
        </p:sp>
        <p:sp>
          <p:nvSpPr>
            <p:cNvPr id="29724" name="TextBox 39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178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word</a:t>
              </a: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5435600" y="3213100"/>
            <a:ext cx="2881313" cy="863600"/>
            <a:chOff x="35496" y="5733256"/>
            <a:chExt cx="2880320" cy="864096"/>
          </a:xfrm>
        </p:grpSpPr>
        <p:sp>
          <p:nvSpPr>
            <p:cNvPr id="29721" name="Rectangle 41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"Ten"</a:t>
              </a:r>
            </a:p>
          </p:txBody>
        </p:sp>
        <p:sp>
          <p:nvSpPr>
            <p:cNvPr id="29722" name="TextBox 42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178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word</a:t>
              </a:r>
            </a:p>
          </p:txBody>
        </p:sp>
      </p:grp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5436096" y="3212976"/>
            <a:ext cx="818135" cy="46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Adding with an </a:t>
            </a:r>
            <a:r>
              <a:rPr lang="en-CA" dirty="0" err="1"/>
              <a:t>Iterator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Adds </a:t>
            </a:r>
            <a:r>
              <a:rPr lang="en-CA" i="1" dirty="0"/>
              <a:t>towards the front</a:t>
            </a:r>
            <a:r>
              <a:rPr lang="en-CA" dirty="0"/>
              <a:t> of the list</a:t>
            </a:r>
          </a:p>
          <a:p>
            <a:pPr lvl="1">
              <a:defRPr/>
            </a:pPr>
            <a:r>
              <a:rPr lang="en-CA" dirty="0"/>
              <a:t>if going forward, then </a:t>
            </a:r>
            <a:r>
              <a:rPr lang="en-CA" dirty="0" err="1"/>
              <a:t>iterator</a:t>
            </a:r>
            <a:r>
              <a:rPr lang="en-CA" dirty="0"/>
              <a:t> will not see them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/>
          </a:p>
          <a:p>
            <a:pPr lvl="1">
              <a:defRPr/>
            </a:pPr>
            <a:r>
              <a:rPr lang="en-CA" dirty="0"/>
              <a:t>if going backward. </a:t>
            </a:r>
            <a:r>
              <a:rPr lang="en-CA" dirty="0" err="1"/>
              <a:t>iterator</a:t>
            </a:r>
            <a:r>
              <a:rPr lang="en-CA" dirty="0"/>
              <a:t> will see them</a:t>
            </a:r>
          </a:p>
          <a:p>
            <a:pPr lvl="1">
              <a:defRPr/>
            </a:pPr>
            <a:endParaRPr lang="en-CA" dirty="0"/>
          </a:p>
        </p:txBody>
      </p:sp>
      <p:grpSp>
        <p:nvGrpSpPr>
          <p:cNvPr id="30724" name="Group 3"/>
          <p:cNvGrpSpPr>
            <a:grpSpLocks/>
          </p:cNvGrpSpPr>
          <p:nvPr/>
        </p:nvGrpSpPr>
        <p:grpSpPr bwMode="auto">
          <a:xfrm>
            <a:off x="684213" y="4867275"/>
            <a:ext cx="5975350" cy="866775"/>
            <a:chOff x="35496" y="5733256"/>
            <a:chExt cx="5976664" cy="865430"/>
          </a:xfrm>
        </p:grpSpPr>
        <p:sp>
          <p:nvSpPr>
            <p:cNvPr id="30767" name="Rectangle 4"/>
            <p:cNvSpPr>
              <a:spLocks noChangeArrowheads="1"/>
            </p:cNvSpPr>
            <p:nvPr/>
          </p:nvSpPr>
          <p:spPr bwMode="auto">
            <a:xfrm>
              <a:off x="251520" y="6166638"/>
              <a:ext cx="5760640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"Ten", "Fifteen", "Twenty", "Thirty", "Fifty"</a:t>
              </a:r>
            </a:p>
          </p:txBody>
        </p:sp>
        <p:sp>
          <p:nvSpPr>
            <p:cNvPr id="30768" name="TextBox 5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84772" cy="461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CA"/>
            </a:p>
          </p:txBody>
        </p:sp>
      </p:grpSp>
      <p:grpSp>
        <p:nvGrpSpPr>
          <p:cNvPr id="30725" name="Group 6"/>
          <p:cNvGrpSpPr>
            <a:grpSpLocks/>
          </p:cNvGrpSpPr>
          <p:nvPr/>
        </p:nvGrpSpPr>
        <p:grpSpPr bwMode="auto">
          <a:xfrm>
            <a:off x="755650" y="5876925"/>
            <a:ext cx="720725" cy="863600"/>
            <a:chOff x="35496" y="5733256"/>
            <a:chExt cx="720080" cy="864096"/>
          </a:xfrm>
        </p:grpSpPr>
        <p:sp>
          <p:nvSpPr>
            <p:cNvPr id="30765" name="Rectangle 7"/>
            <p:cNvSpPr>
              <a:spLocks noChangeArrowheads="1"/>
            </p:cNvSpPr>
            <p:nvPr/>
          </p:nvSpPr>
          <p:spPr bwMode="auto">
            <a:xfrm>
              <a:off x="251520" y="6165304"/>
              <a:ext cx="50405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/>
                <a:t>&amp;</a:t>
              </a:r>
            </a:p>
          </p:txBody>
        </p:sp>
        <p:sp>
          <p:nvSpPr>
            <p:cNvPr id="30766" name="TextBox 8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it</a:t>
              </a:r>
            </a:p>
          </p:txBody>
        </p:sp>
      </p:grpSp>
      <p:sp>
        <p:nvSpPr>
          <p:cNvPr id="30726" name="Rectangle 9"/>
          <p:cNvSpPr>
            <a:spLocks noChangeArrowheads="1"/>
          </p:cNvSpPr>
          <p:nvPr/>
        </p:nvSpPr>
        <p:spPr bwMode="auto">
          <a:xfrm>
            <a:off x="827088" y="5297488"/>
            <a:ext cx="144462" cy="433387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727" name="Rectangle 10"/>
          <p:cNvSpPr>
            <a:spLocks noChangeArrowheads="1"/>
          </p:cNvSpPr>
          <p:nvPr/>
        </p:nvSpPr>
        <p:spPr bwMode="auto">
          <a:xfrm>
            <a:off x="1692275" y="5297488"/>
            <a:ext cx="142875" cy="433387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728" name="Rectangle 11"/>
          <p:cNvSpPr>
            <a:spLocks noChangeArrowheads="1"/>
          </p:cNvSpPr>
          <p:nvPr/>
        </p:nvSpPr>
        <p:spPr bwMode="auto">
          <a:xfrm>
            <a:off x="2987675" y="5297488"/>
            <a:ext cx="144463" cy="433387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729" name="Rectangle 12"/>
          <p:cNvSpPr>
            <a:spLocks noChangeArrowheads="1"/>
          </p:cNvSpPr>
          <p:nvPr/>
        </p:nvSpPr>
        <p:spPr bwMode="auto">
          <a:xfrm>
            <a:off x="4356100" y="5297488"/>
            <a:ext cx="144463" cy="433387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730" name="Rectangle 13"/>
          <p:cNvSpPr>
            <a:spLocks noChangeArrowheads="1"/>
          </p:cNvSpPr>
          <p:nvPr/>
        </p:nvSpPr>
        <p:spPr bwMode="auto">
          <a:xfrm>
            <a:off x="5508625" y="5299075"/>
            <a:ext cx="142875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731" name="Rectangle 14"/>
          <p:cNvSpPr>
            <a:spLocks noChangeArrowheads="1"/>
          </p:cNvSpPr>
          <p:nvPr/>
        </p:nvSpPr>
        <p:spPr bwMode="auto">
          <a:xfrm>
            <a:off x="6443663" y="5299075"/>
            <a:ext cx="144462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cxnSp>
        <p:nvCxnSpPr>
          <p:cNvPr id="16" name="Shape 15"/>
          <p:cNvCxnSpPr>
            <a:cxnSpLocks noChangeShapeType="1"/>
            <a:stCxn id="30765" idx="3"/>
            <a:endCxn id="30731" idx="2"/>
          </p:cNvCxnSpPr>
          <p:nvPr/>
        </p:nvCxnSpPr>
        <p:spPr bwMode="auto">
          <a:xfrm flipV="1">
            <a:off x="1476375" y="5732463"/>
            <a:ext cx="5040313" cy="792162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7" name="Shape 16"/>
          <p:cNvCxnSpPr>
            <a:cxnSpLocks noChangeShapeType="1"/>
            <a:stCxn id="30765" idx="3"/>
            <a:endCxn id="30730" idx="2"/>
          </p:cNvCxnSpPr>
          <p:nvPr/>
        </p:nvCxnSpPr>
        <p:spPr bwMode="auto">
          <a:xfrm flipV="1">
            <a:off x="1476375" y="5732463"/>
            <a:ext cx="4103688" cy="792162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684213" y="4867275"/>
            <a:ext cx="6688137" cy="865188"/>
            <a:chOff x="35496" y="5733256"/>
            <a:chExt cx="6689187" cy="864096"/>
          </a:xfrm>
        </p:grpSpPr>
        <p:sp>
          <p:nvSpPr>
            <p:cNvPr id="30763" name="Rectangle 26"/>
            <p:cNvSpPr>
              <a:spLocks noChangeArrowheads="1"/>
            </p:cNvSpPr>
            <p:nvPr/>
          </p:nvSpPr>
          <p:spPr bwMode="auto">
            <a:xfrm>
              <a:off x="251521" y="6165304"/>
              <a:ext cx="6473162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"Ten", "Fifteen", "Twenty", "Thirty", "A", "Fifty"</a:t>
              </a:r>
            </a:p>
          </p:txBody>
        </p:sp>
        <p:sp>
          <p:nvSpPr>
            <p:cNvPr id="30764" name="TextBox 27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84772" cy="461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CA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684213" y="4867275"/>
            <a:ext cx="7272337" cy="865188"/>
            <a:chOff x="35496" y="5733256"/>
            <a:chExt cx="7274409" cy="864096"/>
          </a:xfrm>
        </p:grpSpPr>
        <p:sp>
          <p:nvSpPr>
            <p:cNvPr id="30761" name="Rectangle 29"/>
            <p:cNvSpPr>
              <a:spLocks noChangeArrowheads="1"/>
            </p:cNvSpPr>
            <p:nvPr/>
          </p:nvSpPr>
          <p:spPr bwMode="auto">
            <a:xfrm>
              <a:off x="251520" y="6165304"/>
              <a:ext cx="7058385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"Ten", "Fifteen", "Twenty", "Thirty", "B", "A", "Fifty"</a:t>
              </a:r>
            </a:p>
          </p:txBody>
        </p:sp>
        <p:sp>
          <p:nvSpPr>
            <p:cNvPr id="30762" name="TextBox 30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84772" cy="461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CA"/>
            </a:p>
          </p:txBody>
        </p:sp>
      </p:grpSp>
      <p:grpSp>
        <p:nvGrpSpPr>
          <p:cNvPr id="30736" name="Group 31"/>
          <p:cNvGrpSpPr>
            <a:grpSpLocks/>
          </p:cNvGrpSpPr>
          <p:nvPr/>
        </p:nvGrpSpPr>
        <p:grpSpPr bwMode="auto">
          <a:xfrm>
            <a:off x="836613" y="2636838"/>
            <a:ext cx="5975350" cy="865187"/>
            <a:chOff x="35496" y="5733256"/>
            <a:chExt cx="5976664" cy="864096"/>
          </a:xfrm>
        </p:grpSpPr>
        <p:sp>
          <p:nvSpPr>
            <p:cNvPr id="30759" name="Rectangle 32"/>
            <p:cNvSpPr>
              <a:spLocks noChangeArrowheads="1"/>
            </p:cNvSpPr>
            <p:nvPr/>
          </p:nvSpPr>
          <p:spPr bwMode="auto">
            <a:xfrm>
              <a:off x="251520" y="6165304"/>
              <a:ext cx="5760640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"Ten", "Fifteen", "Twenty", "Thirty", "Fifty"</a:t>
              </a:r>
            </a:p>
          </p:txBody>
        </p:sp>
        <p:sp>
          <p:nvSpPr>
            <p:cNvPr id="30760" name="TextBox 33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84772" cy="461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CA"/>
            </a:p>
          </p:txBody>
        </p:sp>
      </p:grpSp>
      <p:grpSp>
        <p:nvGrpSpPr>
          <p:cNvPr id="30737" name="Group 34"/>
          <p:cNvGrpSpPr>
            <a:grpSpLocks/>
          </p:cNvGrpSpPr>
          <p:nvPr/>
        </p:nvGrpSpPr>
        <p:grpSpPr bwMode="auto">
          <a:xfrm>
            <a:off x="755650" y="3717925"/>
            <a:ext cx="720725" cy="863600"/>
            <a:chOff x="35496" y="5733256"/>
            <a:chExt cx="720080" cy="864098"/>
          </a:xfrm>
        </p:grpSpPr>
        <p:sp>
          <p:nvSpPr>
            <p:cNvPr id="30757" name="Rectangle 35"/>
            <p:cNvSpPr>
              <a:spLocks noChangeArrowheads="1"/>
            </p:cNvSpPr>
            <p:nvPr/>
          </p:nvSpPr>
          <p:spPr bwMode="auto">
            <a:xfrm>
              <a:off x="251520" y="6165306"/>
              <a:ext cx="50405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/>
                <a:t>&amp;</a:t>
              </a:r>
            </a:p>
          </p:txBody>
        </p:sp>
        <p:sp>
          <p:nvSpPr>
            <p:cNvPr id="30758" name="TextBox 36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it</a:t>
              </a:r>
            </a:p>
          </p:txBody>
        </p:sp>
      </p:grpSp>
      <p:sp>
        <p:nvSpPr>
          <p:cNvPr id="30738" name="Rectangle 37"/>
          <p:cNvSpPr>
            <a:spLocks noChangeArrowheads="1"/>
          </p:cNvSpPr>
          <p:nvPr/>
        </p:nvSpPr>
        <p:spPr bwMode="auto">
          <a:xfrm>
            <a:off x="979488" y="3068638"/>
            <a:ext cx="144462" cy="433387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739" name="Rectangle 38"/>
          <p:cNvSpPr>
            <a:spLocks noChangeArrowheads="1"/>
          </p:cNvSpPr>
          <p:nvPr/>
        </p:nvSpPr>
        <p:spPr bwMode="auto">
          <a:xfrm>
            <a:off x="1844675" y="3068638"/>
            <a:ext cx="142875" cy="433387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740" name="Rectangle 39"/>
          <p:cNvSpPr>
            <a:spLocks noChangeArrowheads="1"/>
          </p:cNvSpPr>
          <p:nvPr/>
        </p:nvSpPr>
        <p:spPr bwMode="auto">
          <a:xfrm>
            <a:off x="2411413" y="3068638"/>
            <a:ext cx="144462" cy="433387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741" name="Rectangle 40"/>
          <p:cNvSpPr>
            <a:spLocks noChangeArrowheads="1"/>
          </p:cNvSpPr>
          <p:nvPr/>
        </p:nvSpPr>
        <p:spPr bwMode="auto">
          <a:xfrm>
            <a:off x="3059113" y="3068638"/>
            <a:ext cx="144462" cy="433387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742" name="Rectangle 41"/>
          <p:cNvSpPr>
            <a:spLocks noChangeArrowheads="1"/>
          </p:cNvSpPr>
          <p:nvPr/>
        </p:nvSpPr>
        <p:spPr bwMode="auto">
          <a:xfrm>
            <a:off x="4211638" y="3140075"/>
            <a:ext cx="142875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743" name="Rectangle 42"/>
          <p:cNvSpPr>
            <a:spLocks noChangeArrowheads="1"/>
          </p:cNvSpPr>
          <p:nvPr/>
        </p:nvSpPr>
        <p:spPr bwMode="auto">
          <a:xfrm>
            <a:off x="6596063" y="3068638"/>
            <a:ext cx="144462" cy="433387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cxnSp>
        <p:nvCxnSpPr>
          <p:cNvPr id="44" name="Shape 43"/>
          <p:cNvCxnSpPr>
            <a:cxnSpLocks noChangeShapeType="1"/>
            <a:stCxn id="30757" idx="3"/>
            <a:endCxn id="30738" idx="2"/>
          </p:cNvCxnSpPr>
          <p:nvPr/>
        </p:nvCxnSpPr>
        <p:spPr bwMode="auto">
          <a:xfrm flipH="1" flipV="1">
            <a:off x="1052513" y="3502025"/>
            <a:ext cx="423862" cy="863600"/>
          </a:xfrm>
          <a:prstGeom prst="curvedConnector4">
            <a:avLst>
              <a:gd name="adj1" fmla="val -53921"/>
              <a:gd name="adj2" fmla="val 62509"/>
            </a:avLst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45" name="Shape 44"/>
          <p:cNvCxnSpPr>
            <a:cxnSpLocks noChangeShapeType="1"/>
            <a:stCxn id="30757" idx="3"/>
            <a:endCxn id="30739" idx="2"/>
          </p:cNvCxnSpPr>
          <p:nvPr/>
        </p:nvCxnSpPr>
        <p:spPr bwMode="auto">
          <a:xfrm flipV="1">
            <a:off x="1476375" y="3502025"/>
            <a:ext cx="439738" cy="8636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836613" y="2636838"/>
            <a:ext cx="6688137" cy="865187"/>
            <a:chOff x="35496" y="5733256"/>
            <a:chExt cx="6689187" cy="864096"/>
          </a:xfrm>
        </p:grpSpPr>
        <p:sp>
          <p:nvSpPr>
            <p:cNvPr id="30755" name="Rectangle 46"/>
            <p:cNvSpPr>
              <a:spLocks noChangeArrowheads="1"/>
            </p:cNvSpPr>
            <p:nvPr/>
          </p:nvSpPr>
          <p:spPr bwMode="auto">
            <a:xfrm>
              <a:off x="251521" y="6165304"/>
              <a:ext cx="6473162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"Ten", "A", "Fifteen", "Twenty", "Thirty", "Fifty"</a:t>
              </a:r>
            </a:p>
          </p:txBody>
        </p:sp>
        <p:sp>
          <p:nvSpPr>
            <p:cNvPr id="30756" name="TextBox 47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84772" cy="461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CA"/>
            </a:p>
          </p:txBody>
        </p:sp>
      </p:grp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836613" y="2636838"/>
            <a:ext cx="7272337" cy="865187"/>
            <a:chOff x="35496" y="5733256"/>
            <a:chExt cx="7274409" cy="864096"/>
          </a:xfrm>
        </p:grpSpPr>
        <p:sp>
          <p:nvSpPr>
            <p:cNvPr id="30753" name="Rectangle 49"/>
            <p:cNvSpPr>
              <a:spLocks noChangeArrowheads="1"/>
            </p:cNvSpPr>
            <p:nvPr/>
          </p:nvSpPr>
          <p:spPr bwMode="auto">
            <a:xfrm>
              <a:off x="251520" y="6165304"/>
              <a:ext cx="7058385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/>
                <a:t>"Ten", "A", "B", "Fifteen", "Twenty", "Thirty", "Fifty"</a:t>
              </a:r>
            </a:p>
          </p:txBody>
        </p:sp>
        <p:sp>
          <p:nvSpPr>
            <p:cNvPr id="30754" name="TextBox 50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84772" cy="461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CA"/>
            </a:p>
          </p:txBody>
        </p:sp>
      </p:grpSp>
      <p:cxnSp>
        <p:nvCxnSpPr>
          <p:cNvPr id="63" name="Shape 62"/>
          <p:cNvCxnSpPr>
            <a:cxnSpLocks noChangeShapeType="1"/>
            <a:stCxn id="30757" idx="3"/>
            <a:endCxn id="30740" idx="2"/>
          </p:cNvCxnSpPr>
          <p:nvPr/>
        </p:nvCxnSpPr>
        <p:spPr bwMode="auto">
          <a:xfrm flipV="1">
            <a:off x="1476375" y="3502025"/>
            <a:ext cx="1008063" cy="8636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65" name="Shape 64"/>
          <p:cNvCxnSpPr>
            <a:cxnSpLocks noChangeShapeType="1"/>
            <a:stCxn id="30757" idx="3"/>
            <a:endCxn id="30741" idx="2"/>
          </p:cNvCxnSpPr>
          <p:nvPr/>
        </p:nvCxnSpPr>
        <p:spPr bwMode="auto">
          <a:xfrm flipV="1">
            <a:off x="1476375" y="3502025"/>
            <a:ext cx="1655763" cy="86360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sp>
        <p:nvSpPr>
          <p:cNvPr id="30750" name="Rectangle 13"/>
          <p:cNvSpPr>
            <a:spLocks noChangeArrowheads="1"/>
          </p:cNvSpPr>
          <p:nvPr/>
        </p:nvSpPr>
        <p:spPr bwMode="auto">
          <a:xfrm>
            <a:off x="6084888" y="5299075"/>
            <a:ext cx="142875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751" name="Rectangle 14"/>
          <p:cNvSpPr>
            <a:spLocks noChangeArrowheads="1"/>
          </p:cNvSpPr>
          <p:nvPr/>
        </p:nvSpPr>
        <p:spPr bwMode="auto">
          <a:xfrm>
            <a:off x="6732588" y="5299075"/>
            <a:ext cx="144462" cy="4333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cxnSp>
        <p:nvCxnSpPr>
          <p:cNvPr id="48" name="Shape 47"/>
          <p:cNvCxnSpPr>
            <a:cxnSpLocks noChangeShapeType="1"/>
            <a:stCxn id="30765" idx="3"/>
            <a:endCxn id="30750" idx="2"/>
          </p:cNvCxnSpPr>
          <p:nvPr/>
        </p:nvCxnSpPr>
        <p:spPr bwMode="auto">
          <a:xfrm flipV="1">
            <a:off x="1476375" y="5732463"/>
            <a:ext cx="4679950" cy="792162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Use an </a:t>
            </a:r>
            <a:r>
              <a:rPr lang="en-CA" dirty="0" err="1"/>
              <a:t>iterator</a:t>
            </a:r>
            <a:r>
              <a:rPr lang="en-CA" dirty="0"/>
              <a:t> to go thru a List&lt;Integer&gt;, removing every negative number and changing every 0 to </a:t>
            </a:r>
            <a:r>
              <a:rPr lang="en-CA"/>
              <a:t>a 42</a:t>
            </a:r>
          </a:p>
          <a:p>
            <a:pPr lvl="1">
              <a:defRPr/>
            </a:pPr>
            <a:r>
              <a:rPr lang="en-CA"/>
              <a:t>go from front to back</a:t>
            </a:r>
          </a:p>
          <a:p>
            <a:pPr>
              <a:defRPr/>
            </a:pPr>
            <a:r>
              <a:rPr lang="en-CA"/>
              <a:t>How would it change if we wanted to go from back to front?</a:t>
            </a:r>
            <a:endParaRPr lang="en-C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List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48175"/>
          </a:xfrm>
        </p:spPr>
        <p:txBody>
          <a:bodyPr/>
          <a:lstStyle/>
          <a:p>
            <a:pPr>
              <a:tabLst>
                <a:tab pos="7531100" algn="r"/>
              </a:tabLst>
              <a:defRPr/>
            </a:pPr>
            <a:r>
              <a:rPr lang="en-CA" dirty="0"/>
              <a:t>More List interface methods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 err="1"/>
              <a:t>isEmpty</a:t>
            </a:r>
            <a:r>
              <a:rPr lang="en-CA" dirty="0"/>
              <a:t>()	</a:t>
            </a:r>
            <a:r>
              <a:rPr lang="en-CA" i="1" dirty="0"/>
              <a:t>check if list is empty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/>
              <a:t>clear()	</a:t>
            </a:r>
            <a:r>
              <a:rPr lang="en-CA" i="1" dirty="0"/>
              <a:t>make list empty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 err="1"/>
              <a:t>addAll</a:t>
            </a:r>
            <a:r>
              <a:rPr lang="en-CA" dirty="0"/>
              <a:t>(</a:t>
            </a:r>
            <a:r>
              <a:rPr lang="en-CA" dirty="0" err="1"/>
              <a:t>otherList</a:t>
            </a:r>
            <a:r>
              <a:rPr lang="en-CA" dirty="0"/>
              <a:t>)	</a:t>
            </a:r>
            <a:r>
              <a:rPr lang="en-CA" i="1" dirty="0"/>
              <a:t>add all these</a:t>
            </a:r>
            <a:endParaRPr lang="en-CA" dirty="0"/>
          </a:p>
          <a:p>
            <a:pPr lvl="1">
              <a:tabLst>
                <a:tab pos="7531100" algn="r"/>
              </a:tabLst>
              <a:defRPr/>
            </a:pPr>
            <a:r>
              <a:rPr lang="en-CA" dirty="0" err="1"/>
              <a:t>containsAll</a:t>
            </a:r>
            <a:r>
              <a:rPr lang="en-CA" dirty="0"/>
              <a:t>(</a:t>
            </a:r>
            <a:r>
              <a:rPr lang="en-CA" dirty="0" err="1"/>
              <a:t>otherList</a:t>
            </a:r>
            <a:r>
              <a:rPr lang="en-CA" dirty="0"/>
              <a:t>)	</a:t>
            </a:r>
            <a:r>
              <a:rPr lang="en-CA" i="1" dirty="0"/>
              <a:t>check if contains these</a:t>
            </a:r>
            <a:endParaRPr lang="en-CA" dirty="0"/>
          </a:p>
          <a:p>
            <a:pPr lvl="1">
              <a:tabLst>
                <a:tab pos="7531100" algn="r"/>
              </a:tabLst>
              <a:defRPr/>
            </a:pPr>
            <a:r>
              <a:rPr lang="en-CA" dirty="0" err="1"/>
              <a:t>removeAll</a:t>
            </a:r>
            <a:r>
              <a:rPr lang="en-CA" dirty="0"/>
              <a:t>(</a:t>
            </a:r>
            <a:r>
              <a:rPr lang="en-CA" dirty="0" err="1"/>
              <a:t>otherList</a:t>
            </a:r>
            <a:r>
              <a:rPr lang="en-CA" dirty="0"/>
              <a:t>)	</a:t>
            </a:r>
            <a:r>
              <a:rPr lang="en-CA" i="1" dirty="0"/>
              <a:t>remove all these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 err="1"/>
              <a:t>retainAll</a:t>
            </a:r>
            <a:r>
              <a:rPr lang="en-CA" dirty="0"/>
              <a:t>(</a:t>
            </a:r>
            <a:r>
              <a:rPr lang="en-CA" dirty="0" err="1"/>
              <a:t>otherList</a:t>
            </a:r>
            <a:r>
              <a:rPr lang="en-CA" dirty="0"/>
              <a:t>)	</a:t>
            </a:r>
            <a:r>
              <a:rPr lang="en-CA" i="1" dirty="0"/>
              <a:t>keep only these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 err="1"/>
              <a:t>subList</a:t>
            </a:r>
            <a:r>
              <a:rPr lang="en-CA" dirty="0"/>
              <a:t>(from, to)	</a:t>
            </a:r>
            <a:r>
              <a:rPr lang="en-CA" i="1" dirty="0"/>
              <a:t>get part of the list</a:t>
            </a:r>
            <a:endParaRPr lang="en-C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Check if a List is Empty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>
              <a:defRPr/>
            </a:pPr>
            <a:r>
              <a:rPr lang="en-CA" dirty="0"/>
              <a:t>Can use </a:t>
            </a:r>
            <a:r>
              <a:rPr lang="en-CA" dirty="0" err="1"/>
              <a:t>myList.size</a:t>
            </a:r>
            <a:r>
              <a:rPr lang="en-CA" dirty="0"/>
              <a:t>() == 0…</a:t>
            </a:r>
          </a:p>
          <a:p>
            <a:pPr lvl="1">
              <a:defRPr/>
            </a:pPr>
            <a:r>
              <a:rPr lang="en-CA" dirty="0"/>
              <a:t>but this is a bit easier and clearer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("List is now " + </a:t>
            </a:r>
            <a:r>
              <a:rPr lang="en-CA" sz="2400" dirty="0" err="1">
                <a:solidFill>
                  <a:schemeClr val="accent1"/>
                </a:solidFill>
              </a:rPr>
              <a:t>myList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if (</a:t>
            </a:r>
            <a:r>
              <a:rPr lang="en-CA" sz="2400" dirty="0" err="1">
                <a:solidFill>
                  <a:schemeClr val="accent1"/>
                </a:solidFill>
              </a:rPr>
              <a:t>myList.isEmpty</a:t>
            </a:r>
            <a:r>
              <a:rPr lang="en-CA" sz="2400" dirty="0">
                <a:solidFill>
                  <a:schemeClr val="accent1"/>
                </a:solidFill>
              </a:rPr>
              <a:t>())	</a:t>
            </a: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("My list is empty");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else			</a:t>
            </a: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("My list isn't empty");</a:t>
            </a:r>
          </a:p>
          <a:p>
            <a:pPr lvl="1">
              <a:defRPr/>
            </a:pPr>
            <a:endParaRPr lang="en-CA" dirty="0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755576" y="5113338"/>
            <a:ext cx="7670874" cy="90795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List is now [Ten, Fifteen, Twenty, Thirty, Fifty]</a:t>
            </a:r>
          </a:p>
          <a:p>
            <a:r>
              <a:rPr lang="en-CA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My list isn't empty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Clear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89888" cy="4114800"/>
          </a:xfrm>
        </p:spPr>
        <p:txBody>
          <a:bodyPr/>
          <a:lstStyle/>
          <a:p>
            <a:pPr>
              <a:defRPr/>
            </a:pPr>
            <a:r>
              <a:rPr lang="en-CA" dirty="0"/>
              <a:t>Make this list empty again</a:t>
            </a:r>
          </a:p>
          <a:p>
            <a:pPr lvl="1">
              <a:defRPr/>
            </a:pPr>
            <a:r>
              <a:rPr lang="en-CA" dirty="0"/>
              <a:t>removes every element from the list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if (</a:t>
            </a:r>
            <a:r>
              <a:rPr lang="en-CA" sz="2400" dirty="0" err="1">
                <a:solidFill>
                  <a:schemeClr val="accent1"/>
                </a:solidFill>
              </a:rPr>
              <a:t>myList.isEmpty</a:t>
            </a:r>
            <a:r>
              <a:rPr lang="en-CA" sz="2400" dirty="0">
                <a:solidFill>
                  <a:schemeClr val="accent1"/>
                </a:solidFill>
              </a:rPr>
              <a:t>())	</a:t>
            </a: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("My list is empty");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else			</a:t>
            </a: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("My list isn't empty");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myList.clear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if (</a:t>
            </a:r>
            <a:r>
              <a:rPr lang="en-CA" sz="2400" dirty="0" err="1">
                <a:solidFill>
                  <a:schemeClr val="accent1"/>
                </a:solidFill>
              </a:rPr>
              <a:t>myList.isEmpty</a:t>
            </a:r>
            <a:r>
              <a:rPr lang="en-CA" sz="2400" dirty="0">
                <a:solidFill>
                  <a:schemeClr val="accent1"/>
                </a:solidFill>
              </a:rPr>
              <a:t>())	</a:t>
            </a: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("Now my list is empty");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else			</a:t>
            </a: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("My list still isn't empty");</a:t>
            </a:r>
          </a:p>
          <a:p>
            <a:pPr lvl="1">
              <a:buFont typeface="Wingdings" pitchFamily="2" charset="2"/>
              <a:buNone/>
              <a:defRPr/>
            </a:pPr>
            <a:endParaRPr lang="en-CA" sz="2400" dirty="0">
              <a:solidFill>
                <a:srgbClr val="FFFF00"/>
              </a:solidFill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5800" y="5185346"/>
            <a:ext cx="7740650" cy="90795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My list isn't empty</a:t>
            </a:r>
          </a:p>
          <a:p>
            <a:r>
              <a:rPr lang="en-CA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Now my list is empty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List ADT and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592513" algn="l"/>
              </a:tabLst>
              <a:defRPr/>
            </a:pPr>
            <a:r>
              <a:rPr lang="en-CA" dirty="0"/>
              <a:t>What is a list?</a:t>
            </a:r>
          </a:p>
          <a:p>
            <a:pPr lvl="1">
              <a:tabLst>
                <a:tab pos="3592513" algn="l"/>
              </a:tabLst>
              <a:defRPr/>
            </a:pPr>
            <a:r>
              <a:rPr lang="en-CA" i="1" dirty="0"/>
              <a:t>sequence</a:t>
            </a:r>
            <a:r>
              <a:rPr lang="en-CA" dirty="0"/>
              <a:t> of things, all the same type</a:t>
            </a:r>
          </a:p>
          <a:p>
            <a:pPr lvl="1">
              <a:tabLst>
                <a:tab pos="3592513" algn="l"/>
              </a:tabLst>
              <a:defRPr/>
            </a:pPr>
            <a:r>
              <a:rPr lang="en-CA" dirty="0"/>
              <a:t>(1</a:t>
            </a:r>
            <a:r>
              <a:rPr lang="en-CA" baseline="30000" dirty="0"/>
              <a:t>st</a:t>
            </a:r>
            <a:r>
              <a:rPr lang="en-CA" dirty="0"/>
              <a:t> item, 2</a:t>
            </a:r>
            <a:r>
              <a:rPr lang="en-CA" baseline="30000" dirty="0"/>
              <a:t>nd</a:t>
            </a:r>
            <a:r>
              <a:rPr lang="en-CA" dirty="0"/>
              <a:t> item, 3</a:t>
            </a:r>
            <a:r>
              <a:rPr lang="en-CA" baseline="30000" dirty="0"/>
              <a:t>rd</a:t>
            </a:r>
            <a:r>
              <a:rPr lang="en-CA" dirty="0"/>
              <a:t> item, ..., last item)</a:t>
            </a:r>
          </a:p>
          <a:p>
            <a:pPr>
              <a:tabLst>
                <a:tab pos="3592513" algn="l"/>
              </a:tabLst>
              <a:defRPr/>
            </a:pPr>
            <a:r>
              <a:rPr lang="en-CA" dirty="0" err="1">
                <a:solidFill>
                  <a:schemeClr val="accent1"/>
                </a:solidFill>
              </a:rPr>
              <a:t>java.util.List</a:t>
            </a:r>
            <a:r>
              <a:rPr lang="en-CA" dirty="0"/>
              <a:t> interface is </a:t>
            </a:r>
            <a:r>
              <a:rPr lang="en-CA" i="1" dirty="0"/>
              <a:t>parameterized</a:t>
            </a:r>
          </a:p>
          <a:p>
            <a:pPr lvl="1">
              <a:tabLst>
                <a:tab pos="3592513" algn="l"/>
              </a:tabLst>
              <a:defRPr/>
            </a:pPr>
            <a:r>
              <a:rPr lang="en-CA" dirty="0"/>
              <a:t>say what kind of </a:t>
            </a:r>
            <a:r>
              <a:rPr lang="en-CA" i="1" dirty="0"/>
              <a:t>objects</a:t>
            </a:r>
            <a:r>
              <a:rPr lang="en-CA" dirty="0"/>
              <a:t> are allowed on it</a:t>
            </a:r>
          </a:p>
          <a:p>
            <a:pPr lvl="2">
              <a:tabLst>
                <a:tab pos="3592513" algn="l"/>
              </a:tabLst>
              <a:defRPr/>
            </a:pPr>
            <a:r>
              <a:rPr lang="en-CA" dirty="0"/>
              <a:t>list of Strings:	</a:t>
            </a:r>
            <a:r>
              <a:rPr lang="en-CA" dirty="0">
                <a:solidFill>
                  <a:schemeClr val="accent1"/>
                </a:solidFill>
              </a:rPr>
              <a:t>List&lt;</a:t>
            </a:r>
            <a:r>
              <a:rPr lang="en-CA" b="1" dirty="0">
                <a:solidFill>
                  <a:schemeClr val="accent1"/>
                </a:solidFill>
              </a:rPr>
              <a:t>String</a:t>
            </a:r>
            <a:r>
              <a:rPr lang="en-CA" dirty="0">
                <a:solidFill>
                  <a:schemeClr val="accent1"/>
                </a:solidFill>
              </a:rPr>
              <a:t>&gt; </a:t>
            </a:r>
            <a:r>
              <a:rPr lang="en-CA" dirty="0" err="1">
                <a:solidFill>
                  <a:schemeClr val="accent1"/>
                </a:solidFill>
              </a:rPr>
              <a:t>myWords</a:t>
            </a:r>
            <a:r>
              <a:rPr lang="en-CA" dirty="0">
                <a:solidFill>
                  <a:schemeClr val="accent1"/>
                </a:solidFill>
              </a:rPr>
              <a:t>;</a:t>
            </a:r>
          </a:p>
          <a:p>
            <a:pPr lvl="2">
              <a:tabLst>
                <a:tab pos="3592513" algn="l"/>
              </a:tabLst>
              <a:defRPr/>
            </a:pPr>
            <a:r>
              <a:rPr lang="en-CA" dirty="0"/>
              <a:t>list of Files:	</a:t>
            </a:r>
            <a:r>
              <a:rPr lang="en-CA" dirty="0">
                <a:solidFill>
                  <a:schemeClr val="accent1"/>
                </a:solidFill>
              </a:rPr>
              <a:t>List&lt;</a:t>
            </a:r>
            <a:r>
              <a:rPr lang="en-CA" b="1" dirty="0">
                <a:solidFill>
                  <a:schemeClr val="accent1"/>
                </a:solidFill>
              </a:rPr>
              <a:t>File</a:t>
            </a:r>
            <a:r>
              <a:rPr lang="en-CA" dirty="0">
                <a:solidFill>
                  <a:schemeClr val="accent1"/>
                </a:solidFill>
              </a:rPr>
              <a:t>&gt; </a:t>
            </a:r>
            <a:r>
              <a:rPr lang="en-CA" dirty="0" err="1">
                <a:solidFill>
                  <a:schemeClr val="accent1"/>
                </a:solidFill>
              </a:rPr>
              <a:t>myFiles</a:t>
            </a:r>
            <a:r>
              <a:rPr lang="en-CA" dirty="0">
                <a:solidFill>
                  <a:schemeClr val="accent1"/>
                </a:solidFill>
              </a:rPr>
              <a:t>;</a:t>
            </a:r>
          </a:p>
          <a:p>
            <a:pPr lvl="2">
              <a:tabLst>
                <a:tab pos="3592513" algn="l"/>
              </a:tabLst>
              <a:defRPr/>
            </a:pPr>
            <a:r>
              <a:rPr lang="en-CA" dirty="0"/>
              <a:t>list of integers:	</a:t>
            </a:r>
            <a:r>
              <a:rPr lang="en-CA" dirty="0">
                <a:solidFill>
                  <a:schemeClr val="accent1"/>
                </a:solidFill>
              </a:rPr>
              <a:t>List&lt;</a:t>
            </a:r>
            <a:r>
              <a:rPr lang="en-CA" b="1" dirty="0">
                <a:solidFill>
                  <a:schemeClr val="accent1"/>
                </a:solidFill>
              </a:rPr>
              <a:t>Integer</a:t>
            </a:r>
            <a:r>
              <a:rPr lang="en-CA" dirty="0">
                <a:solidFill>
                  <a:schemeClr val="accent1"/>
                </a:solidFill>
              </a:rPr>
              <a:t>&gt; </a:t>
            </a:r>
            <a:r>
              <a:rPr lang="en-CA" dirty="0" err="1">
                <a:solidFill>
                  <a:schemeClr val="accent1"/>
                </a:solidFill>
              </a:rPr>
              <a:t>myNumbers</a:t>
            </a:r>
            <a:r>
              <a:rPr lang="en-CA" dirty="0">
                <a:solidFill>
                  <a:schemeClr val="accent1"/>
                </a:solidFill>
              </a:rPr>
              <a:t>;</a:t>
            </a:r>
          </a:p>
          <a:p>
            <a:pPr lvl="1">
              <a:tabLst>
                <a:tab pos="3592513" algn="l"/>
              </a:tabLst>
              <a:defRPr/>
            </a:pPr>
            <a:r>
              <a:rPr lang="en-CA" dirty="0"/>
              <a:t>NOTE:  </a:t>
            </a:r>
            <a:r>
              <a:rPr lang="en-CA" dirty="0">
                <a:solidFill>
                  <a:schemeClr val="accent1"/>
                </a:solidFill>
              </a:rPr>
              <a:t>List&lt;</a:t>
            </a:r>
            <a:r>
              <a:rPr lang="en-CA" u="wavyHeavy" dirty="0" err="1">
                <a:solidFill>
                  <a:schemeClr val="accent1"/>
                </a:solidFill>
                <a:uFill>
                  <a:solidFill>
                    <a:srgbClr val="FF0000"/>
                  </a:solidFill>
                </a:uFill>
              </a:rPr>
              <a:t>int</a:t>
            </a:r>
            <a:r>
              <a:rPr lang="en-CA" dirty="0">
                <a:solidFill>
                  <a:schemeClr val="accent1"/>
                </a:solidFill>
              </a:rPr>
              <a:t>&gt;</a:t>
            </a:r>
            <a:r>
              <a:rPr lang="en-CA" dirty="0"/>
              <a:t> is </a:t>
            </a:r>
            <a:r>
              <a:rPr lang="en-CA" i="1" dirty="0"/>
              <a:t>not allowed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Add Elements from Another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For adding many elements at once</a:t>
            </a:r>
          </a:p>
          <a:p>
            <a:pPr lvl="1">
              <a:defRPr/>
            </a:pPr>
            <a:r>
              <a:rPr lang="en-CA" dirty="0"/>
              <a:t>combine two lists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("Section A: " + </a:t>
            </a:r>
            <a:r>
              <a:rPr lang="en-CA" sz="2400" dirty="0" err="1">
                <a:solidFill>
                  <a:schemeClr val="accent1"/>
                </a:solidFill>
              </a:rPr>
              <a:t>sectionA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("Section B: " + </a:t>
            </a:r>
            <a:r>
              <a:rPr lang="en-CA" sz="2400" dirty="0" err="1">
                <a:solidFill>
                  <a:schemeClr val="accent1"/>
                </a:solidFill>
              </a:rPr>
              <a:t>sectionB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List&lt;String&gt; combined = new </a:t>
            </a:r>
            <a:r>
              <a:rPr lang="en-CA" sz="2400" dirty="0" err="1">
                <a:solidFill>
                  <a:schemeClr val="accent1"/>
                </a:solidFill>
              </a:rPr>
              <a:t>ArrayList</a:t>
            </a:r>
            <a:r>
              <a:rPr lang="en-CA" sz="2400" dirty="0">
                <a:solidFill>
                  <a:schemeClr val="accent1"/>
                </a:solidFill>
              </a:rPr>
              <a:t>&lt;String&gt;();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combined.addAll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sectionA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combined.addAll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sectionB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("Combined: " + combined);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628551" y="5545138"/>
            <a:ext cx="7886898" cy="112395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Section A: [Bill, Carol, Laura]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Section B: [Ann, Don, Ed, Fran]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Combined: [Bill, Carol, Laura, Ann, Don, Ed, Fran]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Check for Several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>
              <a:defRPr/>
            </a:pPr>
            <a:r>
              <a:rPr lang="en-CA" dirty="0"/>
              <a:t>Are these all there or not?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("Combined: " + combined);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if (</a:t>
            </a:r>
            <a:r>
              <a:rPr lang="en-CA" sz="2400" dirty="0" err="1">
                <a:solidFill>
                  <a:schemeClr val="accent1"/>
                </a:solidFill>
              </a:rPr>
              <a:t>combined.containsAll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sectionA</a:t>
            </a:r>
            <a:r>
              <a:rPr lang="en-CA" sz="2400" dirty="0">
                <a:solidFill>
                  <a:schemeClr val="accent1"/>
                </a:solidFill>
              </a:rPr>
              <a:t>))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("All section A’s in the combined list");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if (</a:t>
            </a:r>
            <a:r>
              <a:rPr lang="en-CA" sz="2400" dirty="0" err="1">
                <a:solidFill>
                  <a:schemeClr val="accent1"/>
                </a:solidFill>
              </a:rPr>
              <a:t>sectionA.containsAll</a:t>
            </a:r>
            <a:r>
              <a:rPr lang="en-CA" sz="2400" dirty="0">
                <a:solidFill>
                  <a:schemeClr val="accent1"/>
                </a:solidFill>
              </a:rPr>
              <a:t>(combined))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("Everyone from the combined list is in section A");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else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("Someone in the combined list is not in section A");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612676" y="5373216"/>
            <a:ext cx="7918648" cy="1152128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Combined: [Bill, Carol, Laura, Ann, Don, Ed, Fran]</a:t>
            </a:r>
          </a:p>
          <a:p>
            <a:r>
              <a:rPr lang="en-CA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All section A’s in the combined list</a:t>
            </a:r>
          </a:p>
          <a:p>
            <a:r>
              <a:rPr lang="en-CA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Someone from the combined list is not in section 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Remove Multiple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Take these away, </a:t>
            </a:r>
            <a:r>
              <a:rPr lang="en-CA" i="1" dirty="0"/>
              <a:t>if they’re there</a:t>
            </a:r>
          </a:p>
          <a:p>
            <a:pPr lvl="1">
              <a:defRPr/>
            </a:pPr>
            <a:r>
              <a:rPr lang="en-CA" dirty="0"/>
              <a:t>no problem if they’re not there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("Combined: " + combined);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sectionA.add</a:t>
            </a:r>
            <a:r>
              <a:rPr lang="en-CA" sz="2400" dirty="0">
                <a:solidFill>
                  <a:schemeClr val="accent1"/>
                </a:solidFill>
              </a:rPr>
              <a:t>("Gil");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 ("Section A: " + </a:t>
            </a:r>
            <a:r>
              <a:rPr lang="en-CA" sz="2400" dirty="0" err="1">
                <a:solidFill>
                  <a:schemeClr val="accent1"/>
                </a:solidFill>
              </a:rPr>
              <a:t>sectionA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combined.removeAll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sectionA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 ("Combined: " + combined);</a:t>
            </a:r>
            <a:endParaRPr lang="en-CA" dirty="0">
              <a:solidFill>
                <a:schemeClr val="accent1"/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endParaRPr lang="en-CA" dirty="0"/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611560" y="5157192"/>
            <a:ext cx="7814890" cy="1268412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Combined: [Bill, Carol, Laura, Ann, Don, Ed, Fran]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Section A: [Bill, Carol, Laura, Gil]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Combined: [Ann, Don, Ed, Fran]</a:t>
            </a:r>
          </a:p>
          <a:p>
            <a:endParaRPr lang="en-CA" sz="200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Retain Multiple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Keep only these, </a:t>
            </a:r>
            <a:r>
              <a:rPr lang="en-CA" i="1" dirty="0"/>
              <a:t>if they’re there</a:t>
            </a:r>
          </a:p>
          <a:p>
            <a:pPr lvl="1">
              <a:defRPr/>
            </a:pPr>
            <a:r>
              <a:rPr lang="en-CA" dirty="0"/>
              <a:t>no problem if they’re not there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("Combined: " + combined);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List&lt;String&gt; keepers = new </a:t>
            </a:r>
            <a:r>
              <a:rPr lang="en-CA" sz="2400" dirty="0" err="1">
                <a:solidFill>
                  <a:schemeClr val="accent1"/>
                </a:solidFill>
              </a:rPr>
              <a:t>LinkedList</a:t>
            </a:r>
            <a:r>
              <a:rPr lang="en-CA" sz="2400" dirty="0">
                <a:solidFill>
                  <a:schemeClr val="accent1"/>
                </a:solidFill>
              </a:rPr>
              <a:t>&lt;String&gt;();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keepers.add</a:t>
            </a:r>
            <a:r>
              <a:rPr lang="en-CA" sz="2400" dirty="0">
                <a:solidFill>
                  <a:schemeClr val="accent1"/>
                </a:solidFill>
              </a:rPr>
              <a:t>("Ann");	</a:t>
            </a:r>
            <a:r>
              <a:rPr lang="en-CA" sz="2400" dirty="0" err="1">
                <a:solidFill>
                  <a:schemeClr val="accent1"/>
                </a:solidFill>
              </a:rPr>
              <a:t>keepers.add</a:t>
            </a:r>
            <a:r>
              <a:rPr lang="en-CA" sz="2400" dirty="0">
                <a:solidFill>
                  <a:schemeClr val="accent1"/>
                </a:solidFill>
              </a:rPr>
              <a:t>("Bill");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keepers.add</a:t>
            </a:r>
            <a:r>
              <a:rPr lang="en-CA" sz="2400" dirty="0">
                <a:solidFill>
                  <a:schemeClr val="accent1"/>
                </a:solidFill>
              </a:rPr>
              <a:t>("Louise");	</a:t>
            </a:r>
            <a:r>
              <a:rPr lang="en-CA" sz="2400" dirty="0" err="1">
                <a:solidFill>
                  <a:schemeClr val="accent1"/>
                </a:solidFill>
              </a:rPr>
              <a:t>keepers.add</a:t>
            </a:r>
            <a:r>
              <a:rPr lang="en-CA" sz="2400" dirty="0">
                <a:solidFill>
                  <a:schemeClr val="accent1"/>
                </a:solidFill>
              </a:rPr>
              <a:t>("Ed");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combined.retainAll</a:t>
            </a:r>
            <a:r>
              <a:rPr lang="en-CA" sz="2400" dirty="0">
                <a:solidFill>
                  <a:schemeClr val="accent1"/>
                </a:solidFill>
              </a:rPr>
              <a:t>(keepers);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 ("Combined: " + combined);</a:t>
            </a:r>
            <a:endParaRPr lang="en-CA" dirty="0">
              <a:solidFill>
                <a:schemeClr val="accent1"/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endParaRPr lang="en-CA" dirty="0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673100" y="5545138"/>
            <a:ext cx="7753350" cy="980206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Combined: [Ann, Don, Ed, Fran]</a:t>
            </a:r>
          </a:p>
          <a:p>
            <a:r>
              <a:rPr lang="en-CA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Combined: [Ann, Ed]</a:t>
            </a:r>
          </a:p>
          <a:p>
            <a:endParaRPr lang="en-CA" sz="2000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Getting Parts of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Choose first element of list (by position), and first element not on the list (by position)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List&lt;String&gt; letters = new </a:t>
            </a:r>
            <a:r>
              <a:rPr lang="en-CA" sz="2400" dirty="0" err="1">
                <a:solidFill>
                  <a:schemeClr val="accent1"/>
                </a:solidFill>
              </a:rPr>
              <a:t>ArrayList</a:t>
            </a:r>
            <a:r>
              <a:rPr lang="en-CA" sz="2400" dirty="0">
                <a:solidFill>
                  <a:schemeClr val="accent1"/>
                </a:solidFill>
              </a:rPr>
              <a:t>&lt;String&gt;();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letters.add</a:t>
            </a:r>
            <a:r>
              <a:rPr lang="en-CA" sz="2400" dirty="0">
                <a:solidFill>
                  <a:schemeClr val="accent1"/>
                </a:solidFill>
              </a:rPr>
              <a:t>("b");	</a:t>
            </a:r>
            <a:r>
              <a:rPr lang="en-CA" sz="2400" dirty="0" err="1">
                <a:solidFill>
                  <a:schemeClr val="accent1"/>
                </a:solidFill>
              </a:rPr>
              <a:t>letters.add</a:t>
            </a:r>
            <a:r>
              <a:rPr lang="en-CA" sz="2400" dirty="0">
                <a:solidFill>
                  <a:schemeClr val="accent1"/>
                </a:solidFill>
              </a:rPr>
              <a:t>("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");	</a:t>
            </a:r>
            <a:r>
              <a:rPr lang="en-CA" sz="2400" dirty="0" err="1">
                <a:solidFill>
                  <a:schemeClr val="accent1"/>
                </a:solidFill>
              </a:rPr>
              <a:t>letters.add</a:t>
            </a:r>
            <a:r>
              <a:rPr lang="en-CA" sz="2400" dirty="0">
                <a:solidFill>
                  <a:schemeClr val="accent1"/>
                </a:solidFill>
              </a:rPr>
              <a:t>("e");	</a:t>
            </a:r>
            <a:r>
              <a:rPr lang="en-CA" sz="2400" dirty="0" err="1">
                <a:solidFill>
                  <a:schemeClr val="accent1"/>
                </a:solidFill>
              </a:rPr>
              <a:t>letters.add</a:t>
            </a:r>
            <a:r>
              <a:rPr lang="en-CA" sz="2400" dirty="0">
                <a:solidFill>
                  <a:schemeClr val="accent1"/>
                </a:solidFill>
              </a:rPr>
              <a:t>("y");	</a:t>
            </a:r>
            <a:r>
              <a:rPr lang="en-CA" sz="2400" dirty="0" err="1">
                <a:solidFill>
                  <a:schemeClr val="accent1"/>
                </a:solidFill>
              </a:rPr>
              <a:t>letters.add</a:t>
            </a:r>
            <a:r>
              <a:rPr lang="en-CA" sz="2400" dirty="0">
                <a:solidFill>
                  <a:schemeClr val="accent1"/>
                </a:solidFill>
              </a:rPr>
              <a:t>("o");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("Letters: " + letters);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S.o.p</a:t>
            </a:r>
            <a:r>
              <a:rPr lang="en-CA" sz="2400" dirty="0">
                <a:solidFill>
                  <a:schemeClr val="accent1"/>
                </a:solidFill>
              </a:rPr>
              <a:t>("Letters 1 to 3:" + </a:t>
            </a:r>
            <a:r>
              <a:rPr lang="en-CA" sz="2400" dirty="0" err="1">
                <a:solidFill>
                  <a:schemeClr val="accent1"/>
                </a:solidFill>
              </a:rPr>
              <a:t>letters.subList</a:t>
            </a:r>
            <a:r>
              <a:rPr lang="en-CA" sz="2400" dirty="0">
                <a:solidFill>
                  <a:schemeClr val="accent1"/>
                </a:solidFill>
              </a:rPr>
              <a:t>(1, 3));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1258888" y="5545138"/>
            <a:ext cx="6626225" cy="1268412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Letters: [b, i, e, y, o]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Letters 1 to 3: [i, e]</a:t>
            </a:r>
          </a:p>
          <a:p>
            <a:endParaRPr lang="en-CA" sz="200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Sublists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tabLst>
                <a:tab pos="7531100" algn="r"/>
              </a:tabLst>
              <a:defRPr/>
            </a:pPr>
            <a:r>
              <a:rPr lang="en-CA" dirty="0"/>
              <a:t>Select part of the list</a:t>
            </a:r>
            <a:r>
              <a:rPr lang="en-CA" dirty="0">
                <a:sym typeface="Wingdings" pitchFamily="2" charset="2"/>
              </a:rPr>
              <a:t>	[b, </a:t>
            </a:r>
            <a:r>
              <a:rPr lang="en-CA" dirty="0" err="1">
                <a:sym typeface="Wingdings" pitchFamily="2" charset="2"/>
              </a:rPr>
              <a:t>i</a:t>
            </a:r>
            <a:r>
              <a:rPr lang="en-CA" dirty="0">
                <a:sym typeface="Wingdings" pitchFamily="2" charset="2"/>
              </a:rPr>
              <a:t>, e, y, o]</a:t>
            </a:r>
            <a:endParaRPr lang="en-CA" dirty="0"/>
          </a:p>
          <a:p>
            <a:pPr marL="342900" lvl="1" indent="-342900">
              <a:tabLst>
                <a:tab pos="7531100" algn="r"/>
              </a:tabLst>
              <a:defRPr/>
            </a:pPr>
            <a:r>
              <a:rPr lang="en-CA" dirty="0" err="1">
                <a:solidFill>
                  <a:schemeClr val="accent1"/>
                </a:solidFill>
                <a:sym typeface="Wingdings" pitchFamily="2" charset="2"/>
              </a:rPr>
              <a:t>letters.subList</a:t>
            </a:r>
            <a:r>
              <a:rPr lang="en-CA" dirty="0">
                <a:solidFill>
                  <a:schemeClr val="accent1"/>
                </a:solidFill>
                <a:sym typeface="Wingdings" pitchFamily="2" charset="2"/>
              </a:rPr>
              <a:t>(1, 3) </a:t>
            </a:r>
            <a:r>
              <a:rPr lang="en-CA" dirty="0">
                <a:sym typeface="Wingdings" pitchFamily="2" charset="2"/>
              </a:rPr>
              <a:t> [</a:t>
            </a:r>
            <a:r>
              <a:rPr lang="en-CA" dirty="0" err="1">
                <a:sym typeface="Wingdings" pitchFamily="2" charset="2"/>
              </a:rPr>
              <a:t>i</a:t>
            </a:r>
            <a:r>
              <a:rPr lang="en-CA" dirty="0">
                <a:sym typeface="Wingdings" pitchFamily="2" charset="2"/>
              </a:rPr>
              <a:t>, e]</a:t>
            </a:r>
          </a:p>
          <a:p>
            <a:pPr>
              <a:buFont typeface="Monotype Sorts" pitchFamily="2" charset="2"/>
              <a:buNone/>
              <a:tabLst>
                <a:tab pos="7531100" algn="r"/>
              </a:tabLst>
              <a:defRPr/>
            </a:pPr>
            <a:endParaRPr lang="en-CA" dirty="0">
              <a:sym typeface="Wingdings" pitchFamily="2" charset="2"/>
            </a:endParaRPr>
          </a:p>
          <a:p>
            <a:pPr>
              <a:tabLst>
                <a:tab pos="7531100" algn="r"/>
              </a:tabLst>
              <a:defRPr/>
            </a:pPr>
            <a:r>
              <a:rPr lang="en-CA" dirty="0">
                <a:sym typeface="Wingdings" pitchFamily="2" charset="2"/>
              </a:rPr>
              <a:t>Actually </a:t>
            </a:r>
            <a:r>
              <a:rPr lang="en-CA" i="1" dirty="0">
                <a:sym typeface="Wingdings" pitchFamily="2" charset="2"/>
              </a:rPr>
              <a:t>part</a:t>
            </a:r>
            <a:r>
              <a:rPr lang="en-CA" dirty="0">
                <a:sym typeface="Wingdings" pitchFamily="2" charset="2"/>
              </a:rPr>
              <a:t> of the larger list (not a copy)</a:t>
            </a:r>
          </a:p>
          <a:p>
            <a:pPr marL="342900" lvl="1" indent="-342900">
              <a:tabLst>
                <a:tab pos="7531100" algn="r"/>
              </a:tabLst>
              <a:defRPr/>
            </a:pPr>
            <a:r>
              <a:rPr lang="en-CA" dirty="0">
                <a:sym typeface="Wingdings" pitchFamily="2" charset="2"/>
              </a:rPr>
              <a:t>can be used to modify parts of the list</a:t>
            </a:r>
          </a:p>
          <a:p>
            <a:pPr lvl="2">
              <a:tabLst>
                <a:tab pos="7531100" algn="r"/>
              </a:tabLst>
              <a:defRPr/>
            </a:pPr>
            <a:r>
              <a:rPr lang="en-CA" dirty="0" err="1">
                <a:solidFill>
                  <a:schemeClr val="accent1"/>
                </a:solidFill>
                <a:sym typeface="Wingdings" pitchFamily="2" charset="2"/>
              </a:rPr>
              <a:t>letters.subList</a:t>
            </a:r>
            <a:r>
              <a:rPr lang="en-CA" dirty="0">
                <a:solidFill>
                  <a:schemeClr val="accent1"/>
                </a:solidFill>
                <a:sym typeface="Wingdings" pitchFamily="2" charset="2"/>
              </a:rPr>
              <a:t>(1, 3).set(1, "x");</a:t>
            </a:r>
            <a:r>
              <a:rPr lang="en-CA" dirty="0">
                <a:sym typeface="Wingdings" pitchFamily="2" charset="2"/>
              </a:rPr>
              <a:t>	[b, </a:t>
            </a:r>
            <a:r>
              <a:rPr lang="en-CA" dirty="0" err="1">
                <a:sym typeface="Wingdings" pitchFamily="2" charset="2"/>
              </a:rPr>
              <a:t>i</a:t>
            </a:r>
            <a:r>
              <a:rPr lang="en-CA" dirty="0">
                <a:sym typeface="Wingdings" pitchFamily="2" charset="2"/>
              </a:rPr>
              <a:t>, x, y, o]</a:t>
            </a:r>
          </a:p>
          <a:p>
            <a:pPr lvl="2">
              <a:tabLst>
                <a:tab pos="7531100" algn="r"/>
              </a:tabLst>
              <a:defRPr/>
            </a:pPr>
            <a:r>
              <a:rPr lang="en-CA" dirty="0" err="1">
                <a:solidFill>
                  <a:schemeClr val="accent1"/>
                </a:solidFill>
                <a:sym typeface="Wingdings" pitchFamily="2" charset="2"/>
              </a:rPr>
              <a:t>letters.subList</a:t>
            </a:r>
            <a:r>
              <a:rPr lang="en-CA" dirty="0">
                <a:solidFill>
                  <a:schemeClr val="accent1"/>
                </a:solidFill>
                <a:sym typeface="Wingdings" pitchFamily="2" charset="2"/>
              </a:rPr>
              <a:t>(1, 3).clear();</a:t>
            </a:r>
            <a:r>
              <a:rPr lang="en-CA" dirty="0">
                <a:sym typeface="Wingdings" pitchFamily="2" charset="2"/>
              </a:rPr>
              <a:t>	[b, y, o]</a:t>
            </a:r>
            <a:endParaRPr lang="en-CA" dirty="0"/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5821363" y="2643188"/>
            <a:ext cx="500062" cy="42862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/>
              <a:t>b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321425" y="2643188"/>
            <a:ext cx="500063" cy="42862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/>
              <a:t>i</a:t>
            </a:r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6821488" y="2643188"/>
            <a:ext cx="500062" cy="42862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/>
              <a:t>e</a:t>
            </a:r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7321550" y="2643188"/>
            <a:ext cx="500063" cy="42862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/>
              <a:t>y</a:t>
            </a:r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7821613" y="2643188"/>
            <a:ext cx="500062" cy="42862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/>
              <a:t>o</a:t>
            </a:r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5572125" y="3071813"/>
            <a:ext cx="500063" cy="428625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40970" name="Rectangle 9"/>
          <p:cNvSpPr>
            <a:spLocks noChangeArrowheads="1"/>
          </p:cNvSpPr>
          <p:nvPr/>
        </p:nvSpPr>
        <p:spPr bwMode="auto">
          <a:xfrm>
            <a:off x="6072188" y="3071813"/>
            <a:ext cx="500062" cy="428625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6572250" y="3071813"/>
            <a:ext cx="500063" cy="428625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40972" name="Rectangle 11"/>
          <p:cNvSpPr>
            <a:spLocks noChangeArrowheads="1"/>
          </p:cNvSpPr>
          <p:nvPr/>
        </p:nvSpPr>
        <p:spPr bwMode="auto">
          <a:xfrm>
            <a:off x="7072313" y="3071813"/>
            <a:ext cx="500062" cy="428625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7572375" y="3071813"/>
            <a:ext cx="500063" cy="428625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8072438" y="3071813"/>
            <a:ext cx="500062" cy="428625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 dirty="0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321425" y="2643188"/>
            <a:ext cx="1000125" cy="428625"/>
          </a:xfrm>
          <a:prstGeom prst="rect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43625" y="3143250"/>
            <a:ext cx="357188" cy="357188"/>
          </a:xfrm>
          <a:prstGeom prst="ellipse">
            <a:avLst/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143750" y="3143250"/>
            <a:ext cx="357188" cy="357188"/>
          </a:xfrm>
          <a:prstGeom prst="ellipse">
            <a:avLst/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2"/>
              </a:solidFill>
            </a:endParaRPr>
          </a:p>
        </p:txBody>
      </p:sp>
      <p:cxnSp>
        <p:nvCxnSpPr>
          <p:cNvPr id="20" name="Curved Connector 19"/>
          <p:cNvCxnSpPr>
            <a:cxnSpLocks noChangeShapeType="1"/>
            <a:stCxn id="17" idx="6"/>
            <a:endCxn id="18" idx="2"/>
          </p:cNvCxnSpPr>
          <p:nvPr/>
        </p:nvCxnSpPr>
        <p:spPr bwMode="auto">
          <a:xfrm>
            <a:off x="6500813" y="3322638"/>
            <a:ext cx="642937" cy="1587"/>
          </a:xfrm>
          <a:prstGeom prst="curved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arrow" w="med" len="med"/>
          </a:ln>
        </p:spPr>
      </p:cxn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608638" y="5643563"/>
            <a:ext cx="500062" cy="42862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/>
              <a:t>b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108700" y="5643563"/>
            <a:ext cx="500063" cy="42862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/>
              <a:t>i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6608763" y="5643563"/>
            <a:ext cx="500062" cy="42862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/>
              <a:t>e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7108825" y="5643563"/>
            <a:ext cx="500063" cy="42862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/>
              <a:t>y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7608888" y="5643563"/>
            <a:ext cx="500062" cy="42862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/>
              <a:t>o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357813" y="6072188"/>
            <a:ext cx="500062" cy="428625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857875" y="6072188"/>
            <a:ext cx="500063" cy="428625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357938" y="6072188"/>
            <a:ext cx="500062" cy="428625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6858000" y="6072188"/>
            <a:ext cx="500063" cy="428625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7358063" y="6072188"/>
            <a:ext cx="500062" cy="428625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7858125" y="6072188"/>
            <a:ext cx="500063" cy="428625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608763" y="5643563"/>
            <a:ext cx="500062" cy="42862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/>
              <a:t>x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5857875" y="5214938"/>
            <a:ext cx="500063" cy="428625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357938" y="5214938"/>
            <a:ext cx="500062" cy="428625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858000" y="5214938"/>
            <a:ext cx="500063" cy="428625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108700" y="5643563"/>
            <a:ext cx="1000125" cy="428625"/>
          </a:xfrm>
          <a:prstGeom prst="rect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10781 3.33333E-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1073 3.33333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8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/>
      <p:bldP spid="34" grpId="0"/>
      <p:bldP spid="35" grpId="0"/>
      <p:bldP spid="36" grpId="0"/>
      <p:bldP spid="37" grpId="0"/>
      <p:bldP spid="37" grpId="1"/>
      <p:bldP spid="38" grpId="0"/>
      <p:bldP spid="38" grpId="1"/>
      <p:bldP spid="40" grpId="0" animBg="1"/>
      <p:bldP spid="40" grpId="1" animBg="1"/>
      <p:bldP spid="41" grpId="0"/>
      <p:bldP spid="42" grpId="0"/>
      <p:bldP spid="42" grpId="1"/>
      <p:bldP spid="43" grpId="0"/>
      <p:bldP spid="43" grpId="1"/>
      <p:bldP spid="39" grpId="0" animBg="1"/>
      <p:bldP spid="39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Recall the race program from last time</a:t>
            </a:r>
          </a:p>
          <a:p>
            <a:pPr lvl="1">
              <a:defRPr/>
            </a:pPr>
            <a:r>
              <a:rPr lang="en-CA" dirty="0"/>
              <a:t>several heats, top 2 runners advance</a:t>
            </a:r>
          </a:p>
          <a:p>
            <a:pPr>
              <a:defRPr/>
            </a:pPr>
            <a:r>
              <a:rPr lang="en-CA" dirty="0"/>
              <a:t>Add drugs testing:</a:t>
            </a:r>
          </a:p>
          <a:p>
            <a:pPr lvl="1">
              <a:defRPr/>
            </a:pPr>
            <a:r>
              <a:rPr lang="en-CA" dirty="0"/>
              <a:t>get a list of runners failing their drug tests</a:t>
            </a:r>
          </a:p>
          <a:p>
            <a:pPr lvl="1">
              <a:defRPr/>
            </a:pPr>
            <a:r>
              <a:rPr lang="en-CA" dirty="0"/>
              <a:t>disqualify them from advancing</a:t>
            </a:r>
          </a:p>
          <a:p>
            <a:pPr lvl="2">
              <a:defRPr/>
            </a:pPr>
            <a:r>
              <a:rPr lang="en-CA" dirty="0"/>
              <a:t>what method do we use?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 Collection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List interface extends </a:t>
            </a:r>
            <a:r>
              <a:rPr lang="en-CA" i="1" dirty="0"/>
              <a:t>Collection</a:t>
            </a:r>
            <a:r>
              <a:rPr lang="en-CA" dirty="0"/>
              <a:t> interface</a:t>
            </a:r>
          </a:p>
          <a:p>
            <a:pPr lvl="1">
              <a:defRPr/>
            </a:pPr>
            <a:r>
              <a:rPr lang="en-CA" dirty="0"/>
              <a:t>Collection is an object that holds other objects</a:t>
            </a:r>
          </a:p>
          <a:p>
            <a:pPr lvl="1">
              <a:defRPr/>
            </a:pPr>
            <a:r>
              <a:rPr lang="en-CA" dirty="0"/>
              <a:t>Collections have base types (&lt;String&gt;, ...)</a:t>
            </a:r>
          </a:p>
          <a:p>
            <a:pPr>
              <a:defRPr/>
            </a:pPr>
            <a:r>
              <a:rPr lang="en-CA" dirty="0"/>
              <a:t>Sets are another kind of Collection</a:t>
            </a:r>
          </a:p>
          <a:p>
            <a:pPr lvl="1">
              <a:defRPr/>
            </a:pPr>
            <a:r>
              <a:rPr lang="en-CA" dirty="0"/>
              <a:t>as are Queues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286250" y="4077072"/>
            <a:ext cx="2071688" cy="42862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CA" i="1" dirty="0"/>
              <a:t>Collection&lt;E&gt;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71625" y="5096594"/>
            <a:ext cx="2071688" cy="42862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CA" i="1" dirty="0"/>
              <a:t>List&lt;E&gt;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071938" y="5096594"/>
            <a:ext cx="2071687" cy="42862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CA" i="1" dirty="0"/>
              <a:t>Set&lt;E&gt;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572250" y="5096594"/>
            <a:ext cx="2071688" cy="42862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CA" i="1" dirty="0"/>
              <a:t>Queue&lt;E&gt;</a:t>
            </a:r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357188" y="6096719"/>
            <a:ext cx="2071687" cy="42862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/>
              <a:t>ArrayList&lt;E&gt;</a:t>
            </a:r>
          </a:p>
        </p:txBody>
      </p:sp>
      <p:sp>
        <p:nvSpPr>
          <p:cNvPr id="43017" name="Rectangle 8"/>
          <p:cNvSpPr>
            <a:spLocks noChangeArrowheads="1"/>
          </p:cNvSpPr>
          <p:nvPr/>
        </p:nvSpPr>
        <p:spPr bwMode="auto">
          <a:xfrm>
            <a:off x="2786063" y="6096719"/>
            <a:ext cx="2071687" cy="42862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/>
              <a:t>LinkedList&lt;E&gt;</a:t>
            </a:r>
          </a:p>
        </p:txBody>
      </p:sp>
      <p:cxnSp>
        <p:nvCxnSpPr>
          <p:cNvPr id="43018" name="Elbow Connector 10"/>
          <p:cNvCxnSpPr>
            <a:cxnSpLocks noChangeShapeType="1"/>
            <a:stCxn id="4" idx="2"/>
            <a:endCxn id="5" idx="0"/>
          </p:cNvCxnSpPr>
          <p:nvPr/>
        </p:nvCxnSpPr>
        <p:spPr bwMode="auto">
          <a:xfrm rot="5400000">
            <a:off x="3669334" y="3443833"/>
            <a:ext cx="590897" cy="2714625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 type="triangle" w="lg" len="lg"/>
            <a:tailEnd type="none" w="med" len="med"/>
          </a:ln>
        </p:spPr>
      </p:cxnSp>
      <p:cxnSp>
        <p:nvCxnSpPr>
          <p:cNvPr id="43019" name="Elbow Connector 12"/>
          <p:cNvCxnSpPr>
            <a:cxnSpLocks noChangeShapeType="1"/>
            <a:stCxn id="4" idx="2"/>
            <a:endCxn id="6" idx="0"/>
          </p:cNvCxnSpPr>
          <p:nvPr/>
        </p:nvCxnSpPr>
        <p:spPr bwMode="auto">
          <a:xfrm rot="5400000">
            <a:off x="4919490" y="4693989"/>
            <a:ext cx="590897" cy="214312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 type="triangle" w="lg" len="lg"/>
            <a:tailEnd type="none" w="med" len="med"/>
          </a:ln>
        </p:spPr>
      </p:cxnSp>
      <p:cxnSp>
        <p:nvCxnSpPr>
          <p:cNvPr id="43020" name="Elbow Connector 14"/>
          <p:cNvCxnSpPr>
            <a:cxnSpLocks noChangeShapeType="1"/>
            <a:stCxn id="4" idx="2"/>
            <a:endCxn id="7" idx="0"/>
          </p:cNvCxnSpPr>
          <p:nvPr/>
        </p:nvCxnSpPr>
        <p:spPr bwMode="auto">
          <a:xfrm rot="16200000" flipH="1">
            <a:off x="6169646" y="3658145"/>
            <a:ext cx="590897" cy="22860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 type="triangle" w="lg" len="lg"/>
            <a:tailEnd type="none" w="med" len="med"/>
          </a:ln>
        </p:spPr>
      </p:cxnSp>
      <p:cxnSp>
        <p:nvCxnSpPr>
          <p:cNvPr id="43021" name="Elbow Connector 16"/>
          <p:cNvCxnSpPr>
            <a:cxnSpLocks noChangeShapeType="1"/>
            <a:stCxn id="5" idx="2"/>
            <a:endCxn id="43016" idx="0"/>
          </p:cNvCxnSpPr>
          <p:nvPr/>
        </p:nvCxnSpPr>
        <p:spPr bwMode="auto">
          <a:xfrm rot="5400000">
            <a:off x="1713707" y="5203750"/>
            <a:ext cx="571500" cy="1214437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 type="triangle" w="lg" len="lg"/>
            <a:tailEnd type="none" w="med" len="med"/>
          </a:ln>
        </p:spPr>
      </p:cxnSp>
      <p:cxnSp>
        <p:nvCxnSpPr>
          <p:cNvPr id="43022" name="Elbow Connector 18"/>
          <p:cNvCxnSpPr>
            <a:cxnSpLocks noChangeShapeType="1"/>
            <a:stCxn id="5" idx="2"/>
            <a:endCxn id="43017" idx="0"/>
          </p:cNvCxnSpPr>
          <p:nvPr/>
        </p:nvCxnSpPr>
        <p:spPr bwMode="auto">
          <a:xfrm rot="16200000" flipH="1">
            <a:off x="2928144" y="5203750"/>
            <a:ext cx="571500" cy="1214438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 type="triangle" w="lg" len="lg"/>
            <a:tailEnd type="none" w="med" len="med"/>
          </a:ln>
        </p:spPr>
      </p:cxnSp>
      <p:sp>
        <p:nvSpPr>
          <p:cNvPr id="41999" name="TextBox 5"/>
          <p:cNvSpPr txBox="1">
            <a:spLocks noChangeArrowheads="1"/>
          </p:cNvSpPr>
          <p:nvPr/>
        </p:nvSpPr>
        <p:spPr bwMode="auto">
          <a:xfrm>
            <a:off x="5857875" y="5786438"/>
            <a:ext cx="3286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CA" sz="2000" i="1" dirty="0">
                <a:solidFill>
                  <a:schemeClr val="bg2"/>
                </a:solidFill>
                <a:latin typeface="Arial Narrow" pitchFamily="34" charset="0"/>
              </a:rPr>
              <a:t>Collection, List, Set &amp; Queue are interfaces; </a:t>
            </a:r>
            <a:r>
              <a:rPr lang="en-CA" sz="2000" i="1" dirty="0" err="1">
                <a:solidFill>
                  <a:schemeClr val="bg2"/>
                </a:solidFill>
                <a:latin typeface="Arial Narrow" pitchFamily="34" charset="0"/>
              </a:rPr>
              <a:t>ArrayList</a:t>
            </a:r>
            <a:r>
              <a:rPr lang="en-CA" sz="2000" i="1" dirty="0">
                <a:solidFill>
                  <a:schemeClr val="bg2"/>
                </a:solidFill>
                <a:latin typeface="Arial Narrow" pitchFamily="34" charset="0"/>
              </a:rPr>
              <a:t> &amp; </a:t>
            </a:r>
            <a:r>
              <a:rPr lang="en-CA" sz="2000" i="1" dirty="0" err="1">
                <a:solidFill>
                  <a:schemeClr val="bg2"/>
                </a:solidFill>
                <a:latin typeface="Arial Narrow" pitchFamily="34" charset="0"/>
              </a:rPr>
              <a:t>LinkedList</a:t>
            </a:r>
            <a:r>
              <a:rPr lang="en-CA" sz="2000" i="1" dirty="0">
                <a:solidFill>
                  <a:schemeClr val="bg2"/>
                </a:solidFill>
                <a:latin typeface="Arial Narrow" pitchFamily="34" charset="0"/>
              </a:rPr>
              <a:t> are classes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Collection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Common to Lists, Sets and Queues</a:t>
            </a:r>
          </a:p>
          <a:p>
            <a:pPr lvl="1">
              <a:defRPr/>
            </a:pPr>
            <a:r>
              <a:rPr lang="en-CA" dirty="0"/>
              <a:t>add(T), remove(T), clear()</a:t>
            </a:r>
          </a:p>
          <a:p>
            <a:pPr lvl="1">
              <a:defRPr/>
            </a:pPr>
            <a:r>
              <a:rPr lang="en-CA" dirty="0"/>
              <a:t>contains, equals, </a:t>
            </a:r>
            <a:r>
              <a:rPr lang="en-CA" dirty="0" err="1"/>
              <a:t>isEmpty</a:t>
            </a:r>
            <a:r>
              <a:rPr lang="en-CA" dirty="0"/>
              <a:t>, size, </a:t>
            </a:r>
            <a:r>
              <a:rPr lang="en-CA" dirty="0" err="1"/>
              <a:t>toArray</a:t>
            </a:r>
            <a:endParaRPr lang="en-CA" dirty="0"/>
          </a:p>
          <a:p>
            <a:pPr lvl="1">
              <a:defRPr/>
            </a:pPr>
            <a:r>
              <a:rPr lang="en-CA" dirty="0" err="1"/>
              <a:t>addAll</a:t>
            </a:r>
            <a:r>
              <a:rPr lang="en-CA" dirty="0"/>
              <a:t>, </a:t>
            </a:r>
            <a:r>
              <a:rPr lang="en-CA" dirty="0" err="1"/>
              <a:t>containsAll</a:t>
            </a:r>
            <a:r>
              <a:rPr lang="en-CA" dirty="0"/>
              <a:t>, </a:t>
            </a:r>
            <a:r>
              <a:rPr lang="en-CA" dirty="0" err="1"/>
              <a:t>removeAll</a:t>
            </a:r>
            <a:r>
              <a:rPr lang="en-CA" dirty="0"/>
              <a:t>, </a:t>
            </a:r>
            <a:r>
              <a:rPr lang="en-CA" dirty="0" err="1"/>
              <a:t>retainAll</a:t>
            </a:r>
            <a:endParaRPr lang="en-CA" dirty="0"/>
          </a:p>
          <a:p>
            <a:pPr lvl="1">
              <a:defRPr/>
            </a:pPr>
            <a:r>
              <a:rPr lang="en-CA" dirty="0" err="1"/>
              <a:t>hashCode</a:t>
            </a:r>
            <a:r>
              <a:rPr lang="en-CA" dirty="0"/>
              <a:t>, </a:t>
            </a:r>
            <a:r>
              <a:rPr lang="en-CA" dirty="0" err="1"/>
              <a:t>iterator</a:t>
            </a:r>
            <a:endParaRPr lang="en-CA" dirty="0"/>
          </a:p>
          <a:p>
            <a:pPr>
              <a:defRPr/>
            </a:pPr>
            <a:r>
              <a:rPr lang="en-CA" dirty="0"/>
              <a:t>List and </a:t>
            </a:r>
            <a:r>
              <a:rPr lang="en-CA" dirty="0" err="1"/>
              <a:t>Deque</a:t>
            </a:r>
            <a:r>
              <a:rPr lang="en-CA" dirty="0"/>
              <a:t> add several methods</a:t>
            </a:r>
          </a:p>
          <a:p>
            <a:pPr lvl="1">
              <a:defRPr/>
            </a:pPr>
            <a:r>
              <a:rPr lang="en-CA" dirty="0"/>
              <a:t>different methods for each</a:t>
            </a:r>
          </a:p>
          <a:p>
            <a:pPr>
              <a:defRPr/>
            </a:pPr>
            <a:r>
              <a:rPr lang="en-CA" dirty="0"/>
              <a:t>Set adds no more methods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Lists </a:t>
            </a:r>
            <a:r>
              <a:rPr lang="en-CA" i="1"/>
              <a:t>vs</a:t>
            </a:r>
            <a:r>
              <a:rPr lang="en-CA"/>
              <a:t>.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531100" algn="r"/>
              </a:tabLst>
              <a:defRPr/>
            </a:pPr>
            <a:r>
              <a:rPr lang="en-CA" dirty="0"/>
              <a:t>List elements allow duplicates; Sets do not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/>
              <a:t>list1	[a, b, c, a, b, d, a, a, a, a, b, z]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/>
              <a:t>set1	[a, b, c, d, z]</a:t>
            </a:r>
          </a:p>
          <a:p>
            <a:pPr>
              <a:tabLst>
                <a:tab pos="7531100" algn="r"/>
              </a:tabLst>
              <a:defRPr/>
            </a:pPr>
            <a:r>
              <a:rPr lang="en-CA" dirty="0"/>
              <a:t>Client puts List elements in order; computer chooses order for Set elements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/>
              <a:t>list1.add("e");	[a, b, c, a, b, d, a, a, a, a, b, z, e]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/>
              <a:t>set1.add("e");	[a, b, c, d, e, z]</a:t>
            </a:r>
          </a:p>
          <a:p>
            <a:pPr>
              <a:tabLst>
                <a:tab pos="7531100" algn="r"/>
              </a:tabLst>
              <a:defRPr/>
            </a:pPr>
            <a:r>
              <a:rPr lang="en-CA" dirty="0"/>
              <a:t>Set interface implemented by (</a:t>
            </a:r>
            <a:r>
              <a:rPr lang="en-CA" i="1" dirty="0"/>
              <a:t>e</a:t>
            </a:r>
            <a:r>
              <a:rPr lang="en-CA" dirty="0"/>
              <a:t>.</a:t>
            </a:r>
            <a:r>
              <a:rPr lang="en-CA" i="1" dirty="0"/>
              <a:t>g</a:t>
            </a:r>
            <a:r>
              <a:rPr lang="en-CA" dirty="0"/>
              <a:t>.) </a:t>
            </a:r>
            <a:r>
              <a:rPr lang="en-CA" dirty="0" err="1"/>
              <a:t>TreeSet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List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689225" algn="l"/>
                <a:tab pos="3679825" algn="l"/>
              </a:tabLst>
              <a:defRPr/>
            </a:pPr>
            <a:r>
              <a:rPr lang="en-CA" dirty="0"/>
              <a:t>List is an interface</a:t>
            </a:r>
          </a:p>
          <a:p>
            <a:pPr lvl="1">
              <a:tabLst>
                <a:tab pos="2689225" algn="l"/>
                <a:tab pos="3679825" algn="l"/>
              </a:tabLst>
              <a:defRPr/>
            </a:pPr>
            <a:r>
              <a:rPr lang="en-CA" dirty="0"/>
              <a:t>OK for </a:t>
            </a:r>
            <a:r>
              <a:rPr lang="en-CA" i="1" dirty="0"/>
              <a:t>variables</a:t>
            </a:r>
            <a:r>
              <a:rPr lang="en-CA" dirty="0"/>
              <a:t>	</a:t>
            </a:r>
            <a:r>
              <a:rPr lang="en-CA" dirty="0">
                <a:solidFill>
                  <a:schemeClr val="accent1"/>
                </a:solidFill>
              </a:rPr>
              <a:t>List&lt;String&gt; </a:t>
            </a:r>
            <a:r>
              <a:rPr lang="en-CA" dirty="0" err="1">
                <a:solidFill>
                  <a:schemeClr val="accent1"/>
                </a:solidFill>
              </a:rPr>
              <a:t>var</a:t>
            </a:r>
            <a:r>
              <a:rPr lang="en-CA" dirty="0">
                <a:solidFill>
                  <a:schemeClr val="accent1"/>
                </a:solidFill>
              </a:rPr>
              <a:t>;</a:t>
            </a:r>
          </a:p>
          <a:p>
            <a:pPr lvl="1">
              <a:tabLst>
                <a:tab pos="2689225" algn="l"/>
                <a:tab pos="3679825" algn="l"/>
              </a:tabLst>
              <a:defRPr/>
            </a:pPr>
            <a:r>
              <a:rPr lang="en-CA" dirty="0"/>
              <a:t>but not for </a:t>
            </a:r>
            <a:r>
              <a:rPr lang="en-CA" i="1" dirty="0"/>
              <a:t>objects</a:t>
            </a:r>
            <a:r>
              <a:rPr lang="en-CA" dirty="0"/>
              <a:t>	</a:t>
            </a:r>
            <a:r>
              <a:rPr lang="en-CA" dirty="0" err="1">
                <a:solidFill>
                  <a:schemeClr val="accent1"/>
                </a:solidFill>
              </a:rPr>
              <a:t>var</a:t>
            </a:r>
            <a:r>
              <a:rPr lang="en-CA" dirty="0">
                <a:solidFill>
                  <a:schemeClr val="accent1"/>
                </a:solidFill>
              </a:rPr>
              <a:t> = new </a:t>
            </a:r>
            <a:r>
              <a:rPr lang="en-CA" u="wavyHeavy" dirty="0" err="1">
                <a:solidFill>
                  <a:schemeClr val="accent1"/>
                </a:solidFill>
                <a:uFill>
                  <a:solidFill>
                    <a:srgbClr val="FF0000"/>
                  </a:solidFill>
                </a:uFill>
              </a:rPr>
              <a:t>List</a:t>
            </a:r>
            <a:r>
              <a:rPr lang="en-CA" dirty="0">
                <a:solidFill>
                  <a:schemeClr val="accent1"/>
                </a:solidFill>
              </a:rPr>
              <a:t>&lt;String&gt;()</a:t>
            </a:r>
            <a:r>
              <a:rPr lang="en-CA" dirty="0">
                <a:solidFill>
                  <a:srgbClr val="FFFF00"/>
                </a:solidFill>
              </a:rPr>
              <a:t>;</a:t>
            </a:r>
          </a:p>
          <a:p>
            <a:pPr>
              <a:tabLst>
                <a:tab pos="2689225" algn="l"/>
                <a:tab pos="3679825" algn="l"/>
              </a:tabLst>
              <a:defRPr/>
            </a:pPr>
            <a:r>
              <a:rPr lang="en-CA" dirty="0"/>
              <a:t>Two kinds of List objects (*)</a:t>
            </a:r>
          </a:p>
          <a:p>
            <a:pPr lvl="1">
              <a:tabLst>
                <a:tab pos="2689225" algn="l"/>
                <a:tab pos="3679825" algn="l"/>
              </a:tabLst>
              <a:defRPr/>
            </a:pPr>
            <a:r>
              <a:rPr lang="en-CA" dirty="0" err="1"/>
              <a:t>ArrayList</a:t>
            </a:r>
            <a:r>
              <a:rPr lang="en-CA" dirty="0"/>
              <a:t>	</a:t>
            </a:r>
            <a:r>
              <a:rPr lang="en-CA" dirty="0" err="1">
                <a:solidFill>
                  <a:schemeClr val="accent1"/>
                </a:solidFill>
              </a:rPr>
              <a:t>var</a:t>
            </a:r>
            <a:r>
              <a:rPr lang="en-CA" dirty="0">
                <a:solidFill>
                  <a:schemeClr val="accent1"/>
                </a:solidFill>
              </a:rPr>
              <a:t> = new </a:t>
            </a:r>
            <a:r>
              <a:rPr lang="en-CA" b="1" dirty="0" err="1">
                <a:solidFill>
                  <a:schemeClr val="accent1"/>
                </a:solidFill>
              </a:rPr>
              <a:t>ArrayList</a:t>
            </a:r>
            <a:r>
              <a:rPr lang="en-CA" dirty="0">
                <a:solidFill>
                  <a:schemeClr val="accent1"/>
                </a:solidFill>
              </a:rPr>
              <a:t>&lt;String&gt;();</a:t>
            </a:r>
          </a:p>
          <a:p>
            <a:pPr lvl="1">
              <a:tabLst>
                <a:tab pos="2689225" algn="l"/>
                <a:tab pos="3679825" algn="l"/>
              </a:tabLst>
              <a:defRPr/>
            </a:pPr>
            <a:r>
              <a:rPr lang="en-CA" dirty="0" err="1"/>
              <a:t>LinkedList</a:t>
            </a:r>
            <a:r>
              <a:rPr lang="en-CA" dirty="0"/>
              <a:t>	</a:t>
            </a:r>
            <a:r>
              <a:rPr lang="en-CA" dirty="0" err="1">
                <a:solidFill>
                  <a:schemeClr val="accent1"/>
                </a:solidFill>
              </a:rPr>
              <a:t>var</a:t>
            </a:r>
            <a:r>
              <a:rPr lang="en-CA" dirty="0">
                <a:solidFill>
                  <a:schemeClr val="accent1"/>
                </a:solidFill>
              </a:rPr>
              <a:t> = new </a:t>
            </a:r>
            <a:r>
              <a:rPr lang="en-CA" b="1" dirty="0" err="1">
                <a:solidFill>
                  <a:schemeClr val="accent1"/>
                </a:solidFill>
              </a:rPr>
              <a:t>LinkedList</a:t>
            </a:r>
            <a:r>
              <a:rPr lang="en-CA" dirty="0">
                <a:solidFill>
                  <a:schemeClr val="accent1"/>
                </a:solidFill>
              </a:rPr>
              <a:t>&lt;String&gt;();</a:t>
            </a:r>
          </a:p>
          <a:p>
            <a:pPr lvl="1">
              <a:tabLst>
                <a:tab pos="2689225" algn="l"/>
                <a:tab pos="3679825" algn="l"/>
              </a:tabLst>
              <a:defRPr/>
            </a:pPr>
            <a:r>
              <a:rPr lang="en-CA" i="1" dirty="0"/>
              <a:t>used</a:t>
            </a:r>
            <a:r>
              <a:rPr lang="en-CA" dirty="0"/>
              <a:t> exactly the same way!</a:t>
            </a:r>
          </a:p>
          <a:p>
            <a:pPr lvl="2">
              <a:tabLst>
                <a:tab pos="2689225" algn="l"/>
                <a:tab pos="3679825" algn="l"/>
              </a:tabLst>
              <a:defRPr/>
            </a:pPr>
            <a:r>
              <a:rPr lang="en-CA" dirty="0"/>
              <a:t>choose based on </a:t>
            </a:r>
            <a:r>
              <a:rPr lang="en-CA" i="1" dirty="0"/>
              <a:t>efficiency considerations</a:t>
            </a:r>
          </a:p>
          <a:p>
            <a:pPr lvl="3">
              <a:tabLst>
                <a:tab pos="2689225" algn="l"/>
                <a:tab pos="3679825" algn="l"/>
              </a:tabLst>
              <a:defRPr/>
            </a:pPr>
            <a:r>
              <a:rPr lang="en-US" dirty="0"/>
              <a:t>explained</a:t>
            </a:r>
            <a:r>
              <a:rPr lang="en-CA" dirty="0"/>
              <a:t> in data structures course</a:t>
            </a:r>
          </a:p>
          <a:p>
            <a:pPr lvl="1">
              <a:tabLst>
                <a:tab pos="2689225" algn="l"/>
                <a:tab pos="3679825" algn="l"/>
              </a:tabLst>
              <a:defRPr/>
            </a:pPr>
            <a:r>
              <a:rPr lang="en-CA" dirty="0"/>
              <a:t>both from </a:t>
            </a:r>
            <a:r>
              <a:rPr lang="en-CA" dirty="0" err="1"/>
              <a:t>java.util</a:t>
            </a:r>
            <a:endParaRPr lang="en-CA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3199B8A6-FB5F-44ED-BAEB-F4626C8B5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184" y="5869721"/>
            <a:ext cx="29158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CA" sz="2000" i="1" dirty="0">
                <a:solidFill>
                  <a:schemeClr val="bg2"/>
                </a:solidFill>
                <a:latin typeface="Arial Narrow" pitchFamily="34" charset="0"/>
              </a:rPr>
              <a:t>(*)There are actually more kinds of Lists, but those two are the usual ones to use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 Collections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 Collections (note the s) class has several static methods for working with Collection objects (like Lists and Sets)</a:t>
            </a:r>
          </a:p>
          <a:p>
            <a:pPr lvl="1">
              <a:defRPr/>
            </a:pPr>
            <a:r>
              <a:rPr lang="en-CA" dirty="0"/>
              <a:t>Collection is an interface</a:t>
            </a:r>
          </a:p>
          <a:p>
            <a:pPr lvl="2">
              <a:defRPr/>
            </a:pPr>
            <a:r>
              <a:rPr lang="en-CA" dirty="0"/>
              <a:t>implemented by class </a:t>
            </a:r>
            <a:r>
              <a:rPr lang="en-CA" i="1" dirty="0"/>
              <a:t>such as</a:t>
            </a:r>
            <a:r>
              <a:rPr lang="en-CA" dirty="0"/>
              <a:t> </a:t>
            </a:r>
            <a:r>
              <a:rPr lang="en-CA" dirty="0" err="1"/>
              <a:t>ArrayList</a:t>
            </a:r>
            <a:endParaRPr lang="en-CA" dirty="0"/>
          </a:p>
          <a:p>
            <a:pPr lvl="1">
              <a:defRPr/>
            </a:pPr>
            <a:r>
              <a:rPr lang="en-CA" dirty="0"/>
              <a:t>Collections is a class</a:t>
            </a:r>
          </a:p>
          <a:p>
            <a:pPr lvl="2">
              <a:defRPr/>
            </a:pPr>
            <a:r>
              <a:rPr lang="en-CA" dirty="0"/>
              <a:t>has methods that are useful for Collection objects (</a:t>
            </a:r>
            <a:r>
              <a:rPr lang="en-CA" i="1" dirty="0"/>
              <a:t>such as </a:t>
            </a:r>
            <a:r>
              <a:rPr lang="en-CA" dirty="0"/>
              <a:t>an </a:t>
            </a:r>
            <a:r>
              <a:rPr lang="en-CA" dirty="0" err="1"/>
              <a:t>ArrayList</a:t>
            </a:r>
            <a:r>
              <a:rPr lang="en-CA" dirty="0"/>
              <a:t>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Sorting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You can write your own sorting method...</a:t>
            </a:r>
          </a:p>
          <a:p>
            <a:pPr lvl="1">
              <a:defRPr/>
            </a:pPr>
            <a:r>
              <a:rPr lang="en-CA" dirty="0"/>
              <a:t>using insertion sort, merge sort, quick sort, ...</a:t>
            </a:r>
          </a:p>
          <a:p>
            <a:pPr>
              <a:defRPr/>
            </a:pPr>
            <a:r>
              <a:rPr lang="en-CA" dirty="0"/>
              <a:t>...or you can use sort from Collections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import </a:t>
            </a:r>
            <a:r>
              <a:rPr lang="en-CA" sz="2400" dirty="0" err="1">
                <a:solidFill>
                  <a:schemeClr val="accent1"/>
                </a:solidFill>
              </a:rPr>
              <a:t>java.util.Collections</a:t>
            </a:r>
            <a:r>
              <a:rPr lang="en-CA" sz="2400" dirty="0">
                <a:solidFill>
                  <a:schemeClr val="accent1"/>
                </a:solidFill>
              </a:rPr>
              <a:t>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Collections.sort</a:t>
            </a:r>
            <a:r>
              <a:rPr lang="en-CA" sz="2400" dirty="0">
                <a:solidFill>
                  <a:schemeClr val="accent1"/>
                </a:solidFill>
              </a:rPr>
              <a:t>(words);</a:t>
            </a:r>
          </a:p>
          <a:p>
            <a:pPr lvl="1">
              <a:defRPr/>
            </a:pPr>
            <a:r>
              <a:rPr lang="en-CA" dirty="0"/>
              <a:t>sorts into lexicographic order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Sorting into Alphabetical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sort can be told to use a different order</a:t>
            </a:r>
          </a:p>
          <a:p>
            <a:pPr lvl="1">
              <a:defRPr/>
            </a:pPr>
            <a:r>
              <a:rPr lang="en-CA" dirty="0"/>
              <a:t>for example, to ignore case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Collections.sort</a:t>
            </a:r>
            <a:r>
              <a:rPr lang="en-CA" sz="2400" dirty="0">
                <a:solidFill>
                  <a:schemeClr val="accent1"/>
                </a:solidFill>
              </a:rPr>
              <a:t>(words, </a:t>
            </a:r>
            <a:r>
              <a:rPr lang="en-CA" sz="2400" dirty="0" err="1">
                <a:solidFill>
                  <a:schemeClr val="accent1"/>
                </a:solidFill>
              </a:rPr>
              <a:t>String.CASE_INSENSITIVE_ORDER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defRPr/>
            </a:pPr>
            <a:r>
              <a:rPr lang="en-CA" dirty="0"/>
              <a:t>the list to sort comes first, the </a:t>
            </a:r>
            <a:r>
              <a:rPr lang="en-CA" i="1" dirty="0"/>
              <a:t>comparator</a:t>
            </a:r>
            <a:r>
              <a:rPr lang="en-CA" dirty="0"/>
              <a:t> next</a:t>
            </a:r>
          </a:p>
          <a:p>
            <a:pPr lvl="2">
              <a:defRPr/>
            </a:pPr>
            <a:r>
              <a:rPr lang="en-CA" dirty="0"/>
              <a:t>a comparator is an object that lets you compare two other objects – in this case Strings</a:t>
            </a:r>
          </a:p>
          <a:p>
            <a:pPr lvl="2">
              <a:defRPr/>
            </a:pPr>
            <a:r>
              <a:rPr lang="en-CA" dirty="0"/>
              <a:t>you can create your own comparators by implementing the Comparator interface</a:t>
            </a:r>
          </a:p>
          <a:p>
            <a:pPr lvl="3">
              <a:defRPr/>
            </a:pPr>
            <a:r>
              <a:rPr lang="en-US" dirty="0"/>
              <a:t>typically by using a lambda expression argument</a:t>
            </a:r>
            <a:endParaRPr lang="en-CA" dirty="0"/>
          </a:p>
          <a:p>
            <a:pPr lvl="1"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Other Collections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531100" algn="r"/>
              </a:tabLst>
              <a:defRPr/>
            </a:pPr>
            <a:r>
              <a:rPr lang="en-CA"/>
              <a:t>Collections.</a:t>
            </a:r>
            <a:r>
              <a:rPr lang="en-CA" i="1"/>
              <a:t>methodName</a:t>
            </a:r>
            <a:r>
              <a:rPr lang="en-CA"/>
              <a:t>(</a:t>
            </a:r>
            <a:r>
              <a:rPr lang="en-CA" i="1"/>
              <a:t>args</a:t>
            </a:r>
            <a:r>
              <a:rPr lang="en-CA"/>
              <a:t>..);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/>
              <a:t>frequency(list, 10) </a:t>
            </a:r>
            <a:r>
              <a:rPr lang="en-CA">
                <a:sym typeface="Wingdings" pitchFamily="2" charset="2"/>
              </a:rPr>
              <a:t> 2</a:t>
            </a:r>
            <a:r>
              <a:rPr lang="en-CA"/>
              <a:t>	[10, 20, 10, 5]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/>
              <a:t>max(list) </a:t>
            </a:r>
            <a:r>
              <a:rPr lang="en-CA">
                <a:sym typeface="Wingdings" pitchFamily="2" charset="2"/>
              </a:rPr>
              <a:t> 20	[</a:t>
            </a:r>
            <a:r>
              <a:rPr lang="en-CA"/>
              <a:t>10, 20, 10, 5</a:t>
            </a:r>
            <a:r>
              <a:rPr lang="en-CA">
                <a:sym typeface="Wingdings" pitchFamily="2" charset="2"/>
              </a:rPr>
              <a:t>]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>
                <a:sym typeface="Wingdings" pitchFamily="2" charset="2"/>
              </a:rPr>
              <a:t>min(list)  5	[</a:t>
            </a:r>
            <a:r>
              <a:rPr lang="en-CA"/>
              <a:t>10, 20, 10, 5]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/>
              <a:t>reverse(list)</a:t>
            </a:r>
            <a:r>
              <a:rPr lang="en-CA">
                <a:sym typeface="Wingdings" pitchFamily="2" charset="2"/>
              </a:rPr>
              <a:t>	[5, 10, 20, 10]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>
                <a:sym typeface="Wingdings" pitchFamily="2" charset="2"/>
              </a:rPr>
              <a:t>replaceAll(list, 10, 7)	[5, 7, 20, 7]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>
                <a:sym typeface="Wingdings" pitchFamily="2" charset="2"/>
              </a:rPr>
              <a:t>swap(list, 0, 2)	[20, 7, 5, 7]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>
                <a:sym typeface="Wingdings" pitchFamily="2" charset="2"/>
              </a:rPr>
              <a:t>shuffle(list)	</a:t>
            </a:r>
            <a:r>
              <a:rPr lang="en-CA" i="1">
                <a:sym typeface="Wingdings" pitchFamily="2" charset="2"/>
              </a:rPr>
              <a:t>maybe</a:t>
            </a:r>
            <a:r>
              <a:rPr lang="en-CA">
                <a:sym typeface="Wingdings" pitchFamily="2" charset="2"/>
              </a:rPr>
              <a:t> [7, 20, 5, 7]</a:t>
            </a:r>
            <a:endParaRPr lang="en-CA"/>
          </a:p>
        </p:txBody>
      </p:sp>
      <p:sp>
        <p:nvSpPr>
          <p:cNvPr id="49156" name="TextBox 5"/>
          <p:cNvSpPr txBox="1">
            <a:spLocks noChangeArrowheads="1"/>
          </p:cNvSpPr>
          <p:nvPr/>
        </p:nvSpPr>
        <p:spPr bwMode="auto">
          <a:xfrm>
            <a:off x="5786438" y="6149975"/>
            <a:ext cx="3357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i="1" dirty="0">
                <a:solidFill>
                  <a:schemeClr val="bg2"/>
                </a:solidFill>
                <a:latin typeface="Arial Narrow" pitchFamily="34" charset="0"/>
              </a:rPr>
              <a:t>max &amp; min can also take comparators as 2</a:t>
            </a:r>
            <a:r>
              <a:rPr lang="en-CA" sz="2000" i="1" baseline="30000" dirty="0">
                <a:solidFill>
                  <a:schemeClr val="bg2"/>
                </a:solidFill>
                <a:latin typeface="Arial Narrow" pitchFamily="34" charset="0"/>
              </a:rPr>
              <a:t>nd</a:t>
            </a:r>
            <a:r>
              <a:rPr lang="en-CA" sz="2000" i="1" dirty="0">
                <a:solidFill>
                  <a:schemeClr val="bg2"/>
                </a:solidFill>
                <a:latin typeface="Arial Narrow" pitchFamily="34" charset="0"/>
              </a:rPr>
              <a:t> argument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Write a method that shows how many of each element is in a List&lt;Integer&gt; – but </a:t>
            </a:r>
            <a:r>
              <a:rPr lang="en-CA"/>
              <a:t>only in the range of the elements in </a:t>
            </a:r>
            <a:r>
              <a:rPr lang="en-CA" dirty="0"/>
              <a:t>the list</a:t>
            </a:r>
          </a:p>
          <a:p>
            <a:pPr lvl="1">
              <a:defRPr/>
            </a:pPr>
            <a:r>
              <a:rPr lang="en-CA" dirty="0"/>
              <a:t>for example: [10, 5, 10, 3, 5, 10, 22, 19, 10, 5]</a:t>
            </a:r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1619672" y="4000874"/>
            <a:ext cx="5786437" cy="2071688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vl="2"/>
            <a:r>
              <a:rPr lang="en-CA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appears 1 time(s)</a:t>
            </a:r>
          </a:p>
          <a:p>
            <a:pPr lvl="2"/>
            <a:r>
              <a:rPr lang="en-CA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appears 0 time(s)</a:t>
            </a:r>
          </a:p>
          <a:p>
            <a:pPr lvl="2"/>
            <a:r>
              <a:rPr lang="en-CA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appears 3 time(s)</a:t>
            </a:r>
          </a:p>
          <a:p>
            <a:pPr lvl="2"/>
            <a:r>
              <a:rPr lang="en-CA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lvl="2"/>
            <a:r>
              <a:rPr lang="en-CA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appears 1 time(s)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Diamond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Actually, don’t need to say String twice</a:t>
            </a:r>
          </a:p>
          <a:p>
            <a:pPr lvl="1"/>
            <a:r>
              <a:rPr lang="en-CA" dirty="0"/>
              <a:t>Java knows the second &lt;&gt; same as the first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List&lt;String&gt; list1 = new </a:t>
            </a:r>
            <a:r>
              <a:rPr lang="en-CA" sz="2400" dirty="0" err="1">
                <a:solidFill>
                  <a:schemeClr val="accent1"/>
                </a:solidFill>
              </a:rPr>
              <a:t>ArrayList</a:t>
            </a:r>
            <a:r>
              <a:rPr lang="en-CA" sz="2400" b="1" dirty="0">
                <a:solidFill>
                  <a:schemeClr val="accent1"/>
                </a:solidFill>
              </a:rPr>
              <a:t>&lt;&gt;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2"/>
            <a:r>
              <a:rPr lang="en-CA" dirty="0"/>
              <a:t>knows it’s an array list of Strings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List&lt;Integer&gt; list2 = new </a:t>
            </a:r>
            <a:r>
              <a:rPr lang="en-CA" sz="2400" dirty="0" err="1">
                <a:solidFill>
                  <a:schemeClr val="accent1"/>
                </a:solidFill>
              </a:rPr>
              <a:t>LinkedList</a:t>
            </a:r>
            <a:r>
              <a:rPr lang="en-CA" sz="2400" dirty="0">
                <a:solidFill>
                  <a:schemeClr val="accent1"/>
                </a:solidFill>
              </a:rPr>
              <a:t>&lt;&gt;();</a:t>
            </a:r>
          </a:p>
          <a:p>
            <a:pPr lvl="2"/>
            <a:r>
              <a:rPr lang="en-CA" dirty="0"/>
              <a:t>knows it’s a linked list of Integers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List&lt;Rectangle&gt; list3 = new </a:t>
            </a:r>
            <a:r>
              <a:rPr lang="en-CA" sz="2400" dirty="0" err="1">
                <a:solidFill>
                  <a:schemeClr val="accent1"/>
                </a:solidFill>
              </a:rPr>
              <a:t>ArrayList</a:t>
            </a:r>
            <a:r>
              <a:rPr lang="en-CA" sz="2400" dirty="0">
                <a:solidFill>
                  <a:schemeClr val="accent1"/>
                </a:solidFill>
              </a:rPr>
              <a:t>&lt;&gt;();</a:t>
            </a:r>
          </a:p>
          <a:p>
            <a:pPr lvl="2"/>
            <a:r>
              <a:rPr lang="en-CA" dirty="0"/>
              <a:t>knows it’s an array list of Rectangles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list4 = new </a:t>
            </a:r>
            <a:r>
              <a:rPr lang="en-CA" sz="2400" dirty="0" err="1">
                <a:solidFill>
                  <a:schemeClr val="accent1"/>
                </a:solidFill>
              </a:rPr>
              <a:t>ArrayList</a:t>
            </a:r>
            <a:r>
              <a:rPr lang="en-CA" sz="2400" dirty="0">
                <a:solidFill>
                  <a:schemeClr val="accent1"/>
                </a:solidFill>
              </a:rPr>
              <a:t>&lt;&gt;();</a:t>
            </a:r>
          </a:p>
          <a:p>
            <a:pPr lvl="2"/>
            <a:r>
              <a:rPr lang="en-CA" dirty="0"/>
              <a:t>knows it’s an array list of whatever list4 is a List of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Missing Diamond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Do not forget to put in the diamond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List&lt;String&gt; oops = new </a:t>
            </a:r>
            <a:r>
              <a:rPr lang="en-CA" sz="2400" dirty="0" err="1">
                <a:solidFill>
                  <a:schemeClr val="accent1"/>
                </a:solidFill>
              </a:rPr>
              <a:t>ArrayList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/>
            <a:r>
              <a:rPr lang="en-CA" dirty="0"/>
              <a:t>for historical reasons it compiles (no </a:t>
            </a:r>
            <a:r>
              <a:rPr lang="en-CA" u="wavyHeavy" dirty="0" err="1">
                <a:uFill>
                  <a:solidFill>
                    <a:srgbClr val="FF0000"/>
                  </a:solidFill>
                </a:uFill>
              </a:rPr>
              <a:t>squigglies</a:t>
            </a:r>
            <a:r>
              <a:rPr lang="en-CA" dirty="0"/>
              <a:t>)</a:t>
            </a:r>
          </a:p>
          <a:p>
            <a:pPr lvl="1"/>
            <a:r>
              <a:rPr lang="en-CA" dirty="0"/>
              <a:t>it will </a:t>
            </a:r>
            <a:r>
              <a:rPr lang="en-CA" i="1" dirty="0"/>
              <a:t>almost always </a:t>
            </a:r>
            <a:r>
              <a:rPr lang="en-CA" dirty="0"/>
              <a:t>work anyway…</a:t>
            </a:r>
          </a:p>
          <a:p>
            <a:pPr lvl="1"/>
            <a:r>
              <a:rPr lang="en-CA" dirty="0"/>
              <a:t>…but </a:t>
            </a:r>
            <a:r>
              <a:rPr lang="en-CA" i="1" dirty="0"/>
              <a:t>sometimes</a:t>
            </a:r>
            <a:r>
              <a:rPr lang="en-CA" dirty="0"/>
              <a:t> results will be different</a:t>
            </a:r>
          </a:p>
          <a:p>
            <a:pPr lvl="1"/>
            <a:r>
              <a:rPr lang="en-CA" dirty="0"/>
              <a:t>so </a:t>
            </a:r>
            <a:r>
              <a:rPr lang="en-CA" i="1" dirty="0"/>
              <a:t>always</a:t>
            </a:r>
            <a:r>
              <a:rPr lang="en-CA" dirty="0"/>
              <a:t> put in the diamond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List&lt;String&gt; ok = new </a:t>
            </a:r>
            <a:r>
              <a:rPr lang="en-CA" sz="2400" dirty="0" err="1">
                <a:solidFill>
                  <a:schemeClr val="accent1"/>
                </a:solidFill>
              </a:rPr>
              <a:t>ArrayList</a:t>
            </a:r>
            <a:r>
              <a:rPr lang="en-CA" sz="2400" dirty="0">
                <a:solidFill>
                  <a:schemeClr val="accent1"/>
                </a:solidFill>
              </a:rPr>
              <a:t>&lt;&gt;();</a:t>
            </a:r>
            <a:endParaRPr lang="en-CA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Side-by-Side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981200"/>
            <a:ext cx="4114800" cy="4114800"/>
          </a:xfrm>
        </p:spPr>
        <p:txBody>
          <a:bodyPr/>
          <a:lstStyle/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List</a:t>
            </a:r>
            <a:r>
              <a:rPr lang="en-US" sz="2000" dirty="0">
                <a:solidFill>
                  <a:schemeClr val="accent1"/>
                </a:solidFill>
                <a:latin typeface="Courier New" pitchFamily="49" charset="0"/>
              </a:rPr>
              <a:t>&lt;String&gt; list;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chemeClr val="accent1"/>
                </a:solidFill>
                <a:latin typeface="Courier New" pitchFamily="49" charset="0"/>
              </a:rPr>
              <a:t>list = new 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</a:rPr>
              <a:t>ArrayList</a:t>
            </a:r>
            <a:r>
              <a:rPr lang="en-US" sz="2000" dirty="0">
                <a:solidFill>
                  <a:schemeClr val="accent1"/>
                </a:solidFill>
                <a:latin typeface="Courier New" pitchFamily="49" charset="0"/>
              </a:rPr>
              <a:t>&lt;&gt;();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endParaRPr lang="en-US" sz="2000" dirty="0">
              <a:solidFill>
                <a:schemeClr val="accent1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err="1">
                <a:solidFill>
                  <a:schemeClr val="accent1"/>
                </a:solidFill>
                <a:latin typeface="Courier New" pitchFamily="49" charset="0"/>
              </a:rPr>
              <a:t>list.add</a:t>
            </a:r>
            <a:r>
              <a:rPr lang="en-US" sz="2000" dirty="0">
                <a:solidFill>
                  <a:schemeClr val="accent1"/>
                </a:solidFill>
                <a:latin typeface="Courier New" pitchFamily="49" charset="0"/>
              </a:rPr>
              <a:t>("ten");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err="1">
                <a:solidFill>
                  <a:schemeClr val="accent1"/>
                </a:solidFill>
                <a:latin typeface="Courier New" pitchFamily="49" charset="0"/>
              </a:rPr>
              <a:t>list.add</a:t>
            </a:r>
            <a:r>
              <a:rPr lang="en-US" sz="2000" dirty="0">
                <a:solidFill>
                  <a:schemeClr val="accent1"/>
                </a:solidFill>
                <a:latin typeface="Courier New" pitchFamily="49" charset="0"/>
              </a:rPr>
              <a:t>("twenty");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err="1">
                <a:solidFill>
                  <a:schemeClr val="accent1"/>
                </a:solidFill>
                <a:latin typeface="Courier New" pitchFamily="49" charset="0"/>
              </a:rPr>
              <a:t>list.add</a:t>
            </a:r>
            <a:r>
              <a:rPr lang="en-US" sz="2000" dirty="0">
                <a:solidFill>
                  <a:schemeClr val="accent1"/>
                </a:solidFill>
                <a:latin typeface="Courier New" pitchFamily="49" charset="0"/>
              </a:rPr>
              <a:t>("thirty");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err="1">
                <a:solidFill>
                  <a:schemeClr val="accent1"/>
                </a:solidFill>
                <a:latin typeface="Courier New" pitchFamily="49" charset="0"/>
              </a:rPr>
              <a:t>System.out.println</a:t>
            </a:r>
            <a:r>
              <a:rPr lang="en-US" sz="2000" dirty="0">
                <a:solidFill>
                  <a:schemeClr val="accent1"/>
                </a:solidFill>
                <a:latin typeface="Courier New" pitchFamily="49" charset="0"/>
              </a:rPr>
              <a:t>(list);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err="1">
                <a:solidFill>
                  <a:schemeClr val="accent1"/>
                </a:solidFill>
                <a:latin typeface="Courier New" pitchFamily="49" charset="0"/>
              </a:rPr>
              <a:t>list.remove</a:t>
            </a:r>
            <a:r>
              <a:rPr lang="en-US" sz="2000" dirty="0">
                <a:solidFill>
                  <a:schemeClr val="accent1"/>
                </a:solidFill>
                <a:latin typeface="Courier New" pitchFamily="49" charset="0"/>
              </a:rPr>
              <a:t>("twenty");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err="1">
                <a:solidFill>
                  <a:schemeClr val="accent1"/>
                </a:solidFill>
                <a:latin typeface="Courier New" pitchFamily="49" charset="0"/>
              </a:rPr>
              <a:t>System.out.println</a:t>
            </a:r>
            <a:r>
              <a:rPr lang="en-US" sz="2000" dirty="0">
                <a:solidFill>
                  <a:schemeClr val="accent1"/>
                </a:solidFill>
                <a:latin typeface="Courier New" pitchFamily="49" charset="0"/>
              </a:rPr>
              <a:t>(list);</a:t>
            </a:r>
          </a:p>
          <a:p>
            <a:pPr>
              <a:buFont typeface="Monotype Sorts" pitchFamily="2" charset="2"/>
              <a:buNone/>
              <a:defRPr/>
            </a:pPr>
            <a:endParaRPr lang="en-CA" sz="2000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981200"/>
            <a:ext cx="4191000" cy="4114800"/>
          </a:xfrm>
        </p:spPr>
        <p:txBody>
          <a:bodyPr/>
          <a:lstStyle/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List</a:t>
            </a:r>
            <a:r>
              <a:rPr lang="en-US" sz="2000" dirty="0">
                <a:solidFill>
                  <a:schemeClr val="accent1"/>
                </a:solidFill>
                <a:latin typeface="Courier New" pitchFamily="49" charset="0"/>
              </a:rPr>
              <a:t>&lt;String&gt; list;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chemeClr val="accent1"/>
                </a:solidFill>
                <a:latin typeface="Courier New" pitchFamily="49" charset="0"/>
              </a:rPr>
              <a:t>list = new 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</a:rPr>
              <a:t>LinkedList</a:t>
            </a:r>
            <a:r>
              <a:rPr lang="en-US" sz="2000" dirty="0">
                <a:solidFill>
                  <a:schemeClr val="accent1"/>
                </a:solidFill>
                <a:latin typeface="Courier New" pitchFamily="49" charset="0"/>
              </a:rPr>
              <a:t>&lt;&gt;();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endParaRPr lang="en-US" sz="2000" dirty="0">
              <a:solidFill>
                <a:schemeClr val="accent1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err="1">
                <a:solidFill>
                  <a:schemeClr val="accent1"/>
                </a:solidFill>
                <a:latin typeface="Courier New" pitchFamily="49" charset="0"/>
              </a:rPr>
              <a:t>list.add</a:t>
            </a:r>
            <a:r>
              <a:rPr lang="en-US" sz="2000" dirty="0">
                <a:solidFill>
                  <a:schemeClr val="accent1"/>
                </a:solidFill>
                <a:latin typeface="Courier New" pitchFamily="49" charset="0"/>
              </a:rPr>
              <a:t>("ten");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err="1">
                <a:solidFill>
                  <a:schemeClr val="accent1"/>
                </a:solidFill>
                <a:latin typeface="Courier New" pitchFamily="49" charset="0"/>
              </a:rPr>
              <a:t>list.add</a:t>
            </a:r>
            <a:r>
              <a:rPr lang="en-US" sz="2000" dirty="0">
                <a:solidFill>
                  <a:schemeClr val="accent1"/>
                </a:solidFill>
                <a:latin typeface="Courier New" pitchFamily="49" charset="0"/>
              </a:rPr>
              <a:t>("twenty");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err="1">
                <a:solidFill>
                  <a:schemeClr val="accent1"/>
                </a:solidFill>
                <a:latin typeface="Courier New" pitchFamily="49" charset="0"/>
              </a:rPr>
              <a:t>list.add</a:t>
            </a:r>
            <a:r>
              <a:rPr lang="en-US" sz="2000" dirty="0">
                <a:solidFill>
                  <a:schemeClr val="accent1"/>
                </a:solidFill>
                <a:latin typeface="Courier New" pitchFamily="49" charset="0"/>
              </a:rPr>
              <a:t>("thirty");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err="1">
                <a:solidFill>
                  <a:schemeClr val="accent1"/>
                </a:solidFill>
                <a:latin typeface="Courier New" pitchFamily="49" charset="0"/>
              </a:rPr>
              <a:t>System.out.println</a:t>
            </a:r>
            <a:r>
              <a:rPr lang="en-US" sz="2000" dirty="0">
                <a:solidFill>
                  <a:schemeClr val="accent1"/>
                </a:solidFill>
                <a:latin typeface="Courier New" pitchFamily="49" charset="0"/>
              </a:rPr>
              <a:t>(list);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err="1">
                <a:solidFill>
                  <a:schemeClr val="accent1"/>
                </a:solidFill>
                <a:latin typeface="Courier New" pitchFamily="49" charset="0"/>
              </a:rPr>
              <a:t>list.remove</a:t>
            </a:r>
            <a:r>
              <a:rPr lang="en-US" sz="2000" dirty="0">
                <a:solidFill>
                  <a:schemeClr val="accent1"/>
                </a:solidFill>
                <a:latin typeface="Courier New" pitchFamily="49" charset="0"/>
              </a:rPr>
              <a:t>("twenty");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000" dirty="0" err="1">
                <a:solidFill>
                  <a:schemeClr val="accent1"/>
                </a:solidFill>
                <a:latin typeface="Courier New" pitchFamily="49" charset="0"/>
              </a:rPr>
              <a:t>System.out.println</a:t>
            </a:r>
            <a:r>
              <a:rPr lang="en-US" sz="2000" dirty="0">
                <a:solidFill>
                  <a:schemeClr val="accent1"/>
                </a:solidFill>
                <a:latin typeface="Courier New" pitchFamily="49" charset="0"/>
              </a:rPr>
              <a:t>(list);</a:t>
            </a: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457200" y="5257800"/>
            <a:ext cx="3886200" cy="1214438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[ten, twenty, thirty]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[ten, thirty]</a:t>
            </a: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4800600" y="5257800"/>
            <a:ext cx="3886200" cy="1214438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[ten, twenty, thirty]</a:t>
            </a:r>
          </a:p>
          <a:p>
            <a:r>
              <a:rPr lang="en-CA" sz="20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[ten, thirty]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Creating a List and Adding to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Normal variable + new object declaration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List&lt;String&gt; </a:t>
            </a:r>
            <a:r>
              <a:rPr lang="en-CA" sz="2400" dirty="0" err="1">
                <a:solidFill>
                  <a:schemeClr val="accent1"/>
                </a:solidFill>
              </a:rPr>
              <a:t>myWords</a:t>
            </a:r>
            <a:r>
              <a:rPr lang="en-CA" sz="2400" dirty="0">
                <a:solidFill>
                  <a:schemeClr val="accent1"/>
                </a:solidFill>
              </a:rPr>
              <a:t> = new </a:t>
            </a:r>
            <a:r>
              <a:rPr lang="en-CA" sz="2400" dirty="0" err="1">
                <a:solidFill>
                  <a:schemeClr val="accent1"/>
                </a:solidFill>
              </a:rPr>
              <a:t>ArrayList</a:t>
            </a:r>
            <a:r>
              <a:rPr lang="en-CA" sz="2400" dirty="0">
                <a:solidFill>
                  <a:schemeClr val="accent1"/>
                </a:solidFill>
              </a:rPr>
              <a:t>&lt;String&gt;();</a:t>
            </a:r>
          </a:p>
          <a:p>
            <a:pPr lvl="1">
              <a:defRPr/>
            </a:pPr>
            <a:r>
              <a:rPr lang="en-CA" dirty="0"/>
              <a:t>List starts out empty</a:t>
            </a:r>
          </a:p>
          <a:p>
            <a:pPr>
              <a:defRPr/>
            </a:pPr>
            <a:r>
              <a:rPr lang="en-CA" dirty="0"/>
              <a:t>Add method to add items (to end of list)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myWords.add</a:t>
            </a:r>
            <a:r>
              <a:rPr lang="en-CA" sz="2400" dirty="0">
                <a:solidFill>
                  <a:schemeClr val="accent1"/>
                </a:solidFill>
              </a:rPr>
              <a:t>("Ten");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myWords.add</a:t>
            </a:r>
            <a:r>
              <a:rPr lang="en-CA" sz="2400" dirty="0">
                <a:solidFill>
                  <a:schemeClr val="accent1"/>
                </a:solidFill>
              </a:rPr>
              <a:t>("Twenty");</a:t>
            </a:r>
            <a:endParaRPr lang="en-CA" dirty="0">
              <a:solidFill>
                <a:schemeClr val="accent1"/>
              </a:solidFill>
            </a:endParaRPr>
          </a:p>
          <a:p>
            <a:pPr lvl="1">
              <a:defRPr/>
            </a:pPr>
            <a:r>
              <a:rPr lang="en-CA" dirty="0"/>
              <a:t>can also say </a:t>
            </a:r>
            <a:r>
              <a:rPr lang="en-CA" i="1" dirty="0"/>
              <a:t>where</a:t>
            </a:r>
            <a:r>
              <a:rPr lang="en-CA" dirty="0"/>
              <a:t> to add to the list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myWords.add</a:t>
            </a:r>
            <a:r>
              <a:rPr lang="en-CA" sz="2400" dirty="0">
                <a:solidFill>
                  <a:schemeClr val="accent1"/>
                </a:solidFill>
              </a:rPr>
              <a:t>(1, "Fifteen");</a:t>
            </a:r>
            <a:endParaRPr lang="en-CA" dirty="0">
              <a:solidFill>
                <a:schemeClr val="accent1"/>
              </a:solidFill>
            </a:endParaRPr>
          </a:p>
          <a:p>
            <a:pPr lvl="2">
              <a:defRPr/>
            </a:pPr>
            <a:r>
              <a:rPr lang="en-CA" dirty="0"/>
              <a:t>skip over 1 item, then add “Fifteen”</a:t>
            </a:r>
          </a:p>
        </p:txBody>
      </p:sp>
      <p:sp>
        <p:nvSpPr>
          <p:cNvPr id="8206" name="Rectangle 3"/>
          <p:cNvSpPr>
            <a:spLocks noChangeArrowheads="1"/>
          </p:cNvSpPr>
          <p:nvPr/>
        </p:nvSpPr>
        <p:spPr bwMode="auto">
          <a:xfrm>
            <a:off x="250952" y="6165057"/>
            <a:ext cx="8785098" cy="432594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04" name="Rectangle 7"/>
          <p:cNvSpPr>
            <a:spLocks noChangeArrowheads="1"/>
          </p:cNvSpPr>
          <p:nvPr/>
        </p:nvSpPr>
        <p:spPr bwMode="auto">
          <a:xfrm>
            <a:off x="250952" y="6165057"/>
            <a:ext cx="8785098" cy="432594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r>
              <a:rPr lang="en-CA"/>
              <a:t>"Ten"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952" y="6165057"/>
            <a:ext cx="8785098" cy="432594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r>
              <a:rPr lang="en-CA"/>
              <a:t>"Ten", "Twenty"</a:t>
            </a:r>
          </a:p>
        </p:txBody>
      </p:sp>
      <p:sp>
        <p:nvSpPr>
          <p:cNvPr id="8200" name="Rectangle 13"/>
          <p:cNvSpPr>
            <a:spLocks noChangeArrowheads="1"/>
          </p:cNvSpPr>
          <p:nvPr/>
        </p:nvSpPr>
        <p:spPr bwMode="auto">
          <a:xfrm>
            <a:off x="250952" y="6165057"/>
            <a:ext cx="8785098" cy="432594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r>
              <a:rPr lang="en-CA"/>
              <a:t>"Ten", "Fifteen", "Twenty"</a:t>
            </a: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34925" y="5733256"/>
            <a:ext cx="13735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err="1">
                <a:solidFill>
                  <a:schemeClr val="bg2"/>
                </a:solidFill>
              </a:rPr>
              <a:t>myWords</a:t>
            </a:r>
            <a:endParaRPr lang="en-CA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 animBg="1"/>
      <p:bldP spid="8204" grpId="0" animBg="1"/>
      <p:bldP spid="8202" grpId="0" animBg="1"/>
      <p:bldP spid="8200" grpId="0" animBg="1"/>
    </p:bldLst>
  </p:timing>
</p:sld>
</file>

<file path=ppt/theme/theme1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2020-04-Inheritance</Template>
  <TotalTime>7333</TotalTime>
  <Pages>31</Pages>
  <Words>4269</Words>
  <Application>Microsoft Office PowerPoint</Application>
  <PresentationFormat>On-screen Show (4:3)</PresentationFormat>
  <Paragraphs>597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55</vt:i4>
      </vt:variant>
    </vt:vector>
  </HeadingPairs>
  <TitlesOfParts>
    <vt:vector size="69" baseType="lpstr">
      <vt:lpstr>Arial</vt:lpstr>
      <vt:lpstr>Arial Narrow</vt:lpstr>
      <vt:lpstr>Calibri</vt:lpstr>
      <vt:lpstr>Courier New</vt:lpstr>
      <vt:lpstr>Monotype Sorts</vt:lpstr>
      <vt:lpstr>Times New Roman</vt:lpstr>
      <vt:lpstr>Wingdings</vt:lpstr>
      <vt:lpstr>06loops</vt:lpstr>
      <vt:lpstr>1_CSCITheme</vt:lpstr>
      <vt:lpstr>CSCITheme</vt:lpstr>
      <vt:lpstr>brknbars</vt:lpstr>
      <vt:lpstr>2_CSCITheme</vt:lpstr>
      <vt:lpstr>1_brknbars</vt:lpstr>
      <vt:lpstr>2_brknbars</vt:lpstr>
      <vt:lpstr>Lists and Collections</vt:lpstr>
      <vt:lpstr>Outcomes</vt:lpstr>
      <vt:lpstr>Lists are for Listing Things</vt:lpstr>
      <vt:lpstr>List ADT and Interface</vt:lpstr>
      <vt:lpstr>List Data Types</vt:lpstr>
      <vt:lpstr>The Diamond Operator</vt:lpstr>
      <vt:lpstr>Missing Diamond</vt:lpstr>
      <vt:lpstr>Side-by-Side</vt:lpstr>
      <vt:lpstr>Creating a List and Adding to it</vt:lpstr>
      <vt:lpstr>List Objects Grow</vt:lpstr>
      <vt:lpstr>Printing Out a List</vt:lpstr>
      <vt:lpstr>Getting List Elements</vt:lpstr>
      <vt:lpstr>Checking its Length</vt:lpstr>
      <vt:lpstr>Looking for Particular Items</vt:lpstr>
      <vt:lpstr>Looking for Particular Items</vt:lpstr>
      <vt:lpstr>Removing Stuff</vt:lpstr>
      <vt:lpstr>Changing List Elements</vt:lpstr>
      <vt:lpstr>Looping thru a List</vt:lpstr>
      <vt:lpstr>Usual for Loop</vt:lpstr>
      <vt:lpstr>Simplified for Loop</vt:lpstr>
      <vt:lpstr>Why Use Arrays/Lists?</vt:lpstr>
      <vt:lpstr>In Particular...</vt:lpstr>
      <vt:lpstr>Arrays.asList</vt:lpstr>
      <vt:lpstr>Exercise</vt:lpstr>
      <vt:lpstr>Exercise</vt:lpstr>
      <vt:lpstr>List Iterators</vt:lpstr>
      <vt:lpstr>Creating a List Iterator</vt:lpstr>
      <vt:lpstr>Looping thru the List</vt:lpstr>
      <vt:lpstr>Removing with an Iterator</vt:lpstr>
      <vt:lpstr>ListIterators Can Go in Reverse</vt:lpstr>
      <vt:lpstr>Removing with an Iterator</vt:lpstr>
      <vt:lpstr>Removing with an Iterator</vt:lpstr>
      <vt:lpstr>Changing with an Iterator</vt:lpstr>
      <vt:lpstr>Changing with an Iterator</vt:lpstr>
      <vt:lpstr>Adding with an Iterator</vt:lpstr>
      <vt:lpstr>Exercise</vt:lpstr>
      <vt:lpstr>List Interface</vt:lpstr>
      <vt:lpstr>Check if a List is Empty</vt:lpstr>
      <vt:lpstr>Clear a List</vt:lpstr>
      <vt:lpstr>Add Elements from Another List</vt:lpstr>
      <vt:lpstr>Check for Several Elements</vt:lpstr>
      <vt:lpstr>Remove Multiple Elements</vt:lpstr>
      <vt:lpstr>Retain Multiple Elements</vt:lpstr>
      <vt:lpstr>Getting Parts of Lists</vt:lpstr>
      <vt:lpstr>Sublists</vt:lpstr>
      <vt:lpstr>Exercise</vt:lpstr>
      <vt:lpstr>the Collection interface</vt:lpstr>
      <vt:lpstr>Collection Methods</vt:lpstr>
      <vt:lpstr>Lists vs. Sets</vt:lpstr>
      <vt:lpstr>the Collections class</vt:lpstr>
      <vt:lpstr>Sorting Lists</vt:lpstr>
      <vt:lpstr>Sorting into Alphabetical Order</vt:lpstr>
      <vt:lpstr>Other Collections Methods</vt:lpstr>
      <vt:lpstr>Exercise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Looping</dc:title>
  <dc:creator>Mark</dc:creator>
  <cp:lastModifiedBy>Mark Young</cp:lastModifiedBy>
  <cp:revision>105</cp:revision>
  <cp:lastPrinted>1601-01-01T00:00:00Z</cp:lastPrinted>
  <dcterms:created xsi:type="dcterms:W3CDTF">1998-05-26T02:22:10Z</dcterms:created>
  <dcterms:modified xsi:type="dcterms:W3CDTF">2021-02-27T19:46:06Z</dcterms:modified>
</cp:coreProperties>
</file>