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theme/theme4.xml" ContentType="application/vnd.openxmlformats-officedocument.theme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theme/theme5.xml" ContentType="application/vnd.openxmlformats-officedocument.theme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theme/theme6.xml" ContentType="application/vnd.openxmlformats-officedocument.theme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theme/theme7.xml" ContentType="application/vnd.openxmlformats-officedocument.theme+xml"/>
  <Override PartName="/ppt/theme/theme8.xml" ContentType="application/vnd.openxmlformats-officedocument.theme+xml"/>
  <Override PartName="/ppt/theme/theme9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54.xml" ContentType="application/vnd.openxmlformats-officedocument.presentationml.notesSlide+xml"/>
  <Override PartName="/ppt/notesSlides/notesSlide5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0" r:id="rId1"/>
    <p:sldMasterId id="2147483672" r:id="rId2"/>
    <p:sldMasterId id="2147483684" r:id="rId3"/>
    <p:sldMasterId id="2147483696" r:id="rId4"/>
    <p:sldMasterId id="2147483709" r:id="rId5"/>
    <p:sldMasterId id="2147483721" r:id="rId6"/>
    <p:sldMasterId id="2147483734" r:id="rId7"/>
  </p:sldMasterIdLst>
  <p:notesMasterIdLst>
    <p:notesMasterId r:id="rId63"/>
  </p:notesMasterIdLst>
  <p:handoutMasterIdLst>
    <p:handoutMasterId r:id="rId64"/>
  </p:handoutMasterIdLst>
  <p:sldIdLst>
    <p:sldId id="256" r:id="rId8"/>
    <p:sldId id="622" r:id="rId9"/>
    <p:sldId id="573" r:id="rId10"/>
    <p:sldId id="572" r:id="rId11"/>
    <p:sldId id="574" r:id="rId12"/>
    <p:sldId id="629" r:id="rId13"/>
    <p:sldId id="631" r:id="rId14"/>
    <p:sldId id="625" r:id="rId15"/>
    <p:sldId id="575" r:id="rId16"/>
    <p:sldId id="593" r:id="rId17"/>
    <p:sldId id="576" r:id="rId18"/>
    <p:sldId id="577" r:id="rId19"/>
    <p:sldId id="578" r:id="rId20"/>
    <p:sldId id="579" r:id="rId21"/>
    <p:sldId id="580" r:id="rId22"/>
    <p:sldId id="581" r:id="rId23"/>
    <p:sldId id="626" r:id="rId24"/>
    <p:sldId id="582" r:id="rId25"/>
    <p:sldId id="583" r:id="rId26"/>
    <p:sldId id="584" r:id="rId27"/>
    <p:sldId id="627" r:id="rId28"/>
    <p:sldId id="628" r:id="rId29"/>
    <p:sldId id="632" r:id="rId30"/>
    <p:sldId id="595" r:id="rId31"/>
    <p:sldId id="594" r:id="rId32"/>
    <p:sldId id="585" r:id="rId33"/>
    <p:sldId id="586" r:id="rId34"/>
    <p:sldId id="591" r:id="rId35"/>
    <p:sldId id="592" r:id="rId36"/>
    <p:sldId id="590" r:id="rId37"/>
    <p:sldId id="615" r:id="rId38"/>
    <p:sldId id="616" r:id="rId39"/>
    <p:sldId id="617" r:id="rId40"/>
    <p:sldId id="618" r:id="rId41"/>
    <p:sldId id="619" r:id="rId42"/>
    <p:sldId id="620" r:id="rId43"/>
    <p:sldId id="621" r:id="rId44"/>
    <p:sldId id="597" r:id="rId45"/>
    <p:sldId id="598" r:id="rId46"/>
    <p:sldId id="599" r:id="rId47"/>
    <p:sldId id="600" r:id="rId48"/>
    <p:sldId id="601" r:id="rId49"/>
    <p:sldId id="602" r:id="rId50"/>
    <p:sldId id="603" r:id="rId51"/>
    <p:sldId id="604" r:id="rId52"/>
    <p:sldId id="605" r:id="rId53"/>
    <p:sldId id="606" r:id="rId54"/>
    <p:sldId id="623" r:id="rId55"/>
    <p:sldId id="607" r:id="rId56"/>
    <p:sldId id="608" r:id="rId57"/>
    <p:sldId id="609" r:id="rId58"/>
    <p:sldId id="610" r:id="rId59"/>
    <p:sldId id="611" r:id="rId60"/>
    <p:sldId id="612" r:id="rId61"/>
    <p:sldId id="567" r:id="rId62"/>
  </p:sldIdLst>
  <p:sldSz cx="9144000" cy="6858000" type="screen4x3"/>
  <p:notesSz cx="6858000" cy="9144000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BFBF4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442" autoAdjust="0"/>
    <p:restoredTop sz="90929"/>
  </p:normalViewPr>
  <p:slideViewPr>
    <p:cSldViewPr>
      <p:cViewPr varScale="1">
        <p:scale>
          <a:sx n="111" d="100"/>
          <a:sy n="111" d="100"/>
        </p:scale>
        <p:origin x="1324" y="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19.xml"/><Relationship Id="rId21" Type="http://schemas.openxmlformats.org/officeDocument/2006/relationships/slide" Target="slides/slide14.xml"/><Relationship Id="rId34" Type="http://schemas.openxmlformats.org/officeDocument/2006/relationships/slide" Target="slides/slide27.xml"/><Relationship Id="rId42" Type="http://schemas.openxmlformats.org/officeDocument/2006/relationships/slide" Target="slides/slide35.xml"/><Relationship Id="rId47" Type="http://schemas.openxmlformats.org/officeDocument/2006/relationships/slide" Target="slides/slide40.xml"/><Relationship Id="rId50" Type="http://schemas.openxmlformats.org/officeDocument/2006/relationships/slide" Target="slides/slide43.xml"/><Relationship Id="rId55" Type="http://schemas.openxmlformats.org/officeDocument/2006/relationships/slide" Target="slides/slide48.xml"/><Relationship Id="rId63" Type="http://schemas.openxmlformats.org/officeDocument/2006/relationships/notesMaster" Target="notesMasters/notesMaster1.xml"/><Relationship Id="rId68" Type="http://schemas.openxmlformats.org/officeDocument/2006/relationships/tableStyles" Target="tableStyles.xml"/><Relationship Id="rId7" Type="http://schemas.openxmlformats.org/officeDocument/2006/relationships/slideMaster" Target="slideMasters/slideMaster7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9.xml"/><Relationship Id="rId29" Type="http://schemas.openxmlformats.org/officeDocument/2006/relationships/slide" Target="slides/slide22.xml"/><Relationship Id="rId11" Type="http://schemas.openxmlformats.org/officeDocument/2006/relationships/slide" Target="slides/slide4.xml"/><Relationship Id="rId24" Type="http://schemas.openxmlformats.org/officeDocument/2006/relationships/slide" Target="slides/slide17.xml"/><Relationship Id="rId32" Type="http://schemas.openxmlformats.org/officeDocument/2006/relationships/slide" Target="slides/slide25.xml"/><Relationship Id="rId37" Type="http://schemas.openxmlformats.org/officeDocument/2006/relationships/slide" Target="slides/slide30.xml"/><Relationship Id="rId40" Type="http://schemas.openxmlformats.org/officeDocument/2006/relationships/slide" Target="slides/slide33.xml"/><Relationship Id="rId45" Type="http://schemas.openxmlformats.org/officeDocument/2006/relationships/slide" Target="slides/slide38.xml"/><Relationship Id="rId53" Type="http://schemas.openxmlformats.org/officeDocument/2006/relationships/slide" Target="slides/slide46.xml"/><Relationship Id="rId58" Type="http://schemas.openxmlformats.org/officeDocument/2006/relationships/slide" Target="slides/slide51.xml"/><Relationship Id="rId66" Type="http://schemas.openxmlformats.org/officeDocument/2006/relationships/viewProps" Target="viewProps.xml"/><Relationship Id="rId5" Type="http://schemas.openxmlformats.org/officeDocument/2006/relationships/slideMaster" Target="slideMasters/slideMaster5.xml"/><Relationship Id="rId61" Type="http://schemas.openxmlformats.org/officeDocument/2006/relationships/slide" Target="slides/slide54.xml"/><Relationship Id="rId19" Type="http://schemas.openxmlformats.org/officeDocument/2006/relationships/slide" Target="slides/slide12.xml"/><Relationship Id="rId14" Type="http://schemas.openxmlformats.org/officeDocument/2006/relationships/slide" Target="slides/slide7.xml"/><Relationship Id="rId22" Type="http://schemas.openxmlformats.org/officeDocument/2006/relationships/slide" Target="slides/slide15.xml"/><Relationship Id="rId27" Type="http://schemas.openxmlformats.org/officeDocument/2006/relationships/slide" Target="slides/slide20.xml"/><Relationship Id="rId30" Type="http://schemas.openxmlformats.org/officeDocument/2006/relationships/slide" Target="slides/slide23.xml"/><Relationship Id="rId35" Type="http://schemas.openxmlformats.org/officeDocument/2006/relationships/slide" Target="slides/slide28.xml"/><Relationship Id="rId43" Type="http://schemas.openxmlformats.org/officeDocument/2006/relationships/slide" Target="slides/slide36.xml"/><Relationship Id="rId48" Type="http://schemas.openxmlformats.org/officeDocument/2006/relationships/slide" Target="slides/slide41.xml"/><Relationship Id="rId56" Type="http://schemas.openxmlformats.org/officeDocument/2006/relationships/slide" Target="slides/slide49.xml"/><Relationship Id="rId64" Type="http://schemas.openxmlformats.org/officeDocument/2006/relationships/handoutMaster" Target="handoutMasters/handoutMaster1.xml"/><Relationship Id="rId8" Type="http://schemas.openxmlformats.org/officeDocument/2006/relationships/slide" Target="slides/slide1.xml"/><Relationship Id="rId51" Type="http://schemas.openxmlformats.org/officeDocument/2006/relationships/slide" Target="slides/slide44.xml"/><Relationship Id="rId3" Type="http://schemas.openxmlformats.org/officeDocument/2006/relationships/slideMaster" Target="slideMasters/slideMaster3.xml"/><Relationship Id="rId12" Type="http://schemas.openxmlformats.org/officeDocument/2006/relationships/slide" Target="slides/slide5.xml"/><Relationship Id="rId17" Type="http://schemas.openxmlformats.org/officeDocument/2006/relationships/slide" Target="slides/slide10.xml"/><Relationship Id="rId25" Type="http://schemas.openxmlformats.org/officeDocument/2006/relationships/slide" Target="slides/slide18.xml"/><Relationship Id="rId33" Type="http://schemas.openxmlformats.org/officeDocument/2006/relationships/slide" Target="slides/slide26.xml"/><Relationship Id="rId38" Type="http://schemas.openxmlformats.org/officeDocument/2006/relationships/slide" Target="slides/slide31.xml"/><Relationship Id="rId46" Type="http://schemas.openxmlformats.org/officeDocument/2006/relationships/slide" Target="slides/slide39.xml"/><Relationship Id="rId59" Type="http://schemas.openxmlformats.org/officeDocument/2006/relationships/slide" Target="slides/slide52.xml"/><Relationship Id="rId67" Type="http://schemas.openxmlformats.org/officeDocument/2006/relationships/theme" Target="theme/theme1.xml"/><Relationship Id="rId20" Type="http://schemas.openxmlformats.org/officeDocument/2006/relationships/slide" Target="slides/slide13.xml"/><Relationship Id="rId41" Type="http://schemas.openxmlformats.org/officeDocument/2006/relationships/slide" Target="slides/slide34.xml"/><Relationship Id="rId54" Type="http://schemas.openxmlformats.org/officeDocument/2006/relationships/slide" Target="slides/slide47.xml"/><Relationship Id="rId62" Type="http://schemas.openxmlformats.org/officeDocument/2006/relationships/slide" Target="slides/slide55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5" Type="http://schemas.openxmlformats.org/officeDocument/2006/relationships/slide" Target="slides/slide8.xml"/><Relationship Id="rId23" Type="http://schemas.openxmlformats.org/officeDocument/2006/relationships/slide" Target="slides/slide16.xml"/><Relationship Id="rId28" Type="http://schemas.openxmlformats.org/officeDocument/2006/relationships/slide" Target="slides/slide21.xml"/><Relationship Id="rId36" Type="http://schemas.openxmlformats.org/officeDocument/2006/relationships/slide" Target="slides/slide29.xml"/><Relationship Id="rId49" Type="http://schemas.openxmlformats.org/officeDocument/2006/relationships/slide" Target="slides/slide42.xml"/><Relationship Id="rId57" Type="http://schemas.openxmlformats.org/officeDocument/2006/relationships/slide" Target="slides/slide50.xml"/><Relationship Id="rId10" Type="http://schemas.openxmlformats.org/officeDocument/2006/relationships/slide" Target="slides/slide3.xml"/><Relationship Id="rId31" Type="http://schemas.openxmlformats.org/officeDocument/2006/relationships/slide" Target="slides/slide24.xml"/><Relationship Id="rId44" Type="http://schemas.openxmlformats.org/officeDocument/2006/relationships/slide" Target="slides/slide37.xml"/><Relationship Id="rId52" Type="http://schemas.openxmlformats.org/officeDocument/2006/relationships/slide" Target="slides/slide45.xml"/><Relationship Id="rId60" Type="http://schemas.openxmlformats.org/officeDocument/2006/relationships/slide" Target="slides/slide53.xml"/><Relationship Id="rId65" Type="http://schemas.openxmlformats.org/officeDocument/2006/relationships/presProps" Target="pres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2.xml"/><Relationship Id="rId13" Type="http://schemas.openxmlformats.org/officeDocument/2006/relationships/slide" Target="slides/slide6.xml"/><Relationship Id="rId18" Type="http://schemas.openxmlformats.org/officeDocument/2006/relationships/slide" Target="slides/slide11.xml"/><Relationship Id="rId39" Type="http://schemas.openxmlformats.org/officeDocument/2006/relationships/slide" Target="slides/slide3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9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notes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2227" name="Rectangle 3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9350" y="692150"/>
            <a:ext cx="4559300" cy="34163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60419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CA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61443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CA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62467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CA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63491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CA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64515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CA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65539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CA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66563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CA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62467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CA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613602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67587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CA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68611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CA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54275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CA" alt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69635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CA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67587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CA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6748687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68611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CA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9757176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70659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CA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71683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CA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72707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CA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73731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CA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74755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CA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75779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CA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55299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CA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76803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CA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77827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CA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78851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CA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79875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CA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80899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CA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81923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CA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82947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CA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83971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CA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84995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CA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86019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CA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56323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CA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87043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CA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88067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CA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89091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CA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90115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CA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91139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CA"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92163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CA"/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93187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CA"/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94211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CA"/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95235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CA"/>
          </a:p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96259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CA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57347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CA"/>
          </a:p>
        </p:txBody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97283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CA"/>
          </a:p>
        </p:txBody>
      </p:sp>
    </p:spTree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98307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CA"/>
          </a:p>
        </p:txBody>
      </p:sp>
    </p:spTree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99331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CA"/>
          </a:p>
        </p:txBody>
      </p:sp>
    </p:spTree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00355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CA"/>
          </a:p>
        </p:txBody>
      </p:sp>
    </p:spTree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01379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CA"/>
          </a:p>
        </p:txBody>
      </p:sp>
    </p:spTree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02403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CA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58371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CA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59395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CA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chemeClr val="bg2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C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2"/>
                </a:solidFill>
                <a:effectLst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CA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CA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solidFill>
                  <a:schemeClr val="bg2"/>
                </a:solidFill>
                <a:effectLst/>
              </a:defRPr>
            </a:lvl1pPr>
            <a:lvl2pPr>
              <a:defRPr>
                <a:solidFill>
                  <a:schemeClr val="bg2"/>
                </a:solidFill>
                <a:effectLst/>
              </a:defRPr>
            </a:lvl2pPr>
            <a:lvl3pPr>
              <a:defRPr>
                <a:solidFill>
                  <a:schemeClr val="bg2"/>
                </a:solidFill>
                <a:effectLst/>
              </a:defRPr>
            </a:lvl3pPr>
            <a:lvl4pPr>
              <a:defRPr>
                <a:solidFill>
                  <a:schemeClr val="bg2"/>
                </a:solidFill>
                <a:effectLst/>
              </a:defRPr>
            </a:lvl4pPr>
            <a:lvl5pPr>
              <a:defRPr>
                <a:solidFill>
                  <a:schemeClr val="bg2"/>
                </a:solidFill>
                <a:effectLst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1925" y="171450"/>
            <a:ext cx="1946275" cy="5924550"/>
          </a:xfrm>
        </p:spPr>
        <p:txBody>
          <a:bodyPr vert="eaVert"/>
          <a:lstStyle>
            <a:lvl1pPr>
              <a:defRPr>
                <a:solidFill>
                  <a:schemeClr val="bg2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CA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3100" y="171450"/>
            <a:ext cx="5686425" cy="5924550"/>
          </a:xfrm>
        </p:spPr>
        <p:txBody>
          <a:bodyPr vert="eaVert"/>
          <a:lstStyle>
            <a:lvl1pPr>
              <a:defRPr>
                <a:solidFill>
                  <a:schemeClr val="bg2"/>
                </a:solidFill>
                <a:effectLst/>
              </a:defRPr>
            </a:lvl1pPr>
            <a:lvl2pPr>
              <a:defRPr>
                <a:solidFill>
                  <a:schemeClr val="bg2"/>
                </a:solidFill>
                <a:effectLst/>
              </a:defRPr>
            </a:lvl2pPr>
            <a:lvl3pPr>
              <a:defRPr>
                <a:solidFill>
                  <a:schemeClr val="bg2"/>
                </a:solidFill>
                <a:effectLst/>
              </a:defRPr>
            </a:lvl3pPr>
            <a:lvl4pPr>
              <a:defRPr>
                <a:solidFill>
                  <a:schemeClr val="bg2"/>
                </a:solidFill>
                <a:effectLst/>
              </a:defRPr>
            </a:lvl4pPr>
            <a:lvl5pPr>
              <a:defRPr>
                <a:solidFill>
                  <a:schemeClr val="bg2"/>
                </a:solidFill>
                <a:effectLst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CA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648201"/>
          </a:xfrm>
        </p:spPr>
        <p:txBody>
          <a:bodyPr/>
          <a:lstStyle>
            <a:lvl2pPr>
              <a:spcBef>
                <a:spcPts val="336"/>
              </a:spcBef>
              <a:defRPr/>
            </a:lvl2pPr>
            <a:lvl3pPr>
              <a:spcBef>
                <a:spcPts val="288"/>
              </a:spcBef>
              <a:defRPr/>
            </a:lvl3pPr>
            <a:lvl4pPr>
              <a:spcBef>
                <a:spcPts val="240"/>
              </a:spcBef>
              <a:defRPr/>
            </a:lvl4pPr>
            <a:lvl5pPr>
              <a:spcBef>
                <a:spcPts val="240"/>
              </a:spcBef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874837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74837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809750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Clr>
                <a:schemeClr val="accent1"/>
              </a:buClr>
              <a:buFont typeface="Wingdings" pitchFamily="2" charset="2"/>
              <a:buChar char="§"/>
              <a:defRPr>
                <a:solidFill>
                  <a:schemeClr val="bg2"/>
                </a:solidFill>
                <a:effectLst/>
              </a:defRPr>
            </a:lvl1pPr>
            <a:lvl2pPr>
              <a:buClr>
                <a:schemeClr val="accent1"/>
              </a:buClr>
              <a:buFont typeface="Wingdings" pitchFamily="2" charset="2"/>
              <a:buChar char=""/>
              <a:defRPr>
                <a:solidFill>
                  <a:schemeClr val="bg2"/>
                </a:solidFill>
                <a:effectLst/>
              </a:defRPr>
            </a:lvl2pPr>
            <a:lvl3pPr>
              <a:buClr>
                <a:schemeClr val="accent1"/>
              </a:buClr>
              <a:buFont typeface="Times New Roman" pitchFamily="18" charset="0"/>
              <a:buChar char="»"/>
              <a:defRPr>
                <a:solidFill>
                  <a:schemeClr val="bg2"/>
                </a:solidFill>
                <a:effectLst/>
              </a:defRPr>
            </a:lvl3pPr>
            <a:lvl4pPr>
              <a:buClr>
                <a:schemeClr val="accent1"/>
              </a:buClr>
              <a:buFont typeface="Arial" pitchFamily="34" charset="0"/>
              <a:buChar char="•"/>
              <a:defRPr>
                <a:solidFill>
                  <a:schemeClr val="bg2"/>
                </a:solidFill>
                <a:effectLst/>
              </a:defRPr>
            </a:lvl4pPr>
            <a:lvl5pPr>
              <a:buClr>
                <a:schemeClr val="accent1"/>
              </a:buClr>
              <a:buFont typeface="Times New Roman" pitchFamily="18" charset="0"/>
              <a:buChar char="−"/>
              <a:defRPr>
                <a:solidFill>
                  <a:schemeClr val="bg2"/>
                </a:solidFill>
                <a:effectLst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CA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965081-5D65-49EF-AA87-9EE0763251E5}" type="datetimeFigureOut">
              <a:rPr lang="en-CA" smtClean="0"/>
              <a:pPr>
                <a:defRPr/>
              </a:pPr>
              <a:t>2021-02-27</a:t>
            </a:fld>
            <a:endParaRPr lang="en-CA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5E88B2-6970-43AF-95F0-20667C5289FD}" type="slidenum">
              <a:rPr lang="en-CA" smtClean="0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EB278F-045A-4695-9154-FCD3B55B5D31}" type="datetimeFigureOut">
              <a:rPr lang="en-CA" smtClean="0"/>
              <a:pPr>
                <a:defRPr/>
              </a:pPr>
              <a:t>2021-02-27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8EC3A2-D90E-4897-81FD-CBBE5EC7312F}" type="slidenum">
              <a:rPr lang="en-CA" smtClean="0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FE61D7-027F-4B77-AF29-CD14E373B519}" type="datetimeFigureOut">
              <a:rPr lang="en-CA" smtClean="0"/>
              <a:pPr>
                <a:defRPr/>
              </a:pPr>
              <a:t>2021-02-27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2BC1B4-4438-43BA-A656-5F6EB959293F}" type="slidenum">
              <a:rPr lang="en-CA" smtClean="0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54039E-8048-4576-98C4-A15DB411C199}" type="datetimeFigureOut">
              <a:rPr lang="en-CA"/>
              <a:pPr>
                <a:defRPr/>
              </a:pPr>
              <a:t>2021-02-27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286302-39DE-4B0B-A876-22470511A252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85A654-F602-4C2C-94A2-A624CF88EF2B}" type="datetimeFigureOut">
              <a:rPr lang="en-CA"/>
              <a:pPr>
                <a:defRPr/>
              </a:pPr>
              <a:t>2021-02-27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0F053B-1659-4B39-9BA0-48B738FC38F8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0B749A-24D2-4EBB-8FE5-BF334582C232}" type="datetimeFigureOut">
              <a:rPr lang="en-CA"/>
              <a:pPr>
                <a:defRPr/>
              </a:pPr>
              <a:t>2021-02-27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AF7E45-C05B-4DC8-9E91-8E9D1CAB0099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09D259-D545-40F5-8E27-0888A90CAAB9}" type="datetimeFigureOut">
              <a:rPr lang="en-CA"/>
              <a:pPr>
                <a:defRPr/>
              </a:pPr>
              <a:t>2021-02-27</a:t>
            </a:fld>
            <a:endParaRPr lang="en-CA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B75438-2708-474C-8E14-C0E4F1C09B89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3AA897-5323-4B9E-AB2C-D8E5F712E512}" type="datetimeFigureOut">
              <a:rPr lang="en-CA"/>
              <a:pPr>
                <a:defRPr/>
              </a:pPr>
              <a:t>2021-02-27</a:t>
            </a:fld>
            <a:endParaRPr lang="en-CA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C2675C-FAE6-436C-A40C-6A9B78F03908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B8AEAE-C719-4AEF-A8B8-1CECADE60E4C}" type="datetimeFigureOut">
              <a:rPr lang="en-CA"/>
              <a:pPr>
                <a:defRPr/>
              </a:pPr>
              <a:t>2021-02-27</a:t>
            </a:fld>
            <a:endParaRPr lang="en-CA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11A804-1BDC-4A00-8C01-D0C49C41C9DD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8CEF83-24BB-4DB9-A039-3EC22AEF2148}" type="datetimeFigureOut">
              <a:rPr lang="en-CA"/>
              <a:pPr>
                <a:defRPr/>
              </a:pPr>
              <a:t>2021-02-27</a:t>
            </a:fld>
            <a:endParaRPr lang="en-CA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6E1A4D-B17D-4AC3-89A1-99F1C4DD58E8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bg2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CA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bg2"/>
                </a:solidFill>
                <a:effectLst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9C61ED-296E-4E9E-A3F7-2042B6D0F00F}" type="datetimeFigureOut">
              <a:rPr lang="en-CA"/>
              <a:pPr>
                <a:defRPr/>
              </a:pPr>
              <a:t>2021-02-27</a:t>
            </a:fld>
            <a:endParaRPr lang="en-CA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51445A-13DD-4E9A-95CA-AE1CEB3C236D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CA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965081-5D65-49EF-AA87-9EE0763251E5}" type="datetimeFigureOut">
              <a:rPr lang="en-CA"/>
              <a:pPr>
                <a:defRPr/>
              </a:pPr>
              <a:t>2021-02-27</a:t>
            </a:fld>
            <a:endParaRPr lang="en-CA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5E88B2-6970-43AF-95F0-20667C5289FD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EB278F-045A-4695-9154-FCD3B55B5D31}" type="datetimeFigureOut">
              <a:rPr lang="en-CA"/>
              <a:pPr>
                <a:defRPr/>
              </a:pPr>
              <a:t>2021-02-27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8EC3A2-D90E-4897-81FD-CBBE5EC7312F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FE61D7-027F-4B77-AF29-CD14E373B519}" type="datetimeFigureOut">
              <a:rPr lang="en-CA"/>
              <a:pPr>
                <a:defRPr/>
              </a:pPr>
              <a:t>2021-02-27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2BC1B4-4438-43BA-A656-5F6EB959293F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CA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>
                <a:solidFill>
                  <a:schemeClr val="bg2"/>
                </a:solidFill>
                <a:effectLst/>
              </a:defRPr>
            </a:lvl1pPr>
            <a:lvl2pPr>
              <a:defRPr sz="2400">
                <a:solidFill>
                  <a:schemeClr val="bg2"/>
                </a:solidFill>
                <a:effectLst/>
              </a:defRPr>
            </a:lvl2pPr>
            <a:lvl3pPr>
              <a:defRPr sz="2000">
                <a:solidFill>
                  <a:schemeClr val="bg2"/>
                </a:solidFill>
                <a:effectLst/>
              </a:defRPr>
            </a:lvl3pPr>
            <a:lvl4pPr>
              <a:defRPr sz="1800">
                <a:solidFill>
                  <a:schemeClr val="bg2"/>
                </a:solidFill>
                <a:effectLst/>
              </a:defRPr>
            </a:lvl4pPr>
            <a:lvl5pPr>
              <a:defRPr sz="1800">
                <a:solidFill>
                  <a:schemeClr val="bg2"/>
                </a:solidFill>
                <a:effectLst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>
                <a:solidFill>
                  <a:schemeClr val="bg2"/>
                </a:solidFill>
                <a:effectLst/>
              </a:defRPr>
            </a:lvl1pPr>
            <a:lvl2pPr>
              <a:defRPr sz="2400">
                <a:solidFill>
                  <a:schemeClr val="bg2"/>
                </a:solidFill>
                <a:effectLst/>
              </a:defRPr>
            </a:lvl2pPr>
            <a:lvl3pPr>
              <a:defRPr sz="2000">
                <a:solidFill>
                  <a:schemeClr val="bg2"/>
                </a:solidFill>
                <a:effectLst/>
              </a:defRPr>
            </a:lvl3pPr>
            <a:lvl4pPr>
              <a:defRPr sz="1800">
                <a:solidFill>
                  <a:schemeClr val="bg2"/>
                </a:solidFill>
                <a:effectLst/>
              </a:defRPr>
            </a:lvl4pPr>
            <a:lvl5pPr>
              <a:defRPr sz="1800">
                <a:solidFill>
                  <a:schemeClr val="bg2"/>
                </a:solidFill>
                <a:effectLst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 dirty="0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CA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1925" y="171450"/>
            <a:ext cx="1946275" cy="59245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3100" y="171450"/>
            <a:ext cx="5686425" cy="59245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Title and Diagram or Organization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3100" y="171450"/>
            <a:ext cx="7753350" cy="112395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SmartArt Placeholder 2"/>
          <p:cNvSpPr>
            <a:spLocks noGrp="1"/>
          </p:cNvSpPr>
          <p:nvPr>
            <p:ph type="dgm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r>
              <a:rPr lang="en-US" noProof="0"/>
              <a:t>Click icon to add SmartArt graphic</a:t>
            </a:r>
            <a:endParaRPr lang="en-CA" noProof="0" dirty="0"/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80FAD-DCB9-4763-AEE2-A7ADC3E58BEF}" type="datetimeFigureOut">
              <a:rPr lang="en-CA" smtClean="0"/>
              <a:pPr/>
              <a:t>2021-02-27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10DBE-0913-4A70-BC56-53AF746D718E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80FAD-DCB9-4763-AEE2-A7ADC3E58BEF}" type="datetimeFigureOut">
              <a:rPr lang="en-CA" smtClean="0"/>
              <a:pPr/>
              <a:t>2021-02-27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10DBE-0913-4A70-BC56-53AF746D718E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80FAD-DCB9-4763-AEE2-A7ADC3E58BEF}" type="datetimeFigureOut">
              <a:rPr lang="en-CA" smtClean="0"/>
              <a:pPr/>
              <a:t>2021-02-27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10DBE-0913-4A70-BC56-53AF746D718E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80FAD-DCB9-4763-AEE2-A7ADC3E58BEF}" type="datetimeFigureOut">
              <a:rPr lang="en-CA" smtClean="0"/>
              <a:pPr/>
              <a:t>2021-02-27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10DBE-0913-4A70-BC56-53AF746D718E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>
                <a:solidFill>
                  <a:schemeClr val="bg2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CA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bg2"/>
                </a:solidFill>
                <a:effectLst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solidFill>
                  <a:schemeClr val="bg2"/>
                </a:solidFill>
                <a:effectLst/>
              </a:defRPr>
            </a:lvl1pPr>
            <a:lvl2pPr>
              <a:defRPr sz="2000">
                <a:solidFill>
                  <a:schemeClr val="bg2"/>
                </a:solidFill>
                <a:effectLst/>
              </a:defRPr>
            </a:lvl2pPr>
            <a:lvl3pPr>
              <a:defRPr sz="1800">
                <a:solidFill>
                  <a:schemeClr val="bg2"/>
                </a:solidFill>
                <a:effectLst/>
              </a:defRPr>
            </a:lvl3pPr>
            <a:lvl4pPr>
              <a:defRPr sz="1600">
                <a:solidFill>
                  <a:schemeClr val="bg2"/>
                </a:solidFill>
                <a:effectLst/>
              </a:defRPr>
            </a:lvl4pPr>
            <a:lvl5pPr>
              <a:defRPr sz="1600">
                <a:solidFill>
                  <a:schemeClr val="bg2"/>
                </a:solidFill>
                <a:effectLst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bg2"/>
                </a:solidFill>
                <a:effectLst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solidFill>
                  <a:schemeClr val="bg2"/>
                </a:solidFill>
                <a:effectLst/>
              </a:defRPr>
            </a:lvl1pPr>
            <a:lvl2pPr>
              <a:defRPr sz="2000">
                <a:solidFill>
                  <a:schemeClr val="bg2"/>
                </a:solidFill>
                <a:effectLst/>
              </a:defRPr>
            </a:lvl2pPr>
            <a:lvl3pPr>
              <a:defRPr sz="1800">
                <a:solidFill>
                  <a:schemeClr val="bg2"/>
                </a:solidFill>
                <a:effectLst/>
              </a:defRPr>
            </a:lvl3pPr>
            <a:lvl4pPr>
              <a:defRPr sz="1600">
                <a:solidFill>
                  <a:schemeClr val="bg2"/>
                </a:solidFill>
                <a:effectLst/>
              </a:defRPr>
            </a:lvl4pPr>
            <a:lvl5pPr>
              <a:defRPr sz="1600">
                <a:solidFill>
                  <a:schemeClr val="bg2"/>
                </a:solidFill>
                <a:effectLst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 dirty="0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80FAD-DCB9-4763-AEE2-A7ADC3E58BEF}" type="datetimeFigureOut">
              <a:rPr lang="en-CA" smtClean="0"/>
              <a:pPr/>
              <a:t>2021-02-27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10DBE-0913-4A70-BC56-53AF746D718E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80FAD-DCB9-4763-AEE2-A7ADC3E58BEF}" type="datetimeFigureOut">
              <a:rPr lang="en-CA" smtClean="0"/>
              <a:pPr/>
              <a:t>2021-02-27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10DBE-0913-4A70-BC56-53AF746D718E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80FAD-DCB9-4763-AEE2-A7ADC3E58BEF}" type="datetimeFigureOut">
              <a:rPr lang="en-CA" smtClean="0"/>
              <a:pPr/>
              <a:t>2021-02-27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10DBE-0913-4A70-BC56-53AF746D718E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80FAD-DCB9-4763-AEE2-A7ADC3E58BEF}" type="datetimeFigureOut">
              <a:rPr lang="en-CA" smtClean="0"/>
              <a:pPr/>
              <a:t>2021-02-27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10DBE-0913-4A70-BC56-53AF746D718E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80FAD-DCB9-4763-AEE2-A7ADC3E58BEF}" type="datetimeFigureOut">
              <a:rPr lang="en-CA" smtClean="0"/>
              <a:pPr/>
              <a:t>2021-02-27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10DBE-0913-4A70-BC56-53AF746D718E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80FAD-DCB9-4763-AEE2-A7ADC3E58BEF}" type="datetimeFigureOut">
              <a:rPr lang="en-CA" smtClean="0"/>
              <a:pPr/>
              <a:t>2021-02-27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10DBE-0913-4A70-BC56-53AF746D718E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80FAD-DCB9-4763-AEE2-A7ADC3E58BEF}" type="datetimeFigureOut">
              <a:rPr lang="en-CA" smtClean="0"/>
              <a:pPr/>
              <a:t>2021-02-27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10DBE-0913-4A70-BC56-53AF746D718E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CA"/>
          </a:p>
        </p:txBody>
      </p:sp>
    </p:spTree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</p:spTree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CA" dirty="0"/>
          </a:p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</p:spTree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</p:spTree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</p:spTree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CA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</p:spTree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1925" y="171450"/>
            <a:ext cx="1946275" cy="59245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3100" y="171450"/>
            <a:ext cx="5686425" cy="59245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</p:spTree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Title and Diagram or Organization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3100" y="171450"/>
            <a:ext cx="7753350" cy="112395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SmartArt Placeholder 2"/>
          <p:cNvSpPr>
            <a:spLocks noGrp="1"/>
          </p:cNvSpPr>
          <p:nvPr>
            <p:ph type="dgm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r>
              <a:rPr lang="en-US" noProof="0"/>
              <a:t>Click icon to add SmartArt graphic</a:t>
            </a:r>
            <a:endParaRPr lang="en-CA" noProof="0" dirty="0"/>
          </a:p>
        </p:txBody>
      </p:sp>
    </p:spTree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C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</p:spTree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</p:spTree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</p:spTree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</p:spTree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CA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</p:spTree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1925" y="171450"/>
            <a:ext cx="1946275" cy="59245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3100" y="171450"/>
            <a:ext cx="5686425" cy="59245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>
                <a:solidFill>
                  <a:schemeClr val="bg2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solidFill>
                  <a:schemeClr val="bg2"/>
                </a:solidFill>
                <a:effectLst/>
              </a:defRPr>
            </a:lvl1pPr>
            <a:lvl2pPr>
              <a:defRPr sz="2800">
                <a:solidFill>
                  <a:schemeClr val="bg2"/>
                </a:solidFill>
                <a:effectLst/>
              </a:defRPr>
            </a:lvl2pPr>
            <a:lvl3pPr>
              <a:defRPr sz="2400">
                <a:solidFill>
                  <a:schemeClr val="bg2"/>
                </a:solidFill>
                <a:effectLst/>
              </a:defRPr>
            </a:lvl3pPr>
            <a:lvl4pPr>
              <a:defRPr sz="2000">
                <a:solidFill>
                  <a:schemeClr val="bg2"/>
                </a:solidFill>
                <a:effectLst/>
              </a:defRPr>
            </a:lvl4pPr>
            <a:lvl5pPr>
              <a:defRPr sz="2000">
                <a:solidFill>
                  <a:schemeClr val="bg2"/>
                </a:solidFill>
                <a:effectLst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solidFill>
                  <a:schemeClr val="bg2"/>
                </a:solidFill>
                <a:effectLst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Title and Diagram or Organization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3100" y="171450"/>
            <a:ext cx="7753350" cy="112395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SmartArt Placeholder 2"/>
          <p:cNvSpPr>
            <a:spLocks noGrp="1"/>
          </p:cNvSpPr>
          <p:nvPr>
            <p:ph type="dgm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r>
              <a:rPr lang="en-US" noProof="0"/>
              <a:t>Click icon to add SmartArt graphic</a:t>
            </a:r>
            <a:endParaRPr lang="en-CA" noProof="0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>
                <a:solidFill>
                  <a:schemeClr val="bg2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CA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CA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solidFill>
                  <a:schemeClr val="bg2"/>
                </a:solidFill>
                <a:effectLst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theme" Target="../theme/theme4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slideLayout" Target="../slideLayouts/slideLayout45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3.xml"/><Relationship Id="rId3" Type="http://schemas.openxmlformats.org/officeDocument/2006/relationships/slideLayout" Target="../slideLayouts/slideLayout48.xml"/><Relationship Id="rId7" Type="http://schemas.openxmlformats.org/officeDocument/2006/relationships/slideLayout" Target="../slideLayouts/slideLayout52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7.xml"/><Relationship Id="rId1" Type="http://schemas.openxmlformats.org/officeDocument/2006/relationships/slideLayout" Target="../slideLayouts/slideLayout46.xml"/><Relationship Id="rId6" Type="http://schemas.openxmlformats.org/officeDocument/2006/relationships/slideLayout" Target="../slideLayouts/slideLayout51.xml"/><Relationship Id="rId11" Type="http://schemas.openxmlformats.org/officeDocument/2006/relationships/slideLayout" Target="../slideLayouts/slideLayout56.xml"/><Relationship Id="rId5" Type="http://schemas.openxmlformats.org/officeDocument/2006/relationships/slideLayout" Target="../slideLayouts/slideLayout50.xml"/><Relationship Id="rId10" Type="http://schemas.openxmlformats.org/officeDocument/2006/relationships/slideLayout" Target="../slideLayouts/slideLayout55.xml"/><Relationship Id="rId4" Type="http://schemas.openxmlformats.org/officeDocument/2006/relationships/slideLayout" Target="../slideLayouts/slideLayout49.xml"/><Relationship Id="rId9" Type="http://schemas.openxmlformats.org/officeDocument/2006/relationships/slideLayout" Target="../slideLayouts/slideLayout54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4.xml"/><Relationship Id="rId13" Type="http://schemas.openxmlformats.org/officeDocument/2006/relationships/theme" Target="../theme/theme6.xml"/><Relationship Id="rId3" Type="http://schemas.openxmlformats.org/officeDocument/2006/relationships/slideLayout" Target="../slideLayouts/slideLayout59.xml"/><Relationship Id="rId7" Type="http://schemas.openxmlformats.org/officeDocument/2006/relationships/slideLayout" Target="../slideLayouts/slideLayout63.xml"/><Relationship Id="rId12" Type="http://schemas.openxmlformats.org/officeDocument/2006/relationships/slideLayout" Target="../slideLayouts/slideLayout68.xml"/><Relationship Id="rId2" Type="http://schemas.openxmlformats.org/officeDocument/2006/relationships/slideLayout" Target="../slideLayouts/slideLayout58.xml"/><Relationship Id="rId1" Type="http://schemas.openxmlformats.org/officeDocument/2006/relationships/slideLayout" Target="../slideLayouts/slideLayout57.xml"/><Relationship Id="rId6" Type="http://schemas.openxmlformats.org/officeDocument/2006/relationships/slideLayout" Target="../slideLayouts/slideLayout62.xml"/><Relationship Id="rId11" Type="http://schemas.openxmlformats.org/officeDocument/2006/relationships/slideLayout" Target="../slideLayouts/slideLayout67.xml"/><Relationship Id="rId5" Type="http://schemas.openxmlformats.org/officeDocument/2006/relationships/slideLayout" Target="../slideLayouts/slideLayout61.xml"/><Relationship Id="rId10" Type="http://schemas.openxmlformats.org/officeDocument/2006/relationships/slideLayout" Target="../slideLayouts/slideLayout66.xml"/><Relationship Id="rId4" Type="http://schemas.openxmlformats.org/officeDocument/2006/relationships/slideLayout" Target="../slideLayouts/slideLayout60.xml"/><Relationship Id="rId9" Type="http://schemas.openxmlformats.org/officeDocument/2006/relationships/slideLayout" Target="../slideLayouts/slideLayout65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6.xml"/><Relationship Id="rId13" Type="http://schemas.openxmlformats.org/officeDocument/2006/relationships/theme" Target="../theme/theme7.xml"/><Relationship Id="rId3" Type="http://schemas.openxmlformats.org/officeDocument/2006/relationships/slideLayout" Target="../slideLayouts/slideLayout71.xml"/><Relationship Id="rId7" Type="http://schemas.openxmlformats.org/officeDocument/2006/relationships/slideLayout" Target="../slideLayouts/slideLayout75.xml"/><Relationship Id="rId12" Type="http://schemas.openxmlformats.org/officeDocument/2006/relationships/slideLayout" Target="../slideLayouts/slideLayout80.xml"/><Relationship Id="rId2" Type="http://schemas.openxmlformats.org/officeDocument/2006/relationships/slideLayout" Target="../slideLayouts/slideLayout70.xml"/><Relationship Id="rId1" Type="http://schemas.openxmlformats.org/officeDocument/2006/relationships/slideLayout" Target="../slideLayouts/slideLayout69.xml"/><Relationship Id="rId6" Type="http://schemas.openxmlformats.org/officeDocument/2006/relationships/slideLayout" Target="../slideLayouts/slideLayout74.xml"/><Relationship Id="rId11" Type="http://schemas.openxmlformats.org/officeDocument/2006/relationships/slideLayout" Target="../slideLayouts/slideLayout79.xml"/><Relationship Id="rId5" Type="http://schemas.openxmlformats.org/officeDocument/2006/relationships/slideLayout" Target="../slideLayouts/slideLayout73.xml"/><Relationship Id="rId10" Type="http://schemas.openxmlformats.org/officeDocument/2006/relationships/slideLayout" Target="../slideLayouts/slideLayout78.xml"/><Relationship Id="rId4" Type="http://schemas.openxmlformats.org/officeDocument/2006/relationships/slideLayout" Target="../slideLayouts/slideLayout72.xml"/><Relationship Id="rId9" Type="http://schemas.openxmlformats.org/officeDocument/2006/relationships/slideLayout" Target="../slideLayouts/slideLayout7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1385888"/>
            <a:ext cx="8364538" cy="290512"/>
            <a:chOff x="0" y="873"/>
            <a:chExt cx="5269" cy="183"/>
          </a:xfrm>
        </p:grpSpPr>
        <p:grpSp>
          <p:nvGrpSpPr>
            <p:cNvPr id="3" name="Group 3"/>
            <p:cNvGrpSpPr>
              <a:grpSpLocks/>
            </p:cNvGrpSpPr>
            <p:nvPr/>
          </p:nvGrpSpPr>
          <p:grpSpPr bwMode="auto">
            <a:xfrm>
              <a:off x="5146" y="873"/>
              <a:ext cx="123" cy="182"/>
              <a:chOff x="5146" y="873"/>
              <a:chExt cx="123" cy="182"/>
            </a:xfrm>
          </p:grpSpPr>
          <p:sp>
            <p:nvSpPr>
              <p:cNvPr id="1044" name="Rectangle 4"/>
              <p:cNvSpPr>
                <a:spLocks noChangeArrowheads="1"/>
              </p:cNvSpPr>
              <p:nvPr/>
            </p:nvSpPr>
            <p:spPr bwMode="auto">
              <a:xfrm>
                <a:off x="5240" y="873"/>
                <a:ext cx="29" cy="182"/>
              </a:xfrm>
              <a:prstGeom prst="rect">
                <a:avLst/>
              </a:prstGeom>
              <a:solidFill>
                <a:srgbClr val="C0C0FF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CA"/>
              </a:p>
            </p:txBody>
          </p:sp>
          <p:sp>
            <p:nvSpPr>
              <p:cNvPr id="1045" name="Rectangle 5"/>
              <p:cNvSpPr>
                <a:spLocks noChangeArrowheads="1"/>
              </p:cNvSpPr>
              <p:nvPr/>
            </p:nvSpPr>
            <p:spPr bwMode="auto">
              <a:xfrm>
                <a:off x="5146" y="873"/>
                <a:ext cx="59" cy="182"/>
              </a:xfrm>
              <a:prstGeom prst="rect">
                <a:avLst/>
              </a:prstGeom>
              <a:solidFill>
                <a:srgbClr val="C0C0FF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CA"/>
              </a:p>
            </p:txBody>
          </p:sp>
        </p:grpSp>
        <p:grpSp>
          <p:nvGrpSpPr>
            <p:cNvPr id="4" name="Group 6"/>
            <p:cNvGrpSpPr>
              <a:grpSpLocks/>
            </p:cNvGrpSpPr>
            <p:nvPr/>
          </p:nvGrpSpPr>
          <p:grpSpPr bwMode="auto">
            <a:xfrm>
              <a:off x="4836" y="873"/>
              <a:ext cx="263" cy="182"/>
              <a:chOff x="4836" y="873"/>
              <a:chExt cx="263" cy="182"/>
            </a:xfrm>
          </p:grpSpPr>
          <p:sp>
            <p:nvSpPr>
              <p:cNvPr id="1042" name="Rectangle 7"/>
              <p:cNvSpPr>
                <a:spLocks noChangeArrowheads="1"/>
              </p:cNvSpPr>
              <p:nvPr/>
            </p:nvSpPr>
            <p:spPr bwMode="auto">
              <a:xfrm>
                <a:off x="5006" y="873"/>
                <a:ext cx="93" cy="182"/>
              </a:xfrm>
              <a:prstGeom prst="rect">
                <a:avLst/>
              </a:prstGeom>
              <a:solidFill>
                <a:srgbClr val="8080FF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CA"/>
              </a:p>
            </p:txBody>
          </p:sp>
          <p:sp>
            <p:nvSpPr>
              <p:cNvPr id="1043" name="Rectangle 8"/>
              <p:cNvSpPr>
                <a:spLocks noChangeArrowheads="1"/>
              </p:cNvSpPr>
              <p:nvPr/>
            </p:nvSpPr>
            <p:spPr bwMode="auto">
              <a:xfrm>
                <a:off x="4836" y="873"/>
                <a:ext cx="127" cy="182"/>
              </a:xfrm>
              <a:prstGeom prst="rect">
                <a:avLst/>
              </a:prstGeom>
              <a:solidFill>
                <a:srgbClr val="8080FF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CA"/>
              </a:p>
            </p:txBody>
          </p:sp>
        </p:grpSp>
        <p:grpSp>
          <p:nvGrpSpPr>
            <p:cNvPr id="5" name="Group 9"/>
            <p:cNvGrpSpPr>
              <a:grpSpLocks/>
            </p:cNvGrpSpPr>
            <p:nvPr/>
          </p:nvGrpSpPr>
          <p:grpSpPr bwMode="auto">
            <a:xfrm>
              <a:off x="4407" y="873"/>
              <a:ext cx="386" cy="182"/>
              <a:chOff x="4407" y="873"/>
              <a:chExt cx="386" cy="182"/>
            </a:xfrm>
          </p:grpSpPr>
          <p:sp>
            <p:nvSpPr>
              <p:cNvPr id="1040" name="Rectangle 10"/>
              <p:cNvSpPr>
                <a:spLocks noChangeArrowheads="1"/>
              </p:cNvSpPr>
              <p:nvPr/>
            </p:nvSpPr>
            <p:spPr bwMode="auto">
              <a:xfrm>
                <a:off x="4639" y="873"/>
                <a:ext cx="154" cy="182"/>
              </a:xfrm>
              <a:prstGeom prst="rect">
                <a:avLst/>
              </a:prstGeom>
              <a:solidFill>
                <a:srgbClr val="4040FF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CA"/>
              </a:p>
            </p:txBody>
          </p:sp>
          <p:sp>
            <p:nvSpPr>
              <p:cNvPr id="1041" name="Rectangle 11"/>
              <p:cNvSpPr>
                <a:spLocks noChangeArrowheads="1"/>
              </p:cNvSpPr>
              <p:nvPr/>
            </p:nvSpPr>
            <p:spPr bwMode="auto">
              <a:xfrm>
                <a:off x="4407" y="873"/>
                <a:ext cx="189" cy="182"/>
              </a:xfrm>
              <a:prstGeom prst="rect">
                <a:avLst/>
              </a:prstGeom>
              <a:solidFill>
                <a:srgbClr val="4040FF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CA"/>
              </a:p>
            </p:txBody>
          </p:sp>
        </p:grpSp>
        <p:grpSp>
          <p:nvGrpSpPr>
            <p:cNvPr id="6" name="Group 12"/>
            <p:cNvGrpSpPr>
              <a:grpSpLocks/>
            </p:cNvGrpSpPr>
            <p:nvPr/>
          </p:nvGrpSpPr>
          <p:grpSpPr bwMode="auto">
            <a:xfrm>
              <a:off x="3176" y="873"/>
              <a:ext cx="1188" cy="183"/>
              <a:chOff x="3176" y="873"/>
              <a:chExt cx="1188" cy="183"/>
            </a:xfrm>
          </p:grpSpPr>
          <p:sp>
            <p:nvSpPr>
              <p:cNvPr id="1036" name="Rectangle 13"/>
              <p:cNvSpPr>
                <a:spLocks noChangeArrowheads="1"/>
              </p:cNvSpPr>
              <p:nvPr/>
            </p:nvSpPr>
            <p:spPr bwMode="auto">
              <a:xfrm>
                <a:off x="4146" y="873"/>
                <a:ext cx="218" cy="182"/>
              </a:xfrm>
              <a:prstGeom prst="rect">
                <a:avLst/>
              </a:prstGeom>
              <a:solidFill>
                <a:srgbClr val="0000FF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CA"/>
              </a:p>
            </p:txBody>
          </p:sp>
          <p:sp>
            <p:nvSpPr>
              <p:cNvPr id="1037" name="Rectangle 14"/>
              <p:cNvSpPr>
                <a:spLocks noChangeArrowheads="1"/>
              </p:cNvSpPr>
              <p:nvPr/>
            </p:nvSpPr>
            <p:spPr bwMode="auto">
              <a:xfrm>
                <a:off x="3855" y="873"/>
                <a:ext cx="249" cy="182"/>
              </a:xfrm>
              <a:prstGeom prst="rect">
                <a:avLst/>
              </a:prstGeom>
              <a:solidFill>
                <a:srgbClr val="0000FF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CA"/>
              </a:p>
            </p:txBody>
          </p:sp>
          <p:sp>
            <p:nvSpPr>
              <p:cNvPr id="1038" name="Rectangle 15"/>
              <p:cNvSpPr>
                <a:spLocks noChangeArrowheads="1"/>
              </p:cNvSpPr>
              <p:nvPr/>
            </p:nvSpPr>
            <p:spPr bwMode="auto">
              <a:xfrm>
                <a:off x="3530" y="873"/>
                <a:ext cx="283" cy="183"/>
              </a:xfrm>
              <a:prstGeom prst="rect">
                <a:avLst/>
              </a:prstGeom>
              <a:solidFill>
                <a:srgbClr val="0000FF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CA"/>
              </a:p>
            </p:txBody>
          </p:sp>
          <p:sp>
            <p:nvSpPr>
              <p:cNvPr id="1039" name="Rectangle 16"/>
              <p:cNvSpPr>
                <a:spLocks noChangeArrowheads="1"/>
              </p:cNvSpPr>
              <p:nvPr/>
            </p:nvSpPr>
            <p:spPr bwMode="auto">
              <a:xfrm>
                <a:off x="3176" y="873"/>
                <a:ext cx="313" cy="182"/>
              </a:xfrm>
              <a:prstGeom prst="rect">
                <a:avLst/>
              </a:prstGeom>
              <a:solidFill>
                <a:srgbClr val="0000FF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CA"/>
              </a:p>
            </p:txBody>
          </p:sp>
        </p:grpSp>
        <p:grpSp>
          <p:nvGrpSpPr>
            <p:cNvPr id="7" name="Group 17"/>
            <p:cNvGrpSpPr>
              <a:grpSpLocks/>
            </p:cNvGrpSpPr>
            <p:nvPr/>
          </p:nvGrpSpPr>
          <p:grpSpPr bwMode="auto">
            <a:xfrm>
              <a:off x="0" y="873"/>
              <a:ext cx="3136" cy="182"/>
              <a:chOff x="0" y="873"/>
              <a:chExt cx="3136" cy="182"/>
            </a:xfrm>
          </p:grpSpPr>
          <p:sp>
            <p:nvSpPr>
              <p:cNvPr id="1034" name="Rectangle 18"/>
              <p:cNvSpPr>
                <a:spLocks noChangeArrowheads="1"/>
              </p:cNvSpPr>
              <p:nvPr/>
            </p:nvSpPr>
            <p:spPr bwMode="auto">
              <a:xfrm>
                <a:off x="2792" y="873"/>
                <a:ext cx="344" cy="182"/>
              </a:xfrm>
              <a:prstGeom prst="rect">
                <a:avLst/>
              </a:prstGeom>
              <a:solidFill>
                <a:srgbClr val="0000E0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CA"/>
              </a:p>
            </p:txBody>
          </p:sp>
          <p:sp>
            <p:nvSpPr>
              <p:cNvPr id="1035" name="Rectangle 19"/>
              <p:cNvSpPr>
                <a:spLocks noChangeArrowheads="1"/>
              </p:cNvSpPr>
              <p:nvPr/>
            </p:nvSpPr>
            <p:spPr bwMode="auto">
              <a:xfrm>
                <a:off x="0" y="873"/>
                <a:ext cx="2750" cy="182"/>
              </a:xfrm>
              <a:prstGeom prst="rect">
                <a:avLst/>
              </a:prstGeom>
              <a:solidFill>
                <a:srgbClr val="0000E0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CA"/>
              </a:p>
            </p:txBody>
          </p:sp>
        </p:grpSp>
      </p:grpSp>
      <p:sp>
        <p:nvSpPr>
          <p:cNvPr id="78868" name="Rectangle 20"/>
          <p:cNvSpPr>
            <a:spLocks noGrp="1" noChangeArrowheads="1"/>
          </p:cNvSpPr>
          <p:nvPr>
            <p:ph type="title"/>
          </p:nvPr>
        </p:nvSpPr>
        <p:spPr bwMode="auto">
          <a:xfrm>
            <a:off x="673100" y="171450"/>
            <a:ext cx="7753350" cy="11239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8869" name="Rectangle 21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2"/>
          </a:solidFill>
          <a:effectLst/>
          <a:latin typeface="+mj-lt"/>
          <a:ea typeface="+mj-ea"/>
          <a:cs typeface="+mj-cs"/>
        </a:defRPr>
      </a:lvl1pPr>
      <a:lvl2pPr algn="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charset="0"/>
        </a:defRPr>
      </a:lvl2pPr>
      <a:lvl3pPr algn="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charset="0"/>
        </a:defRPr>
      </a:lvl3pPr>
      <a:lvl4pPr algn="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charset="0"/>
        </a:defRPr>
      </a:lvl4pPr>
      <a:lvl5pPr algn="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charset="0"/>
        </a:defRPr>
      </a:lvl5pPr>
      <a:lvl6pPr marL="457200" algn="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charset="0"/>
        </a:defRPr>
      </a:lvl6pPr>
      <a:lvl7pPr marL="914400" algn="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charset="0"/>
        </a:defRPr>
      </a:lvl7pPr>
      <a:lvl8pPr marL="1371600" algn="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charset="0"/>
        </a:defRPr>
      </a:lvl8pPr>
      <a:lvl9pPr marL="1828800" algn="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3200">
          <a:solidFill>
            <a:schemeClr val="bg2"/>
          </a:solidFill>
          <a:effectLst/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10000"/>
        </a:spcBef>
        <a:spcAft>
          <a:spcPct val="0"/>
        </a:spcAft>
        <a:buClr>
          <a:schemeClr val="tx2"/>
        </a:buClr>
        <a:buSzPct val="100000"/>
        <a:buFont typeface="Wingdings" pitchFamily="2" charset="2"/>
        <a:buChar char="s"/>
        <a:defRPr sz="2800">
          <a:solidFill>
            <a:schemeClr val="bg2"/>
          </a:solidFill>
          <a:effectLst/>
          <a:latin typeface="+mn-lt"/>
        </a:defRPr>
      </a:lvl2pPr>
      <a:lvl3pPr marL="1143000" indent="-228600" algn="l" rtl="0" eaLnBrk="1" fontAlgn="base" hangingPunct="1">
        <a:spcBef>
          <a:spcPct val="10000"/>
        </a:spcBef>
        <a:spcAft>
          <a:spcPct val="0"/>
        </a:spcAft>
        <a:buClr>
          <a:schemeClr val="tx2"/>
        </a:buClr>
        <a:buSzPct val="100000"/>
        <a:buChar char="»"/>
        <a:defRPr sz="2400">
          <a:solidFill>
            <a:schemeClr val="bg2"/>
          </a:solidFill>
          <a:effectLst/>
          <a:latin typeface="+mn-lt"/>
        </a:defRPr>
      </a:lvl3pPr>
      <a:lvl4pPr marL="1600200" indent="-228600" algn="l" rtl="0" eaLnBrk="1" fontAlgn="base" hangingPunct="1">
        <a:spcBef>
          <a:spcPct val="10000"/>
        </a:spcBef>
        <a:spcAft>
          <a:spcPct val="0"/>
        </a:spcAft>
        <a:buClr>
          <a:schemeClr val="tx2"/>
        </a:buClr>
        <a:buSzPct val="100000"/>
        <a:buChar char="•"/>
        <a:defRPr sz="2000">
          <a:solidFill>
            <a:schemeClr val="bg2"/>
          </a:solidFill>
          <a:effectLst/>
          <a:latin typeface="+mn-lt"/>
        </a:defRPr>
      </a:lvl4pPr>
      <a:lvl5pPr marL="2057400" indent="-228600" algn="l" rtl="0" eaLnBrk="1" fontAlgn="base" hangingPunct="1">
        <a:spcBef>
          <a:spcPct val="10000"/>
        </a:spcBef>
        <a:spcAft>
          <a:spcPct val="0"/>
        </a:spcAft>
        <a:buClr>
          <a:schemeClr val="tx2"/>
        </a:buClr>
        <a:buSzPct val="100000"/>
        <a:buChar char="–"/>
        <a:defRPr sz="2000">
          <a:solidFill>
            <a:schemeClr val="bg2"/>
          </a:solidFill>
          <a:effectLst/>
          <a:latin typeface="+mn-lt"/>
        </a:defRPr>
      </a:lvl5pPr>
      <a:lvl6pPr marL="2514600" indent="-228600" algn="l" rtl="0" eaLnBrk="1" fontAlgn="base" hangingPunct="1">
        <a:spcBef>
          <a:spcPct val="10000"/>
        </a:spcBef>
        <a:spcAft>
          <a:spcPct val="0"/>
        </a:spcAft>
        <a:buClr>
          <a:schemeClr val="tx2"/>
        </a:buClr>
        <a:buSzPct val="100000"/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eaLnBrk="1" fontAlgn="base" hangingPunct="1">
        <a:spcBef>
          <a:spcPct val="10000"/>
        </a:spcBef>
        <a:spcAft>
          <a:spcPct val="0"/>
        </a:spcAft>
        <a:buClr>
          <a:schemeClr val="tx2"/>
        </a:buClr>
        <a:buSzPct val="100000"/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eaLnBrk="1" fontAlgn="base" hangingPunct="1">
        <a:spcBef>
          <a:spcPct val="10000"/>
        </a:spcBef>
        <a:spcAft>
          <a:spcPct val="0"/>
        </a:spcAft>
        <a:buClr>
          <a:schemeClr val="tx2"/>
        </a:buClr>
        <a:buSzPct val="100000"/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eaLnBrk="1" fontAlgn="base" hangingPunct="1">
        <a:spcBef>
          <a:spcPct val="10000"/>
        </a:spcBef>
        <a:spcAft>
          <a:spcPct val="0"/>
        </a:spcAft>
        <a:buClr>
          <a:schemeClr val="tx2"/>
        </a:buClr>
        <a:buSzPct val="100000"/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020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  <a:endParaRPr lang="en-CA" dirty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951037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Times New Roman" pitchFamily="18" charset="0"/>
          <a:ea typeface="+mj-ea"/>
          <a:cs typeface="Times New Roman" pitchFamily="18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•"/>
        <a:defRPr sz="3200" kern="1200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–"/>
        <a:defRPr sz="2800" kern="1200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•"/>
        <a:defRPr sz="2400" kern="1200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–"/>
        <a:defRPr sz="2000" kern="1200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»"/>
        <a:defRPr sz="2000" kern="1200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492179F7-3D14-466F-B420-470A2F49F73E}" type="datetimeFigureOut">
              <a:rPr lang="en-CA"/>
              <a:pPr>
                <a:defRPr/>
              </a:pPr>
              <a:t>2021-02-27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A5AA882C-888C-4E12-8B53-E9A7A4484BC2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0">
          <a:gsLst>
            <a:gs pos="0">
              <a:srgbClr val="670718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9"/>
          <p:cNvGrpSpPr>
            <a:grpSpLocks/>
          </p:cNvGrpSpPr>
          <p:nvPr/>
        </p:nvGrpSpPr>
        <p:grpSpPr bwMode="auto">
          <a:xfrm>
            <a:off x="0" y="1385888"/>
            <a:ext cx="8364538" cy="290512"/>
            <a:chOff x="0" y="873"/>
            <a:chExt cx="5269" cy="183"/>
          </a:xfrm>
        </p:grpSpPr>
        <p:grpSp>
          <p:nvGrpSpPr>
            <p:cNvPr id="8" name="Group 4"/>
            <p:cNvGrpSpPr>
              <a:grpSpLocks/>
            </p:cNvGrpSpPr>
            <p:nvPr/>
          </p:nvGrpSpPr>
          <p:grpSpPr bwMode="auto">
            <a:xfrm>
              <a:off x="5146" y="873"/>
              <a:ext cx="123" cy="182"/>
              <a:chOff x="5146" y="873"/>
              <a:chExt cx="123" cy="182"/>
            </a:xfrm>
          </p:grpSpPr>
          <p:sp>
            <p:nvSpPr>
              <p:cNvPr id="2" name="Rectangle 2"/>
              <p:cNvSpPr>
                <a:spLocks noChangeArrowheads="1"/>
              </p:cNvSpPr>
              <p:nvPr/>
            </p:nvSpPr>
            <p:spPr bwMode="auto">
              <a:xfrm>
                <a:off x="5240" y="873"/>
                <a:ext cx="29" cy="182"/>
              </a:xfrm>
              <a:prstGeom prst="rect">
                <a:avLst/>
              </a:prstGeom>
              <a:solidFill>
                <a:srgbClr val="C0C0FF"/>
              </a:solidFill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CA" dirty="0"/>
              </a:p>
            </p:txBody>
          </p:sp>
          <p:sp>
            <p:nvSpPr>
              <p:cNvPr id="1027" name="Rectangle 3"/>
              <p:cNvSpPr>
                <a:spLocks noChangeArrowheads="1"/>
              </p:cNvSpPr>
              <p:nvPr/>
            </p:nvSpPr>
            <p:spPr bwMode="auto">
              <a:xfrm>
                <a:off x="5146" y="873"/>
                <a:ext cx="59" cy="182"/>
              </a:xfrm>
              <a:prstGeom prst="rect">
                <a:avLst/>
              </a:prstGeom>
              <a:solidFill>
                <a:srgbClr val="C0C0FF"/>
              </a:solidFill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CA" dirty="0"/>
              </a:p>
            </p:txBody>
          </p:sp>
        </p:grpSp>
        <p:grpSp>
          <p:nvGrpSpPr>
            <p:cNvPr id="9" name="Group 7"/>
            <p:cNvGrpSpPr>
              <a:grpSpLocks/>
            </p:cNvGrpSpPr>
            <p:nvPr/>
          </p:nvGrpSpPr>
          <p:grpSpPr bwMode="auto">
            <a:xfrm>
              <a:off x="4836" y="873"/>
              <a:ext cx="263" cy="182"/>
              <a:chOff x="4836" y="873"/>
              <a:chExt cx="263" cy="182"/>
            </a:xfrm>
          </p:grpSpPr>
          <p:sp>
            <p:nvSpPr>
              <p:cNvPr id="3" name="Rectangle 5"/>
              <p:cNvSpPr>
                <a:spLocks noChangeArrowheads="1"/>
              </p:cNvSpPr>
              <p:nvPr/>
            </p:nvSpPr>
            <p:spPr bwMode="auto">
              <a:xfrm>
                <a:off x="5006" y="873"/>
                <a:ext cx="93" cy="182"/>
              </a:xfrm>
              <a:prstGeom prst="rect">
                <a:avLst/>
              </a:prstGeom>
              <a:solidFill>
                <a:srgbClr val="8080FF"/>
              </a:solidFill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CA" dirty="0"/>
              </a:p>
            </p:txBody>
          </p:sp>
          <p:sp>
            <p:nvSpPr>
              <p:cNvPr id="4" name="Rectangle 6"/>
              <p:cNvSpPr>
                <a:spLocks noChangeArrowheads="1"/>
              </p:cNvSpPr>
              <p:nvPr/>
            </p:nvSpPr>
            <p:spPr bwMode="auto">
              <a:xfrm>
                <a:off x="4836" y="873"/>
                <a:ext cx="127" cy="182"/>
              </a:xfrm>
              <a:prstGeom prst="rect">
                <a:avLst/>
              </a:prstGeom>
              <a:solidFill>
                <a:srgbClr val="8080FF"/>
              </a:solidFill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CA" dirty="0"/>
              </a:p>
            </p:txBody>
          </p:sp>
        </p:grpSp>
        <p:grpSp>
          <p:nvGrpSpPr>
            <p:cNvPr id="10" name="Group 10"/>
            <p:cNvGrpSpPr>
              <a:grpSpLocks/>
            </p:cNvGrpSpPr>
            <p:nvPr/>
          </p:nvGrpSpPr>
          <p:grpSpPr bwMode="auto">
            <a:xfrm>
              <a:off x="4407" y="873"/>
              <a:ext cx="386" cy="182"/>
              <a:chOff x="4407" y="873"/>
              <a:chExt cx="386" cy="182"/>
            </a:xfrm>
          </p:grpSpPr>
          <p:sp>
            <p:nvSpPr>
              <p:cNvPr id="5" name="Rectangle 8"/>
              <p:cNvSpPr>
                <a:spLocks noChangeArrowheads="1"/>
              </p:cNvSpPr>
              <p:nvPr/>
            </p:nvSpPr>
            <p:spPr bwMode="auto">
              <a:xfrm>
                <a:off x="4639" y="873"/>
                <a:ext cx="154" cy="182"/>
              </a:xfrm>
              <a:prstGeom prst="rect">
                <a:avLst/>
              </a:prstGeom>
              <a:solidFill>
                <a:srgbClr val="4040FF"/>
              </a:solidFill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CA" dirty="0"/>
              </a:p>
            </p:txBody>
          </p:sp>
          <p:sp>
            <p:nvSpPr>
              <p:cNvPr id="6" name="Rectangle 9"/>
              <p:cNvSpPr>
                <a:spLocks noChangeArrowheads="1"/>
              </p:cNvSpPr>
              <p:nvPr/>
            </p:nvSpPr>
            <p:spPr bwMode="auto">
              <a:xfrm>
                <a:off x="4407" y="873"/>
                <a:ext cx="189" cy="182"/>
              </a:xfrm>
              <a:prstGeom prst="rect">
                <a:avLst/>
              </a:prstGeom>
              <a:solidFill>
                <a:srgbClr val="4040FF"/>
              </a:solidFill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CA" dirty="0"/>
              </a:p>
            </p:txBody>
          </p:sp>
        </p:grpSp>
        <p:grpSp>
          <p:nvGrpSpPr>
            <p:cNvPr id="11" name="Group 15"/>
            <p:cNvGrpSpPr>
              <a:grpSpLocks/>
            </p:cNvGrpSpPr>
            <p:nvPr/>
          </p:nvGrpSpPr>
          <p:grpSpPr bwMode="auto">
            <a:xfrm>
              <a:off x="3176" y="873"/>
              <a:ext cx="1188" cy="183"/>
              <a:chOff x="3176" y="873"/>
              <a:chExt cx="1188" cy="183"/>
            </a:xfrm>
          </p:grpSpPr>
          <p:sp>
            <p:nvSpPr>
              <p:cNvPr id="1035" name="Rectangle 11"/>
              <p:cNvSpPr>
                <a:spLocks noChangeArrowheads="1"/>
              </p:cNvSpPr>
              <p:nvPr/>
            </p:nvSpPr>
            <p:spPr bwMode="auto">
              <a:xfrm>
                <a:off x="4146" y="873"/>
                <a:ext cx="218" cy="182"/>
              </a:xfrm>
              <a:prstGeom prst="rect">
                <a:avLst/>
              </a:prstGeom>
              <a:solidFill>
                <a:srgbClr val="0000FF"/>
              </a:solidFill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CA" dirty="0"/>
              </a:p>
            </p:txBody>
          </p:sp>
          <p:sp>
            <p:nvSpPr>
              <p:cNvPr id="1036" name="Rectangle 12"/>
              <p:cNvSpPr>
                <a:spLocks noChangeArrowheads="1"/>
              </p:cNvSpPr>
              <p:nvPr/>
            </p:nvSpPr>
            <p:spPr bwMode="auto">
              <a:xfrm>
                <a:off x="3855" y="873"/>
                <a:ext cx="249" cy="182"/>
              </a:xfrm>
              <a:prstGeom prst="rect">
                <a:avLst/>
              </a:prstGeom>
              <a:solidFill>
                <a:srgbClr val="0000FF"/>
              </a:solidFill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CA" dirty="0"/>
              </a:p>
            </p:txBody>
          </p:sp>
          <p:sp>
            <p:nvSpPr>
              <p:cNvPr id="1037" name="Rectangle 13"/>
              <p:cNvSpPr>
                <a:spLocks noChangeArrowheads="1"/>
              </p:cNvSpPr>
              <p:nvPr/>
            </p:nvSpPr>
            <p:spPr bwMode="auto">
              <a:xfrm>
                <a:off x="3530" y="873"/>
                <a:ext cx="283" cy="183"/>
              </a:xfrm>
              <a:prstGeom prst="rect">
                <a:avLst/>
              </a:prstGeom>
              <a:solidFill>
                <a:srgbClr val="0000FF"/>
              </a:solidFill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CA" dirty="0"/>
              </a:p>
            </p:txBody>
          </p:sp>
          <p:sp>
            <p:nvSpPr>
              <p:cNvPr id="1038" name="Rectangle 14"/>
              <p:cNvSpPr>
                <a:spLocks noChangeArrowheads="1"/>
              </p:cNvSpPr>
              <p:nvPr/>
            </p:nvSpPr>
            <p:spPr bwMode="auto">
              <a:xfrm>
                <a:off x="3176" y="873"/>
                <a:ext cx="313" cy="182"/>
              </a:xfrm>
              <a:prstGeom prst="rect">
                <a:avLst/>
              </a:prstGeom>
              <a:solidFill>
                <a:srgbClr val="0000FF"/>
              </a:solidFill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CA" dirty="0"/>
              </a:p>
            </p:txBody>
          </p:sp>
        </p:grpSp>
        <p:grpSp>
          <p:nvGrpSpPr>
            <p:cNvPr id="12" name="Group 18"/>
            <p:cNvGrpSpPr>
              <a:grpSpLocks/>
            </p:cNvGrpSpPr>
            <p:nvPr/>
          </p:nvGrpSpPr>
          <p:grpSpPr bwMode="auto">
            <a:xfrm>
              <a:off x="0" y="873"/>
              <a:ext cx="3136" cy="182"/>
              <a:chOff x="0" y="873"/>
              <a:chExt cx="3136" cy="182"/>
            </a:xfrm>
          </p:grpSpPr>
          <p:sp>
            <p:nvSpPr>
              <p:cNvPr id="1040" name="Rectangle 16"/>
              <p:cNvSpPr>
                <a:spLocks noChangeArrowheads="1"/>
              </p:cNvSpPr>
              <p:nvPr/>
            </p:nvSpPr>
            <p:spPr bwMode="auto">
              <a:xfrm>
                <a:off x="2792" y="873"/>
                <a:ext cx="344" cy="182"/>
              </a:xfrm>
              <a:prstGeom prst="rect">
                <a:avLst/>
              </a:prstGeom>
              <a:solidFill>
                <a:srgbClr val="0000E0"/>
              </a:solidFill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CA" dirty="0"/>
              </a:p>
            </p:txBody>
          </p:sp>
          <p:sp>
            <p:nvSpPr>
              <p:cNvPr id="1041" name="Rectangle 17"/>
              <p:cNvSpPr>
                <a:spLocks noChangeArrowheads="1"/>
              </p:cNvSpPr>
              <p:nvPr/>
            </p:nvSpPr>
            <p:spPr bwMode="auto">
              <a:xfrm>
                <a:off x="0" y="873"/>
                <a:ext cx="2750" cy="182"/>
              </a:xfrm>
              <a:prstGeom prst="rect">
                <a:avLst/>
              </a:prstGeom>
              <a:solidFill>
                <a:srgbClr val="0000E0"/>
              </a:solidFill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CA" dirty="0"/>
              </a:p>
            </p:txBody>
          </p:sp>
        </p:grpSp>
      </p:grpSp>
      <p:sp>
        <p:nvSpPr>
          <p:cNvPr id="1044" name="Rectangle 20"/>
          <p:cNvSpPr>
            <a:spLocks noGrp="1" noChangeArrowheads="1"/>
          </p:cNvSpPr>
          <p:nvPr>
            <p:ph type="title"/>
          </p:nvPr>
        </p:nvSpPr>
        <p:spPr bwMode="auto">
          <a:xfrm>
            <a:off x="673100" y="171450"/>
            <a:ext cx="7753350" cy="11239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45" name="Rectangle 21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</p:sldLayoutIdLst>
  <p:txStyles>
    <p:titleStyle>
      <a:lvl1pPr algn="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2pPr>
      <a:lvl3pPr algn="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3pPr>
      <a:lvl4pPr algn="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4pPr>
      <a:lvl5pPr algn="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5pPr>
      <a:lvl6pPr marL="457200" algn="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6pPr>
      <a:lvl7pPr marL="914400" algn="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7pPr>
      <a:lvl8pPr marL="1371600" algn="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8pPr>
      <a:lvl9pPr marL="1828800" algn="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10000"/>
        </a:spcBef>
        <a:spcAft>
          <a:spcPct val="0"/>
        </a:spcAft>
        <a:buClr>
          <a:schemeClr val="tx2"/>
        </a:buClr>
        <a:buSzPct val="100000"/>
        <a:buFont typeface="Wingdings" pitchFamily="2" charset="2"/>
        <a:buChar char="s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1" fontAlgn="base" hangingPunct="1">
        <a:spcBef>
          <a:spcPct val="10000"/>
        </a:spcBef>
        <a:spcAft>
          <a:spcPct val="0"/>
        </a:spcAft>
        <a:buClr>
          <a:schemeClr val="tx2"/>
        </a:buClr>
        <a:buSzPct val="100000"/>
        <a:buChar char="»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1" fontAlgn="base" hangingPunct="1">
        <a:spcBef>
          <a:spcPct val="10000"/>
        </a:spcBef>
        <a:spcAft>
          <a:spcPct val="0"/>
        </a:spcAft>
        <a:buClr>
          <a:schemeClr val="tx2"/>
        </a:buClr>
        <a:buSzPct val="100000"/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1" fontAlgn="base" hangingPunct="1">
        <a:spcBef>
          <a:spcPct val="10000"/>
        </a:spcBef>
        <a:spcAft>
          <a:spcPct val="0"/>
        </a:spcAft>
        <a:buClr>
          <a:schemeClr val="tx2"/>
        </a:buClr>
        <a:buSzPct val="100000"/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eaLnBrk="1" fontAlgn="base" hangingPunct="1">
        <a:spcBef>
          <a:spcPct val="10000"/>
        </a:spcBef>
        <a:spcAft>
          <a:spcPct val="0"/>
        </a:spcAft>
        <a:buClr>
          <a:schemeClr val="tx2"/>
        </a:buClr>
        <a:buSzPct val="100000"/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eaLnBrk="1" fontAlgn="base" hangingPunct="1">
        <a:spcBef>
          <a:spcPct val="10000"/>
        </a:spcBef>
        <a:spcAft>
          <a:spcPct val="0"/>
        </a:spcAft>
        <a:buClr>
          <a:schemeClr val="tx2"/>
        </a:buClr>
        <a:buSzPct val="100000"/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eaLnBrk="1" fontAlgn="base" hangingPunct="1">
        <a:spcBef>
          <a:spcPct val="10000"/>
        </a:spcBef>
        <a:spcAft>
          <a:spcPct val="0"/>
        </a:spcAft>
        <a:buClr>
          <a:schemeClr val="tx2"/>
        </a:buClr>
        <a:buSzPct val="100000"/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eaLnBrk="1" fontAlgn="base" hangingPunct="1">
        <a:spcBef>
          <a:spcPct val="10000"/>
        </a:spcBef>
        <a:spcAft>
          <a:spcPct val="0"/>
        </a:spcAft>
        <a:buClr>
          <a:schemeClr val="tx2"/>
        </a:buClr>
        <a:buSzPct val="100000"/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080FAD-DCB9-4763-AEE2-A7ADC3E58BEF}" type="datetimeFigureOut">
              <a:rPr lang="en-CA" smtClean="0"/>
              <a:pPr/>
              <a:t>2021-02-27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610DBE-0913-4A70-BC56-53AF746D718E}" type="slidenum">
              <a:rPr lang="en-CA" smtClean="0"/>
              <a:pPr/>
              <a:t>‹#›</a:t>
            </a:fld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711" r:id="rId2"/>
    <p:sldLayoutId id="2147483712" r:id="rId3"/>
    <p:sldLayoutId id="2147483713" r:id="rId4"/>
    <p:sldLayoutId id="2147483714" r:id="rId5"/>
    <p:sldLayoutId id="2147483715" r:id="rId6"/>
    <p:sldLayoutId id="2147483716" r:id="rId7"/>
    <p:sldLayoutId id="2147483717" r:id="rId8"/>
    <p:sldLayoutId id="2147483718" r:id="rId9"/>
    <p:sldLayoutId id="2147483719" r:id="rId10"/>
    <p:sldLayoutId id="2147483720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0">
          <a:gsLst>
            <a:gs pos="0">
              <a:srgbClr val="670718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9"/>
          <p:cNvGrpSpPr>
            <a:grpSpLocks/>
          </p:cNvGrpSpPr>
          <p:nvPr/>
        </p:nvGrpSpPr>
        <p:grpSpPr bwMode="auto">
          <a:xfrm>
            <a:off x="0" y="1385888"/>
            <a:ext cx="8364538" cy="290512"/>
            <a:chOff x="0" y="873"/>
            <a:chExt cx="5269" cy="183"/>
          </a:xfrm>
        </p:grpSpPr>
        <p:grpSp>
          <p:nvGrpSpPr>
            <p:cNvPr id="8" name="Group 4"/>
            <p:cNvGrpSpPr>
              <a:grpSpLocks/>
            </p:cNvGrpSpPr>
            <p:nvPr/>
          </p:nvGrpSpPr>
          <p:grpSpPr bwMode="auto">
            <a:xfrm>
              <a:off x="5146" y="873"/>
              <a:ext cx="123" cy="182"/>
              <a:chOff x="5146" y="873"/>
              <a:chExt cx="123" cy="182"/>
            </a:xfrm>
          </p:grpSpPr>
          <p:sp>
            <p:nvSpPr>
              <p:cNvPr id="2" name="Rectangle 2"/>
              <p:cNvSpPr>
                <a:spLocks noChangeArrowheads="1"/>
              </p:cNvSpPr>
              <p:nvPr/>
            </p:nvSpPr>
            <p:spPr bwMode="auto">
              <a:xfrm>
                <a:off x="5240" y="873"/>
                <a:ext cx="29" cy="182"/>
              </a:xfrm>
              <a:prstGeom prst="rect">
                <a:avLst/>
              </a:prstGeom>
              <a:solidFill>
                <a:srgbClr val="C0C0FF"/>
              </a:solidFill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CA" dirty="0"/>
              </a:p>
            </p:txBody>
          </p:sp>
          <p:sp>
            <p:nvSpPr>
              <p:cNvPr id="1027" name="Rectangle 3"/>
              <p:cNvSpPr>
                <a:spLocks noChangeArrowheads="1"/>
              </p:cNvSpPr>
              <p:nvPr/>
            </p:nvSpPr>
            <p:spPr bwMode="auto">
              <a:xfrm>
                <a:off x="5146" y="873"/>
                <a:ext cx="59" cy="182"/>
              </a:xfrm>
              <a:prstGeom prst="rect">
                <a:avLst/>
              </a:prstGeom>
              <a:solidFill>
                <a:srgbClr val="C0C0FF"/>
              </a:solidFill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CA" dirty="0"/>
              </a:p>
            </p:txBody>
          </p:sp>
        </p:grpSp>
        <p:grpSp>
          <p:nvGrpSpPr>
            <p:cNvPr id="9" name="Group 7"/>
            <p:cNvGrpSpPr>
              <a:grpSpLocks/>
            </p:cNvGrpSpPr>
            <p:nvPr/>
          </p:nvGrpSpPr>
          <p:grpSpPr bwMode="auto">
            <a:xfrm>
              <a:off x="4836" y="873"/>
              <a:ext cx="263" cy="182"/>
              <a:chOff x="4836" y="873"/>
              <a:chExt cx="263" cy="182"/>
            </a:xfrm>
          </p:grpSpPr>
          <p:sp>
            <p:nvSpPr>
              <p:cNvPr id="3" name="Rectangle 5"/>
              <p:cNvSpPr>
                <a:spLocks noChangeArrowheads="1"/>
              </p:cNvSpPr>
              <p:nvPr/>
            </p:nvSpPr>
            <p:spPr bwMode="auto">
              <a:xfrm>
                <a:off x="5006" y="873"/>
                <a:ext cx="93" cy="182"/>
              </a:xfrm>
              <a:prstGeom prst="rect">
                <a:avLst/>
              </a:prstGeom>
              <a:solidFill>
                <a:srgbClr val="8080FF"/>
              </a:solidFill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CA" dirty="0"/>
              </a:p>
            </p:txBody>
          </p:sp>
          <p:sp>
            <p:nvSpPr>
              <p:cNvPr id="4" name="Rectangle 6"/>
              <p:cNvSpPr>
                <a:spLocks noChangeArrowheads="1"/>
              </p:cNvSpPr>
              <p:nvPr/>
            </p:nvSpPr>
            <p:spPr bwMode="auto">
              <a:xfrm>
                <a:off x="4836" y="873"/>
                <a:ext cx="127" cy="182"/>
              </a:xfrm>
              <a:prstGeom prst="rect">
                <a:avLst/>
              </a:prstGeom>
              <a:solidFill>
                <a:srgbClr val="8080FF"/>
              </a:solidFill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CA" dirty="0"/>
              </a:p>
            </p:txBody>
          </p:sp>
        </p:grpSp>
        <p:grpSp>
          <p:nvGrpSpPr>
            <p:cNvPr id="10" name="Group 10"/>
            <p:cNvGrpSpPr>
              <a:grpSpLocks/>
            </p:cNvGrpSpPr>
            <p:nvPr/>
          </p:nvGrpSpPr>
          <p:grpSpPr bwMode="auto">
            <a:xfrm>
              <a:off x="4407" y="873"/>
              <a:ext cx="386" cy="182"/>
              <a:chOff x="4407" y="873"/>
              <a:chExt cx="386" cy="182"/>
            </a:xfrm>
          </p:grpSpPr>
          <p:sp>
            <p:nvSpPr>
              <p:cNvPr id="5" name="Rectangle 8"/>
              <p:cNvSpPr>
                <a:spLocks noChangeArrowheads="1"/>
              </p:cNvSpPr>
              <p:nvPr/>
            </p:nvSpPr>
            <p:spPr bwMode="auto">
              <a:xfrm>
                <a:off x="4639" y="873"/>
                <a:ext cx="154" cy="182"/>
              </a:xfrm>
              <a:prstGeom prst="rect">
                <a:avLst/>
              </a:prstGeom>
              <a:solidFill>
                <a:srgbClr val="4040FF"/>
              </a:solidFill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CA" dirty="0"/>
              </a:p>
            </p:txBody>
          </p:sp>
          <p:sp>
            <p:nvSpPr>
              <p:cNvPr id="6" name="Rectangle 9"/>
              <p:cNvSpPr>
                <a:spLocks noChangeArrowheads="1"/>
              </p:cNvSpPr>
              <p:nvPr/>
            </p:nvSpPr>
            <p:spPr bwMode="auto">
              <a:xfrm>
                <a:off x="4407" y="873"/>
                <a:ext cx="189" cy="182"/>
              </a:xfrm>
              <a:prstGeom prst="rect">
                <a:avLst/>
              </a:prstGeom>
              <a:solidFill>
                <a:srgbClr val="4040FF"/>
              </a:solidFill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CA" dirty="0"/>
              </a:p>
            </p:txBody>
          </p:sp>
        </p:grpSp>
        <p:grpSp>
          <p:nvGrpSpPr>
            <p:cNvPr id="11" name="Group 15"/>
            <p:cNvGrpSpPr>
              <a:grpSpLocks/>
            </p:cNvGrpSpPr>
            <p:nvPr/>
          </p:nvGrpSpPr>
          <p:grpSpPr bwMode="auto">
            <a:xfrm>
              <a:off x="3176" y="873"/>
              <a:ext cx="1188" cy="183"/>
              <a:chOff x="3176" y="873"/>
              <a:chExt cx="1188" cy="183"/>
            </a:xfrm>
          </p:grpSpPr>
          <p:sp>
            <p:nvSpPr>
              <p:cNvPr id="1035" name="Rectangle 11"/>
              <p:cNvSpPr>
                <a:spLocks noChangeArrowheads="1"/>
              </p:cNvSpPr>
              <p:nvPr/>
            </p:nvSpPr>
            <p:spPr bwMode="auto">
              <a:xfrm>
                <a:off x="4146" y="873"/>
                <a:ext cx="218" cy="182"/>
              </a:xfrm>
              <a:prstGeom prst="rect">
                <a:avLst/>
              </a:prstGeom>
              <a:solidFill>
                <a:srgbClr val="0000FF"/>
              </a:solidFill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CA" dirty="0"/>
              </a:p>
            </p:txBody>
          </p:sp>
          <p:sp>
            <p:nvSpPr>
              <p:cNvPr id="1036" name="Rectangle 12"/>
              <p:cNvSpPr>
                <a:spLocks noChangeArrowheads="1"/>
              </p:cNvSpPr>
              <p:nvPr/>
            </p:nvSpPr>
            <p:spPr bwMode="auto">
              <a:xfrm>
                <a:off x="3855" y="873"/>
                <a:ext cx="249" cy="182"/>
              </a:xfrm>
              <a:prstGeom prst="rect">
                <a:avLst/>
              </a:prstGeom>
              <a:solidFill>
                <a:srgbClr val="0000FF"/>
              </a:solidFill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CA" dirty="0"/>
              </a:p>
            </p:txBody>
          </p:sp>
          <p:sp>
            <p:nvSpPr>
              <p:cNvPr id="1037" name="Rectangle 13"/>
              <p:cNvSpPr>
                <a:spLocks noChangeArrowheads="1"/>
              </p:cNvSpPr>
              <p:nvPr/>
            </p:nvSpPr>
            <p:spPr bwMode="auto">
              <a:xfrm>
                <a:off x="3530" y="873"/>
                <a:ext cx="283" cy="183"/>
              </a:xfrm>
              <a:prstGeom prst="rect">
                <a:avLst/>
              </a:prstGeom>
              <a:solidFill>
                <a:srgbClr val="0000FF"/>
              </a:solidFill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CA" dirty="0"/>
              </a:p>
            </p:txBody>
          </p:sp>
          <p:sp>
            <p:nvSpPr>
              <p:cNvPr id="1038" name="Rectangle 14"/>
              <p:cNvSpPr>
                <a:spLocks noChangeArrowheads="1"/>
              </p:cNvSpPr>
              <p:nvPr/>
            </p:nvSpPr>
            <p:spPr bwMode="auto">
              <a:xfrm>
                <a:off x="3176" y="873"/>
                <a:ext cx="313" cy="182"/>
              </a:xfrm>
              <a:prstGeom prst="rect">
                <a:avLst/>
              </a:prstGeom>
              <a:solidFill>
                <a:srgbClr val="0000FF"/>
              </a:solidFill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CA" dirty="0"/>
              </a:p>
            </p:txBody>
          </p:sp>
        </p:grpSp>
        <p:grpSp>
          <p:nvGrpSpPr>
            <p:cNvPr id="12" name="Group 18"/>
            <p:cNvGrpSpPr>
              <a:grpSpLocks/>
            </p:cNvGrpSpPr>
            <p:nvPr/>
          </p:nvGrpSpPr>
          <p:grpSpPr bwMode="auto">
            <a:xfrm>
              <a:off x="0" y="873"/>
              <a:ext cx="3136" cy="182"/>
              <a:chOff x="0" y="873"/>
              <a:chExt cx="3136" cy="182"/>
            </a:xfrm>
          </p:grpSpPr>
          <p:sp>
            <p:nvSpPr>
              <p:cNvPr id="1040" name="Rectangle 16"/>
              <p:cNvSpPr>
                <a:spLocks noChangeArrowheads="1"/>
              </p:cNvSpPr>
              <p:nvPr/>
            </p:nvSpPr>
            <p:spPr bwMode="auto">
              <a:xfrm>
                <a:off x="2792" y="873"/>
                <a:ext cx="344" cy="182"/>
              </a:xfrm>
              <a:prstGeom prst="rect">
                <a:avLst/>
              </a:prstGeom>
              <a:solidFill>
                <a:srgbClr val="0000E0"/>
              </a:solidFill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CA" dirty="0"/>
              </a:p>
            </p:txBody>
          </p:sp>
          <p:sp>
            <p:nvSpPr>
              <p:cNvPr id="1041" name="Rectangle 17"/>
              <p:cNvSpPr>
                <a:spLocks noChangeArrowheads="1"/>
              </p:cNvSpPr>
              <p:nvPr/>
            </p:nvSpPr>
            <p:spPr bwMode="auto">
              <a:xfrm>
                <a:off x="0" y="873"/>
                <a:ext cx="2750" cy="182"/>
              </a:xfrm>
              <a:prstGeom prst="rect">
                <a:avLst/>
              </a:prstGeom>
              <a:solidFill>
                <a:srgbClr val="0000E0"/>
              </a:solidFill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CA" dirty="0"/>
              </a:p>
            </p:txBody>
          </p:sp>
        </p:grpSp>
      </p:grpSp>
      <p:sp>
        <p:nvSpPr>
          <p:cNvPr id="1044" name="Rectangle 20"/>
          <p:cNvSpPr>
            <a:spLocks noGrp="1" noChangeArrowheads="1"/>
          </p:cNvSpPr>
          <p:nvPr>
            <p:ph type="title"/>
          </p:nvPr>
        </p:nvSpPr>
        <p:spPr bwMode="auto">
          <a:xfrm>
            <a:off x="673100" y="171450"/>
            <a:ext cx="7753350" cy="11239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45" name="Rectangle 21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22" r:id="rId1"/>
    <p:sldLayoutId id="2147483723" r:id="rId2"/>
    <p:sldLayoutId id="2147483724" r:id="rId3"/>
    <p:sldLayoutId id="2147483725" r:id="rId4"/>
    <p:sldLayoutId id="2147483726" r:id="rId5"/>
    <p:sldLayoutId id="2147483727" r:id="rId6"/>
    <p:sldLayoutId id="2147483728" r:id="rId7"/>
    <p:sldLayoutId id="2147483729" r:id="rId8"/>
    <p:sldLayoutId id="2147483730" r:id="rId9"/>
    <p:sldLayoutId id="2147483731" r:id="rId10"/>
    <p:sldLayoutId id="2147483732" r:id="rId11"/>
    <p:sldLayoutId id="2147483733" r:id="rId12"/>
  </p:sldLayoutIdLst>
  <p:txStyles>
    <p:titleStyle>
      <a:lvl1pPr algn="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2pPr>
      <a:lvl3pPr algn="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3pPr>
      <a:lvl4pPr algn="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4pPr>
      <a:lvl5pPr algn="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5pPr>
      <a:lvl6pPr marL="457200" algn="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6pPr>
      <a:lvl7pPr marL="914400" algn="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7pPr>
      <a:lvl8pPr marL="1371600" algn="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8pPr>
      <a:lvl9pPr marL="1828800" algn="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10000"/>
        </a:spcBef>
        <a:spcAft>
          <a:spcPct val="0"/>
        </a:spcAft>
        <a:buClr>
          <a:schemeClr val="tx2"/>
        </a:buClr>
        <a:buSzPct val="100000"/>
        <a:buFont typeface="Wingdings" pitchFamily="2" charset="2"/>
        <a:buChar char="s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1" fontAlgn="base" hangingPunct="1">
        <a:spcBef>
          <a:spcPct val="10000"/>
        </a:spcBef>
        <a:spcAft>
          <a:spcPct val="0"/>
        </a:spcAft>
        <a:buClr>
          <a:schemeClr val="tx2"/>
        </a:buClr>
        <a:buSzPct val="100000"/>
        <a:buChar char="»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1" fontAlgn="base" hangingPunct="1">
        <a:spcBef>
          <a:spcPct val="10000"/>
        </a:spcBef>
        <a:spcAft>
          <a:spcPct val="0"/>
        </a:spcAft>
        <a:buClr>
          <a:schemeClr val="tx2"/>
        </a:buClr>
        <a:buSzPct val="100000"/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1" fontAlgn="base" hangingPunct="1">
        <a:spcBef>
          <a:spcPct val="10000"/>
        </a:spcBef>
        <a:spcAft>
          <a:spcPct val="0"/>
        </a:spcAft>
        <a:buClr>
          <a:schemeClr val="tx2"/>
        </a:buClr>
        <a:buSzPct val="100000"/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eaLnBrk="1" fontAlgn="base" hangingPunct="1">
        <a:spcBef>
          <a:spcPct val="10000"/>
        </a:spcBef>
        <a:spcAft>
          <a:spcPct val="0"/>
        </a:spcAft>
        <a:buClr>
          <a:schemeClr val="tx2"/>
        </a:buClr>
        <a:buSzPct val="100000"/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eaLnBrk="1" fontAlgn="base" hangingPunct="1">
        <a:spcBef>
          <a:spcPct val="10000"/>
        </a:spcBef>
        <a:spcAft>
          <a:spcPct val="0"/>
        </a:spcAft>
        <a:buClr>
          <a:schemeClr val="tx2"/>
        </a:buClr>
        <a:buSzPct val="100000"/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eaLnBrk="1" fontAlgn="base" hangingPunct="1">
        <a:spcBef>
          <a:spcPct val="10000"/>
        </a:spcBef>
        <a:spcAft>
          <a:spcPct val="0"/>
        </a:spcAft>
        <a:buClr>
          <a:schemeClr val="tx2"/>
        </a:buClr>
        <a:buSzPct val="100000"/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eaLnBrk="1" fontAlgn="base" hangingPunct="1">
        <a:spcBef>
          <a:spcPct val="10000"/>
        </a:spcBef>
        <a:spcAft>
          <a:spcPct val="0"/>
        </a:spcAft>
        <a:buClr>
          <a:schemeClr val="tx2"/>
        </a:buClr>
        <a:buSzPct val="100000"/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0">
          <a:gsLst>
            <a:gs pos="0">
              <a:srgbClr val="670718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9"/>
          <p:cNvGrpSpPr>
            <a:grpSpLocks/>
          </p:cNvGrpSpPr>
          <p:nvPr/>
        </p:nvGrpSpPr>
        <p:grpSpPr bwMode="auto">
          <a:xfrm>
            <a:off x="0" y="1385888"/>
            <a:ext cx="8364538" cy="290512"/>
            <a:chOff x="0" y="873"/>
            <a:chExt cx="5269" cy="183"/>
          </a:xfrm>
        </p:grpSpPr>
        <p:grpSp>
          <p:nvGrpSpPr>
            <p:cNvPr id="8" name="Group 4"/>
            <p:cNvGrpSpPr>
              <a:grpSpLocks/>
            </p:cNvGrpSpPr>
            <p:nvPr/>
          </p:nvGrpSpPr>
          <p:grpSpPr bwMode="auto">
            <a:xfrm>
              <a:off x="5146" y="873"/>
              <a:ext cx="123" cy="182"/>
              <a:chOff x="5146" y="873"/>
              <a:chExt cx="123" cy="182"/>
            </a:xfrm>
          </p:grpSpPr>
          <p:sp>
            <p:nvSpPr>
              <p:cNvPr id="2" name="Rectangle 2"/>
              <p:cNvSpPr>
                <a:spLocks noChangeArrowheads="1"/>
              </p:cNvSpPr>
              <p:nvPr/>
            </p:nvSpPr>
            <p:spPr bwMode="auto">
              <a:xfrm>
                <a:off x="5240" y="873"/>
                <a:ext cx="29" cy="182"/>
              </a:xfrm>
              <a:prstGeom prst="rect">
                <a:avLst/>
              </a:prstGeom>
              <a:solidFill>
                <a:srgbClr val="C0C0FF"/>
              </a:solidFill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CA" dirty="0"/>
              </a:p>
            </p:txBody>
          </p:sp>
          <p:sp>
            <p:nvSpPr>
              <p:cNvPr id="1027" name="Rectangle 3"/>
              <p:cNvSpPr>
                <a:spLocks noChangeArrowheads="1"/>
              </p:cNvSpPr>
              <p:nvPr/>
            </p:nvSpPr>
            <p:spPr bwMode="auto">
              <a:xfrm>
                <a:off x="5146" y="873"/>
                <a:ext cx="59" cy="182"/>
              </a:xfrm>
              <a:prstGeom prst="rect">
                <a:avLst/>
              </a:prstGeom>
              <a:solidFill>
                <a:srgbClr val="C0C0FF"/>
              </a:solidFill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CA" dirty="0"/>
              </a:p>
            </p:txBody>
          </p:sp>
        </p:grpSp>
        <p:grpSp>
          <p:nvGrpSpPr>
            <p:cNvPr id="9" name="Group 7"/>
            <p:cNvGrpSpPr>
              <a:grpSpLocks/>
            </p:cNvGrpSpPr>
            <p:nvPr/>
          </p:nvGrpSpPr>
          <p:grpSpPr bwMode="auto">
            <a:xfrm>
              <a:off x="4836" y="873"/>
              <a:ext cx="263" cy="182"/>
              <a:chOff x="4836" y="873"/>
              <a:chExt cx="263" cy="182"/>
            </a:xfrm>
          </p:grpSpPr>
          <p:sp>
            <p:nvSpPr>
              <p:cNvPr id="3" name="Rectangle 5"/>
              <p:cNvSpPr>
                <a:spLocks noChangeArrowheads="1"/>
              </p:cNvSpPr>
              <p:nvPr/>
            </p:nvSpPr>
            <p:spPr bwMode="auto">
              <a:xfrm>
                <a:off x="5006" y="873"/>
                <a:ext cx="93" cy="182"/>
              </a:xfrm>
              <a:prstGeom prst="rect">
                <a:avLst/>
              </a:prstGeom>
              <a:solidFill>
                <a:srgbClr val="8080FF"/>
              </a:solidFill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CA" dirty="0"/>
              </a:p>
            </p:txBody>
          </p:sp>
          <p:sp>
            <p:nvSpPr>
              <p:cNvPr id="4" name="Rectangle 6"/>
              <p:cNvSpPr>
                <a:spLocks noChangeArrowheads="1"/>
              </p:cNvSpPr>
              <p:nvPr/>
            </p:nvSpPr>
            <p:spPr bwMode="auto">
              <a:xfrm>
                <a:off x="4836" y="873"/>
                <a:ext cx="127" cy="182"/>
              </a:xfrm>
              <a:prstGeom prst="rect">
                <a:avLst/>
              </a:prstGeom>
              <a:solidFill>
                <a:srgbClr val="8080FF"/>
              </a:solidFill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CA" dirty="0"/>
              </a:p>
            </p:txBody>
          </p:sp>
        </p:grpSp>
        <p:grpSp>
          <p:nvGrpSpPr>
            <p:cNvPr id="10" name="Group 10"/>
            <p:cNvGrpSpPr>
              <a:grpSpLocks/>
            </p:cNvGrpSpPr>
            <p:nvPr/>
          </p:nvGrpSpPr>
          <p:grpSpPr bwMode="auto">
            <a:xfrm>
              <a:off x="4407" y="873"/>
              <a:ext cx="386" cy="182"/>
              <a:chOff x="4407" y="873"/>
              <a:chExt cx="386" cy="182"/>
            </a:xfrm>
          </p:grpSpPr>
          <p:sp>
            <p:nvSpPr>
              <p:cNvPr id="5" name="Rectangle 8"/>
              <p:cNvSpPr>
                <a:spLocks noChangeArrowheads="1"/>
              </p:cNvSpPr>
              <p:nvPr/>
            </p:nvSpPr>
            <p:spPr bwMode="auto">
              <a:xfrm>
                <a:off x="4639" y="873"/>
                <a:ext cx="154" cy="182"/>
              </a:xfrm>
              <a:prstGeom prst="rect">
                <a:avLst/>
              </a:prstGeom>
              <a:solidFill>
                <a:srgbClr val="4040FF"/>
              </a:solidFill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CA" dirty="0"/>
              </a:p>
            </p:txBody>
          </p:sp>
          <p:sp>
            <p:nvSpPr>
              <p:cNvPr id="6" name="Rectangle 9"/>
              <p:cNvSpPr>
                <a:spLocks noChangeArrowheads="1"/>
              </p:cNvSpPr>
              <p:nvPr/>
            </p:nvSpPr>
            <p:spPr bwMode="auto">
              <a:xfrm>
                <a:off x="4407" y="873"/>
                <a:ext cx="189" cy="182"/>
              </a:xfrm>
              <a:prstGeom prst="rect">
                <a:avLst/>
              </a:prstGeom>
              <a:solidFill>
                <a:srgbClr val="4040FF"/>
              </a:solidFill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CA" dirty="0"/>
              </a:p>
            </p:txBody>
          </p:sp>
        </p:grpSp>
        <p:grpSp>
          <p:nvGrpSpPr>
            <p:cNvPr id="11" name="Group 15"/>
            <p:cNvGrpSpPr>
              <a:grpSpLocks/>
            </p:cNvGrpSpPr>
            <p:nvPr/>
          </p:nvGrpSpPr>
          <p:grpSpPr bwMode="auto">
            <a:xfrm>
              <a:off x="3176" y="873"/>
              <a:ext cx="1188" cy="183"/>
              <a:chOff x="3176" y="873"/>
              <a:chExt cx="1188" cy="183"/>
            </a:xfrm>
          </p:grpSpPr>
          <p:sp>
            <p:nvSpPr>
              <p:cNvPr id="1035" name="Rectangle 11"/>
              <p:cNvSpPr>
                <a:spLocks noChangeArrowheads="1"/>
              </p:cNvSpPr>
              <p:nvPr/>
            </p:nvSpPr>
            <p:spPr bwMode="auto">
              <a:xfrm>
                <a:off x="4146" y="873"/>
                <a:ext cx="218" cy="182"/>
              </a:xfrm>
              <a:prstGeom prst="rect">
                <a:avLst/>
              </a:prstGeom>
              <a:solidFill>
                <a:srgbClr val="0000FF"/>
              </a:solidFill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CA" dirty="0"/>
              </a:p>
            </p:txBody>
          </p:sp>
          <p:sp>
            <p:nvSpPr>
              <p:cNvPr id="1036" name="Rectangle 12"/>
              <p:cNvSpPr>
                <a:spLocks noChangeArrowheads="1"/>
              </p:cNvSpPr>
              <p:nvPr/>
            </p:nvSpPr>
            <p:spPr bwMode="auto">
              <a:xfrm>
                <a:off x="3855" y="873"/>
                <a:ext cx="249" cy="182"/>
              </a:xfrm>
              <a:prstGeom prst="rect">
                <a:avLst/>
              </a:prstGeom>
              <a:solidFill>
                <a:srgbClr val="0000FF"/>
              </a:solidFill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CA" dirty="0"/>
              </a:p>
            </p:txBody>
          </p:sp>
          <p:sp>
            <p:nvSpPr>
              <p:cNvPr id="1037" name="Rectangle 13"/>
              <p:cNvSpPr>
                <a:spLocks noChangeArrowheads="1"/>
              </p:cNvSpPr>
              <p:nvPr/>
            </p:nvSpPr>
            <p:spPr bwMode="auto">
              <a:xfrm>
                <a:off x="3530" y="873"/>
                <a:ext cx="283" cy="183"/>
              </a:xfrm>
              <a:prstGeom prst="rect">
                <a:avLst/>
              </a:prstGeom>
              <a:solidFill>
                <a:srgbClr val="0000FF"/>
              </a:solidFill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CA" dirty="0"/>
              </a:p>
            </p:txBody>
          </p:sp>
          <p:sp>
            <p:nvSpPr>
              <p:cNvPr id="1038" name="Rectangle 14"/>
              <p:cNvSpPr>
                <a:spLocks noChangeArrowheads="1"/>
              </p:cNvSpPr>
              <p:nvPr/>
            </p:nvSpPr>
            <p:spPr bwMode="auto">
              <a:xfrm>
                <a:off x="3176" y="873"/>
                <a:ext cx="313" cy="182"/>
              </a:xfrm>
              <a:prstGeom prst="rect">
                <a:avLst/>
              </a:prstGeom>
              <a:solidFill>
                <a:srgbClr val="0000FF"/>
              </a:solidFill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CA" dirty="0"/>
              </a:p>
            </p:txBody>
          </p:sp>
        </p:grpSp>
        <p:grpSp>
          <p:nvGrpSpPr>
            <p:cNvPr id="12" name="Group 18"/>
            <p:cNvGrpSpPr>
              <a:grpSpLocks/>
            </p:cNvGrpSpPr>
            <p:nvPr/>
          </p:nvGrpSpPr>
          <p:grpSpPr bwMode="auto">
            <a:xfrm>
              <a:off x="0" y="873"/>
              <a:ext cx="3136" cy="182"/>
              <a:chOff x="0" y="873"/>
              <a:chExt cx="3136" cy="182"/>
            </a:xfrm>
          </p:grpSpPr>
          <p:sp>
            <p:nvSpPr>
              <p:cNvPr id="1040" name="Rectangle 16"/>
              <p:cNvSpPr>
                <a:spLocks noChangeArrowheads="1"/>
              </p:cNvSpPr>
              <p:nvPr/>
            </p:nvSpPr>
            <p:spPr bwMode="auto">
              <a:xfrm>
                <a:off x="2792" y="873"/>
                <a:ext cx="344" cy="182"/>
              </a:xfrm>
              <a:prstGeom prst="rect">
                <a:avLst/>
              </a:prstGeom>
              <a:solidFill>
                <a:srgbClr val="0000E0"/>
              </a:solidFill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CA" dirty="0"/>
              </a:p>
            </p:txBody>
          </p:sp>
          <p:sp>
            <p:nvSpPr>
              <p:cNvPr id="1041" name="Rectangle 17"/>
              <p:cNvSpPr>
                <a:spLocks noChangeArrowheads="1"/>
              </p:cNvSpPr>
              <p:nvPr/>
            </p:nvSpPr>
            <p:spPr bwMode="auto">
              <a:xfrm>
                <a:off x="0" y="873"/>
                <a:ext cx="2750" cy="182"/>
              </a:xfrm>
              <a:prstGeom prst="rect">
                <a:avLst/>
              </a:prstGeom>
              <a:solidFill>
                <a:srgbClr val="0000E0"/>
              </a:solidFill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CA" dirty="0"/>
              </a:p>
            </p:txBody>
          </p:sp>
        </p:grpSp>
      </p:grpSp>
      <p:sp>
        <p:nvSpPr>
          <p:cNvPr id="1044" name="Rectangle 20"/>
          <p:cNvSpPr>
            <a:spLocks noGrp="1" noChangeArrowheads="1"/>
          </p:cNvSpPr>
          <p:nvPr>
            <p:ph type="title"/>
          </p:nvPr>
        </p:nvSpPr>
        <p:spPr bwMode="auto">
          <a:xfrm>
            <a:off x="673100" y="171450"/>
            <a:ext cx="7753350" cy="11239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45" name="Rectangle 21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35" r:id="rId1"/>
    <p:sldLayoutId id="2147483736" r:id="rId2"/>
    <p:sldLayoutId id="2147483737" r:id="rId3"/>
    <p:sldLayoutId id="2147483738" r:id="rId4"/>
    <p:sldLayoutId id="2147483739" r:id="rId5"/>
    <p:sldLayoutId id="2147483740" r:id="rId6"/>
    <p:sldLayoutId id="2147483741" r:id="rId7"/>
    <p:sldLayoutId id="2147483742" r:id="rId8"/>
    <p:sldLayoutId id="2147483743" r:id="rId9"/>
    <p:sldLayoutId id="2147483744" r:id="rId10"/>
    <p:sldLayoutId id="2147483745" r:id="rId11"/>
    <p:sldLayoutId id="2147483746" r:id="rId12"/>
  </p:sldLayoutIdLst>
  <p:txStyles>
    <p:titleStyle>
      <a:lvl1pPr algn="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2pPr>
      <a:lvl3pPr algn="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3pPr>
      <a:lvl4pPr algn="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4pPr>
      <a:lvl5pPr algn="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5pPr>
      <a:lvl6pPr marL="457200" algn="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6pPr>
      <a:lvl7pPr marL="914400" algn="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7pPr>
      <a:lvl8pPr marL="1371600" algn="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8pPr>
      <a:lvl9pPr marL="1828800" algn="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10000"/>
        </a:spcBef>
        <a:spcAft>
          <a:spcPct val="0"/>
        </a:spcAft>
        <a:buClr>
          <a:schemeClr val="tx2"/>
        </a:buClr>
        <a:buSzPct val="100000"/>
        <a:buFont typeface="Wingdings" pitchFamily="2" charset="2"/>
        <a:buChar char="s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1" fontAlgn="base" hangingPunct="1">
        <a:spcBef>
          <a:spcPct val="10000"/>
        </a:spcBef>
        <a:spcAft>
          <a:spcPct val="0"/>
        </a:spcAft>
        <a:buClr>
          <a:schemeClr val="tx2"/>
        </a:buClr>
        <a:buSzPct val="100000"/>
        <a:buChar char="»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1" fontAlgn="base" hangingPunct="1">
        <a:spcBef>
          <a:spcPct val="10000"/>
        </a:spcBef>
        <a:spcAft>
          <a:spcPct val="0"/>
        </a:spcAft>
        <a:buClr>
          <a:schemeClr val="tx2"/>
        </a:buClr>
        <a:buSzPct val="100000"/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1" fontAlgn="base" hangingPunct="1">
        <a:spcBef>
          <a:spcPct val="10000"/>
        </a:spcBef>
        <a:spcAft>
          <a:spcPct val="0"/>
        </a:spcAft>
        <a:buClr>
          <a:schemeClr val="tx2"/>
        </a:buClr>
        <a:buSzPct val="100000"/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eaLnBrk="1" fontAlgn="base" hangingPunct="1">
        <a:spcBef>
          <a:spcPct val="10000"/>
        </a:spcBef>
        <a:spcAft>
          <a:spcPct val="0"/>
        </a:spcAft>
        <a:buClr>
          <a:schemeClr val="tx2"/>
        </a:buClr>
        <a:buSzPct val="100000"/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eaLnBrk="1" fontAlgn="base" hangingPunct="1">
        <a:spcBef>
          <a:spcPct val="10000"/>
        </a:spcBef>
        <a:spcAft>
          <a:spcPct val="0"/>
        </a:spcAft>
        <a:buClr>
          <a:schemeClr val="tx2"/>
        </a:buClr>
        <a:buSzPct val="100000"/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eaLnBrk="1" fontAlgn="base" hangingPunct="1">
        <a:spcBef>
          <a:spcPct val="10000"/>
        </a:spcBef>
        <a:spcAft>
          <a:spcPct val="0"/>
        </a:spcAft>
        <a:buClr>
          <a:schemeClr val="tx2"/>
        </a:buClr>
        <a:buSzPct val="100000"/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eaLnBrk="1" fontAlgn="base" hangingPunct="1">
        <a:spcBef>
          <a:spcPct val="10000"/>
        </a:spcBef>
        <a:spcAft>
          <a:spcPct val="0"/>
        </a:spcAft>
        <a:buClr>
          <a:schemeClr val="tx2"/>
        </a:buClr>
        <a:buSzPct val="100000"/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Rectangle 4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pPr>
              <a:defRPr/>
            </a:pPr>
            <a:r>
              <a:rPr lang="en-US" sz="4000" dirty="0"/>
              <a:t>Lists and Collections</a:t>
            </a:r>
            <a:endParaRPr lang="en-US" dirty="0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the List interface</a:t>
            </a:r>
          </a:p>
          <a:p>
            <a:pPr>
              <a:defRPr/>
            </a:pPr>
            <a:r>
              <a:rPr lang="en-US" dirty="0" err="1"/>
              <a:t>ArrayLists</a:t>
            </a:r>
            <a:r>
              <a:rPr lang="en-US" dirty="0"/>
              <a:t> and </a:t>
            </a:r>
            <a:r>
              <a:rPr lang="en-US" dirty="0" err="1"/>
              <a:t>LinkedLists</a:t>
            </a:r>
            <a:endParaRPr lang="en-US" dirty="0"/>
          </a:p>
          <a:p>
            <a:pPr>
              <a:defRPr/>
            </a:pPr>
            <a:r>
              <a:rPr lang="en-US" dirty="0"/>
              <a:t>Sets and the Collections class</a:t>
            </a: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CA" dirty="0"/>
              <a:t>List Objects Grow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CA" dirty="0"/>
              <a:t>List objects start empty</a:t>
            </a:r>
          </a:p>
          <a:p>
            <a:pPr lvl="1">
              <a:defRPr/>
            </a:pPr>
            <a:r>
              <a:rPr lang="en-CA" i="1" dirty="0"/>
              <a:t>not </a:t>
            </a:r>
            <a:r>
              <a:rPr lang="en-CA" dirty="0"/>
              <a:t>like array objects</a:t>
            </a:r>
          </a:p>
          <a:p>
            <a:pPr lvl="2">
              <a:defRPr/>
            </a:pPr>
            <a:r>
              <a:rPr lang="en-CA" dirty="0"/>
              <a:t>array has a length when you create it</a:t>
            </a:r>
          </a:p>
          <a:p>
            <a:pPr lvl="2">
              <a:defRPr/>
            </a:pPr>
            <a:r>
              <a:rPr lang="en-CA" dirty="0"/>
              <a:t>array elements are initialized (to 0 if nothing else)</a:t>
            </a:r>
          </a:p>
          <a:p>
            <a:pPr>
              <a:defRPr/>
            </a:pPr>
            <a:r>
              <a:rPr lang="en-CA" dirty="0"/>
              <a:t>Will grow as long as you keep adding</a:t>
            </a:r>
          </a:p>
          <a:p>
            <a:pPr lvl="1">
              <a:defRPr/>
            </a:pPr>
            <a:r>
              <a:rPr lang="en-CA" i="1" dirty="0"/>
              <a:t>not</a:t>
            </a:r>
            <a:r>
              <a:rPr lang="en-CA" dirty="0"/>
              <a:t> like array objects</a:t>
            </a:r>
          </a:p>
          <a:p>
            <a:pPr lvl="2">
              <a:defRPr/>
            </a:pPr>
            <a:r>
              <a:rPr lang="en-CA" dirty="0"/>
              <a:t>array has a length when you create it</a:t>
            </a:r>
          </a:p>
          <a:p>
            <a:pPr lvl="2">
              <a:defRPr/>
            </a:pPr>
            <a:r>
              <a:rPr lang="en-CA" dirty="0"/>
              <a:t>that’s its length as long as it exists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CA" dirty="0"/>
              <a:t>Printing Out a List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CA" dirty="0"/>
              <a:t>Lists can be printed directly!</a:t>
            </a:r>
          </a:p>
          <a:p>
            <a:pPr lvl="1">
              <a:defRPr/>
            </a:pPr>
            <a:r>
              <a:rPr lang="en-CA" dirty="0" err="1"/>
              <a:t>System.out</a:t>
            </a:r>
            <a:r>
              <a:rPr lang="en-CA" dirty="0"/>
              <a:t> (to screen) or a </a:t>
            </a:r>
            <a:r>
              <a:rPr lang="en-CA" dirty="0" err="1"/>
              <a:t>PrintWriter</a:t>
            </a:r>
            <a:r>
              <a:rPr lang="en-CA" dirty="0"/>
              <a:t> (to file)</a:t>
            </a:r>
          </a:p>
          <a:p>
            <a:pPr lvl="1">
              <a:buFont typeface="Wingdings" pitchFamily="2" charset="2"/>
              <a:buNone/>
              <a:defRPr/>
            </a:pPr>
            <a:r>
              <a:rPr lang="en-CA" sz="2400" dirty="0" err="1">
                <a:solidFill>
                  <a:schemeClr val="accent1"/>
                </a:solidFill>
              </a:rPr>
              <a:t>System.out.println</a:t>
            </a:r>
            <a:r>
              <a:rPr lang="en-CA" sz="2400" dirty="0">
                <a:solidFill>
                  <a:schemeClr val="accent1"/>
                </a:solidFill>
              </a:rPr>
              <a:t>("The list is " + </a:t>
            </a:r>
            <a:r>
              <a:rPr lang="en-CA" sz="2400" dirty="0" err="1">
                <a:solidFill>
                  <a:schemeClr val="accent1"/>
                </a:solidFill>
              </a:rPr>
              <a:t>myWords</a:t>
            </a:r>
            <a:r>
              <a:rPr lang="en-CA" sz="2400" dirty="0">
                <a:solidFill>
                  <a:schemeClr val="accent1"/>
                </a:solidFill>
              </a:rPr>
              <a:t> + ".");</a:t>
            </a:r>
            <a:endParaRPr lang="en-CA" dirty="0">
              <a:solidFill>
                <a:schemeClr val="accent1"/>
              </a:solidFill>
            </a:endParaRPr>
          </a:p>
          <a:p>
            <a:pPr>
              <a:defRPr/>
            </a:pPr>
            <a:r>
              <a:rPr lang="en-CA" dirty="0"/>
              <a:t>Output just like </a:t>
            </a:r>
            <a:r>
              <a:rPr lang="en-CA" dirty="0" err="1"/>
              <a:t>Arrays.toString</a:t>
            </a:r>
            <a:r>
              <a:rPr lang="en-CA" dirty="0"/>
              <a:t>(…)</a:t>
            </a:r>
          </a:p>
          <a:p>
            <a:pPr lvl="1">
              <a:defRPr/>
            </a:pPr>
            <a:r>
              <a:rPr lang="en-CA" dirty="0"/>
              <a:t>elements printed using their </a:t>
            </a:r>
            <a:r>
              <a:rPr lang="en-CA" dirty="0" err="1"/>
              <a:t>toString</a:t>
            </a:r>
            <a:r>
              <a:rPr lang="en-CA" dirty="0"/>
              <a:t> method</a:t>
            </a:r>
          </a:p>
        </p:txBody>
      </p:sp>
      <p:sp>
        <p:nvSpPr>
          <p:cNvPr id="10244" name="Rectangle 3"/>
          <p:cNvSpPr>
            <a:spLocks noChangeArrowheads="1"/>
          </p:cNvSpPr>
          <p:nvPr/>
        </p:nvSpPr>
        <p:spPr bwMode="auto">
          <a:xfrm>
            <a:off x="1042988" y="4652963"/>
            <a:ext cx="7058025" cy="1223962"/>
          </a:xfrm>
          <a:prstGeom prst="rect">
            <a:avLst/>
          </a:prstGeom>
          <a:solidFill>
            <a:schemeClr val="tx1">
              <a:lumMod val="85000"/>
            </a:schemeClr>
          </a:solidFill>
          <a:ln w="127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r>
              <a:rPr lang="en-CA" sz="2000">
                <a:solidFill>
                  <a:schemeClr val="bg2"/>
                </a:solidFill>
                <a:latin typeface="Courier New" pitchFamily="49" charset="0"/>
                <a:cs typeface="Courier New" pitchFamily="49" charset="0"/>
              </a:rPr>
              <a:t>The list is [Ten, Fifteen, Twenty].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CA" dirty="0"/>
              <a:t>Getting List Elements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CA" dirty="0"/>
              <a:t>Lists use zero-based indexing</a:t>
            </a:r>
          </a:p>
          <a:p>
            <a:pPr lvl="1">
              <a:defRPr/>
            </a:pPr>
            <a:r>
              <a:rPr lang="en-CA" dirty="0"/>
              <a:t>just like arrays</a:t>
            </a:r>
          </a:p>
          <a:p>
            <a:pPr lvl="1">
              <a:buFont typeface="Wingdings" pitchFamily="2" charset="2"/>
              <a:buNone/>
              <a:defRPr/>
            </a:pPr>
            <a:r>
              <a:rPr lang="en-CA" sz="2400" dirty="0">
                <a:solidFill>
                  <a:schemeClr val="accent1"/>
                </a:solidFill>
              </a:rPr>
              <a:t>String </a:t>
            </a:r>
            <a:r>
              <a:rPr lang="en-CA" sz="2400" dirty="0" err="1">
                <a:solidFill>
                  <a:schemeClr val="accent1"/>
                </a:solidFill>
              </a:rPr>
              <a:t>firstWord</a:t>
            </a:r>
            <a:r>
              <a:rPr lang="en-CA" sz="2400" dirty="0">
                <a:solidFill>
                  <a:schemeClr val="accent1"/>
                </a:solidFill>
              </a:rPr>
              <a:t> = </a:t>
            </a:r>
            <a:r>
              <a:rPr lang="en-CA" sz="2400" dirty="0" err="1">
                <a:solidFill>
                  <a:schemeClr val="accent1"/>
                </a:solidFill>
              </a:rPr>
              <a:t>myWords.get</a:t>
            </a:r>
            <a:r>
              <a:rPr lang="en-CA" sz="2400" dirty="0">
                <a:solidFill>
                  <a:schemeClr val="accent1"/>
                </a:solidFill>
              </a:rPr>
              <a:t>(0);</a:t>
            </a:r>
          </a:p>
          <a:p>
            <a:pPr lvl="1">
              <a:buFont typeface="Wingdings" pitchFamily="2" charset="2"/>
              <a:buNone/>
              <a:defRPr/>
            </a:pPr>
            <a:r>
              <a:rPr lang="en-CA" sz="2400" dirty="0" err="1">
                <a:solidFill>
                  <a:schemeClr val="accent1"/>
                </a:solidFill>
              </a:rPr>
              <a:t>System.out.println</a:t>
            </a:r>
            <a:r>
              <a:rPr lang="en-CA" sz="2400" dirty="0">
                <a:solidFill>
                  <a:schemeClr val="accent1"/>
                </a:solidFill>
              </a:rPr>
              <a:t>("The first word is " + </a:t>
            </a:r>
            <a:r>
              <a:rPr lang="en-CA" sz="2400" dirty="0" err="1">
                <a:solidFill>
                  <a:schemeClr val="accent1"/>
                </a:solidFill>
              </a:rPr>
              <a:t>firstWord</a:t>
            </a:r>
            <a:r>
              <a:rPr lang="en-CA" sz="2400" dirty="0">
                <a:solidFill>
                  <a:schemeClr val="accent1"/>
                </a:solidFill>
              </a:rPr>
              <a:t> + ".");</a:t>
            </a: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042988" y="5013325"/>
            <a:ext cx="7058025" cy="1223963"/>
          </a:xfrm>
          <a:prstGeom prst="rect">
            <a:avLst/>
          </a:prstGeom>
          <a:solidFill>
            <a:schemeClr val="tx1">
              <a:lumMod val="85000"/>
            </a:schemeClr>
          </a:solidFill>
          <a:ln w="127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r>
              <a:rPr lang="en-CA" sz="2000">
                <a:solidFill>
                  <a:schemeClr val="bg2"/>
                </a:solidFill>
                <a:latin typeface="Courier New" pitchFamily="49" charset="0"/>
                <a:cs typeface="Courier New" pitchFamily="49" charset="0"/>
              </a:rPr>
              <a:t>The list is [Ten, Fifteen, Twenty].</a:t>
            </a:r>
          </a:p>
          <a:p>
            <a:r>
              <a:rPr lang="en-CA" sz="2000">
                <a:solidFill>
                  <a:schemeClr val="bg2"/>
                </a:solidFill>
                <a:latin typeface="Courier New" pitchFamily="49" charset="0"/>
                <a:cs typeface="Courier New" pitchFamily="49" charset="0"/>
              </a:rPr>
              <a:t>The first word is Ten.</a:t>
            </a:r>
          </a:p>
        </p:txBody>
      </p:sp>
      <p:grpSp>
        <p:nvGrpSpPr>
          <p:cNvPr id="11269" name="Group 4"/>
          <p:cNvGrpSpPr>
            <a:grpSpLocks/>
          </p:cNvGrpSpPr>
          <p:nvPr/>
        </p:nvGrpSpPr>
        <p:grpSpPr bwMode="auto">
          <a:xfrm>
            <a:off x="34925" y="3789363"/>
            <a:ext cx="4752975" cy="863600"/>
            <a:chOff x="35496" y="5733256"/>
            <a:chExt cx="4752528" cy="864096"/>
          </a:xfrm>
        </p:grpSpPr>
        <p:sp>
          <p:nvSpPr>
            <p:cNvPr id="11273" name="Rectangle 5"/>
            <p:cNvSpPr>
              <a:spLocks noChangeArrowheads="1"/>
            </p:cNvSpPr>
            <p:nvPr/>
          </p:nvSpPr>
          <p:spPr bwMode="auto">
            <a:xfrm>
              <a:off x="251520" y="6165304"/>
              <a:ext cx="4536504" cy="432048"/>
            </a:xfrm>
            <a:prstGeom prst="rect">
              <a:avLst/>
            </a:prstGeom>
            <a:solidFill>
              <a:schemeClr val="accent1"/>
            </a:solidFill>
            <a:ln w="12700" algn="ctr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r>
                <a:rPr lang="en-CA" dirty="0"/>
                <a:t>"Ten", "Fifteen", "Twenty"</a:t>
              </a:r>
            </a:p>
          </p:txBody>
        </p:sp>
        <p:sp>
          <p:nvSpPr>
            <p:cNvPr id="11274" name="TextBox 6"/>
            <p:cNvSpPr txBox="1">
              <a:spLocks noChangeArrowheads="1"/>
            </p:cNvSpPr>
            <p:nvPr/>
          </p:nvSpPr>
          <p:spPr bwMode="auto">
            <a:xfrm>
              <a:off x="35496" y="5733256"/>
              <a:ext cx="1373389" cy="4619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CA" dirty="0" err="1">
                  <a:solidFill>
                    <a:schemeClr val="bg2"/>
                  </a:solidFill>
                </a:rPr>
                <a:t>myWords</a:t>
              </a:r>
              <a:endParaRPr lang="en-CA" dirty="0">
                <a:solidFill>
                  <a:schemeClr val="bg2"/>
                </a:solidFill>
              </a:endParaRPr>
            </a:p>
          </p:txBody>
        </p:sp>
      </p:grpSp>
      <p:grpSp>
        <p:nvGrpSpPr>
          <p:cNvPr id="6" name="Group 7"/>
          <p:cNvGrpSpPr>
            <a:grpSpLocks/>
          </p:cNvGrpSpPr>
          <p:nvPr/>
        </p:nvGrpSpPr>
        <p:grpSpPr bwMode="auto">
          <a:xfrm>
            <a:off x="5219700" y="3789363"/>
            <a:ext cx="2881313" cy="863600"/>
            <a:chOff x="35496" y="5733256"/>
            <a:chExt cx="2880319" cy="864096"/>
          </a:xfrm>
        </p:grpSpPr>
        <p:sp>
          <p:nvSpPr>
            <p:cNvPr id="11271" name="Rectangle 8"/>
            <p:cNvSpPr>
              <a:spLocks noChangeArrowheads="1"/>
            </p:cNvSpPr>
            <p:nvPr/>
          </p:nvSpPr>
          <p:spPr bwMode="auto">
            <a:xfrm>
              <a:off x="251519" y="6165304"/>
              <a:ext cx="2664296" cy="432048"/>
            </a:xfrm>
            <a:prstGeom prst="rect">
              <a:avLst/>
            </a:prstGeom>
            <a:solidFill>
              <a:schemeClr val="accent1"/>
            </a:solidFill>
            <a:ln w="12700" algn="ctr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r>
                <a:rPr lang="en-CA"/>
                <a:t>"Ten"</a:t>
              </a:r>
            </a:p>
          </p:txBody>
        </p:sp>
        <p:sp>
          <p:nvSpPr>
            <p:cNvPr id="11272" name="TextBox 9"/>
            <p:cNvSpPr txBox="1">
              <a:spLocks noChangeArrowheads="1"/>
            </p:cNvSpPr>
            <p:nvPr/>
          </p:nvSpPr>
          <p:spPr bwMode="auto">
            <a:xfrm>
              <a:off x="35496" y="5733256"/>
              <a:ext cx="1355884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CA" dirty="0" err="1">
                  <a:solidFill>
                    <a:schemeClr val="bg2"/>
                  </a:solidFill>
                </a:rPr>
                <a:t>firstWord</a:t>
              </a:r>
              <a:endParaRPr lang="en-CA" dirty="0">
                <a:solidFill>
                  <a:schemeClr val="bg2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CA" dirty="0"/>
              <a:t>Checking its Length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8134350" cy="4114800"/>
          </a:xfrm>
        </p:spPr>
        <p:txBody>
          <a:bodyPr/>
          <a:lstStyle/>
          <a:p>
            <a:pPr>
              <a:defRPr/>
            </a:pPr>
            <a:r>
              <a:rPr lang="en-CA" dirty="0"/>
              <a:t>Method called size instead of length</a:t>
            </a:r>
          </a:p>
          <a:p>
            <a:pPr lvl="1">
              <a:defRPr/>
            </a:pPr>
            <a:r>
              <a:rPr lang="en-CA" dirty="0"/>
              <a:t>not like arrays</a:t>
            </a:r>
          </a:p>
          <a:p>
            <a:pPr lvl="1">
              <a:buFont typeface="Wingdings" pitchFamily="2" charset="2"/>
              <a:buNone/>
              <a:defRPr/>
            </a:pPr>
            <a:r>
              <a:rPr lang="en-CA" sz="2400" dirty="0" err="1">
                <a:solidFill>
                  <a:schemeClr val="accent1"/>
                </a:solidFill>
              </a:rPr>
              <a:t>int</a:t>
            </a:r>
            <a:r>
              <a:rPr lang="en-CA" sz="2400" dirty="0">
                <a:solidFill>
                  <a:schemeClr val="accent1"/>
                </a:solidFill>
              </a:rPr>
              <a:t> size = </a:t>
            </a:r>
            <a:r>
              <a:rPr lang="en-CA" sz="2400" dirty="0" err="1">
                <a:solidFill>
                  <a:schemeClr val="accent1"/>
                </a:solidFill>
              </a:rPr>
              <a:t>myWords.size</a:t>
            </a:r>
            <a:r>
              <a:rPr lang="en-CA" sz="2400" dirty="0">
                <a:solidFill>
                  <a:schemeClr val="accent1"/>
                </a:solidFill>
              </a:rPr>
              <a:t>();</a:t>
            </a:r>
          </a:p>
          <a:p>
            <a:pPr lvl="1">
              <a:buFont typeface="Wingdings" pitchFamily="2" charset="2"/>
              <a:buNone/>
              <a:defRPr/>
            </a:pPr>
            <a:r>
              <a:rPr lang="en-CA" sz="2400" dirty="0" err="1">
                <a:solidFill>
                  <a:schemeClr val="accent1"/>
                </a:solidFill>
              </a:rPr>
              <a:t>System.out.println</a:t>
            </a:r>
            <a:r>
              <a:rPr lang="en-CA" sz="2400" dirty="0">
                <a:solidFill>
                  <a:schemeClr val="accent1"/>
                </a:solidFill>
              </a:rPr>
              <a:t>("Last is " + </a:t>
            </a:r>
            <a:r>
              <a:rPr lang="en-CA" sz="2400" dirty="0" err="1">
                <a:solidFill>
                  <a:schemeClr val="accent1"/>
                </a:solidFill>
              </a:rPr>
              <a:t>myWords.get</a:t>
            </a:r>
            <a:r>
              <a:rPr lang="en-CA" sz="2400" dirty="0">
                <a:solidFill>
                  <a:schemeClr val="accent1"/>
                </a:solidFill>
              </a:rPr>
              <a:t>(size-1) + ".");</a:t>
            </a: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042988" y="5013325"/>
            <a:ext cx="7058025" cy="1223963"/>
          </a:xfrm>
          <a:prstGeom prst="rect">
            <a:avLst/>
          </a:prstGeom>
          <a:solidFill>
            <a:schemeClr val="tx1">
              <a:lumMod val="85000"/>
            </a:schemeClr>
          </a:solidFill>
          <a:ln w="127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r>
              <a:rPr lang="en-CA" sz="2000">
                <a:solidFill>
                  <a:schemeClr val="bg2"/>
                </a:solidFill>
                <a:latin typeface="Courier New" pitchFamily="49" charset="0"/>
                <a:cs typeface="Courier New" pitchFamily="49" charset="0"/>
              </a:rPr>
              <a:t>The list is [Ten, Fifteen, Twenty].</a:t>
            </a:r>
          </a:p>
          <a:p>
            <a:r>
              <a:rPr lang="en-CA" sz="2000">
                <a:solidFill>
                  <a:schemeClr val="bg2"/>
                </a:solidFill>
                <a:latin typeface="Courier New" pitchFamily="49" charset="0"/>
                <a:cs typeface="Courier New" pitchFamily="49" charset="0"/>
              </a:rPr>
              <a:t>The first word is Ten.</a:t>
            </a:r>
          </a:p>
          <a:p>
            <a:r>
              <a:rPr lang="en-CA" sz="2000">
                <a:solidFill>
                  <a:schemeClr val="bg2"/>
                </a:solidFill>
                <a:latin typeface="Courier New" pitchFamily="49" charset="0"/>
                <a:cs typeface="Courier New" pitchFamily="49" charset="0"/>
              </a:rPr>
              <a:t>Last is Twenty.</a:t>
            </a:r>
          </a:p>
        </p:txBody>
      </p:sp>
      <p:grpSp>
        <p:nvGrpSpPr>
          <p:cNvPr id="12293" name="Group 4"/>
          <p:cNvGrpSpPr>
            <a:grpSpLocks/>
          </p:cNvGrpSpPr>
          <p:nvPr/>
        </p:nvGrpSpPr>
        <p:grpSpPr bwMode="auto">
          <a:xfrm>
            <a:off x="34925" y="3789363"/>
            <a:ext cx="4752975" cy="863600"/>
            <a:chOff x="35496" y="5733256"/>
            <a:chExt cx="4752528" cy="864096"/>
          </a:xfrm>
        </p:grpSpPr>
        <p:sp>
          <p:nvSpPr>
            <p:cNvPr id="12297" name="Rectangle 5"/>
            <p:cNvSpPr>
              <a:spLocks noChangeArrowheads="1"/>
            </p:cNvSpPr>
            <p:nvPr/>
          </p:nvSpPr>
          <p:spPr bwMode="auto">
            <a:xfrm>
              <a:off x="251520" y="6165304"/>
              <a:ext cx="4536504" cy="432048"/>
            </a:xfrm>
            <a:prstGeom prst="rect">
              <a:avLst/>
            </a:prstGeom>
            <a:solidFill>
              <a:schemeClr val="accent1"/>
            </a:solidFill>
            <a:ln w="12700" algn="ctr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r>
                <a:rPr lang="en-CA" dirty="0"/>
                <a:t>"Ten", "Fifteen", "Twenty"</a:t>
              </a:r>
            </a:p>
          </p:txBody>
        </p:sp>
        <p:sp>
          <p:nvSpPr>
            <p:cNvPr id="12298" name="TextBox 6"/>
            <p:cNvSpPr txBox="1">
              <a:spLocks noChangeArrowheads="1"/>
            </p:cNvSpPr>
            <p:nvPr/>
          </p:nvSpPr>
          <p:spPr bwMode="auto">
            <a:xfrm>
              <a:off x="35496" y="5733256"/>
              <a:ext cx="1373518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CA" dirty="0" err="1">
                  <a:solidFill>
                    <a:schemeClr val="bg2"/>
                  </a:solidFill>
                </a:rPr>
                <a:t>myWords</a:t>
              </a:r>
              <a:endParaRPr lang="en-CA" dirty="0">
                <a:solidFill>
                  <a:schemeClr val="bg2"/>
                </a:solidFill>
              </a:endParaRPr>
            </a:p>
          </p:txBody>
        </p:sp>
      </p:grpSp>
      <p:grpSp>
        <p:nvGrpSpPr>
          <p:cNvPr id="6" name="Group 7"/>
          <p:cNvGrpSpPr>
            <a:grpSpLocks/>
          </p:cNvGrpSpPr>
          <p:nvPr/>
        </p:nvGrpSpPr>
        <p:grpSpPr bwMode="auto">
          <a:xfrm>
            <a:off x="5219700" y="3789363"/>
            <a:ext cx="2881313" cy="863600"/>
            <a:chOff x="35496" y="5733256"/>
            <a:chExt cx="2880320" cy="864096"/>
          </a:xfrm>
        </p:grpSpPr>
        <p:sp>
          <p:nvSpPr>
            <p:cNvPr id="12295" name="Rectangle 8"/>
            <p:cNvSpPr>
              <a:spLocks noChangeArrowheads="1"/>
            </p:cNvSpPr>
            <p:nvPr/>
          </p:nvSpPr>
          <p:spPr bwMode="auto">
            <a:xfrm>
              <a:off x="251520" y="6165304"/>
              <a:ext cx="2664296" cy="432048"/>
            </a:xfrm>
            <a:prstGeom prst="rect">
              <a:avLst/>
            </a:prstGeom>
            <a:solidFill>
              <a:schemeClr val="accent1"/>
            </a:solidFill>
            <a:ln w="12700" algn="ctr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pPr algn="r"/>
              <a:r>
                <a:rPr lang="en-CA"/>
                <a:t>3</a:t>
              </a:r>
            </a:p>
          </p:txBody>
        </p:sp>
        <p:sp>
          <p:nvSpPr>
            <p:cNvPr id="12296" name="TextBox 9"/>
            <p:cNvSpPr txBox="1">
              <a:spLocks noChangeArrowheads="1"/>
            </p:cNvSpPr>
            <p:nvPr/>
          </p:nvSpPr>
          <p:spPr bwMode="auto">
            <a:xfrm>
              <a:off x="35496" y="5733256"/>
              <a:ext cx="662361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CA"/>
                <a:t>size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CA" dirty="0"/>
              <a:t>Looking for Particular Items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CA" dirty="0"/>
              <a:t>Is it there at all?  </a:t>
            </a:r>
            <a:r>
              <a:rPr lang="en-CA" i="1" dirty="0"/>
              <a:t>contains</a:t>
            </a:r>
          </a:p>
          <a:p>
            <a:pPr lvl="1">
              <a:defRPr/>
            </a:pPr>
            <a:r>
              <a:rPr lang="en-CA" dirty="0"/>
              <a:t>Where exactly is it?  </a:t>
            </a:r>
            <a:r>
              <a:rPr lang="en-CA" i="1" dirty="0" err="1"/>
              <a:t>indexOf</a:t>
            </a:r>
            <a:endParaRPr lang="en-CA" i="1" dirty="0"/>
          </a:p>
          <a:p>
            <a:pPr lvl="1">
              <a:buFont typeface="Wingdings" pitchFamily="2" charset="2"/>
              <a:buNone/>
              <a:defRPr/>
            </a:pPr>
            <a:r>
              <a:rPr lang="en-CA" sz="2400" dirty="0">
                <a:solidFill>
                  <a:schemeClr val="accent1"/>
                </a:solidFill>
              </a:rPr>
              <a:t>if (</a:t>
            </a:r>
            <a:r>
              <a:rPr lang="en-CA" sz="2400" dirty="0" err="1">
                <a:solidFill>
                  <a:schemeClr val="accent1"/>
                </a:solidFill>
              </a:rPr>
              <a:t>myWords.contains</a:t>
            </a:r>
            <a:r>
              <a:rPr lang="en-CA" sz="2400" dirty="0">
                <a:solidFill>
                  <a:schemeClr val="accent1"/>
                </a:solidFill>
              </a:rPr>
              <a:t>("Twenty")) {</a:t>
            </a:r>
          </a:p>
          <a:p>
            <a:pPr lvl="1">
              <a:buFont typeface="Wingdings" pitchFamily="2" charset="2"/>
              <a:buNone/>
              <a:defRPr/>
            </a:pPr>
            <a:r>
              <a:rPr lang="en-CA" sz="2400" dirty="0">
                <a:solidFill>
                  <a:schemeClr val="accent1"/>
                </a:solidFill>
              </a:rPr>
              <a:t>	</a:t>
            </a:r>
            <a:r>
              <a:rPr lang="en-CA" sz="2400" dirty="0" err="1">
                <a:solidFill>
                  <a:schemeClr val="accent1"/>
                </a:solidFill>
              </a:rPr>
              <a:t>System.out.println</a:t>
            </a:r>
            <a:r>
              <a:rPr lang="en-CA" sz="2400" dirty="0">
                <a:solidFill>
                  <a:schemeClr val="accent1"/>
                </a:solidFill>
              </a:rPr>
              <a:t>("We have a Twenty!");</a:t>
            </a:r>
          </a:p>
          <a:p>
            <a:pPr lvl="1">
              <a:buFont typeface="Wingdings" pitchFamily="2" charset="2"/>
              <a:buNone/>
              <a:defRPr/>
            </a:pPr>
            <a:r>
              <a:rPr lang="en-CA" sz="2400" dirty="0">
                <a:solidFill>
                  <a:schemeClr val="accent1"/>
                </a:solidFill>
              </a:rPr>
              <a:t>	</a:t>
            </a:r>
            <a:r>
              <a:rPr lang="en-CA" sz="2400" dirty="0" err="1">
                <a:solidFill>
                  <a:schemeClr val="accent1"/>
                </a:solidFill>
              </a:rPr>
              <a:t>System.out.println</a:t>
            </a:r>
            <a:r>
              <a:rPr lang="en-CA" sz="2400" dirty="0">
                <a:solidFill>
                  <a:schemeClr val="accent1"/>
                </a:solidFill>
              </a:rPr>
              <a:t>("It’s at location " + 	</a:t>
            </a:r>
            <a:r>
              <a:rPr lang="en-CA" sz="2400" dirty="0" err="1">
                <a:solidFill>
                  <a:schemeClr val="accent1"/>
                </a:solidFill>
              </a:rPr>
              <a:t>myWords.indexOf</a:t>
            </a:r>
            <a:r>
              <a:rPr lang="en-CA" sz="2400" dirty="0">
                <a:solidFill>
                  <a:schemeClr val="accent1"/>
                </a:solidFill>
              </a:rPr>
              <a:t>("Twenty") + ".");</a:t>
            </a:r>
          </a:p>
          <a:p>
            <a:pPr lvl="1">
              <a:buFont typeface="Wingdings" pitchFamily="2" charset="2"/>
              <a:buNone/>
              <a:defRPr/>
            </a:pPr>
            <a:r>
              <a:rPr lang="en-CA" sz="2400" dirty="0">
                <a:solidFill>
                  <a:schemeClr val="accent1"/>
                </a:solidFill>
              </a:rPr>
              <a:t>}</a:t>
            </a:r>
          </a:p>
        </p:txBody>
      </p:sp>
      <p:sp>
        <p:nvSpPr>
          <p:cNvPr id="13316" name="Rectangle 3"/>
          <p:cNvSpPr>
            <a:spLocks noChangeArrowheads="1"/>
          </p:cNvSpPr>
          <p:nvPr/>
        </p:nvSpPr>
        <p:spPr bwMode="auto">
          <a:xfrm>
            <a:off x="1042988" y="5013325"/>
            <a:ext cx="7058025" cy="1223963"/>
          </a:xfrm>
          <a:prstGeom prst="rect">
            <a:avLst/>
          </a:prstGeom>
          <a:solidFill>
            <a:schemeClr val="tx1">
              <a:lumMod val="85000"/>
            </a:schemeClr>
          </a:solidFill>
          <a:ln w="127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r>
              <a:rPr lang="en-CA" sz="2000">
                <a:solidFill>
                  <a:schemeClr val="bg2"/>
                </a:solidFill>
                <a:latin typeface="Courier New" pitchFamily="49" charset="0"/>
                <a:cs typeface="Courier New" pitchFamily="49" charset="0"/>
              </a:rPr>
              <a:t>We have a Twenty!</a:t>
            </a:r>
          </a:p>
          <a:p>
            <a:r>
              <a:rPr lang="en-CA" sz="2000">
                <a:solidFill>
                  <a:schemeClr val="bg2"/>
                </a:solidFill>
                <a:latin typeface="Courier New" pitchFamily="49" charset="0"/>
                <a:cs typeface="Courier New" pitchFamily="49" charset="0"/>
              </a:rPr>
              <a:t>It’s at location 2.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CA" dirty="0"/>
              <a:t>Looking for Particular Items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CA" dirty="0"/>
              <a:t>Is it there at all?  </a:t>
            </a:r>
            <a:r>
              <a:rPr lang="en-CA" i="1" dirty="0"/>
              <a:t>contains</a:t>
            </a:r>
          </a:p>
          <a:p>
            <a:pPr lvl="1">
              <a:defRPr/>
            </a:pPr>
            <a:r>
              <a:rPr lang="en-CA" dirty="0"/>
              <a:t>Where exactly is it?  </a:t>
            </a:r>
            <a:r>
              <a:rPr lang="en-CA" i="1" dirty="0" err="1"/>
              <a:t>indexOf</a:t>
            </a:r>
            <a:endParaRPr lang="en-CA" i="1" dirty="0"/>
          </a:p>
          <a:p>
            <a:pPr lvl="1">
              <a:buFont typeface="Wingdings" pitchFamily="2" charset="2"/>
              <a:buNone/>
              <a:defRPr/>
            </a:pPr>
            <a:r>
              <a:rPr lang="en-CA" sz="2400" dirty="0">
                <a:solidFill>
                  <a:schemeClr val="accent1"/>
                </a:solidFill>
              </a:rPr>
              <a:t>if (</a:t>
            </a:r>
            <a:r>
              <a:rPr lang="en-CA" sz="2400" dirty="0" err="1">
                <a:solidFill>
                  <a:schemeClr val="accent1"/>
                </a:solidFill>
              </a:rPr>
              <a:t>myWords.contains</a:t>
            </a:r>
            <a:r>
              <a:rPr lang="en-CA" sz="2400" dirty="0">
                <a:solidFill>
                  <a:schemeClr val="accent1"/>
                </a:solidFill>
              </a:rPr>
              <a:t>("Hundred")) {</a:t>
            </a:r>
          </a:p>
          <a:p>
            <a:pPr lvl="1">
              <a:buFont typeface="Wingdings" pitchFamily="2" charset="2"/>
              <a:buNone/>
              <a:defRPr/>
            </a:pPr>
            <a:r>
              <a:rPr lang="en-CA" sz="2400" dirty="0">
                <a:solidFill>
                  <a:schemeClr val="accent1"/>
                </a:solidFill>
              </a:rPr>
              <a:t>	</a:t>
            </a:r>
            <a:r>
              <a:rPr lang="en-CA" sz="2400" dirty="0" err="1">
                <a:solidFill>
                  <a:schemeClr val="accent1"/>
                </a:solidFill>
              </a:rPr>
              <a:t>System.out.println</a:t>
            </a:r>
            <a:r>
              <a:rPr lang="en-CA" sz="2400" dirty="0">
                <a:solidFill>
                  <a:schemeClr val="accent1"/>
                </a:solidFill>
              </a:rPr>
              <a:t>("We have a Hundred!");</a:t>
            </a:r>
          </a:p>
          <a:p>
            <a:pPr lvl="1">
              <a:buFont typeface="Wingdings" pitchFamily="2" charset="2"/>
              <a:buNone/>
              <a:defRPr/>
            </a:pPr>
            <a:r>
              <a:rPr lang="en-CA" sz="2400" dirty="0">
                <a:solidFill>
                  <a:schemeClr val="accent1"/>
                </a:solidFill>
              </a:rPr>
              <a:t>}</a:t>
            </a:r>
          </a:p>
          <a:p>
            <a:pPr lvl="1">
              <a:buFont typeface="Wingdings" pitchFamily="2" charset="2"/>
              <a:buNone/>
              <a:defRPr/>
            </a:pPr>
            <a:r>
              <a:rPr lang="en-CA" sz="2400" dirty="0" err="1">
                <a:solidFill>
                  <a:schemeClr val="accent1"/>
                </a:solidFill>
              </a:rPr>
              <a:t>System.out.println</a:t>
            </a:r>
            <a:r>
              <a:rPr lang="en-CA" sz="2400" dirty="0">
                <a:solidFill>
                  <a:schemeClr val="accent1"/>
                </a:solidFill>
              </a:rPr>
              <a:t>("The location of the Hundred is " + 	</a:t>
            </a:r>
            <a:r>
              <a:rPr lang="en-CA" sz="2400" dirty="0" err="1">
                <a:solidFill>
                  <a:schemeClr val="accent1"/>
                </a:solidFill>
              </a:rPr>
              <a:t>myWords.indexOf</a:t>
            </a:r>
            <a:r>
              <a:rPr lang="en-CA" sz="2400" dirty="0">
                <a:solidFill>
                  <a:schemeClr val="accent1"/>
                </a:solidFill>
              </a:rPr>
              <a:t>("Hundred") + ".");</a:t>
            </a:r>
          </a:p>
        </p:txBody>
      </p:sp>
      <p:sp>
        <p:nvSpPr>
          <p:cNvPr id="14340" name="Rectangle 3"/>
          <p:cNvSpPr>
            <a:spLocks noChangeArrowheads="1"/>
          </p:cNvSpPr>
          <p:nvPr/>
        </p:nvSpPr>
        <p:spPr bwMode="auto">
          <a:xfrm>
            <a:off x="1042988" y="5013325"/>
            <a:ext cx="7058025" cy="1223963"/>
          </a:xfrm>
          <a:prstGeom prst="rect">
            <a:avLst/>
          </a:prstGeom>
          <a:solidFill>
            <a:schemeClr val="tx1">
              <a:lumMod val="85000"/>
            </a:schemeClr>
          </a:solidFill>
          <a:ln w="127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r>
              <a:rPr lang="en-CA" sz="2000">
                <a:solidFill>
                  <a:schemeClr val="bg2"/>
                </a:solidFill>
                <a:latin typeface="Courier New" pitchFamily="49" charset="0"/>
                <a:cs typeface="Courier New" pitchFamily="49" charset="0"/>
              </a:rPr>
              <a:t>We have a Twenty!</a:t>
            </a:r>
          </a:p>
          <a:p>
            <a:r>
              <a:rPr lang="en-CA" sz="2000">
                <a:solidFill>
                  <a:schemeClr val="bg2"/>
                </a:solidFill>
                <a:latin typeface="Courier New" pitchFamily="49" charset="0"/>
                <a:cs typeface="Courier New" pitchFamily="49" charset="0"/>
              </a:rPr>
              <a:t>It’s at location 2.</a:t>
            </a:r>
          </a:p>
          <a:p>
            <a:r>
              <a:rPr lang="en-CA" sz="2000">
                <a:solidFill>
                  <a:schemeClr val="bg2"/>
                </a:solidFill>
                <a:latin typeface="Courier New" pitchFamily="49" charset="0"/>
                <a:cs typeface="Courier New" pitchFamily="49" charset="0"/>
              </a:rPr>
              <a:t>The location of the Hundred is -1.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CA" dirty="0"/>
              <a:t>Removing Stuff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CA" dirty="0"/>
              <a:t>What thing to remove, or which position?</a:t>
            </a:r>
          </a:p>
          <a:p>
            <a:pPr lvl="1">
              <a:defRPr/>
            </a:pPr>
            <a:r>
              <a:rPr lang="en-CA" dirty="0" err="1"/>
              <a:t>int</a:t>
            </a:r>
            <a:r>
              <a:rPr lang="en-CA" dirty="0"/>
              <a:t> argument </a:t>
            </a:r>
            <a:r>
              <a:rPr lang="en-CA" dirty="0">
                <a:sym typeface="Wingdings" pitchFamily="2" charset="2"/>
              </a:rPr>
              <a:t> remove from that position</a:t>
            </a:r>
          </a:p>
          <a:p>
            <a:pPr lvl="1">
              <a:buFont typeface="Wingdings" pitchFamily="2" charset="2"/>
              <a:buNone/>
              <a:defRPr/>
            </a:pPr>
            <a:r>
              <a:rPr lang="en-CA" sz="2400" dirty="0" err="1">
                <a:solidFill>
                  <a:schemeClr val="accent1"/>
                </a:solidFill>
              </a:rPr>
              <a:t>myWords.remove</a:t>
            </a:r>
            <a:r>
              <a:rPr lang="en-CA" sz="2400" dirty="0">
                <a:solidFill>
                  <a:schemeClr val="accent1"/>
                </a:solidFill>
              </a:rPr>
              <a:t>(1);</a:t>
            </a:r>
          </a:p>
          <a:p>
            <a:pPr lvl="1">
              <a:buFont typeface="Wingdings" pitchFamily="2" charset="2"/>
              <a:buNone/>
              <a:defRPr/>
            </a:pPr>
            <a:r>
              <a:rPr lang="en-CA" sz="2400" dirty="0" err="1">
                <a:solidFill>
                  <a:schemeClr val="accent1"/>
                </a:solidFill>
              </a:rPr>
              <a:t>System.out.println</a:t>
            </a:r>
            <a:r>
              <a:rPr lang="en-CA" sz="2400" dirty="0">
                <a:solidFill>
                  <a:schemeClr val="accent1"/>
                </a:solidFill>
              </a:rPr>
              <a:t>(</a:t>
            </a:r>
            <a:r>
              <a:rPr lang="en-CA" sz="2400" dirty="0" err="1">
                <a:solidFill>
                  <a:schemeClr val="accent1"/>
                </a:solidFill>
              </a:rPr>
              <a:t>myWords</a:t>
            </a:r>
            <a:r>
              <a:rPr lang="en-CA" sz="2400" dirty="0">
                <a:solidFill>
                  <a:schemeClr val="accent1"/>
                </a:solidFill>
              </a:rPr>
              <a:t>);</a:t>
            </a:r>
          </a:p>
          <a:p>
            <a:pPr lvl="1">
              <a:defRPr/>
            </a:pPr>
            <a:r>
              <a:rPr lang="en-CA" dirty="0">
                <a:sym typeface="Wingdings" pitchFamily="2" charset="2"/>
              </a:rPr>
              <a:t>object argument  remove that object</a:t>
            </a:r>
            <a:endParaRPr lang="en-CA" dirty="0"/>
          </a:p>
          <a:p>
            <a:pPr lvl="1">
              <a:buFont typeface="Wingdings" pitchFamily="2" charset="2"/>
              <a:buNone/>
              <a:defRPr/>
            </a:pPr>
            <a:r>
              <a:rPr lang="en-CA" sz="2400" dirty="0" err="1">
                <a:solidFill>
                  <a:schemeClr val="accent1"/>
                </a:solidFill>
              </a:rPr>
              <a:t>myWords.remove</a:t>
            </a:r>
            <a:r>
              <a:rPr lang="en-CA" sz="2400" dirty="0">
                <a:solidFill>
                  <a:schemeClr val="accent1"/>
                </a:solidFill>
              </a:rPr>
              <a:t>("Ten");</a:t>
            </a:r>
          </a:p>
          <a:p>
            <a:pPr lvl="1">
              <a:buFont typeface="Wingdings" pitchFamily="2" charset="2"/>
              <a:buNone/>
              <a:defRPr/>
            </a:pPr>
            <a:r>
              <a:rPr lang="en-CA" sz="2400" dirty="0" err="1">
                <a:solidFill>
                  <a:schemeClr val="accent1"/>
                </a:solidFill>
              </a:rPr>
              <a:t>System.out.println</a:t>
            </a:r>
            <a:r>
              <a:rPr lang="en-CA" sz="2400" dirty="0">
                <a:solidFill>
                  <a:schemeClr val="accent1"/>
                </a:solidFill>
              </a:rPr>
              <a:t>(</a:t>
            </a:r>
            <a:r>
              <a:rPr lang="en-CA" sz="2400" dirty="0" err="1">
                <a:solidFill>
                  <a:schemeClr val="accent1"/>
                </a:solidFill>
              </a:rPr>
              <a:t>myWords</a:t>
            </a:r>
            <a:r>
              <a:rPr lang="en-CA" sz="2400" dirty="0">
                <a:solidFill>
                  <a:schemeClr val="accent1"/>
                </a:solidFill>
              </a:rPr>
              <a:t>);</a:t>
            </a: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042988" y="5373688"/>
            <a:ext cx="7058025" cy="863600"/>
          </a:xfrm>
          <a:prstGeom prst="rect">
            <a:avLst/>
          </a:prstGeom>
          <a:solidFill>
            <a:schemeClr val="tx1">
              <a:lumMod val="85000"/>
            </a:schemeClr>
          </a:solidFill>
          <a:ln w="127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r>
              <a:rPr lang="en-CA" sz="2000">
                <a:solidFill>
                  <a:schemeClr val="bg2"/>
                </a:solidFill>
                <a:latin typeface="Courier New" pitchFamily="49" charset="0"/>
                <a:cs typeface="Courier New" pitchFamily="49" charset="0"/>
              </a:rPr>
              <a:t>[Ten, Twenty]</a:t>
            </a:r>
          </a:p>
          <a:p>
            <a:r>
              <a:rPr lang="en-CA" sz="2000">
                <a:solidFill>
                  <a:schemeClr val="bg2"/>
                </a:solidFill>
                <a:latin typeface="Courier New" pitchFamily="49" charset="0"/>
                <a:cs typeface="Courier New" pitchFamily="49" charset="0"/>
              </a:rPr>
              <a:t>[Twenty]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CA" dirty="0"/>
              <a:t>Changing List Elements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CA" dirty="0"/>
              <a:t>Use the set method to change a value</a:t>
            </a:r>
          </a:p>
          <a:p>
            <a:pPr lvl="1">
              <a:defRPr/>
            </a:pPr>
            <a:r>
              <a:rPr lang="en-CA" dirty="0"/>
              <a:t>give the location and the new value</a:t>
            </a:r>
          </a:p>
          <a:p>
            <a:pPr lvl="1">
              <a:buNone/>
              <a:defRPr/>
            </a:pPr>
            <a:r>
              <a:rPr lang="en-CA" sz="2400" dirty="0" err="1">
                <a:solidFill>
                  <a:schemeClr val="accent1"/>
                </a:solidFill>
              </a:rPr>
              <a:t>System.out.println</a:t>
            </a:r>
            <a:r>
              <a:rPr lang="en-CA" sz="2400" dirty="0">
                <a:solidFill>
                  <a:schemeClr val="accent1"/>
                </a:solidFill>
              </a:rPr>
              <a:t>(</a:t>
            </a:r>
            <a:r>
              <a:rPr lang="en-CA" sz="2400" dirty="0" err="1">
                <a:solidFill>
                  <a:schemeClr val="accent1"/>
                </a:solidFill>
              </a:rPr>
              <a:t>myWords</a:t>
            </a:r>
            <a:r>
              <a:rPr lang="en-CA" sz="2400" dirty="0">
                <a:solidFill>
                  <a:schemeClr val="accent1"/>
                </a:solidFill>
              </a:rPr>
              <a:t>);</a:t>
            </a:r>
          </a:p>
          <a:p>
            <a:pPr lvl="1">
              <a:buNone/>
              <a:defRPr/>
            </a:pPr>
            <a:r>
              <a:rPr lang="en-CA" sz="2400" dirty="0" err="1">
                <a:solidFill>
                  <a:schemeClr val="accent1"/>
                </a:solidFill>
              </a:rPr>
              <a:t>myWords.set</a:t>
            </a:r>
            <a:r>
              <a:rPr lang="en-CA" sz="2400" dirty="0">
                <a:solidFill>
                  <a:schemeClr val="accent1"/>
                </a:solidFill>
              </a:rPr>
              <a:t>(0, “Thirty”);</a:t>
            </a:r>
          </a:p>
          <a:p>
            <a:pPr lvl="1">
              <a:buNone/>
              <a:defRPr/>
            </a:pPr>
            <a:r>
              <a:rPr lang="en-CA" sz="2400" dirty="0" err="1">
                <a:solidFill>
                  <a:schemeClr val="accent1"/>
                </a:solidFill>
              </a:rPr>
              <a:t>System.out.println</a:t>
            </a:r>
            <a:r>
              <a:rPr lang="en-CA" sz="2400" dirty="0">
                <a:solidFill>
                  <a:schemeClr val="accent1"/>
                </a:solidFill>
              </a:rPr>
              <a:t>(“The list is now ” + </a:t>
            </a:r>
            <a:r>
              <a:rPr lang="en-CA" sz="2400" dirty="0" err="1">
                <a:solidFill>
                  <a:schemeClr val="accent1"/>
                </a:solidFill>
              </a:rPr>
              <a:t>myWords</a:t>
            </a:r>
            <a:r>
              <a:rPr lang="en-CA" sz="2400" dirty="0">
                <a:solidFill>
                  <a:schemeClr val="accent1"/>
                </a:solidFill>
              </a:rPr>
              <a:t> + “.”);</a:t>
            </a:r>
          </a:p>
        </p:txBody>
      </p:sp>
      <p:sp>
        <p:nvSpPr>
          <p:cNvPr id="16388" name="Rectangle 3"/>
          <p:cNvSpPr>
            <a:spLocks noChangeArrowheads="1"/>
          </p:cNvSpPr>
          <p:nvPr/>
        </p:nvSpPr>
        <p:spPr bwMode="auto">
          <a:xfrm>
            <a:off x="1042988" y="4365277"/>
            <a:ext cx="7058025" cy="1223963"/>
          </a:xfrm>
          <a:prstGeom prst="rect">
            <a:avLst/>
          </a:prstGeom>
          <a:solidFill>
            <a:schemeClr val="tx1">
              <a:lumMod val="85000"/>
            </a:schemeClr>
          </a:solidFill>
          <a:ln w="12700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CA" altLang="en-US" sz="2000" dirty="0">
                <a:solidFill>
                  <a:schemeClr val="bg2"/>
                </a:solidFill>
                <a:latin typeface="Courier New" pitchFamily="49" charset="0"/>
                <a:cs typeface="Courier New" pitchFamily="49" charset="0"/>
              </a:rPr>
              <a:t>[Twenty]</a:t>
            </a:r>
          </a:p>
          <a:p>
            <a:r>
              <a:rPr lang="en-CA" altLang="en-US" sz="2000" dirty="0">
                <a:solidFill>
                  <a:schemeClr val="bg2"/>
                </a:solidFill>
                <a:latin typeface="Courier New" pitchFamily="49" charset="0"/>
                <a:cs typeface="Courier New" pitchFamily="49" charset="0"/>
              </a:rPr>
              <a:t>The list is now [Thirty].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CA" dirty="0"/>
              <a:t>Looping thru a List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CA" dirty="0"/>
              <a:t>Multiple ways to loop thru a list</a:t>
            </a:r>
          </a:p>
          <a:p>
            <a:pPr lvl="1">
              <a:defRPr/>
            </a:pPr>
            <a:r>
              <a:rPr lang="en-CA" dirty="0"/>
              <a:t>can use the usual for loop</a:t>
            </a:r>
          </a:p>
          <a:p>
            <a:pPr lvl="1">
              <a:buNone/>
              <a:defRPr/>
            </a:pPr>
            <a:r>
              <a:rPr lang="en-CA" sz="2400" dirty="0" err="1">
                <a:solidFill>
                  <a:schemeClr val="accent1"/>
                </a:solidFill>
              </a:rPr>
              <a:t>for (int i = 0; i &lt; myWords.size(); i++)</a:t>
            </a:r>
          </a:p>
          <a:p>
            <a:pPr lvl="1">
              <a:defRPr/>
            </a:pPr>
            <a:r>
              <a:rPr lang="en-CA" dirty="0"/>
              <a:t>can use this simplified for loop (</a:t>
            </a:r>
            <a:r>
              <a:rPr lang="en-CA" i="1" dirty="0"/>
              <a:t>for-each</a:t>
            </a:r>
            <a:r>
              <a:rPr lang="en-CA" dirty="0"/>
              <a:t> loop)</a:t>
            </a:r>
          </a:p>
          <a:p>
            <a:pPr lvl="1">
              <a:buNone/>
              <a:defRPr/>
            </a:pPr>
            <a:r>
              <a:rPr lang="en-CA" sz="2400" dirty="0" err="1">
                <a:solidFill>
                  <a:schemeClr val="accent1"/>
                </a:solidFill>
              </a:rPr>
              <a:t>for (String word : myWords)</a:t>
            </a:r>
          </a:p>
          <a:p>
            <a:pPr>
              <a:defRPr/>
            </a:pPr>
            <a:r>
              <a:rPr lang="en-CA" dirty="0"/>
              <a:t>They work if you’re </a:t>
            </a:r>
            <a:r>
              <a:rPr lang="en-CA" i="1" dirty="0"/>
              <a:t>just looking </a:t>
            </a:r>
            <a:r>
              <a:rPr lang="en-CA" dirty="0"/>
              <a:t>at the list</a:t>
            </a:r>
          </a:p>
          <a:p>
            <a:pPr lvl="1">
              <a:defRPr/>
            </a:pPr>
            <a:r>
              <a:rPr lang="en-CA" dirty="0"/>
              <a:t>can cause trouble if you’re adding or removing from the list at the same time!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CA" dirty="0"/>
              <a:t>Usual for Loop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1988840"/>
            <a:ext cx="7772400" cy="4114800"/>
          </a:xfrm>
        </p:spPr>
        <p:txBody>
          <a:bodyPr/>
          <a:lstStyle/>
          <a:p>
            <a:pPr>
              <a:buFont typeface="Monotype Sorts" pitchFamily="2" charset="2"/>
              <a:buNone/>
              <a:defRPr/>
            </a:pPr>
            <a:r>
              <a:rPr lang="en-CA" sz="2400" dirty="0">
                <a:solidFill>
                  <a:schemeClr val="accent1"/>
                </a:solidFill>
              </a:rPr>
              <a:t>for (</a:t>
            </a:r>
            <a:r>
              <a:rPr lang="en-CA" sz="2400" dirty="0" err="1">
                <a:solidFill>
                  <a:schemeClr val="accent1"/>
                </a:solidFill>
              </a:rPr>
              <a:t>int</a:t>
            </a:r>
            <a:r>
              <a:rPr lang="en-CA" sz="2400" dirty="0">
                <a:solidFill>
                  <a:schemeClr val="accent1"/>
                </a:solidFill>
              </a:rPr>
              <a:t> </a:t>
            </a:r>
            <a:r>
              <a:rPr lang="en-CA" sz="2400" dirty="0" err="1">
                <a:solidFill>
                  <a:schemeClr val="accent1"/>
                </a:solidFill>
              </a:rPr>
              <a:t>i</a:t>
            </a:r>
            <a:r>
              <a:rPr lang="en-CA" sz="2400" dirty="0">
                <a:solidFill>
                  <a:schemeClr val="accent1"/>
                </a:solidFill>
              </a:rPr>
              <a:t> = 0; </a:t>
            </a:r>
            <a:r>
              <a:rPr lang="en-CA" sz="2400" dirty="0" err="1">
                <a:solidFill>
                  <a:schemeClr val="accent1"/>
                </a:solidFill>
              </a:rPr>
              <a:t>i</a:t>
            </a:r>
            <a:r>
              <a:rPr lang="en-CA" sz="2400" dirty="0">
                <a:solidFill>
                  <a:schemeClr val="accent1"/>
                </a:solidFill>
              </a:rPr>
              <a:t> &lt; </a:t>
            </a:r>
            <a:r>
              <a:rPr lang="en-CA" sz="2400" dirty="0" err="1">
                <a:solidFill>
                  <a:schemeClr val="accent1"/>
                </a:solidFill>
              </a:rPr>
              <a:t>allMyWords.size</a:t>
            </a:r>
            <a:r>
              <a:rPr lang="en-CA" sz="2400" dirty="0">
                <a:solidFill>
                  <a:schemeClr val="accent1"/>
                </a:solidFill>
              </a:rPr>
              <a:t>(); </a:t>
            </a:r>
            <a:r>
              <a:rPr lang="en-CA" sz="2400" dirty="0" err="1">
                <a:solidFill>
                  <a:schemeClr val="accent1"/>
                </a:solidFill>
              </a:rPr>
              <a:t>i</a:t>
            </a:r>
            <a:r>
              <a:rPr lang="en-CA" sz="2400" dirty="0">
                <a:solidFill>
                  <a:schemeClr val="accent1"/>
                </a:solidFill>
              </a:rPr>
              <a:t>++) {</a:t>
            </a:r>
          </a:p>
          <a:p>
            <a:pPr>
              <a:buFont typeface="Monotype Sorts" pitchFamily="2" charset="2"/>
              <a:buNone/>
              <a:defRPr/>
            </a:pPr>
            <a:r>
              <a:rPr lang="en-CA" sz="2400" dirty="0">
                <a:solidFill>
                  <a:schemeClr val="accent1"/>
                </a:solidFill>
              </a:rPr>
              <a:t>	</a:t>
            </a:r>
            <a:r>
              <a:rPr lang="en-CA" sz="2400" dirty="0" err="1">
                <a:solidFill>
                  <a:schemeClr val="accent1"/>
                </a:solidFill>
              </a:rPr>
              <a:t>System.out.println</a:t>
            </a:r>
            <a:r>
              <a:rPr lang="en-CA" sz="2400" dirty="0">
                <a:solidFill>
                  <a:schemeClr val="accent1"/>
                </a:solidFill>
              </a:rPr>
              <a:t>("\t" + </a:t>
            </a:r>
            <a:r>
              <a:rPr lang="en-CA" sz="2400" dirty="0" err="1">
                <a:solidFill>
                  <a:schemeClr val="accent1"/>
                </a:solidFill>
              </a:rPr>
              <a:t>i</a:t>
            </a:r>
            <a:r>
              <a:rPr lang="en-CA" sz="2400" dirty="0">
                <a:solidFill>
                  <a:schemeClr val="accent1"/>
                </a:solidFill>
              </a:rPr>
              <a:t> + ") " + </a:t>
            </a:r>
            <a:r>
              <a:rPr lang="en-CA" sz="2400" dirty="0" err="1">
                <a:solidFill>
                  <a:schemeClr val="accent1"/>
                </a:solidFill>
              </a:rPr>
              <a:t>allMyWords.get</a:t>
            </a:r>
            <a:r>
              <a:rPr lang="en-CA" sz="2400" dirty="0">
                <a:solidFill>
                  <a:schemeClr val="accent1"/>
                </a:solidFill>
              </a:rPr>
              <a:t>(</a:t>
            </a:r>
            <a:r>
              <a:rPr lang="en-CA" sz="2400" dirty="0" err="1">
                <a:solidFill>
                  <a:schemeClr val="accent1"/>
                </a:solidFill>
              </a:rPr>
              <a:t>i</a:t>
            </a:r>
            <a:r>
              <a:rPr lang="en-CA" sz="2400" dirty="0">
                <a:solidFill>
                  <a:schemeClr val="accent1"/>
                </a:solidFill>
              </a:rPr>
              <a:t>));</a:t>
            </a:r>
          </a:p>
          <a:p>
            <a:pPr>
              <a:buFont typeface="Monotype Sorts" pitchFamily="2" charset="2"/>
              <a:buNone/>
              <a:defRPr/>
            </a:pPr>
            <a:r>
              <a:rPr lang="en-CA" sz="2400" dirty="0">
                <a:solidFill>
                  <a:schemeClr val="accent1"/>
                </a:solidFill>
              </a:rPr>
              <a:t>}</a:t>
            </a:r>
          </a:p>
        </p:txBody>
      </p:sp>
      <p:grpSp>
        <p:nvGrpSpPr>
          <p:cNvPr id="17412" name="Group 3"/>
          <p:cNvGrpSpPr>
            <a:grpSpLocks/>
          </p:cNvGrpSpPr>
          <p:nvPr/>
        </p:nvGrpSpPr>
        <p:grpSpPr bwMode="auto">
          <a:xfrm>
            <a:off x="684213" y="3284538"/>
            <a:ext cx="7559675" cy="865187"/>
            <a:chOff x="35496" y="5733256"/>
            <a:chExt cx="7560840" cy="864096"/>
          </a:xfrm>
        </p:grpSpPr>
        <p:sp>
          <p:nvSpPr>
            <p:cNvPr id="17414" name="Rectangle 4"/>
            <p:cNvSpPr>
              <a:spLocks noChangeArrowheads="1"/>
            </p:cNvSpPr>
            <p:nvPr/>
          </p:nvSpPr>
          <p:spPr bwMode="auto">
            <a:xfrm>
              <a:off x="251520" y="6165304"/>
              <a:ext cx="7344816" cy="432048"/>
            </a:xfrm>
            <a:prstGeom prst="rect">
              <a:avLst/>
            </a:prstGeom>
            <a:solidFill>
              <a:schemeClr val="accent1"/>
            </a:solidFill>
            <a:ln w="12700" algn="ctr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r>
                <a:rPr lang="en-CA"/>
                <a:t>"Ten", "Fifteen", "Twenty", "Thirty", "Fifty"</a:t>
              </a:r>
            </a:p>
          </p:txBody>
        </p:sp>
        <p:sp>
          <p:nvSpPr>
            <p:cNvPr id="17415" name="TextBox 5"/>
            <p:cNvSpPr txBox="1">
              <a:spLocks noChangeArrowheads="1"/>
            </p:cNvSpPr>
            <p:nvPr/>
          </p:nvSpPr>
          <p:spPr bwMode="auto">
            <a:xfrm>
              <a:off x="35496" y="5733256"/>
              <a:ext cx="1714957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CA" dirty="0" err="1">
                  <a:solidFill>
                    <a:schemeClr val="bg2"/>
                  </a:solidFill>
                </a:rPr>
                <a:t>allMyWords</a:t>
              </a:r>
              <a:endParaRPr lang="en-CA" dirty="0">
                <a:solidFill>
                  <a:schemeClr val="bg2"/>
                </a:solidFill>
              </a:endParaRPr>
            </a:p>
          </p:txBody>
        </p:sp>
      </p:grp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1042988" y="4292600"/>
            <a:ext cx="7058025" cy="1944688"/>
          </a:xfrm>
          <a:prstGeom prst="rect">
            <a:avLst/>
          </a:prstGeom>
          <a:solidFill>
            <a:schemeClr val="tx1">
              <a:lumMod val="85000"/>
            </a:schemeClr>
          </a:solidFill>
          <a:ln w="127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r>
              <a:rPr lang="en-CA" sz="2000">
                <a:solidFill>
                  <a:schemeClr val="bg2"/>
                </a:solidFill>
                <a:latin typeface="Courier New" pitchFamily="49" charset="0"/>
                <a:cs typeface="Courier New" pitchFamily="49" charset="0"/>
              </a:rPr>
              <a:t>	0) Ten</a:t>
            </a:r>
          </a:p>
          <a:p>
            <a:r>
              <a:rPr lang="en-CA" sz="2000">
                <a:solidFill>
                  <a:schemeClr val="bg2"/>
                </a:solidFill>
                <a:latin typeface="Courier New" pitchFamily="49" charset="0"/>
                <a:cs typeface="Courier New" pitchFamily="49" charset="0"/>
              </a:rPr>
              <a:t>	1) Fifteen</a:t>
            </a:r>
          </a:p>
          <a:p>
            <a:r>
              <a:rPr lang="en-CA" sz="2000">
                <a:solidFill>
                  <a:schemeClr val="bg2"/>
                </a:solidFill>
                <a:latin typeface="Courier New" pitchFamily="49" charset="0"/>
                <a:cs typeface="Courier New" pitchFamily="49" charset="0"/>
              </a:rPr>
              <a:t>	2) Twenty</a:t>
            </a:r>
          </a:p>
          <a:p>
            <a:r>
              <a:rPr lang="en-CA" sz="2000">
                <a:solidFill>
                  <a:schemeClr val="bg2"/>
                </a:solidFill>
                <a:latin typeface="Courier New" pitchFamily="49" charset="0"/>
                <a:cs typeface="Courier New" pitchFamily="49" charset="0"/>
              </a:rPr>
              <a:t>	3) Thirty</a:t>
            </a:r>
          </a:p>
          <a:p>
            <a:r>
              <a:rPr lang="en-CA" sz="2000">
                <a:solidFill>
                  <a:schemeClr val="bg2"/>
                </a:solidFill>
                <a:latin typeface="Courier New" pitchFamily="49" charset="0"/>
                <a:cs typeface="Courier New" pitchFamily="49" charset="0"/>
              </a:rPr>
              <a:t>	4) Fifty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CA" dirty="0"/>
              <a:t>Outcomes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CA" dirty="0"/>
              <a:t>Use a List in place of an Array</a:t>
            </a:r>
          </a:p>
          <a:p>
            <a:pPr lvl="1">
              <a:defRPr/>
            </a:pPr>
            <a:r>
              <a:rPr lang="en-CA" dirty="0"/>
              <a:t>create an </a:t>
            </a:r>
            <a:r>
              <a:rPr lang="en-CA" dirty="0" err="1"/>
              <a:t>ArrayList</a:t>
            </a:r>
            <a:r>
              <a:rPr lang="en-CA" dirty="0"/>
              <a:t> or a </a:t>
            </a:r>
            <a:r>
              <a:rPr lang="en-CA" dirty="0" err="1"/>
              <a:t>LinkedList</a:t>
            </a:r>
            <a:endParaRPr lang="en-CA" dirty="0"/>
          </a:p>
          <a:p>
            <a:pPr lvl="1">
              <a:defRPr/>
            </a:pPr>
            <a:r>
              <a:rPr lang="en-CA" dirty="0"/>
              <a:t>add, get, change, and remove elements</a:t>
            </a:r>
          </a:p>
          <a:p>
            <a:pPr lvl="1">
              <a:defRPr/>
            </a:pPr>
            <a:r>
              <a:rPr lang="en-CA" dirty="0"/>
              <a:t>loop thru it using for and for-each loops</a:t>
            </a:r>
          </a:p>
          <a:p>
            <a:pPr>
              <a:defRPr/>
            </a:pPr>
            <a:r>
              <a:rPr lang="en-CA" dirty="0"/>
              <a:t>Loop thru a List using a </a:t>
            </a:r>
            <a:r>
              <a:rPr lang="en-CA" dirty="0" err="1"/>
              <a:t>ListIterator</a:t>
            </a:r>
            <a:endParaRPr lang="en-CA" dirty="0"/>
          </a:p>
          <a:p>
            <a:pPr lvl="1">
              <a:defRPr/>
            </a:pPr>
            <a:r>
              <a:rPr lang="en-CA" dirty="0"/>
              <a:t>add and remove elements as you loop</a:t>
            </a:r>
          </a:p>
          <a:p>
            <a:pPr>
              <a:defRPr/>
            </a:pPr>
            <a:r>
              <a:rPr lang="en-CA" dirty="0"/>
              <a:t>Recognize other kinds of Collections</a:t>
            </a:r>
          </a:p>
          <a:p>
            <a:pPr>
              <a:defRPr/>
            </a:pPr>
            <a:r>
              <a:rPr lang="en-CA" dirty="0"/>
              <a:t>Use Collections class methods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CA" dirty="0"/>
              <a:t>Simplified for Loop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Monotype Sorts" pitchFamily="2" charset="2"/>
              <a:buNone/>
              <a:defRPr/>
            </a:pPr>
            <a:r>
              <a:rPr lang="en-CA" sz="2400" dirty="0">
                <a:solidFill>
                  <a:schemeClr val="accent1"/>
                </a:solidFill>
              </a:rPr>
              <a:t>for (String word :  </a:t>
            </a:r>
            <a:r>
              <a:rPr lang="en-CA" sz="2400" dirty="0" err="1">
                <a:solidFill>
                  <a:schemeClr val="accent1"/>
                </a:solidFill>
              </a:rPr>
              <a:t>allMyWords</a:t>
            </a:r>
            <a:r>
              <a:rPr lang="en-CA" sz="2400" dirty="0">
                <a:solidFill>
                  <a:schemeClr val="accent1"/>
                </a:solidFill>
              </a:rPr>
              <a:t>) {</a:t>
            </a:r>
          </a:p>
          <a:p>
            <a:pPr>
              <a:buFont typeface="Monotype Sorts" pitchFamily="2" charset="2"/>
              <a:buNone/>
              <a:defRPr/>
            </a:pPr>
            <a:r>
              <a:rPr lang="en-CA" sz="2400" dirty="0">
                <a:solidFill>
                  <a:schemeClr val="accent1"/>
                </a:solidFill>
              </a:rPr>
              <a:t>	</a:t>
            </a:r>
            <a:r>
              <a:rPr lang="en-CA" sz="2400" dirty="0" err="1">
                <a:solidFill>
                  <a:schemeClr val="accent1"/>
                </a:solidFill>
              </a:rPr>
              <a:t>System.out.println</a:t>
            </a:r>
            <a:r>
              <a:rPr lang="en-CA" sz="2400" dirty="0">
                <a:solidFill>
                  <a:schemeClr val="accent1"/>
                </a:solidFill>
              </a:rPr>
              <a:t>("\t" + word);</a:t>
            </a:r>
          </a:p>
          <a:p>
            <a:pPr>
              <a:buFont typeface="Monotype Sorts" pitchFamily="2" charset="2"/>
              <a:buNone/>
              <a:defRPr/>
            </a:pPr>
            <a:r>
              <a:rPr lang="en-CA" sz="2400" dirty="0">
                <a:solidFill>
                  <a:schemeClr val="accent1"/>
                </a:solidFill>
              </a:rPr>
              <a:t>}</a:t>
            </a:r>
          </a:p>
        </p:txBody>
      </p:sp>
      <p:grpSp>
        <p:nvGrpSpPr>
          <p:cNvPr id="18436" name="Group 3"/>
          <p:cNvGrpSpPr>
            <a:grpSpLocks/>
          </p:cNvGrpSpPr>
          <p:nvPr/>
        </p:nvGrpSpPr>
        <p:grpSpPr bwMode="auto">
          <a:xfrm>
            <a:off x="684213" y="3284538"/>
            <a:ext cx="7559675" cy="865187"/>
            <a:chOff x="35496" y="5733256"/>
            <a:chExt cx="7560840" cy="864096"/>
          </a:xfrm>
        </p:grpSpPr>
        <p:sp>
          <p:nvSpPr>
            <p:cNvPr id="18438" name="Rectangle 4"/>
            <p:cNvSpPr>
              <a:spLocks noChangeArrowheads="1"/>
            </p:cNvSpPr>
            <p:nvPr/>
          </p:nvSpPr>
          <p:spPr bwMode="auto">
            <a:xfrm>
              <a:off x="251520" y="6165304"/>
              <a:ext cx="7344816" cy="432048"/>
            </a:xfrm>
            <a:prstGeom prst="rect">
              <a:avLst/>
            </a:prstGeom>
            <a:solidFill>
              <a:schemeClr val="accent1"/>
            </a:solidFill>
            <a:ln w="12700" algn="ctr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r>
                <a:rPr lang="en-CA"/>
                <a:t>"Ten", "Fifteen", "Twenty", "Thirty", "Fifty"</a:t>
              </a:r>
            </a:p>
          </p:txBody>
        </p:sp>
        <p:sp>
          <p:nvSpPr>
            <p:cNvPr id="18439" name="TextBox 5"/>
            <p:cNvSpPr txBox="1">
              <a:spLocks noChangeArrowheads="1"/>
            </p:cNvSpPr>
            <p:nvPr/>
          </p:nvSpPr>
          <p:spPr bwMode="auto">
            <a:xfrm>
              <a:off x="35496" y="5733256"/>
              <a:ext cx="1714957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CA" dirty="0" err="1">
                  <a:solidFill>
                    <a:schemeClr val="bg2"/>
                  </a:solidFill>
                </a:rPr>
                <a:t>allMyWords</a:t>
              </a:r>
              <a:endParaRPr lang="en-CA" dirty="0">
                <a:solidFill>
                  <a:schemeClr val="bg2"/>
                </a:solidFill>
              </a:endParaRPr>
            </a:p>
          </p:txBody>
        </p:sp>
      </p:grp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1042988" y="4292600"/>
            <a:ext cx="7058025" cy="1944688"/>
          </a:xfrm>
          <a:prstGeom prst="rect">
            <a:avLst/>
          </a:prstGeom>
          <a:solidFill>
            <a:schemeClr val="tx1">
              <a:lumMod val="85000"/>
            </a:schemeClr>
          </a:solidFill>
          <a:ln w="127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r>
              <a:rPr lang="en-CA" sz="2000">
                <a:solidFill>
                  <a:schemeClr val="bg2"/>
                </a:solidFill>
                <a:latin typeface="Courier New" pitchFamily="49" charset="0"/>
                <a:cs typeface="Courier New" pitchFamily="49" charset="0"/>
              </a:rPr>
              <a:t>	Ten</a:t>
            </a:r>
          </a:p>
          <a:p>
            <a:r>
              <a:rPr lang="en-CA" sz="2000">
                <a:solidFill>
                  <a:schemeClr val="bg2"/>
                </a:solidFill>
                <a:latin typeface="Courier New" pitchFamily="49" charset="0"/>
                <a:cs typeface="Courier New" pitchFamily="49" charset="0"/>
              </a:rPr>
              <a:t>	Fifteen</a:t>
            </a:r>
          </a:p>
          <a:p>
            <a:r>
              <a:rPr lang="en-CA" sz="2000">
                <a:solidFill>
                  <a:schemeClr val="bg2"/>
                </a:solidFill>
                <a:latin typeface="Courier New" pitchFamily="49" charset="0"/>
                <a:cs typeface="Courier New" pitchFamily="49" charset="0"/>
              </a:rPr>
              <a:t>	Twenty</a:t>
            </a:r>
          </a:p>
          <a:p>
            <a:r>
              <a:rPr lang="en-CA" sz="2000">
                <a:solidFill>
                  <a:schemeClr val="bg2"/>
                </a:solidFill>
                <a:latin typeface="Courier New" pitchFamily="49" charset="0"/>
                <a:cs typeface="Courier New" pitchFamily="49" charset="0"/>
              </a:rPr>
              <a:t>	Thirty</a:t>
            </a:r>
          </a:p>
          <a:p>
            <a:r>
              <a:rPr lang="en-CA" sz="2000">
                <a:solidFill>
                  <a:schemeClr val="bg2"/>
                </a:solidFill>
                <a:latin typeface="Courier New" pitchFamily="49" charset="0"/>
                <a:cs typeface="Courier New" pitchFamily="49" charset="0"/>
              </a:rPr>
              <a:t>	Fifty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CA" dirty="0"/>
              <a:t>Why Use Arrays/Lists?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CA" dirty="0"/>
              <a:t>Lists are better than arrays if:</a:t>
            </a:r>
          </a:p>
          <a:p>
            <a:pPr lvl="1">
              <a:defRPr/>
            </a:pPr>
            <a:r>
              <a:rPr lang="en-CA" dirty="0"/>
              <a:t>don’t know how many elements are needed</a:t>
            </a:r>
          </a:p>
          <a:p>
            <a:pPr lvl="1">
              <a:defRPr/>
            </a:pPr>
            <a:r>
              <a:rPr lang="en-CA" dirty="0"/>
              <a:t>will be adding/removing list elements</a:t>
            </a:r>
          </a:p>
          <a:p>
            <a:pPr>
              <a:defRPr/>
            </a:pPr>
            <a:r>
              <a:rPr lang="en-CA" dirty="0"/>
              <a:t>Arrays are better than Lists if:</a:t>
            </a:r>
          </a:p>
          <a:p>
            <a:pPr lvl="1">
              <a:defRPr/>
            </a:pPr>
            <a:r>
              <a:rPr lang="en-CA" dirty="0"/>
              <a:t>you know how many elements you’ll need</a:t>
            </a:r>
          </a:p>
          <a:p>
            <a:pPr lvl="2">
              <a:defRPr/>
            </a:pPr>
            <a:r>
              <a:rPr lang="en-CA" dirty="0"/>
              <a:t>or a good upper bound</a:t>
            </a:r>
          </a:p>
          <a:p>
            <a:pPr lvl="1">
              <a:defRPr/>
            </a:pPr>
            <a:r>
              <a:rPr lang="en-CA" dirty="0"/>
              <a:t>you won’t be adding/removing elements </a:t>
            </a:r>
            <a:r>
              <a:rPr lang="en-CA" i="1" dirty="0"/>
              <a:t>except at the end</a:t>
            </a:r>
            <a:endParaRPr lang="en-CA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CA" dirty="0"/>
              <a:t>In Particular...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CA" dirty="0"/>
              <a:t>When reading data, you often don’t know how many elements there will be</a:t>
            </a:r>
          </a:p>
          <a:p>
            <a:pPr lvl="1">
              <a:defRPr/>
            </a:pPr>
            <a:r>
              <a:rPr lang="en-CA" dirty="0"/>
              <a:t>user may not know, either!</a:t>
            </a:r>
          </a:p>
          <a:p>
            <a:pPr lvl="1">
              <a:defRPr/>
            </a:pPr>
            <a:r>
              <a:rPr lang="en-CA" dirty="0"/>
              <a:t>use List + while instead of array + for</a:t>
            </a:r>
          </a:p>
          <a:p>
            <a:pPr lvl="1">
              <a:buNone/>
              <a:defRPr/>
            </a:pPr>
            <a:r>
              <a:rPr lang="en-CA" sz="2400" dirty="0">
                <a:solidFill>
                  <a:schemeClr val="accent1"/>
                </a:solidFill>
              </a:rPr>
              <a:t>List&lt;String&gt; words = new </a:t>
            </a:r>
            <a:r>
              <a:rPr lang="en-CA" sz="2400" dirty="0" err="1">
                <a:solidFill>
                  <a:schemeClr val="accent1"/>
                </a:solidFill>
              </a:rPr>
              <a:t>ArrayList</a:t>
            </a:r>
            <a:r>
              <a:rPr lang="en-CA" sz="2400" dirty="0">
                <a:solidFill>
                  <a:schemeClr val="accent1"/>
                </a:solidFill>
              </a:rPr>
              <a:t>&lt;String&gt;();</a:t>
            </a:r>
          </a:p>
          <a:p>
            <a:pPr lvl="1">
              <a:buNone/>
              <a:defRPr/>
            </a:pPr>
            <a:r>
              <a:rPr lang="en-CA" sz="2400" dirty="0">
                <a:solidFill>
                  <a:schemeClr val="accent1"/>
                </a:solidFill>
              </a:rPr>
              <a:t>data = </a:t>
            </a:r>
            <a:r>
              <a:rPr lang="en-CA" sz="2400" dirty="0" err="1">
                <a:solidFill>
                  <a:schemeClr val="accent1"/>
                </a:solidFill>
              </a:rPr>
              <a:t>kbd.next</a:t>
            </a:r>
            <a:r>
              <a:rPr lang="en-CA" sz="2400" dirty="0">
                <a:solidFill>
                  <a:schemeClr val="accent1"/>
                </a:solidFill>
              </a:rPr>
              <a:t>();</a:t>
            </a:r>
          </a:p>
          <a:p>
            <a:pPr lvl="1">
              <a:buNone/>
              <a:defRPr/>
            </a:pPr>
            <a:r>
              <a:rPr lang="en-CA" sz="2400" dirty="0">
                <a:solidFill>
                  <a:schemeClr val="accent1"/>
                </a:solidFill>
              </a:rPr>
              <a:t>while (!</a:t>
            </a:r>
            <a:r>
              <a:rPr lang="en-CA" sz="2400" dirty="0" err="1">
                <a:solidFill>
                  <a:schemeClr val="accent1"/>
                </a:solidFill>
              </a:rPr>
              <a:t>data.equals</a:t>
            </a:r>
            <a:r>
              <a:rPr lang="en-CA" sz="2400" dirty="0">
                <a:solidFill>
                  <a:schemeClr val="accent1"/>
                </a:solidFill>
              </a:rPr>
              <a:t>(".")) {</a:t>
            </a:r>
          </a:p>
          <a:p>
            <a:pPr lvl="1">
              <a:buNone/>
              <a:defRPr/>
            </a:pPr>
            <a:r>
              <a:rPr lang="en-CA" sz="2400" dirty="0">
                <a:solidFill>
                  <a:schemeClr val="accent1"/>
                </a:solidFill>
              </a:rPr>
              <a:t>	</a:t>
            </a:r>
            <a:r>
              <a:rPr lang="en-CA" sz="2400" dirty="0" err="1">
                <a:solidFill>
                  <a:schemeClr val="accent1"/>
                </a:solidFill>
              </a:rPr>
              <a:t>words.add</a:t>
            </a:r>
            <a:r>
              <a:rPr lang="en-CA" sz="2400" dirty="0">
                <a:solidFill>
                  <a:schemeClr val="accent1"/>
                </a:solidFill>
              </a:rPr>
              <a:t>(data);</a:t>
            </a:r>
            <a:br>
              <a:rPr lang="en-CA" sz="2400" dirty="0">
                <a:solidFill>
                  <a:schemeClr val="accent1"/>
                </a:solidFill>
              </a:rPr>
            </a:br>
            <a:r>
              <a:rPr lang="en-CA" sz="2400" dirty="0">
                <a:solidFill>
                  <a:schemeClr val="accent1"/>
                </a:solidFill>
              </a:rPr>
              <a:t>data = </a:t>
            </a:r>
            <a:r>
              <a:rPr lang="en-CA" sz="2400" dirty="0" err="1">
                <a:solidFill>
                  <a:schemeClr val="accent1"/>
                </a:solidFill>
              </a:rPr>
              <a:t>kbd.next</a:t>
            </a:r>
            <a:r>
              <a:rPr lang="en-CA" sz="2400" dirty="0">
                <a:solidFill>
                  <a:schemeClr val="accent1"/>
                </a:solidFill>
              </a:rPr>
              <a:t>();</a:t>
            </a:r>
          </a:p>
          <a:p>
            <a:pPr lvl="1">
              <a:buNone/>
              <a:defRPr/>
            </a:pPr>
            <a:r>
              <a:rPr lang="en-CA" sz="2400" dirty="0">
                <a:solidFill>
                  <a:schemeClr val="accent1"/>
                </a:solidFill>
              </a:rPr>
              <a:t>}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581303" y="4505052"/>
            <a:ext cx="4116833" cy="1938992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txBody>
          <a:bodyPr wrap="none" rtlCol="0">
            <a:spAutoFit/>
          </a:bodyPr>
          <a:lstStyle/>
          <a:p>
            <a:pPr marL="50800" lvl="1">
              <a:buNone/>
              <a:defRPr/>
            </a:pPr>
            <a:r>
              <a:rPr lang="en-CA" dirty="0" err="1">
                <a:solidFill>
                  <a:schemeClr val="accent1"/>
                </a:solidFill>
              </a:rPr>
              <a:t>int</a:t>
            </a:r>
            <a:r>
              <a:rPr lang="en-CA" dirty="0">
                <a:solidFill>
                  <a:schemeClr val="accent1"/>
                </a:solidFill>
              </a:rPr>
              <a:t> </a:t>
            </a:r>
            <a:r>
              <a:rPr lang="en-CA" dirty="0" err="1">
                <a:solidFill>
                  <a:schemeClr val="accent1"/>
                </a:solidFill>
              </a:rPr>
              <a:t>num</a:t>
            </a:r>
            <a:r>
              <a:rPr lang="en-CA" dirty="0">
                <a:solidFill>
                  <a:schemeClr val="accent1"/>
                </a:solidFill>
              </a:rPr>
              <a:t> = </a:t>
            </a:r>
            <a:r>
              <a:rPr lang="en-CA" dirty="0" err="1">
                <a:solidFill>
                  <a:schemeClr val="accent1"/>
                </a:solidFill>
              </a:rPr>
              <a:t>kbd.nextInt</a:t>
            </a:r>
            <a:r>
              <a:rPr lang="en-CA" dirty="0">
                <a:solidFill>
                  <a:schemeClr val="accent1"/>
                </a:solidFill>
              </a:rPr>
              <a:t>();</a:t>
            </a:r>
          </a:p>
          <a:p>
            <a:pPr marL="50800" lvl="1">
              <a:buNone/>
              <a:defRPr/>
            </a:pPr>
            <a:r>
              <a:rPr lang="en-CA" dirty="0">
                <a:solidFill>
                  <a:schemeClr val="accent1"/>
                </a:solidFill>
              </a:rPr>
              <a:t>String[] </a:t>
            </a:r>
            <a:r>
              <a:rPr lang="en-CA" dirty="0" err="1">
                <a:solidFill>
                  <a:schemeClr val="accent1"/>
                </a:solidFill>
              </a:rPr>
              <a:t>arr</a:t>
            </a:r>
            <a:r>
              <a:rPr lang="en-CA" dirty="0">
                <a:solidFill>
                  <a:schemeClr val="accent1"/>
                </a:solidFill>
              </a:rPr>
              <a:t> = new String[</a:t>
            </a:r>
            <a:r>
              <a:rPr lang="en-CA" dirty="0" err="1">
                <a:solidFill>
                  <a:schemeClr val="accent1"/>
                </a:solidFill>
              </a:rPr>
              <a:t>num</a:t>
            </a:r>
            <a:r>
              <a:rPr lang="en-CA" dirty="0">
                <a:solidFill>
                  <a:schemeClr val="accent1"/>
                </a:solidFill>
              </a:rPr>
              <a:t>];</a:t>
            </a:r>
          </a:p>
          <a:p>
            <a:pPr marL="50800" lvl="1">
              <a:buNone/>
              <a:defRPr/>
            </a:pPr>
            <a:r>
              <a:rPr lang="en-CA" dirty="0">
                <a:solidFill>
                  <a:schemeClr val="accent1"/>
                </a:solidFill>
              </a:rPr>
              <a:t>for (</a:t>
            </a:r>
            <a:r>
              <a:rPr lang="en-CA" dirty="0" err="1">
                <a:solidFill>
                  <a:schemeClr val="accent1"/>
                </a:solidFill>
              </a:rPr>
              <a:t>int</a:t>
            </a:r>
            <a:r>
              <a:rPr lang="en-CA" dirty="0">
                <a:solidFill>
                  <a:schemeClr val="accent1"/>
                </a:solidFill>
              </a:rPr>
              <a:t> </a:t>
            </a:r>
            <a:r>
              <a:rPr lang="en-CA" dirty="0" err="1">
                <a:solidFill>
                  <a:schemeClr val="accent1"/>
                </a:solidFill>
              </a:rPr>
              <a:t>i</a:t>
            </a:r>
            <a:r>
              <a:rPr lang="en-CA" dirty="0">
                <a:solidFill>
                  <a:schemeClr val="accent1"/>
                </a:solidFill>
              </a:rPr>
              <a:t> = 0; </a:t>
            </a:r>
            <a:r>
              <a:rPr lang="en-CA" dirty="0" err="1">
                <a:solidFill>
                  <a:schemeClr val="accent1"/>
                </a:solidFill>
              </a:rPr>
              <a:t>i</a:t>
            </a:r>
            <a:r>
              <a:rPr lang="en-CA" dirty="0">
                <a:solidFill>
                  <a:schemeClr val="accent1"/>
                </a:solidFill>
              </a:rPr>
              <a:t> &lt; num; ++</a:t>
            </a:r>
            <a:r>
              <a:rPr lang="en-CA" dirty="0" err="1">
                <a:solidFill>
                  <a:schemeClr val="accent1"/>
                </a:solidFill>
              </a:rPr>
              <a:t>i</a:t>
            </a:r>
            <a:r>
              <a:rPr lang="en-CA" dirty="0">
                <a:solidFill>
                  <a:schemeClr val="accent1"/>
                </a:solidFill>
              </a:rPr>
              <a:t>) {</a:t>
            </a:r>
            <a:br>
              <a:rPr lang="en-CA" dirty="0">
                <a:solidFill>
                  <a:schemeClr val="accent1"/>
                </a:solidFill>
              </a:rPr>
            </a:br>
            <a:r>
              <a:rPr lang="en-CA" dirty="0">
                <a:solidFill>
                  <a:schemeClr val="accent1"/>
                </a:solidFill>
              </a:rPr>
              <a:t>	</a:t>
            </a:r>
            <a:r>
              <a:rPr lang="en-CA" dirty="0" err="1">
                <a:solidFill>
                  <a:schemeClr val="accent1"/>
                </a:solidFill>
              </a:rPr>
              <a:t>arr</a:t>
            </a:r>
            <a:r>
              <a:rPr lang="en-CA" dirty="0">
                <a:solidFill>
                  <a:schemeClr val="accent1"/>
                </a:solidFill>
              </a:rPr>
              <a:t>[</a:t>
            </a:r>
            <a:r>
              <a:rPr lang="en-CA" dirty="0" err="1">
                <a:solidFill>
                  <a:schemeClr val="accent1"/>
                </a:solidFill>
              </a:rPr>
              <a:t>i</a:t>
            </a:r>
            <a:r>
              <a:rPr lang="en-CA" dirty="0">
                <a:solidFill>
                  <a:schemeClr val="accent1"/>
                </a:solidFill>
              </a:rPr>
              <a:t>] = </a:t>
            </a:r>
            <a:r>
              <a:rPr lang="en-CA" dirty="0" err="1">
                <a:solidFill>
                  <a:schemeClr val="accent1"/>
                </a:solidFill>
              </a:rPr>
              <a:t>kbd.next</a:t>
            </a:r>
            <a:r>
              <a:rPr lang="en-CA" dirty="0">
                <a:solidFill>
                  <a:schemeClr val="accent1"/>
                </a:solidFill>
              </a:rPr>
              <a:t>();</a:t>
            </a:r>
          </a:p>
          <a:p>
            <a:pPr marL="50800" lvl="1">
              <a:buNone/>
              <a:defRPr/>
            </a:pPr>
            <a:r>
              <a:rPr lang="en-CA" dirty="0">
                <a:solidFill>
                  <a:schemeClr val="accent1"/>
                </a:solidFill>
              </a:rPr>
              <a:t>}</a:t>
            </a:r>
          </a:p>
        </p:txBody>
      </p:sp>
      <p:sp>
        <p:nvSpPr>
          <p:cNvPr id="6" name="Cross 5"/>
          <p:cNvSpPr/>
          <p:nvPr/>
        </p:nvSpPr>
        <p:spPr bwMode="auto">
          <a:xfrm rot="18900000">
            <a:off x="5751835" y="4608835"/>
            <a:ext cx="1872208" cy="1872208"/>
          </a:xfrm>
          <a:prstGeom prst="plus">
            <a:avLst>
              <a:gd name="adj" fmla="val 44446"/>
            </a:avLst>
          </a:prstGeom>
          <a:solidFill>
            <a:srgbClr val="FFC000">
              <a:alpha val="50196"/>
            </a:srgb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err="1"/>
              <a:t>Arrays.asList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err="1"/>
              <a:t>Arrays.asList</a:t>
            </a:r>
            <a:r>
              <a:rPr lang="en-CA" dirty="0"/>
              <a:t> makes a List from values…</a:t>
            </a:r>
          </a:p>
          <a:p>
            <a:pPr lvl="1">
              <a:buNone/>
            </a:pPr>
            <a:r>
              <a:rPr lang="en-CA" sz="2400" dirty="0">
                <a:solidFill>
                  <a:schemeClr val="accent1"/>
                </a:solidFill>
              </a:rPr>
              <a:t>List&lt;String&gt; limited = </a:t>
            </a:r>
            <a:r>
              <a:rPr lang="en-CA" sz="2400" dirty="0" err="1">
                <a:solidFill>
                  <a:schemeClr val="accent1"/>
                </a:solidFill>
              </a:rPr>
              <a:t>Arrays.asList</a:t>
            </a:r>
            <a:r>
              <a:rPr lang="en-CA" sz="2400" dirty="0">
                <a:solidFill>
                  <a:schemeClr val="accent1"/>
                </a:solidFill>
              </a:rPr>
              <a:t>("a", "b", "c");</a:t>
            </a:r>
          </a:p>
          <a:p>
            <a:pPr lvl="1"/>
            <a:r>
              <a:rPr lang="en-CA" dirty="0"/>
              <a:t>…or from an array</a:t>
            </a:r>
          </a:p>
          <a:p>
            <a:pPr lvl="1">
              <a:buNone/>
            </a:pPr>
            <a:r>
              <a:rPr lang="en-CA" sz="2400" dirty="0">
                <a:solidFill>
                  <a:schemeClr val="accent1"/>
                </a:solidFill>
              </a:rPr>
              <a:t>String[] </a:t>
            </a:r>
            <a:r>
              <a:rPr lang="en-CA" sz="2400" dirty="0" err="1">
                <a:solidFill>
                  <a:schemeClr val="accent1"/>
                </a:solidFill>
              </a:rPr>
              <a:t>strArr</a:t>
            </a:r>
            <a:r>
              <a:rPr lang="en-CA" sz="2400" dirty="0">
                <a:solidFill>
                  <a:schemeClr val="accent1"/>
                </a:solidFill>
              </a:rPr>
              <a:t> = new String[]{"a", "b", "c"};</a:t>
            </a:r>
          </a:p>
          <a:p>
            <a:pPr lvl="1">
              <a:buNone/>
            </a:pPr>
            <a:r>
              <a:rPr lang="en-CA" sz="2400" dirty="0">
                <a:solidFill>
                  <a:schemeClr val="accent1"/>
                </a:solidFill>
              </a:rPr>
              <a:t>List&lt;String&gt; limited = </a:t>
            </a:r>
            <a:r>
              <a:rPr lang="en-CA" sz="2400" dirty="0" err="1">
                <a:solidFill>
                  <a:schemeClr val="accent1"/>
                </a:solidFill>
              </a:rPr>
              <a:t>Arrays.asList</a:t>
            </a:r>
            <a:r>
              <a:rPr lang="en-CA" sz="2400" dirty="0">
                <a:solidFill>
                  <a:schemeClr val="accent1"/>
                </a:solidFill>
              </a:rPr>
              <a:t>(</a:t>
            </a:r>
            <a:r>
              <a:rPr lang="en-CA" sz="2400" dirty="0" err="1">
                <a:solidFill>
                  <a:schemeClr val="accent1"/>
                </a:solidFill>
              </a:rPr>
              <a:t>strArr</a:t>
            </a:r>
            <a:r>
              <a:rPr lang="en-CA" sz="2400" dirty="0">
                <a:solidFill>
                  <a:schemeClr val="accent1"/>
                </a:solidFill>
              </a:rPr>
              <a:t>);</a:t>
            </a:r>
            <a:endParaRPr lang="en-CA" dirty="0">
              <a:solidFill>
                <a:schemeClr val="accent1"/>
              </a:solidFill>
            </a:endParaRPr>
          </a:p>
          <a:p>
            <a:r>
              <a:rPr lang="en-CA" dirty="0"/>
              <a:t>But it’s a </a:t>
            </a:r>
            <a:r>
              <a:rPr lang="en-CA" b="1" dirty="0"/>
              <a:t>fixed-length</a:t>
            </a:r>
            <a:r>
              <a:rPr lang="en-CA" dirty="0"/>
              <a:t> List</a:t>
            </a:r>
          </a:p>
          <a:p>
            <a:pPr lvl="1"/>
            <a:r>
              <a:rPr lang="en-CA" dirty="0"/>
              <a:t>cannot add or remove elements</a:t>
            </a:r>
          </a:p>
          <a:p>
            <a:pPr lvl="2"/>
            <a:r>
              <a:rPr lang="en-CA" dirty="0"/>
              <a:t>program will </a:t>
            </a:r>
            <a:r>
              <a:rPr lang="en-CA" b="1" dirty="0"/>
              <a:t>crash</a:t>
            </a:r>
            <a:r>
              <a:rPr lang="en-CA" dirty="0"/>
              <a:t> if you add/remove elements</a:t>
            </a:r>
          </a:p>
          <a:p>
            <a:pPr lvl="1"/>
            <a:r>
              <a:rPr lang="en-CA" dirty="0"/>
              <a:t>so not as useful as an </a:t>
            </a:r>
            <a:r>
              <a:rPr lang="en-CA" dirty="0" err="1"/>
              <a:t>ArrayList</a:t>
            </a:r>
            <a:r>
              <a:rPr lang="en-CA" dirty="0"/>
              <a:t> or a </a:t>
            </a:r>
            <a:r>
              <a:rPr lang="en-CA" dirty="0" err="1"/>
              <a:t>LinkedList</a:t>
            </a:r>
            <a:endParaRPr lang="en-CA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CA" dirty="0"/>
              <a:t>Exercise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CA" dirty="0"/>
              <a:t>Write a code fragment that reads a single line of words and adds them all to a List, then prints out the list</a:t>
            </a:r>
          </a:p>
        </p:txBody>
      </p:sp>
      <p:sp>
        <p:nvSpPr>
          <p:cNvPr id="19460" name="Rectangle 3"/>
          <p:cNvSpPr>
            <a:spLocks noChangeArrowheads="1"/>
          </p:cNvSpPr>
          <p:nvPr/>
        </p:nvSpPr>
        <p:spPr bwMode="auto">
          <a:xfrm>
            <a:off x="685800" y="3789363"/>
            <a:ext cx="7772400" cy="1655762"/>
          </a:xfrm>
          <a:prstGeom prst="rect">
            <a:avLst/>
          </a:prstGeom>
          <a:solidFill>
            <a:schemeClr val="tx1">
              <a:lumMod val="85000"/>
            </a:schemeClr>
          </a:solidFill>
          <a:ln w="127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r>
              <a:rPr lang="en-US" sz="2000" dirty="0">
                <a:solidFill>
                  <a:schemeClr val="bg2"/>
                </a:solidFill>
                <a:latin typeface="Courier New" pitchFamily="49" charset="0"/>
                <a:cs typeface="Courier New" pitchFamily="49" charset="0"/>
              </a:rPr>
              <a:t>Enter a line of words below:</a:t>
            </a:r>
          </a:p>
          <a:p>
            <a:r>
              <a:rPr lang="en-US" sz="2000" dirty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This is the line of words I entered.</a:t>
            </a:r>
          </a:p>
          <a:p>
            <a:r>
              <a:rPr lang="en-US" sz="2000" dirty="0">
                <a:solidFill>
                  <a:schemeClr val="bg2"/>
                </a:solidFill>
                <a:latin typeface="Courier New" pitchFamily="49" charset="0"/>
                <a:cs typeface="Courier New" pitchFamily="49" charset="0"/>
              </a:rPr>
              <a:t>The words you entered were:</a:t>
            </a:r>
          </a:p>
          <a:p>
            <a:r>
              <a:rPr lang="en-US" sz="2000" dirty="0">
                <a:solidFill>
                  <a:schemeClr val="bg2"/>
                </a:solidFill>
                <a:latin typeface="Courier New" pitchFamily="49" charset="0"/>
                <a:cs typeface="Courier New" pitchFamily="49" charset="0"/>
              </a:rPr>
              <a:t>[This, is, the, line, of, words, I, entered.]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Exercise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85938"/>
            <a:ext cx="7772400" cy="4310062"/>
          </a:xfrm>
        </p:spPr>
        <p:txBody>
          <a:bodyPr/>
          <a:lstStyle/>
          <a:p>
            <a:pPr>
              <a:defRPr/>
            </a:pPr>
            <a:r>
              <a:rPr lang="en-US" dirty="0"/>
              <a:t>Make this program using Lists</a:t>
            </a:r>
          </a:p>
          <a:p>
            <a:pPr lvl="1">
              <a:defRPr/>
            </a:pPr>
            <a:r>
              <a:rPr lang="en-US" dirty="0"/>
              <a:t>N heats; top 2 advance</a:t>
            </a:r>
          </a:p>
        </p:txBody>
      </p:sp>
      <p:sp>
        <p:nvSpPr>
          <p:cNvPr id="20484" name="Rectangle 3"/>
          <p:cNvSpPr>
            <a:spLocks noChangeArrowheads="1"/>
          </p:cNvSpPr>
          <p:nvPr/>
        </p:nvSpPr>
        <p:spPr bwMode="auto">
          <a:xfrm>
            <a:off x="520539" y="2857500"/>
            <a:ext cx="8102922" cy="3595836"/>
          </a:xfrm>
          <a:prstGeom prst="rect">
            <a:avLst/>
          </a:prstGeom>
          <a:solidFill>
            <a:schemeClr val="tx1">
              <a:lumMod val="85000"/>
            </a:schemeClr>
          </a:solidFill>
          <a:ln w="127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r>
              <a:rPr lang="en-US" sz="1800" dirty="0">
                <a:solidFill>
                  <a:schemeClr val="bg2"/>
                </a:solidFill>
                <a:latin typeface="Courier New" pitchFamily="49" charset="0"/>
                <a:cs typeface="Courier New" pitchFamily="49" charset="0"/>
              </a:rPr>
              <a:t>What order did they finish in heat 1?</a:t>
            </a:r>
          </a:p>
          <a:p>
            <a:r>
              <a:rPr lang="en-US" sz="1800" dirty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Jill Anne Leslie Freida</a:t>
            </a:r>
          </a:p>
          <a:p>
            <a:r>
              <a:rPr lang="en-US" sz="1800" dirty="0">
                <a:solidFill>
                  <a:schemeClr val="bg2"/>
                </a:solidFill>
                <a:latin typeface="Courier New" pitchFamily="49" charset="0"/>
                <a:cs typeface="Courier New" pitchFamily="49" charset="0"/>
              </a:rPr>
              <a:t>What order did they finish in heat 2?</a:t>
            </a:r>
          </a:p>
          <a:p>
            <a:r>
              <a:rPr lang="en-US" sz="1800" dirty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Carol Louisa Judith Annette</a:t>
            </a:r>
          </a:p>
          <a:p>
            <a:r>
              <a:rPr lang="en-US" sz="1800" dirty="0">
                <a:solidFill>
                  <a:schemeClr val="bg2"/>
                </a:solidFill>
                <a:latin typeface="Courier New" pitchFamily="49" charset="0"/>
                <a:cs typeface="Courier New" pitchFamily="49" charset="0"/>
              </a:rPr>
              <a:t>What order did they finish in heat 3?</a:t>
            </a:r>
          </a:p>
          <a:p>
            <a:r>
              <a:rPr lang="en-US" sz="1800" dirty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Carla Giselle Lois Rachel</a:t>
            </a:r>
          </a:p>
          <a:p>
            <a:r>
              <a:rPr lang="en-US" sz="1800" dirty="0">
                <a:solidFill>
                  <a:schemeClr val="bg2"/>
                </a:solidFill>
                <a:latin typeface="Courier New" pitchFamily="49" charset="0"/>
                <a:cs typeface="Courier New" pitchFamily="49" charset="0"/>
              </a:rPr>
              <a:t>What order did they finish in heat 4?</a:t>
            </a:r>
          </a:p>
          <a:p>
            <a:r>
              <a:rPr lang="en-US" sz="1800" dirty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Yvonne Darla Brenda</a:t>
            </a:r>
          </a:p>
          <a:p>
            <a:r>
              <a:rPr lang="en-US" sz="1800" dirty="0">
                <a:solidFill>
                  <a:schemeClr val="bg2"/>
                </a:solidFill>
                <a:latin typeface="Courier New" pitchFamily="49" charset="0"/>
                <a:cs typeface="Courier New" pitchFamily="49" charset="0"/>
              </a:rPr>
              <a:t>The people who advanced are:</a:t>
            </a:r>
          </a:p>
          <a:p>
            <a:r>
              <a:rPr lang="en-US" sz="1800" dirty="0">
                <a:solidFill>
                  <a:schemeClr val="bg2"/>
                </a:solidFill>
                <a:latin typeface="Courier New" pitchFamily="49" charset="0"/>
                <a:cs typeface="Courier New" pitchFamily="49" charset="0"/>
              </a:rPr>
              <a:t>[Jill, Anne, Carol, Louisa, Carla, Giselle, Yvonne, Darla]</a:t>
            </a:r>
          </a:p>
          <a:p>
            <a:r>
              <a:rPr lang="en-US" sz="1800" dirty="0">
                <a:solidFill>
                  <a:schemeClr val="bg2"/>
                </a:solidFill>
                <a:latin typeface="Courier New" pitchFamily="49" charset="0"/>
                <a:cs typeface="Courier New" pitchFamily="49" charset="0"/>
              </a:rPr>
              <a:t>Not advancing were:</a:t>
            </a:r>
          </a:p>
          <a:p>
            <a:r>
              <a:rPr lang="en-US" sz="1800" dirty="0">
                <a:solidFill>
                  <a:schemeClr val="bg2"/>
                </a:solidFill>
                <a:latin typeface="Courier New" pitchFamily="49" charset="0"/>
                <a:cs typeface="Courier New" pitchFamily="49" charset="0"/>
              </a:rPr>
              <a:t>[Leslie, Freida, Judith, Annette, Lois, Rachel, Brenda]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CA" dirty="0"/>
              <a:t>List </a:t>
            </a:r>
            <a:r>
              <a:rPr lang="en-CA" dirty="0" err="1"/>
              <a:t>Iterators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CA" dirty="0"/>
              <a:t>To add or remove items while looping</a:t>
            </a:r>
          </a:p>
          <a:p>
            <a:pPr lvl="1">
              <a:defRPr/>
            </a:pPr>
            <a:r>
              <a:rPr lang="en-CA" dirty="0"/>
              <a:t>List </a:t>
            </a:r>
            <a:r>
              <a:rPr lang="en-CA" dirty="0" err="1"/>
              <a:t>Iterator</a:t>
            </a:r>
            <a:r>
              <a:rPr lang="en-CA" dirty="0"/>
              <a:t> goes thru list one item at a time</a:t>
            </a:r>
          </a:p>
          <a:p>
            <a:pPr lvl="2">
              <a:defRPr/>
            </a:pPr>
            <a:r>
              <a:rPr lang="en-CA" dirty="0"/>
              <a:t>like a Scanner going thru a file: next and </a:t>
            </a:r>
            <a:r>
              <a:rPr lang="en-CA" dirty="0" err="1"/>
              <a:t>hasNext</a:t>
            </a:r>
            <a:endParaRPr lang="en-CA" dirty="0"/>
          </a:p>
          <a:p>
            <a:pPr lvl="1">
              <a:defRPr/>
            </a:pPr>
            <a:r>
              <a:rPr lang="en-CA" dirty="0"/>
              <a:t>can remove the item you just looked at</a:t>
            </a:r>
          </a:p>
          <a:p>
            <a:pPr lvl="1">
              <a:defRPr/>
            </a:pPr>
            <a:r>
              <a:rPr lang="en-CA" dirty="0"/>
              <a:t>can add item beside the one you just looked at</a:t>
            </a:r>
          </a:p>
          <a:p>
            <a:pPr>
              <a:defRPr/>
            </a:pPr>
            <a:r>
              <a:rPr lang="en-CA" dirty="0"/>
              <a:t>Can also use it for changing items</a:t>
            </a:r>
          </a:p>
          <a:p>
            <a:pPr lvl="1">
              <a:defRPr/>
            </a:pPr>
            <a:r>
              <a:rPr lang="en-CA" dirty="0"/>
              <a:t>or just to look at the items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CA" dirty="0"/>
              <a:t>Creating a List </a:t>
            </a:r>
            <a:r>
              <a:rPr lang="en-CA" dirty="0" err="1"/>
              <a:t>Iterator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CA" dirty="0"/>
              <a:t>Parameterized, just like List &amp; </a:t>
            </a:r>
            <a:r>
              <a:rPr lang="en-CA" dirty="0" err="1"/>
              <a:t>ArrayList</a:t>
            </a:r>
            <a:endParaRPr lang="en-CA" dirty="0"/>
          </a:p>
          <a:p>
            <a:pPr lvl="1">
              <a:defRPr/>
            </a:pPr>
            <a:r>
              <a:rPr lang="en-CA" dirty="0"/>
              <a:t>just ask the list for one</a:t>
            </a:r>
          </a:p>
          <a:p>
            <a:pPr lvl="1">
              <a:buFont typeface="Wingdings" pitchFamily="2" charset="2"/>
              <a:buNone/>
              <a:defRPr/>
            </a:pPr>
            <a:r>
              <a:rPr lang="en-CA" sz="2400" dirty="0" err="1">
                <a:solidFill>
                  <a:schemeClr val="accent1"/>
                </a:solidFill>
              </a:rPr>
              <a:t>ListIterator</a:t>
            </a:r>
            <a:r>
              <a:rPr lang="en-CA" sz="2400" dirty="0">
                <a:solidFill>
                  <a:schemeClr val="accent1"/>
                </a:solidFill>
              </a:rPr>
              <a:t>&lt;String&gt; it = </a:t>
            </a:r>
            <a:r>
              <a:rPr lang="en-CA" sz="2400" dirty="0" err="1">
                <a:solidFill>
                  <a:schemeClr val="accent1"/>
                </a:solidFill>
              </a:rPr>
              <a:t>allMyWords.listIterator</a:t>
            </a:r>
            <a:r>
              <a:rPr lang="en-CA" sz="2400" dirty="0">
                <a:solidFill>
                  <a:schemeClr val="accent1"/>
                </a:solidFill>
              </a:rPr>
              <a:t>();</a:t>
            </a:r>
          </a:p>
          <a:p>
            <a:pPr lvl="2">
              <a:defRPr/>
            </a:pPr>
            <a:r>
              <a:rPr lang="en-CA" dirty="0"/>
              <a:t>no “new </a:t>
            </a:r>
            <a:r>
              <a:rPr lang="en-CA" dirty="0" err="1"/>
              <a:t>ListIterator</a:t>
            </a:r>
            <a:r>
              <a:rPr lang="en-CA" dirty="0"/>
              <a:t>&lt;String&gt;()”</a:t>
            </a:r>
          </a:p>
          <a:p>
            <a:pPr lvl="1">
              <a:defRPr/>
            </a:pPr>
            <a:r>
              <a:rPr lang="en-CA" dirty="0"/>
              <a:t>type needs to be the same as the List’s type</a:t>
            </a:r>
          </a:p>
        </p:txBody>
      </p:sp>
      <p:grpSp>
        <p:nvGrpSpPr>
          <p:cNvPr id="22532" name="Group 3"/>
          <p:cNvGrpSpPr>
            <a:grpSpLocks/>
          </p:cNvGrpSpPr>
          <p:nvPr/>
        </p:nvGrpSpPr>
        <p:grpSpPr bwMode="auto">
          <a:xfrm>
            <a:off x="684213" y="4292600"/>
            <a:ext cx="7559675" cy="865188"/>
            <a:chOff x="35496" y="5733256"/>
            <a:chExt cx="7560840" cy="864096"/>
          </a:xfrm>
        </p:grpSpPr>
        <p:sp>
          <p:nvSpPr>
            <p:cNvPr id="22543" name="Rectangle 4"/>
            <p:cNvSpPr>
              <a:spLocks noChangeArrowheads="1"/>
            </p:cNvSpPr>
            <p:nvPr/>
          </p:nvSpPr>
          <p:spPr bwMode="auto">
            <a:xfrm>
              <a:off x="251520" y="6165304"/>
              <a:ext cx="7344816" cy="432048"/>
            </a:xfrm>
            <a:prstGeom prst="rect">
              <a:avLst/>
            </a:prstGeom>
            <a:solidFill>
              <a:schemeClr val="accent1"/>
            </a:solidFill>
            <a:ln w="12700" algn="ctr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r>
                <a:rPr lang="en-CA"/>
                <a:t>"Ten", "Fifteen", "Twenty", "Thirty", "Fifty"</a:t>
              </a:r>
            </a:p>
          </p:txBody>
        </p:sp>
        <p:sp>
          <p:nvSpPr>
            <p:cNvPr id="22544" name="TextBox 5"/>
            <p:cNvSpPr txBox="1">
              <a:spLocks noChangeArrowheads="1"/>
            </p:cNvSpPr>
            <p:nvPr/>
          </p:nvSpPr>
          <p:spPr bwMode="auto">
            <a:xfrm>
              <a:off x="35496" y="5733256"/>
              <a:ext cx="1714957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CA" dirty="0" err="1">
                  <a:solidFill>
                    <a:schemeClr val="bg2"/>
                  </a:solidFill>
                </a:rPr>
                <a:t>allMyWords</a:t>
              </a:r>
              <a:endParaRPr lang="en-CA" dirty="0">
                <a:solidFill>
                  <a:schemeClr val="bg2"/>
                </a:solidFill>
              </a:endParaRPr>
            </a:p>
          </p:txBody>
        </p:sp>
      </p:grpSp>
      <p:grpSp>
        <p:nvGrpSpPr>
          <p:cNvPr id="5" name="Group 6"/>
          <p:cNvGrpSpPr>
            <a:grpSpLocks/>
          </p:cNvGrpSpPr>
          <p:nvPr/>
        </p:nvGrpSpPr>
        <p:grpSpPr bwMode="auto">
          <a:xfrm>
            <a:off x="755650" y="5589588"/>
            <a:ext cx="720725" cy="863600"/>
            <a:chOff x="35496" y="5733256"/>
            <a:chExt cx="720080" cy="864096"/>
          </a:xfrm>
        </p:grpSpPr>
        <p:sp>
          <p:nvSpPr>
            <p:cNvPr id="22541" name="Rectangle 7"/>
            <p:cNvSpPr>
              <a:spLocks noChangeArrowheads="1"/>
            </p:cNvSpPr>
            <p:nvPr/>
          </p:nvSpPr>
          <p:spPr bwMode="auto">
            <a:xfrm>
              <a:off x="251520" y="6165304"/>
              <a:ext cx="504056" cy="432048"/>
            </a:xfrm>
            <a:prstGeom prst="rect">
              <a:avLst/>
            </a:prstGeom>
            <a:solidFill>
              <a:schemeClr val="accent1"/>
            </a:solidFill>
            <a:ln w="12700" algn="ctr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pPr algn="ctr"/>
              <a:r>
                <a:rPr lang="en-CA"/>
                <a:t>&amp;</a:t>
              </a:r>
            </a:p>
          </p:txBody>
        </p:sp>
        <p:sp>
          <p:nvSpPr>
            <p:cNvPr id="22542" name="TextBox 8"/>
            <p:cNvSpPr txBox="1">
              <a:spLocks noChangeArrowheads="1"/>
            </p:cNvSpPr>
            <p:nvPr/>
          </p:nvSpPr>
          <p:spPr bwMode="auto">
            <a:xfrm>
              <a:off x="35496" y="5733256"/>
              <a:ext cx="354584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CA">
                  <a:solidFill>
                    <a:schemeClr val="bg2"/>
                  </a:solidFill>
                </a:rPr>
                <a:t>it</a:t>
              </a:r>
            </a:p>
          </p:txBody>
        </p:sp>
      </p:grpSp>
      <p:sp>
        <p:nvSpPr>
          <p:cNvPr id="22534" name="Rectangle 9"/>
          <p:cNvSpPr>
            <a:spLocks noChangeArrowheads="1"/>
          </p:cNvSpPr>
          <p:nvPr/>
        </p:nvSpPr>
        <p:spPr bwMode="auto">
          <a:xfrm>
            <a:off x="827088" y="4724400"/>
            <a:ext cx="144462" cy="433388"/>
          </a:xfrm>
          <a:prstGeom prst="rect">
            <a:avLst/>
          </a:prstGeom>
          <a:noFill/>
          <a:ln w="12700" algn="ctr">
            <a:noFill/>
            <a:round/>
            <a:headEnd/>
            <a:tailEnd/>
          </a:ln>
        </p:spPr>
        <p:txBody>
          <a:bodyPr/>
          <a:lstStyle/>
          <a:p>
            <a:endParaRPr lang="en-CA"/>
          </a:p>
        </p:txBody>
      </p:sp>
      <p:sp>
        <p:nvSpPr>
          <p:cNvPr id="22535" name="Rectangle 10"/>
          <p:cNvSpPr>
            <a:spLocks noChangeArrowheads="1"/>
          </p:cNvSpPr>
          <p:nvPr/>
        </p:nvSpPr>
        <p:spPr bwMode="auto">
          <a:xfrm>
            <a:off x="1692275" y="4724400"/>
            <a:ext cx="142875" cy="433388"/>
          </a:xfrm>
          <a:prstGeom prst="rect">
            <a:avLst/>
          </a:prstGeom>
          <a:noFill/>
          <a:ln w="12700" algn="ctr">
            <a:noFill/>
            <a:round/>
            <a:headEnd/>
            <a:tailEnd/>
          </a:ln>
        </p:spPr>
        <p:txBody>
          <a:bodyPr/>
          <a:lstStyle/>
          <a:p>
            <a:endParaRPr lang="en-CA"/>
          </a:p>
        </p:txBody>
      </p:sp>
      <p:sp>
        <p:nvSpPr>
          <p:cNvPr id="22536" name="Rectangle 11"/>
          <p:cNvSpPr>
            <a:spLocks noChangeArrowheads="1"/>
          </p:cNvSpPr>
          <p:nvPr/>
        </p:nvSpPr>
        <p:spPr bwMode="auto">
          <a:xfrm>
            <a:off x="2987675" y="4724400"/>
            <a:ext cx="144463" cy="433388"/>
          </a:xfrm>
          <a:prstGeom prst="rect">
            <a:avLst/>
          </a:prstGeom>
          <a:noFill/>
          <a:ln w="12700" algn="ctr">
            <a:noFill/>
            <a:round/>
            <a:headEnd/>
            <a:tailEnd/>
          </a:ln>
        </p:spPr>
        <p:txBody>
          <a:bodyPr/>
          <a:lstStyle/>
          <a:p>
            <a:endParaRPr lang="en-CA"/>
          </a:p>
        </p:txBody>
      </p:sp>
      <p:sp>
        <p:nvSpPr>
          <p:cNvPr id="22537" name="Rectangle 12"/>
          <p:cNvSpPr>
            <a:spLocks noChangeArrowheads="1"/>
          </p:cNvSpPr>
          <p:nvPr/>
        </p:nvSpPr>
        <p:spPr bwMode="auto">
          <a:xfrm>
            <a:off x="4356100" y="4724400"/>
            <a:ext cx="144463" cy="433388"/>
          </a:xfrm>
          <a:prstGeom prst="rect">
            <a:avLst/>
          </a:prstGeom>
          <a:noFill/>
          <a:ln w="12700" algn="ctr">
            <a:noFill/>
            <a:round/>
            <a:headEnd/>
            <a:tailEnd/>
          </a:ln>
        </p:spPr>
        <p:txBody>
          <a:bodyPr/>
          <a:lstStyle/>
          <a:p>
            <a:endParaRPr lang="en-CA"/>
          </a:p>
        </p:txBody>
      </p:sp>
      <p:sp>
        <p:nvSpPr>
          <p:cNvPr id="22538" name="Rectangle 13"/>
          <p:cNvSpPr>
            <a:spLocks noChangeArrowheads="1"/>
          </p:cNvSpPr>
          <p:nvPr/>
        </p:nvSpPr>
        <p:spPr bwMode="auto">
          <a:xfrm>
            <a:off x="5508625" y="4724400"/>
            <a:ext cx="142875" cy="433388"/>
          </a:xfrm>
          <a:prstGeom prst="rect">
            <a:avLst/>
          </a:prstGeom>
          <a:noFill/>
          <a:ln w="12700" algn="ctr">
            <a:noFill/>
            <a:round/>
            <a:headEnd/>
            <a:tailEnd/>
          </a:ln>
        </p:spPr>
        <p:txBody>
          <a:bodyPr/>
          <a:lstStyle/>
          <a:p>
            <a:endParaRPr lang="en-CA"/>
          </a:p>
        </p:txBody>
      </p:sp>
      <p:sp>
        <p:nvSpPr>
          <p:cNvPr id="22539" name="Rectangle 14"/>
          <p:cNvSpPr>
            <a:spLocks noChangeArrowheads="1"/>
          </p:cNvSpPr>
          <p:nvPr/>
        </p:nvSpPr>
        <p:spPr bwMode="auto">
          <a:xfrm>
            <a:off x="6443663" y="4724400"/>
            <a:ext cx="144462" cy="433388"/>
          </a:xfrm>
          <a:prstGeom prst="rect">
            <a:avLst/>
          </a:prstGeom>
          <a:noFill/>
          <a:ln w="12700" algn="ctr">
            <a:noFill/>
            <a:round/>
            <a:headEnd/>
            <a:tailEnd/>
          </a:ln>
        </p:spPr>
        <p:txBody>
          <a:bodyPr/>
          <a:lstStyle/>
          <a:p>
            <a:endParaRPr lang="en-CA"/>
          </a:p>
        </p:txBody>
      </p:sp>
      <p:cxnSp>
        <p:nvCxnSpPr>
          <p:cNvPr id="17" name="Shape 16"/>
          <p:cNvCxnSpPr>
            <a:cxnSpLocks noChangeShapeType="1"/>
            <a:stCxn id="22541" idx="3"/>
            <a:endCxn id="22534" idx="2"/>
          </p:cNvCxnSpPr>
          <p:nvPr/>
        </p:nvCxnSpPr>
        <p:spPr bwMode="auto">
          <a:xfrm flipH="1" flipV="1">
            <a:off x="900113" y="5157788"/>
            <a:ext cx="576262" cy="1079500"/>
          </a:xfrm>
          <a:prstGeom prst="curvedConnector4">
            <a:avLst>
              <a:gd name="adj1" fmla="val -39685"/>
              <a:gd name="adj2" fmla="val 60000"/>
            </a:avLst>
          </a:prstGeom>
          <a:noFill/>
          <a:ln w="19050" algn="ctr">
            <a:solidFill>
              <a:schemeClr val="bg2"/>
            </a:solidFill>
            <a:round/>
            <a:headEnd/>
            <a:tailEnd type="triangle" w="lg" len="lg"/>
          </a:ln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CA" dirty="0"/>
              <a:t>Looping thru the List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CA" dirty="0" err="1"/>
              <a:t>hasNext</a:t>
            </a:r>
            <a:r>
              <a:rPr lang="en-CA" dirty="0"/>
              <a:t>: is there is another item?</a:t>
            </a:r>
          </a:p>
          <a:p>
            <a:pPr>
              <a:defRPr/>
            </a:pPr>
            <a:r>
              <a:rPr lang="en-CA" dirty="0"/>
              <a:t>next:  get the next item (and advance)</a:t>
            </a:r>
          </a:p>
          <a:p>
            <a:pPr lvl="1">
              <a:buFont typeface="Wingdings" pitchFamily="2" charset="2"/>
              <a:buNone/>
              <a:defRPr/>
            </a:pPr>
            <a:r>
              <a:rPr lang="en-CA" sz="2400" dirty="0">
                <a:solidFill>
                  <a:schemeClr val="accent1"/>
                </a:solidFill>
              </a:rPr>
              <a:t>while (</a:t>
            </a:r>
            <a:r>
              <a:rPr lang="en-CA" sz="2400" dirty="0" err="1">
                <a:solidFill>
                  <a:schemeClr val="accent1"/>
                </a:solidFill>
              </a:rPr>
              <a:t>it.hasNext</a:t>
            </a:r>
            <a:r>
              <a:rPr lang="en-CA" sz="2400" dirty="0">
                <a:solidFill>
                  <a:schemeClr val="accent1"/>
                </a:solidFill>
              </a:rPr>
              <a:t>()) {</a:t>
            </a:r>
          </a:p>
          <a:p>
            <a:pPr lvl="1">
              <a:buFont typeface="Wingdings" pitchFamily="2" charset="2"/>
              <a:buNone/>
              <a:defRPr/>
            </a:pPr>
            <a:r>
              <a:rPr lang="en-CA" sz="2400" dirty="0">
                <a:solidFill>
                  <a:schemeClr val="accent1"/>
                </a:solidFill>
              </a:rPr>
              <a:t>	</a:t>
            </a:r>
            <a:r>
              <a:rPr lang="en-CA" sz="2400" dirty="0" err="1">
                <a:solidFill>
                  <a:schemeClr val="accent1"/>
                </a:solidFill>
              </a:rPr>
              <a:t>System.out.println</a:t>
            </a:r>
            <a:r>
              <a:rPr lang="en-CA" sz="2400" dirty="0">
                <a:solidFill>
                  <a:schemeClr val="accent1"/>
                </a:solidFill>
              </a:rPr>
              <a:t>(</a:t>
            </a:r>
            <a:r>
              <a:rPr lang="en-CA" sz="2400" dirty="0" err="1">
                <a:solidFill>
                  <a:schemeClr val="accent1"/>
                </a:solidFill>
              </a:rPr>
              <a:t>it.next</a:t>
            </a:r>
            <a:r>
              <a:rPr lang="en-CA" sz="2400" dirty="0">
                <a:solidFill>
                  <a:schemeClr val="accent1"/>
                </a:solidFill>
              </a:rPr>
              <a:t>());</a:t>
            </a:r>
          </a:p>
          <a:p>
            <a:pPr lvl="1">
              <a:buFont typeface="Wingdings" pitchFamily="2" charset="2"/>
              <a:buNone/>
              <a:defRPr/>
            </a:pPr>
            <a:r>
              <a:rPr lang="en-CA" sz="2400" dirty="0">
                <a:solidFill>
                  <a:schemeClr val="accent1"/>
                </a:solidFill>
              </a:rPr>
              <a:t>}</a:t>
            </a:r>
          </a:p>
        </p:txBody>
      </p:sp>
      <p:grpSp>
        <p:nvGrpSpPr>
          <p:cNvPr id="23556" name="Group 3"/>
          <p:cNvGrpSpPr>
            <a:grpSpLocks/>
          </p:cNvGrpSpPr>
          <p:nvPr/>
        </p:nvGrpSpPr>
        <p:grpSpPr bwMode="auto">
          <a:xfrm>
            <a:off x="684213" y="4292600"/>
            <a:ext cx="5975350" cy="865188"/>
            <a:chOff x="35496" y="5733256"/>
            <a:chExt cx="5976664" cy="864096"/>
          </a:xfrm>
        </p:grpSpPr>
        <p:sp>
          <p:nvSpPr>
            <p:cNvPr id="23573" name="Rectangle 4"/>
            <p:cNvSpPr>
              <a:spLocks noChangeArrowheads="1"/>
            </p:cNvSpPr>
            <p:nvPr/>
          </p:nvSpPr>
          <p:spPr bwMode="auto">
            <a:xfrm>
              <a:off x="251520" y="6165304"/>
              <a:ext cx="5760640" cy="432048"/>
            </a:xfrm>
            <a:prstGeom prst="rect">
              <a:avLst/>
            </a:prstGeom>
            <a:solidFill>
              <a:schemeClr val="accent1"/>
            </a:solidFill>
            <a:ln w="12700" algn="ctr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r>
                <a:rPr lang="en-CA"/>
                <a:t>"Ten", "Fifteen", "Twenty", "Thirty", "Fifty"</a:t>
              </a:r>
            </a:p>
          </p:txBody>
        </p:sp>
        <p:sp>
          <p:nvSpPr>
            <p:cNvPr id="23574" name="TextBox 5"/>
            <p:cNvSpPr txBox="1">
              <a:spLocks noChangeArrowheads="1"/>
            </p:cNvSpPr>
            <p:nvPr/>
          </p:nvSpPr>
          <p:spPr bwMode="auto">
            <a:xfrm>
              <a:off x="35496" y="5733256"/>
              <a:ext cx="1714957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CA" dirty="0" err="1">
                  <a:solidFill>
                    <a:schemeClr val="bg2"/>
                  </a:solidFill>
                </a:rPr>
                <a:t>allMyWords</a:t>
              </a:r>
              <a:endParaRPr lang="en-CA" dirty="0">
                <a:solidFill>
                  <a:schemeClr val="bg2"/>
                </a:solidFill>
              </a:endParaRPr>
            </a:p>
          </p:txBody>
        </p:sp>
      </p:grpSp>
      <p:grpSp>
        <p:nvGrpSpPr>
          <p:cNvPr id="23557" name="Group 6"/>
          <p:cNvGrpSpPr>
            <a:grpSpLocks/>
          </p:cNvGrpSpPr>
          <p:nvPr/>
        </p:nvGrpSpPr>
        <p:grpSpPr bwMode="auto">
          <a:xfrm>
            <a:off x="755650" y="5589588"/>
            <a:ext cx="720725" cy="863600"/>
            <a:chOff x="35496" y="5733256"/>
            <a:chExt cx="720080" cy="864096"/>
          </a:xfrm>
        </p:grpSpPr>
        <p:sp>
          <p:nvSpPr>
            <p:cNvPr id="23571" name="Rectangle 7"/>
            <p:cNvSpPr>
              <a:spLocks noChangeArrowheads="1"/>
            </p:cNvSpPr>
            <p:nvPr/>
          </p:nvSpPr>
          <p:spPr bwMode="auto">
            <a:xfrm>
              <a:off x="251520" y="6165304"/>
              <a:ext cx="504056" cy="432048"/>
            </a:xfrm>
            <a:prstGeom prst="rect">
              <a:avLst/>
            </a:prstGeom>
            <a:solidFill>
              <a:schemeClr val="accent1"/>
            </a:solidFill>
            <a:ln w="12700" algn="ctr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pPr algn="ctr"/>
              <a:r>
                <a:rPr lang="en-CA"/>
                <a:t>&amp;</a:t>
              </a:r>
            </a:p>
          </p:txBody>
        </p:sp>
        <p:sp>
          <p:nvSpPr>
            <p:cNvPr id="23572" name="TextBox 8"/>
            <p:cNvSpPr txBox="1">
              <a:spLocks noChangeArrowheads="1"/>
            </p:cNvSpPr>
            <p:nvPr/>
          </p:nvSpPr>
          <p:spPr bwMode="auto">
            <a:xfrm>
              <a:off x="35496" y="5733256"/>
              <a:ext cx="354584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CA" dirty="0">
                  <a:solidFill>
                    <a:schemeClr val="bg2"/>
                  </a:solidFill>
                </a:rPr>
                <a:t>it</a:t>
              </a:r>
            </a:p>
          </p:txBody>
        </p:sp>
      </p:grpSp>
      <p:sp>
        <p:nvSpPr>
          <p:cNvPr id="23558" name="Rectangle 9"/>
          <p:cNvSpPr>
            <a:spLocks noChangeArrowheads="1"/>
          </p:cNvSpPr>
          <p:nvPr/>
        </p:nvSpPr>
        <p:spPr bwMode="auto">
          <a:xfrm>
            <a:off x="827088" y="4724400"/>
            <a:ext cx="144462" cy="433388"/>
          </a:xfrm>
          <a:prstGeom prst="rect">
            <a:avLst/>
          </a:prstGeom>
          <a:noFill/>
          <a:ln w="12700" algn="ctr">
            <a:noFill/>
            <a:round/>
            <a:headEnd/>
            <a:tailEnd/>
          </a:ln>
        </p:spPr>
        <p:txBody>
          <a:bodyPr/>
          <a:lstStyle/>
          <a:p>
            <a:endParaRPr lang="en-CA"/>
          </a:p>
        </p:txBody>
      </p:sp>
      <p:sp>
        <p:nvSpPr>
          <p:cNvPr id="23559" name="Rectangle 10"/>
          <p:cNvSpPr>
            <a:spLocks noChangeArrowheads="1"/>
          </p:cNvSpPr>
          <p:nvPr/>
        </p:nvSpPr>
        <p:spPr bwMode="auto">
          <a:xfrm>
            <a:off x="1692275" y="4724400"/>
            <a:ext cx="142875" cy="433388"/>
          </a:xfrm>
          <a:prstGeom prst="rect">
            <a:avLst/>
          </a:prstGeom>
          <a:noFill/>
          <a:ln w="12700" algn="ctr">
            <a:noFill/>
            <a:round/>
            <a:headEnd/>
            <a:tailEnd/>
          </a:ln>
        </p:spPr>
        <p:txBody>
          <a:bodyPr/>
          <a:lstStyle/>
          <a:p>
            <a:endParaRPr lang="en-CA"/>
          </a:p>
        </p:txBody>
      </p:sp>
      <p:sp>
        <p:nvSpPr>
          <p:cNvPr id="23560" name="Rectangle 11"/>
          <p:cNvSpPr>
            <a:spLocks noChangeArrowheads="1"/>
          </p:cNvSpPr>
          <p:nvPr/>
        </p:nvSpPr>
        <p:spPr bwMode="auto">
          <a:xfrm>
            <a:off x="2987675" y="4724400"/>
            <a:ext cx="144463" cy="433388"/>
          </a:xfrm>
          <a:prstGeom prst="rect">
            <a:avLst/>
          </a:prstGeom>
          <a:noFill/>
          <a:ln w="12700" algn="ctr">
            <a:noFill/>
            <a:round/>
            <a:headEnd/>
            <a:tailEnd/>
          </a:ln>
        </p:spPr>
        <p:txBody>
          <a:bodyPr/>
          <a:lstStyle/>
          <a:p>
            <a:endParaRPr lang="en-CA"/>
          </a:p>
        </p:txBody>
      </p:sp>
      <p:sp>
        <p:nvSpPr>
          <p:cNvPr id="23561" name="Rectangle 12"/>
          <p:cNvSpPr>
            <a:spLocks noChangeArrowheads="1"/>
          </p:cNvSpPr>
          <p:nvPr/>
        </p:nvSpPr>
        <p:spPr bwMode="auto">
          <a:xfrm>
            <a:off x="4356100" y="4724400"/>
            <a:ext cx="144463" cy="433388"/>
          </a:xfrm>
          <a:prstGeom prst="rect">
            <a:avLst/>
          </a:prstGeom>
          <a:noFill/>
          <a:ln w="12700" algn="ctr">
            <a:noFill/>
            <a:round/>
            <a:headEnd/>
            <a:tailEnd/>
          </a:ln>
        </p:spPr>
        <p:txBody>
          <a:bodyPr/>
          <a:lstStyle/>
          <a:p>
            <a:endParaRPr lang="en-CA"/>
          </a:p>
        </p:txBody>
      </p:sp>
      <p:sp>
        <p:nvSpPr>
          <p:cNvPr id="23562" name="Rectangle 13"/>
          <p:cNvSpPr>
            <a:spLocks noChangeArrowheads="1"/>
          </p:cNvSpPr>
          <p:nvPr/>
        </p:nvSpPr>
        <p:spPr bwMode="auto">
          <a:xfrm>
            <a:off x="5508625" y="4724400"/>
            <a:ext cx="142875" cy="433388"/>
          </a:xfrm>
          <a:prstGeom prst="rect">
            <a:avLst/>
          </a:prstGeom>
          <a:noFill/>
          <a:ln w="12700" algn="ctr">
            <a:noFill/>
            <a:round/>
            <a:headEnd/>
            <a:tailEnd/>
          </a:ln>
        </p:spPr>
        <p:txBody>
          <a:bodyPr/>
          <a:lstStyle/>
          <a:p>
            <a:endParaRPr lang="en-CA"/>
          </a:p>
        </p:txBody>
      </p:sp>
      <p:sp>
        <p:nvSpPr>
          <p:cNvPr id="23563" name="Rectangle 14"/>
          <p:cNvSpPr>
            <a:spLocks noChangeArrowheads="1"/>
          </p:cNvSpPr>
          <p:nvPr/>
        </p:nvSpPr>
        <p:spPr bwMode="auto">
          <a:xfrm>
            <a:off x="6443663" y="4724400"/>
            <a:ext cx="144462" cy="433388"/>
          </a:xfrm>
          <a:prstGeom prst="rect">
            <a:avLst/>
          </a:prstGeom>
          <a:noFill/>
          <a:ln w="12700" algn="ctr">
            <a:noFill/>
            <a:round/>
            <a:headEnd/>
            <a:tailEnd/>
          </a:ln>
        </p:spPr>
        <p:txBody>
          <a:bodyPr/>
          <a:lstStyle/>
          <a:p>
            <a:endParaRPr lang="en-CA"/>
          </a:p>
        </p:txBody>
      </p:sp>
      <p:cxnSp>
        <p:nvCxnSpPr>
          <p:cNvPr id="17" name="Shape 16"/>
          <p:cNvCxnSpPr>
            <a:cxnSpLocks noChangeShapeType="1"/>
            <a:stCxn id="23571" idx="3"/>
            <a:endCxn id="23558" idx="2"/>
          </p:cNvCxnSpPr>
          <p:nvPr/>
        </p:nvCxnSpPr>
        <p:spPr bwMode="auto">
          <a:xfrm flipH="1" flipV="1">
            <a:off x="900113" y="5157788"/>
            <a:ext cx="576262" cy="1079500"/>
          </a:xfrm>
          <a:prstGeom prst="curvedConnector4">
            <a:avLst>
              <a:gd name="adj1" fmla="val -39685"/>
              <a:gd name="adj2" fmla="val 60000"/>
            </a:avLst>
          </a:prstGeom>
          <a:noFill/>
          <a:ln w="19050" algn="ctr">
            <a:solidFill>
              <a:schemeClr val="bg2"/>
            </a:solidFill>
            <a:round/>
            <a:headEnd/>
            <a:tailEnd type="triangle" w="lg" len="lg"/>
          </a:ln>
        </p:spPr>
      </p:cxnSp>
      <p:cxnSp>
        <p:nvCxnSpPr>
          <p:cNvPr id="18" name="Shape 17"/>
          <p:cNvCxnSpPr>
            <a:cxnSpLocks noChangeShapeType="1"/>
            <a:stCxn id="23571" idx="3"/>
            <a:endCxn id="23559" idx="2"/>
          </p:cNvCxnSpPr>
          <p:nvPr/>
        </p:nvCxnSpPr>
        <p:spPr bwMode="auto">
          <a:xfrm flipV="1">
            <a:off x="1476375" y="5157788"/>
            <a:ext cx="287338" cy="1079500"/>
          </a:xfrm>
          <a:prstGeom prst="curvedConnector2">
            <a:avLst/>
          </a:prstGeom>
          <a:noFill/>
          <a:ln w="19050" algn="ctr">
            <a:solidFill>
              <a:schemeClr val="bg2"/>
            </a:solidFill>
            <a:round/>
            <a:headEnd/>
            <a:tailEnd type="triangle" w="lg" len="lg"/>
          </a:ln>
        </p:spPr>
      </p:cxnSp>
      <p:cxnSp>
        <p:nvCxnSpPr>
          <p:cNvPr id="19" name="Shape 18"/>
          <p:cNvCxnSpPr>
            <a:cxnSpLocks noChangeShapeType="1"/>
            <a:stCxn id="23571" idx="3"/>
            <a:endCxn id="23560" idx="2"/>
          </p:cNvCxnSpPr>
          <p:nvPr/>
        </p:nvCxnSpPr>
        <p:spPr bwMode="auto">
          <a:xfrm flipV="1">
            <a:off x="1476375" y="5157788"/>
            <a:ext cx="1582738" cy="1079500"/>
          </a:xfrm>
          <a:prstGeom prst="curvedConnector2">
            <a:avLst/>
          </a:prstGeom>
          <a:noFill/>
          <a:ln w="19050" algn="ctr">
            <a:solidFill>
              <a:schemeClr val="bg2"/>
            </a:solidFill>
            <a:round/>
            <a:headEnd/>
            <a:tailEnd type="triangle" w="lg" len="lg"/>
          </a:ln>
        </p:spPr>
      </p:cxnSp>
      <p:cxnSp>
        <p:nvCxnSpPr>
          <p:cNvPr id="20" name="Shape 19"/>
          <p:cNvCxnSpPr>
            <a:cxnSpLocks noChangeShapeType="1"/>
            <a:stCxn id="23571" idx="3"/>
            <a:endCxn id="23561" idx="2"/>
          </p:cNvCxnSpPr>
          <p:nvPr/>
        </p:nvCxnSpPr>
        <p:spPr bwMode="auto">
          <a:xfrm flipV="1">
            <a:off x="1476375" y="5157788"/>
            <a:ext cx="2951163" cy="1079500"/>
          </a:xfrm>
          <a:prstGeom prst="curvedConnector2">
            <a:avLst/>
          </a:prstGeom>
          <a:noFill/>
          <a:ln w="19050" algn="ctr">
            <a:solidFill>
              <a:schemeClr val="bg2"/>
            </a:solidFill>
            <a:round/>
            <a:headEnd/>
            <a:tailEnd type="triangle" w="lg" len="lg"/>
          </a:ln>
        </p:spPr>
      </p:cxnSp>
      <p:cxnSp>
        <p:nvCxnSpPr>
          <p:cNvPr id="21" name="Shape 20"/>
          <p:cNvCxnSpPr>
            <a:cxnSpLocks noChangeShapeType="1"/>
            <a:stCxn id="23571" idx="3"/>
            <a:endCxn id="23562" idx="2"/>
          </p:cNvCxnSpPr>
          <p:nvPr/>
        </p:nvCxnSpPr>
        <p:spPr bwMode="auto">
          <a:xfrm flipV="1">
            <a:off x="1476375" y="5157788"/>
            <a:ext cx="4103688" cy="1079500"/>
          </a:xfrm>
          <a:prstGeom prst="curvedConnector2">
            <a:avLst/>
          </a:prstGeom>
          <a:noFill/>
          <a:ln w="19050" algn="ctr">
            <a:solidFill>
              <a:schemeClr val="bg2"/>
            </a:solidFill>
            <a:round/>
            <a:headEnd/>
            <a:tailEnd type="triangle" w="lg" len="lg"/>
          </a:ln>
        </p:spPr>
      </p:cxnSp>
      <p:cxnSp>
        <p:nvCxnSpPr>
          <p:cNvPr id="22" name="Shape 21"/>
          <p:cNvCxnSpPr>
            <a:cxnSpLocks noChangeShapeType="1"/>
            <a:stCxn id="23571" idx="3"/>
            <a:endCxn id="23563" idx="2"/>
          </p:cNvCxnSpPr>
          <p:nvPr/>
        </p:nvCxnSpPr>
        <p:spPr bwMode="auto">
          <a:xfrm flipV="1">
            <a:off x="1476375" y="5157788"/>
            <a:ext cx="5040313" cy="1079500"/>
          </a:xfrm>
          <a:prstGeom prst="curvedConnector2">
            <a:avLst/>
          </a:prstGeom>
          <a:noFill/>
          <a:ln w="19050" algn="ctr">
            <a:solidFill>
              <a:schemeClr val="bg2"/>
            </a:solidFill>
            <a:round/>
            <a:headEnd/>
            <a:tailEnd type="triangle" w="lg" len="lg"/>
          </a:ln>
        </p:spPr>
      </p:cxnSp>
      <p:sp>
        <p:nvSpPr>
          <p:cNvPr id="33" name="Rectangle 32"/>
          <p:cNvSpPr>
            <a:spLocks noChangeArrowheads="1"/>
          </p:cNvSpPr>
          <p:nvPr/>
        </p:nvSpPr>
        <p:spPr bwMode="auto">
          <a:xfrm>
            <a:off x="7092950" y="3357563"/>
            <a:ext cx="1439863" cy="1943100"/>
          </a:xfrm>
          <a:prstGeom prst="rect">
            <a:avLst/>
          </a:prstGeom>
          <a:solidFill>
            <a:schemeClr val="tx1">
              <a:lumMod val="85000"/>
            </a:schemeClr>
          </a:solidFill>
          <a:ln w="127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r>
              <a:rPr lang="en-CA" sz="2000">
                <a:solidFill>
                  <a:schemeClr val="bg2"/>
                </a:solidFill>
                <a:latin typeface="Courier New" pitchFamily="49" charset="0"/>
                <a:cs typeface="Courier New" pitchFamily="49" charset="0"/>
              </a:rPr>
              <a:t>Ten</a:t>
            </a:r>
          </a:p>
          <a:p>
            <a:r>
              <a:rPr lang="en-CA" sz="2000">
                <a:solidFill>
                  <a:schemeClr val="bg2"/>
                </a:solidFill>
                <a:latin typeface="Courier New" pitchFamily="49" charset="0"/>
                <a:cs typeface="Courier New" pitchFamily="49" charset="0"/>
              </a:rPr>
              <a:t>Fifteen</a:t>
            </a:r>
          </a:p>
          <a:p>
            <a:r>
              <a:rPr lang="en-CA" sz="2000">
                <a:solidFill>
                  <a:schemeClr val="bg2"/>
                </a:solidFill>
                <a:latin typeface="Courier New" pitchFamily="49" charset="0"/>
                <a:cs typeface="Courier New" pitchFamily="49" charset="0"/>
              </a:rPr>
              <a:t>Twenty</a:t>
            </a:r>
          </a:p>
          <a:p>
            <a:r>
              <a:rPr lang="en-CA" sz="2000">
                <a:solidFill>
                  <a:schemeClr val="bg2"/>
                </a:solidFill>
                <a:latin typeface="Courier New" pitchFamily="49" charset="0"/>
                <a:cs typeface="Courier New" pitchFamily="49" charset="0"/>
              </a:rPr>
              <a:t>Thirty</a:t>
            </a:r>
          </a:p>
          <a:p>
            <a:r>
              <a:rPr lang="en-CA" sz="2000">
                <a:solidFill>
                  <a:schemeClr val="bg2"/>
                </a:solidFill>
                <a:latin typeface="Courier New" pitchFamily="49" charset="0"/>
                <a:cs typeface="Courier New" pitchFamily="49" charset="0"/>
              </a:rPr>
              <a:t>Fifty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xit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1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xit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2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xit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3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00"/>
                            </p:stCondLst>
                            <p:childTnLst>
                              <p:par>
                                <p:cTn id="3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xit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4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500"/>
                            </p:stCondLst>
                            <p:childTnLst>
                              <p:par>
                                <p:cTn id="5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xit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6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500"/>
                            </p:stCondLst>
                            <p:childTnLst>
                              <p:par>
                                <p:cTn id="6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 build="p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CA" dirty="0"/>
              <a:t>Removing with an </a:t>
            </a:r>
            <a:r>
              <a:rPr lang="en-CA" dirty="0" err="1"/>
              <a:t>Iterator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CA" dirty="0"/>
              <a:t>Delete items that start with “F”</a:t>
            </a:r>
          </a:p>
          <a:p>
            <a:pPr lvl="1">
              <a:buFont typeface="Wingdings" pitchFamily="2" charset="2"/>
              <a:buNone/>
              <a:defRPr/>
            </a:pPr>
            <a:r>
              <a:rPr lang="en-CA" sz="2400" dirty="0">
                <a:solidFill>
                  <a:schemeClr val="accent1"/>
                </a:solidFill>
              </a:rPr>
              <a:t>while (</a:t>
            </a:r>
            <a:r>
              <a:rPr lang="en-CA" sz="2400" dirty="0" err="1">
                <a:solidFill>
                  <a:schemeClr val="accent1"/>
                </a:solidFill>
              </a:rPr>
              <a:t>it.hasNext</a:t>
            </a:r>
            <a:r>
              <a:rPr lang="en-CA" sz="2400" dirty="0">
                <a:solidFill>
                  <a:schemeClr val="accent1"/>
                </a:solidFill>
              </a:rPr>
              <a:t>()) {</a:t>
            </a:r>
          </a:p>
          <a:p>
            <a:pPr lvl="1">
              <a:spcBef>
                <a:spcPct val="0"/>
              </a:spcBef>
              <a:buFont typeface="Wingdings" pitchFamily="2" charset="2"/>
              <a:buNone/>
              <a:defRPr/>
            </a:pPr>
            <a:r>
              <a:rPr lang="en-CA" sz="2400" dirty="0">
                <a:solidFill>
                  <a:schemeClr val="accent1"/>
                </a:solidFill>
              </a:rPr>
              <a:t>	String word = </a:t>
            </a:r>
            <a:r>
              <a:rPr lang="en-CA" sz="2400" dirty="0" err="1">
                <a:solidFill>
                  <a:schemeClr val="accent1"/>
                </a:solidFill>
              </a:rPr>
              <a:t>it.next</a:t>
            </a:r>
            <a:r>
              <a:rPr lang="en-CA" sz="2400" dirty="0">
                <a:solidFill>
                  <a:schemeClr val="accent1"/>
                </a:solidFill>
              </a:rPr>
              <a:t>();</a:t>
            </a:r>
          </a:p>
          <a:p>
            <a:pPr lvl="1">
              <a:spcBef>
                <a:spcPct val="0"/>
              </a:spcBef>
              <a:buFont typeface="Wingdings" pitchFamily="2" charset="2"/>
              <a:buNone/>
              <a:defRPr/>
            </a:pPr>
            <a:r>
              <a:rPr lang="en-CA" sz="2400" dirty="0">
                <a:solidFill>
                  <a:schemeClr val="accent1"/>
                </a:solidFill>
              </a:rPr>
              <a:t>	if (</a:t>
            </a:r>
            <a:r>
              <a:rPr lang="en-CA" sz="2400" dirty="0" err="1">
                <a:solidFill>
                  <a:schemeClr val="accent1"/>
                </a:solidFill>
              </a:rPr>
              <a:t>word.startsWith</a:t>
            </a:r>
            <a:r>
              <a:rPr lang="en-CA" sz="2400" dirty="0">
                <a:solidFill>
                  <a:schemeClr val="accent1"/>
                </a:solidFill>
              </a:rPr>
              <a:t>("F"))</a:t>
            </a:r>
          </a:p>
          <a:p>
            <a:pPr lvl="1">
              <a:spcBef>
                <a:spcPct val="0"/>
              </a:spcBef>
              <a:buFont typeface="Wingdings" pitchFamily="2" charset="2"/>
              <a:buNone/>
              <a:defRPr/>
            </a:pPr>
            <a:r>
              <a:rPr lang="en-CA" sz="2400" dirty="0">
                <a:solidFill>
                  <a:schemeClr val="accent1"/>
                </a:solidFill>
              </a:rPr>
              <a:t>		</a:t>
            </a:r>
            <a:r>
              <a:rPr lang="en-CA" sz="2400" dirty="0" err="1">
                <a:solidFill>
                  <a:schemeClr val="accent1"/>
                </a:solidFill>
              </a:rPr>
              <a:t>it.remove</a:t>
            </a:r>
            <a:r>
              <a:rPr lang="en-CA" sz="2400" dirty="0">
                <a:solidFill>
                  <a:schemeClr val="accent1"/>
                </a:solidFill>
              </a:rPr>
              <a:t>();</a:t>
            </a:r>
          </a:p>
          <a:p>
            <a:pPr lvl="1">
              <a:spcBef>
                <a:spcPct val="0"/>
              </a:spcBef>
              <a:buFont typeface="Wingdings" pitchFamily="2" charset="2"/>
              <a:buNone/>
              <a:defRPr/>
            </a:pPr>
            <a:r>
              <a:rPr lang="en-CA" sz="2400" dirty="0">
                <a:solidFill>
                  <a:schemeClr val="accent1"/>
                </a:solidFill>
              </a:rPr>
              <a:t>}</a:t>
            </a:r>
          </a:p>
        </p:txBody>
      </p:sp>
      <p:grpSp>
        <p:nvGrpSpPr>
          <p:cNvPr id="24580" name="Group 3"/>
          <p:cNvGrpSpPr>
            <a:grpSpLocks/>
          </p:cNvGrpSpPr>
          <p:nvPr/>
        </p:nvGrpSpPr>
        <p:grpSpPr bwMode="auto">
          <a:xfrm>
            <a:off x="684213" y="4364756"/>
            <a:ext cx="5975350" cy="865188"/>
            <a:chOff x="35496" y="5733256"/>
            <a:chExt cx="5976664" cy="864096"/>
          </a:xfrm>
        </p:grpSpPr>
        <p:sp>
          <p:nvSpPr>
            <p:cNvPr id="24613" name="Rectangle 4"/>
            <p:cNvSpPr>
              <a:spLocks noChangeArrowheads="1"/>
            </p:cNvSpPr>
            <p:nvPr/>
          </p:nvSpPr>
          <p:spPr bwMode="auto">
            <a:xfrm>
              <a:off x="251520" y="6165304"/>
              <a:ext cx="5760640" cy="432048"/>
            </a:xfrm>
            <a:prstGeom prst="rect">
              <a:avLst/>
            </a:prstGeom>
            <a:solidFill>
              <a:schemeClr val="accent1"/>
            </a:solidFill>
            <a:ln w="12700" algn="ctr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r>
                <a:rPr lang="en-CA"/>
                <a:t>"Ten", "Fifteen", "Twenty", "Thirty", "Fifty"</a:t>
              </a:r>
            </a:p>
          </p:txBody>
        </p:sp>
        <p:sp>
          <p:nvSpPr>
            <p:cNvPr id="24614" name="TextBox 5"/>
            <p:cNvSpPr txBox="1">
              <a:spLocks noChangeArrowheads="1"/>
            </p:cNvSpPr>
            <p:nvPr/>
          </p:nvSpPr>
          <p:spPr bwMode="auto">
            <a:xfrm>
              <a:off x="35496" y="5733256"/>
              <a:ext cx="1714957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CA" dirty="0" err="1">
                  <a:solidFill>
                    <a:schemeClr val="bg2"/>
                  </a:solidFill>
                </a:rPr>
                <a:t>allMyWords</a:t>
              </a:r>
              <a:endParaRPr lang="en-CA" dirty="0">
                <a:solidFill>
                  <a:schemeClr val="bg2"/>
                </a:solidFill>
              </a:endParaRPr>
            </a:p>
          </p:txBody>
        </p:sp>
      </p:grpSp>
      <p:grpSp>
        <p:nvGrpSpPr>
          <p:cNvPr id="24581" name="Group 6"/>
          <p:cNvGrpSpPr>
            <a:grpSpLocks/>
          </p:cNvGrpSpPr>
          <p:nvPr/>
        </p:nvGrpSpPr>
        <p:grpSpPr bwMode="auto">
          <a:xfrm>
            <a:off x="755650" y="5661744"/>
            <a:ext cx="720725" cy="863600"/>
            <a:chOff x="35496" y="5733256"/>
            <a:chExt cx="720080" cy="864096"/>
          </a:xfrm>
        </p:grpSpPr>
        <p:sp>
          <p:nvSpPr>
            <p:cNvPr id="24611" name="Rectangle 7"/>
            <p:cNvSpPr>
              <a:spLocks noChangeArrowheads="1"/>
            </p:cNvSpPr>
            <p:nvPr/>
          </p:nvSpPr>
          <p:spPr bwMode="auto">
            <a:xfrm>
              <a:off x="251520" y="6165304"/>
              <a:ext cx="504056" cy="432048"/>
            </a:xfrm>
            <a:prstGeom prst="rect">
              <a:avLst/>
            </a:prstGeom>
            <a:solidFill>
              <a:schemeClr val="accent1"/>
            </a:solidFill>
            <a:ln w="12700" algn="ctr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pPr algn="ctr"/>
              <a:r>
                <a:rPr lang="en-CA"/>
                <a:t>&amp;</a:t>
              </a:r>
            </a:p>
          </p:txBody>
        </p:sp>
        <p:sp>
          <p:nvSpPr>
            <p:cNvPr id="24612" name="TextBox 8"/>
            <p:cNvSpPr txBox="1">
              <a:spLocks noChangeArrowheads="1"/>
            </p:cNvSpPr>
            <p:nvPr/>
          </p:nvSpPr>
          <p:spPr bwMode="auto">
            <a:xfrm>
              <a:off x="35496" y="5733256"/>
              <a:ext cx="354584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CA" dirty="0">
                  <a:solidFill>
                    <a:schemeClr val="bg2"/>
                  </a:solidFill>
                </a:rPr>
                <a:t>it</a:t>
              </a:r>
            </a:p>
          </p:txBody>
        </p:sp>
      </p:grpSp>
      <p:sp>
        <p:nvSpPr>
          <p:cNvPr id="24582" name="Rectangle 9"/>
          <p:cNvSpPr>
            <a:spLocks noChangeArrowheads="1"/>
          </p:cNvSpPr>
          <p:nvPr/>
        </p:nvSpPr>
        <p:spPr bwMode="auto">
          <a:xfrm>
            <a:off x="827088" y="4796556"/>
            <a:ext cx="144462" cy="433388"/>
          </a:xfrm>
          <a:prstGeom prst="rect">
            <a:avLst/>
          </a:prstGeom>
          <a:noFill/>
          <a:ln w="12700" algn="ctr">
            <a:noFill/>
            <a:round/>
            <a:headEnd/>
            <a:tailEnd/>
          </a:ln>
        </p:spPr>
        <p:txBody>
          <a:bodyPr/>
          <a:lstStyle/>
          <a:p>
            <a:endParaRPr lang="en-CA"/>
          </a:p>
        </p:txBody>
      </p:sp>
      <p:sp>
        <p:nvSpPr>
          <p:cNvPr id="24583" name="Rectangle 10"/>
          <p:cNvSpPr>
            <a:spLocks noChangeArrowheads="1"/>
          </p:cNvSpPr>
          <p:nvPr/>
        </p:nvSpPr>
        <p:spPr bwMode="auto">
          <a:xfrm>
            <a:off x="1692275" y="4796556"/>
            <a:ext cx="142875" cy="433388"/>
          </a:xfrm>
          <a:prstGeom prst="rect">
            <a:avLst/>
          </a:prstGeom>
          <a:noFill/>
          <a:ln w="12700" algn="ctr">
            <a:noFill/>
            <a:round/>
            <a:headEnd/>
            <a:tailEnd/>
          </a:ln>
        </p:spPr>
        <p:txBody>
          <a:bodyPr/>
          <a:lstStyle/>
          <a:p>
            <a:endParaRPr lang="en-CA"/>
          </a:p>
        </p:txBody>
      </p:sp>
      <p:sp>
        <p:nvSpPr>
          <p:cNvPr id="24584" name="Rectangle 11"/>
          <p:cNvSpPr>
            <a:spLocks noChangeArrowheads="1"/>
          </p:cNvSpPr>
          <p:nvPr/>
        </p:nvSpPr>
        <p:spPr bwMode="auto">
          <a:xfrm>
            <a:off x="2987675" y="4796556"/>
            <a:ext cx="144463" cy="433388"/>
          </a:xfrm>
          <a:prstGeom prst="rect">
            <a:avLst/>
          </a:prstGeom>
          <a:noFill/>
          <a:ln w="12700" algn="ctr">
            <a:noFill/>
            <a:round/>
            <a:headEnd/>
            <a:tailEnd/>
          </a:ln>
        </p:spPr>
        <p:txBody>
          <a:bodyPr/>
          <a:lstStyle/>
          <a:p>
            <a:endParaRPr lang="en-CA"/>
          </a:p>
        </p:txBody>
      </p:sp>
      <p:sp>
        <p:nvSpPr>
          <p:cNvPr id="24585" name="Rectangle 12"/>
          <p:cNvSpPr>
            <a:spLocks noChangeArrowheads="1"/>
          </p:cNvSpPr>
          <p:nvPr/>
        </p:nvSpPr>
        <p:spPr bwMode="auto">
          <a:xfrm>
            <a:off x="4356100" y="4796556"/>
            <a:ext cx="144463" cy="433388"/>
          </a:xfrm>
          <a:prstGeom prst="rect">
            <a:avLst/>
          </a:prstGeom>
          <a:noFill/>
          <a:ln w="12700" algn="ctr">
            <a:noFill/>
            <a:round/>
            <a:headEnd/>
            <a:tailEnd/>
          </a:ln>
        </p:spPr>
        <p:txBody>
          <a:bodyPr/>
          <a:lstStyle/>
          <a:p>
            <a:endParaRPr lang="en-CA"/>
          </a:p>
        </p:txBody>
      </p:sp>
      <p:sp>
        <p:nvSpPr>
          <p:cNvPr id="24586" name="Rectangle 13"/>
          <p:cNvSpPr>
            <a:spLocks noChangeArrowheads="1"/>
          </p:cNvSpPr>
          <p:nvPr/>
        </p:nvSpPr>
        <p:spPr bwMode="auto">
          <a:xfrm>
            <a:off x="5508625" y="4796556"/>
            <a:ext cx="142875" cy="433388"/>
          </a:xfrm>
          <a:prstGeom prst="rect">
            <a:avLst/>
          </a:prstGeom>
          <a:noFill/>
          <a:ln w="12700" algn="ctr">
            <a:noFill/>
            <a:round/>
            <a:headEnd/>
            <a:tailEnd/>
          </a:ln>
        </p:spPr>
        <p:txBody>
          <a:bodyPr/>
          <a:lstStyle/>
          <a:p>
            <a:endParaRPr lang="en-CA"/>
          </a:p>
        </p:txBody>
      </p:sp>
      <p:sp>
        <p:nvSpPr>
          <p:cNvPr id="24587" name="Rectangle 14"/>
          <p:cNvSpPr>
            <a:spLocks noChangeArrowheads="1"/>
          </p:cNvSpPr>
          <p:nvPr/>
        </p:nvSpPr>
        <p:spPr bwMode="auto">
          <a:xfrm>
            <a:off x="6443663" y="4796556"/>
            <a:ext cx="144462" cy="433388"/>
          </a:xfrm>
          <a:prstGeom prst="rect">
            <a:avLst/>
          </a:prstGeom>
          <a:noFill/>
          <a:ln w="12700" algn="ctr">
            <a:noFill/>
            <a:round/>
            <a:headEnd/>
            <a:tailEnd/>
          </a:ln>
        </p:spPr>
        <p:txBody>
          <a:bodyPr/>
          <a:lstStyle/>
          <a:p>
            <a:endParaRPr lang="en-CA"/>
          </a:p>
        </p:txBody>
      </p:sp>
      <p:cxnSp>
        <p:nvCxnSpPr>
          <p:cNvPr id="17" name="Shape 16"/>
          <p:cNvCxnSpPr>
            <a:cxnSpLocks noChangeShapeType="1"/>
            <a:stCxn id="24611" idx="3"/>
            <a:endCxn id="24582" idx="2"/>
          </p:cNvCxnSpPr>
          <p:nvPr/>
        </p:nvCxnSpPr>
        <p:spPr bwMode="auto">
          <a:xfrm flipH="1" flipV="1">
            <a:off x="900113" y="5229944"/>
            <a:ext cx="576262" cy="1079500"/>
          </a:xfrm>
          <a:prstGeom prst="curvedConnector4">
            <a:avLst>
              <a:gd name="adj1" fmla="val -39685"/>
              <a:gd name="adj2" fmla="val 60000"/>
            </a:avLst>
          </a:prstGeom>
          <a:noFill/>
          <a:ln w="19050" algn="ctr">
            <a:solidFill>
              <a:schemeClr val="bg2"/>
            </a:solidFill>
            <a:round/>
            <a:headEnd/>
            <a:tailEnd type="triangle" w="lg" len="lg"/>
          </a:ln>
        </p:spPr>
      </p:cxnSp>
      <p:cxnSp>
        <p:nvCxnSpPr>
          <p:cNvPr id="18" name="Shape 17"/>
          <p:cNvCxnSpPr>
            <a:cxnSpLocks noChangeShapeType="1"/>
            <a:stCxn id="24611" idx="3"/>
            <a:endCxn id="24583" idx="2"/>
          </p:cNvCxnSpPr>
          <p:nvPr/>
        </p:nvCxnSpPr>
        <p:spPr bwMode="auto">
          <a:xfrm flipV="1">
            <a:off x="1476375" y="5229944"/>
            <a:ext cx="287338" cy="1079500"/>
          </a:xfrm>
          <a:prstGeom prst="curvedConnector2">
            <a:avLst/>
          </a:prstGeom>
          <a:noFill/>
          <a:ln w="19050" algn="ctr">
            <a:solidFill>
              <a:schemeClr val="bg2"/>
            </a:solidFill>
            <a:round/>
            <a:headEnd/>
            <a:tailEnd type="triangle" w="lg" len="lg"/>
          </a:ln>
        </p:spPr>
      </p:cxnSp>
      <p:cxnSp>
        <p:nvCxnSpPr>
          <p:cNvPr id="19" name="Shape 18"/>
          <p:cNvCxnSpPr>
            <a:cxnSpLocks noChangeShapeType="1"/>
            <a:stCxn id="24611" idx="3"/>
            <a:endCxn id="24584" idx="2"/>
          </p:cNvCxnSpPr>
          <p:nvPr/>
        </p:nvCxnSpPr>
        <p:spPr bwMode="auto">
          <a:xfrm flipV="1">
            <a:off x="1476375" y="5229944"/>
            <a:ext cx="1582738" cy="1079500"/>
          </a:xfrm>
          <a:prstGeom prst="curvedConnector2">
            <a:avLst/>
          </a:prstGeom>
          <a:noFill/>
          <a:ln w="19050" algn="ctr">
            <a:solidFill>
              <a:schemeClr val="bg2"/>
            </a:solidFill>
            <a:round/>
            <a:headEnd/>
            <a:tailEnd type="triangle" w="lg" len="lg"/>
          </a:ln>
        </p:spPr>
      </p:cxnSp>
      <p:cxnSp>
        <p:nvCxnSpPr>
          <p:cNvPr id="20" name="Shape 19"/>
          <p:cNvCxnSpPr>
            <a:cxnSpLocks noChangeShapeType="1"/>
            <a:stCxn id="24611" idx="3"/>
            <a:endCxn id="24585" idx="2"/>
          </p:cNvCxnSpPr>
          <p:nvPr/>
        </p:nvCxnSpPr>
        <p:spPr bwMode="auto">
          <a:xfrm flipV="1">
            <a:off x="1476375" y="5229944"/>
            <a:ext cx="2951163" cy="1079500"/>
          </a:xfrm>
          <a:prstGeom prst="curvedConnector2">
            <a:avLst/>
          </a:prstGeom>
          <a:noFill/>
          <a:ln w="19050" algn="ctr">
            <a:solidFill>
              <a:schemeClr val="bg2"/>
            </a:solidFill>
            <a:round/>
            <a:headEnd/>
            <a:tailEnd type="triangle" w="lg" len="lg"/>
          </a:ln>
        </p:spPr>
      </p:cxnSp>
      <p:cxnSp>
        <p:nvCxnSpPr>
          <p:cNvPr id="21" name="Shape 20"/>
          <p:cNvCxnSpPr>
            <a:cxnSpLocks noChangeShapeType="1"/>
            <a:stCxn id="24611" idx="3"/>
            <a:endCxn id="24586" idx="2"/>
          </p:cNvCxnSpPr>
          <p:nvPr/>
        </p:nvCxnSpPr>
        <p:spPr bwMode="auto">
          <a:xfrm flipV="1">
            <a:off x="1476375" y="5229944"/>
            <a:ext cx="4103688" cy="1079500"/>
          </a:xfrm>
          <a:prstGeom prst="curvedConnector2">
            <a:avLst/>
          </a:prstGeom>
          <a:noFill/>
          <a:ln w="19050" algn="ctr">
            <a:solidFill>
              <a:schemeClr val="bg2"/>
            </a:solidFill>
            <a:round/>
            <a:headEnd/>
            <a:tailEnd type="triangle" w="lg" len="lg"/>
          </a:ln>
        </p:spPr>
      </p:cxnSp>
      <p:cxnSp>
        <p:nvCxnSpPr>
          <p:cNvPr id="22" name="Shape 21"/>
          <p:cNvCxnSpPr>
            <a:cxnSpLocks noChangeShapeType="1"/>
            <a:stCxn id="24611" idx="3"/>
            <a:endCxn id="24587" idx="2"/>
          </p:cNvCxnSpPr>
          <p:nvPr/>
        </p:nvCxnSpPr>
        <p:spPr bwMode="auto">
          <a:xfrm flipV="1">
            <a:off x="1476375" y="5229944"/>
            <a:ext cx="5040313" cy="1079500"/>
          </a:xfrm>
          <a:prstGeom prst="curvedConnector2">
            <a:avLst/>
          </a:prstGeom>
          <a:noFill/>
          <a:ln w="19050" algn="ctr">
            <a:solidFill>
              <a:schemeClr val="bg2"/>
            </a:solidFill>
            <a:round/>
            <a:headEnd/>
            <a:tailEnd type="triangle" w="lg" len="lg"/>
          </a:ln>
        </p:spPr>
      </p:cxnSp>
      <p:sp>
        <p:nvSpPr>
          <p:cNvPr id="23" name="Rectangle 22"/>
          <p:cNvSpPr>
            <a:spLocks noChangeArrowheads="1"/>
          </p:cNvSpPr>
          <p:nvPr/>
        </p:nvSpPr>
        <p:spPr bwMode="auto">
          <a:xfrm>
            <a:off x="1763713" y="4860056"/>
            <a:ext cx="1295400" cy="360363"/>
          </a:xfrm>
          <a:prstGeom prst="rect">
            <a:avLst/>
          </a:prstGeom>
          <a:solidFill>
            <a:schemeClr val="accent1"/>
          </a:solidFill>
          <a:ln w="12700" algn="ctr">
            <a:noFill/>
            <a:round/>
            <a:headEnd/>
            <a:tailEnd/>
          </a:ln>
        </p:spPr>
        <p:txBody>
          <a:bodyPr/>
          <a:lstStyle/>
          <a:p>
            <a:endParaRPr lang="en-CA"/>
          </a:p>
        </p:txBody>
      </p:sp>
      <p:sp>
        <p:nvSpPr>
          <p:cNvPr id="24" name="Rectangle 23"/>
          <p:cNvSpPr>
            <a:spLocks noChangeArrowheads="1"/>
          </p:cNvSpPr>
          <p:nvPr/>
        </p:nvSpPr>
        <p:spPr bwMode="auto">
          <a:xfrm>
            <a:off x="5394325" y="4860056"/>
            <a:ext cx="1098550" cy="360363"/>
          </a:xfrm>
          <a:prstGeom prst="rect">
            <a:avLst/>
          </a:prstGeom>
          <a:solidFill>
            <a:schemeClr val="accent1"/>
          </a:solidFill>
          <a:ln w="12700" algn="ctr">
            <a:noFill/>
            <a:round/>
            <a:headEnd/>
            <a:tailEnd/>
          </a:ln>
        </p:spPr>
        <p:txBody>
          <a:bodyPr/>
          <a:lstStyle/>
          <a:p>
            <a:endParaRPr lang="en-CA"/>
          </a:p>
        </p:txBody>
      </p:sp>
      <p:grpSp>
        <p:nvGrpSpPr>
          <p:cNvPr id="6" name="Group 24"/>
          <p:cNvGrpSpPr>
            <a:grpSpLocks/>
          </p:cNvGrpSpPr>
          <p:nvPr/>
        </p:nvGrpSpPr>
        <p:grpSpPr bwMode="auto">
          <a:xfrm>
            <a:off x="5435600" y="3213100"/>
            <a:ext cx="2881313" cy="863600"/>
            <a:chOff x="35496" y="5733256"/>
            <a:chExt cx="2880320" cy="864096"/>
          </a:xfrm>
        </p:grpSpPr>
        <p:sp>
          <p:nvSpPr>
            <p:cNvPr id="24609" name="Rectangle 25"/>
            <p:cNvSpPr>
              <a:spLocks noChangeArrowheads="1"/>
            </p:cNvSpPr>
            <p:nvPr/>
          </p:nvSpPr>
          <p:spPr bwMode="auto">
            <a:xfrm>
              <a:off x="251520" y="6165304"/>
              <a:ext cx="2664296" cy="432048"/>
            </a:xfrm>
            <a:prstGeom prst="rect">
              <a:avLst/>
            </a:prstGeom>
            <a:solidFill>
              <a:schemeClr val="accent1"/>
            </a:solidFill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r>
                <a:rPr lang="en-CA"/>
                <a:t>"Ten"</a:t>
              </a:r>
            </a:p>
          </p:txBody>
        </p:sp>
        <p:sp>
          <p:nvSpPr>
            <p:cNvPr id="24610" name="TextBox 26"/>
            <p:cNvSpPr txBox="1">
              <a:spLocks noChangeArrowheads="1"/>
            </p:cNvSpPr>
            <p:nvPr/>
          </p:nvSpPr>
          <p:spPr bwMode="auto">
            <a:xfrm>
              <a:off x="35496" y="5733256"/>
              <a:ext cx="817853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CA"/>
                <a:t>word</a:t>
              </a:r>
            </a:p>
          </p:txBody>
        </p:sp>
      </p:grpSp>
      <p:grpSp>
        <p:nvGrpSpPr>
          <p:cNvPr id="7" name="Group 27"/>
          <p:cNvGrpSpPr>
            <a:grpSpLocks/>
          </p:cNvGrpSpPr>
          <p:nvPr/>
        </p:nvGrpSpPr>
        <p:grpSpPr bwMode="auto">
          <a:xfrm>
            <a:off x="5435600" y="3213100"/>
            <a:ext cx="2881313" cy="863600"/>
            <a:chOff x="35496" y="5733256"/>
            <a:chExt cx="2880320" cy="864096"/>
          </a:xfrm>
        </p:grpSpPr>
        <p:sp>
          <p:nvSpPr>
            <p:cNvPr id="24607" name="Rectangle 28"/>
            <p:cNvSpPr>
              <a:spLocks noChangeArrowheads="1"/>
            </p:cNvSpPr>
            <p:nvPr/>
          </p:nvSpPr>
          <p:spPr bwMode="auto">
            <a:xfrm>
              <a:off x="251520" y="6165304"/>
              <a:ext cx="2664296" cy="432048"/>
            </a:xfrm>
            <a:prstGeom prst="rect">
              <a:avLst/>
            </a:prstGeom>
            <a:solidFill>
              <a:schemeClr val="accent1"/>
            </a:solidFill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r>
                <a:rPr lang="en-CA"/>
                <a:t>"Fifteen"</a:t>
              </a:r>
            </a:p>
          </p:txBody>
        </p:sp>
        <p:sp>
          <p:nvSpPr>
            <p:cNvPr id="24608" name="TextBox 29"/>
            <p:cNvSpPr txBox="1">
              <a:spLocks noChangeArrowheads="1"/>
            </p:cNvSpPr>
            <p:nvPr/>
          </p:nvSpPr>
          <p:spPr bwMode="auto">
            <a:xfrm>
              <a:off x="35496" y="5733256"/>
              <a:ext cx="817853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CA"/>
                <a:t>word</a:t>
              </a:r>
            </a:p>
          </p:txBody>
        </p:sp>
      </p:grpSp>
      <p:grpSp>
        <p:nvGrpSpPr>
          <p:cNvPr id="8" name="Group 34"/>
          <p:cNvGrpSpPr>
            <a:grpSpLocks/>
          </p:cNvGrpSpPr>
          <p:nvPr/>
        </p:nvGrpSpPr>
        <p:grpSpPr bwMode="auto">
          <a:xfrm>
            <a:off x="5435600" y="3213100"/>
            <a:ext cx="2881313" cy="863600"/>
            <a:chOff x="35496" y="5733256"/>
            <a:chExt cx="2880320" cy="864096"/>
          </a:xfrm>
        </p:grpSpPr>
        <p:sp>
          <p:nvSpPr>
            <p:cNvPr id="24605" name="Rectangle 35"/>
            <p:cNvSpPr>
              <a:spLocks noChangeArrowheads="1"/>
            </p:cNvSpPr>
            <p:nvPr/>
          </p:nvSpPr>
          <p:spPr bwMode="auto">
            <a:xfrm>
              <a:off x="251520" y="6165304"/>
              <a:ext cx="2664296" cy="432048"/>
            </a:xfrm>
            <a:prstGeom prst="rect">
              <a:avLst/>
            </a:prstGeom>
            <a:solidFill>
              <a:schemeClr val="accent1"/>
            </a:solidFill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r>
                <a:rPr lang="en-CA"/>
                <a:t>"Twenty"</a:t>
              </a:r>
            </a:p>
          </p:txBody>
        </p:sp>
        <p:sp>
          <p:nvSpPr>
            <p:cNvPr id="24606" name="TextBox 36"/>
            <p:cNvSpPr txBox="1">
              <a:spLocks noChangeArrowheads="1"/>
            </p:cNvSpPr>
            <p:nvPr/>
          </p:nvSpPr>
          <p:spPr bwMode="auto">
            <a:xfrm>
              <a:off x="35496" y="5733256"/>
              <a:ext cx="817853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CA"/>
                <a:t>word</a:t>
              </a:r>
            </a:p>
          </p:txBody>
        </p:sp>
      </p:grpSp>
      <p:grpSp>
        <p:nvGrpSpPr>
          <p:cNvPr id="9" name="Group 37"/>
          <p:cNvGrpSpPr>
            <a:grpSpLocks/>
          </p:cNvGrpSpPr>
          <p:nvPr/>
        </p:nvGrpSpPr>
        <p:grpSpPr bwMode="auto">
          <a:xfrm>
            <a:off x="5435600" y="3213100"/>
            <a:ext cx="2881313" cy="863600"/>
            <a:chOff x="35496" y="5733256"/>
            <a:chExt cx="2880320" cy="864096"/>
          </a:xfrm>
        </p:grpSpPr>
        <p:sp>
          <p:nvSpPr>
            <p:cNvPr id="24603" name="Rectangle 38"/>
            <p:cNvSpPr>
              <a:spLocks noChangeArrowheads="1"/>
            </p:cNvSpPr>
            <p:nvPr/>
          </p:nvSpPr>
          <p:spPr bwMode="auto">
            <a:xfrm>
              <a:off x="251520" y="6165304"/>
              <a:ext cx="2664296" cy="432048"/>
            </a:xfrm>
            <a:prstGeom prst="rect">
              <a:avLst/>
            </a:prstGeom>
            <a:solidFill>
              <a:schemeClr val="accent1"/>
            </a:solidFill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r>
                <a:rPr lang="en-CA"/>
                <a:t>"Thirty"</a:t>
              </a:r>
            </a:p>
          </p:txBody>
        </p:sp>
        <p:sp>
          <p:nvSpPr>
            <p:cNvPr id="24604" name="TextBox 39"/>
            <p:cNvSpPr txBox="1">
              <a:spLocks noChangeArrowheads="1"/>
            </p:cNvSpPr>
            <p:nvPr/>
          </p:nvSpPr>
          <p:spPr bwMode="auto">
            <a:xfrm>
              <a:off x="35496" y="5733256"/>
              <a:ext cx="817853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CA"/>
                <a:t>word</a:t>
              </a:r>
            </a:p>
          </p:txBody>
        </p:sp>
      </p:grpSp>
      <p:grpSp>
        <p:nvGrpSpPr>
          <p:cNvPr id="10" name="Group 40"/>
          <p:cNvGrpSpPr>
            <a:grpSpLocks/>
          </p:cNvGrpSpPr>
          <p:nvPr/>
        </p:nvGrpSpPr>
        <p:grpSpPr bwMode="auto">
          <a:xfrm>
            <a:off x="5435600" y="3213100"/>
            <a:ext cx="2881313" cy="863600"/>
            <a:chOff x="35496" y="5733256"/>
            <a:chExt cx="2880320" cy="864096"/>
          </a:xfrm>
        </p:grpSpPr>
        <p:sp>
          <p:nvSpPr>
            <p:cNvPr id="24601" name="Rectangle 41"/>
            <p:cNvSpPr>
              <a:spLocks noChangeArrowheads="1"/>
            </p:cNvSpPr>
            <p:nvPr/>
          </p:nvSpPr>
          <p:spPr bwMode="auto">
            <a:xfrm>
              <a:off x="251520" y="6165304"/>
              <a:ext cx="2664296" cy="432048"/>
            </a:xfrm>
            <a:prstGeom prst="rect">
              <a:avLst/>
            </a:prstGeom>
            <a:solidFill>
              <a:schemeClr val="accent1"/>
            </a:solidFill>
            <a:ln w="12700" algn="ctr">
              <a:noFill/>
              <a:round/>
              <a:headEnd/>
              <a:tailEnd/>
            </a:ln>
          </p:spPr>
          <p:txBody>
            <a:bodyPr/>
            <a:lstStyle/>
            <a:p>
              <a:r>
                <a:rPr lang="en-CA"/>
                <a:t>"Fifty"</a:t>
              </a:r>
            </a:p>
          </p:txBody>
        </p:sp>
        <p:sp>
          <p:nvSpPr>
            <p:cNvPr id="24602" name="TextBox 42"/>
            <p:cNvSpPr txBox="1">
              <a:spLocks noChangeArrowheads="1"/>
            </p:cNvSpPr>
            <p:nvPr/>
          </p:nvSpPr>
          <p:spPr bwMode="auto">
            <a:xfrm>
              <a:off x="35496" y="5733256"/>
              <a:ext cx="817853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CA" dirty="0"/>
                <a:t>word</a:t>
              </a:r>
            </a:p>
          </p:txBody>
        </p:sp>
      </p:grpSp>
      <p:sp>
        <p:nvSpPr>
          <p:cNvPr id="39" name="TextBox 42"/>
          <p:cNvSpPr txBox="1">
            <a:spLocks noChangeArrowheads="1"/>
          </p:cNvSpPr>
          <p:nvPr/>
        </p:nvSpPr>
        <p:spPr bwMode="auto">
          <a:xfrm>
            <a:off x="5436096" y="3212976"/>
            <a:ext cx="818135" cy="46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dirty="0">
                <a:solidFill>
                  <a:schemeClr val="bg2"/>
                </a:solidFill>
              </a:rPr>
              <a:t>word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xit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1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"/>
                            </p:stCondLst>
                            <p:childTnLst>
                              <p:par>
                                <p:cTn id="2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xit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3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500"/>
                            </p:stCondLst>
                            <p:childTnLst>
                              <p:par>
                                <p:cTn id="38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000"/>
                            </p:stCondLst>
                            <p:childTnLst>
                              <p:par>
                                <p:cTn id="4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xit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4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500"/>
                            </p:stCondLst>
                            <p:childTnLst>
                              <p:par>
                                <p:cTn id="50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1000"/>
                            </p:stCondLst>
                            <p:childTnLst>
                              <p:par>
                                <p:cTn id="5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xit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5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500"/>
                            </p:stCondLst>
                            <p:childTnLst>
                              <p:par>
                                <p:cTn id="6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1000"/>
                            </p:stCondLst>
                            <p:childTnLst>
                              <p:par>
                                <p:cTn id="6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  <p:bldP spid="2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CA" dirty="0"/>
              <a:t>Lists are for Listing Things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CA" dirty="0"/>
              <a:t>What do you want to do with a list?</a:t>
            </a:r>
          </a:p>
          <a:p>
            <a:pPr lvl="1">
              <a:defRPr/>
            </a:pPr>
            <a:r>
              <a:rPr lang="en-CA" dirty="0"/>
              <a:t>add stuff to it</a:t>
            </a:r>
          </a:p>
          <a:p>
            <a:pPr lvl="1">
              <a:defRPr/>
            </a:pPr>
            <a:r>
              <a:rPr lang="en-CA" dirty="0"/>
              <a:t>print it out</a:t>
            </a:r>
          </a:p>
          <a:p>
            <a:pPr lvl="1">
              <a:defRPr/>
            </a:pPr>
            <a:r>
              <a:rPr lang="en-CA" dirty="0"/>
              <a:t>look to see what’s on it</a:t>
            </a:r>
          </a:p>
          <a:p>
            <a:pPr lvl="1">
              <a:defRPr/>
            </a:pPr>
            <a:r>
              <a:rPr lang="en-CA" dirty="0"/>
              <a:t>check how long it is</a:t>
            </a:r>
          </a:p>
          <a:p>
            <a:pPr lvl="1">
              <a:defRPr/>
            </a:pPr>
            <a:r>
              <a:rPr lang="en-CA" dirty="0"/>
              <a:t>check if some particular thing’s on it</a:t>
            </a:r>
          </a:p>
          <a:p>
            <a:pPr lvl="1">
              <a:defRPr/>
            </a:pPr>
            <a:r>
              <a:rPr lang="en-CA" dirty="0"/>
              <a:t>remove stuff from it</a:t>
            </a:r>
          </a:p>
          <a:p>
            <a:pPr>
              <a:defRPr/>
            </a:pPr>
            <a:r>
              <a:rPr lang="en-CA" dirty="0"/>
              <a:t>List interface has methods for all those</a:t>
            </a:r>
          </a:p>
          <a:p>
            <a:pPr lvl="1">
              <a:defRPr/>
            </a:pPr>
            <a:r>
              <a:rPr lang="en-CA" dirty="0"/>
              <a:t>and lots more!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CA" dirty="0" err="1"/>
              <a:t>ListIterators</a:t>
            </a:r>
            <a:r>
              <a:rPr lang="en-CA" dirty="0"/>
              <a:t> Can Go in Reverse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CA" dirty="0"/>
              <a:t>Start at the last element</a:t>
            </a:r>
          </a:p>
          <a:p>
            <a:pPr lvl="1">
              <a:defRPr/>
            </a:pPr>
            <a:r>
              <a:rPr lang="en-CA" dirty="0"/>
              <a:t>use previous &amp; </a:t>
            </a:r>
            <a:r>
              <a:rPr lang="en-CA" dirty="0" err="1"/>
              <a:t>hasPrevious</a:t>
            </a:r>
            <a:endParaRPr lang="en-CA" dirty="0"/>
          </a:p>
          <a:p>
            <a:pPr>
              <a:spcBef>
                <a:spcPct val="0"/>
              </a:spcBef>
              <a:buFont typeface="Monotype Sorts" pitchFamily="2" charset="2"/>
              <a:buNone/>
              <a:defRPr/>
            </a:pPr>
            <a:r>
              <a:rPr lang="en-CA" sz="2400" dirty="0">
                <a:solidFill>
                  <a:schemeClr val="accent1"/>
                </a:solidFill>
              </a:rPr>
              <a:t>public static void </a:t>
            </a:r>
            <a:r>
              <a:rPr lang="en-CA" sz="2400" dirty="0" err="1">
                <a:solidFill>
                  <a:schemeClr val="accent1"/>
                </a:solidFill>
              </a:rPr>
              <a:t>writeListReversed</a:t>
            </a:r>
            <a:r>
              <a:rPr lang="en-CA" sz="2400" dirty="0">
                <a:solidFill>
                  <a:schemeClr val="accent1"/>
                </a:solidFill>
              </a:rPr>
              <a:t>(List&lt;String&gt; list) {</a:t>
            </a:r>
          </a:p>
          <a:p>
            <a:pPr>
              <a:spcBef>
                <a:spcPct val="0"/>
              </a:spcBef>
              <a:buFont typeface="Monotype Sorts" pitchFamily="2" charset="2"/>
              <a:buNone/>
              <a:defRPr/>
            </a:pPr>
            <a:r>
              <a:rPr lang="en-CA" sz="2400" dirty="0">
                <a:solidFill>
                  <a:schemeClr val="accent1"/>
                </a:solidFill>
              </a:rPr>
              <a:t>    </a:t>
            </a:r>
            <a:r>
              <a:rPr lang="en-CA" sz="2400" dirty="0" err="1">
                <a:solidFill>
                  <a:schemeClr val="accent1"/>
                </a:solidFill>
              </a:rPr>
              <a:t>ListIterator</a:t>
            </a:r>
            <a:r>
              <a:rPr lang="en-CA" sz="2400" dirty="0">
                <a:solidFill>
                  <a:schemeClr val="accent1"/>
                </a:solidFill>
              </a:rPr>
              <a:t>&lt;String&gt; it = </a:t>
            </a:r>
            <a:r>
              <a:rPr lang="en-CA" sz="2400" dirty="0" err="1">
                <a:solidFill>
                  <a:schemeClr val="accent1"/>
                </a:solidFill>
              </a:rPr>
              <a:t>list.listIterator</a:t>
            </a:r>
            <a:r>
              <a:rPr lang="en-CA" sz="2400" dirty="0">
                <a:solidFill>
                  <a:schemeClr val="accent1"/>
                </a:solidFill>
              </a:rPr>
              <a:t>(</a:t>
            </a:r>
            <a:r>
              <a:rPr lang="en-CA" sz="2400" b="1" dirty="0" err="1">
                <a:solidFill>
                  <a:schemeClr val="accent1"/>
                </a:solidFill>
              </a:rPr>
              <a:t>list.size</a:t>
            </a:r>
            <a:r>
              <a:rPr lang="en-CA" sz="2400" b="1" dirty="0">
                <a:solidFill>
                  <a:schemeClr val="accent1"/>
                </a:solidFill>
              </a:rPr>
              <a:t>()</a:t>
            </a:r>
            <a:r>
              <a:rPr lang="en-CA" sz="2400" dirty="0">
                <a:solidFill>
                  <a:schemeClr val="accent1"/>
                </a:solidFill>
              </a:rPr>
              <a:t>);</a:t>
            </a:r>
          </a:p>
          <a:p>
            <a:pPr>
              <a:spcBef>
                <a:spcPct val="0"/>
              </a:spcBef>
              <a:buFont typeface="Monotype Sorts" pitchFamily="2" charset="2"/>
              <a:buNone/>
              <a:defRPr/>
            </a:pPr>
            <a:r>
              <a:rPr lang="en-CA" sz="2400" dirty="0">
                <a:solidFill>
                  <a:schemeClr val="accent1"/>
                </a:solidFill>
              </a:rPr>
              <a:t>    while(</a:t>
            </a:r>
            <a:r>
              <a:rPr lang="en-CA" sz="2400" b="1" dirty="0" err="1">
                <a:solidFill>
                  <a:schemeClr val="accent1"/>
                </a:solidFill>
              </a:rPr>
              <a:t>it.hasPrevious</a:t>
            </a:r>
            <a:r>
              <a:rPr lang="en-CA" sz="2400" b="1" dirty="0">
                <a:solidFill>
                  <a:schemeClr val="accent1"/>
                </a:solidFill>
              </a:rPr>
              <a:t>()</a:t>
            </a:r>
            <a:r>
              <a:rPr lang="en-CA" sz="2400" dirty="0">
                <a:solidFill>
                  <a:schemeClr val="accent1"/>
                </a:solidFill>
              </a:rPr>
              <a:t>) {</a:t>
            </a:r>
          </a:p>
          <a:p>
            <a:pPr>
              <a:spcBef>
                <a:spcPct val="0"/>
              </a:spcBef>
              <a:buFont typeface="Monotype Sorts" pitchFamily="2" charset="2"/>
              <a:buNone/>
              <a:defRPr/>
            </a:pPr>
            <a:r>
              <a:rPr lang="en-CA" sz="2400" dirty="0">
                <a:solidFill>
                  <a:schemeClr val="accent1"/>
                </a:solidFill>
              </a:rPr>
              <a:t>        </a:t>
            </a:r>
            <a:r>
              <a:rPr lang="en-CA" sz="2400" dirty="0" err="1">
                <a:solidFill>
                  <a:schemeClr val="accent1"/>
                </a:solidFill>
              </a:rPr>
              <a:t>System.out.println</a:t>
            </a:r>
            <a:r>
              <a:rPr lang="en-CA" sz="2400" dirty="0">
                <a:solidFill>
                  <a:schemeClr val="accent1"/>
                </a:solidFill>
              </a:rPr>
              <a:t>("\t" + </a:t>
            </a:r>
            <a:r>
              <a:rPr lang="en-CA" sz="2400" b="1" dirty="0" err="1">
                <a:solidFill>
                  <a:schemeClr val="accent1"/>
                </a:solidFill>
              </a:rPr>
              <a:t>it.previous</a:t>
            </a:r>
            <a:r>
              <a:rPr lang="en-CA" sz="2400" b="1" dirty="0">
                <a:solidFill>
                  <a:schemeClr val="accent1"/>
                </a:solidFill>
              </a:rPr>
              <a:t>()</a:t>
            </a:r>
            <a:r>
              <a:rPr lang="en-CA" sz="2400" dirty="0">
                <a:solidFill>
                  <a:schemeClr val="accent1"/>
                </a:solidFill>
              </a:rPr>
              <a:t>)</a:t>
            </a:r>
          </a:p>
          <a:p>
            <a:pPr>
              <a:spcBef>
                <a:spcPct val="0"/>
              </a:spcBef>
              <a:buFont typeface="Monotype Sorts" pitchFamily="2" charset="2"/>
              <a:buNone/>
              <a:defRPr/>
            </a:pPr>
            <a:r>
              <a:rPr lang="en-CA" sz="2400" dirty="0">
                <a:solidFill>
                  <a:schemeClr val="accent1"/>
                </a:solidFill>
              </a:rPr>
              <a:t>    }</a:t>
            </a:r>
          </a:p>
          <a:p>
            <a:pPr>
              <a:spcBef>
                <a:spcPct val="0"/>
              </a:spcBef>
              <a:buFont typeface="Monotype Sorts" pitchFamily="2" charset="2"/>
              <a:buNone/>
              <a:defRPr/>
            </a:pPr>
            <a:r>
              <a:rPr lang="en-CA" sz="2400" dirty="0">
                <a:solidFill>
                  <a:schemeClr val="accent1"/>
                </a:solidFill>
              </a:rPr>
              <a:t>}</a:t>
            </a:r>
            <a:endParaRPr lang="en-CA" dirty="0">
              <a:solidFill>
                <a:schemeClr val="accent1"/>
              </a:solidFill>
            </a:endParaRPr>
          </a:p>
          <a:p>
            <a:pPr lvl="1">
              <a:defRPr/>
            </a:pPr>
            <a:r>
              <a:rPr lang="en-CA" dirty="0"/>
              <a:t>not as clumsy as the </a:t>
            </a:r>
            <a:r>
              <a:rPr lang="en-CA" dirty="0">
                <a:solidFill>
                  <a:schemeClr val="accent1"/>
                </a:solidFill>
              </a:rPr>
              <a:t>for</a:t>
            </a:r>
            <a:r>
              <a:rPr lang="en-CA" dirty="0"/>
              <a:t> loop version</a:t>
            </a:r>
          </a:p>
          <a:p>
            <a:pPr lvl="1">
              <a:buFont typeface="Wingdings" pitchFamily="2" charset="2"/>
              <a:buNone/>
              <a:defRPr/>
            </a:pPr>
            <a:endParaRPr lang="en-CA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CA" dirty="0"/>
              <a:t>Removing with an </a:t>
            </a:r>
            <a:r>
              <a:rPr lang="en-CA" dirty="0" err="1"/>
              <a:t>Iterator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CA" dirty="0"/>
              <a:t>Going backwards is the same!</a:t>
            </a:r>
          </a:p>
          <a:p>
            <a:pPr lvl="1">
              <a:buFont typeface="Wingdings" pitchFamily="2" charset="2"/>
              <a:buNone/>
              <a:defRPr/>
            </a:pPr>
            <a:r>
              <a:rPr lang="en-CA" sz="2400" dirty="0">
                <a:solidFill>
                  <a:schemeClr val="accent1"/>
                </a:solidFill>
              </a:rPr>
              <a:t>while (</a:t>
            </a:r>
            <a:r>
              <a:rPr lang="en-CA" sz="2400" dirty="0" err="1">
                <a:solidFill>
                  <a:schemeClr val="accent1"/>
                </a:solidFill>
              </a:rPr>
              <a:t>it.hasPrevious</a:t>
            </a:r>
            <a:r>
              <a:rPr lang="en-CA" sz="2400" dirty="0">
                <a:solidFill>
                  <a:schemeClr val="accent1"/>
                </a:solidFill>
              </a:rPr>
              <a:t>()) {</a:t>
            </a:r>
          </a:p>
          <a:p>
            <a:pPr lvl="1">
              <a:spcBef>
                <a:spcPts val="0"/>
              </a:spcBef>
              <a:buFont typeface="Wingdings" pitchFamily="2" charset="2"/>
              <a:buNone/>
              <a:defRPr/>
            </a:pPr>
            <a:r>
              <a:rPr lang="en-CA" sz="2400" dirty="0">
                <a:solidFill>
                  <a:schemeClr val="accent1"/>
                </a:solidFill>
              </a:rPr>
              <a:t>	String word = </a:t>
            </a:r>
            <a:r>
              <a:rPr lang="en-CA" sz="2400" dirty="0" err="1">
                <a:solidFill>
                  <a:schemeClr val="accent1"/>
                </a:solidFill>
              </a:rPr>
              <a:t>it.previous</a:t>
            </a:r>
            <a:r>
              <a:rPr lang="en-CA" sz="2400" dirty="0">
                <a:solidFill>
                  <a:schemeClr val="accent1"/>
                </a:solidFill>
              </a:rPr>
              <a:t>();</a:t>
            </a:r>
          </a:p>
          <a:p>
            <a:pPr lvl="1">
              <a:spcBef>
                <a:spcPts val="0"/>
              </a:spcBef>
              <a:buFont typeface="Wingdings" pitchFamily="2" charset="2"/>
              <a:buNone/>
              <a:defRPr/>
            </a:pPr>
            <a:r>
              <a:rPr lang="en-CA" sz="2400" dirty="0">
                <a:solidFill>
                  <a:schemeClr val="accent1"/>
                </a:solidFill>
              </a:rPr>
              <a:t>	if (</a:t>
            </a:r>
            <a:r>
              <a:rPr lang="en-CA" sz="2400" dirty="0" err="1">
                <a:solidFill>
                  <a:schemeClr val="accent1"/>
                </a:solidFill>
              </a:rPr>
              <a:t>word.startsWith</a:t>
            </a:r>
            <a:r>
              <a:rPr lang="en-CA" sz="2400" dirty="0">
                <a:solidFill>
                  <a:schemeClr val="accent1"/>
                </a:solidFill>
              </a:rPr>
              <a:t>("F"))</a:t>
            </a:r>
          </a:p>
          <a:p>
            <a:pPr lvl="1">
              <a:spcBef>
                <a:spcPts val="0"/>
              </a:spcBef>
              <a:buFont typeface="Wingdings" pitchFamily="2" charset="2"/>
              <a:buNone/>
              <a:defRPr/>
            </a:pPr>
            <a:r>
              <a:rPr lang="en-CA" sz="2400" dirty="0">
                <a:solidFill>
                  <a:schemeClr val="accent1"/>
                </a:solidFill>
              </a:rPr>
              <a:t>		</a:t>
            </a:r>
            <a:r>
              <a:rPr lang="en-CA" sz="2400" dirty="0" err="1">
                <a:solidFill>
                  <a:schemeClr val="accent1"/>
                </a:solidFill>
              </a:rPr>
              <a:t>it.remove</a:t>
            </a:r>
            <a:r>
              <a:rPr lang="en-CA" sz="2400" dirty="0">
                <a:solidFill>
                  <a:schemeClr val="accent1"/>
                </a:solidFill>
              </a:rPr>
              <a:t>();</a:t>
            </a:r>
          </a:p>
          <a:p>
            <a:pPr lvl="1">
              <a:spcBef>
                <a:spcPts val="0"/>
              </a:spcBef>
              <a:buFont typeface="Wingdings" pitchFamily="2" charset="2"/>
              <a:buNone/>
              <a:defRPr/>
            </a:pPr>
            <a:r>
              <a:rPr lang="en-CA" sz="2400" dirty="0">
                <a:solidFill>
                  <a:schemeClr val="accent1"/>
                </a:solidFill>
              </a:rPr>
              <a:t>}</a:t>
            </a:r>
          </a:p>
        </p:txBody>
      </p:sp>
      <p:grpSp>
        <p:nvGrpSpPr>
          <p:cNvPr id="26628" name="Group 3"/>
          <p:cNvGrpSpPr>
            <a:grpSpLocks/>
          </p:cNvGrpSpPr>
          <p:nvPr/>
        </p:nvGrpSpPr>
        <p:grpSpPr bwMode="auto">
          <a:xfrm>
            <a:off x="684213" y="4292600"/>
            <a:ext cx="5975350" cy="865188"/>
            <a:chOff x="35496" y="5733256"/>
            <a:chExt cx="5976664" cy="864096"/>
          </a:xfrm>
        </p:grpSpPr>
        <p:sp>
          <p:nvSpPr>
            <p:cNvPr id="26661" name="Rectangle 4"/>
            <p:cNvSpPr>
              <a:spLocks noChangeArrowheads="1"/>
            </p:cNvSpPr>
            <p:nvPr/>
          </p:nvSpPr>
          <p:spPr bwMode="auto">
            <a:xfrm>
              <a:off x="251520" y="6165304"/>
              <a:ext cx="5760640" cy="432048"/>
            </a:xfrm>
            <a:prstGeom prst="rect">
              <a:avLst/>
            </a:prstGeom>
            <a:solidFill>
              <a:schemeClr val="accent1"/>
            </a:solidFill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r>
                <a:rPr lang="en-CA"/>
                <a:t>"Ten", "Fifteen", "Twenty", "Thirty", "Fifty"</a:t>
              </a:r>
            </a:p>
          </p:txBody>
        </p:sp>
        <p:sp>
          <p:nvSpPr>
            <p:cNvPr id="26662" name="TextBox 5"/>
            <p:cNvSpPr txBox="1">
              <a:spLocks noChangeArrowheads="1"/>
            </p:cNvSpPr>
            <p:nvPr/>
          </p:nvSpPr>
          <p:spPr bwMode="auto">
            <a:xfrm>
              <a:off x="35496" y="5733256"/>
              <a:ext cx="1714957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CA" dirty="0" err="1">
                  <a:solidFill>
                    <a:schemeClr val="bg2"/>
                  </a:solidFill>
                </a:rPr>
                <a:t>allMyWords</a:t>
              </a:r>
              <a:endParaRPr lang="en-CA" dirty="0">
                <a:solidFill>
                  <a:schemeClr val="bg2"/>
                </a:solidFill>
              </a:endParaRPr>
            </a:p>
          </p:txBody>
        </p:sp>
      </p:grpSp>
      <p:grpSp>
        <p:nvGrpSpPr>
          <p:cNvPr id="26629" name="Group 6"/>
          <p:cNvGrpSpPr>
            <a:grpSpLocks/>
          </p:cNvGrpSpPr>
          <p:nvPr/>
        </p:nvGrpSpPr>
        <p:grpSpPr bwMode="auto">
          <a:xfrm>
            <a:off x="755650" y="5589588"/>
            <a:ext cx="720725" cy="863600"/>
            <a:chOff x="35496" y="5733256"/>
            <a:chExt cx="720080" cy="864096"/>
          </a:xfrm>
        </p:grpSpPr>
        <p:sp>
          <p:nvSpPr>
            <p:cNvPr id="26659" name="Rectangle 7"/>
            <p:cNvSpPr>
              <a:spLocks noChangeArrowheads="1"/>
            </p:cNvSpPr>
            <p:nvPr/>
          </p:nvSpPr>
          <p:spPr bwMode="auto">
            <a:xfrm>
              <a:off x="251520" y="6165304"/>
              <a:ext cx="504056" cy="432048"/>
            </a:xfrm>
            <a:prstGeom prst="rect">
              <a:avLst/>
            </a:prstGeom>
            <a:solidFill>
              <a:schemeClr val="accent1"/>
            </a:solidFill>
            <a:ln w="12700" algn="ctr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pPr algn="ctr"/>
              <a:r>
                <a:rPr lang="en-CA"/>
                <a:t>&amp;</a:t>
              </a:r>
            </a:p>
          </p:txBody>
        </p:sp>
        <p:sp>
          <p:nvSpPr>
            <p:cNvPr id="26660" name="TextBox 8"/>
            <p:cNvSpPr txBox="1">
              <a:spLocks noChangeArrowheads="1"/>
            </p:cNvSpPr>
            <p:nvPr/>
          </p:nvSpPr>
          <p:spPr bwMode="auto">
            <a:xfrm>
              <a:off x="35496" y="5733256"/>
              <a:ext cx="354584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CA">
                  <a:solidFill>
                    <a:schemeClr val="bg2"/>
                  </a:solidFill>
                </a:rPr>
                <a:t>it</a:t>
              </a:r>
            </a:p>
          </p:txBody>
        </p:sp>
      </p:grpSp>
      <p:sp>
        <p:nvSpPr>
          <p:cNvPr id="26630" name="Rectangle 9"/>
          <p:cNvSpPr>
            <a:spLocks noChangeArrowheads="1"/>
          </p:cNvSpPr>
          <p:nvPr/>
        </p:nvSpPr>
        <p:spPr bwMode="auto">
          <a:xfrm>
            <a:off x="827088" y="4724400"/>
            <a:ext cx="144462" cy="433388"/>
          </a:xfrm>
          <a:prstGeom prst="rect">
            <a:avLst/>
          </a:prstGeom>
          <a:noFill/>
          <a:ln w="12700" algn="ctr">
            <a:noFill/>
            <a:round/>
            <a:headEnd/>
            <a:tailEnd/>
          </a:ln>
        </p:spPr>
        <p:txBody>
          <a:bodyPr/>
          <a:lstStyle/>
          <a:p>
            <a:endParaRPr lang="en-CA"/>
          </a:p>
        </p:txBody>
      </p:sp>
      <p:sp>
        <p:nvSpPr>
          <p:cNvPr id="26631" name="Rectangle 10"/>
          <p:cNvSpPr>
            <a:spLocks noChangeArrowheads="1"/>
          </p:cNvSpPr>
          <p:nvPr/>
        </p:nvSpPr>
        <p:spPr bwMode="auto">
          <a:xfrm>
            <a:off x="1692275" y="4724400"/>
            <a:ext cx="142875" cy="433388"/>
          </a:xfrm>
          <a:prstGeom prst="rect">
            <a:avLst/>
          </a:prstGeom>
          <a:noFill/>
          <a:ln w="12700" algn="ctr">
            <a:noFill/>
            <a:round/>
            <a:headEnd/>
            <a:tailEnd/>
          </a:ln>
        </p:spPr>
        <p:txBody>
          <a:bodyPr/>
          <a:lstStyle/>
          <a:p>
            <a:endParaRPr lang="en-CA"/>
          </a:p>
        </p:txBody>
      </p:sp>
      <p:sp>
        <p:nvSpPr>
          <p:cNvPr id="26632" name="Rectangle 11"/>
          <p:cNvSpPr>
            <a:spLocks noChangeArrowheads="1"/>
          </p:cNvSpPr>
          <p:nvPr/>
        </p:nvSpPr>
        <p:spPr bwMode="auto">
          <a:xfrm>
            <a:off x="2987675" y="4724400"/>
            <a:ext cx="144463" cy="433388"/>
          </a:xfrm>
          <a:prstGeom prst="rect">
            <a:avLst/>
          </a:prstGeom>
          <a:noFill/>
          <a:ln w="12700" algn="ctr">
            <a:noFill/>
            <a:round/>
            <a:headEnd/>
            <a:tailEnd/>
          </a:ln>
        </p:spPr>
        <p:txBody>
          <a:bodyPr/>
          <a:lstStyle/>
          <a:p>
            <a:endParaRPr lang="en-CA"/>
          </a:p>
        </p:txBody>
      </p:sp>
      <p:sp>
        <p:nvSpPr>
          <p:cNvPr id="26633" name="Rectangle 12"/>
          <p:cNvSpPr>
            <a:spLocks noChangeArrowheads="1"/>
          </p:cNvSpPr>
          <p:nvPr/>
        </p:nvSpPr>
        <p:spPr bwMode="auto">
          <a:xfrm>
            <a:off x="4356100" y="4724400"/>
            <a:ext cx="144463" cy="433388"/>
          </a:xfrm>
          <a:prstGeom prst="rect">
            <a:avLst/>
          </a:prstGeom>
          <a:noFill/>
          <a:ln w="12700" algn="ctr">
            <a:noFill/>
            <a:round/>
            <a:headEnd/>
            <a:tailEnd/>
          </a:ln>
        </p:spPr>
        <p:txBody>
          <a:bodyPr/>
          <a:lstStyle/>
          <a:p>
            <a:endParaRPr lang="en-CA"/>
          </a:p>
        </p:txBody>
      </p:sp>
      <p:sp>
        <p:nvSpPr>
          <p:cNvPr id="26634" name="Rectangle 13"/>
          <p:cNvSpPr>
            <a:spLocks noChangeArrowheads="1"/>
          </p:cNvSpPr>
          <p:nvPr/>
        </p:nvSpPr>
        <p:spPr bwMode="auto">
          <a:xfrm>
            <a:off x="5508625" y="4724400"/>
            <a:ext cx="142875" cy="433388"/>
          </a:xfrm>
          <a:prstGeom prst="rect">
            <a:avLst/>
          </a:prstGeom>
          <a:noFill/>
          <a:ln w="12700" algn="ctr">
            <a:noFill/>
            <a:round/>
            <a:headEnd/>
            <a:tailEnd/>
          </a:ln>
        </p:spPr>
        <p:txBody>
          <a:bodyPr/>
          <a:lstStyle/>
          <a:p>
            <a:endParaRPr lang="en-CA"/>
          </a:p>
        </p:txBody>
      </p:sp>
      <p:sp>
        <p:nvSpPr>
          <p:cNvPr id="26635" name="Rectangle 14"/>
          <p:cNvSpPr>
            <a:spLocks noChangeArrowheads="1"/>
          </p:cNvSpPr>
          <p:nvPr/>
        </p:nvSpPr>
        <p:spPr bwMode="auto">
          <a:xfrm>
            <a:off x="6443663" y="4724400"/>
            <a:ext cx="144462" cy="433388"/>
          </a:xfrm>
          <a:prstGeom prst="rect">
            <a:avLst/>
          </a:prstGeom>
          <a:noFill/>
          <a:ln w="12700" algn="ctr">
            <a:noFill/>
            <a:round/>
            <a:headEnd/>
            <a:tailEnd/>
          </a:ln>
        </p:spPr>
        <p:txBody>
          <a:bodyPr/>
          <a:lstStyle/>
          <a:p>
            <a:endParaRPr lang="en-CA"/>
          </a:p>
        </p:txBody>
      </p:sp>
      <p:cxnSp>
        <p:nvCxnSpPr>
          <p:cNvPr id="17" name="Shape 16"/>
          <p:cNvCxnSpPr>
            <a:cxnSpLocks noChangeShapeType="1"/>
            <a:stCxn id="26659" idx="3"/>
            <a:endCxn id="26635" idx="2"/>
          </p:cNvCxnSpPr>
          <p:nvPr/>
        </p:nvCxnSpPr>
        <p:spPr bwMode="auto">
          <a:xfrm flipV="1">
            <a:off x="1476375" y="5157788"/>
            <a:ext cx="5040313" cy="1079500"/>
          </a:xfrm>
          <a:prstGeom prst="curvedConnector2">
            <a:avLst/>
          </a:prstGeom>
          <a:noFill/>
          <a:ln w="19050" algn="ctr">
            <a:solidFill>
              <a:schemeClr val="bg2"/>
            </a:solidFill>
            <a:round/>
            <a:headEnd/>
            <a:tailEnd type="triangle" w="lg" len="lg"/>
          </a:ln>
        </p:spPr>
      </p:cxnSp>
      <p:cxnSp>
        <p:nvCxnSpPr>
          <p:cNvPr id="18" name="Shape 17"/>
          <p:cNvCxnSpPr>
            <a:cxnSpLocks noChangeShapeType="1"/>
            <a:stCxn id="26659" idx="3"/>
            <a:endCxn id="26634" idx="2"/>
          </p:cNvCxnSpPr>
          <p:nvPr/>
        </p:nvCxnSpPr>
        <p:spPr bwMode="auto">
          <a:xfrm flipV="1">
            <a:off x="1476375" y="5157788"/>
            <a:ext cx="4103688" cy="1079500"/>
          </a:xfrm>
          <a:prstGeom prst="curvedConnector2">
            <a:avLst/>
          </a:prstGeom>
          <a:noFill/>
          <a:ln w="19050" algn="ctr">
            <a:solidFill>
              <a:schemeClr val="bg2"/>
            </a:solidFill>
            <a:round/>
            <a:headEnd/>
            <a:tailEnd type="triangle" w="lg" len="lg"/>
          </a:ln>
        </p:spPr>
      </p:cxnSp>
      <p:cxnSp>
        <p:nvCxnSpPr>
          <p:cNvPr id="19" name="Shape 18"/>
          <p:cNvCxnSpPr>
            <a:cxnSpLocks noChangeShapeType="1"/>
            <a:stCxn id="26659" idx="3"/>
            <a:endCxn id="26633" idx="2"/>
          </p:cNvCxnSpPr>
          <p:nvPr/>
        </p:nvCxnSpPr>
        <p:spPr bwMode="auto">
          <a:xfrm flipV="1">
            <a:off x="1476375" y="5157788"/>
            <a:ext cx="2952750" cy="1079500"/>
          </a:xfrm>
          <a:prstGeom prst="curvedConnector2">
            <a:avLst/>
          </a:prstGeom>
          <a:noFill/>
          <a:ln w="19050" algn="ctr">
            <a:solidFill>
              <a:schemeClr val="bg2"/>
            </a:solidFill>
            <a:round/>
            <a:headEnd/>
            <a:tailEnd type="triangle" w="lg" len="lg"/>
          </a:ln>
        </p:spPr>
      </p:cxnSp>
      <p:cxnSp>
        <p:nvCxnSpPr>
          <p:cNvPr id="20" name="Shape 19"/>
          <p:cNvCxnSpPr>
            <a:cxnSpLocks noChangeShapeType="1"/>
            <a:stCxn id="26659" idx="3"/>
            <a:endCxn id="26632" idx="2"/>
          </p:cNvCxnSpPr>
          <p:nvPr/>
        </p:nvCxnSpPr>
        <p:spPr bwMode="auto">
          <a:xfrm flipV="1">
            <a:off x="1476375" y="5157788"/>
            <a:ext cx="1584325" cy="1079500"/>
          </a:xfrm>
          <a:prstGeom prst="curvedConnector2">
            <a:avLst/>
          </a:prstGeom>
          <a:noFill/>
          <a:ln w="19050" algn="ctr">
            <a:solidFill>
              <a:schemeClr val="bg2"/>
            </a:solidFill>
            <a:round/>
            <a:headEnd/>
            <a:tailEnd type="triangle" w="lg" len="lg"/>
          </a:ln>
        </p:spPr>
      </p:cxnSp>
      <p:cxnSp>
        <p:nvCxnSpPr>
          <p:cNvPr id="21" name="Shape 20"/>
          <p:cNvCxnSpPr>
            <a:cxnSpLocks noChangeShapeType="1"/>
            <a:stCxn id="26659" idx="3"/>
            <a:endCxn id="26631" idx="2"/>
          </p:cNvCxnSpPr>
          <p:nvPr/>
        </p:nvCxnSpPr>
        <p:spPr bwMode="auto">
          <a:xfrm flipV="1">
            <a:off x="1476375" y="5157788"/>
            <a:ext cx="287338" cy="1079500"/>
          </a:xfrm>
          <a:prstGeom prst="curvedConnector2">
            <a:avLst/>
          </a:prstGeom>
          <a:noFill/>
          <a:ln w="19050" algn="ctr">
            <a:solidFill>
              <a:schemeClr val="bg2"/>
            </a:solidFill>
            <a:round/>
            <a:headEnd/>
            <a:tailEnd type="triangle" w="lg" len="lg"/>
          </a:ln>
        </p:spPr>
      </p:cxnSp>
      <p:cxnSp>
        <p:nvCxnSpPr>
          <p:cNvPr id="22" name="Shape 21"/>
          <p:cNvCxnSpPr>
            <a:cxnSpLocks noChangeShapeType="1"/>
            <a:stCxn id="26659" idx="3"/>
            <a:endCxn id="26630" idx="2"/>
          </p:cNvCxnSpPr>
          <p:nvPr/>
        </p:nvCxnSpPr>
        <p:spPr bwMode="auto">
          <a:xfrm flipH="1" flipV="1">
            <a:off x="900113" y="5157788"/>
            <a:ext cx="576262" cy="1079500"/>
          </a:xfrm>
          <a:prstGeom prst="curvedConnector4">
            <a:avLst>
              <a:gd name="adj1" fmla="val -39616"/>
              <a:gd name="adj2" fmla="val 60000"/>
            </a:avLst>
          </a:prstGeom>
          <a:noFill/>
          <a:ln w="19050" algn="ctr">
            <a:solidFill>
              <a:schemeClr val="bg2"/>
            </a:solidFill>
            <a:round/>
            <a:headEnd/>
            <a:tailEnd type="triangle" w="lg" len="lg"/>
          </a:ln>
        </p:spPr>
      </p:cxnSp>
      <p:sp>
        <p:nvSpPr>
          <p:cNvPr id="23" name="Rectangle 22"/>
          <p:cNvSpPr>
            <a:spLocks noChangeArrowheads="1"/>
          </p:cNvSpPr>
          <p:nvPr/>
        </p:nvSpPr>
        <p:spPr bwMode="auto">
          <a:xfrm>
            <a:off x="1763713" y="4787900"/>
            <a:ext cx="1295400" cy="360363"/>
          </a:xfrm>
          <a:prstGeom prst="rect">
            <a:avLst/>
          </a:prstGeom>
          <a:solidFill>
            <a:schemeClr val="accent1"/>
          </a:solidFill>
          <a:ln w="12700" algn="ctr">
            <a:noFill/>
            <a:round/>
            <a:headEnd/>
            <a:tailEnd/>
          </a:ln>
        </p:spPr>
        <p:txBody>
          <a:bodyPr/>
          <a:lstStyle/>
          <a:p>
            <a:endParaRPr lang="en-CA"/>
          </a:p>
        </p:txBody>
      </p:sp>
      <p:sp>
        <p:nvSpPr>
          <p:cNvPr id="24" name="Rectangle 23"/>
          <p:cNvSpPr>
            <a:spLocks noChangeArrowheads="1"/>
          </p:cNvSpPr>
          <p:nvPr/>
        </p:nvSpPr>
        <p:spPr bwMode="auto">
          <a:xfrm>
            <a:off x="5394325" y="4787900"/>
            <a:ext cx="1079500" cy="365125"/>
          </a:xfrm>
          <a:prstGeom prst="rect">
            <a:avLst/>
          </a:prstGeom>
          <a:solidFill>
            <a:schemeClr val="accent1"/>
          </a:solidFill>
          <a:ln w="12700" algn="ctr">
            <a:noFill/>
            <a:round/>
            <a:headEnd/>
            <a:tailEnd/>
          </a:ln>
        </p:spPr>
        <p:txBody>
          <a:bodyPr/>
          <a:lstStyle/>
          <a:p>
            <a:endParaRPr lang="en-CA"/>
          </a:p>
        </p:txBody>
      </p:sp>
      <p:grpSp>
        <p:nvGrpSpPr>
          <p:cNvPr id="6" name="Group 24"/>
          <p:cNvGrpSpPr>
            <a:grpSpLocks/>
          </p:cNvGrpSpPr>
          <p:nvPr/>
        </p:nvGrpSpPr>
        <p:grpSpPr bwMode="auto">
          <a:xfrm>
            <a:off x="5435600" y="3213100"/>
            <a:ext cx="2881313" cy="863600"/>
            <a:chOff x="35496" y="5733256"/>
            <a:chExt cx="2880320" cy="864096"/>
          </a:xfrm>
        </p:grpSpPr>
        <p:sp>
          <p:nvSpPr>
            <p:cNvPr id="26657" name="Rectangle 25"/>
            <p:cNvSpPr>
              <a:spLocks noChangeArrowheads="1"/>
            </p:cNvSpPr>
            <p:nvPr/>
          </p:nvSpPr>
          <p:spPr bwMode="auto">
            <a:xfrm>
              <a:off x="251520" y="6165304"/>
              <a:ext cx="2664296" cy="432048"/>
            </a:xfrm>
            <a:prstGeom prst="rect">
              <a:avLst/>
            </a:prstGeom>
            <a:solidFill>
              <a:schemeClr val="accent1"/>
            </a:solidFill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r>
                <a:rPr lang="en-CA"/>
                <a:t>"Fifty"</a:t>
              </a:r>
            </a:p>
          </p:txBody>
        </p:sp>
        <p:sp>
          <p:nvSpPr>
            <p:cNvPr id="26658" name="TextBox 26"/>
            <p:cNvSpPr txBox="1">
              <a:spLocks noChangeArrowheads="1"/>
            </p:cNvSpPr>
            <p:nvPr/>
          </p:nvSpPr>
          <p:spPr bwMode="auto">
            <a:xfrm>
              <a:off x="35496" y="5733256"/>
              <a:ext cx="817853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CA"/>
                <a:t>word</a:t>
              </a:r>
            </a:p>
          </p:txBody>
        </p:sp>
      </p:grpSp>
      <p:grpSp>
        <p:nvGrpSpPr>
          <p:cNvPr id="7" name="Group 27"/>
          <p:cNvGrpSpPr>
            <a:grpSpLocks/>
          </p:cNvGrpSpPr>
          <p:nvPr/>
        </p:nvGrpSpPr>
        <p:grpSpPr bwMode="auto">
          <a:xfrm>
            <a:off x="5435600" y="3213100"/>
            <a:ext cx="2881313" cy="863600"/>
            <a:chOff x="35496" y="5733256"/>
            <a:chExt cx="2880320" cy="864096"/>
          </a:xfrm>
        </p:grpSpPr>
        <p:sp>
          <p:nvSpPr>
            <p:cNvPr id="26655" name="Rectangle 28"/>
            <p:cNvSpPr>
              <a:spLocks noChangeArrowheads="1"/>
            </p:cNvSpPr>
            <p:nvPr/>
          </p:nvSpPr>
          <p:spPr bwMode="auto">
            <a:xfrm>
              <a:off x="251520" y="6165304"/>
              <a:ext cx="2664296" cy="432048"/>
            </a:xfrm>
            <a:prstGeom prst="rect">
              <a:avLst/>
            </a:prstGeom>
            <a:solidFill>
              <a:schemeClr val="accent1"/>
            </a:solidFill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r>
                <a:rPr lang="en-CA"/>
                <a:t>"Thirty"</a:t>
              </a:r>
            </a:p>
          </p:txBody>
        </p:sp>
        <p:sp>
          <p:nvSpPr>
            <p:cNvPr id="26656" name="TextBox 29"/>
            <p:cNvSpPr txBox="1">
              <a:spLocks noChangeArrowheads="1"/>
            </p:cNvSpPr>
            <p:nvPr/>
          </p:nvSpPr>
          <p:spPr bwMode="auto">
            <a:xfrm>
              <a:off x="35496" y="5733256"/>
              <a:ext cx="817853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CA"/>
                <a:t>word</a:t>
              </a:r>
            </a:p>
          </p:txBody>
        </p:sp>
      </p:grpSp>
      <p:grpSp>
        <p:nvGrpSpPr>
          <p:cNvPr id="8" name="Group 34"/>
          <p:cNvGrpSpPr>
            <a:grpSpLocks/>
          </p:cNvGrpSpPr>
          <p:nvPr/>
        </p:nvGrpSpPr>
        <p:grpSpPr bwMode="auto">
          <a:xfrm>
            <a:off x="5435600" y="3213100"/>
            <a:ext cx="2881313" cy="863600"/>
            <a:chOff x="35496" y="5733256"/>
            <a:chExt cx="2880320" cy="864096"/>
          </a:xfrm>
        </p:grpSpPr>
        <p:sp>
          <p:nvSpPr>
            <p:cNvPr id="26653" name="Rectangle 35"/>
            <p:cNvSpPr>
              <a:spLocks noChangeArrowheads="1"/>
            </p:cNvSpPr>
            <p:nvPr/>
          </p:nvSpPr>
          <p:spPr bwMode="auto">
            <a:xfrm>
              <a:off x="251520" y="6165304"/>
              <a:ext cx="2664296" cy="432048"/>
            </a:xfrm>
            <a:prstGeom prst="rect">
              <a:avLst/>
            </a:prstGeom>
            <a:solidFill>
              <a:schemeClr val="accent1"/>
            </a:solidFill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r>
                <a:rPr lang="en-CA"/>
                <a:t>"Twenty"</a:t>
              </a:r>
            </a:p>
          </p:txBody>
        </p:sp>
        <p:sp>
          <p:nvSpPr>
            <p:cNvPr id="26654" name="TextBox 36"/>
            <p:cNvSpPr txBox="1">
              <a:spLocks noChangeArrowheads="1"/>
            </p:cNvSpPr>
            <p:nvPr/>
          </p:nvSpPr>
          <p:spPr bwMode="auto">
            <a:xfrm>
              <a:off x="35496" y="5733256"/>
              <a:ext cx="817853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CA"/>
                <a:t>word</a:t>
              </a:r>
            </a:p>
          </p:txBody>
        </p:sp>
      </p:grpSp>
      <p:grpSp>
        <p:nvGrpSpPr>
          <p:cNvPr id="9" name="Group 37"/>
          <p:cNvGrpSpPr>
            <a:grpSpLocks/>
          </p:cNvGrpSpPr>
          <p:nvPr/>
        </p:nvGrpSpPr>
        <p:grpSpPr bwMode="auto">
          <a:xfrm>
            <a:off x="5435600" y="3213100"/>
            <a:ext cx="2881313" cy="863600"/>
            <a:chOff x="35496" y="5733256"/>
            <a:chExt cx="2880320" cy="864096"/>
          </a:xfrm>
        </p:grpSpPr>
        <p:sp>
          <p:nvSpPr>
            <p:cNvPr id="26651" name="Rectangle 38"/>
            <p:cNvSpPr>
              <a:spLocks noChangeArrowheads="1"/>
            </p:cNvSpPr>
            <p:nvPr/>
          </p:nvSpPr>
          <p:spPr bwMode="auto">
            <a:xfrm>
              <a:off x="251520" y="6165304"/>
              <a:ext cx="2664296" cy="432048"/>
            </a:xfrm>
            <a:prstGeom prst="rect">
              <a:avLst/>
            </a:prstGeom>
            <a:solidFill>
              <a:schemeClr val="accent1"/>
            </a:solidFill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r>
                <a:rPr lang="en-CA"/>
                <a:t>"Fifteen"</a:t>
              </a:r>
            </a:p>
          </p:txBody>
        </p:sp>
        <p:sp>
          <p:nvSpPr>
            <p:cNvPr id="26652" name="TextBox 39"/>
            <p:cNvSpPr txBox="1">
              <a:spLocks noChangeArrowheads="1"/>
            </p:cNvSpPr>
            <p:nvPr/>
          </p:nvSpPr>
          <p:spPr bwMode="auto">
            <a:xfrm>
              <a:off x="35496" y="5733256"/>
              <a:ext cx="817853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CA"/>
                <a:t>word</a:t>
              </a:r>
            </a:p>
          </p:txBody>
        </p:sp>
      </p:grpSp>
      <p:grpSp>
        <p:nvGrpSpPr>
          <p:cNvPr id="10" name="Group 40"/>
          <p:cNvGrpSpPr>
            <a:grpSpLocks/>
          </p:cNvGrpSpPr>
          <p:nvPr/>
        </p:nvGrpSpPr>
        <p:grpSpPr bwMode="auto">
          <a:xfrm>
            <a:off x="5435600" y="3213100"/>
            <a:ext cx="2881313" cy="863600"/>
            <a:chOff x="35496" y="5733256"/>
            <a:chExt cx="2880320" cy="864096"/>
          </a:xfrm>
        </p:grpSpPr>
        <p:sp>
          <p:nvSpPr>
            <p:cNvPr id="26649" name="Rectangle 41"/>
            <p:cNvSpPr>
              <a:spLocks noChangeArrowheads="1"/>
            </p:cNvSpPr>
            <p:nvPr/>
          </p:nvSpPr>
          <p:spPr bwMode="auto">
            <a:xfrm>
              <a:off x="251520" y="6165304"/>
              <a:ext cx="2664296" cy="432048"/>
            </a:xfrm>
            <a:prstGeom prst="rect">
              <a:avLst/>
            </a:prstGeom>
            <a:solidFill>
              <a:schemeClr val="accent1"/>
            </a:solidFill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r>
                <a:rPr lang="en-CA"/>
                <a:t>"Ten"</a:t>
              </a:r>
            </a:p>
          </p:txBody>
        </p:sp>
        <p:sp>
          <p:nvSpPr>
            <p:cNvPr id="26650" name="TextBox 42"/>
            <p:cNvSpPr txBox="1">
              <a:spLocks noChangeArrowheads="1"/>
            </p:cNvSpPr>
            <p:nvPr/>
          </p:nvSpPr>
          <p:spPr bwMode="auto">
            <a:xfrm>
              <a:off x="35496" y="5733256"/>
              <a:ext cx="817853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CA" dirty="0"/>
                <a:t>word</a:t>
              </a:r>
            </a:p>
          </p:txBody>
        </p:sp>
      </p:grpSp>
      <p:sp>
        <p:nvSpPr>
          <p:cNvPr id="39" name="TextBox 42"/>
          <p:cNvSpPr txBox="1">
            <a:spLocks noChangeArrowheads="1"/>
          </p:cNvSpPr>
          <p:nvPr/>
        </p:nvSpPr>
        <p:spPr bwMode="auto">
          <a:xfrm>
            <a:off x="5436096" y="3212976"/>
            <a:ext cx="818135" cy="46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dirty="0">
                <a:solidFill>
                  <a:schemeClr val="bg2"/>
                </a:solidFill>
              </a:rPr>
              <a:t>word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xit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2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00"/>
                            </p:stCondLst>
                            <p:childTnLst>
                              <p:par>
                                <p:cTn id="3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xit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3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500"/>
                            </p:stCondLst>
                            <p:childTnLst>
                              <p:par>
                                <p:cTn id="38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000"/>
                            </p:stCondLst>
                            <p:childTnLst>
                              <p:par>
                                <p:cTn id="4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xit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4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500"/>
                            </p:stCondLst>
                            <p:childTnLst>
                              <p:par>
                                <p:cTn id="50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1000"/>
                            </p:stCondLst>
                            <p:childTnLst>
                              <p:par>
                                <p:cTn id="5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xit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6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500"/>
                            </p:stCondLst>
                            <p:childTnLst>
                              <p:par>
                                <p:cTn id="6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1000"/>
                            </p:stCondLst>
                            <p:childTnLst>
                              <p:par>
                                <p:cTn id="7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  <p:bldP spid="24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CA" dirty="0"/>
              <a:t>Removing with an </a:t>
            </a:r>
            <a:r>
              <a:rPr lang="en-CA" dirty="0" err="1"/>
              <a:t>Iterator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CA" dirty="0"/>
              <a:t>Which item did you just look at?</a:t>
            </a:r>
          </a:p>
          <a:p>
            <a:pPr>
              <a:defRPr/>
            </a:pPr>
            <a:r>
              <a:rPr lang="en-CA" dirty="0"/>
              <a:t>That’s the one that gets removed.</a:t>
            </a:r>
          </a:p>
          <a:p>
            <a:pPr>
              <a:defRPr/>
            </a:pPr>
            <a:r>
              <a:rPr lang="en-CA" dirty="0"/>
              <a:t>General policy</a:t>
            </a:r>
          </a:p>
          <a:p>
            <a:pPr lvl="1">
              <a:defRPr/>
            </a:pPr>
            <a:r>
              <a:rPr lang="en-CA" dirty="0"/>
              <a:t>check to see if there is a next/previous</a:t>
            </a:r>
          </a:p>
          <a:p>
            <a:pPr lvl="1">
              <a:defRPr/>
            </a:pPr>
            <a:r>
              <a:rPr lang="en-CA" dirty="0"/>
              <a:t>save the next/previous into a variable</a:t>
            </a:r>
          </a:p>
          <a:p>
            <a:pPr lvl="1">
              <a:defRPr/>
            </a:pPr>
            <a:r>
              <a:rPr lang="en-CA" dirty="0"/>
              <a:t>check the variable to see if it needs removed</a:t>
            </a:r>
          </a:p>
          <a:p>
            <a:pPr lvl="1">
              <a:defRPr/>
            </a:pPr>
            <a:r>
              <a:rPr lang="en-CA" dirty="0"/>
              <a:t>if so, use the </a:t>
            </a:r>
            <a:r>
              <a:rPr lang="en-CA" dirty="0" err="1"/>
              <a:t>iterator’s</a:t>
            </a:r>
            <a:r>
              <a:rPr lang="en-CA" dirty="0"/>
              <a:t> remove method to remove it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CA" dirty="0"/>
              <a:t>Changing with an </a:t>
            </a:r>
            <a:r>
              <a:rPr lang="en-CA" dirty="0" err="1"/>
              <a:t>Iterator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CA"/>
              <a:t>Same as removing</a:t>
            </a:r>
          </a:p>
          <a:p>
            <a:pPr lvl="1">
              <a:defRPr/>
            </a:pPr>
            <a:r>
              <a:rPr lang="en-CA"/>
              <a:t>but we’re just changing instead of removing</a:t>
            </a:r>
          </a:p>
          <a:p>
            <a:pPr>
              <a:defRPr/>
            </a:pPr>
            <a:r>
              <a:rPr lang="en-CA"/>
              <a:t>General policy</a:t>
            </a:r>
          </a:p>
          <a:p>
            <a:pPr lvl="1">
              <a:defRPr/>
            </a:pPr>
            <a:r>
              <a:rPr lang="en-CA"/>
              <a:t>check to see if there is a next/previous</a:t>
            </a:r>
          </a:p>
          <a:p>
            <a:pPr lvl="1">
              <a:defRPr/>
            </a:pPr>
            <a:r>
              <a:rPr lang="en-CA"/>
              <a:t>save the next/previous into a variable</a:t>
            </a:r>
          </a:p>
          <a:p>
            <a:pPr lvl="1">
              <a:defRPr/>
            </a:pPr>
            <a:r>
              <a:rPr lang="en-CA"/>
              <a:t>check the variable to see if it needs changed</a:t>
            </a:r>
          </a:p>
          <a:p>
            <a:pPr lvl="1">
              <a:defRPr/>
            </a:pPr>
            <a:r>
              <a:rPr lang="en-CA"/>
              <a:t>if so, use the iterator’s set method to change it</a:t>
            </a:r>
          </a:p>
          <a:p>
            <a:pPr lvl="1">
              <a:defRPr/>
            </a:pPr>
            <a:endParaRPr lang="en-CA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CA" dirty="0"/>
              <a:t>Changing with an </a:t>
            </a:r>
            <a:r>
              <a:rPr lang="en-CA" dirty="0" err="1"/>
              <a:t>Iterator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CA" dirty="0"/>
              <a:t>Change words starting with F to upper case!</a:t>
            </a:r>
          </a:p>
          <a:p>
            <a:pPr lvl="1">
              <a:buFont typeface="Wingdings" pitchFamily="2" charset="2"/>
              <a:buNone/>
              <a:defRPr/>
            </a:pPr>
            <a:r>
              <a:rPr lang="en-CA" sz="2400" dirty="0">
                <a:solidFill>
                  <a:schemeClr val="accent1"/>
                </a:solidFill>
              </a:rPr>
              <a:t>while (</a:t>
            </a:r>
            <a:r>
              <a:rPr lang="en-CA" sz="2400" dirty="0" err="1">
                <a:solidFill>
                  <a:schemeClr val="accent1"/>
                </a:solidFill>
              </a:rPr>
              <a:t>it.hasPrevious</a:t>
            </a:r>
            <a:r>
              <a:rPr lang="en-CA" sz="2400" dirty="0">
                <a:solidFill>
                  <a:schemeClr val="accent1"/>
                </a:solidFill>
              </a:rPr>
              <a:t>()) {</a:t>
            </a:r>
          </a:p>
          <a:p>
            <a:pPr lvl="1">
              <a:spcBef>
                <a:spcPts val="0"/>
              </a:spcBef>
              <a:buFont typeface="Wingdings" pitchFamily="2" charset="2"/>
              <a:buNone/>
              <a:defRPr/>
            </a:pPr>
            <a:r>
              <a:rPr lang="en-CA" sz="2400" dirty="0">
                <a:solidFill>
                  <a:schemeClr val="accent1"/>
                </a:solidFill>
              </a:rPr>
              <a:t>	String word = </a:t>
            </a:r>
            <a:r>
              <a:rPr lang="en-CA" sz="2400" dirty="0" err="1">
                <a:solidFill>
                  <a:schemeClr val="accent1"/>
                </a:solidFill>
              </a:rPr>
              <a:t>it.previous</a:t>
            </a:r>
            <a:r>
              <a:rPr lang="en-CA" sz="2400" dirty="0">
                <a:solidFill>
                  <a:schemeClr val="accent1"/>
                </a:solidFill>
              </a:rPr>
              <a:t>();</a:t>
            </a:r>
          </a:p>
          <a:p>
            <a:pPr lvl="1">
              <a:spcBef>
                <a:spcPts val="0"/>
              </a:spcBef>
              <a:buFont typeface="Wingdings" pitchFamily="2" charset="2"/>
              <a:buNone/>
              <a:defRPr/>
            </a:pPr>
            <a:r>
              <a:rPr lang="en-CA" sz="2400" dirty="0">
                <a:solidFill>
                  <a:schemeClr val="accent1"/>
                </a:solidFill>
              </a:rPr>
              <a:t>	if (</a:t>
            </a:r>
            <a:r>
              <a:rPr lang="en-CA" sz="2400" dirty="0" err="1">
                <a:solidFill>
                  <a:schemeClr val="accent1"/>
                </a:solidFill>
              </a:rPr>
              <a:t>word.startsWith</a:t>
            </a:r>
            <a:r>
              <a:rPr lang="en-CA" sz="2400" dirty="0">
                <a:solidFill>
                  <a:schemeClr val="accent1"/>
                </a:solidFill>
              </a:rPr>
              <a:t>("F"))</a:t>
            </a:r>
          </a:p>
          <a:p>
            <a:pPr lvl="1">
              <a:spcBef>
                <a:spcPts val="0"/>
              </a:spcBef>
              <a:buFont typeface="Wingdings" pitchFamily="2" charset="2"/>
              <a:buNone/>
              <a:defRPr/>
            </a:pPr>
            <a:r>
              <a:rPr lang="en-CA" sz="2400" dirty="0">
                <a:solidFill>
                  <a:schemeClr val="accent1"/>
                </a:solidFill>
              </a:rPr>
              <a:t>		</a:t>
            </a:r>
            <a:r>
              <a:rPr lang="en-CA" sz="2400" dirty="0" err="1">
                <a:solidFill>
                  <a:schemeClr val="accent1"/>
                </a:solidFill>
              </a:rPr>
              <a:t>it.set</a:t>
            </a:r>
            <a:r>
              <a:rPr lang="en-CA" sz="2400" dirty="0">
                <a:solidFill>
                  <a:schemeClr val="accent1"/>
                </a:solidFill>
              </a:rPr>
              <a:t>(</a:t>
            </a:r>
            <a:r>
              <a:rPr lang="en-CA" sz="2400" dirty="0" err="1">
                <a:solidFill>
                  <a:schemeClr val="accent1"/>
                </a:solidFill>
              </a:rPr>
              <a:t>word.toUpperCase</a:t>
            </a:r>
            <a:r>
              <a:rPr lang="en-CA" sz="2400" dirty="0">
                <a:solidFill>
                  <a:schemeClr val="accent1"/>
                </a:solidFill>
              </a:rPr>
              <a:t>());</a:t>
            </a:r>
          </a:p>
          <a:p>
            <a:pPr lvl="1">
              <a:spcBef>
                <a:spcPts val="0"/>
              </a:spcBef>
              <a:buFont typeface="Wingdings" pitchFamily="2" charset="2"/>
              <a:buNone/>
              <a:defRPr/>
            </a:pPr>
            <a:r>
              <a:rPr lang="en-CA" sz="2400" dirty="0">
                <a:solidFill>
                  <a:schemeClr val="accent1"/>
                </a:solidFill>
              </a:rPr>
              <a:t>}</a:t>
            </a:r>
          </a:p>
        </p:txBody>
      </p:sp>
      <p:grpSp>
        <p:nvGrpSpPr>
          <p:cNvPr id="29700" name="Group 3"/>
          <p:cNvGrpSpPr>
            <a:grpSpLocks/>
          </p:cNvGrpSpPr>
          <p:nvPr/>
        </p:nvGrpSpPr>
        <p:grpSpPr bwMode="auto">
          <a:xfrm>
            <a:off x="684213" y="4292600"/>
            <a:ext cx="5975350" cy="865188"/>
            <a:chOff x="35496" y="5733256"/>
            <a:chExt cx="5976664" cy="864096"/>
          </a:xfrm>
        </p:grpSpPr>
        <p:sp>
          <p:nvSpPr>
            <p:cNvPr id="29733" name="Rectangle 4"/>
            <p:cNvSpPr>
              <a:spLocks noChangeArrowheads="1"/>
            </p:cNvSpPr>
            <p:nvPr/>
          </p:nvSpPr>
          <p:spPr bwMode="auto">
            <a:xfrm>
              <a:off x="251520" y="6165304"/>
              <a:ext cx="5760640" cy="432048"/>
            </a:xfrm>
            <a:prstGeom prst="rect">
              <a:avLst/>
            </a:prstGeom>
            <a:solidFill>
              <a:schemeClr val="accent1"/>
            </a:solidFill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r>
                <a:rPr lang="en-CA"/>
                <a:t>"Ten", "Fifteen", "Twenty", "Thirty", "Fifty"</a:t>
              </a:r>
            </a:p>
          </p:txBody>
        </p:sp>
        <p:sp>
          <p:nvSpPr>
            <p:cNvPr id="29734" name="TextBox 5"/>
            <p:cNvSpPr txBox="1">
              <a:spLocks noChangeArrowheads="1"/>
            </p:cNvSpPr>
            <p:nvPr/>
          </p:nvSpPr>
          <p:spPr bwMode="auto">
            <a:xfrm>
              <a:off x="35496" y="5733256"/>
              <a:ext cx="1714957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CA" dirty="0" err="1">
                  <a:solidFill>
                    <a:schemeClr val="bg2"/>
                  </a:solidFill>
                </a:rPr>
                <a:t>allMyWords</a:t>
              </a:r>
              <a:endParaRPr lang="en-CA" dirty="0">
                <a:solidFill>
                  <a:schemeClr val="bg2"/>
                </a:solidFill>
              </a:endParaRPr>
            </a:p>
          </p:txBody>
        </p:sp>
      </p:grpSp>
      <p:grpSp>
        <p:nvGrpSpPr>
          <p:cNvPr id="29701" name="Group 6"/>
          <p:cNvGrpSpPr>
            <a:grpSpLocks/>
          </p:cNvGrpSpPr>
          <p:nvPr/>
        </p:nvGrpSpPr>
        <p:grpSpPr bwMode="auto">
          <a:xfrm>
            <a:off x="755650" y="5589588"/>
            <a:ext cx="720725" cy="863600"/>
            <a:chOff x="35496" y="5733256"/>
            <a:chExt cx="720080" cy="864096"/>
          </a:xfrm>
        </p:grpSpPr>
        <p:sp>
          <p:nvSpPr>
            <p:cNvPr id="29731" name="Rectangle 7"/>
            <p:cNvSpPr>
              <a:spLocks noChangeArrowheads="1"/>
            </p:cNvSpPr>
            <p:nvPr/>
          </p:nvSpPr>
          <p:spPr bwMode="auto">
            <a:xfrm>
              <a:off x="251520" y="6165304"/>
              <a:ext cx="504056" cy="432048"/>
            </a:xfrm>
            <a:prstGeom prst="rect">
              <a:avLst/>
            </a:prstGeom>
            <a:solidFill>
              <a:schemeClr val="accent1"/>
            </a:solidFill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/>
              <a:r>
                <a:rPr lang="en-CA"/>
                <a:t>&amp;</a:t>
              </a:r>
            </a:p>
          </p:txBody>
        </p:sp>
        <p:sp>
          <p:nvSpPr>
            <p:cNvPr id="29732" name="TextBox 8"/>
            <p:cNvSpPr txBox="1">
              <a:spLocks noChangeArrowheads="1"/>
            </p:cNvSpPr>
            <p:nvPr/>
          </p:nvSpPr>
          <p:spPr bwMode="auto">
            <a:xfrm>
              <a:off x="35496" y="5733256"/>
              <a:ext cx="354584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CA" dirty="0">
                  <a:solidFill>
                    <a:schemeClr val="bg2"/>
                  </a:solidFill>
                </a:rPr>
                <a:t>it</a:t>
              </a:r>
            </a:p>
          </p:txBody>
        </p:sp>
      </p:grpSp>
      <p:sp>
        <p:nvSpPr>
          <p:cNvPr id="29702" name="Rectangle 9"/>
          <p:cNvSpPr>
            <a:spLocks noChangeArrowheads="1"/>
          </p:cNvSpPr>
          <p:nvPr/>
        </p:nvSpPr>
        <p:spPr bwMode="auto">
          <a:xfrm>
            <a:off x="827088" y="4724400"/>
            <a:ext cx="144462" cy="433388"/>
          </a:xfrm>
          <a:prstGeom prst="rect">
            <a:avLst/>
          </a:prstGeom>
          <a:noFill/>
          <a:ln w="12700" algn="ctr">
            <a:noFill/>
            <a:round/>
            <a:headEnd/>
            <a:tailEnd/>
          </a:ln>
        </p:spPr>
        <p:txBody>
          <a:bodyPr/>
          <a:lstStyle/>
          <a:p>
            <a:endParaRPr lang="en-CA"/>
          </a:p>
        </p:txBody>
      </p:sp>
      <p:sp>
        <p:nvSpPr>
          <p:cNvPr id="29703" name="Rectangle 10"/>
          <p:cNvSpPr>
            <a:spLocks noChangeArrowheads="1"/>
          </p:cNvSpPr>
          <p:nvPr/>
        </p:nvSpPr>
        <p:spPr bwMode="auto">
          <a:xfrm>
            <a:off x="1692275" y="4724400"/>
            <a:ext cx="142875" cy="433388"/>
          </a:xfrm>
          <a:prstGeom prst="rect">
            <a:avLst/>
          </a:prstGeom>
          <a:noFill/>
          <a:ln w="12700" algn="ctr">
            <a:noFill/>
            <a:round/>
            <a:headEnd/>
            <a:tailEnd/>
          </a:ln>
        </p:spPr>
        <p:txBody>
          <a:bodyPr/>
          <a:lstStyle/>
          <a:p>
            <a:endParaRPr lang="en-CA"/>
          </a:p>
        </p:txBody>
      </p:sp>
      <p:sp>
        <p:nvSpPr>
          <p:cNvPr id="29704" name="Rectangle 11"/>
          <p:cNvSpPr>
            <a:spLocks noChangeArrowheads="1"/>
          </p:cNvSpPr>
          <p:nvPr/>
        </p:nvSpPr>
        <p:spPr bwMode="auto">
          <a:xfrm>
            <a:off x="2987675" y="4724400"/>
            <a:ext cx="144463" cy="433388"/>
          </a:xfrm>
          <a:prstGeom prst="rect">
            <a:avLst/>
          </a:prstGeom>
          <a:noFill/>
          <a:ln w="12700" algn="ctr">
            <a:noFill/>
            <a:round/>
            <a:headEnd/>
            <a:tailEnd/>
          </a:ln>
        </p:spPr>
        <p:txBody>
          <a:bodyPr/>
          <a:lstStyle/>
          <a:p>
            <a:endParaRPr lang="en-CA"/>
          </a:p>
        </p:txBody>
      </p:sp>
      <p:sp>
        <p:nvSpPr>
          <p:cNvPr id="29705" name="Rectangle 12"/>
          <p:cNvSpPr>
            <a:spLocks noChangeArrowheads="1"/>
          </p:cNvSpPr>
          <p:nvPr/>
        </p:nvSpPr>
        <p:spPr bwMode="auto">
          <a:xfrm>
            <a:off x="4356100" y="4724400"/>
            <a:ext cx="144463" cy="433388"/>
          </a:xfrm>
          <a:prstGeom prst="rect">
            <a:avLst/>
          </a:prstGeom>
          <a:noFill/>
          <a:ln w="12700" algn="ctr">
            <a:noFill/>
            <a:round/>
            <a:headEnd/>
            <a:tailEnd/>
          </a:ln>
        </p:spPr>
        <p:txBody>
          <a:bodyPr/>
          <a:lstStyle/>
          <a:p>
            <a:endParaRPr lang="en-CA"/>
          </a:p>
        </p:txBody>
      </p:sp>
      <p:sp>
        <p:nvSpPr>
          <p:cNvPr id="29706" name="Rectangle 13"/>
          <p:cNvSpPr>
            <a:spLocks noChangeArrowheads="1"/>
          </p:cNvSpPr>
          <p:nvPr/>
        </p:nvSpPr>
        <p:spPr bwMode="auto">
          <a:xfrm>
            <a:off x="5508625" y="4724400"/>
            <a:ext cx="142875" cy="433388"/>
          </a:xfrm>
          <a:prstGeom prst="rect">
            <a:avLst/>
          </a:prstGeom>
          <a:noFill/>
          <a:ln w="12700" algn="ctr">
            <a:noFill/>
            <a:round/>
            <a:headEnd/>
            <a:tailEnd/>
          </a:ln>
        </p:spPr>
        <p:txBody>
          <a:bodyPr/>
          <a:lstStyle/>
          <a:p>
            <a:endParaRPr lang="en-CA"/>
          </a:p>
        </p:txBody>
      </p:sp>
      <p:sp>
        <p:nvSpPr>
          <p:cNvPr id="29707" name="Rectangle 14"/>
          <p:cNvSpPr>
            <a:spLocks noChangeArrowheads="1"/>
          </p:cNvSpPr>
          <p:nvPr/>
        </p:nvSpPr>
        <p:spPr bwMode="auto">
          <a:xfrm>
            <a:off x="6443663" y="4724400"/>
            <a:ext cx="144462" cy="433388"/>
          </a:xfrm>
          <a:prstGeom prst="rect">
            <a:avLst/>
          </a:prstGeom>
          <a:noFill/>
          <a:ln w="12700" algn="ctr">
            <a:noFill/>
            <a:round/>
            <a:headEnd/>
            <a:tailEnd/>
          </a:ln>
        </p:spPr>
        <p:txBody>
          <a:bodyPr/>
          <a:lstStyle/>
          <a:p>
            <a:endParaRPr lang="en-CA"/>
          </a:p>
        </p:txBody>
      </p:sp>
      <p:cxnSp>
        <p:nvCxnSpPr>
          <p:cNvPr id="17" name="Shape 16"/>
          <p:cNvCxnSpPr>
            <a:cxnSpLocks noChangeShapeType="1"/>
            <a:stCxn id="29731" idx="3"/>
            <a:endCxn id="29707" idx="2"/>
          </p:cNvCxnSpPr>
          <p:nvPr/>
        </p:nvCxnSpPr>
        <p:spPr bwMode="auto">
          <a:xfrm flipV="1">
            <a:off x="1476375" y="5157788"/>
            <a:ext cx="5040313" cy="1079500"/>
          </a:xfrm>
          <a:prstGeom prst="curvedConnector2">
            <a:avLst/>
          </a:prstGeom>
          <a:noFill/>
          <a:ln w="19050" algn="ctr">
            <a:solidFill>
              <a:schemeClr val="bg2"/>
            </a:solidFill>
            <a:round/>
            <a:headEnd/>
            <a:tailEnd type="triangle" w="lg" len="lg"/>
          </a:ln>
        </p:spPr>
      </p:cxnSp>
      <p:cxnSp>
        <p:nvCxnSpPr>
          <p:cNvPr id="18" name="Shape 17"/>
          <p:cNvCxnSpPr>
            <a:cxnSpLocks noChangeShapeType="1"/>
            <a:stCxn id="29731" idx="3"/>
            <a:endCxn id="29706" idx="2"/>
          </p:cNvCxnSpPr>
          <p:nvPr/>
        </p:nvCxnSpPr>
        <p:spPr bwMode="auto">
          <a:xfrm flipV="1">
            <a:off x="1476375" y="5157788"/>
            <a:ext cx="4103688" cy="1079500"/>
          </a:xfrm>
          <a:prstGeom prst="curvedConnector2">
            <a:avLst/>
          </a:prstGeom>
          <a:noFill/>
          <a:ln w="19050" algn="ctr">
            <a:solidFill>
              <a:schemeClr val="bg2"/>
            </a:solidFill>
            <a:round/>
            <a:headEnd/>
            <a:tailEnd type="triangle" w="lg" len="lg"/>
          </a:ln>
        </p:spPr>
      </p:cxnSp>
      <p:cxnSp>
        <p:nvCxnSpPr>
          <p:cNvPr id="19" name="Shape 18"/>
          <p:cNvCxnSpPr>
            <a:cxnSpLocks noChangeShapeType="1"/>
            <a:stCxn id="29731" idx="3"/>
            <a:endCxn id="29705" idx="2"/>
          </p:cNvCxnSpPr>
          <p:nvPr/>
        </p:nvCxnSpPr>
        <p:spPr bwMode="auto">
          <a:xfrm flipV="1">
            <a:off x="1476375" y="5157788"/>
            <a:ext cx="2952750" cy="1079500"/>
          </a:xfrm>
          <a:prstGeom prst="curvedConnector2">
            <a:avLst/>
          </a:prstGeom>
          <a:noFill/>
          <a:ln w="19050" algn="ctr">
            <a:solidFill>
              <a:schemeClr val="bg2"/>
            </a:solidFill>
            <a:round/>
            <a:headEnd/>
            <a:tailEnd type="triangle" w="lg" len="lg"/>
          </a:ln>
        </p:spPr>
      </p:cxnSp>
      <p:cxnSp>
        <p:nvCxnSpPr>
          <p:cNvPr id="20" name="Shape 19"/>
          <p:cNvCxnSpPr>
            <a:cxnSpLocks noChangeShapeType="1"/>
            <a:stCxn id="29731" idx="3"/>
            <a:endCxn id="29704" idx="2"/>
          </p:cNvCxnSpPr>
          <p:nvPr/>
        </p:nvCxnSpPr>
        <p:spPr bwMode="auto">
          <a:xfrm flipV="1">
            <a:off x="1476375" y="5157788"/>
            <a:ext cx="1584325" cy="1079500"/>
          </a:xfrm>
          <a:prstGeom prst="curvedConnector2">
            <a:avLst/>
          </a:prstGeom>
          <a:noFill/>
          <a:ln w="19050" algn="ctr">
            <a:solidFill>
              <a:schemeClr val="bg2"/>
            </a:solidFill>
            <a:round/>
            <a:headEnd/>
            <a:tailEnd type="triangle" w="lg" len="lg"/>
          </a:ln>
        </p:spPr>
      </p:cxnSp>
      <p:cxnSp>
        <p:nvCxnSpPr>
          <p:cNvPr id="21" name="Shape 20"/>
          <p:cNvCxnSpPr>
            <a:cxnSpLocks noChangeShapeType="1"/>
            <a:stCxn id="29731" idx="3"/>
            <a:endCxn id="29703" idx="2"/>
          </p:cNvCxnSpPr>
          <p:nvPr/>
        </p:nvCxnSpPr>
        <p:spPr bwMode="auto">
          <a:xfrm flipV="1">
            <a:off x="1476375" y="5157788"/>
            <a:ext cx="287338" cy="1079500"/>
          </a:xfrm>
          <a:prstGeom prst="curvedConnector2">
            <a:avLst/>
          </a:prstGeom>
          <a:noFill/>
          <a:ln w="19050" algn="ctr">
            <a:solidFill>
              <a:schemeClr val="bg2"/>
            </a:solidFill>
            <a:round/>
            <a:headEnd/>
            <a:tailEnd type="triangle" w="lg" len="lg"/>
          </a:ln>
        </p:spPr>
      </p:cxnSp>
      <p:cxnSp>
        <p:nvCxnSpPr>
          <p:cNvPr id="22" name="Shape 21"/>
          <p:cNvCxnSpPr>
            <a:cxnSpLocks noChangeShapeType="1"/>
            <a:stCxn id="29731" idx="3"/>
            <a:endCxn id="29702" idx="2"/>
          </p:cNvCxnSpPr>
          <p:nvPr/>
        </p:nvCxnSpPr>
        <p:spPr bwMode="auto">
          <a:xfrm flipH="1" flipV="1">
            <a:off x="900113" y="5157788"/>
            <a:ext cx="576262" cy="1079500"/>
          </a:xfrm>
          <a:prstGeom prst="curvedConnector4">
            <a:avLst>
              <a:gd name="adj1" fmla="val -39616"/>
              <a:gd name="adj2" fmla="val 60000"/>
            </a:avLst>
          </a:prstGeom>
          <a:noFill/>
          <a:ln w="19050" algn="ctr">
            <a:solidFill>
              <a:schemeClr val="bg2"/>
            </a:solidFill>
            <a:round/>
            <a:headEnd/>
            <a:tailEnd type="triangle" w="lg" len="lg"/>
          </a:ln>
        </p:spPr>
      </p:cxnSp>
      <p:sp>
        <p:nvSpPr>
          <p:cNvPr id="23" name="Rectangle 22"/>
          <p:cNvSpPr>
            <a:spLocks noChangeArrowheads="1"/>
          </p:cNvSpPr>
          <p:nvPr/>
        </p:nvSpPr>
        <p:spPr bwMode="auto">
          <a:xfrm>
            <a:off x="1763713" y="4797425"/>
            <a:ext cx="1368425" cy="360363"/>
          </a:xfrm>
          <a:prstGeom prst="rect">
            <a:avLst/>
          </a:prstGeom>
          <a:solidFill>
            <a:schemeClr val="accent1"/>
          </a:solidFill>
          <a:ln w="12700" algn="ctr">
            <a:noFill/>
            <a:round/>
            <a:headEnd/>
            <a:tailEnd/>
          </a:ln>
        </p:spPr>
        <p:txBody>
          <a:bodyPr lIns="0" tIns="0" rIns="0" bIns="91440" anchor="ctr"/>
          <a:lstStyle/>
          <a:p>
            <a:r>
              <a:rPr lang="en-CA" sz="2000"/>
              <a:t>"FIFTEEN"</a:t>
            </a:r>
            <a:r>
              <a:rPr lang="en-CA"/>
              <a:t>,</a:t>
            </a:r>
          </a:p>
        </p:txBody>
      </p:sp>
      <p:sp>
        <p:nvSpPr>
          <p:cNvPr id="24" name="Rectangle 23"/>
          <p:cNvSpPr>
            <a:spLocks noChangeArrowheads="1"/>
          </p:cNvSpPr>
          <p:nvPr/>
        </p:nvSpPr>
        <p:spPr bwMode="auto">
          <a:xfrm>
            <a:off x="5545138" y="4797425"/>
            <a:ext cx="1114425" cy="360363"/>
          </a:xfrm>
          <a:prstGeom prst="rect">
            <a:avLst/>
          </a:prstGeom>
          <a:solidFill>
            <a:schemeClr val="accent1"/>
          </a:solidFill>
          <a:ln w="12700" algn="ctr">
            <a:noFill/>
            <a:round/>
            <a:headEnd/>
            <a:tailEnd/>
          </a:ln>
        </p:spPr>
        <p:txBody>
          <a:bodyPr lIns="0" tIns="0" rIns="0" bIns="91440" anchor="ctr"/>
          <a:lstStyle/>
          <a:p>
            <a:r>
              <a:rPr lang="en-CA"/>
              <a:t>"</a:t>
            </a:r>
            <a:r>
              <a:rPr lang="en-CA" sz="2000"/>
              <a:t>FIFTY"</a:t>
            </a:r>
            <a:endParaRPr lang="en-CA"/>
          </a:p>
        </p:txBody>
      </p:sp>
      <p:grpSp>
        <p:nvGrpSpPr>
          <p:cNvPr id="6" name="Group 24"/>
          <p:cNvGrpSpPr>
            <a:grpSpLocks/>
          </p:cNvGrpSpPr>
          <p:nvPr/>
        </p:nvGrpSpPr>
        <p:grpSpPr bwMode="auto">
          <a:xfrm>
            <a:off x="5435600" y="3213100"/>
            <a:ext cx="2881313" cy="863600"/>
            <a:chOff x="35496" y="5733256"/>
            <a:chExt cx="2880320" cy="864096"/>
          </a:xfrm>
        </p:grpSpPr>
        <p:sp>
          <p:nvSpPr>
            <p:cNvPr id="29729" name="Rectangle 25"/>
            <p:cNvSpPr>
              <a:spLocks noChangeArrowheads="1"/>
            </p:cNvSpPr>
            <p:nvPr/>
          </p:nvSpPr>
          <p:spPr bwMode="auto">
            <a:xfrm>
              <a:off x="251520" y="6165304"/>
              <a:ext cx="2664296" cy="432048"/>
            </a:xfrm>
            <a:prstGeom prst="rect">
              <a:avLst/>
            </a:prstGeom>
            <a:solidFill>
              <a:schemeClr val="accent1"/>
            </a:solidFill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r>
                <a:rPr lang="en-CA"/>
                <a:t>"Fifty"</a:t>
              </a:r>
            </a:p>
          </p:txBody>
        </p:sp>
        <p:sp>
          <p:nvSpPr>
            <p:cNvPr id="29730" name="TextBox 26"/>
            <p:cNvSpPr txBox="1">
              <a:spLocks noChangeArrowheads="1"/>
            </p:cNvSpPr>
            <p:nvPr/>
          </p:nvSpPr>
          <p:spPr bwMode="auto">
            <a:xfrm>
              <a:off x="35496" y="5733256"/>
              <a:ext cx="817853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CA"/>
                <a:t>word</a:t>
              </a:r>
            </a:p>
          </p:txBody>
        </p:sp>
      </p:grpSp>
      <p:grpSp>
        <p:nvGrpSpPr>
          <p:cNvPr id="7" name="Group 27"/>
          <p:cNvGrpSpPr>
            <a:grpSpLocks/>
          </p:cNvGrpSpPr>
          <p:nvPr/>
        </p:nvGrpSpPr>
        <p:grpSpPr bwMode="auto">
          <a:xfrm>
            <a:off x="5435600" y="3213100"/>
            <a:ext cx="2881313" cy="863600"/>
            <a:chOff x="35496" y="5733256"/>
            <a:chExt cx="2880320" cy="864096"/>
          </a:xfrm>
        </p:grpSpPr>
        <p:sp>
          <p:nvSpPr>
            <p:cNvPr id="29727" name="Rectangle 28"/>
            <p:cNvSpPr>
              <a:spLocks noChangeArrowheads="1"/>
            </p:cNvSpPr>
            <p:nvPr/>
          </p:nvSpPr>
          <p:spPr bwMode="auto">
            <a:xfrm>
              <a:off x="251520" y="6165304"/>
              <a:ext cx="2664296" cy="432048"/>
            </a:xfrm>
            <a:prstGeom prst="rect">
              <a:avLst/>
            </a:prstGeom>
            <a:solidFill>
              <a:schemeClr val="accent1"/>
            </a:solidFill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r>
                <a:rPr lang="en-CA"/>
                <a:t>"Thirty"</a:t>
              </a:r>
            </a:p>
          </p:txBody>
        </p:sp>
        <p:sp>
          <p:nvSpPr>
            <p:cNvPr id="29728" name="TextBox 29"/>
            <p:cNvSpPr txBox="1">
              <a:spLocks noChangeArrowheads="1"/>
            </p:cNvSpPr>
            <p:nvPr/>
          </p:nvSpPr>
          <p:spPr bwMode="auto">
            <a:xfrm>
              <a:off x="35496" y="5733256"/>
              <a:ext cx="817853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CA"/>
                <a:t>word</a:t>
              </a:r>
            </a:p>
          </p:txBody>
        </p:sp>
      </p:grpSp>
      <p:grpSp>
        <p:nvGrpSpPr>
          <p:cNvPr id="8" name="Group 34"/>
          <p:cNvGrpSpPr>
            <a:grpSpLocks/>
          </p:cNvGrpSpPr>
          <p:nvPr/>
        </p:nvGrpSpPr>
        <p:grpSpPr bwMode="auto">
          <a:xfrm>
            <a:off x="5435600" y="3213100"/>
            <a:ext cx="2881313" cy="863600"/>
            <a:chOff x="35496" y="5733256"/>
            <a:chExt cx="2880320" cy="864096"/>
          </a:xfrm>
        </p:grpSpPr>
        <p:sp>
          <p:nvSpPr>
            <p:cNvPr id="29725" name="Rectangle 35"/>
            <p:cNvSpPr>
              <a:spLocks noChangeArrowheads="1"/>
            </p:cNvSpPr>
            <p:nvPr/>
          </p:nvSpPr>
          <p:spPr bwMode="auto">
            <a:xfrm>
              <a:off x="251520" y="6165304"/>
              <a:ext cx="2664296" cy="432048"/>
            </a:xfrm>
            <a:prstGeom prst="rect">
              <a:avLst/>
            </a:prstGeom>
            <a:solidFill>
              <a:schemeClr val="accent1"/>
            </a:solidFill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r>
                <a:rPr lang="en-CA"/>
                <a:t>"Twenty"</a:t>
              </a:r>
            </a:p>
          </p:txBody>
        </p:sp>
        <p:sp>
          <p:nvSpPr>
            <p:cNvPr id="29726" name="TextBox 36"/>
            <p:cNvSpPr txBox="1">
              <a:spLocks noChangeArrowheads="1"/>
            </p:cNvSpPr>
            <p:nvPr/>
          </p:nvSpPr>
          <p:spPr bwMode="auto">
            <a:xfrm>
              <a:off x="35496" y="5733256"/>
              <a:ext cx="817853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CA"/>
                <a:t>word</a:t>
              </a:r>
            </a:p>
          </p:txBody>
        </p:sp>
      </p:grpSp>
      <p:grpSp>
        <p:nvGrpSpPr>
          <p:cNvPr id="9" name="Group 37"/>
          <p:cNvGrpSpPr>
            <a:grpSpLocks/>
          </p:cNvGrpSpPr>
          <p:nvPr/>
        </p:nvGrpSpPr>
        <p:grpSpPr bwMode="auto">
          <a:xfrm>
            <a:off x="5435600" y="3213100"/>
            <a:ext cx="2881313" cy="863600"/>
            <a:chOff x="35496" y="5733256"/>
            <a:chExt cx="2880320" cy="864096"/>
          </a:xfrm>
        </p:grpSpPr>
        <p:sp>
          <p:nvSpPr>
            <p:cNvPr id="29723" name="Rectangle 38"/>
            <p:cNvSpPr>
              <a:spLocks noChangeArrowheads="1"/>
            </p:cNvSpPr>
            <p:nvPr/>
          </p:nvSpPr>
          <p:spPr bwMode="auto">
            <a:xfrm>
              <a:off x="251520" y="6165304"/>
              <a:ext cx="2664296" cy="432048"/>
            </a:xfrm>
            <a:prstGeom prst="rect">
              <a:avLst/>
            </a:prstGeom>
            <a:solidFill>
              <a:schemeClr val="accent1"/>
            </a:solidFill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r>
                <a:rPr lang="en-CA"/>
                <a:t>"Fifteen"</a:t>
              </a:r>
            </a:p>
          </p:txBody>
        </p:sp>
        <p:sp>
          <p:nvSpPr>
            <p:cNvPr id="29724" name="TextBox 39"/>
            <p:cNvSpPr txBox="1">
              <a:spLocks noChangeArrowheads="1"/>
            </p:cNvSpPr>
            <p:nvPr/>
          </p:nvSpPr>
          <p:spPr bwMode="auto">
            <a:xfrm>
              <a:off x="35496" y="5733256"/>
              <a:ext cx="817853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CA"/>
                <a:t>word</a:t>
              </a:r>
            </a:p>
          </p:txBody>
        </p:sp>
      </p:grpSp>
      <p:grpSp>
        <p:nvGrpSpPr>
          <p:cNvPr id="10" name="Group 40"/>
          <p:cNvGrpSpPr>
            <a:grpSpLocks/>
          </p:cNvGrpSpPr>
          <p:nvPr/>
        </p:nvGrpSpPr>
        <p:grpSpPr bwMode="auto">
          <a:xfrm>
            <a:off x="5435600" y="3213100"/>
            <a:ext cx="2881313" cy="863600"/>
            <a:chOff x="35496" y="5733256"/>
            <a:chExt cx="2880320" cy="864096"/>
          </a:xfrm>
        </p:grpSpPr>
        <p:sp>
          <p:nvSpPr>
            <p:cNvPr id="29721" name="Rectangle 41"/>
            <p:cNvSpPr>
              <a:spLocks noChangeArrowheads="1"/>
            </p:cNvSpPr>
            <p:nvPr/>
          </p:nvSpPr>
          <p:spPr bwMode="auto">
            <a:xfrm>
              <a:off x="251520" y="6165304"/>
              <a:ext cx="2664296" cy="432048"/>
            </a:xfrm>
            <a:prstGeom prst="rect">
              <a:avLst/>
            </a:prstGeom>
            <a:solidFill>
              <a:schemeClr val="accent1"/>
            </a:solidFill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r>
                <a:rPr lang="en-CA"/>
                <a:t>"Ten"</a:t>
              </a:r>
            </a:p>
          </p:txBody>
        </p:sp>
        <p:sp>
          <p:nvSpPr>
            <p:cNvPr id="29722" name="TextBox 42"/>
            <p:cNvSpPr txBox="1">
              <a:spLocks noChangeArrowheads="1"/>
            </p:cNvSpPr>
            <p:nvPr/>
          </p:nvSpPr>
          <p:spPr bwMode="auto">
            <a:xfrm>
              <a:off x="35496" y="5733256"/>
              <a:ext cx="817853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CA" dirty="0"/>
                <a:t>word</a:t>
              </a:r>
            </a:p>
          </p:txBody>
        </p:sp>
      </p:grpSp>
      <p:sp>
        <p:nvSpPr>
          <p:cNvPr id="39" name="TextBox 42"/>
          <p:cNvSpPr txBox="1">
            <a:spLocks noChangeArrowheads="1"/>
          </p:cNvSpPr>
          <p:nvPr/>
        </p:nvSpPr>
        <p:spPr bwMode="auto">
          <a:xfrm>
            <a:off x="5436096" y="3212976"/>
            <a:ext cx="818135" cy="46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dirty="0">
                <a:solidFill>
                  <a:schemeClr val="bg2"/>
                </a:solidFill>
              </a:rPr>
              <a:t>word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xit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2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"/>
                            </p:stCondLst>
                            <p:childTnLst>
                              <p:par>
                                <p:cTn id="2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000"/>
                            </p:stCondLst>
                            <p:childTnLst>
                              <p:par>
                                <p:cTn id="2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xit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3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"/>
                            </p:stCondLst>
                            <p:childTnLst>
                              <p:par>
                                <p:cTn id="4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xit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4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00"/>
                            </p:stCondLst>
                            <p:childTnLst>
                              <p:par>
                                <p:cTn id="4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000"/>
                            </p:stCondLst>
                            <p:childTnLst>
                              <p:par>
                                <p:cTn id="5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xit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6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500"/>
                            </p:stCondLst>
                            <p:childTnLst>
                              <p:par>
                                <p:cTn id="6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1000"/>
                            </p:stCondLst>
                            <p:childTnLst>
                              <p:par>
                                <p:cTn id="6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  <p:bldP spid="24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CA" dirty="0"/>
              <a:t>Adding with an </a:t>
            </a:r>
            <a:r>
              <a:rPr lang="en-CA" dirty="0" err="1"/>
              <a:t>Iterator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CA" dirty="0"/>
              <a:t>Adds </a:t>
            </a:r>
            <a:r>
              <a:rPr lang="en-CA" i="1" dirty="0"/>
              <a:t>towards the front</a:t>
            </a:r>
            <a:r>
              <a:rPr lang="en-CA" dirty="0"/>
              <a:t> of the list</a:t>
            </a:r>
          </a:p>
          <a:p>
            <a:pPr lvl="1">
              <a:defRPr/>
            </a:pPr>
            <a:r>
              <a:rPr lang="en-CA" dirty="0"/>
              <a:t>if going forward, then </a:t>
            </a:r>
            <a:r>
              <a:rPr lang="en-CA" dirty="0" err="1"/>
              <a:t>iterator</a:t>
            </a:r>
            <a:r>
              <a:rPr lang="en-CA" dirty="0"/>
              <a:t> will not see them</a:t>
            </a:r>
          </a:p>
          <a:p>
            <a:pPr>
              <a:defRPr/>
            </a:pPr>
            <a:endParaRPr lang="en-CA" dirty="0"/>
          </a:p>
          <a:p>
            <a:pPr>
              <a:defRPr/>
            </a:pPr>
            <a:endParaRPr lang="en-CA" dirty="0"/>
          </a:p>
          <a:p>
            <a:pPr>
              <a:defRPr/>
            </a:pPr>
            <a:endParaRPr lang="en-CA" dirty="0"/>
          </a:p>
          <a:p>
            <a:pPr lvl="1">
              <a:defRPr/>
            </a:pPr>
            <a:r>
              <a:rPr lang="en-CA" dirty="0"/>
              <a:t>if going backward. </a:t>
            </a:r>
            <a:r>
              <a:rPr lang="en-CA" dirty="0" err="1"/>
              <a:t>iterator</a:t>
            </a:r>
            <a:r>
              <a:rPr lang="en-CA" dirty="0"/>
              <a:t> will see them</a:t>
            </a:r>
          </a:p>
          <a:p>
            <a:pPr lvl="1">
              <a:defRPr/>
            </a:pPr>
            <a:endParaRPr lang="en-CA" dirty="0"/>
          </a:p>
        </p:txBody>
      </p:sp>
      <p:grpSp>
        <p:nvGrpSpPr>
          <p:cNvPr id="30724" name="Group 3"/>
          <p:cNvGrpSpPr>
            <a:grpSpLocks/>
          </p:cNvGrpSpPr>
          <p:nvPr/>
        </p:nvGrpSpPr>
        <p:grpSpPr bwMode="auto">
          <a:xfrm>
            <a:off x="684213" y="4867275"/>
            <a:ext cx="5975350" cy="866775"/>
            <a:chOff x="35496" y="5733256"/>
            <a:chExt cx="5976664" cy="865430"/>
          </a:xfrm>
        </p:grpSpPr>
        <p:sp>
          <p:nvSpPr>
            <p:cNvPr id="30767" name="Rectangle 4"/>
            <p:cNvSpPr>
              <a:spLocks noChangeArrowheads="1"/>
            </p:cNvSpPr>
            <p:nvPr/>
          </p:nvSpPr>
          <p:spPr bwMode="auto">
            <a:xfrm>
              <a:off x="251520" y="6166638"/>
              <a:ext cx="5760640" cy="432048"/>
            </a:xfrm>
            <a:prstGeom prst="rect">
              <a:avLst/>
            </a:prstGeom>
            <a:solidFill>
              <a:schemeClr val="accent1"/>
            </a:solidFill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r>
                <a:rPr lang="en-CA"/>
                <a:t>"Ten", "Fifteen", "Twenty", "Thirty", "Fifty"</a:t>
              </a:r>
            </a:p>
          </p:txBody>
        </p:sp>
        <p:sp>
          <p:nvSpPr>
            <p:cNvPr id="30768" name="TextBox 5"/>
            <p:cNvSpPr txBox="1">
              <a:spLocks noChangeArrowheads="1"/>
            </p:cNvSpPr>
            <p:nvPr/>
          </p:nvSpPr>
          <p:spPr bwMode="auto">
            <a:xfrm>
              <a:off x="35496" y="5733256"/>
              <a:ext cx="184772" cy="4610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endParaRPr lang="en-CA"/>
            </a:p>
          </p:txBody>
        </p:sp>
      </p:grpSp>
      <p:grpSp>
        <p:nvGrpSpPr>
          <p:cNvPr id="30725" name="Group 6"/>
          <p:cNvGrpSpPr>
            <a:grpSpLocks/>
          </p:cNvGrpSpPr>
          <p:nvPr/>
        </p:nvGrpSpPr>
        <p:grpSpPr bwMode="auto">
          <a:xfrm>
            <a:off x="755650" y="5876925"/>
            <a:ext cx="720725" cy="863600"/>
            <a:chOff x="35496" y="5733256"/>
            <a:chExt cx="720080" cy="864096"/>
          </a:xfrm>
        </p:grpSpPr>
        <p:sp>
          <p:nvSpPr>
            <p:cNvPr id="30765" name="Rectangle 7"/>
            <p:cNvSpPr>
              <a:spLocks noChangeArrowheads="1"/>
            </p:cNvSpPr>
            <p:nvPr/>
          </p:nvSpPr>
          <p:spPr bwMode="auto">
            <a:xfrm>
              <a:off x="251520" y="6165304"/>
              <a:ext cx="504056" cy="432048"/>
            </a:xfrm>
            <a:prstGeom prst="rect">
              <a:avLst/>
            </a:prstGeom>
            <a:solidFill>
              <a:schemeClr val="accent1"/>
            </a:solidFill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/>
              <a:r>
                <a:rPr lang="en-CA"/>
                <a:t>&amp;</a:t>
              </a:r>
            </a:p>
          </p:txBody>
        </p:sp>
        <p:sp>
          <p:nvSpPr>
            <p:cNvPr id="30766" name="TextBox 8"/>
            <p:cNvSpPr txBox="1">
              <a:spLocks noChangeArrowheads="1"/>
            </p:cNvSpPr>
            <p:nvPr/>
          </p:nvSpPr>
          <p:spPr bwMode="auto">
            <a:xfrm>
              <a:off x="35496" y="5733256"/>
              <a:ext cx="354584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CA"/>
                <a:t>it</a:t>
              </a:r>
            </a:p>
          </p:txBody>
        </p:sp>
      </p:grpSp>
      <p:sp>
        <p:nvSpPr>
          <p:cNvPr id="30726" name="Rectangle 9"/>
          <p:cNvSpPr>
            <a:spLocks noChangeArrowheads="1"/>
          </p:cNvSpPr>
          <p:nvPr/>
        </p:nvSpPr>
        <p:spPr bwMode="auto">
          <a:xfrm>
            <a:off x="827088" y="5297488"/>
            <a:ext cx="144462" cy="433387"/>
          </a:xfrm>
          <a:prstGeom prst="rect">
            <a:avLst/>
          </a:prstGeom>
          <a:noFill/>
          <a:ln w="12700" algn="ctr">
            <a:noFill/>
            <a:round/>
            <a:headEnd/>
            <a:tailEnd/>
          </a:ln>
        </p:spPr>
        <p:txBody>
          <a:bodyPr/>
          <a:lstStyle/>
          <a:p>
            <a:endParaRPr lang="en-CA"/>
          </a:p>
        </p:txBody>
      </p:sp>
      <p:sp>
        <p:nvSpPr>
          <p:cNvPr id="30727" name="Rectangle 10"/>
          <p:cNvSpPr>
            <a:spLocks noChangeArrowheads="1"/>
          </p:cNvSpPr>
          <p:nvPr/>
        </p:nvSpPr>
        <p:spPr bwMode="auto">
          <a:xfrm>
            <a:off x="1692275" y="5297488"/>
            <a:ext cx="142875" cy="433387"/>
          </a:xfrm>
          <a:prstGeom prst="rect">
            <a:avLst/>
          </a:prstGeom>
          <a:noFill/>
          <a:ln w="12700" algn="ctr">
            <a:noFill/>
            <a:round/>
            <a:headEnd/>
            <a:tailEnd/>
          </a:ln>
        </p:spPr>
        <p:txBody>
          <a:bodyPr/>
          <a:lstStyle/>
          <a:p>
            <a:endParaRPr lang="en-CA"/>
          </a:p>
        </p:txBody>
      </p:sp>
      <p:sp>
        <p:nvSpPr>
          <p:cNvPr id="30728" name="Rectangle 11"/>
          <p:cNvSpPr>
            <a:spLocks noChangeArrowheads="1"/>
          </p:cNvSpPr>
          <p:nvPr/>
        </p:nvSpPr>
        <p:spPr bwMode="auto">
          <a:xfrm>
            <a:off x="2987675" y="5297488"/>
            <a:ext cx="144463" cy="433387"/>
          </a:xfrm>
          <a:prstGeom prst="rect">
            <a:avLst/>
          </a:prstGeom>
          <a:noFill/>
          <a:ln w="12700" algn="ctr">
            <a:noFill/>
            <a:round/>
            <a:headEnd/>
            <a:tailEnd/>
          </a:ln>
        </p:spPr>
        <p:txBody>
          <a:bodyPr/>
          <a:lstStyle/>
          <a:p>
            <a:endParaRPr lang="en-CA"/>
          </a:p>
        </p:txBody>
      </p:sp>
      <p:sp>
        <p:nvSpPr>
          <p:cNvPr id="30729" name="Rectangle 12"/>
          <p:cNvSpPr>
            <a:spLocks noChangeArrowheads="1"/>
          </p:cNvSpPr>
          <p:nvPr/>
        </p:nvSpPr>
        <p:spPr bwMode="auto">
          <a:xfrm>
            <a:off x="4356100" y="5297488"/>
            <a:ext cx="144463" cy="433387"/>
          </a:xfrm>
          <a:prstGeom prst="rect">
            <a:avLst/>
          </a:prstGeom>
          <a:noFill/>
          <a:ln w="12700" algn="ctr">
            <a:noFill/>
            <a:round/>
            <a:headEnd/>
            <a:tailEnd/>
          </a:ln>
        </p:spPr>
        <p:txBody>
          <a:bodyPr/>
          <a:lstStyle/>
          <a:p>
            <a:endParaRPr lang="en-CA"/>
          </a:p>
        </p:txBody>
      </p:sp>
      <p:sp>
        <p:nvSpPr>
          <p:cNvPr id="30730" name="Rectangle 13"/>
          <p:cNvSpPr>
            <a:spLocks noChangeArrowheads="1"/>
          </p:cNvSpPr>
          <p:nvPr/>
        </p:nvSpPr>
        <p:spPr bwMode="auto">
          <a:xfrm>
            <a:off x="5508625" y="5299075"/>
            <a:ext cx="142875" cy="433388"/>
          </a:xfrm>
          <a:prstGeom prst="rect">
            <a:avLst/>
          </a:prstGeom>
          <a:noFill/>
          <a:ln w="12700" algn="ctr">
            <a:noFill/>
            <a:round/>
            <a:headEnd/>
            <a:tailEnd/>
          </a:ln>
        </p:spPr>
        <p:txBody>
          <a:bodyPr/>
          <a:lstStyle/>
          <a:p>
            <a:endParaRPr lang="en-CA"/>
          </a:p>
        </p:txBody>
      </p:sp>
      <p:sp>
        <p:nvSpPr>
          <p:cNvPr id="30731" name="Rectangle 14"/>
          <p:cNvSpPr>
            <a:spLocks noChangeArrowheads="1"/>
          </p:cNvSpPr>
          <p:nvPr/>
        </p:nvSpPr>
        <p:spPr bwMode="auto">
          <a:xfrm>
            <a:off x="6443663" y="5299075"/>
            <a:ext cx="144462" cy="433388"/>
          </a:xfrm>
          <a:prstGeom prst="rect">
            <a:avLst/>
          </a:prstGeom>
          <a:noFill/>
          <a:ln w="12700" algn="ctr">
            <a:noFill/>
            <a:round/>
            <a:headEnd/>
            <a:tailEnd/>
          </a:ln>
        </p:spPr>
        <p:txBody>
          <a:bodyPr/>
          <a:lstStyle/>
          <a:p>
            <a:endParaRPr lang="en-CA"/>
          </a:p>
        </p:txBody>
      </p:sp>
      <p:cxnSp>
        <p:nvCxnSpPr>
          <p:cNvPr id="16" name="Shape 15"/>
          <p:cNvCxnSpPr>
            <a:cxnSpLocks noChangeShapeType="1"/>
            <a:stCxn id="30765" idx="3"/>
            <a:endCxn id="30731" idx="2"/>
          </p:cNvCxnSpPr>
          <p:nvPr/>
        </p:nvCxnSpPr>
        <p:spPr bwMode="auto">
          <a:xfrm flipV="1">
            <a:off x="1476375" y="5732463"/>
            <a:ext cx="5040313" cy="792162"/>
          </a:xfrm>
          <a:prstGeom prst="curvedConnector2">
            <a:avLst/>
          </a:prstGeom>
          <a:noFill/>
          <a:ln w="19050" algn="ctr">
            <a:solidFill>
              <a:schemeClr val="bg2"/>
            </a:solidFill>
            <a:round/>
            <a:headEnd/>
            <a:tailEnd type="triangle" w="lg" len="lg"/>
          </a:ln>
        </p:spPr>
      </p:cxnSp>
      <p:cxnSp>
        <p:nvCxnSpPr>
          <p:cNvPr id="17" name="Shape 16"/>
          <p:cNvCxnSpPr>
            <a:cxnSpLocks noChangeShapeType="1"/>
            <a:stCxn id="30765" idx="3"/>
            <a:endCxn id="30730" idx="2"/>
          </p:cNvCxnSpPr>
          <p:nvPr/>
        </p:nvCxnSpPr>
        <p:spPr bwMode="auto">
          <a:xfrm flipV="1">
            <a:off x="1476375" y="5732463"/>
            <a:ext cx="4103688" cy="792162"/>
          </a:xfrm>
          <a:prstGeom prst="curvedConnector2">
            <a:avLst/>
          </a:prstGeom>
          <a:noFill/>
          <a:ln w="19050" algn="ctr">
            <a:solidFill>
              <a:schemeClr val="bg2"/>
            </a:solidFill>
            <a:round/>
            <a:headEnd/>
            <a:tailEnd type="triangle" w="lg" len="lg"/>
          </a:ln>
        </p:spPr>
      </p:cxnSp>
      <p:grpSp>
        <p:nvGrpSpPr>
          <p:cNvPr id="6" name="Group 25"/>
          <p:cNvGrpSpPr>
            <a:grpSpLocks/>
          </p:cNvGrpSpPr>
          <p:nvPr/>
        </p:nvGrpSpPr>
        <p:grpSpPr bwMode="auto">
          <a:xfrm>
            <a:off x="684213" y="4867275"/>
            <a:ext cx="6688137" cy="865188"/>
            <a:chOff x="35496" y="5733256"/>
            <a:chExt cx="6689187" cy="864096"/>
          </a:xfrm>
        </p:grpSpPr>
        <p:sp>
          <p:nvSpPr>
            <p:cNvPr id="30763" name="Rectangle 26"/>
            <p:cNvSpPr>
              <a:spLocks noChangeArrowheads="1"/>
            </p:cNvSpPr>
            <p:nvPr/>
          </p:nvSpPr>
          <p:spPr bwMode="auto">
            <a:xfrm>
              <a:off x="251521" y="6165304"/>
              <a:ext cx="6473162" cy="432048"/>
            </a:xfrm>
            <a:prstGeom prst="rect">
              <a:avLst/>
            </a:prstGeom>
            <a:solidFill>
              <a:schemeClr val="accent1"/>
            </a:solidFill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r>
                <a:rPr lang="en-CA"/>
                <a:t>"Ten", "Fifteen", "Twenty", "Thirty", "A", "Fifty"</a:t>
              </a:r>
            </a:p>
          </p:txBody>
        </p:sp>
        <p:sp>
          <p:nvSpPr>
            <p:cNvPr id="30764" name="TextBox 27"/>
            <p:cNvSpPr txBox="1">
              <a:spLocks noChangeArrowheads="1"/>
            </p:cNvSpPr>
            <p:nvPr/>
          </p:nvSpPr>
          <p:spPr bwMode="auto">
            <a:xfrm>
              <a:off x="35496" y="5733256"/>
              <a:ext cx="184772" cy="4610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endParaRPr lang="en-CA"/>
            </a:p>
          </p:txBody>
        </p:sp>
      </p:grpSp>
      <p:grpSp>
        <p:nvGrpSpPr>
          <p:cNvPr id="7" name="Group 28"/>
          <p:cNvGrpSpPr>
            <a:grpSpLocks/>
          </p:cNvGrpSpPr>
          <p:nvPr/>
        </p:nvGrpSpPr>
        <p:grpSpPr bwMode="auto">
          <a:xfrm>
            <a:off x="684213" y="4867275"/>
            <a:ext cx="7272337" cy="865188"/>
            <a:chOff x="35496" y="5733256"/>
            <a:chExt cx="7274409" cy="864096"/>
          </a:xfrm>
        </p:grpSpPr>
        <p:sp>
          <p:nvSpPr>
            <p:cNvPr id="30761" name="Rectangle 29"/>
            <p:cNvSpPr>
              <a:spLocks noChangeArrowheads="1"/>
            </p:cNvSpPr>
            <p:nvPr/>
          </p:nvSpPr>
          <p:spPr bwMode="auto">
            <a:xfrm>
              <a:off x="251520" y="6165304"/>
              <a:ext cx="7058385" cy="432048"/>
            </a:xfrm>
            <a:prstGeom prst="rect">
              <a:avLst/>
            </a:prstGeom>
            <a:solidFill>
              <a:schemeClr val="accent1"/>
            </a:solidFill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r>
                <a:rPr lang="en-CA"/>
                <a:t>"Ten", "Fifteen", "Twenty", "Thirty", "B", "A", "Fifty"</a:t>
              </a:r>
            </a:p>
          </p:txBody>
        </p:sp>
        <p:sp>
          <p:nvSpPr>
            <p:cNvPr id="30762" name="TextBox 30"/>
            <p:cNvSpPr txBox="1">
              <a:spLocks noChangeArrowheads="1"/>
            </p:cNvSpPr>
            <p:nvPr/>
          </p:nvSpPr>
          <p:spPr bwMode="auto">
            <a:xfrm>
              <a:off x="35496" y="5733256"/>
              <a:ext cx="184772" cy="4610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endParaRPr lang="en-CA"/>
            </a:p>
          </p:txBody>
        </p:sp>
      </p:grpSp>
      <p:grpSp>
        <p:nvGrpSpPr>
          <p:cNvPr id="30736" name="Group 31"/>
          <p:cNvGrpSpPr>
            <a:grpSpLocks/>
          </p:cNvGrpSpPr>
          <p:nvPr/>
        </p:nvGrpSpPr>
        <p:grpSpPr bwMode="auto">
          <a:xfrm>
            <a:off x="836613" y="2636838"/>
            <a:ext cx="5975350" cy="865187"/>
            <a:chOff x="35496" y="5733256"/>
            <a:chExt cx="5976664" cy="864096"/>
          </a:xfrm>
        </p:grpSpPr>
        <p:sp>
          <p:nvSpPr>
            <p:cNvPr id="30759" name="Rectangle 32"/>
            <p:cNvSpPr>
              <a:spLocks noChangeArrowheads="1"/>
            </p:cNvSpPr>
            <p:nvPr/>
          </p:nvSpPr>
          <p:spPr bwMode="auto">
            <a:xfrm>
              <a:off x="251520" y="6165304"/>
              <a:ext cx="5760640" cy="432048"/>
            </a:xfrm>
            <a:prstGeom prst="rect">
              <a:avLst/>
            </a:prstGeom>
            <a:solidFill>
              <a:schemeClr val="accent1"/>
            </a:solidFill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r>
                <a:rPr lang="en-CA"/>
                <a:t>"Ten", "Fifteen", "Twenty", "Thirty", "Fifty"</a:t>
              </a:r>
            </a:p>
          </p:txBody>
        </p:sp>
        <p:sp>
          <p:nvSpPr>
            <p:cNvPr id="30760" name="TextBox 33"/>
            <p:cNvSpPr txBox="1">
              <a:spLocks noChangeArrowheads="1"/>
            </p:cNvSpPr>
            <p:nvPr/>
          </p:nvSpPr>
          <p:spPr bwMode="auto">
            <a:xfrm>
              <a:off x="35496" y="5733256"/>
              <a:ext cx="184772" cy="4610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endParaRPr lang="en-CA"/>
            </a:p>
          </p:txBody>
        </p:sp>
      </p:grpSp>
      <p:grpSp>
        <p:nvGrpSpPr>
          <p:cNvPr id="30737" name="Group 34"/>
          <p:cNvGrpSpPr>
            <a:grpSpLocks/>
          </p:cNvGrpSpPr>
          <p:nvPr/>
        </p:nvGrpSpPr>
        <p:grpSpPr bwMode="auto">
          <a:xfrm>
            <a:off x="755650" y="3717925"/>
            <a:ext cx="720725" cy="863600"/>
            <a:chOff x="35496" y="5733256"/>
            <a:chExt cx="720080" cy="864098"/>
          </a:xfrm>
        </p:grpSpPr>
        <p:sp>
          <p:nvSpPr>
            <p:cNvPr id="30757" name="Rectangle 35"/>
            <p:cNvSpPr>
              <a:spLocks noChangeArrowheads="1"/>
            </p:cNvSpPr>
            <p:nvPr/>
          </p:nvSpPr>
          <p:spPr bwMode="auto">
            <a:xfrm>
              <a:off x="251520" y="6165306"/>
              <a:ext cx="504056" cy="432048"/>
            </a:xfrm>
            <a:prstGeom prst="rect">
              <a:avLst/>
            </a:prstGeom>
            <a:solidFill>
              <a:schemeClr val="accent1"/>
            </a:solidFill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/>
              <a:r>
                <a:rPr lang="en-CA"/>
                <a:t>&amp;</a:t>
              </a:r>
            </a:p>
          </p:txBody>
        </p:sp>
        <p:sp>
          <p:nvSpPr>
            <p:cNvPr id="30758" name="TextBox 36"/>
            <p:cNvSpPr txBox="1">
              <a:spLocks noChangeArrowheads="1"/>
            </p:cNvSpPr>
            <p:nvPr/>
          </p:nvSpPr>
          <p:spPr bwMode="auto">
            <a:xfrm>
              <a:off x="35496" y="5733256"/>
              <a:ext cx="354584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CA"/>
                <a:t>it</a:t>
              </a:r>
            </a:p>
          </p:txBody>
        </p:sp>
      </p:grpSp>
      <p:sp>
        <p:nvSpPr>
          <p:cNvPr id="30738" name="Rectangle 37"/>
          <p:cNvSpPr>
            <a:spLocks noChangeArrowheads="1"/>
          </p:cNvSpPr>
          <p:nvPr/>
        </p:nvSpPr>
        <p:spPr bwMode="auto">
          <a:xfrm>
            <a:off x="979488" y="3068638"/>
            <a:ext cx="144462" cy="433387"/>
          </a:xfrm>
          <a:prstGeom prst="rect">
            <a:avLst/>
          </a:prstGeom>
          <a:noFill/>
          <a:ln w="12700" algn="ctr">
            <a:noFill/>
            <a:round/>
            <a:headEnd/>
            <a:tailEnd/>
          </a:ln>
        </p:spPr>
        <p:txBody>
          <a:bodyPr/>
          <a:lstStyle/>
          <a:p>
            <a:endParaRPr lang="en-CA"/>
          </a:p>
        </p:txBody>
      </p:sp>
      <p:sp>
        <p:nvSpPr>
          <p:cNvPr id="30739" name="Rectangle 38"/>
          <p:cNvSpPr>
            <a:spLocks noChangeArrowheads="1"/>
          </p:cNvSpPr>
          <p:nvPr/>
        </p:nvSpPr>
        <p:spPr bwMode="auto">
          <a:xfrm>
            <a:off x="1844675" y="3068638"/>
            <a:ext cx="142875" cy="433387"/>
          </a:xfrm>
          <a:prstGeom prst="rect">
            <a:avLst/>
          </a:prstGeom>
          <a:noFill/>
          <a:ln w="12700" algn="ctr">
            <a:noFill/>
            <a:round/>
            <a:headEnd/>
            <a:tailEnd/>
          </a:ln>
        </p:spPr>
        <p:txBody>
          <a:bodyPr/>
          <a:lstStyle/>
          <a:p>
            <a:endParaRPr lang="en-CA"/>
          </a:p>
        </p:txBody>
      </p:sp>
      <p:sp>
        <p:nvSpPr>
          <p:cNvPr id="30740" name="Rectangle 39"/>
          <p:cNvSpPr>
            <a:spLocks noChangeArrowheads="1"/>
          </p:cNvSpPr>
          <p:nvPr/>
        </p:nvSpPr>
        <p:spPr bwMode="auto">
          <a:xfrm>
            <a:off x="2411413" y="3068638"/>
            <a:ext cx="144462" cy="433387"/>
          </a:xfrm>
          <a:prstGeom prst="rect">
            <a:avLst/>
          </a:prstGeom>
          <a:noFill/>
          <a:ln w="12700" algn="ctr">
            <a:noFill/>
            <a:round/>
            <a:headEnd/>
            <a:tailEnd/>
          </a:ln>
        </p:spPr>
        <p:txBody>
          <a:bodyPr/>
          <a:lstStyle/>
          <a:p>
            <a:endParaRPr lang="en-CA"/>
          </a:p>
        </p:txBody>
      </p:sp>
      <p:sp>
        <p:nvSpPr>
          <p:cNvPr id="30741" name="Rectangle 40"/>
          <p:cNvSpPr>
            <a:spLocks noChangeArrowheads="1"/>
          </p:cNvSpPr>
          <p:nvPr/>
        </p:nvSpPr>
        <p:spPr bwMode="auto">
          <a:xfrm>
            <a:off x="3059113" y="3068638"/>
            <a:ext cx="144462" cy="433387"/>
          </a:xfrm>
          <a:prstGeom prst="rect">
            <a:avLst/>
          </a:prstGeom>
          <a:noFill/>
          <a:ln w="12700" algn="ctr">
            <a:noFill/>
            <a:round/>
            <a:headEnd/>
            <a:tailEnd/>
          </a:ln>
        </p:spPr>
        <p:txBody>
          <a:bodyPr/>
          <a:lstStyle/>
          <a:p>
            <a:endParaRPr lang="en-CA"/>
          </a:p>
        </p:txBody>
      </p:sp>
      <p:sp>
        <p:nvSpPr>
          <p:cNvPr id="30742" name="Rectangle 41"/>
          <p:cNvSpPr>
            <a:spLocks noChangeArrowheads="1"/>
          </p:cNvSpPr>
          <p:nvPr/>
        </p:nvSpPr>
        <p:spPr bwMode="auto">
          <a:xfrm>
            <a:off x="4211638" y="3140075"/>
            <a:ext cx="142875" cy="433388"/>
          </a:xfrm>
          <a:prstGeom prst="rect">
            <a:avLst/>
          </a:prstGeom>
          <a:noFill/>
          <a:ln w="12700" algn="ctr">
            <a:noFill/>
            <a:round/>
            <a:headEnd/>
            <a:tailEnd/>
          </a:ln>
        </p:spPr>
        <p:txBody>
          <a:bodyPr/>
          <a:lstStyle/>
          <a:p>
            <a:endParaRPr lang="en-CA"/>
          </a:p>
        </p:txBody>
      </p:sp>
      <p:sp>
        <p:nvSpPr>
          <p:cNvPr id="30743" name="Rectangle 42"/>
          <p:cNvSpPr>
            <a:spLocks noChangeArrowheads="1"/>
          </p:cNvSpPr>
          <p:nvPr/>
        </p:nvSpPr>
        <p:spPr bwMode="auto">
          <a:xfrm>
            <a:off x="6596063" y="3068638"/>
            <a:ext cx="144462" cy="433387"/>
          </a:xfrm>
          <a:prstGeom prst="rect">
            <a:avLst/>
          </a:prstGeom>
          <a:noFill/>
          <a:ln w="12700" algn="ctr">
            <a:noFill/>
            <a:round/>
            <a:headEnd/>
            <a:tailEnd/>
          </a:ln>
        </p:spPr>
        <p:txBody>
          <a:bodyPr/>
          <a:lstStyle/>
          <a:p>
            <a:endParaRPr lang="en-CA"/>
          </a:p>
        </p:txBody>
      </p:sp>
      <p:cxnSp>
        <p:nvCxnSpPr>
          <p:cNvPr id="44" name="Shape 43"/>
          <p:cNvCxnSpPr>
            <a:cxnSpLocks noChangeShapeType="1"/>
            <a:stCxn id="30757" idx="3"/>
            <a:endCxn id="30738" idx="2"/>
          </p:cNvCxnSpPr>
          <p:nvPr/>
        </p:nvCxnSpPr>
        <p:spPr bwMode="auto">
          <a:xfrm flipH="1" flipV="1">
            <a:off x="1052513" y="3502025"/>
            <a:ext cx="423862" cy="863600"/>
          </a:xfrm>
          <a:prstGeom prst="curvedConnector4">
            <a:avLst>
              <a:gd name="adj1" fmla="val -53921"/>
              <a:gd name="adj2" fmla="val 62509"/>
            </a:avLst>
          </a:prstGeom>
          <a:noFill/>
          <a:ln w="19050" algn="ctr">
            <a:solidFill>
              <a:schemeClr val="bg2"/>
            </a:solidFill>
            <a:round/>
            <a:headEnd/>
            <a:tailEnd type="triangle" w="lg" len="lg"/>
          </a:ln>
        </p:spPr>
      </p:cxnSp>
      <p:cxnSp>
        <p:nvCxnSpPr>
          <p:cNvPr id="45" name="Shape 44"/>
          <p:cNvCxnSpPr>
            <a:cxnSpLocks noChangeShapeType="1"/>
            <a:stCxn id="30757" idx="3"/>
            <a:endCxn id="30739" idx="2"/>
          </p:cNvCxnSpPr>
          <p:nvPr/>
        </p:nvCxnSpPr>
        <p:spPr bwMode="auto">
          <a:xfrm flipV="1">
            <a:off x="1476375" y="3502025"/>
            <a:ext cx="439738" cy="863600"/>
          </a:xfrm>
          <a:prstGeom prst="curvedConnector2">
            <a:avLst/>
          </a:prstGeom>
          <a:noFill/>
          <a:ln w="19050" algn="ctr">
            <a:solidFill>
              <a:schemeClr val="bg2"/>
            </a:solidFill>
            <a:round/>
            <a:headEnd/>
            <a:tailEnd type="triangle" w="lg" len="lg"/>
          </a:ln>
        </p:spPr>
      </p:cxnSp>
      <p:grpSp>
        <p:nvGrpSpPr>
          <p:cNvPr id="10" name="Group 45"/>
          <p:cNvGrpSpPr>
            <a:grpSpLocks/>
          </p:cNvGrpSpPr>
          <p:nvPr/>
        </p:nvGrpSpPr>
        <p:grpSpPr bwMode="auto">
          <a:xfrm>
            <a:off x="836613" y="2636838"/>
            <a:ext cx="6688137" cy="865187"/>
            <a:chOff x="35496" y="5733256"/>
            <a:chExt cx="6689187" cy="864096"/>
          </a:xfrm>
        </p:grpSpPr>
        <p:sp>
          <p:nvSpPr>
            <p:cNvPr id="30755" name="Rectangle 46"/>
            <p:cNvSpPr>
              <a:spLocks noChangeArrowheads="1"/>
            </p:cNvSpPr>
            <p:nvPr/>
          </p:nvSpPr>
          <p:spPr bwMode="auto">
            <a:xfrm>
              <a:off x="251521" y="6165304"/>
              <a:ext cx="6473162" cy="432048"/>
            </a:xfrm>
            <a:prstGeom prst="rect">
              <a:avLst/>
            </a:prstGeom>
            <a:solidFill>
              <a:schemeClr val="accent1"/>
            </a:solidFill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r>
                <a:rPr lang="en-CA"/>
                <a:t>"Ten", "A", "Fifteen", "Twenty", "Thirty", "Fifty"</a:t>
              </a:r>
            </a:p>
          </p:txBody>
        </p:sp>
        <p:sp>
          <p:nvSpPr>
            <p:cNvPr id="30756" name="TextBox 47"/>
            <p:cNvSpPr txBox="1">
              <a:spLocks noChangeArrowheads="1"/>
            </p:cNvSpPr>
            <p:nvPr/>
          </p:nvSpPr>
          <p:spPr bwMode="auto">
            <a:xfrm>
              <a:off x="35496" y="5733256"/>
              <a:ext cx="184772" cy="4610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endParaRPr lang="en-CA"/>
            </a:p>
          </p:txBody>
        </p:sp>
      </p:grpSp>
      <p:grpSp>
        <p:nvGrpSpPr>
          <p:cNvPr id="11" name="Group 48"/>
          <p:cNvGrpSpPr>
            <a:grpSpLocks/>
          </p:cNvGrpSpPr>
          <p:nvPr/>
        </p:nvGrpSpPr>
        <p:grpSpPr bwMode="auto">
          <a:xfrm>
            <a:off x="836613" y="2636838"/>
            <a:ext cx="7272337" cy="865187"/>
            <a:chOff x="35496" y="5733256"/>
            <a:chExt cx="7274409" cy="864096"/>
          </a:xfrm>
        </p:grpSpPr>
        <p:sp>
          <p:nvSpPr>
            <p:cNvPr id="30753" name="Rectangle 49"/>
            <p:cNvSpPr>
              <a:spLocks noChangeArrowheads="1"/>
            </p:cNvSpPr>
            <p:nvPr/>
          </p:nvSpPr>
          <p:spPr bwMode="auto">
            <a:xfrm>
              <a:off x="251520" y="6165304"/>
              <a:ext cx="7058385" cy="432048"/>
            </a:xfrm>
            <a:prstGeom prst="rect">
              <a:avLst/>
            </a:prstGeom>
            <a:solidFill>
              <a:schemeClr val="accent1"/>
            </a:solidFill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r>
                <a:rPr lang="en-CA"/>
                <a:t>"Ten", "A", "B", "Fifteen", "Twenty", "Thirty", "Fifty"</a:t>
              </a:r>
            </a:p>
          </p:txBody>
        </p:sp>
        <p:sp>
          <p:nvSpPr>
            <p:cNvPr id="30754" name="TextBox 50"/>
            <p:cNvSpPr txBox="1">
              <a:spLocks noChangeArrowheads="1"/>
            </p:cNvSpPr>
            <p:nvPr/>
          </p:nvSpPr>
          <p:spPr bwMode="auto">
            <a:xfrm>
              <a:off x="35496" y="5733256"/>
              <a:ext cx="184772" cy="4610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endParaRPr lang="en-CA"/>
            </a:p>
          </p:txBody>
        </p:sp>
      </p:grpSp>
      <p:cxnSp>
        <p:nvCxnSpPr>
          <p:cNvPr id="63" name="Shape 62"/>
          <p:cNvCxnSpPr>
            <a:cxnSpLocks noChangeShapeType="1"/>
            <a:stCxn id="30757" idx="3"/>
            <a:endCxn id="30740" idx="2"/>
          </p:cNvCxnSpPr>
          <p:nvPr/>
        </p:nvCxnSpPr>
        <p:spPr bwMode="auto">
          <a:xfrm flipV="1">
            <a:off x="1476375" y="3502025"/>
            <a:ext cx="1008063" cy="863600"/>
          </a:xfrm>
          <a:prstGeom prst="curvedConnector2">
            <a:avLst/>
          </a:prstGeom>
          <a:noFill/>
          <a:ln w="19050" algn="ctr">
            <a:solidFill>
              <a:schemeClr val="bg2"/>
            </a:solidFill>
            <a:round/>
            <a:headEnd/>
            <a:tailEnd type="triangle" w="lg" len="lg"/>
          </a:ln>
        </p:spPr>
      </p:cxnSp>
      <p:cxnSp>
        <p:nvCxnSpPr>
          <p:cNvPr id="65" name="Shape 64"/>
          <p:cNvCxnSpPr>
            <a:cxnSpLocks noChangeShapeType="1"/>
            <a:stCxn id="30757" idx="3"/>
            <a:endCxn id="30741" idx="2"/>
          </p:cNvCxnSpPr>
          <p:nvPr/>
        </p:nvCxnSpPr>
        <p:spPr bwMode="auto">
          <a:xfrm flipV="1">
            <a:off x="1476375" y="3502025"/>
            <a:ext cx="1655763" cy="863600"/>
          </a:xfrm>
          <a:prstGeom prst="curvedConnector2">
            <a:avLst/>
          </a:prstGeom>
          <a:noFill/>
          <a:ln w="19050" algn="ctr">
            <a:solidFill>
              <a:schemeClr val="bg2"/>
            </a:solidFill>
            <a:round/>
            <a:headEnd/>
            <a:tailEnd type="triangle" w="lg" len="lg"/>
          </a:ln>
        </p:spPr>
      </p:cxnSp>
      <p:sp>
        <p:nvSpPr>
          <p:cNvPr id="30750" name="Rectangle 13"/>
          <p:cNvSpPr>
            <a:spLocks noChangeArrowheads="1"/>
          </p:cNvSpPr>
          <p:nvPr/>
        </p:nvSpPr>
        <p:spPr bwMode="auto">
          <a:xfrm>
            <a:off x="6084888" y="5299075"/>
            <a:ext cx="142875" cy="433388"/>
          </a:xfrm>
          <a:prstGeom prst="rect">
            <a:avLst/>
          </a:prstGeom>
          <a:noFill/>
          <a:ln w="12700" algn="ctr">
            <a:noFill/>
            <a:round/>
            <a:headEnd/>
            <a:tailEnd/>
          </a:ln>
        </p:spPr>
        <p:txBody>
          <a:bodyPr/>
          <a:lstStyle/>
          <a:p>
            <a:endParaRPr lang="en-CA"/>
          </a:p>
        </p:txBody>
      </p:sp>
      <p:sp>
        <p:nvSpPr>
          <p:cNvPr id="30751" name="Rectangle 14"/>
          <p:cNvSpPr>
            <a:spLocks noChangeArrowheads="1"/>
          </p:cNvSpPr>
          <p:nvPr/>
        </p:nvSpPr>
        <p:spPr bwMode="auto">
          <a:xfrm>
            <a:off x="6732588" y="5299075"/>
            <a:ext cx="144462" cy="433388"/>
          </a:xfrm>
          <a:prstGeom prst="rect">
            <a:avLst/>
          </a:prstGeom>
          <a:noFill/>
          <a:ln w="12700" algn="ctr">
            <a:noFill/>
            <a:round/>
            <a:headEnd/>
            <a:tailEnd/>
          </a:ln>
        </p:spPr>
        <p:txBody>
          <a:bodyPr/>
          <a:lstStyle/>
          <a:p>
            <a:endParaRPr lang="en-CA"/>
          </a:p>
        </p:txBody>
      </p:sp>
      <p:cxnSp>
        <p:nvCxnSpPr>
          <p:cNvPr id="48" name="Shape 47"/>
          <p:cNvCxnSpPr>
            <a:cxnSpLocks noChangeShapeType="1"/>
            <a:stCxn id="30765" idx="3"/>
            <a:endCxn id="30750" idx="2"/>
          </p:cNvCxnSpPr>
          <p:nvPr/>
        </p:nvCxnSpPr>
        <p:spPr bwMode="auto">
          <a:xfrm flipV="1">
            <a:off x="1476375" y="5732463"/>
            <a:ext cx="4679950" cy="792162"/>
          </a:xfrm>
          <a:prstGeom prst="curvedConnector2">
            <a:avLst/>
          </a:prstGeom>
          <a:noFill/>
          <a:ln w="19050" algn="ctr">
            <a:solidFill>
              <a:schemeClr val="bg2"/>
            </a:solidFill>
            <a:round/>
            <a:headEnd/>
            <a:tailEnd type="triangle" w="lg" len="lg"/>
          </a:ln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6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xit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3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xit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right)">
                                      <p:cBhvr>
                                        <p:cTn id="48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500"/>
                            </p:stCondLst>
                            <p:childTnLst>
                              <p:par>
                                <p:cTn id="5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CA" dirty="0"/>
              <a:t>Exercise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CA" dirty="0"/>
              <a:t>Use an </a:t>
            </a:r>
            <a:r>
              <a:rPr lang="en-CA" dirty="0" err="1"/>
              <a:t>iterator</a:t>
            </a:r>
            <a:r>
              <a:rPr lang="en-CA" dirty="0"/>
              <a:t> to go thru a List&lt;Integer&gt;, removing every negative number and changing every 0 to </a:t>
            </a:r>
            <a:r>
              <a:rPr lang="en-CA"/>
              <a:t>a 42</a:t>
            </a:r>
          </a:p>
          <a:p>
            <a:pPr lvl="1">
              <a:defRPr/>
            </a:pPr>
            <a:r>
              <a:rPr lang="en-CA"/>
              <a:t>go from front to back</a:t>
            </a:r>
          </a:p>
          <a:p>
            <a:pPr>
              <a:defRPr/>
            </a:pPr>
            <a:r>
              <a:rPr lang="en-CA"/>
              <a:t>How would it change if we wanted to go from back to front?</a:t>
            </a:r>
            <a:endParaRPr lang="en-CA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CA" dirty="0"/>
              <a:t>List Interface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48175"/>
          </a:xfrm>
        </p:spPr>
        <p:txBody>
          <a:bodyPr/>
          <a:lstStyle/>
          <a:p>
            <a:pPr>
              <a:tabLst>
                <a:tab pos="7531100" algn="r"/>
              </a:tabLst>
              <a:defRPr/>
            </a:pPr>
            <a:r>
              <a:rPr lang="en-CA" dirty="0"/>
              <a:t>More List interface methods</a:t>
            </a:r>
          </a:p>
          <a:p>
            <a:pPr lvl="1">
              <a:tabLst>
                <a:tab pos="7531100" algn="r"/>
              </a:tabLst>
              <a:defRPr/>
            </a:pPr>
            <a:r>
              <a:rPr lang="en-CA" dirty="0" err="1"/>
              <a:t>isEmpty</a:t>
            </a:r>
            <a:r>
              <a:rPr lang="en-CA" dirty="0"/>
              <a:t>()	</a:t>
            </a:r>
            <a:r>
              <a:rPr lang="en-CA" i="1" dirty="0"/>
              <a:t>check if list is empty</a:t>
            </a:r>
          </a:p>
          <a:p>
            <a:pPr lvl="1">
              <a:tabLst>
                <a:tab pos="7531100" algn="r"/>
              </a:tabLst>
              <a:defRPr/>
            </a:pPr>
            <a:r>
              <a:rPr lang="en-CA" dirty="0"/>
              <a:t>clear()	</a:t>
            </a:r>
            <a:r>
              <a:rPr lang="en-CA" i="1" dirty="0"/>
              <a:t>make list empty</a:t>
            </a:r>
          </a:p>
          <a:p>
            <a:pPr lvl="1">
              <a:tabLst>
                <a:tab pos="7531100" algn="r"/>
              </a:tabLst>
              <a:defRPr/>
            </a:pPr>
            <a:r>
              <a:rPr lang="en-CA" dirty="0" err="1"/>
              <a:t>addAll</a:t>
            </a:r>
            <a:r>
              <a:rPr lang="en-CA" dirty="0"/>
              <a:t>(</a:t>
            </a:r>
            <a:r>
              <a:rPr lang="en-CA" dirty="0" err="1"/>
              <a:t>otherList</a:t>
            </a:r>
            <a:r>
              <a:rPr lang="en-CA" dirty="0"/>
              <a:t>)	</a:t>
            </a:r>
            <a:r>
              <a:rPr lang="en-CA" i="1" dirty="0"/>
              <a:t>add all these</a:t>
            </a:r>
            <a:endParaRPr lang="en-CA" dirty="0"/>
          </a:p>
          <a:p>
            <a:pPr lvl="1">
              <a:tabLst>
                <a:tab pos="7531100" algn="r"/>
              </a:tabLst>
              <a:defRPr/>
            </a:pPr>
            <a:r>
              <a:rPr lang="en-CA" dirty="0" err="1"/>
              <a:t>containsAll</a:t>
            </a:r>
            <a:r>
              <a:rPr lang="en-CA" dirty="0"/>
              <a:t>(</a:t>
            </a:r>
            <a:r>
              <a:rPr lang="en-CA" dirty="0" err="1"/>
              <a:t>otherList</a:t>
            </a:r>
            <a:r>
              <a:rPr lang="en-CA" dirty="0"/>
              <a:t>)	</a:t>
            </a:r>
            <a:r>
              <a:rPr lang="en-CA" i="1" dirty="0"/>
              <a:t>check if contains these</a:t>
            </a:r>
            <a:endParaRPr lang="en-CA" dirty="0"/>
          </a:p>
          <a:p>
            <a:pPr lvl="1">
              <a:tabLst>
                <a:tab pos="7531100" algn="r"/>
              </a:tabLst>
              <a:defRPr/>
            </a:pPr>
            <a:r>
              <a:rPr lang="en-CA" dirty="0" err="1"/>
              <a:t>removeAll</a:t>
            </a:r>
            <a:r>
              <a:rPr lang="en-CA" dirty="0"/>
              <a:t>(</a:t>
            </a:r>
            <a:r>
              <a:rPr lang="en-CA" dirty="0" err="1"/>
              <a:t>otherList</a:t>
            </a:r>
            <a:r>
              <a:rPr lang="en-CA" dirty="0"/>
              <a:t>)	</a:t>
            </a:r>
            <a:r>
              <a:rPr lang="en-CA" i="1" dirty="0"/>
              <a:t>remove all these</a:t>
            </a:r>
          </a:p>
          <a:p>
            <a:pPr lvl="1">
              <a:tabLst>
                <a:tab pos="7531100" algn="r"/>
              </a:tabLst>
              <a:defRPr/>
            </a:pPr>
            <a:r>
              <a:rPr lang="en-CA" dirty="0" err="1"/>
              <a:t>retainAll</a:t>
            </a:r>
            <a:r>
              <a:rPr lang="en-CA" dirty="0"/>
              <a:t>(</a:t>
            </a:r>
            <a:r>
              <a:rPr lang="en-CA" dirty="0" err="1"/>
              <a:t>otherList</a:t>
            </a:r>
            <a:r>
              <a:rPr lang="en-CA" dirty="0"/>
              <a:t>)	</a:t>
            </a:r>
            <a:r>
              <a:rPr lang="en-CA" i="1" dirty="0"/>
              <a:t>keep only these</a:t>
            </a:r>
          </a:p>
          <a:p>
            <a:pPr lvl="1">
              <a:tabLst>
                <a:tab pos="7531100" algn="r"/>
              </a:tabLst>
              <a:defRPr/>
            </a:pPr>
            <a:r>
              <a:rPr lang="en-CA" dirty="0" err="1"/>
              <a:t>subList</a:t>
            </a:r>
            <a:r>
              <a:rPr lang="en-CA" dirty="0"/>
              <a:t>(from, to)	</a:t>
            </a:r>
            <a:r>
              <a:rPr lang="en-CA" i="1" dirty="0"/>
              <a:t>get part of the list</a:t>
            </a:r>
            <a:endParaRPr lang="en-CA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CA" dirty="0"/>
              <a:t>Check if a List is Empty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8062913" cy="4114800"/>
          </a:xfrm>
        </p:spPr>
        <p:txBody>
          <a:bodyPr/>
          <a:lstStyle/>
          <a:p>
            <a:pPr>
              <a:defRPr/>
            </a:pPr>
            <a:r>
              <a:rPr lang="en-CA" dirty="0"/>
              <a:t>Can use </a:t>
            </a:r>
            <a:r>
              <a:rPr lang="en-CA" dirty="0" err="1"/>
              <a:t>myList.size</a:t>
            </a:r>
            <a:r>
              <a:rPr lang="en-CA" dirty="0"/>
              <a:t>() == 0…</a:t>
            </a:r>
          </a:p>
          <a:p>
            <a:pPr lvl="1">
              <a:defRPr/>
            </a:pPr>
            <a:r>
              <a:rPr lang="en-CA" dirty="0"/>
              <a:t>but this is a bit easier and clearer</a:t>
            </a:r>
          </a:p>
          <a:p>
            <a:pPr lvl="1">
              <a:buFont typeface="Wingdings" pitchFamily="2" charset="2"/>
              <a:buNone/>
              <a:defRPr/>
            </a:pPr>
            <a:r>
              <a:rPr lang="en-CA" sz="2400" dirty="0" err="1">
                <a:solidFill>
                  <a:schemeClr val="accent1"/>
                </a:solidFill>
              </a:rPr>
              <a:t>S.o.p</a:t>
            </a:r>
            <a:r>
              <a:rPr lang="en-CA" sz="2400" dirty="0">
                <a:solidFill>
                  <a:schemeClr val="accent1"/>
                </a:solidFill>
              </a:rPr>
              <a:t>("List is now " + </a:t>
            </a:r>
            <a:r>
              <a:rPr lang="en-CA" sz="2400" dirty="0" err="1">
                <a:solidFill>
                  <a:schemeClr val="accent1"/>
                </a:solidFill>
              </a:rPr>
              <a:t>myList</a:t>
            </a:r>
            <a:r>
              <a:rPr lang="en-CA" sz="2400" dirty="0">
                <a:solidFill>
                  <a:schemeClr val="accent1"/>
                </a:solidFill>
              </a:rPr>
              <a:t>);</a:t>
            </a:r>
          </a:p>
          <a:p>
            <a:pPr lvl="1">
              <a:buFont typeface="Wingdings" pitchFamily="2" charset="2"/>
              <a:buNone/>
              <a:defRPr/>
            </a:pPr>
            <a:r>
              <a:rPr lang="en-CA" sz="2400" dirty="0">
                <a:solidFill>
                  <a:schemeClr val="accent1"/>
                </a:solidFill>
              </a:rPr>
              <a:t>if (</a:t>
            </a:r>
            <a:r>
              <a:rPr lang="en-CA" sz="2400" dirty="0" err="1">
                <a:solidFill>
                  <a:schemeClr val="accent1"/>
                </a:solidFill>
              </a:rPr>
              <a:t>myList.isEmpty</a:t>
            </a:r>
            <a:r>
              <a:rPr lang="en-CA" sz="2400" dirty="0">
                <a:solidFill>
                  <a:schemeClr val="accent1"/>
                </a:solidFill>
              </a:rPr>
              <a:t>())	</a:t>
            </a:r>
            <a:r>
              <a:rPr lang="en-CA" sz="2400" dirty="0" err="1">
                <a:solidFill>
                  <a:schemeClr val="accent1"/>
                </a:solidFill>
              </a:rPr>
              <a:t>S.o.p</a:t>
            </a:r>
            <a:r>
              <a:rPr lang="en-CA" sz="2400" dirty="0">
                <a:solidFill>
                  <a:schemeClr val="accent1"/>
                </a:solidFill>
              </a:rPr>
              <a:t>("My list is empty");</a:t>
            </a:r>
          </a:p>
          <a:p>
            <a:pPr lvl="1">
              <a:buFont typeface="Wingdings" pitchFamily="2" charset="2"/>
              <a:buNone/>
              <a:defRPr/>
            </a:pPr>
            <a:r>
              <a:rPr lang="en-CA" sz="2400" dirty="0">
                <a:solidFill>
                  <a:schemeClr val="accent1"/>
                </a:solidFill>
              </a:rPr>
              <a:t>else			</a:t>
            </a:r>
            <a:r>
              <a:rPr lang="en-CA" sz="2400" dirty="0" err="1">
                <a:solidFill>
                  <a:schemeClr val="accent1"/>
                </a:solidFill>
              </a:rPr>
              <a:t>S.o.p</a:t>
            </a:r>
            <a:r>
              <a:rPr lang="en-CA" sz="2400" dirty="0">
                <a:solidFill>
                  <a:schemeClr val="accent1"/>
                </a:solidFill>
              </a:rPr>
              <a:t>("My list isn't empty");</a:t>
            </a:r>
          </a:p>
          <a:p>
            <a:pPr lvl="1">
              <a:defRPr/>
            </a:pPr>
            <a:endParaRPr lang="en-CA" dirty="0"/>
          </a:p>
        </p:txBody>
      </p:sp>
      <p:sp>
        <p:nvSpPr>
          <p:cNvPr id="33796" name="Rectangle 3"/>
          <p:cNvSpPr>
            <a:spLocks noChangeArrowheads="1"/>
          </p:cNvSpPr>
          <p:nvPr/>
        </p:nvSpPr>
        <p:spPr bwMode="auto">
          <a:xfrm>
            <a:off x="755576" y="5113338"/>
            <a:ext cx="7670874" cy="907950"/>
          </a:xfrm>
          <a:prstGeom prst="rect">
            <a:avLst/>
          </a:prstGeom>
          <a:solidFill>
            <a:schemeClr val="tx1">
              <a:lumMod val="85000"/>
            </a:schemeClr>
          </a:solidFill>
          <a:ln w="127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r>
              <a:rPr lang="en-CA" sz="2000" dirty="0">
                <a:solidFill>
                  <a:schemeClr val="bg2"/>
                </a:solidFill>
                <a:latin typeface="Courier New" pitchFamily="49" charset="0"/>
                <a:cs typeface="Courier New" pitchFamily="49" charset="0"/>
              </a:rPr>
              <a:t>List is now [Ten, Fifteen, Twenty, Thirty, Fifty]</a:t>
            </a:r>
          </a:p>
          <a:p>
            <a:r>
              <a:rPr lang="en-CA" sz="2000" dirty="0">
                <a:solidFill>
                  <a:schemeClr val="bg2"/>
                </a:solidFill>
                <a:latin typeface="Courier New" pitchFamily="49" charset="0"/>
                <a:cs typeface="Courier New" pitchFamily="49" charset="0"/>
              </a:rPr>
              <a:t>My list isn't empty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CA" dirty="0"/>
              <a:t>Clear a List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989888" cy="4114800"/>
          </a:xfrm>
        </p:spPr>
        <p:txBody>
          <a:bodyPr/>
          <a:lstStyle/>
          <a:p>
            <a:pPr>
              <a:defRPr/>
            </a:pPr>
            <a:r>
              <a:rPr lang="en-CA" dirty="0"/>
              <a:t>Make this list empty again</a:t>
            </a:r>
          </a:p>
          <a:p>
            <a:pPr lvl="1">
              <a:defRPr/>
            </a:pPr>
            <a:r>
              <a:rPr lang="en-CA" dirty="0"/>
              <a:t>removes every element from the list</a:t>
            </a:r>
          </a:p>
          <a:p>
            <a:pPr lvl="1">
              <a:buFont typeface="Wingdings" pitchFamily="2" charset="2"/>
              <a:buNone/>
              <a:defRPr/>
            </a:pPr>
            <a:r>
              <a:rPr lang="en-CA" sz="2400" dirty="0">
                <a:solidFill>
                  <a:schemeClr val="accent1"/>
                </a:solidFill>
              </a:rPr>
              <a:t>if (</a:t>
            </a:r>
            <a:r>
              <a:rPr lang="en-CA" sz="2400" dirty="0" err="1">
                <a:solidFill>
                  <a:schemeClr val="accent1"/>
                </a:solidFill>
              </a:rPr>
              <a:t>myList.isEmpty</a:t>
            </a:r>
            <a:r>
              <a:rPr lang="en-CA" sz="2400" dirty="0">
                <a:solidFill>
                  <a:schemeClr val="accent1"/>
                </a:solidFill>
              </a:rPr>
              <a:t>())	</a:t>
            </a:r>
            <a:r>
              <a:rPr lang="en-CA" sz="2400" dirty="0" err="1">
                <a:solidFill>
                  <a:schemeClr val="accent1"/>
                </a:solidFill>
              </a:rPr>
              <a:t>S.o.p</a:t>
            </a:r>
            <a:r>
              <a:rPr lang="en-CA" sz="2400" dirty="0">
                <a:solidFill>
                  <a:schemeClr val="accent1"/>
                </a:solidFill>
              </a:rPr>
              <a:t>("My list is empty");</a:t>
            </a:r>
          </a:p>
          <a:p>
            <a:pPr lvl="1">
              <a:buFont typeface="Wingdings" pitchFamily="2" charset="2"/>
              <a:buNone/>
              <a:defRPr/>
            </a:pPr>
            <a:r>
              <a:rPr lang="en-CA" sz="2400" dirty="0">
                <a:solidFill>
                  <a:schemeClr val="accent1"/>
                </a:solidFill>
              </a:rPr>
              <a:t>else			</a:t>
            </a:r>
            <a:r>
              <a:rPr lang="en-CA" sz="2400" dirty="0" err="1">
                <a:solidFill>
                  <a:schemeClr val="accent1"/>
                </a:solidFill>
              </a:rPr>
              <a:t>S.o.p</a:t>
            </a:r>
            <a:r>
              <a:rPr lang="en-CA" sz="2400" dirty="0">
                <a:solidFill>
                  <a:schemeClr val="accent1"/>
                </a:solidFill>
              </a:rPr>
              <a:t>("My list isn't empty");</a:t>
            </a:r>
          </a:p>
          <a:p>
            <a:pPr lvl="1">
              <a:buFont typeface="Wingdings" pitchFamily="2" charset="2"/>
              <a:buNone/>
              <a:defRPr/>
            </a:pPr>
            <a:r>
              <a:rPr lang="en-CA" sz="2400" dirty="0" err="1">
                <a:solidFill>
                  <a:schemeClr val="accent1"/>
                </a:solidFill>
              </a:rPr>
              <a:t>myList.clear</a:t>
            </a:r>
            <a:r>
              <a:rPr lang="en-CA" sz="2400" dirty="0">
                <a:solidFill>
                  <a:schemeClr val="accent1"/>
                </a:solidFill>
              </a:rPr>
              <a:t>();</a:t>
            </a:r>
          </a:p>
          <a:p>
            <a:pPr lvl="1">
              <a:buFont typeface="Wingdings" pitchFamily="2" charset="2"/>
              <a:buNone/>
              <a:defRPr/>
            </a:pPr>
            <a:r>
              <a:rPr lang="en-CA" sz="2400" dirty="0">
                <a:solidFill>
                  <a:schemeClr val="accent1"/>
                </a:solidFill>
              </a:rPr>
              <a:t>if (</a:t>
            </a:r>
            <a:r>
              <a:rPr lang="en-CA" sz="2400" dirty="0" err="1">
                <a:solidFill>
                  <a:schemeClr val="accent1"/>
                </a:solidFill>
              </a:rPr>
              <a:t>myList.isEmpty</a:t>
            </a:r>
            <a:r>
              <a:rPr lang="en-CA" sz="2400" dirty="0">
                <a:solidFill>
                  <a:schemeClr val="accent1"/>
                </a:solidFill>
              </a:rPr>
              <a:t>())	</a:t>
            </a:r>
            <a:r>
              <a:rPr lang="en-CA" sz="2400" dirty="0" err="1">
                <a:solidFill>
                  <a:schemeClr val="accent1"/>
                </a:solidFill>
              </a:rPr>
              <a:t>S.o.p</a:t>
            </a:r>
            <a:r>
              <a:rPr lang="en-CA" sz="2400" dirty="0">
                <a:solidFill>
                  <a:schemeClr val="accent1"/>
                </a:solidFill>
              </a:rPr>
              <a:t>("Now my list is empty");</a:t>
            </a:r>
          </a:p>
          <a:p>
            <a:pPr lvl="1">
              <a:buFont typeface="Wingdings" pitchFamily="2" charset="2"/>
              <a:buNone/>
              <a:defRPr/>
            </a:pPr>
            <a:r>
              <a:rPr lang="en-CA" sz="2400" dirty="0">
                <a:solidFill>
                  <a:schemeClr val="accent1"/>
                </a:solidFill>
              </a:rPr>
              <a:t>else			</a:t>
            </a:r>
            <a:r>
              <a:rPr lang="en-CA" sz="2400" dirty="0" err="1">
                <a:solidFill>
                  <a:schemeClr val="accent1"/>
                </a:solidFill>
              </a:rPr>
              <a:t>S.o.p</a:t>
            </a:r>
            <a:r>
              <a:rPr lang="en-CA" sz="2400" dirty="0">
                <a:solidFill>
                  <a:schemeClr val="accent1"/>
                </a:solidFill>
              </a:rPr>
              <a:t>("My list still isn't empty");</a:t>
            </a:r>
          </a:p>
          <a:p>
            <a:pPr lvl="1">
              <a:buFont typeface="Wingdings" pitchFamily="2" charset="2"/>
              <a:buNone/>
              <a:defRPr/>
            </a:pPr>
            <a:endParaRPr lang="en-CA" sz="2400" dirty="0">
              <a:solidFill>
                <a:srgbClr val="FFFF00"/>
              </a:solidFill>
            </a:endParaRPr>
          </a:p>
        </p:txBody>
      </p:sp>
      <p:sp>
        <p:nvSpPr>
          <p:cNvPr id="34820" name="Rectangle 4"/>
          <p:cNvSpPr>
            <a:spLocks noChangeArrowheads="1"/>
          </p:cNvSpPr>
          <p:nvPr/>
        </p:nvSpPr>
        <p:spPr bwMode="auto">
          <a:xfrm>
            <a:off x="685800" y="5185346"/>
            <a:ext cx="7740650" cy="907950"/>
          </a:xfrm>
          <a:prstGeom prst="rect">
            <a:avLst/>
          </a:prstGeom>
          <a:solidFill>
            <a:schemeClr val="tx1">
              <a:lumMod val="85000"/>
            </a:schemeClr>
          </a:solidFill>
          <a:ln w="127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r>
              <a:rPr lang="en-CA" sz="2000" dirty="0">
                <a:solidFill>
                  <a:schemeClr val="bg2"/>
                </a:solidFill>
                <a:latin typeface="Courier New" pitchFamily="49" charset="0"/>
                <a:cs typeface="Courier New" pitchFamily="49" charset="0"/>
              </a:rPr>
              <a:t>My list isn't empty</a:t>
            </a:r>
          </a:p>
          <a:p>
            <a:r>
              <a:rPr lang="en-CA" sz="2000" dirty="0">
                <a:solidFill>
                  <a:schemeClr val="bg2"/>
                </a:solidFill>
                <a:latin typeface="Courier New" pitchFamily="49" charset="0"/>
                <a:cs typeface="Courier New" pitchFamily="49" charset="0"/>
              </a:rPr>
              <a:t>Now my list is empty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CA" dirty="0"/>
              <a:t>List ADT and Interface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tabLst>
                <a:tab pos="3592513" algn="l"/>
              </a:tabLst>
              <a:defRPr/>
            </a:pPr>
            <a:r>
              <a:rPr lang="en-CA" dirty="0"/>
              <a:t>What is a list?</a:t>
            </a:r>
          </a:p>
          <a:p>
            <a:pPr lvl="1">
              <a:tabLst>
                <a:tab pos="3592513" algn="l"/>
              </a:tabLst>
              <a:defRPr/>
            </a:pPr>
            <a:r>
              <a:rPr lang="en-CA" i="1" dirty="0"/>
              <a:t>sequence</a:t>
            </a:r>
            <a:r>
              <a:rPr lang="en-CA" dirty="0"/>
              <a:t> of things, all the same type</a:t>
            </a:r>
          </a:p>
          <a:p>
            <a:pPr lvl="1">
              <a:tabLst>
                <a:tab pos="3592513" algn="l"/>
              </a:tabLst>
              <a:defRPr/>
            </a:pPr>
            <a:r>
              <a:rPr lang="en-CA" dirty="0"/>
              <a:t>(1</a:t>
            </a:r>
            <a:r>
              <a:rPr lang="en-CA" baseline="30000" dirty="0"/>
              <a:t>st</a:t>
            </a:r>
            <a:r>
              <a:rPr lang="en-CA" dirty="0"/>
              <a:t> item, 2</a:t>
            </a:r>
            <a:r>
              <a:rPr lang="en-CA" baseline="30000" dirty="0"/>
              <a:t>nd</a:t>
            </a:r>
            <a:r>
              <a:rPr lang="en-CA" dirty="0"/>
              <a:t> item, 3</a:t>
            </a:r>
            <a:r>
              <a:rPr lang="en-CA" baseline="30000" dirty="0"/>
              <a:t>rd</a:t>
            </a:r>
            <a:r>
              <a:rPr lang="en-CA" dirty="0"/>
              <a:t> item, ..., last item)</a:t>
            </a:r>
          </a:p>
          <a:p>
            <a:pPr>
              <a:tabLst>
                <a:tab pos="3592513" algn="l"/>
              </a:tabLst>
              <a:defRPr/>
            </a:pPr>
            <a:r>
              <a:rPr lang="en-CA" dirty="0" err="1">
                <a:solidFill>
                  <a:schemeClr val="accent1"/>
                </a:solidFill>
              </a:rPr>
              <a:t>java.util.List</a:t>
            </a:r>
            <a:r>
              <a:rPr lang="en-CA" dirty="0"/>
              <a:t> interface is </a:t>
            </a:r>
            <a:r>
              <a:rPr lang="en-CA" i="1" dirty="0"/>
              <a:t>parameterized</a:t>
            </a:r>
          </a:p>
          <a:p>
            <a:pPr lvl="1">
              <a:tabLst>
                <a:tab pos="3592513" algn="l"/>
              </a:tabLst>
              <a:defRPr/>
            </a:pPr>
            <a:r>
              <a:rPr lang="en-CA" dirty="0"/>
              <a:t>say what kind of </a:t>
            </a:r>
            <a:r>
              <a:rPr lang="en-CA" i="1" dirty="0"/>
              <a:t>objects</a:t>
            </a:r>
            <a:r>
              <a:rPr lang="en-CA" dirty="0"/>
              <a:t> are allowed on it</a:t>
            </a:r>
          </a:p>
          <a:p>
            <a:pPr lvl="2">
              <a:tabLst>
                <a:tab pos="3592513" algn="l"/>
              </a:tabLst>
              <a:defRPr/>
            </a:pPr>
            <a:r>
              <a:rPr lang="en-CA" dirty="0"/>
              <a:t>list of Strings:	</a:t>
            </a:r>
            <a:r>
              <a:rPr lang="en-CA" dirty="0">
                <a:solidFill>
                  <a:schemeClr val="accent1"/>
                </a:solidFill>
              </a:rPr>
              <a:t>List&lt;</a:t>
            </a:r>
            <a:r>
              <a:rPr lang="en-CA" b="1" dirty="0">
                <a:solidFill>
                  <a:schemeClr val="accent1"/>
                </a:solidFill>
              </a:rPr>
              <a:t>String</a:t>
            </a:r>
            <a:r>
              <a:rPr lang="en-CA" dirty="0">
                <a:solidFill>
                  <a:schemeClr val="accent1"/>
                </a:solidFill>
              </a:rPr>
              <a:t>&gt; </a:t>
            </a:r>
            <a:r>
              <a:rPr lang="en-CA" dirty="0" err="1">
                <a:solidFill>
                  <a:schemeClr val="accent1"/>
                </a:solidFill>
              </a:rPr>
              <a:t>myWords</a:t>
            </a:r>
            <a:r>
              <a:rPr lang="en-CA" dirty="0">
                <a:solidFill>
                  <a:schemeClr val="accent1"/>
                </a:solidFill>
              </a:rPr>
              <a:t>;</a:t>
            </a:r>
          </a:p>
          <a:p>
            <a:pPr lvl="2">
              <a:tabLst>
                <a:tab pos="3592513" algn="l"/>
              </a:tabLst>
              <a:defRPr/>
            </a:pPr>
            <a:r>
              <a:rPr lang="en-CA" dirty="0"/>
              <a:t>list of Files:	</a:t>
            </a:r>
            <a:r>
              <a:rPr lang="en-CA" dirty="0">
                <a:solidFill>
                  <a:schemeClr val="accent1"/>
                </a:solidFill>
              </a:rPr>
              <a:t>List&lt;</a:t>
            </a:r>
            <a:r>
              <a:rPr lang="en-CA" b="1" dirty="0">
                <a:solidFill>
                  <a:schemeClr val="accent1"/>
                </a:solidFill>
              </a:rPr>
              <a:t>File</a:t>
            </a:r>
            <a:r>
              <a:rPr lang="en-CA" dirty="0">
                <a:solidFill>
                  <a:schemeClr val="accent1"/>
                </a:solidFill>
              </a:rPr>
              <a:t>&gt; </a:t>
            </a:r>
            <a:r>
              <a:rPr lang="en-CA" dirty="0" err="1">
                <a:solidFill>
                  <a:schemeClr val="accent1"/>
                </a:solidFill>
              </a:rPr>
              <a:t>myFiles</a:t>
            </a:r>
            <a:r>
              <a:rPr lang="en-CA" dirty="0">
                <a:solidFill>
                  <a:schemeClr val="accent1"/>
                </a:solidFill>
              </a:rPr>
              <a:t>;</a:t>
            </a:r>
          </a:p>
          <a:p>
            <a:pPr lvl="2">
              <a:tabLst>
                <a:tab pos="3592513" algn="l"/>
              </a:tabLst>
              <a:defRPr/>
            </a:pPr>
            <a:r>
              <a:rPr lang="en-CA" dirty="0"/>
              <a:t>list of integers:	</a:t>
            </a:r>
            <a:r>
              <a:rPr lang="en-CA" dirty="0">
                <a:solidFill>
                  <a:schemeClr val="accent1"/>
                </a:solidFill>
              </a:rPr>
              <a:t>List&lt;</a:t>
            </a:r>
            <a:r>
              <a:rPr lang="en-CA" b="1" dirty="0">
                <a:solidFill>
                  <a:schemeClr val="accent1"/>
                </a:solidFill>
              </a:rPr>
              <a:t>Integer</a:t>
            </a:r>
            <a:r>
              <a:rPr lang="en-CA" dirty="0">
                <a:solidFill>
                  <a:schemeClr val="accent1"/>
                </a:solidFill>
              </a:rPr>
              <a:t>&gt; </a:t>
            </a:r>
            <a:r>
              <a:rPr lang="en-CA" dirty="0" err="1">
                <a:solidFill>
                  <a:schemeClr val="accent1"/>
                </a:solidFill>
              </a:rPr>
              <a:t>myNumbers</a:t>
            </a:r>
            <a:r>
              <a:rPr lang="en-CA" dirty="0">
                <a:solidFill>
                  <a:schemeClr val="accent1"/>
                </a:solidFill>
              </a:rPr>
              <a:t>;</a:t>
            </a:r>
          </a:p>
          <a:p>
            <a:pPr lvl="1">
              <a:tabLst>
                <a:tab pos="3592513" algn="l"/>
              </a:tabLst>
              <a:defRPr/>
            </a:pPr>
            <a:r>
              <a:rPr lang="en-CA" dirty="0"/>
              <a:t>NOTE:  </a:t>
            </a:r>
            <a:r>
              <a:rPr lang="en-CA" dirty="0">
                <a:solidFill>
                  <a:schemeClr val="accent1"/>
                </a:solidFill>
              </a:rPr>
              <a:t>List&lt;</a:t>
            </a:r>
            <a:r>
              <a:rPr lang="en-CA" u="wavyHeavy" dirty="0" err="1">
                <a:solidFill>
                  <a:schemeClr val="accent1"/>
                </a:solidFill>
                <a:uFill>
                  <a:solidFill>
                    <a:srgbClr val="FF0000"/>
                  </a:solidFill>
                </a:uFill>
              </a:rPr>
              <a:t>int</a:t>
            </a:r>
            <a:r>
              <a:rPr lang="en-CA" dirty="0">
                <a:solidFill>
                  <a:schemeClr val="accent1"/>
                </a:solidFill>
              </a:rPr>
              <a:t>&gt;</a:t>
            </a:r>
            <a:r>
              <a:rPr lang="en-CA" dirty="0"/>
              <a:t> is </a:t>
            </a:r>
            <a:r>
              <a:rPr lang="en-CA" i="1" dirty="0"/>
              <a:t>not allowed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CA" dirty="0"/>
              <a:t>Add Elements from Another List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CA" dirty="0"/>
              <a:t>For adding many elements at once</a:t>
            </a:r>
          </a:p>
          <a:p>
            <a:pPr lvl="1">
              <a:defRPr/>
            </a:pPr>
            <a:r>
              <a:rPr lang="en-CA" dirty="0"/>
              <a:t>combine two lists</a:t>
            </a:r>
          </a:p>
          <a:p>
            <a:pPr lvl="1">
              <a:buFont typeface="Wingdings" pitchFamily="2" charset="2"/>
              <a:buNone/>
              <a:defRPr/>
            </a:pPr>
            <a:r>
              <a:rPr lang="en-CA" sz="2400" dirty="0" err="1">
                <a:solidFill>
                  <a:schemeClr val="accent1"/>
                </a:solidFill>
              </a:rPr>
              <a:t>S.o.p</a:t>
            </a:r>
            <a:r>
              <a:rPr lang="en-CA" sz="2400" dirty="0">
                <a:solidFill>
                  <a:schemeClr val="accent1"/>
                </a:solidFill>
              </a:rPr>
              <a:t>("Section A: " + </a:t>
            </a:r>
            <a:r>
              <a:rPr lang="en-CA" sz="2400" dirty="0" err="1">
                <a:solidFill>
                  <a:schemeClr val="accent1"/>
                </a:solidFill>
              </a:rPr>
              <a:t>sectionA</a:t>
            </a:r>
            <a:r>
              <a:rPr lang="en-CA" sz="2400" dirty="0">
                <a:solidFill>
                  <a:schemeClr val="accent1"/>
                </a:solidFill>
              </a:rPr>
              <a:t>);</a:t>
            </a:r>
          </a:p>
          <a:p>
            <a:pPr lvl="1">
              <a:buFont typeface="Wingdings" pitchFamily="2" charset="2"/>
              <a:buNone/>
              <a:defRPr/>
            </a:pPr>
            <a:r>
              <a:rPr lang="en-CA" sz="2400" dirty="0" err="1">
                <a:solidFill>
                  <a:schemeClr val="accent1"/>
                </a:solidFill>
              </a:rPr>
              <a:t>S.o.p</a:t>
            </a:r>
            <a:r>
              <a:rPr lang="en-CA" sz="2400" dirty="0">
                <a:solidFill>
                  <a:schemeClr val="accent1"/>
                </a:solidFill>
              </a:rPr>
              <a:t>("Section B: " + </a:t>
            </a:r>
            <a:r>
              <a:rPr lang="en-CA" sz="2400" dirty="0" err="1">
                <a:solidFill>
                  <a:schemeClr val="accent1"/>
                </a:solidFill>
              </a:rPr>
              <a:t>sectionB</a:t>
            </a:r>
            <a:r>
              <a:rPr lang="en-CA" sz="2400" dirty="0">
                <a:solidFill>
                  <a:schemeClr val="accent1"/>
                </a:solidFill>
              </a:rPr>
              <a:t>);</a:t>
            </a:r>
          </a:p>
          <a:p>
            <a:pPr lvl="1">
              <a:buFont typeface="Wingdings" pitchFamily="2" charset="2"/>
              <a:buNone/>
              <a:defRPr/>
            </a:pPr>
            <a:r>
              <a:rPr lang="en-CA" sz="2400" dirty="0">
                <a:solidFill>
                  <a:schemeClr val="accent1"/>
                </a:solidFill>
              </a:rPr>
              <a:t>List&lt;String&gt; combined = new </a:t>
            </a:r>
            <a:r>
              <a:rPr lang="en-CA" sz="2400" dirty="0" err="1">
                <a:solidFill>
                  <a:schemeClr val="accent1"/>
                </a:solidFill>
              </a:rPr>
              <a:t>ArrayList</a:t>
            </a:r>
            <a:r>
              <a:rPr lang="en-CA" sz="2400" dirty="0">
                <a:solidFill>
                  <a:schemeClr val="accent1"/>
                </a:solidFill>
              </a:rPr>
              <a:t>&lt;String&gt;();</a:t>
            </a:r>
          </a:p>
          <a:p>
            <a:pPr lvl="1">
              <a:buFont typeface="Wingdings" pitchFamily="2" charset="2"/>
              <a:buNone/>
              <a:defRPr/>
            </a:pPr>
            <a:r>
              <a:rPr lang="en-CA" sz="2400" dirty="0" err="1">
                <a:solidFill>
                  <a:schemeClr val="accent1"/>
                </a:solidFill>
              </a:rPr>
              <a:t>combined.addAll</a:t>
            </a:r>
            <a:r>
              <a:rPr lang="en-CA" sz="2400" dirty="0">
                <a:solidFill>
                  <a:schemeClr val="accent1"/>
                </a:solidFill>
              </a:rPr>
              <a:t>(</a:t>
            </a:r>
            <a:r>
              <a:rPr lang="en-CA" sz="2400" dirty="0" err="1">
                <a:solidFill>
                  <a:schemeClr val="accent1"/>
                </a:solidFill>
              </a:rPr>
              <a:t>sectionA</a:t>
            </a:r>
            <a:r>
              <a:rPr lang="en-CA" sz="2400" dirty="0">
                <a:solidFill>
                  <a:schemeClr val="accent1"/>
                </a:solidFill>
              </a:rPr>
              <a:t>);</a:t>
            </a:r>
          </a:p>
          <a:p>
            <a:pPr lvl="1">
              <a:buFont typeface="Wingdings" pitchFamily="2" charset="2"/>
              <a:buNone/>
              <a:defRPr/>
            </a:pPr>
            <a:r>
              <a:rPr lang="en-CA" sz="2400" dirty="0" err="1">
                <a:solidFill>
                  <a:schemeClr val="accent1"/>
                </a:solidFill>
              </a:rPr>
              <a:t>combined.addAll</a:t>
            </a:r>
            <a:r>
              <a:rPr lang="en-CA" sz="2400" dirty="0">
                <a:solidFill>
                  <a:schemeClr val="accent1"/>
                </a:solidFill>
              </a:rPr>
              <a:t>(</a:t>
            </a:r>
            <a:r>
              <a:rPr lang="en-CA" sz="2400" dirty="0" err="1">
                <a:solidFill>
                  <a:schemeClr val="accent1"/>
                </a:solidFill>
              </a:rPr>
              <a:t>sectionB</a:t>
            </a:r>
            <a:r>
              <a:rPr lang="en-CA" sz="2400" dirty="0">
                <a:solidFill>
                  <a:schemeClr val="accent1"/>
                </a:solidFill>
              </a:rPr>
              <a:t>);</a:t>
            </a:r>
          </a:p>
          <a:p>
            <a:pPr lvl="1">
              <a:buFont typeface="Wingdings" pitchFamily="2" charset="2"/>
              <a:buNone/>
              <a:defRPr/>
            </a:pPr>
            <a:r>
              <a:rPr lang="en-CA" sz="2400" dirty="0" err="1">
                <a:solidFill>
                  <a:schemeClr val="accent1"/>
                </a:solidFill>
              </a:rPr>
              <a:t>S.o.p</a:t>
            </a:r>
            <a:r>
              <a:rPr lang="en-CA" sz="2400" dirty="0">
                <a:solidFill>
                  <a:schemeClr val="accent1"/>
                </a:solidFill>
              </a:rPr>
              <a:t>("Combined: " + combined);</a:t>
            </a:r>
          </a:p>
        </p:txBody>
      </p:sp>
      <p:sp>
        <p:nvSpPr>
          <p:cNvPr id="35844" name="Rectangle 3"/>
          <p:cNvSpPr>
            <a:spLocks noChangeArrowheads="1"/>
          </p:cNvSpPr>
          <p:nvPr/>
        </p:nvSpPr>
        <p:spPr bwMode="auto">
          <a:xfrm>
            <a:off x="628551" y="5545138"/>
            <a:ext cx="7886898" cy="1123950"/>
          </a:xfrm>
          <a:prstGeom prst="rect">
            <a:avLst/>
          </a:prstGeom>
          <a:solidFill>
            <a:schemeClr val="tx1">
              <a:lumMod val="85000"/>
            </a:schemeClr>
          </a:solidFill>
          <a:ln w="127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r>
              <a:rPr lang="en-CA" sz="2000">
                <a:solidFill>
                  <a:schemeClr val="bg2"/>
                </a:solidFill>
                <a:latin typeface="Courier New" pitchFamily="49" charset="0"/>
                <a:cs typeface="Courier New" pitchFamily="49" charset="0"/>
              </a:rPr>
              <a:t>Section A: [Bill, Carol, Laura]</a:t>
            </a:r>
          </a:p>
          <a:p>
            <a:r>
              <a:rPr lang="en-CA" sz="2000">
                <a:solidFill>
                  <a:schemeClr val="bg2"/>
                </a:solidFill>
                <a:latin typeface="Courier New" pitchFamily="49" charset="0"/>
                <a:cs typeface="Courier New" pitchFamily="49" charset="0"/>
              </a:rPr>
              <a:t>Section B: [Ann, Don, Ed, Fran]</a:t>
            </a:r>
          </a:p>
          <a:p>
            <a:r>
              <a:rPr lang="en-CA" sz="2000">
                <a:solidFill>
                  <a:schemeClr val="bg2"/>
                </a:solidFill>
                <a:latin typeface="Courier New" pitchFamily="49" charset="0"/>
                <a:cs typeface="Courier New" pitchFamily="49" charset="0"/>
              </a:rPr>
              <a:t>Combined: [Bill, Carol, Laura, Ann, Don, Ed, Fran]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CA" dirty="0"/>
              <a:t>Check for Several Elements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8062913" cy="4114800"/>
          </a:xfrm>
        </p:spPr>
        <p:txBody>
          <a:bodyPr/>
          <a:lstStyle/>
          <a:p>
            <a:pPr>
              <a:defRPr/>
            </a:pPr>
            <a:r>
              <a:rPr lang="en-CA" dirty="0"/>
              <a:t>Are these all there or not?</a:t>
            </a:r>
          </a:p>
          <a:p>
            <a:pPr lvl="1">
              <a:buFont typeface="Wingdings" pitchFamily="2" charset="2"/>
              <a:buNone/>
              <a:defRPr/>
            </a:pPr>
            <a:r>
              <a:rPr lang="en-CA" sz="2400" dirty="0" err="1">
                <a:solidFill>
                  <a:schemeClr val="accent1"/>
                </a:solidFill>
              </a:rPr>
              <a:t>S.o.p</a:t>
            </a:r>
            <a:r>
              <a:rPr lang="en-CA" sz="2400" dirty="0">
                <a:solidFill>
                  <a:schemeClr val="accent1"/>
                </a:solidFill>
              </a:rPr>
              <a:t>("Combined: " + combined);</a:t>
            </a:r>
          </a:p>
          <a:p>
            <a:pPr lvl="1">
              <a:buFont typeface="Wingdings" pitchFamily="2" charset="2"/>
              <a:buNone/>
              <a:defRPr/>
            </a:pPr>
            <a:r>
              <a:rPr lang="en-CA" sz="2400" dirty="0">
                <a:solidFill>
                  <a:schemeClr val="accent1"/>
                </a:solidFill>
              </a:rPr>
              <a:t>if (</a:t>
            </a:r>
            <a:r>
              <a:rPr lang="en-CA" sz="2400" dirty="0" err="1">
                <a:solidFill>
                  <a:schemeClr val="accent1"/>
                </a:solidFill>
              </a:rPr>
              <a:t>combined.containsAll</a:t>
            </a:r>
            <a:r>
              <a:rPr lang="en-CA" sz="2400" dirty="0">
                <a:solidFill>
                  <a:schemeClr val="accent1"/>
                </a:solidFill>
              </a:rPr>
              <a:t>(</a:t>
            </a:r>
            <a:r>
              <a:rPr lang="en-CA" sz="2400" dirty="0" err="1">
                <a:solidFill>
                  <a:schemeClr val="accent1"/>
                </a:solidFill>
              </a:rPr>
              <a:t>sectionA</a:t>
            </a:r>
            <a:r>
              <a:rPr lang="en-CA" sz="2400" dirty="0">
                <a:solidFill>
                  <a:schemeClr val="accent1"/>
                </a:solidFill>
              </a:rPr>
              <a:t>))</a:t>
            </a:r>
            <a:br>
              <a:rPr lang="en-CA" sz="2400" dirty="0">
                <a:solidFill>
                  <a:schemeClr val="accent1"/>
                </a:solidFill>
              </a:rPr>
            </a:br>
            <a:r>
              <a:rPr lang="en-CA" sz="2400" dirty="0" err="1">
                <a:solidFill>
                  <a:schemeClr val="accent1"/>
                </a:solidFill>
              </a:rPr>
              <a:t>S.o.p</a:t>
            </a:r>
            <a:r>
              <a:rPr lang="en-CA" sz="2400" dirty="0">
                <a:solidFill>
                  <a:schemeClr val="accent1"/>
                </a:solidFill>
              </a:rPr>
              <a:t>("All section A’s in the combined list");</a:t>
            </a:r>
          </a:p>
          <a:p>
            <a:pPr lvl="1">
              <a:buFont typeface="Wingdings" pitchFamily="2" charset="2"/>
              <a:buNone/>
              <a:defRPr/>
            </a:pPr>
            <a:r>
              <a:rPr lang="en-CA" sz="2400" dirty="0">
                <a:solidFill>
                  <a:schemeClr val="accent1"/>
                </a:solidFill>
              </a:rPr>
              <a:t>if (</a:t>
            </a:r>
            <a:r>
              <a:rPr lang="en-CA" sz="2400" dirty="0" err="1">
                <a:solidFill>
                  <a:schemeClr val="accent1"/>
                </a:solidFill>
              </a:rPr>
              <a:t>sectionA.containsAll</a:t>
            </a:r>
            <a:r>
              <a:rPr lang="en-CA" sz="2400" dirty="0">
                <a:solidFill>
                  <a:schemeClr val="accent1"/>
                </a:solidFill>
              </a:rPr>
              <a:t>(combined))</a:t>
            </a:r>
            <a:br>
              <a:rPr lang="en-CA" sz="2400" dirty="0">
                <a:solidFill>
                  <a:schemeClr val="accent1"/>
                </a:solidFill>
              </a:rPr>
            </a:br>
            <a:r>
              <a:rPr lang="en-CA" sz="2400" dirty="0" err="1">
                <a:solidFill>
                  <a:schemeClr val="accent1"/>
                </a:solidFill>
              </a:rPr>
              <a:t>S.o.p</a:t>
            </a:r>
            <a:r>
              <a:rPr lang="en-CA" sz="2400" dirty="0">
                <a:solidFill>
                  <a:schemeClr val="accent1"/>
                </a:solidFill>
              </a:rPr>
              <a:t>("Everyone from the combined list is in section A");</a:t>
            </a:r>
          </a:p>
          <a:p>
            <a:pPr lvl="1">
              <a:buFont typeface="Wingdings" pitchFamily="2" charset="2"/>
              <a:buNone/>
              <a:defRPr/>
            </a:pPr>
            <a:r>
              <a:rPr lang="en-CA" sz="2400" dirty="0">
                <a:solidFill>
                  <a:schemeClr val="accent1"/>
                </a:solidFill>
              </a:rPr>
              <a:t>else</a:t>
            </a:r>
            <a:br>
              <a:rPr lang="en-CA" sz="2400" dirty="0">
                <a:solidFill>
                  <a:schemeClr val="accent1"/>
                </a:solidFill>
              </a:rPr>
            </a:br>
            <a:r>
              <a:rPr lang="en-CA" sz="2400" dirty="0" err="1">
                <a:solidFill>
                  <a:schemeClr val="accent1"/>
                </a:solidFill>
              </a:rPr>
              <a:t>S.o.p</a:t>
            </a:r>
            <a:r>
              <a:rPr lang="en-CA" sz="2400" dirty="0">
                <a:solidFill>
                  <a:schemeClr val="accent1"/>
                </a:solidFill>
              </a:rPr>
              <a:t>("Someone in the combined list is not in section A");</a:t>
            </a:r>
          </a:p>
        </p:txBody>
      </p:sp>
      <p:sp>
        <p:nvSpPr>
          <p:cNvPr id="36868" name="Rectangle 3"/>
          <p:cNvSpPr>
            <a:spLocks noChangeArrowheads="1"/>
          </p:cNvSpPr>
          <p:nvPr/>
        </p:nvSpPr>
        <p:spPr bwMode="auto">
          <a:xfrm>
            <a:off x="612676" y="5373216"/>
            <a:ext cx="7918648" cy="1152128"/>
          </a:xfrm>
          <a:prstGeom prst="rect">
            <a:avLst/>
          </a:prstGeom>
          <a:solidFill>
            <a:schemeClr val="tx1">
              <a:lumMod val="85000"/>
            </a:schemeClr>
          </a:solidFill>
          <a:ln w="127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r>
              <a:rPr lang="en-CA" sz="2000" dirty="0">
                <a:solidFill>
                  <a:schemeClr val="bg2"/>
                </a:solidFill>
                <a:latin typeface="Courier New" pitchFamily="49" charset="0"/>
                <a:cs typeface="Courier New" pitchFamily="49" charset="0"/>
              </a:rPr>
              <a:t>Combined: [Bill, Carol, Laura, Ann, Don, Ed, Fran]</a:t>
            </a:r>
          </a:p>
          <a:p>
            <a:r>
              <a:rPr lang="en-CA" sz="2000" dirty="0">
                <a:solidFill>
                  <a:schemeClr val="bg2"/>
                </a:solidFill>
                <a:latin typeface="Courier New" pitchFamily="49" charset="0"/>
                <a:cs typeface="Courier New" pitchFamily="49" charset="0"/>
              </a:rPr>
              <a:t>All section A’s in the combined list</a:t>
            </a:r>
          </a:p>
          <a:p>
            <a:r>
              <a:rPr lang="en-CA" sz="2000" dirty="0">
                <a:solidFill>
                  <a:schemeClr val="bg2"/>
                </a:solidFill>
                <a:latin typeface="Courier New" pitchFamily="49" charset="0"/>
                <a:cs typeface="Courier New" pitchFamily="49" charset="0"/>
              </a:rPr>
              <a:t>Someone from the combined list is not in section A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CA" dirty="0"/>
              <a:t>Remove Multiple Elements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CA" dirty="0"/>
              <a:t>Take these away, </a:t>
            </a:r>
            <a:r>
              <a:rPr lang="en-CA" i="1" dirty="0"/>
              <a:t>if they’re there</a:t>
            </a:r>
          </a:p>
          <a:p>
            <a:pPr lvl="1">
              <a:defRPr/>
            </a:pPr>
            <a:r>
              <a:rPr lang="en-CA" dirty="0"/>
              <a:t>no problem if they’re not there</a:t>
            </a:r>
          </a:p>
          <a:p>
            <a:pPr lvl="1">
              <a:buFont typeface="Wingdings" pitchFamily="2" charset="2"/>
              <a:buNone/>
              <a:defRPr/>
            </a:pPr>
            <a:r>
              <a:rPr lang="en-CA" sz="2400" dirty="0" err="1">
                <a:solidFill>
                  <a:schemeClr val="accent1"/>
                </a:solidFill>
              </a:rPr>
              <a:t>S.o.p</a:t>
            </a:r>
            <a:r>
              <a:rPr lang="en-CA" sz="2400" dirty="0">
                <a:solidFill>
                  <a:schemeClr val="accent1"/>
                </a:solidFill>
              </a:rPr>
              <a:t>("Combined: " + combined);</a:t>
            </a:r>
          </a:p>
          <a:p>
            <a:pPr lvl="1">
              <a:buFont typeface="Wingdings" pitchFamily="2" charset="2"/>
              <a:buNone/>
              <a:defRPr/>
            </a:pPr>
            <a:r>
              <a:rPr lang="en-CA" sz="2400" dirty="0" err="1">
                <a:solidFill>
                  <a:schemeClr val="accent1"/>
                </a:solidFill>
              </a:rPr>
              <a:t>sectionA.add</a:t>
            </a:r>
            <a:r>
              <a:rPr lang="en-CA" sz="2400" dirty="0">
                <a:solidFill>
                  <a:schemeClr val="accent1"/>
                </a:solidFill>
              </a:rPr>
              <a:t>("Gil");</a:t>
            </a:r>
          </a:p>
          <a:p>
            <a:pPr lvl="1">
              <a:buFont typeface="Wingdings" pitchFamily="2" charset="2"/>
              <a:buNone/>
              <a:defRPr/>
            </a:pPr>
            <a:r>
              <a:rPr lang="en-CA" sz="2400" dirty="0" err="1">
                <a:solidFill>
                  <a:schemeClr val="accent1"/>
                </a:solidFill>
              </a:rPr>
              <a:t>S.o.p</a:t>
            </a:r>
            <a:r>
              <a:rPr lang="en-CA" sz="2400" dirty="0">
                <a:solidFill>
                  <a:schemeClr val="accent1"/>
                </a:solidFill>
              </a:rPr>
              <a:t> ("Section A: " + </a:t>
            </a:r>
            <a:r>
              <a:rPr lang="en-CA" sz="2400" dirty="0" err="1">
                <a:solidFill>
                  <a:schemeClr val="accent1"/>
                </a:solidFill>
              </a:rPr>
              <a:t>sectionA</a:t>
            </a:r>
            <a:r>
              <a:rPr lang="en-CA" sz="2400" dirty="0">
                <a:solidFill>
                  <a:schemeClr val="accent1"/>
                </a:solidFill>
              </a:rPr>
              <a:t>);</a:t>
            </a:r>
          </a:p>
          <a:p>
            <a:pPr lvl="1">
              <a:buFont typeface="Wingdings" pitchFamily="2" charset="2"/>
              <a:buNone/>
              <a:defRPr/>
            </a:pPr>
            <a:r>
              <a:rPr lang="en-CA" sz="2400" dirty="0" err="1">
                <a:solidFill>
                  <a:schemeClr val="accent1"/>
                </a:solidFill>
              </a:rPr>
              <a:t>combined.removeAll</a:t>
            </a:r>
            <a:r>
              <a:rPr lang="en-CA" sz="2400" dirty="0">
                <a:solidFill>
                  <a:schemeClr val="accent1"/>
                </a:solidFill>
              </a:rPr>
              <a:t>(</a:t>
            </a:r>
            <a:r>
              <a:rPr lang="en-CA" sz="2400" dirty="0" err="1">
                <a:solidFill>
                  <a:schemeClr val="accent1"/>
                </a:solidFill>
              </a:rPr>
              <a:t>sectionA</a:t>
            </a:r>
            <a:r>
              <a:rPr lang="en-CA" sz="2400" dirty="0">
                <a:solidFill>
                  <a:schemeClr val="accent1"/>
                </a:solidFill>
              </a:rPr>
              <a:t>);</a:t>
            </a:r>
          </a:p>
          <a:p>
            <a:pPr lvl="1">
              <a:buFont typeface="Wingdings" pitchFamily="2" charset="2"/>
              <a:buNone/>
              <a:defRPr/>
            </a:pPr>
            <a:r>
              <a:rPr lang="en-CA" sz="2400" dirty="0" err="1">
                <a:solidFill>
                  <a:schemeClr val="accent1"/>
                </a:solidFill>
              </a:rPr>
              <a:t>S.o.p</a:t>
            </a:r>
            <a:r>
              <a:rPr lang="en-CA" sz="2400" dirty="0">
                <a:solidFill>
                  <a:schemeClr val="accent1"/>
                </a:solidFill>
              </a:rPr>
              <a:t> ("Combined: " + combined);</a:t>
            </a:r>
            <a:endParaRPr lang="en-CA" dirty="0">
              <a:solidFill>
                <a:schemeClr val="accent1"/>
              </a:solidFill>
            </a:endParaRPr>
          </a:p>
          <a:p>
            <a:pPr lvl="1">
              <a:buFont typeface="Wingdings" pitchFamily="2" charset="2"/>
              <a:buNone/>
              <a:defRPr/>
            </a:pPr>
            <a:endParaRPr lang="en-CA" dirty="0"/>
          </a:p>
        </p:txBody>
      </p:sp>
      <p:sp>
        <p:nvSpPr>
          <p:cNvPr id="37892" name="Rectangle 3"/>
          <p:cNvSpPr>
            <a:spLocks noChangeArrowheads="1"/>
          </p:cNvSpPr>
          <p:nvPr/>
        </p:nvSpPr>
        <p:spPr bwMode="auto">
          <a:xfrm>
            <a:off x="611560" y="5157192"/>
            <a:ext cx="7814890" cy="1268412"/>
          </a:xfrm>
          <a:prstGeom prst="rect">
            <a:avLst/>
          </a:prstGeom>
          <a:solidFill>
            <a:schemeClr val="tx1">
              <a:lumMod val="85000"/>
            </a:schemeClr>
          </a:solidFill>
          <a:ln w="127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r>
              <a:rPr lang="en-CA" sz="2000">
                <a:solidFill>
                  <a:schemeClr val="bg2"/>
                </a:solidFill>
                <a:latin typeface="Courier New" pitchFamily="49" charset="0"/>
                <a:cs typeface="Courier New" pitchFamily="49" charset="0"/>
              </a:rPr>
              <a:t>Combined: [Bill, Carol, Laura, Ann, Don, Ed, Fran]</a:t>
            </a:r>
          </a:p>
          <a:p>
            <a:r>
              <a:rPr lang="en-CA" sz="2000">
                <a:solidFill>
                  <a:schemeClr val="bg2"/>
                </a:solidFill>
                <a:latin typeface="Courier New" pitchFamily="49" charset="0"/>
                <a:cs typeface="Courier New" pitchFamily="49" charset="0"/>
              </a:rPr>
              <a:t>Section A: [Bill, Carol, Laura, Gil]</a:t>
            </a:r>
          </a:p>
          <a:p>
            <a:r>
              <a:rPr lang="en-CA" sz="2000">
                <a:solidFill>
                  <a:schemeClr val="bg2"/>
                </a:solidFill>
                <a:latin typeface="Courier New" pitchFamily="49" charset="0"/>
                <a:cs typeface="Courier New" pitchFamily="49" charset="0"/>
              </a:rPr>
              <a:t>Combined: [Ann, Don, Ed, Fran]</a:t>
            </a:r>
          </a:p>
          <a:p>
            <a:endParaRPr lang="en-CA" sz="2000">
              <a:solidFill>
                <a:schemeClr val="bg2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CA" dirty="0"/>
              <a:t>Retain Multiple Elements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CA" dirty="0"/>
              <a:t>Keep only these, </a:t>
            </a:r>
            <a:r>
              <a:rPr lang="en-CA" i="1" dirty="0"/>
              <a:t>if they’re there</a:t>
            </a:r>
          </a:p>
          <a:p>
            <a:pPr lvl="1">
              <a:defRPr/>
            </a:pPr>
            <a:r>
              <a:rPr lang="en-CA" dirty="0"/>
              <a:t>no problem if they’re not there</a:t>
            </a:r>
          </a:p>
          <a:p>
            <a:pPr lvl="1">
              <a:buFont typeface="Wingdings" pitchFamily="2" charset="2"/>
              <a:buNone/>
              <a:defRPr/>
            </a:pPr>
            <a:r>
              <a:rPr lang="en-CA" sz="2400" dirty="0" err="1">
                <a:solidFill>
                  <a:schemeClr val="accent1"/>
                </a:solidFill>
              </a:rPr>
              <a:t>S.o.p</a:t>
            </a:r>
            <a:r>
              <a:rPr lang="en-CA" sz="2400" dirty="0">
                <a:solidFill>
                  <a:schemeClr val="accent1"/>
                </a:solidFill>
              </a:rPr>
              <a:t>("Combined: " + combined);</a:t>
            </a:r>
          </a:p>
          <a:p>
            <a:pPr lvl="1">
              <a:buFont typeface="Wingdings" pitchFamily="2" charset="2"/>
              <a:buNone/>
              <a:defRPr/>
            </a:pPr>
            <a:r>
              <a:rPr lang="en-CA" sz="2400" dirty="0">
                <a:solidFill>
                  <a:schemeClr val="accent1"/>
                </a:solidFill>
              </a:rPr>
              <a:t>List&lt;String&gt; keepers = new </a:t>
            </a:r>
            <a:r>
              <a:rPr lang="en-CA" sz="2400" dirty="0" err="1">
                <a:solidFill>
                  <a:schemeClr val="accent1"/>
                </a:solidFill>
              </a:rPr>
              <a:t>LinkedList</a:t>
            </a:r>
            <a:r>
              <a:rPr lang="en-CA" sz="2400" dirty="0">
                <a:solidFill>
                  <a:schemeClr val="accent1"/>
                </a:solidFill>
              </a:rPr>
              <a:t>&lt;String&gt;();</a:t>
            </a:r>
          </a:p>
          <a:p>
            <a:pPr lvl="1">
              <a:buFont typeface="Wingdings" pitchFamily="2" charset="2"/>
              <a:buNone/>
              <a:defRPr/>
            </a:pPr>
            <a:r>
              <a:rPr lang="en-CA" sz="2400" dirty="0" err="1">
                <a:solidFill>
                  <a:schemeClr val="accent1"/>
                </a:solidFill>
              </a:rPr>
              <a:t>keepers.add</a:t>
            </a:r>
            <a:r>
              <a:rPr lang="en-CA" sz="2400" dirty="0">
                <a:solidFill>
                  <a:schemeClr val="accent1"/>
                </a:solidFill>
              </a:rPr>
              <a:t>("Ann");	</a:t>
            </a:r>
            <a:r>
              <a:rPr lang="en-CA" sz="2400" dirty="0" err="1">
                <a:solidFill>
                  <a:schemeClr val="accent1"/>
                </a:solidFill>
              </a:rPr>
              <a:t>keepers.add</a:t>
            </a:r>
            <a:r>
              <a:rPr lang="en-CA" sz="2400" dirty="0">
                <a:solidFill>
                  <a:schemeClr val="accent1"/>
                </a:solidFill>
              </a:rPr>
              <a:t>("Bill");</a:t>
            </a:r>
          </a:p>
          <a:p>
            <a:pPr lvl="1">
              <a:buFont typeface="Wingdings" pitchFamily="2" charset="2"/>
              <a:buNone/>
              <a:defRPr/>
            </a:pPr>
            <a:r>
              <a:rPr lang="en-CA" sz="2400" dirty="0" err="1">
                <a:solidFill>
                  <a:schemeClr val="accent1"/>
                </a:solidFill>
              </a:rPr>
              <a:t>keepers.add</a:t>
            </a:r>
            <a:r>
              <a:rPr lang="en-CA" sz="2400" dirty="0">
                <a:solidFill>
                  <a:schemeClr val="accent1"/>
                </a:solidFill>
              </a:rPr>
              <a:t>("Louise");	</a:t>
            </a:r>
            <a:r>
              <a:rPr lang="en-CA" sz="2400" dirty="0" err="1">
                <a:solidFill>
                  <a:schemeClr val="accent1"/>
                </a:solidFill>
              </a:rPr>
              <a:t>keepers.add</a:t>
            </a:r>
            <a:r>
              <a:rPr lang="en-CA" sz="2400" dirty="0">
                <a:solidFill>
                  <a:schemeClr val="accent1"/>
                </a:solidFill>
              </a:rPr>
              <a:t>("Ed");</a:t>
            </a:r>
          </a:p>
          <a:p>
            <a:pPr lvl="1">
              <a:buFont typeface="Wingdings" pitchFamily="2" charset="2"/>
              <a:buNone/>
              <a:defRPr/>
            </a:pPr>
            <a:r>
              <a:rPr lang="en-CA" sz="2400" dirty="0" err="1">
                <a:solidFill>
                  <a:schemeClr val="accent1"/>
                </a:solidFill>
              </a:rPr>
              <a:t>combined.retainAll</a:t>
            </a:r>
            <a:r>
              <a:rPr lang="en-CA" sz="2400" dirty="0">
                <a:solidFill>
                  <a:schemeClr val="accent1"/>
                </a:solidFill>
              </a:rPr>
              <a:t>(keepers);</a:t>
            </a:r>
          </a:p>
          <a:p>
            <a:pPr lvl="1">
              <a:buFont typeface="Wingdings" pitchFamily="2" charset="2"/>
              <a:buNone/>
              <a:defRPr/>
            </a:pPr>
            <a:r>
              <a:rPr lang="en-CA" sz="2400" dirty="0" err="1">
                <a:solidFill>
                  <a:schemeClr val="accent1"/>
                </a:solidFill>
              </a:rPr>
              <a:t>S.o.p</a:t>
            </a:r>
            <a:r>
              <a:rPr lang="en-CA" sz="2400" dirty="0">
                <a:solidFill>
                  <a:schemeClr val="accent1"/>
                </a:solidFill>
              </a:rPr>
              <a:t> ("Combined: " + combined);</a:t>
            </a:r>
            <a:endParaRPr lang="en-CA" dirty="0">
              <a:solidFill>
                <a:schemeClr val="accent1"/>
              </a:solidFill>
            </a:endParaRPr>
          </a:p>
          <a:p>
            <a:pPr lvl="1">
              <a:buFont typeface="Wingdings" pitchFamily="2" charset="2"/>
              <a:buNone/>
              <a:defRPr/>
            </a:pPr>
            <a:endParaRPr lang="en-CA" dirty="0"/>
          </a:p>
        </p:txBody>
      </p:sp>
      <p:sp>
        <p:nvSpPr>
          <p:cNvPr id="38916" name="Rectangle 3"/>
          <p:cNvSpPr>
            <a:spLocks noChangeArrowheads="1"/>
          </p:cNvSpPr>
          <p:nvPr/>
        </p:nvSpPr>
        <p:spPr bwMode="auto">
          <a:xfrm>
            <a:off x="673100" y="5545138"/>
            <a:ext cx="7753350" cy="980206"/>
          </a:xfrm>
          <a:prstGeom prst="rect">
            <a:avLst/>
          </a:prstGeom>
          <a:solidFill>
            <a:schemeClr val="tx1">
              <a:lumMod val="85000"/>
            </a:schemeClr>
          </a:solidFill>
          <a:ln w="127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r>
              <a:rPr lang="en-CA" sz="2000" dirty="0">
                <a:solidFill>
                  <a:schemeClr val="bg2"/>
                </a:solidFill>
                <a:latin typeface="Courier New" pitchFamily="49" charset="0"/>
                <a:cs typeface="Courier New" pitchFamily="49" charset="0"/>
              </a:rPr>
              <a:t>Combined: [Ann, Don, Ed, Fran]</a:t>
            </a:r>
          </a:p>
          <a:p>
            <a:r>
              <a:rPr lang="en-CA" sz="2000" dirty="0">
                <a:solidFill>
                  <a:schemeClr val="bg2"/>
                </a:solidFill>
                <a:latin typeface="Courier New" pitchFamily="49" charset="0"/>
                <a:cs typeface="Courier New" pitchFamily="49" charset="0"/>
              </a:rPr>
              <a:t>Combined: [Ann, Ed]</a:t>
            </a:r>
          </a:p>
          <a:p>
            <a:endParaRPr lang="en-CA" sz="2000" dirty="0">
              <a:solidFill>
                <a:schemeClr val="bg2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CA" dirty="0"/>
              <a:t>Getting Parts of Lists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CA" dirty="0"/>
              <a:t>Choose first element of list (by position), and first element not on the list (by position)</a:t>
            </a:r>
          </a:p>
          <a:p>
            <a:pPr lvl="1">
              <a:buFont typeface="Wingdings" pitchFamily="2" charset="2"/>
              <a:buNone/>
              <a:defRPr/>
            </a:pPr>
            <a:r>
              <a:rPr lang="en-CA" sz="2400" dirty="0">
                <a:solidFill>
                  <a:schemeClr val="accent1"/>
                </a:solidFill>
              </a:rPr>
              <a:t>List&lt;String&gt; letters = new </a:t>
            </a:r>
            <a:r>
              <a:rPr lang="en-CA" sz="2400" dirty="0" err="1">
                <a:solidFill>
                  <a:schemeClr val="accent1"/>
                </a:solidFill>
              </a:rPr>
              <a:t>ArrayList</a:t>
            </a:r>
            <a:r>
              <a:rPr lang="en-CA" sz="2400" dirty="0">
                <a:solidFill>
                  <a:schemeClr val="accent1"/>
                </a:solidFill>
              </a:rPr>
              <a:t>&lt;String&gt;();</a:t>
            </a:r>
          </a:p>
          <a:p>
            <a:pPr lvl="1">
              <a:buFont typeface="Wingdings" pitchFamily="2" charset="2"/>
              <a:buNone/>
              <a:defRPr/>
            </a:pPr>
            <a:r>
              <a:rPr lang="en-CA" sz="2400" dirty="0" err="1">
                <a:solidFill>
                  <a:schemeClr val="accent1"/>
                </a:solidFill>
              </a:rPr>
              <a:t>letters.add</a:t>
            </a:r>
            <a:r>
              <a:rPr lang="en-CA" sz="2400" dirty="0">
                <a:solidFill>
                  <a:schemeClr val="accent1"/>
                </a:solidFill>
              </a:rPr>
              <a:t>("b");	</a:t>
            </a:r>
            <a:r>
              <a:rPr lang="en-CA" sz="2400" dirty="0" err="1">
                <a:solidFill>
                  <a:schemeClr val="accent1"/>
                </a:solidFill>
              </a:rPr>
              <a:t>letters.add</a:t>
            </a:r>
            <a:r>
              <a:rPr lang="en-CA" sz="2400" dirty="0">
                <a:solidFill>
                  <a:schemeClr val="accent1"/>
                </a:solidFill>
              </a:rPr>
              <a:t>("</a:t>
            </a:r>
            <a:r>
              <a:rPr lang="en-CA" sz="2400" dirty="0" err="1">
                <a:solidFill>
                  <a:schemeClr val="accent1"/>
                </a:solidFill>
              </a:rPr>
              <a:t>i</a:t>
            </a:r>
            <a:r>
              <a:rPr lang="en-CA" sz="2400" dirty="0">
                <a:solidFill>
                  <a:schemeClr val="accent1"/>
                </a:solidFill>
              </a:rPr>
              <a:t>");	</a:t>
            </a:r>
            <a:r>
              <a:rPr lang="en-CA" sz="2400" dirty="0" err="1">
                <a:solidFill>
                  <a:schemeClr val="accent1"/>
                </a:solidFill>
              </a:rPr>
              <a:t>letters.add</a:t>
            </a:r>
            <a:r>
              <a:rPr lang="en-CA" sz="2400" dirty="0">
                <a:solidFill>
                  <a:schemeClr val="accent1"/>
                </a:solidFill>
              </a:rPr>
              <a:t>("e");	</a:t>
            </a:r>
            <a:r>
              <a:rPr lang="en-CA" sz="2400" dirty="0" err="1">
                <a:solidFill>
                  <a:schemeClr val="accent1"/>
                </a:solidFill>
              </a:rPr>
              <a:t>letters.add</a:t>
            </a:r>
            <a:r>
              <a:rPr lang="en-CA" sz="2400" dirty="0">
                <a:solidFill>
                  <a:schemeClr val="accent1"/>
                </a:solidFill>
              </a:rPr>
              <a:t>("y");	</a:t>
            </a:r>
            <a:r>
              <a:rPr lang="en-CA" sz="2400" dirty="0" err="1">
                <a:solidFill>
                  <a:schemeClr val="accent1"/>
                </a:solidFill>
              </a:rPr>
              <a:t>letters.add</a:t>
            </a:r>
            <a:r>
              <a:rPr lang="en-CA" sz="2400" dirty="0">
                <a:solidFill>
                  <a:schemeClr val="accent1"/>
                </a:solidFill>
              </a:rPr>
              <a:t>("o");</a:t>
            </a:r>
          </a:p>
          <a:p>
            <a:pPr lvl="1">
              <a:buFont typeface="Wingdings" pitchFamily="2" charset="2"/>
              <a:buNone/>
              <a:defRPr/>
            </a:pPr>
            <a:r>
              <a:rPr lang="en-CA" sz="2400" dirty="0" err="1">
                <a:solidFill>
                  <a:schemeClr val="accent1"/>
                </a:solidFill>
              </a:rPr>
              <a:t>S.o.p</a:t>
            </a:r>
            <a:r>
              <a:rPr lang="en-CA" sz="2400" dirty="0">
                <a:solidFill>
                  <a:schemeClr val="accent1"/>
                </a:solidFill>
              </a:rPr>
              <a:t>("Letters: " + letters);</a:t>
            </a:r>
          </a:p>
          <a:p>
            <a:pPr lvl="1">
              <a:buFont typeface="Wingdings" pitchFamily="2" charset="2"/>
              <a:buNone/>
              <a:defRPr/>
            </a:pPr>
            <a:r>
              <a:rPr lang="en-CA" sz="2400" dirty="0" err="1">
                <a:solidFill>
                  <a:schemeClr val="accent1"/>
                </a:solidFill>
              </a:rPr>
              <a:t>S.o.p</a:t>
            </a:r>
            <a:r>
              <a:rPr lang="en-CA" sz="2400" dirty="0">
                <a:solidFill>
                  <a:schemeClr val="accent1"/>
                </a:solidFill>
              </a:rPr>
              <a:t>("Letters 1 to 3:" + </a:t>
            </a:r>
            <a:r>
              <a:rPr lang="en-CA" sz="2400" dirty="0" err="1">
                <a:solidFill>
                  <a:schemeClr val="accent1"/>
                </a:solidFill>
              </a:rPr>
              <a:t>letters.subList</a:t>
            </a:r>
            <a:r>
              <a:rPr lang="en-CA" sz="2400" dirty="0">
                <a:solidFill>
                  <a:schemeClr val="accent1"/>
                </a:solidFill>
              </a:rPr>
              <a:t>(1, 3));</a:t>
            </a:r>
          </a:p>
        </p:txBody>
      </p:sp>
      <p:sp>
        <p:nvSpPr>
          <p:cNvPr id="39940" name="Rectangle 3"/>
          <p:cNvSpPr>
            <a:spLocks noChangeArrowheads="1"/>
          </p:cNvSpPr>
          <p:nvPr/>
        </p:nvSpPr>
        <p:spPr bwMode="auto">
          <a:xfrm>
            <a:off x="1258888" y="5545138"/>
            <a:ext cx="6626225" cy="1268412"/>
          </a:xfrm>
          <a:prstGeom prst="rect">
            <a:avLst/>
          </a:prstGeom>
          <a:solidFill>
            <a:schemeClr val="tx1">
              <a:lumMod val="85000"/>
            </a:schemeClr>
          </a:solidFill>
          <a:ln w="127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r>
              <a:rPr lang="en-CA" sz="2000">
                <a:solidFill>
                  <a:schemeClr val="bg2"/>
                </a:solidFill>
                <a:latin typeface="Courier New" pitchFamily="49" charset="0"/>
                <a:cs typeface="Courier New" pitchFamily="49" charset="0"/>
              </a:rPr>
              <a:t>Letters: [b, i, e, y, o]</a:t>
            </a:r>
          </a:p>
          <a:p>
            <a:r>
              <a:rPr lang="en-CA" sz="2000">
                <a:solidFill>
                  <a:schemeClr val="bg2"/>
                </a:solidFill>
                <a:latin typeface="Courier New" pitchFamily="49" charset="0"/>
                <a:cs typeface="Courier New" pitchFamily="49" charset="0"/>
              </a:rPr>
              <a:t>Letters 1 to 3: [i, e]</a:t>
            </a:r>
          </a:p>
          <a:p>
            <a:endParaRPr lang="en-CA" sz="2000">
              <a:solidFill>
                <a:schemeClr val="bg2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CA"/>
              <a:t>Sublists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>
              <a:spcBef>
                <a:spcPct val="20000"/>
              </a:spcBef>
              <a:buClr>
                <a:schemeClr val="accent1"/>
              </a:buClr>
              <a:buSzPct val="75000"/>
              <a:buFont typeface="Monotype Sorts" pitchFamily="2" charset="2"/>
              <a:buChar char="n"/>
              <a:tabLst>
                <a:tab pos="7531100" algn="r"/>
              </a:tabLst>
              <a:defRPr/>
            </a:pPr>
            <a:r>
              <a:rPr lang="en-CA" dirty="0"/>
              <a:t>Select part of the list</a:t>
            </a:r>
            <a:r>
              <a:rPr lang="en-CA" dirty="0">
                <a:sym typeface="Wingdings" pitchFamily="2" charset="2"/>
              </a:rPr>
              <a:t>	[b, </a:t>
            </a:r>
            <a:r>
              <a:rPr lang="en-CA" dirty="0" err="1">
                <a:sym typeface="Wingdings" pitchFamily="2" charset="2"/>
              </a:rPr>
              <a:t>i</a:t>
            </a:r>
            <a:r>
              <a:rPr lang="en-CA" dirty="0">
                <a:sym typeface="Wingdings" pitchFamily="2" charset="2"/>
              </a:rPr>
              <a:t>, e, y, o]</a:t>
            </a:r>
            <a:endParaRPr lang="en-CA" dirty="0"/>
          </a:p>
          <a:p>
            <a:pPr marL="342900" lvl="1" indent="-342900">
              <a:tabLst>
                <a:tab pos="7531100" algn="r"/>
              </a:tabLst>
              <a:defRPr/>
            </a:pPr>
            <a:r>
              <a:rPr lang="en-CA" dirty="0" err="1">
                <a:solidFill>
                  <a:schemeClr val="accent1"/>
                </a:solidFill>
                <a:sym typeface="Wingdings" pitchFamily="2" charset="2"/>
              </a:rPr>
              <a:t>letters.subList</a:t>
            </a:r>
            <a:r>
              <a:rPr lang="en-CA" dirty="0">
                <a:solidFill>
                  <a:schemeClr val="accent1"/>
                </a:solidFill>
                <a:sym typeface="Wingdings" pitchFamily="2" charset="2"/>
              </a:rPr>
              <a:t>(1, 3) </a:t>
            </a:r>
            <a:r>
              <a:rPr lang="en-CA" dirty="0">
                <a:sym typeface="Wingdings" pitchFamily="2" charset="2"/>
              </a:rPr>
              <a:t> [</a:t>
            </a:r>
            <a:r>
              <a:rPr lang="en-CA" dirty="0" err="1">
                <a:sym typeface="Wingdings" pitchFamily="2" charset="2"/>
              </a:rPr>
              <a:t>i</a:t>
            </a:r>
            <a:r>
              <a:rPr lang="en-CA" dirty="0">
                <a:sym typeface="Wingdings" pitchFamily="2" charset="2"/>
              </a:rPr>
              <a:t>, e]</a:t>
            </a:r>
          </a:p>
          <a:p>
            <a:pPr>
              <a:buFont typeface="Monotype Sorts" pitchFamily="2" charset="2"/>
              <a:buNone/>
              <a:tabLst>
                <a:tab pos="7531100" algn="r"/>
              </a:tabLst>
              <a:defRPr/>
            </a:pPr>
            <a:endParaRPr lang="en-CA" dirty="0">
              <a:sym typeface="Wingdings" pitchFamily="2" charset="2"/>
            </a:endParaRPr>
          </a:p>
          <a:p>
            <a:pPr>
              <a:tabLst>
                <a:tab pos="7531100" algn="r"/>
              </a:tabLst>
              <a:defRPr/>
            </a:pPr>
            <a:r>
              <a:rPr lang="en-CA" dirty="0">
                <a:sym typeface="Wingdings" pitchFamily="2" charset="2"/>
              </a:rPr>
              <a:t>Actually </a:t>
            </a:r>
            <a:r>
              <a:rPr lang="en-CA" i="1" dirty="0">
                <a:sym typeface="Wingdings" pitchFamily="2" charset="2"/>
              </a:rPr>
              <a:t>part</a:t>
            </a:r>
            <a:r>
              <a:rPr lang="en-CA" dirty="0">
                <a:sym typeface="Wingdings" pitchFamily="2" charset="2"/>
              </a:rPr>
              <a:t> of the larger list (not a copy)</a:t>
            </a:r>
          </a:p>
          <a:p>
            <a:pPr marL="342900" lvl="1" indent="-342900">
              <a:tabLst>
                <a:tab pos="7531100" algn="r"/>
              </a:tabLst>
              <a:defRPr/>
            </a:pPr>
            <a:r>
              <a:rPr lang="en-CA" dirty="0">
                <a:sym typeface="Wingdings" pitchFamily="2" charset="2"/>
              </a:rPr>
              <a:t>can be used to modify parts of the list</a:t>
            </a:r>
          </a:p>
          <a:p>
            <a:pPr lvl="2">
              <a:tabLst>
                <a:tab pos="7531100" algn="r"/>
              </a:tabLst>
              <a:defRPr/>
            </a:pPr>
            <a:r>
              <a:rPr lang="en-CA" dirty="0" err="1">
                <a:solidFill>
                  <a:schemeClr val="accent1"/>
                </a:solidFill>
                <a:sym typeface="Wingdings" pitchFamily="2" charset="2"/>
              </a:rPr>
              <a:t>letters.subList</a:t>
            </a:r>
            <a:r>
              <a:rPr lang="en-CA" dirty="0">
                <a:solidFill>
                  <a:schemeClr val="accent1"/>
                </a:solidFill>
                <a:sym typeface="Wingdings" pitchFamily="2" charset="2"/>
              </a:rPr>
              <a:t>(1, 3).set(1, "x");</a:t>
            </a:r>
            <a:r>
              <a:rPr lang="en-CA" dirty="0">
                <a:sym typeface="Wingdings" pitchFamily="2" charset="2"/>
              </a:rPr>
              <a:t>	[b, </a:t>
            </a:r>
            <a:r>
              <a:rPr lang="en-CA" dirty="0" err="1">
                <a:sym typeface="Wingdings" pitchFamily="2" charset="2"/>
              </a:rPr>
              <a:t>i</a:t>
            </a:r>
            <a:r>
              <a:rPr lang="en-CA" dirty="0">
                <a:sym typeface="Wingdings" pitchFamily="2" charset="2"/>
              </a:rPr>
              <a:t>, x, y, o]</a:t>
            </a:r>
          </a:p>
          <a:p>
            <a:pPr lvl="2">
              <a:tabLst>
                <a:tab pos="7531100" algn="r"/>
              </a:tabLst>
              <a:defRPr/>
            </a:pPr>
            <a:r>
              <a:rPr lang="en-CA" dirty="0" err="1">
                <a:solidFill>
                  <a:schemeClr val="accent1"/>
                </a:solidFill>
                <a:sym typeface="Wingdings" pitchFamily="2" charset="2"/>
              </a:rPr>
              <a:t>letters.subList</a:t>
            </a:r>
            <a:r>
              <a:rPr lang="en-CA" dirty="0">
                <a:solidFill>
                  <a:schemeClr val="accent1"/>
                </a:solidFill>
                <a:sym typeface="Wingdings" pitchFamily="2" charset="2"/>
              </a:rPr>
              <a:t>(1, 3).clear();</a:t>
            </a:r>
            <a:r>
              <a:rPr lang="en-CA" dirty="0">
                <a:sym typeface="Wingdings" pitchFamily="2" charset="2"/>
              </a:rPr>
              <a:t>	[b, y, o]</a:t>
            </a:r>
            <a:endParaRPr lang="en-CA" dirty="0"/>
          </a:p>
        </p:txBody>
      </p:sp>
      <p:sp>
        <p:nvSpPr>
          <p:cNvPr id="40964" name="Rectangle 3"/>
          <p:cNvSpPr>
            <a:spLocks noChangeArrowheads="1"/>
          </p:cNvSpPr>
          <p:nvPr/>
        </p:nvSpPr>
        <p:spPr bwMode="auto">
          <a:xfrm>
            <a:off x="5821363" y="2643188"/>
            <a:ext cx="500062" cy="428625"/>
          </a:xfrm>
          <a:prstGeom prst="rect">
            <a:avLst/>
          </a:prstGeom>
          <a:solidFill>
            <a:schemeClr val="accent1"/>
          </a:solidFill>
          <a:ln w="12700" algn="ctr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en-CA"/>
              <a:t>b</a:t>
            </a:r>
          </a:p>
        </p:txBody>
      </p:sp>
      <p:sp>
        <p:nvSpPr>
          <p:cNvPr id="40965" name="Rectangle 4"/>
          <p:cNvSpPr>
            <a:spLocks noChangeArrowheads="1"/>
          </p:cNvSpPr>
          <p:nvPr/>
        </p:nvSpPr>
        <p:spPr bwMode="auto">
          <a:xfrm>
            <a:off x="6321425" y="2643188"/>
            <a:ext cx="500063" cy="428625"/>
          </a:xfrm>
          <a:prstGeom prst="rect">
            <a:avLst/>
          </a:prstGeom>
          <a:solidFill>
            <a:schemeClr val="accent1"/>
          </a:solidFill>
          <a:ln w="12700" algn="ctr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en-CA"/>
              <a:t>i</a:t>
            </a:r>
          </a:p>
        </p:txBody>
      </p:sp>
      <p:sp>
        <p:nvSpPr>
          <p:cNvPr id="40966" name="Rectangle 5"/>
          <p:cNvSpPr>
            <a:spLocks noChangeArrowheads="1"/>
          </p:cNvSpPr>
          <p:nvPr/>
        </p:nvSpPr>
        <p:spPr bwMode="auto">
          <a:xfrm>
            <a:off x="6821488" y="2643188"/>
            <a:ext cx="500062" cy="428625"/>
          </a:xfrm>
          <a:prstGeom prst="rect">
            <a:avLst/>
          </a:prstGeom>
          <a:solidFill>
            <a:schemeClr val="accent1"/>
          </a:solidFill>
          <a:ln w="12700" algn="ctr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en-CA"/>
              <a:t>e</a:t>
            </a:r>
          </a:p>
        </p:txBody>
      </p:sp>
      <p:sp>
        <p:nvSpPr>
          <p:cNvPr id="40967" name="Rectangle 6"/>
          <p:cNvSpPr>
            <a:spLocks noChangeArrowheads="1"/>
          </p:cNvSpPr>
          <p:nvPr/>
        </p:nvSpPr>
        <p:spPr bwMode="auto">
          <a:xfrm>
            <a:off x="7321550" y="2643188"/>
            <a:ext cx="500063" cy="428625"/>
          </a:xfrm>
          <a:prstGeom prst="rect">
            <a:avLst/>
          </a:prstGeom>
          <a:solidFill>
            <a:schemeClr val="accent1"/>
          </a:solidFill>
          <a:ln w="12700" algn="ctr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en-CA"/>
              <a:t>y</a:t>
            </a:r>
          </a:p>
        </p:txBody>
      </p:sp>
      <p:sp>
        <p:nvSpPr>
          <p:cNvPr id="40968" name="Rectangle 7"/>
          <p:cNvSpPr>
            <a:spLocks noChangeArrowheads="1"/>
          </p:cNvSpPr>
          <p:nvPr/>
        </p:nvSpPr>
        <p:spPr bwMode="auto">
          <a:xfrm>
            <a:off x="7821613" y="2643188"/>
            <a:ext cx="500062" cy="428625"/>
          </a:xfrm>
          <a:prstGeom prst="rect">
            <a:avLst/>
          </a:prstGeom>
          <a:solidFill>
            <a:schemeClr val="accent1"/>
          </a:solidFill>
          <a:ln w="12700" algn="ctr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en-CA"/>
              <a:t>o</a:t>
            </a:r>
          </a:p>
        </p:txBody>
      </p:sp>
      <p:sp>
        <p:nvSpPr>
          <p:cNvPr id="40969" name="Rectangle 8"/>
          <p:cNvSpPr>
            <a:spLocks noChangeArrowheads="1"/>
          </p:cNvSpPr>
          <p:nvPr/>
        </p:nvSpPr>
        <p:spPr bwMode="auto">
          <a:xfrm>
            <a:off x="5572125" y="3071813"/>
            <a:ext cx="500063" cy="428625"/>
          </a:xfrm>
          <a:prstGeom prst="rect">
            <a:avLst/>
          </a:prstGeom>
          <a:noFill/>
          <a:ln w="12700" algn="ctr">
            <a:noFill/>
            <a:round/>
            <a:headEnd/>
            <a:tailEnd/>
          </a:ln>
        </p:spPr>
        <p:txBody>
          <a:bodyPr/>
          <a:lstStyle/>
          <a:p>
            <a:pPr algn="ctr"/>
            <a:r>
              <a:rPr lang="en-CA">
                <a:solidFill>
                  <a:schemeClr val="bg2"/>
                </a:solidFill>
              </a:rPr>
              <a:t>0</a:t>
            </a:r>
          </a:p>
        </p:txBody>
      </p:sp>
      <p:sp>
        <p:nvSpPr>
          <p:cNvPr id="40970" name="Rectangle 9"/>
          <p:cNvSpPr>
            <a:spLocks noChangeArrowheads="1"/>
          </p:cNvSpPr>
          <p:nvPr/>
        </p:nvSpPr>
        <p:spPr bwMode="auto">
          <a:xfrm>
            <a:off x="6072188" y="3071813"/>
            <a:ext cx="500062" cy="428625"/>
          </a:xfrm>
          <a:prstGeom prst="rect">
            <a:avLst/>
          </a:prstGeom>
          <a:noFill/>
          <a:ln w="12700" algn="ctr">
            <a:noFill/>
            <a:round/>
            <a:headEnd/>
            <a:tailEnd/>
          </a:ln>
        </p:spPr>
        <p:txBody>
          <a:bodyPr/>
          <a:lstStyle/>
          <a:p>
            <a:pPr algn="ctr"/>
            <a:r>
              <a:rPr lang="en-CA">
                <a:solidFill>
                  <a:schemeClr val="bg2"/>
                </a:solidFill>
              </a:rPr>
              <a:t>1</a:t>
            </a:r>
          </a:p>
        </p:txBody>
      </p:sp>
      <p:sp>
        <p:nvSpPr>
          <p:cNvPr id="40971" name="Rectangle 10"/>
          <p:cNvSpPr>
            <a:spLocks noChangeArrowheads="1"/>
          </p:cNvSpPr>
          <p:nvPr/>
        </p:nvSpPr>
        <p:spPr bwMode="auto">
          <a:xfrm>
            <a:off x="6572250" y="3071813"/>
            <a:ext cx="500063" cy="428625"/>
          </a:xfrm>
          <a:prstGeom prst="rect">
            <a:avLst/>
          </a:prstGeom>
          <a:noFill/>
          <a:ln w="12700" algn="ctr">
            <a:noFill/>
            <a:round/>
            <a:headEnd/>
            <a:tailEnd/>
          </a:ln>
        </p:spPr>
        <p:txBody>
          <a:bodyPr/>
          <a:lstStyle/>
          <a:p>
            <a:pPr algn="ctr"/>
            <a:r>
              <a:rPr lang="en-CA">
                <a:solidFill>
                  <a:schemeClr val="bg2"/>
                </a:solidFill>
              </a:rPr>
              <a:t>2</a:t>
            </a:r>
          </a:p>
        </p:txBody>
      </p:sp>
      <p:sp>
        <p:nvSpPr>
          <p:cNvPr id="40972" name="Rectangle 11"/>
          <p:cNvSpPr>
            <a:spLocks noChangeArrowheads="1"/>
          </p:cNvSpPr>
          <p:nvPr/>
        </p:nvSpPr>
        <p:spPr bwMode="auto">
          <a:xfrm>
            <a:off x="7072313" y="3071813"/>
            <a:ext cx="500062" cy="428625"/>
          </a:xfrm>
          <a:prstGeom prst="rect">
            <a:avLst/>
          </a:prstGeom>
          <a:noFill/>
          <a:ln w="12700" algn="ctr">
            <a:noFill/>
            <a:round/>
            <a:headEnd/>
            <a:tailEnd/>
          </a:ln>
        </p:spPr>
        <p:txBody>
          <a:bodyPr/>
          <a:lstStyle/>
          <a:p>
            <a:pPr algn="ctr"/>
            <a:r>
              <a:rPr lang="en-CA">
                <a:solidFill>
                  <a:schemeClr val="bg2"/>
                </a:solidFill>
              </a:rPr>
              <a:t>3</a:t>
            </a:r>
          </a:p>
        </p:txBody>
      </p:sp>
      <p:sp>
        <p:nvSpPr>
          <p:cNvPr id="40973" name="Rectangle 13"/>
          <p:cNvSpPr>
            <a:spLocks noChangeArrowheads="1"/>
          </p:cNvSpPr>
          <p:nvPr/>
        </p:nvSpPr>
        <p:spPr bwMode="auto">
          <a:xfrm>
            <a:off x="7572375" y="3071813"/>
            <a:ext cx="500063" cy="428625"/>
          </a:xfrm>
          <a:prstGeom prst="rect">
            <a:avLst/>
          </a:prstGeom>
          <a:noFill/>
          <a:ln w="12700" algn="ctr">
            <a:noFill/>
            <a:round/>
            <a:headEnd/>
            <a:tailEnd/>
          </a:ln>
        </p:spPr>
        <p:txBody>
          <a:bodyPr/>
          <a:lstStyle/>
          <a:p>
            <a:pPr algn="ctr"/>
            <a:r>
              <a:rPr lang="en-CA">
                <a:solidFill>
                  <a:schemeClr val="bg2"/>
                </a:solidFill>
              </a:rPr>
              <a:t>4</a:t>
            </a:r>
          </a:p>
        </p:txBody>
      </p:sp>
      <p:sp>
        <p:nvSpPr>
          <p:cNvPr id="40974" name="Rectangle 14"/>
          <p:cNvSpPr>
            <a:spLocks noChangeArrowheads="1"/>
          </p:cNvSpPr>
          <p:nvPr/>
        </p:nvSpPr>
        <p:spPr bwMode="auto">
          <a:xfrm>
            <a:off x="8072438" y="3071813"/>
            <a:ext cx="500062" cy="428625"/>
          </a:xfrm>
          <a:prstGeom prst="rect">
            <a:avLst/>
          </a:prstGeom>
          <a:noFill/>
          <a:ln w="12700" algn="ctr">
            <a:noFill/>
            <a:round/>
            <a:headEnd/>
            <a:tailEnd/>
          </a:ln>
        </p:spPr>
        <p:txBody>
          <a:bodyPr/>
          <a:lstStyle/>
          <a:p>
            <a:pPr algn="ctr"/>
            <a:r>
              <a:rPr lang="en-CA" dirty="0">
                <a:solidFill>
                  <a:schemeClr val="bg2"/>
                </a:solidFill>
              </a:rPr>
              <a:t>5</a:t>
            </a: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auto">
          <a:xfrm>
            <a:off x="6321425" y="2643188"/>
            <a:ext cx="1000125" cy="428625"/>
          </a:xfrm>
          <a:prstGeom prst="rect">
            <a:avLst/>
          </a:prstGeom>
          <a:noFill/>
          <a:ln w="38100" algn="ctr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endParaRPr lang="en-CA"/>
          </a:p>
        </p:txBody>
      </p:sp>
      <p:sp>
        <p:nvSpPr>
          <p:cNvPr id="17" name="Oval 16"/>
          <p:cNvSpPr>
            <a:spLocks noChangeArrowheads="1"/>
          </p:cNvSpPr>
          <p:nvPr/>
        </p:nvSpPr>
        <p:spPr bwMode="auto">
          <a:xfrm>
            <a:off x="6143625" y="3143250"/>
            <a:ext cx="357188" cy="357188"/>
          </a:xfrm>
          <a:prstGeom prst="ellipse">
            <a:avLst/>
          </a:prstGeom>
          <a:noFill/>
          <a:ln w="28575" algn="ctr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endParaRPr lang="en-CA">
              <a:solidFill>
                <a:schemeClr val="bg2"/>
              </a:solidFill>
            </a:endParaRPr>
          </a:p>
        </p:txBody>
      </p:sp>
      <p:sp>
        <p:nvSpPr>
          <p:cNvPr id="18" name="Oval 17"/>
          <p:cNvSpPr>
            <a:spLocks noChangeArrowheads="1"/>
          </p:cNvSpPr>
          <p:nvPr/>
        </p:nvSpPr>
        <p:spPr bwMode="auto">
          <a:xfrm>
            <a:off x="7143750" y="3143250"/>
            <a:ext cx="357188" cy="357188"/>
          </a:xfrm>
          <a:prstGeom prst="ellipse">
            <a:avLst/>
          </a:prstGeom>
          <a:noFill/>
          <a:ln w="28575" algn="ctr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endParaRPr lang="en-CA">
              <a:solidFill>
                <a:schemeClr val="bg2"/>
              </a:solidFill>
            </a:endParaRPr>
          </a:p>
        </p:txBody>
      </p:sp>
      <p:cxnSp>
        <p:nvCxnSpPr>
          <p:cNvPr id="20" name="Curved Connector 19"/>
          <p:cNvCxnSpPr>
            <a:cxnSpLocks noChangeShapeType="1"/>
            <a:stCxn id="17" idx="6"/>
            <a:endCxn id="18" idx="2"/>
          </p:cNvCxnSpPr>
          <p:nvPr/>
        </p:nvCxnSpPr>
        <p:spPr bwMode="auto">
          <a:xfrm>
            <a:off x="6500813" y="3322638"/>
            <a:ext cx="642937" cy="1587"/>
          </a:xfrm>
          <a:prstGeom prst="curvedConnector3">
            <a:avLst>
              <a:gd name="adj1" fmla="val 50000"/>
            </a:avLst>
          </a:prstGeom>
          <a:noFill/>
          <a:ln w="28575" algn="ctr">
            <a:solidFill>
              <a:schemeClr val="bg2"/>
            </a:solidFill>
            <a:round/>
            <a:headEnd/>
            <a:tailEnd type="arrow" w="med" len="med"/>
          </a:ln>
        </p:spPr>
      </p:cxnSp>
      <p:sp>
        <p:nvSpPr>
          <p:cNvPr id="28" name="Rectangle 27"/>
          <p:cNvSpPr>
            <a:spLocks noChangeArrowheads="1"/>
          </p:cNvSpPr>
          <p:nvPr/>
        </p:nvSpPr>
        <p:spPr bwMode="auto">
          <a:xfrm>
            <a:off x="5608638" y="5643563"/>
            <a:ext cx="500062" cy="428625"/>
          </a:xfrm>
          <a:prstGeom prst="rect">
            <a:avLst/>
          </a:prstGeom>
          <a:solidFill>
            <a:schemeClr val="accent1"/>
          </a:solidFill>
          <a:ln w="12700" algn="ctr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en-CA"/>
              <a:t>b</a:t>
            </a:r>
          </a:p>
        </p:txBody>
      </p:sp>
      <p:sp>
        <p:nvSpPr>
          <p:cNvPr id="29" name="Rectangle 28"/>
          <p:cNvSpPr>
            <a:spLocks noChangeArrowheads="1"/>
          </p:cNvSpPr>
          <p:nvPr/>
        </p:nvSpPr>
        <p:spPr bwMode="auto">
          <a:xfrm>
            <a:off x="6108700" y="5643563"/>
            <a:ext cx="500063" cy="428625"/>
          </a:xfrm>
          <a:prstGeom prst="rect">
            <a:avLst/>
          </a:prstGeom>
          <a:solidFill>
            <a:schemeClr val="accent1"/>
          </a:solidFill>
          <a:ln w="12700" algn="ctr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en-CA"/>
              <a:t>i</a:t>
            </a:r>
          </a:p>
        </p:txBody>
      </p:sp>
      <p:sp>
        <p:nvSpPr>
          <p:cNvPr id="30" name="Rectangle 29"/>
          <p:cNvSpPr>
            <a:spLocks noChangeArrowheads="1"/>
          </p:cNvSpPr>
          <p:nvPr/>
        </p:nvSpPr>
        <p:spPr bwMode="auto">
          <a:xfrm>
            <a:off x="6608763" y="5643563"/>
            <a:ext cx="500062" cy="428625"/>
          </a:xfrm>
          <a:prstGeom prst="rect">
            <a:avLst/>
          </a:prstGeom>
          <a:solidFill>
            <a:schemeClr val="accent1"/>
          </a:solidFill>
          <a:ln w="12700" algn="ctr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en-CA"/>
              <a:t>e</a:t>
            </a:r>
          </a:p>
        </p:txBody>
      </p:sp>
      <p:sp>
        <p:nvSpPr>
          <p:cNvPr id="31" name="Rectangle 30"/>
          <p:cNvSpPr>
            <a:spLocks noChangeArrowheads="1"/>
          </p:cNvSpPr>
          <p:nvPr/>
        </p:nvSpPr>
        <p:spPr bwMode="auto">
          <a:xfrm>
            <a:off x="7108825" y="5643563"/>
            <a:ext cx="500063" cy="428625"/>
          </a:xfrm>
          <a:prstGeom prst="rect">
            <a:avLst/>
          </a:prstGeom>
          <a:solidFill>
            <a:schemeClr val="accent1"/>
          </a:solidFill>
          <a:ln w="12700" algn="ctr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en-CA"/>
              <a:t>y</a:t>
            </a:r>
          </a:p>
        </p:txBody>
      </p:sp>
      <p:sp>
        <p:nvSpPr>
          <p:cNvPr id="32" name="Rectangle 31"/>
          <p:cNvSpPr>
            <a:spLocks noChangeArrowheads="1"/>
          </p:cNvSpPr>
          <p:nvPr/>
        </p:nvSpPr>
        <p:spPr bwMode="auto">
          <a:xfrm>
            <a:off x="7608888" y="5643563"/>
            <a:ext cx="500062" cy="428625"/>
          </a:xfrm>
          <a:prstGeom prst="rect">
            <a:avLst/>
          </a:prstGeom>
          <a:solidFill>
            <a:schemeClr val="accent1"/>
          </a:solidFill>
          <a:ln w="12700" algn="ctr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en-CA"/>
              <a:t>o</a:t>
            </a:r>
          </a:p>
        </p:txBody>
      </p:sp>
      <p:sp>
        <p:nvSpPr>
          <p:cNvPr id="33" name="Rectangle 32"/>
          <p:cNvSpPr>
            <a:spLocks noChangeArrowheads="1"/>
          </p:cNvSpPr>
          <p:nvPr/>
        </p:nvSpPr>
        <p:spPr bwMode="auto">
          <a:xfrm>
            <a:off x="5357813" y="6072188"/>
            <a:ext cx="500062" cy="428625"/>
          </a:xfrm>
          <a:prstGeom prst="rect">
            <a:avLst/>
          </a:prstGeom>
          <a:noFill/>
          <a:ln w="12700" algn="ctr">
            <a:noFill/>
            <a:round/>
            <a:headEnd/>
            <a:tailEnd/>
          </a:ln>
        </p:spPr>
        <p:txBody>
          <a:bodyPr/>
          <a:lstStyle/>
          <a:p>
            <a:pPr algn="ctr"/>
            <a:r>
              <a:rPr lang="en-CA">
                <a:solidFill>
                  <a:schemeClr val="bg2"/>
                </a:solidFill>
              </a:rPr>
              <a:t>0</a:t>
            </a:r>
          </a:p>
        </p:txBody>
      </p:sp>
      <p:sp>
        <p:nvSpPr>
          <p:cNvPr id="34" name="Rectangle 33"/>
          <p:cNvSpPr>
            <a:spLocks noChangeArrowheads="1"/>
          </p:cNvSpPr>
          <p:nvPr/>
        </p:nvSpPr>
        <p:spPr bwMode="auto">
          <a:xfrm>
            <a:off x="5857875" y="6072188"/>
            <a:ext cx="500063" cy="428625"/>
          </a:xfrm>
          <a:prstGeom prst="rect">
            <a:avLst/>
          </a:prstGeom>
          <a:noFill/>
          <a:ln w="12700" algn="ctr">
            <a:noFill/>
            <a:round/>
            <a:headEnd/>
            <a:tailEnd/>
          </a:ln>
        </p:spPr>
        <p:txBody>
          <a:bodyPr/>
          <a:lstStyle/>
          <a:p>
            <a:pPr algn="ctr"/>
            <a:r>
              <a:rPr lang="en-CA">
                <a:solidFill>
                  <a:schemeClr val="bg2"/>
                </a:solidFill>
              </a:rPr>
              <a:t>1</a:t>
            </a:r>
          </a:p>
        </p:txBody>
      </p:sp>
      <p:sp>
        <p:nvSpPr>
          <p:cNvPr id="35" name="Rectangle 34"/>
          <p:cNvSpPr>
            <a:spLocks noChangeArrowheads="1"/>
          </p:cNvSpPr>
          <p:nvPr/>
        </p:nvSpPr>
        <p:spPr bwMode="auto">
          <a:xfrm>
            <a:off x="6357938" y="6072188"/>
            <a:ext cx="500062" cy="428625"/>
          </a:xfrm>
          <a:prstGeom prst="rect">
            <a:avLst/>
          </a:prstGeom>
          <a:noFill/>
          <a:ln w="12700" algn="ctr">
            <a:noFill/>
            <a:round/>
            <a:headEnd/>
            <a:tailEnd/>
          </a:ln>
        </p:spPr>
        <p:txBody>
          <a:bodyPr/>
          <a:lstStyle/>
          <a:p>
            <a:pPr algn="ctr"/>
            <a:r>
              <a:rPr lang="en-CA">
                <a:solidFill>
                  <a:schemeClr val="bg2"/>
                </a:solidFill>
              </a:rPr>
              <a:t>2</a:t>
            </a:r>
          </a:p>
        </p:txBody>
      </p:sp>
      <p:sp>
        <p:nvSpPr>
          <p:cNvPr id="36" name="Rectangle 35"/>
          <p:cNvSpPr>
            <a:spLocks noChangeArrowheads="1"/>
          </p:cNvSpPr>
          <p:nvPr/>
        </p:nvSpPr>
        <p:spPr bwMode="auto">
          <a:xfrm>
            <a:off x="6858000" y="6072188"/>
            <a:ext cx="500063" cy="428625"/>
          </a:xfrm>
          <a:prstGeom prst="rect">
            <a:avLst/>
          </a:prstGeom>
          <a:noFill/>
          <a:ln w="12700" algn="ctr">
            <a:noFill/>
            <a:round/>
            <a:headEnd/>
            <a:tailEnd/>
          </a:ln>
        </p:spPr>
        <p:txBody>
          <a:bodyPr/>
          <a:lstStyle/>
          <a:p>
            <a:pPr algn="ctr"/>
            <a:r>
              <a:rPr lang="en-CA">
                <a:solidFill>
                  <a:schemeClr val="bg2"/>
                </a:solidFill>
              </a:rPr>
              <a:t>3</a:t>
            </a:r>
          </a:p>
        </p:txBody>
      </p:sp>
      <p:sp>
        <p:nvSpPr>
          <p:cNvPr id="37" name="Rectangle 36"/>
          <p:cNvSpPr>
            <a:spLocks noChangeArrowheads="1"/>
          </p:cNvSpPr>
          <p:nvPr/>
        </p:nvSpPr>
        <p:spPr bwMode="auto">
          <a:xfrm>
            <a:off x="7358063" y="6072188"/>
            <a:ext cx="500062" cy="428625"/>
          </a:xfrm>
          <a:prstGeom prst="rect">
            <a:avLst/>
          </a:prstGeom>
          <a:noFill/>
          <a:ln w="12700" algn="ctr">
            <a:noFill/>
            <a:round/>
            <a:headEnd/>
            <a:tailEnd/>
          </a:ln>
        </p:spPr>
        <p:txBody>
          <a:bodyPr/>
          <a:lstStyle/>
          <a:p>
            <a:pPr algn="ctr"/>
            <a:r>
              <a:rPr lang="en-CA">
                <a:solidFill>
                  <a:schemeClr val="bg2"/>
                </a:solidFill>
              </a:rPr>
              <a:t>4</a:t>
            </a:r>
          </a:p>
        </p:txBody>
      </p:sp>
      <p:sp>
        <p:nvSpPr>
          <p:cNvPr id="38" name="Rectangle 37"/>
          <p:cNvSpPr>
            <a:spLocks noChangeArrowheads="1"/>
          </p:cNvSpPr>
          <p:nvPr/>
        </p:nvSpPr>
        <p:spPr bwMode="auto">
          <a:xfrm>
            <a:off x="7858125" y="6072188"/>
            <a:ext cx="500063" cy="428625"/>
          </a:xfrm>
          <a:prstGeom prst="rect">
            <a:avLst/>
          </a:prstGeom>
          <a:noFill/>
          <a:ln w="12700" algn="ctr">
            <a:noFill/>
            <a:round/>
            <a:headEnd/>
            <a:tailEnd/>
          </a:ln>
        </p:spPr>
        <p:txBody>
          <a:bodyPr/>
          <a:lstStyle/>
          <a:p>
            <a:pPr algn="ctr"/>
            <a:r>
              <a:rPr lang="en-CA">
                <a:solidFill>
                  <a:schemeClr val="bg2"/>
                </a:solidFill>
              </a:rPr>
              <a:t>5</a:t>
            </a:r>
          </a:p>
        </p:txBody>
      </p:sp>
      <p:sp>
        <p:nvSpPr>
          <p:cNvPr id="40" name="Rectangle 39"/>
          <p:cNvSpPr>
            <a:spLocks noChangeArrowheads="1"/>
          </p:cNvSpPr>
          <p:nvPr/>
        </p:nvSpPr>
        <p:spPr bwMode="auto">
          <a:xfrm>
            <a:off x="6608763" y="5643563"/>
            <a:ext cx="500062" cy="428625"/>
          </a:xfrm>
          <a:prstGeom prst="rect">
            <a:avLst/>
          </a:prstGeom>
          <a:solidFill>
            <a:schemeClr val="accent1"/>
          </a:solidFill>
          <a:ln w="12700" algn="ctr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en-CA"/>
              <a:t>x</a:t>
            </a:r>
          </a:p>
        </p:txBody>
      </p:sp>
      <p:sp>
        <p:nvSpPr>
          <p:cNvPr id="41" name="Rectangle 40"/>
          <p:cNvSpPr>
            <a:spLocks noChangeArrowheads="1"/>
          </p:cNvSpPr>
          <p:nvPr/>
        </p:nvSpPr>
        <p:spPr bwMode="auto">
          <a:xfrm>
            <a:off x="5857875" y="5214938"/>
            <a:ext cx="500063" cy="428625"/>
          </a:xfrm>
          <a:prstGeom prst="rect">
            <a:avLst/>
          </a:prstGeom>
          <a:noFill/>
          <a:ln w="12700" algn="ctr">
            <a:noFill/>
            <a:round/>
            <a:headEnd/>
            <a:tailEnd/>
          </a:ln>
        </p:spPr>
        <p:txBody>
          <a:bodyPr/>
          <a:lstStyle/>
          <a:p>
            <a:pPr algn="ctr"/>
            <a:r>
              <a:rPr lang="en-CA">
                <a:solidFill>
                  <a:schemeClr val="bg2"/>
                </a:solidFill>
              </a:rPr>
              <a:t>0</a:t>
            </a:r>
          </a:p>
        </p:txBody>
      </p:sp>
      <p:sp>
        <p:nvSpPr>
          <p:cNvPr id="42" name="Rectangle 41"/>
          <p:cNvSpPr>
            <a:spLocks noChangeArrowheads="1"/>
          </p:cNvSpPr>
          <p:nvPr/>
        </p:nvSpPr>
        <p:spPr bwMode="auto">
          <a:xfrm>
            <a:off x="6357938" y="5214938"/>
            <a:ext cx="500062" cy="428625"/>
          </a:xfrm>
          <a:prstGeom prst="rect">
            <a:avLst/>
          </a:prstGeom>
          <a:noFill/>
          <a:ln w="12700" algn="ctr">
            <a:noFill/>
            <a:round/>
            <a:headEnd/>
            <a:tailEnd/>
          </a:ln>
        </p:spPr>
        <p:txBody>
          <a:bodyPr/>
          <a:lstStyle/>
          <a:p>
            <a:pPr algn="ctr"/>
            <a:r>
              <a:rPr lang="en-CA">
                <a:solidFill>
                  <a:schemeClr val="bg2"/>
                </a:solidFill>
              </a:rPr>
              <a:t>1</a:t>
            </a:r>
          </a:p>
        </p:txBody>
      </p:sp>
      <p:sp>
        <p:nvSpPr>
          <p:cNvPr id="43" name="Rectangle 42"/>
          <p:cNvSpPr>
            <a:spLocks noChangeArrowheads="1"/>
          </p:cNvSpPr>
          <p:nvPr/>
        </p:nvSpPr>
        <p:spPr bwMode="auto">
          <a:xfrm>
            <a:off x="6858000" y="5214938"/>
            <a:ext cx="500063" cy="428625"/>
          </a:xfrm>
          <a:prstGeom prst="rect">
            <a:avLst/>
          </a:prstGeom>
          <a:noFill/>
          <a:ln w="12700" algn="ctr">
            <a:noFill/>
            <a:round/>
            <a:headEnd/>
            <a:tailEnd/>
          </a:ln>
        </p:spPr>
        <p:txBody>
          <a:bodyPr/>
          <a:lstStyle/>
          <a:p>
            <a:pPr algn="ctr"/>
            <a:r>
              <a:rPr lang="en-CA">
                <a:solidFill>
                  <a:schemeClr val="bg2"/>
                </a:solidFill>
              </a:rPr>
              <a:t>2</a:t>
            </a:r>
          </a:p>
        </p:txBody>
      </p:sp>
      <p:sp>
        <p:nvSpPr>
          <p:cNvPr id="39" name="Rectangle 38"/>
          <p:cNvSpPr>
            <a:spLocks noChangeArrowheads="1"/>
          </p:cNvSpPr>
          <p:nvPr/>
        </p:nvSpPr>
        <p:spPr bwMode="auto">
          <a:xfrm>
            <a:off x="6108700" y="5643563"/>
            <a:ext cx="1000125" cy="428625"/>
          </a:xfrm>
          <a:prstGeom prst="rect">
            <a:avLst/>
          </a:prstGeom>
          <a:noFill/>
          <a:ln w="38100" algn="ctr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endParaRPr lang="en-CA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0" dur="2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3" dur="2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6" dur="2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9" dur="2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2" dur="2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2000"/>
                            </p:stCondLst>
                            <p:childTnLst>
                              <p:par>
                                <p:cTn id="85" presetID="35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3.33333E-6 L -0.10781 3.33333E-6 " pathEditMode="relative" rAng="0" ptsTypes="AA">
                                      <p:cBhvr>
                                        <p:cTn id="86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4" y="0"/>
                                    </p:animMotion>
                                  </p:childTnLst>
                                </p:cTn>
                              </p:par>
                              <p:par>
                                <p:cTn id="87" presetID="35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3.33333E-6 L -0.1073 3.33333E-6 " pathEditMode="relative" rAng="0" ptsTypes="AA">
                                      <p:cBhvr>
                                        <p:cTn id="88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4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7" grpId="0" animBg="1"/>
      <p:bldP spid="18" grpId="0" animBg="1"/>
      <p:bldP spid="28" grpId="0" animBg="1"/>
      <p:bldP spid="29" grpId="0" animBg="1"/>
      <p:bldP spid="29" grpId="1" animBg="1"/>
      <p:bldP spid="30" grpId="0" animBg="1"/>
      <p:bldP spid="30" grpId="1" animBg="1"/>
      <p:bldP spid="31" grpId="0" animBg="1"/>
      <p:bldP spid="31" grpId="1" animBg="1"/>
      <p:bldP spid="32" grpId="0" animBg="1"/>
      <p:bldP spid="32" grpId="1" animBg="1"/>
      <p:bldP spid="33" grpId="0"/>
      <p:bldP spid="34" grpId="0"/>
      <p:bldP spid="35" grpId="0"/>
      <p:bldP spid="36" grpId="0"/>
      <p:bldP spid="37" grpId="0"/>
      <p:bldP spid="37" grpId="1"/>
      <p:bldP spid="38" grpId="0"/>
      <p:bldP spid="38" grpId="1"/>
      <p:bldP spid="40" grpId="0" animBg="1"/>
      <p:bldP spid="40" grpId="1" animBg="1"/>
      <p:bldP spid="41" grpId="0"/>
      <p:bldP spid="42" grpId="0"/>
      <p:bldP spid="42" grpId="1"/>
      <p:bldP spid="43" grpId="0"/>
      <p:bldP spid="43" grpId="1"/>
      <p:bldP spid="39" grpId="0" animBg="1"/>
      <p:bldP spid="39" grpId="1" animBg="1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CA" dirty="0"/>
              <a:t>Exercise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CA" dirty="0"/>
              <a:t>Recall the race program from last time</a:t>
            </a:r>
          </a:p>
          <a:p>
            <a:pPr lvl="1">
              <a:defRPr/>
            </a:pPr>
            <a:r>
              <a:rPr lang="en-CA" dirty="0"/>
              <a:t>several heats, top 2 runners advance</a:t>
            </a:r>
          </a:p>
          <a:p>
            <a:pPr>
              <a:defRPr/>
            </a:pPr>
            <a:r>
              <a:rPr lang="en-CA" dirty="0"/>
              <a:t>Add drugs testing:</a:t>
            </a:r>
          </a:p>
          <a:p>
            <a:pPr lvl="1">
              <a:defRPr/>
            </a:pPr>
            <a:r>
              <a:rPr lang="en-CA" dirty="0"/>
              <a:t>get a list of runners failing their drug tests</a:t>
            </a:r>
          </a:p>
          <a:p>
            <a:pPr lvl="1">
              <a:defRPr/>
            </a:pPr>
            <a:r>
              <a:rPr lang="en-CA" dirty="0"/>
              <a:t>disqualify them from advancing</a:t>
            </a:r>
          </a:p>
          <a:p>
            <a:pPr lvl="2">
              <a:defRPr/>
            </a:pPr>
            <a:r>
              <a:rPr lang="en-CA" dirty="0"/>
              <a:t>what method do we use?</a:t>
            </a: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CA" dirty="0"/>
              <a:t>the Collection interface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CA" dirty="0"/>
              <a:t>List interface extends </a:t>
            </a:r>
            <a:r>
              <a:rPr lang="en-CA" i="1" dirty="0"/>
              <a:t>Collection</a:t>
            </a:r>
            <a:r>
              <a:rPr lang="en-CA" dirty="0"/>
              <a:t> interface</a:t>
            </a:r>
          </a:p>
          <a:p>
            <a:pPr lvl="1">
              <a:defRPr/>
            </a:pPr>
            <a:r>
              <a:rPr lang="en-CA" dirty="0"/>
              <a:t>Collection is an object that holds other objects</a:t>
            </a:r>
          </a:p>
          <a:p>
            <a:pPr lvl="1">
              <a:defRPr/>
            </a:pPr>
            <a:r>
              <a:rPr lang="en-CA" dirty="0"/>
              <a:t>Collections have base types (&lt;String&gt;, ...)</a:t>
            </a:r>
          </a:p>
          <a:p>
            <a:pPr>
              <a:defRPr/>
            </a:pPr>
            <a:r>
              <a:rPr lang="en-CA" dirty="0"/>
              <a:t>Sets are another kind of Collection</a:t>
            </a:r>
          </a:p>
          <a:p>
            <a:pPr lvl="1">
              <a:defRPr/>
            </a:pPr>
            <a:r>
              <a:rPr lang="en-CA" dirty="0"/>
              <a:t>as are Queues</a:t>
            </a:r>
          </a:p>
        </p:txBody>
      </p:sp>
      <p:sp>
        <p:nvSpPr>
          <p:cNvPr id="4" name="Rectangle 3"/>
          <p:cNvSpPr/>
          <p:nvPr/>
        </p:nvSpPr>
        <p:spPr bwMode="auto">
          <a:xfrm>
            <a:off x="4286250" y="4077072"/>
            <a:ext cx="2071688" cy="428625"/>
          </a:xfrm>
          <a:prstGeom prst="rect">
            <a:avLst/>
          </a:prstGeom>
          <a:solidFill>
            <a:schemeClr val="accent1">
              <a:lumMod val="50000"/>
            </a:schemeClr>
          </a:solidFill>
          <a:ln w="12700" cap="flat" cmpd="sng" algn="ctr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ctr">
              <a:defRPr/>
            </a:pPr>
            <a:r>
              <a:rPr lang="en-CA" i="1" dirty="0"/>
              <a:t>Collection&lt;E&gt;</a:t>
            </a:r>
          </a:p>
        </p:txBody>
      </p:sp>
      <p:sp>
        <p:nvSpPr>
          <p:cNvPr id="5" name="Rectangle 4"/>
          <p:cNvSpPr/>
          <p:nvPr/>
        </p:nvSpPr>
        <p:spPr bwMode="auto">
          <a:xfrm>
            <a:off x="1571625" y="5096594"/>
            <a:ext cx="2071688" cy="428625"/>
          </a:xfrm>
          <a:prstGeom prst="rect">
            <a:avLst/>
          </a:prstGeom>
          <a:solidFill>
            <a:schemeClr val="accent1">
              <a:lumMod val="50000"/>
            </a:schemeClr>
          </a:solidFill>
          <a:ln w="12700" cap="flat" cmpd="sng" algn="ctr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ctr">
              <a:defRPr/>
            </a:pPr>
            <a:r>
              <a:rPr lang="en-CA" i="1" dirty="0"/>
              <a:t>List&lt;E&gt;</a:t>
            </a:r>
          </a:p>
        </p:txBody>
      </p:sp>
      <p:sp>
        <p:nvSpPr>
          <p:cNvPr id="6" name="Rectangle 5"/>
          <p:cNvSpPr/>
          <p:nvPr/>
        </p:nvSpPr>
        <p:spPr bwMode="auto">
          <a:xfrm>
            <a:off x="4071938" y="5096594"/>
            <a:ext cx="2071687" cy="428625"/>
          </a:xfrm>
          <a:prstGeom prst="rect">
            <a:avLst/>
          </a:prstGeom>
          <a:solidFill>
            <a:schemeClr val="accent1">
              <a:lumMod val="50000"/>
            </a:schemeClr>
          </a:solidFill>
          <a:ln w="12700" cap="flat" cmpd="sng" algn="ctr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ctr">
              <a:defRPr/>
            </a:pPr>
            <a:r>
              <a:rPr lang="en-CA" i="1" dirty="0"/>
              <a:t>Set&lt;E&gt;</a:t>
            </a:r>
          </a:p>
        </p:txBody>
      </p:sp>
      <p:sp>
        <p:nvSpPr>
          <p:cNvPr id="7" name="Rectangle 6"/>
          <p:cNvSpPr/>
          <p:nvPr/>
        </p:nvSpPr>
        <p:spPr bwMode="auto">
          <a:xfrm>
            <a:off x="6572250" y="5096594"/>
            <a:ext cx="2071688" cy="428625"/>
          </a:xfrm>
          <a:prstGeom prst="rect">
            <a:avLst/>
          </a:prstGeom>
          <a:solidFill>
            <a:schemeClr val="accent1">
              <a:lumMod val="50000"/>
            </a:schemeClr>
          </a:solidFill>
          <a:ln w="12700" cap="flat" cmpd="sng" algn="ctr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ctr">
              <a:defRPr/>
            </a:pPr>
            <a:r>
              <a:rPr lang="en-CA" i="1" dirty="0"/>
              <a:t>Queue&lt;E&gt;</a:t>
            </a:r>
          </a:p>
        </p:txBody>
      </p:sp>
      <p:sp>
        <p:nvSpPr>
          <p:cNvPr id="43016" name="Rectangle 7"/>
          <p:cNvSpPr>
            <a:spLocks noChangeArrowheads="1"/>
          </p:cNvSpPr>
          <p:nvPr/>
        </p:nvSpPr>
        <p:spPr bwMode="auto">
          <a:xfrm>
            <a:off x="357188" y="6096719"/>
            <a:ext cx="2071687" cy="428625"/>
          </a:xfrm>
          <a:prstGeom prst="rect">
            <a:avLst/>
          </a:prstGeom>
          <a:solidFill>
            <a:schemeClr val="accent1"/>
          </a:solidFill>
          <a:ln w="12700" algn="ctr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en-CA"/>
              <a:t>ArrayList&lt;E&gt;</a:t>
            </a:r>
          </a:p>
        </p:txBody>
      </p:sp>
      <p:sp>
        <p:nvSpPr>
          <p:cNvPr id="43017" name="Rectangle 8"/>
          <p:cNvSpPr>
            <a:spLocks noChangeArrowheads="1"/>
          </p:cNvSpPr>
          <p:nvPr/>
        </p:nvSpPr>
        <p:spPr bwMode="auto">
          <a:xfrm>
            <a:off x="2786063" y="6096719"/>
            <a:ext cx="2071687" cy="428625"/>
          </a:xfrm>
          <a:prstGeom prst="rect">
            <a:avLst/>
          </a:prstGeom>
          <a:solidFill>
            <a:schemeClr val="accent1"/>
          </a:solidFill>
          <a:ln w="12700" algn="ctr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en-CA"/>
              <a:t>LinkedList&lt;E&gt;</a:t>
            </a:r>
          </a:p>
        </p:txBody>
      </p:sp>
      <p:cxnSp>
        <p:nvCxnSpPr>
          <p:cNvPr id="43018" name="Elbow Connector 10"/>
          <p:cNvCxnSpPr>
            <a:cxnSpLocks noChangeShapeType="1"/>
            <a:stCxn id="4" idx="2"/>
            <a:endCxn id="5" idx="0"/>
          </p:cNvCxnSpPr>
          <p:nvPr/>
        </p:nvCxnSpPr>
        <p:spPr bwMode="auto">
          <a:xfrm rot="5400000">
            <a:off x="3669334" y="3443833"/>
            <a:ext cx="590897" cy="2714625"/>
          </a:xfrm>
          <a:prstGeom prst="bentConnector3">
            <a:avLst>
              <a:gd name="adj1" fmla="val 50000"/>
            </a:avLst>
          </a:prstGeom>
          <a:noFill/>
          <a:ln w="28575" algn="ctr">
            <a:solidFill>
              <a:schemeClr val="bg2"/>
            </a:solidFill>
            <a:round/>
            <a:headEnd type="triangle" w="lg" len="lg"/>
            <a:tailEnd type="none" w="med" len="med"/>
          </a:ln>
        </p:spPr>
      </p:cxnSp>
      <p:cxnSp>
        <p:nvCxnSpPr>
          <p:cNvPr id="43019" name="Elbow Connector 12"/>
          <p:cNvCxnSpPr>
            <a:cxnSpLocks noChangeShapeType="1"/>
            <a:stCxn id="4" idx="2"/>
            <a:endCxn id="6" idx="0"/>
          </p:cNvCxnSpPr>
          <p:nvPr/>
        </p:nvCxnSpPr>
        <p:spPr bwMode="auto">
          <a:xfrm rot="5400000">
            <a:off x="4919490" y="4693989"/>
            <a:ext cx="590897" cy="214312"/>
          </a:xfrm>
          <a:prstGeom prst="bentConnector3">
            <a:avLst>
              <a:gd name="adj1" fmla="val 50000"/>
            </a:avLst>
          </a:prstGeom>
          <a:noFill/>
          <a:ln w="28575" algn="ctr">
            <a:solidFill>
              <a:schemeClr val="bg2"/>
            </a:solidFill>
            <a:round/>
            <a:headEnd type="triangle" w="lg" len="lg"/>
            <a:tailEnd type="none" w="med" len="med"/>
          </a:ln>
        </p:spPr>
      </p:cxnSp>
      <p:cxnSp>
        <p:nvCxnSpPr>
          <p:cNvPr id="43020" name="Elbow Connector 14"/>
          <p:cNvCxnSpPr>
            <a:cxnSpLocks noChangeShapeType="1"/>
            <a:stCxn id="4" idx="2"/>
            <a:endCxn id="7" idx="0"/>
          </p:cNvCxnSpPr>
          <p:nvPr/>
        </p:nvCxnSpPr>
        <p:spPr bwMode="auto">
          <a:xfrm rot="16200000" flipH="1">
            <a:off x="6169646" y="3658145"/>
            <a:ext cx="590897" cy="2286000"/>
          </a:xfrm>
          <a:prstGeom prst="bentConnector3">
            <a:avLst>
              <a:gd name="adj1" fmla="val 50000"/>
            </a:avLst>
          </a:prstGeom>
          <a:noFill/>
          <a:ln w="28575" algn="ctr">
            <a:solidFill>
              <a:schemeClr val="bg2"/>
            </a:solidFill>
            <a:round/>
            <a:headEnd type="triangle" w="lg" len="lg"/>
            <a:tailEnd type="none" w="med" len="med"/>
          </a:ln>
        </p:spPr>
      </p:cxnSp>
      <p:cxnSp>
        <p:nvCxnSpPr>
          <p:cNvPr id="43021" name="Elbow Connector 16"/>
          <p:cNvCxnSpPr>
            <a:cxnSpLocks noChangeShapeType="1"/>
            <a:stCxn id="5" idx="2"/>
            <a:endCxn id="43016" idx="0"/>
          </p:cNvCxnSpPr>
          <p:nvPr/>
        </p:nvCxnSpPr>
        <p:spPr bwMode="auto">
          <a:xfrm rot="5400000">
            <a:off x="1713707" y="5203750"/>
            <a:ext cx="571500" cy="1214437"/>
          </a:xfrm>
          <a:prstGeom prst="bentConnector3">
            <a:avLst>
              <a:gd name="adj1" fmla="val 50000"/>
            </a:avLst>
          </a:prstGeom>
          <a:noFill/>
          <a:ln w="28575" algn="ctr">
            <a:solidFill>
              <a:schemeClr val="bg2"/>
            </a:solidFill>
            <a:round/>
            <a:headEnd type="triangle" w="lg" len="lg"/>
            <a:tailEnd type="none" w="med" len="med"/>
          </a:ln>
        </p:spPr>
      </p:cxnSp>
      <p:cxnSp>
        <p:nvCxnSpPr>
          <p:cNvPr id="43022" name="Elbow Connector 18"/>
          <p:cNvCxnSpPr>
            <a:cxnSpLocks noChangeShapeType="1"/>
            <a:stCxn id="5" idx="2"/>
            <a:endCxn id="43017" idx="0"/>
          </p:cNvCxnSpPr>
          <p:nvPr/>
        </p:nvCxnSpPr>
        <p:spPr bwMode="auto">
          <a:xfrm rot="16200000" flipH="1">
            <a:off x="2928144" y="5203750"/>
            <a:ext cx="571500" cy="1214438"/>
          </a:xfrm>
          <a:prstGeom prst="bentConnector3">
            <a:avLst>
              <a:gd name="adj1" fmla="val 50000"/>
            </a:avLst>
          </a:prstGeom>
          <a:noFill/>
          <a:ln w="28575" algn="ctr">
            <a:solidFill>
              <a:schemeClr val="bg2"/>
            </a:solidFill>
            <a:round/>
            <a:headEnd type="triangle" w="lg" len="lg"/>
            <a:tailEnd type="none" w="med" len="med"/>
          </a:ln>
        </p:spPr>
      </p:cxnSp>
      <p:sp>
        <p:nvSpPr>
          <p:cNvPr id="41999" name="TextBox 5"/>
          <p:cNvSpPr txBox="1">
            <a:spLocks noChangeArrowheads="1"/>
          </p:cNvSpPr>
          <p:nvPr/>
        </p:nvSpPr>
        <p:spPr bwMode="auto">
          <a:xfrm>
            <a:off x="5857875" y="5786438"/>
            <a:ext cx="3286125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CA" sz="2000" i="1" dirty="0">
                <a:solidFill>
                  <a:schemeClr val="bg2"/>
                </a:solidFill>
                <a:latin typeface="Arial Narrow" pitchFamily="34" charset="0"/>
              </a:rPr>
              <a:t>Collection, List, Set &amp; Queue are interfaces; </a:t>
            </a:r>
            <a:r>
              <a:rPr lang="en-CA" sz="2000" i="1" dirty="0" err="1">
                <a:solidFill>
                  <a:schemeClr val="bg2"/>
                </a:solidFill>
                <a:latin typeface="Arial Narrow" pitchFamily="34" charset="0"/>
              </a:rPr>
              <a:t>ArrayList</a:t>
            </a:r>
            <a:r>
              <a:rPr lang="en-CA" sz="2000" i="1" dirty="0">
                <a:solidFill>
                  <a:schemeClr val="bg2"/>
                </a:solidFill>
                <a:latin typeface="Arial Narrow" pitchFamily="34" charset="0"/>
              </a:rPr>
              <a:t> &amp; </a:t>
            </a:r>
            <a:r>
              <a:rPr lang="en-CA" sz="2000" i="1" dirty="0" err="1">
                <a:solidFill>
                  <a:schemeClr val="bg2"/>
                </a:solidFill>
                <a:latin typeface="Arial Narrow" pitchFamily="34" charset="0"/>
              </a:rPr>
              <a:t>LinkedList</a:t>
            </a:r>
            <a:r>
              <a:rPr lang="en-CA" sz="2000" i="1" dirty="0">
                <a:solidFill>
                  <a:schemeClr val="bg2"/>
                </a:solidFill>
                <a:latin typeface="Arial Narrow" pitchFamily="34" charset="0"/>
              </a:rPr>
              <a:t> are classes</a:t>
            </a: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CA" dirty="0"/>
              <a:t>Collection Methods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CA" dirty="0"/>
              <a:t>Common to Lists, Sets and Queues</a:t>
            </a:r>
          </a:p>
          <a:p>
            <a:pPr lvl="1">
              <a:defRPr/>
            </a:pPr>
            <a:r>
              <a:rPr lang="en-CA" dirty="0"/>
              <a:t>add(T), remove(T), clear()</a:t>
            </a:r>
          </a:p>
          <a:p>
            <a:pPr lvl="1">
              <a:defRPr/>
            </a:pPr>
            <a:r>
              <a:rPr lang="en-CA" dirty="0"/>
              <a:t>contains, equals, </a:t>
            </a:r>
            <a:r>
              <a:rPr lang="en-CA" dirty="0" err="1"/>
              <a:t>isEmpty</a:t>
            </a:r>
            <a:r>
              <a:rPr lang="en-CA" dirty="0"/>
              <a:t>, size, </a:t>
            </a:r>
            <a:r>
              <a:rPr lang="en-CA" dirty="0" err="1"/>
              <a:t>toArray</a:t>
            </a:r>
            <a:endParaRPr lang="en-CA" dirty="0"/>
          </a:p>
          <a:p>
            <a:pPr lvl="1">
              <a:defRPr/>
            </a:pPr>
            <a:r>
              <a:rPr lang="en-CA" dirty="0" err="1"/>
              <a:t>addAll</a:t>
            </a:r>
            <a:r>
              <a:rPr lang="en-CA" dirty="0"/>
              <a:t>, </a:t>
            </a:r>
            <a:r>
              <a:rPr lang="en-CA" dirty="0" err="1"/>
              <a:t>containsAll</a:t>
            </a:r>
            <a:r>
              <a:rPr lang="en-CA" dirty="0"/>
              <a:t>, </a:t>
            </a:r>
            <a:r>
              <a:rPr lang="en-CA" dirty="0" err="1"/>
              <a:t>removeAll</a:t>
            </a:r>
            <a:r>
              <a:rPr lang="en-CA" dirty="0"/>
              <a:t>, </a:t>
            </a:r>
            <a:r>
              <a:rPr lang="en-CA" dirty="0" err="1"/>
              <a:t>retainAll</a:t>
            </a:r>
            <a:endParaRPr lang="en-CA" dirty="0"/>
          </a:p>
          <a:p>
            <a:pPr lvl="1">
              <a:defRPr/>
            </a:pPr>
            <a:r>
              <a:rPr lang="en-CA" dirty="0" err="1"/>
              <a:t>hashCode</a:t>
            </a:r>
            <a:r>
              <a:rPr lang="en-CA" dirty="0"/>
              <a:t>, </a:t>
            </a:r>
            <a:r>
              <a:rPr lang="en-CA" dirty="0" err="1"/>
              <a:t>iterator</a:t>
            </a:r>
            <a:endParaRPr lang="en-CA" dirty="0"/>
          </a:p>
          <a:p>
            <a:pPr>
              <a:defRPr/>
            </a:pPr>
            <a:r>
              <a:rPr lang="en-CA" dirty="0"/>
              <a:t>List and </a:t>
            </a:r>
            <a:r>
              <a:rPr lang="en-CA" dirty="0" err="1"/>
              <a:t>Deque</a:t>
            </a:r>
            <a:r>
              <a:rPr lang="en-CA" dirty="0"/>
              <a:t> add several methods</a:t>
            </a:r>
          </a:p>
          <a:p>
            <a:pPr lvl="1">
              <a:defRPr/>
            </a:pPr>
            <a:r>
              <a:rPr lang="en-CA" dirty="0"/>
              <a:t>different methods for each</a:t>
            </a:r>
          </a:p>
          <a:p>
            <a:pPr>
              <a:defRPr/>
            </a:pPr>
            <a:r>
              <a:rPr lang="en-CA" dirty="0"/>
              <a:t>Set adds no more methods</a:t>
            </a: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CA"/>
              <a:t>Lists </a:t>
            </a:r>
            <a:r>
              <a:rPr lang="en-CA" i="1"/>
              <a:t>vs</a:t>
            </a:r>
            <a:r>
              <a:rPr lang="en-CA"/>
              <a:t>. Sets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tabLst>
                <a:tab pos="7531100" algn="r"/>
              </a:tabLst>
              <a:defRPr/>
            </a:pPr>
            <a:r>
              <a:rPr lang="en-CA" dirty="0"/>
              <a:t>List elements allow duplicates; Sets do not</a:t>
            </a:r>
          </a:p>
          <a:p>
            <a:pPr lvl="1">
              <a:tabLst>
                <a:tab pos="7531100" algn="r"/>
              </a:tabLst>
              <a:defRPr/>
            </a:pPr>
            <a:r>
              <a:rPr lang="en-CA" dirty="0"/>
              <a:t>list1	[a, b, c, a, b, d, a, a, a, a, b, z]</a:t>
            </a:r>
          </a:p>
          <a:p>
            <a:pPr lvl="1">
              <a:tabLst>
                <a:tab pos="7531100" algn="r"/>
              </a:tabLst>
              <a:defRPr/>
            </a:pPr>
            <a:r>
              <a:rPr lang="en-CA" dirty="0"/>
              <a:t>set1	[a, b, c, d, z]</a:t>
            </a:r>
          </a:p>
          <a:p>
            <a:pPr>
              <a:tabLst>
                <a:tab pos="7531100" algn="r"/>
              </a:tabLst>
              <a:defRPr/>
            </a:pPr>
            <a:r>
              <a:rPr lang="en-CA" dirty="0"/>
              <a:t>Client puts List elements in order; computer chooses order for Set elements</a:t>
            </a:r>
          </a:p>
          <a:p>
            <a:pPr lvl="1">
              <a:tabLst>
                <a:tab pos="7531100" algn="r"/>
              </a:tabLst>
              <a:defRPr/>
            </a:pPr>
            <a:r>
              <a:rPr lang="en-CA" dirty="0"/>
              <a:t>list1.add("e");	[a, b, c, a, b, d, a, a, a, a, b, z, e]</a:t>
            </a:r>
          </a:p>
          <a:p>
            <a:pPr lvl="1">
              <a:tabLst>
                <a:tab pos="7531100" algn="r"/>
              </a:tabLst>
              <a:defRPr/>
            </a:pPr>
            <a:r>
              <a:rPr lang="en-CA" dirty="0"/>
              <a:t>set1.add("e");	[a, b, c, d, e, z]</a:t>
            </a:r>
          </a:p>
          <a:p>
            <a:pPr>
              <a:tabLst>
                <a:tab pos="7531100" algn="r"/>
              </a:tabLst>
              <a:defRPr/>
            </a:pPr>
            <a:r>
              <a:rPr lang="en-CA" dirty="0"/>
              <a:t>Set interface implemented by (</a:t>
            </a:r>
            <a:r>
              <a:rPr lang="en-CA" i="1" dirty="0"/>
              <a:t>e</a:t>
            </a:r>
            <a:r>
              <a:rPr lang="en-CA" dirty="0"/>
              <a:t>.</a:t>
            </a:r>
            <a:r>
              <a:rPr lang="en-CA" i="1" dirty="0"/>
              <a:t>g</a:t>
            </a:r>
            <a:r>
              <a:rPr lang="en-CA" dirty="0"/>
              <a:t>.) </a:t>
            </a:r>
            <a:r>
              <a:rPr lang="en-CA" dirty="0" err="1"/>
              <a:t>TreeSet</a:t>
            </a:r>
            <a:endParaRPr lang="en-CA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CA" dirty="0"/>
              <a:t>List Data Types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tabLst>
                <a:tab pos="2689225" algn="l"/>
                <a:tab pos="3679825" algn="l"/>
              </a:tabLst>
              <a:defRPr/>
            </a:pPr>
            <a:r>
              <a:rPr lang="en-CA" dirty="0"/>
              <a:t>List is an interface</a:t>
            </a:r>
          </a:p>
          <a:p>
            <a:pPr lvl="1">
              <a:tabLst>
                <a:tab pos="2689225" algn="l"/>
                <a:tab pos="3679825" algn="l"/>
              </a:tabLst>
              <a:defRPr/>
            </a:pPr>
            <a:r>
              <a:rPr lang="en-CA" dirty="0"/>
              <a:t>OK for </a:t>
            </a:r>
            <a:r>
              <a:rPr lang="en-CA" i="1" dirty="0"/>
              <a:t>variables</a:t>
            </a:r>
            <a:r>
              <a:rPr lang="en-CA" dirty="0"/>
              <a:t>	</a:t>
            </a:r>
            <a:r>
              <a:rPr lang="en-CA" dirty="0">
                <a:solidFill>
                  <a:schemeClr val="accent1"/>
                </a:solidFill>
              </a:rPr>
              <a:t>List&lt;String&gt; </a:t>
            </a:r>
            <a:r>
              <a:rPr lang="en-CA" dirty="0" err="1">
                <a:solidFill>
                  <a:schemeClr val="accent1"/>
                </a:solidFill>
              </a:rPr>
              <a:t>var</a:t>
            </a:r>
            <a:r>
              <a:rPr lang="en-CA" dirty="0">
                <a:solidFill>
                  <a:schemeClr val="accent1"/>
                </a:solidFill>
              </a:rPr>
              <a:t>;</a:t>
            </a:r>
          </a:p>
          <a:p>
            <a:pPr lvl="1">
              <a:tabLst>
                <a:tab pos="2689225" algn="l"/>
                <a:tab pos="3679825" algn="l"/>
              </a:tabLst>
              <a:defRPr/>
            </a:pPr>
            <a:r>
              <a:rPr lang="en-CA" dirty="0"/>
              <a:t>but not for </a:t>
            </a:r>
            <a:r>
              <a:rPr lang="en-CA" i="1" dirty="0"/>
              <a:t>objects</a:t>
            </a:r>
            <a:r>
              <a:rPr lang="en-CA" dirty="0"/>
              <a:t>	</a:t>
            </a:r>
            <a:r>
              <a:rPr lang="en-CA" dirty="0" err="1">
                <a:solidFill>
                  <a:schemeClr val="accent1"/>
                </a:solidFill>
              </a:rPr>
              <a:t>var</a:t>
            </a:r>
            <a:r>
              <a:rPr lang="en-CA" dirty="0">
                <a:solidFill>
                  <a:schemeClr val="accent1"/>
                </a:solidFill>
              </a:rPr>
              <a:t> = new </a:t>
            </a:r>
            <a:r>
              <a:rPr lang="en-CA" u="wavyHeavy" dirty="0" err="1">
                <a:solidFill>
                  <a:schemeClr val="accent1"/>
                </a:solidFill>
                <a:uFill>
                  <a:solidFill>
                    <a:srgbClr val="FF0000"/>
                  </a:solidFill>
                </a:uFill>
              </a:rPr>
              <a:t>List</a:t>
            </a:r>
            <a:r>
              <a:rPr lang="en-CA" dirty="0">
                <a:solidFill>
                  <a:schemeClr val="accent1"/>
                </a:solidFill>
              </a:rPr>
              <a:t>&lt;String&gt;()</a:t>
            </a:r>
            <a:r>
              <a:rPr lang="en-CA" dirty="0">
                <a:solidFill>
                  <a:srgbClr val="FFFF00"/>
                </a:solidFill>
              </a:rPr>
              <a:t>;</a:t>
            </a:r>
          </a:p>
          <a:p>
            <a:pPr>
              <a:tabLst>
                <a:tab pos="2689225" algn="l"/>
                <a:tab pos="3679825" algn="l"/>
              </a:tabLst>
              <a:defRPr/>
            </a:pPr>
            <a:r>
              <a:rPr lang="en-CA" dirty="0"/>
              <a:t>Two kinds of List objects (*)</a:t>
            </a:r>
          </a:p>
          <a:p>
            <a:pPr lvl="1">
              <a:tabLst>
                <a:tab pos="2689225" algn="l"/>
                <a:tab pos="3679825" algn="l"/>
              </a:tabLst>
              <a:defRPr/>
            </a:pPr>
            <a:r>
              <a:rPr lang="en-CA" dirty="0" err="1"/>
              <a:t>ArrayList</a:t>
            </a:r>
            <a:r>
              <a:rPr lang="en-CA" dirty="0"/>
              <a:t>	</a:t>
            </a:r>
            <a:r>
              <a:rPr lang="en-CA" dirty="0" err="1">
                <a:solidFill>
                  <a:schemeClr val="accent1"/>
                </a:solidFill>
              </a:rPr>
              <a:t>var</a:t>
            </a:r>
            <a:r>
              <a:rPr lang="en-CA" dirty="0">
                <a:solidFill>
                  <a:schemeClr val="accent1"/>
                </a:solidFill>
              </a:rPr>
              <a:t> = new </a:t>
            </a:r>
            <a:r>
              <a:rPr lang="en-CA" b="1" dirty="0" err="1">
                <a:solidFill>
                  <a:schemeClr val="accent1"/>
                </a:solidFill>
              </a:rPr>
              <a:t>ArrayList</a:t>
            </a:r>
            <a:r>
              <a:rPr lang="en-CA" dirty="0">
                <a:solidFill>
                  <a:schemeClr val="accent1"/>
                </a:solidFill>
              </a:rPr>
              <a:t>&lt;String&gt;();</a:t>
            </a:r>
          </a:p>
          <a:p>
            <a:pPr lvl="1">
              <a:tabLst>
                <a:tab pos="2689225" algn="l"/>
                <a:tab pos="3679825" algn="l"/>
              </a:tabLst>
              <a:defRPr/>
            </a:pPr>
            <a:r>
              <a:rPr lang="en-CA" dirty="0" err="1"/>
              <a:t>LinkedList</a:t>
            </a:r>
            <a:r>
              <a:rPr lang="en-CA" dirty="0"/>
              <a:t>	</a:t>
            </a:r>
            <a:r>
              <a:rPr lang="en-CA" dirty="0" err="1">
                <a:solidFill>
                  <a:schemeClr val="accent1"/>
                </a:solidFill>
              </a:rPr>
              <a:t>var</a:t>
            </a:r>
            <a:r>
              <a:rPr lang="en-CA" dirty="0">
                <a:solidFill>
                  <a:schemeClr val="accent1"/>
                </a:solidFill>
              </a:rPr>
              <a:t> = new </a:t>
            </a:r>
            <a:r>
              <a:rPr lang="en-CA" b="1" dirty="0" err="1">
                <a:solidFill>
                  <a:schemeClr val="accent1"/>
                </a:solidFill>
              </a:rPr>
              <a:t>LinkedList</a:t>
            </a:r>
            <a:r>
              <a:rPr lang="en-CA" dirty="0">
                <a:solidFill>
                  <a:schemeClr val="accent1"/>
                </a:solidFill>
              </a:rPr>
              <a:t>&lt;String&gt;();</a:t>
            </a:r>
          </a:p>
          <a:p>
            <a:pPr lvl="1">
              <a:tabLst>
                <a:tab pos="2689225" algn="l"/>
                <a:tab pos="3679825" algn="l"/>
              </a:tabLst>
              <a:defRPr/>
            </a:pPr>
            <a:r>
              <a:rPr lang="en-CA" i="1" dirty="0"/>
              <a:t>used</a:t>
            </a:r>
            <a:r>
              <a:rPr lang="en-CA" dirty="0"/>
              <a:t> exactly the same way!</a:t>
            </a:r>
          </a:p>
          <a:p>
            <a:pPr lvl="2">
              <a:tabLst>
                <a:tab pos="2689225" algn="l"/>
                <a:tab pos="3679825" algn="l"/>
              </a:tabLst>
              <a:defRPr/>
            </a:pPr>
            <a:r>
              <a:rPr lang="en-CA" dirty="0"/>
              <a:t>choose based on </a:t>
            </a:r>
            <a:r>
              <a:rPr lang="en-CA" i="1" dirty="0"/>
              <a:t>efficiency considerations</a:t>
            </a:r>
          </a:p>
          <a:p>
            <a:pPr lvl="3">
              <a:tabLst>
                <a:tab pos="2689225" algn="l"/>
                <a:tab pos="3679825" algn="l"/>
              </a:tabLst>
              <a:defRPr/>
            </a:pPr>
            <a:r>
              <a:rPr lang="en-US" dirty="0"/>
              <a:t>explained</a:t>
            </a:r>
            <a:r>
              <a:rPr lang="en-CA" dirty="0"/>
              <a:t> in data structures course</a:t>
            </a:r>
          </a:p>
          <a:p>
            <a:pPr lvl="1">
              <a:tabLst>
                <a:tab pos="2689225" algn="l"/>
                <a:tab pos="3679825" algn="l"/>
              </a:tabLst>
              <a:defRPr/>
            </a:pPr>
            <a:r>
              <a:rPr lang="en-CA" dirty="0"/>
              <a:t>both from </a:t>
            </a:r>
            <a:r>
              <a:rPr lang="en-CA" dirty="0" err="1"/>
              <a:t>java.util</a:t>
            </a:r>
            <a:endParaRPr lang="en-CA" dirty="0"/>
          </a:p>
        </p:txBody>
      </p:sp>
      <p:sp>
        <p:nvSpPr>
          <p:cNvPr id="4" name="TextBox 5">
            <a:extLst>
              <a:ext uri="{FF2B5EF4-FFF2-40B4-BE49-F238E27FC236}">
                <a16:creationId xmlns:a16="http://schemas.microsoft.com/office/drawing/2014/main" id="{3199B8A6-FB5F-44ED-BAEB-F4626C8B5E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28184" y="5869721"/>
            <a:ext cx="2915816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>
              <a:defRPr/>
            </a:pPr>
            <a:r>
              <a:rPr lang="en-CA" sz="2000" i="1" dirty="0">
                <a:solidFill>
                  <a:schemeClr val="bg2"/>
                </a:solidFill>
                <a:latin typeface="Arial Narrow" pitchFamily="34" charset="0"/>
              </a:rPr>
              <a:t>(*)There are actually more kinds of Lists, but those two are the usual ones to use</a:t>
            </a:r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CA" dirty="0"/>
              <a:t>the Collections class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CA" dirty="0"/>
              <a:t>the Collections (note the s) class has several static methods for working with Collection objects (like Lists and Sets)</a:t>
            </a:r>
          </a:p>
          <a:p>
            <a:pPr lvl="1">
              <a:defRPr/>
            </a:pPr>
            <a:r>
              <a:rPr lang="en-CA" dirty="0"/>
              <a:t>Collection is an interface</a:t>
            </a:r>
          </a:p>
          <a:p>
            <a:pPr lvl="2">
              <a:defRPr/>
            </a:pPr>
            <a:r>
              <a:rPr lang="en-CA" dirty="0"/>
              <a:t>implemented by class </a:t>
            </a:r>
            <a:r>
              <a:rPr lang="en-CA" i="1" dirty="0"/>
              <a:t>such as</a:t>
            </a:r>
            <a:r>
              <a:rPr lang="en-CA" dirty="0"/>
              <a:t> </a:t>
            </a:r>
            <a:r>
              <a:rPr lang="en-CA" dirty="0" err="1"/>
              <a:t>ArrayList</a:t>
            </a:r>
            <a:endParaRPr lang="en-CA" dirty="0"/>
          </a:p>
          <a:p>
            <a:pPr lvl="1">
              <a:defRPr/>
            </a:pPr>
            <a:r>
              <a:rPr lang="en-CA" dirty="0"/>
              <a:t>Collections is a class</a:t>
            </a:r>
          </a:p>
          <a:p>
            <a:pPr lvl="2">
              <a:defRPr/>
            </a:pPr>
            <a:r>
              <a:rPr lang="en-CA" dirty="0"/>
              <a:t>has methods that are useful for Collection objects (</a:t>
            </a:r>
            <a:r>
              <a:rPr lang="en-CA" i="1" dirty="0"/>
              <a:t>such as </a:t>
            </a:r>
            <a:r>
              <a:rPr lang="en-CA" dirty="0"/>
              <a:t>an </a:t>
            </a:r>
            <a:r>
              <a:rPr lang="en-CA" dirty="0" err="1"/>
              <a:t>ArrayList</a:t>
            </a:r>
            <a:r>
              <a:rPr lang="en-CA" dirty="0"/>
              <a:t>)</a:t>
            </a:r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CA" dirty="0"/>
              <a:t>Sorting Lists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CA" dirty="0"/>
              <a:t>You can write your own sorting method...</a:t>
            </a:r>
          </a:p>
          <a:p>
            <a:pPr lvl="1">
              <a:defRPr/>
            </a:pPr>
            <a:r>
              <a:rPr lang="en-CA" dirty="0"/>
              <a:t>using insertion sort, merge sort, quick sort, ...</a:t>
            </a:r>
          </a:p>
          <a:p>
            <a:pPr>
              <a:defRPr/>
            </a:pPr>
            <a:r>
              <a:rPr lang="en-CA" dirty="0"/>
              <a:t>...or you can use sort from Collections</a:t>
            </a:r>
          </a:p>
          <a:p>
            <a:pPr lvl="1">
              <a:buFont typeface="Wingdings" pitchFamily="2" charset="2"/>
              <a:buNone/>
              <a:defRPr/>
            </a:pPr>
            <a:r>
              <a:rPr lang="en-CA" sz="2400" dirty="0">
                <a:solidFill>
                  <a:schemeClr val="accent1"/>
                </a:solidFill>
              </a:rPr>
              <a:t>import </a:t>
            </a:r>
            <a:r>
              <a:rPr lang="en-CA" sz="2400" dirty="0" err="1">
                <a:solidFill>
                  <a:schemeClr val="accent1"/>
                </a:solidFill>
              </a:rPr>
              <a:t>java.util.Collections</a:t>
            </a:r>
            <a:r>
              <a:rPr lang="en-CA" sz="2400" dirty="0">
                <a:solidFill>
                  <a:schemeClr val="accent1"/>
                </a:solidFill>
              </a:rPr>
              <a:t>;</a:t>
            </a:r>
          </a:p>
          <a:p>
            <a:pPr lvl="1">
              <a:buFont typeface="Wingdings" pitchFamily="2" charset="2"/>
              <a:buNone/>
              <a:defRPr/>
            </a:pPr>
            <a:r>
              <a:rPr lang="en-CA" sz="2400" dirty="0">
                <a:solidFill>
                  <a:schemeClr val="accent1"/>
                </a:solidFill>
              </a:rPr>
              <a:t>...</a:t>
            </a:r>
          </a:p>
          <a:p>
            <a:pPr lvl="1">
              <a:buFont typeface="Wingdings" pitchFamily="2" charset="2"/>
              <a:buNone/>
              <a:defRPr/>
            </a:pPr>
            <a:r>
              <a:rPr lang="en-CA" sz="2400" dirty="0" err="1">
                <a:solidFill>
                  <a:schemeClr val="accent1"/>
                </a:solidFill>
              </a:rPr>
              <a:t>Collections.sort</a:t>
            </a:r>
            <a:r>
              <a:rPr lang="en-CA" sz="2400" dirty="0">
                <a:solidFill>
                  <a:schemeClr val="accent1"/>
                </a:solidFill>
              </a:rPr>
              <a:t>(words);</a:t>
            </a:r>
          </a:p>
          <a:p>
            <a:pPr lvl="1">
              <a:defRPr/>
            </a:pPr>
            <a:r>
              <a:rPr lang="en-CA" dirty="0"/>
              <a:t>sorts into lexicographic order</a:t>
            </a:r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CA" dirty="0"/>
              <a:t>Sorting into Alphabetical Order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CA" dirty="0"/>
              <a:t>sort can be told to use a different order</a:t>
            </a:r>
          </a:p>
          <a:p>
            <a:pPr lvl="1">
              <a:defRPr/>
            </a:pPr>
            <a:r>
              <a:rPr lang="en-CA" dirty="0"/>
              <a:t>for example, to ignore case</a:t>
            </a:r>
          </a:p>
          <a:p>
            <a:pPr lvl="1">
              <a:buFont typeface="Wingdings" pitchFamily="2" charset="2"/>
              <a:buNone/>
              <a:defRPr/>
            </a:pPr>
            <a:r>
              <a:rPr lang="en-CA" sz="2400" dirty="0" err="1">
                <a:solidFill>
                  <a:schemeClr val="accent1"/>
                </a:solidFill>
              </a:rPr>
              <a:t>Collections.sort</a:t>
            </a:r>
            <a:r>
              <a:rPr lang="en-CA" sz="2400" dirty="0">
                <a:solidFill>
                  <a:schemeClr val="accent1"/>
                </a:solidFill>
              </a:rPr>
              <a:t>(words, </a:t>
            </a:r>
            <a:r>
              <a:rPr lang="en-CA" sz="2400" dirty="0" err="1">
                <a:solidFill>
                  <a:schemeClr val="accent1"/>
                </a:solidFill>
              </a:rPr>
              <a:t>String.CASE_INSENSITIVE_ORDER</a:t>
            </a:r>
            <a:r>
              <a:rPr lang="en-CA" sz="2400" dirty="0">
                <a:solidFill>
                  <a:schemeClr val="accent1"/>
                </a:solidFill>
              </a:rPr>
              <a:t>);</a:t>
            </a:r>
          </a:p>
          <a:p>
            <a:pPr lvl="1">
              <a:defRPr/>
            </a:pPr>
            <a:r>
              <a:rPr lang="en-CA" dirty="0"/>
              <a:t>the list to sort comes first, the </a:t>
            </a:r>
            <a:r>
              <a:rPr lang="en-CA" i="1" dirty="0"/>
              <a:t>comparator</a:t>
            </a:r>
            <a:r>
              <a:rPr lang="en-CA" dirty="0"/>
              <a:t> next</a:t>
            </a:r>
          </a:p>
          <a:p>
            <a:pPr lvl="2">
              <a:defRPr/>
            </a:pPr>
            <a:r>
              <a:rPr lang="en-CA" dirty="0"/>
              <a:t>a comparator is an object that lets you compare two other objects – in this case Strings</a:t>
            </a:r>
          </a:p>
          <a:p>
            <a:pPr lvl="2">
              <a:defRPr/>
            </a:pPr>
            <a:r>
              <a:rPr lang="en-CA" dirty="0"/>
              <a:t>you can create your own comparators by implementing the Comparator interface</a:t>
            </a:r>
          </a:p>
          <a:p>
            <a:pPr lvl="3">
              <a:defRPr/>
            </a:pPr>
            <a:r>
              <a:rPr lang="en-US" dirty="0"/>
              <a:t>typically by using a lambda expression argument</a:t>
            </a:r>
            <a:endParaRPr lang="en-CA" dirty="0"/>
          </a:p>
          <a:p>
            <a:pPr lvl="1">
              <a:defRPr/>
            </a:pPr>
            <a:endParaRPr lang="en-CA" dirty="0"/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CA" dirty="0"/>
              <a:t>Other Collections Methods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tabLst>
                <a:tab pos="7531100" algn="r"/>
              </a:tabLst>
              <a:defRPr/>
            </a:pPr>
            <a:r>
              <a:rPr lang="en-CA"/>
              <a:t>Collections.</a:t>
            </a:r>
            <a:r>
              <a:rPr lang="en-CA" i="1"/>
              <a:t>methodName</a:t>
            </a:r>
            <a:r>
              <a:rPr lang="en-CA"/>
              <a:t>(</a:t>
            </a:r>
            <a:r>
              <a:rPr lang="en-CA" i="1"/>
              <a:t>args</a:t>
            </a:r>
            <a:r>
              <a:rPr lang="en-CA"/>
              <a:t>..);</a:t>
            </a:r>
          </a:p>
          <a:p>
            <a:pPr lvl="1">
              <a:tabLst>
                <a:tab pos="7531100" algn="r"/>
              </a:tabLst>
              <a:defRPr/>
            </a:pPr>
            <a:r>
              <a:rPr lang="en-CA"/>
              <a:t>frequency(list, 10) </a:t>
            </a:r>
            <a:r>
              <a:rPr lang="en-CA">
                <a:sym typeface="Wingdings" pitchFamily="2" charset="2"/>
              </a:rPr>
              <a:t> 2</a:t>
            </a:r>
            <a:r>
              <a:rPr lang="en-CA"/>
              <a:t>	[10, 20, 10, 5]</a:t>
            </a:r>
          </a:p>
          <a:p>
            <a:pPr lvl="1">
              <a:tabLst>
                <a:tab pos="7531100" algn="r"/>
              </a:tabLst>
              <a:defRPr/>
            </a:pPr>
            <a:r>
              <a:rPr lang="en-CA"/>
              <a:t>max(list) </a:t>
            </a:r>
            <a:r>
              <a:rPr lang="en-CA">
                <a:sym typeface="Wingdings" pitchFamily="2" charset="2"/>
              </a:rPr>
              <a:t> 20	[</a:t>
            </a:r>
            <a:r>
              <a:rPr lang="en-CA"/>
              <a:t>10, 20, 10, 5</a:t>
            </a:r>
            <a:r>
              <a:rPr lang="en-CA">
                <a:sym typeface="Wingdings" pitchFamily="2" charset="2"/>
              </a:rPr>
              <a:t>]</a:t>
            </a:r>
          </a:p>
          <a:p>
            <a:pPr lvl="1">
              <a:tabLst>
                <a:tab pos="7531100" algn="r"/>
              </a:tabLst>
              <a:defRPr/>
            </a:pPr>
            <a:r>
              <a:rPr lang="en-CA">
                <a:sym typeface="Wingdings" pitchFamily="2" charset="2"/>
              </a:rPr>
              <a:t>min(list)  5	[</a:t>
            </a:r>
            <a:r>
              <a:rPr lang="en-CA"/>
              <a:t>10, 20, 10, 5]</a:t>
            </a:r>
          </a:p>
          <a:p>
            <a:pPr lvl="1">
              <a:tabLst>
                <a:tab pos="7531100" algn="r"/>
              </a:tabLst>
              <a:defRPr/>
            </a:pPr>
            <a:r>
              <a:rPr lang="en-CA"/>
              <a:t>reverse(list)</a:t>
            </a:r>
            <a:r>
              <a:rPr lang="en-CA">
                <a:sym typeface="Wingdings" pitchFamily="2" charset="2"/>
              </a:rPr>
              <a:t>	[5, 10, 20, 10]</a:t>
            </a:r>
          </a:p>
          <a:p>
            <a:pPr lvl="1">
              <a:tabLst>
                <a:tab pos="7531100" algn="r"/>
              </a:tabLst>
              <a:defRPr/>
            </a:pPr>
            <a:r>
              <a:rPr lang="en-CA">
                <a:sym typeface="Wingdings" pitchFamily="2" charset="2"/>
              </a:rPr>
              <a:t>replaceAll(list, 10, 7)	[5, 7, 20, 7]</a:t>
            </a:r>
          </a:p>
          <a:p>
            <a:pPr lvl="1">
              <a:tabLst>
                <a:tab pos="7531100" algn="r"/>
              </a:tabLst>
              <a:defRPr/>
            </a:pPr>
            <a:r>
              <a:rPr lang="en-CA">
                <a:sym typeface="Wingdings" pitchFamily="2" charset="2"/>
              </a:rPr>
              <a:t>swap(list, 0, 2)	[20, 7, 5, 7]</a:t>
            </a:r>
          </a:p>
          <a:p>
            <a:pPr lvl="1">
              <a:tabLst>
                <a:tab pos="7531100" algn="r"/>
              </a:tabLst>
              <a:defRPr/>
            </a:pPr>
            <a:r>
              <a:rPr lang="en-CA">
                <a:sym typeface="Wingdings" pitchFamily="2" charset="2"/>
              </a:rPr>
              <a:t>shuffle(list)	</a:t>
            </a:r>
            <a:r>
              <a:rPr lang="en-CA" i="1">
                <a:sym typeface="Wingdings" pitchFamily="2" charset="2"/>
              </a:rPr>
              <a:t>maybe</a:t>
            </a:r>
            <a:r>
              <a:rPr lang="en-CA">
                <a:sym typeface="Wingdings" pitchFamily="2" charset="2"/>
              </a:rPr>
              <a:t> [7, 20, 5, 7]</a:t>
            </a:r>
            <a:endParaRPr lang="en-CA"/>
          </a:p>
        </p:txBody>
      </p:sp>
      <p:sp>
        <p:nvSpPr>
          <p:cNvPr id="49156" name="TextBox 5"/>
          <p:cNvSpPr txBox="1">
            <a:spLocks noChangeArrowheads="1"/>
          </p:cNvSpPr>
          <p:nvPr/>
        </p:nvSpPr>
        <p:spPr bwMode="auto">
          <a:xfrm>
            <a:off x="5786438" y="6149975"/>
            <a:ext cx="3357562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CA" sz="2000" i="1" dirty="0">
                <a:solidFill>
                  <a:schemeClr val="bg2"/>
                </a:solidFill>
                <a:latin typeface="Arial Narrow" pitchFamily="34" charset="0"/>
              </a:rPr>
              <a:t>max &amp; min can also take comparators as 2</a:t>
            </a:r>
            <a:r>
              <a:rPr lang="en-CA" sz="2000" i="1" baseline="30000" dirty="0">
                <a:solidFill>
                  <a:schemeClr val="bg2"/>
                </a:solidFill>
                <a:latin typeface="Arial Narrow" pitchFamily="34" charset="0"/>
              </a:rPr>
              <a:t>nd</a:t>
            </a:r>
            <a:r>
              <a:rPr lang="en-CA" sz="2000" i="1" dirty="0">
                <a:solidFill>
                  <a:schemeClr val="bg2"/>
                </a:solidFill>
                <a:latin typeface="Arial Narrow" pitchFamily="34" charset="0"/>
              </a:rPr>
              <a:t> argument</a:t>
            </a:r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CA" dirty="0"/>
              <a:t>Exercise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CA" dirty="0"/>
              <a:t>Write a method that shows how many of each element is in a List&lt;Integer&gt; – but </a:t>
            </a:r>
            <a:r>
              <a:rPr lang="en-CA"/>
              <a:t>only in the range of the elements in </a:t>
            </a:r>
            <a:r>
              <a:rPr lang="en-CA" dirty="0"/>
              <a:t>the list</a:t>
            </a:r>
          </a:p>
          <a:p>
            <a:pPr lvl="1">
              <a:defRPr/>
            </a:pPr>
            <a:r>
              <a:rPr lang="en-CA" dirty="0"/>
              <a:t>for example: [10, 5, 10, 3, 5, 10, 22, 19, 10, 5]</a:t>
            </a:r>
          </a:p>
        </p:txBody>
      </p:sp>
      <p:sp>
        <p:nvSpPr>
          <p:cNvPr id="48132" name="Rectangle 3"/>
          <p:cNvSpPr>
            <a:spLocks noChangeArrowheads="1"/>
          </p:cNvSpPr>
          <p:nvPr/>
        </p:nvSpPr>
        <p:spPr bwMode="auto">
          <a:xfrm>
            <a:off x="1619672" y="4000874"/>
            <a:ext cx="5786437" cy="2071688"/>
          </a:xfrm>
          <a:prstGeom prst="rect">
            <a:avLst/>
          </a:prstGeom>
          <a:solidFill>
            <a:schemeClr val="tx1">
              <a:lumMod val="85000"/>
            </a:schemeClr>
          </a:solidFill>
          <a:ln w="127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lvl="2"/>
            <a:r>
              <a:rPr lang="en-CA" dirty="0">
                <a:solidFill>
                  <a:schemeClr val="bg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 appears 1 time(s)</a:t>
            </a:r>
          </a:p>
          <a:p>
            <a:pPr lvl="2"/>
            <a:r>
              <a:rPr lang="en-CA" dirty="0">
                <a:solidFill>
                  <a:schemeClr val="bg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4 appears 0 time(s)</a:t>
            </a:r>
          </a:p>
          <a:p>
            <a:pPr lvl="2"/>
            <a:r>
              <a:rPr lang="en-CA" dirty="0">
                <a:solidFill>
                  <a:schemeClr val="bg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5 appears 3 time(s)</a:t>
            </a:r>
          </a:p>
          <a:p>
            <a:pPr lvl="2"/>
            <a:r>
              <a:rPr lang="en-CA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...</a:t>
            </a:r>
          </a:p>
          <a:p>
            <a:pPr lvl="2"/>
            <a:r>
              <a:rPr lang="en-CA" dirty="0">
                <a:solidFill>
                  <a:schemeClr val="bg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22 appears 1 time(s)</a:t>
            </a:r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Questions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The Diamond Operator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Actually, don’t need to say String twice</a:t>
            </a:r>
          </a:p>
          <a:p>
            <a:pPr lvl="1"/>
            <a:r>
              <a:rPr lang="en-CA" dirty="0"/>
              <a:t>Java knows the second &lt;&gt; same as the first</a:t>
            </a:r>
          </a:p>
          <a:p>
            <a:pPr lvl="1">
              <a:buNone/>
            </a:pPr>
            <a:r>
              <a:rPr lang="en-CA" sz="2400" dirty="0">
                <a:solidFill>
                  <a:schemeClr val="accent1"/>
                </a:solidFill>
              </a:rPr>
              <a:t>List&lt;String&gt; list1 = new </a:t>
            </a:r>
            <a:r>
              <a:rPr lang="en-CA" sz="2400" dirty="0" err="1">
                <a:solidFill>
                  <a:schemeClr val="accent1"/>
                </a:solidFill>
              </a:rPr>
              <a:t>ArrayList</a:t>
            </a:r>
            <a:r>
              <a:rPr lang="en-CA" sz="2400" b="1" dirty="0">
                <a:solidFill>
                  <a:schemeClr val="accent1"/>
                </a:solidFill>
              </a:rPr>
              <a:t>&lt;&gt;</a:t>
            </a:r>
            <a:r>
              <a:rPr lang="en-CA" sz="2400" dirty="0">
                <a:solidFill>
                  <a:schemeClr val="accent1"/>
                </a:solidFill>
              </a:rPr>
              <a:t>();</a:t>
            </a:r>
          </a:p>
          <a:p>
            <a:pPr lvl="2"/>
            <a:r>
              <a:rPr lang="en-CA" dirty="0"/>
              <a:t>knows it’s an array list of Strings</a:t>
            </a:r>
          </a:p>
          <a:p>
            <a:pPr lvl="1">
              <a:buNone/>
            </a:pPr>
            <a:r>
              <a:rPr lang="en-CA" sz="2400" dirty="0">
                <a:solidFill>
                  <a:schemeClr val="accent1"/>
                </a:solidFill>
              </a:rPr>
              <a:t>List&lt;Integer&gt; list2 = new </a:t>
            </a:r>
            <a:r>
              <a:rPr lang="en-CA" sz="2400" dirty="0" err="1">
                <a:solidFill>
                  <a:schemeClr val="accent1"/>
                </a:solidFill>
              </a:rPr>
              <a:t>LinkedList</a:t>
            </a:r>
            <a:r>
              <a:rPr lang="en-CA" sz="2400" dirty="0">
                <a:solidFill>
                  <a:schemeClr val="accent1"/>
                </a:solidFill>
              </a:rPr>
              <a:t>&lt;&gt;();</a:t>
            </a:r>
          </a:p>
          <a:p>
            <a:pPr lvl="2"/>
            <a:r>
              <a:rPr lang="en-CA" dirty="0"/>
              <a:t>knows it’s a linked list of Integers</a:t>
            </a:r>
          </a:p>
          <a:p>
            <a:pPr lvl="1">
              <a:buNone/>
            </a:pPr>
            <a:r>
              <a:rPr lang="en-CA" sz="2400" dirty="0">
                <a:solidFill>
                  <a:schemeClr val="accent1"/>
                </a:solidFill>
              </a:rPr>
              <a:t>List&lt;Rectangle&gt; list3 = new </a:t>
            </a:r>
            <a:r>
              <a:rPr lang="en-CA" sz="2400" dirty="0" err="1">
                <a:solidFill>
                  <a:schemeClr val="accent1"/>
                </a:solidFill>
              </a:rPr>
              <a:t>ArrayList</a:t>
            </a:r>
            <a:r>
              <a:rPr lang="en-CA" sz="2400" dirty="0">
                <a:solidFill>
                  <a:schemeClr val="accent1"/>
                </a:solidFill>
              </a:rPr>
              <a:t>&lt;&gt;();</a:t>
            </a:r>
          </a:p>
          <a:p>
            <a:pPr lvl="2"/>
            <a:r>
              <a:rPr lang="en-CA" dirty="0"/>
              <a:t>knows it’s an array list of Rectangles</a:t>
            </a:r>
          </a:p>
          <a:p>
            <a:pPr lvl="1">
              <a:buNone/>
            </a:pPr>
            <a:r>
              <a:rPr lang="en-CA" sz="2400" dirty="0">
                <a:solidFill>
                  <a:schemeClr val="accent1"/>
                </a:solidFill>
              </a:rPr>
              <a:t>list4 = new </a:t>
            </a:r>
            <a:r>
              <a:rPr lang="en-CA" sz="2400" dirty="0" err="1">
                <a:solidFill>
                  <a:schemeClr val="accent1"/>
                </a:solidFill>
              </a:rPr>
              <a:t>ArrayList</a:t>
            </a:r>
            <a:r>
              <a:rPr lang="en-CA" sz="2400" dirty="0">
                <a:solidFill>
                  <a:schemeClr val="accent1"/>
                </a:solidFill>
              </a:rPr>
              <a:t>&lt;&gt;();</a:t>
            </a:r>
          </a:p>
          <a:p>
            <a:pPr lvl="2"/>
            <a:r>
              <a:rPr lang="en-CA" dirty="0"/>
              <a:t>knows it’s an array list of whatever list4 is a List of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Missing Diamond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Do not forget to put in the diamond</a:t>
            </a:r>
          </a:p>
          <a:p>
            <a:pPr lvl="1">
              <a:buNone/>
            </a:pPr>
            <a:r>
              <a:rPr lang="en-CA" sz="2400" dirty="0">
                <a:solidFill>
                  <a:schemeClr val="accent1"/>
                </a:solidFill>
              </a:rPr>
              <a:t>List&lt;String&gt; oops = new </a:t>
            </a:r>
            <a:r>
              <a:rPr lang="en-CA" sz="2400" dirty="0" err="1">
                <a:solidFill>
                  <a:schemeClr val="accent1"/>
                </a:solidFill>
              </a:rPr>
              <a:t>ArrayList</a:t>
            </a:r>
            <a:r>
              <a:rPr lang="en-CA" sz="2400" dirty="0">
                <a:solidFill>
                  <a:schemeClr val="accent1"/>
                </a:solidFill>
              </a:rPr>
              <a:t>();</a:t>
            </a:r>
          </a:p>
          <a:p>
            <a:pPr lvl="1"/>
            <a:r>
              <a:rPr lang="en-CA" dirty="0"/>
              <a:t>for historical reasons it compiles (no </a:t>
            </a:r>
            <a:r>
              <a:rPr lang="en-CA" u="wavyHeavy" dirty="0" err="1">
                <a:uFill>
                  <a:solidFill>
                    <a:srgbClr val="FF0000"/>
                  </a:solidFill>
                </a:uFill>
              </a:rPr>
              <a:t>squigglies</a:t>
            </a:r>
            <a:r>
              <a:rPr lang="en-CA" dirty="0"/>
              <a:t>)</a:t>
            </a:r>
          </a:p>
          <a:p>
            <a:pPr lvl="1"/>
            <a:r>
              <a:rPr lang="en-CA" dirty="0"/>
              <a:t>it will </a:t>
            </a:r>
            <a:r>
              <a:rPr lang="en-CA" i="1" dirty="0"/>
              <a:t>almost always </a:t>
            </a:r>
            <a:r>
              <a:rPr lang="en-CA" dirty="0"/>
              <a:t>work anyway…</a:t>
            </a:r>
          </a:p>
          <a:p>
            <a:pPr lvl="1"/>
            <a:r>
              <a:rPr lang="en-CA" dirty="0"/>
              <a:t>…but </a:t>
            </a:r>
            <a:r>
              <a:rPr lang="en-CA" i="1" dirty="0"/>
              <a:t>sometimes</a:t>
            </a:r>
            <a:r>
              <a:rPr lang="en-CA" dirty="0"/>
              <a:t> results will be different</a:t>
            </a:r>
          </a:p>
          <a:p>
            <a:pPr lvl="1"/>
            <a:r>
              <a:rPr lang="en-CA" dirty="0"/>
              <a:t>so </a:t>
            </a:r>
            <a:r>
              <a:rPr lang="en-CA" i="1" dirty="0"/>
              <a:t>always</a:t>
            </a:r>
            <a:r>
              <a:rPr lang="en-CA" dirty="0"/>
              <a:t> put in the diamond</a:t>
            </a:r>
          </a:p>
          <a:p>
            <a:pPr lvl="1">
              <a:buNone/>
            </a:pPr>
            <a:r>
              <a:rPr lang="en-CA" sz="2400" dirty="0">
                <a:solidFill>
                  <a:schemeClr val="accent1"/>
                </a:solidFill>
              </a:rPr>
              <a:t>List&lt;String&gt; ok = new </a:t>
            </a:r>
            <a:r>
              <a:rPr lang="en-CA" sz="2400" dirty="0" err="1">
                <a:solidFill>
                  <a:schemeClr val="accent1"/>
                </a:solidFill>
              </a:rPr>
              <a:t>ArrayList</a:t>
            </a:r>
            <a:r>
              <a:rPr lang="en-CA" sz="2400" dirty="0">
                <a:solidFill>
                  <a:schemeClr val="accent1"/>
                </a:solidFill>
              </a:rPr>
              <a:t>&lt;&gt;();</a:t>
            </a:r>
            <a:endParaRPr lang="en-CA" dirty="0">
              <a:solidFill>
                <a:schemeClr val="accent1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CA" dirty="0"/>
              <a:t>Side-by-Side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79400" y="1981200"/>
            <a:ext cx="4114800" cy="4114800"/>
          </a:xfrm>
        </p:spPr>
        <p:txBody>
          <a:bodyPr/>
          <a:lstStyle/>
          <a:p>
            <a:pPr>
              <a:spcBef>
                <a:spcPct val="0"/>
              </a:spcBef>
              <a:buFont typeface="Monotype Sorts" pitchFamily="2" charset="2"/>
              <a:buNone/>
              <a:defRPr/>
            </a:pPr>
            <a:r>
              <a:rPr lang="en-US" sz="2000" b="1" dirty="0">
                <a:solidFill>
                  <a:schemeClr val="accent1"/>
                </a:solidFill>
                <a:latin typeface="Courier New" pitchFamily="49" charset="0"/>
              </a:rPr>
              <a:t>List</a:t>
            </a:r>
            <a:r>
              <a:rPr lang="en-US" sz="2000" dirty="0">
                <a:solidFill>
                  <a:schemeClr val="accent1"/>
                </a:solidFill>
                <a:latin typeface="Courier New" pitchFamily="49" charset="0"/>
              </a:rPr>
              <a:t>&lt;String&gt; list;</a:t>
            </a:r>
          </a:p>
          <a:p>
            <a:pPr>
              <a:spcBef>
                <a:spcPct val="0"/>
              </a:spcBef>
              <a:buFont typeface="Monotype Sorts" pitchFamily="2" charset="2"/>
              <a:buNone/>
              <a:defRPr/>
            </a:pPr>
            <a:r>
              <a:rPr lang="en-US" sz="2000" dirty="0">
                <a:solidFill>
                  <a:schemeClr val="accent1"/>
                </a:solidFill>
                <a:latin typeface="Courier New" pitchFamily="49" charset="0"/>
              </a:rPr>
              <a:t>list = new </a:t>
            </a:r>
            <a:r>
              <a:rPr lang="en-US" sz="2000" b="1" dirty="0" err="1">
                <a:solidFill>
                  <a:schemeClr val="accent1"/>
                </a:solidFill>
                <a:latin typeface="Courier New" pitchFamily="49" charset="0"/>
              </a:rPr>
              <a:t>ArrayList</a:t>
            </a:r>
            <a:r>
              <a:rPr lang="en-US" sz="2000" dirty="0">
                <a:solidFill>
                  <a:schemeClr val="accent1"/>
                </a:solidFill>
                <a:latin typeface="Courier New" pitchFamily="49" charset="0"/>
              </a:rPr>
              <a:t>&lt;&gt;();</a:t>
            </a:r>
          </a:p>
          <a:p>
            <a:pPr>
              <a:spcBef>
                <a:spcPct val="0"/>
              </a:spcBef>
              <a:buFont typeface="Monotype Sorts" pitchFamily="2" charset="2"/>
              <a:buNone/>
              <a:defRPr/>
            </a:pPr>
            <a:endParaRPr lang="en-US" sz="2000" dirty="0">
              <a:solidFill>
                <a:schemeClr val="accent1"/>
              </a:solidFill>
              <a:latin typeface="Courier New" pitchFamily="49" charset="0"/>
            </a:endParaRPr>
          </a:p>
          <a:p>
            <a:pPr>
              <a:spcBef>
                <a:spcPct val="0"/>
              </a:spcBef>
              <a:buFont typeface="Monotype Sorts" pitchFamily="2" charset="2"/>
              <a:buNone/>
              <a:defRPr/>
            </a:pPr>
            <a:r>
              <a:rPr lang="en-US" sz="2000" dirty="0" err="1">
                <a:solidFill>
                  <a:schemeClr val="accent1"/>
                </a:solidFill>
                <a:latin typeface="Courier New" pitchFamily="49" charset="0"/>
              </a:rPr>
              <a:t>list.add</a:t>
            </a:r>
            <a:r>
              <a:rPr lang="en-US" sz="2000" dirty="0">
                <a:solidFill>
                  <a:schemeClr val="accent1"/>
                </a:solidFill>
                <a:latin typeface="Courier New" pitchFamily="49" charset="0"/>
              </a:rPr>
              <a:t>("ten");</a:t>
            </a:r>
          </a:p>
          <a:p>
            <a:pPr>
              <a:spcBef>
                <a:spcPct val="0"/>
              </a:spcBef>
              <a:buFont typeface="Monotype Sorts" pitchFamily="2" charset="2"/>
              <a:buNone/>
              <a:defRPr/>
            </a:pPr>
            <a:r>
              <a:rPr lang="en-US" sz="2000" dirty="0" err="1">
                <a:solidFill>
                  <a:schemeClr val="accent1"/>
                </a:solidFill>
                <a:latin typeface="Courier New" pitchFamily="49" charset="0"/>
              </a:rPr>
              <a:t>list.add</a:t>
            </a:r>
            <a:r>
              <a:rPr lang="en-US" sz="2000" dirty="0">
                <a:solidFill>
                  <a:schemeClr val="accent1"/>
                </a:solidFill>
                <a:latin typeface="Courier New" pitchFamily="49" charset="0"/>
              </a:rPr>
              <a:t>("twenty");</a:t>
            </a:r>
          </a:p>
          <a:p>
            <a:pPr>
              <a:spcBef>
                <a:spcPct val="0"/>
              </a:spcBef>
              <a:buFont typeface="Monotype Sorts" pitchFamily="2" charset="2"/>
              <a:buNone/>
              <a:defRPr/>
            </a:pPr>
            <a:r>
              <a:rPr lang="en-US" sz="2000" dirty="0" err="1">
                <a:solidFill>
                  <a:schemeClr val="accent1"/>
                </a:solidFill>
                <a:latin typeface="Courier New" pitchFamily="49" charset="0"/>
              </a:rPr>
              <a:t>list.add</a:t>
            </a:r>
            <a:r>
              <a:rPr lang="en-US" sz="2000" dirty="0">
                <a:solidFill>
                  <a:schemeClr val="accent1"/>
                </a:solidFill>
                <a:latin typeface="Courier New" pitchFamily="49" charset="0"/>
              </a:rPr>
              <a:t>("thirty");</a:t>
            </a:r>
          </a:p>
          <a:p>
            <a:pPr>
              <a:spcBef>
                <a:spcPct val="0"/>
              </a:spcBef>
              <a:buFont typeface="Monotype Sorts" pitchFamily="2" charset="2"/>
              <a:buNone/>
              <a:defRPr/>
            </a:pPr>
            <a:r>
              <a:rPr lang="en-US" sz="2000" dirty="0" err="1">
                <a:solidFill>
                  <a:schemeClr val="accent1"/>
                </a:solidFill>
                <a:latin typeface="Courier New" pitchFamily="49" charset="0"/>
              </a:rPr>
              <a:t>System.out.println</a:t>
            </a:r>
            <a:r>
              <a:rPr lang="en-US" sz="2000" dirty="0">
                <a:solidFill>
                  <a:schemeClr val="accent1"/>
                </a:solidFill>
                <a:latin typeface="Courier New" pitchFamily="49" charset="0"/>
              </a:rPr>
              <a:t>(list);</a:t>
            </a:r>
          </a:p>
          <a:p>
            <a:pPr>
              <a:spcBef>
                <a:spcPct val="0"/>
              </a:spcBef>
              <a:buFont typeface="Monotype Sorts" pitchFamily="2" charset="2"/>
              <a:buNone/>
              <a:defRPr/>
            </a:pPr>
            <a:r>
              <a:rPr lang="en-US" sz="2000" dirty="0" err="1">
                <a:solidFill>
                  <a:schemeClr val="accent1"/>
                </a:solidFill>
                <a:latin typeface="Courier New" pitchFamily="49" charset="0"/>
              </a:rPr>
              <a:t>list.remove</a:t>
            </a:r>
            <a:r>
              <a:rPr lang="en-US" sz="2000" dirty="0">
                <a:solidFill>
                  <a:schemeClr val="accent1"/>
                </a:solidFill>
                <a:latin typeface="Courier New" pitchFamily="49" charset="0"/>
              </a:rPr>
              <a:t>("twenty");</a:t>
            </a:r>
          </a:p>
          <a:p>
            <a:pPr>
              <a:spcBef>
                <a:spcPct val="0"/>
              </a:spcBef>
              <a:buFont typeface="Monotype Sorts" pitchFamily="2" charset="2"/>
              <a:buNone/>
              <a:defRPr/>
            </a:pPr>
            <a:r>
              <a:rPr lang="en-US" sz="2000" dirty="0" err="1">
                <a:solidFill>
                  <a:schemeClr val="accent1"/>
                </a:solidFill>
                <a:latin typeface="Courier New" pitchFamily="49" charset="0"/>
              </a:rPr>
              <a:t>System.out.println</a:t>
            </a:r>
            <a:r>
              <a:rPr lang="en-US" sz="2000" dirty="0">
                <a:solidFill>
                  <a:schemeClr val="accent1"/>
                </a:solidFill>
                <a:latin typeface="Courier New" pitchFamily="49" charset="0"/>
              </a:rPr>
              <a:t>(list);</a:t>
            </a:r>
          </a:p>
          <a:p>
            <a:pPr>
              <a:buFont typeface="Monotype Sorts" pitchFamily="2" charset="2"/>
              <a:buNone/>
              <a:defRPr/>
            </a:pPr>
            <a:endParaRPr lang="en-CA" sz="2000" dirty="0">
              <a:solidFill>
                <a:schemeClr val="accent1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73600" y="1981200"/>
            <a:ext cx="4191000" cy="4114800"/>
          </a:xfrm>
        </p:spPr>
        <p:txBody>
          <a:bodyPr/>
          <a:lstStyle/>
          <a:p>
            <a:pPr>
              <a:spcBef>
                <a:spcPct val="0"/>
              </a:spcBef>
              <a:buFont typeface="Monotype Sorts" pitchFamily="2" charset="2"/>
              <a:buNone/>
              <a:defRPr/>
            </a:pPr>
            <a:r>
              <a:rPr lang="en-US" sz="2000" b="1" dirty="0">
                <a:solidFill>
                  <a:schemeClr val="accent1"/>
                </a:solidFill>
                <a:latin typeface="Courier New" pitchFamily="49" charset="0"/>
              </a:rPr>
              <a:t>List</a:t>
            </a:r>
            <a:r>
              <a:rPr lang="en-US" sz="2000" dirty="0">
                <a:solidFill>
                  <a:schemeClr val="accent1"/>
                </a:solidFill>
                <a:latin typeface="Courier New" pitchFamily="49" charset="0"/>
              </a:rPr>
              <a:t>&lt;String&gt; list;</a:t>
            </a:r>
          </a:p>
          <a:p>
            <a:pPr>
              <a:spcBef>
                <a:spcPct val="0"/>
              </a:spcBef>
              <a:buFont typeface="Monotype Sorts" pitchFamily="2" charset="2"/>
              <a:buNone/>
              <a:defRPr/>
            </a:pPr>
            <a:r>
              <a:rPr lang="en-US" sz="2000" dirty="0">
                <a:solidFill>
                  <a:schemeClr val="accent1"/>
                </a:solidFill>
                <a:latin typeface="Courier New" pitchFamily="49" charset="0"/>
              </a:rPr>
              <a:t>list = new </a:t>
            </a:r>
            <a:r>
              <a:rPr lang="en-US" sz="2000" b="1" dirty="0" err="1">
                <a:solidFill>
                  <a:schemeClr val="accent1"/>
                </a:solidFill>
                <a:latin typeface="Courier New" pitchFamily="49" charset="0"/>
              </a:rPr>
              <a:t>LinkedList</a:t>
            </a:r>
            <a:r>
              <a:rPr lang="en-US" sz="2000" dirty="0">
                <a:solidFill>
                  <a:schemeClr val="accent1"/>
                </a:solidFill>
                <a:latin typeface="Courier New" pitchFamily="49" charset="0"/>
              </a:rPr>
              <a:t>&lt;&gt;();</a:t>
            </a:r>
          </a:p>
          <a:p>
            <a:pPr>
              <a:spcBef>
                <a:spcPct val="0"/>
              </a:spcBef>
              <a:buFont typeface="Monotype Sorts" pitchFamily="2" charset="2"/>
              <a:buNone/>
              <a:defRPr/>
            </a:pPr>
            <a:endParaRPr lang="en-US" sz="2000" dirty="0">
              <a:solidFill>
                <a:schemeClr val="accent1"/>
              </a:solidFill>
              <a:latin typeface="Courier New" pitchFamily="49" charset="0"/>
            </a:endParaRPr>
          </a:p>
          <a:p>
            <a:pPr>
              <a:spcBef>
                <a:spcPct val="0"/>
              </a:spcBef>
              <a:buFont typeface="Monotype Sorts" pitchFamily="2" charset="2"/>
              <a:buNone/>
              <a:defRPr/>
            </a:pPr>
            <a:r>
              <a:rPr lang="en-US" sz="2000" dirty="0" err="1">
                <a:solidFill>
                  <a:schemeClr val="accent1"/>
                </a:solidFill>
                <a:latin typeface="Courier New" pitchFamily="49" charset="0"/>
              </a:rPr>
              <a:t>list.add</a:t>
            </a:r>
            <a:r>
              <a:rPr lang="en-US" sz="2000" dirty="0">
                <a:solidFill>
                  <a:schemeClr val="accent1"/>
                </a:solidFill>
                <a:latin typeface="Courier New" pitchFamily="49" charset="0"/>
              </a:rPr>
              <a:t>("ten");</a:t>
            </a:r>
          </a:p>
          <a:p>
            <a:pPr>
              <a:spcBef>
                <a:spcPct val="0"/>
              </a:spcBef>
              <a:buFont typeface="Monotype Sorts" pitchFamily="2" charset="2"/>
              <a:buNone/>
              <a:defRPr/>
            </a:pPr>
            <a:r>
              <a:rPr lang="en-US" sz="2000" dirty="0" err="1">
                <a:solidFill>
                  <a:schemeClr val="accent1"/>
                </a:solidFill>
                <a:latin typeface="Courier New" pitchFamily="49" charset="0"/>
              </a:rPr>
              <a:t>list.add</a:t>
            </a:r>
            <a:r>
              <a:rPr lang="en-US" sz="2000" dirty="0">
                <a:solidFill>
                  <a:schemeClr val="accent1"/>
                </a:solidFill>
                <a:latin typeface="Courier New" pitchFamily="49" charset="0"/>
              </a:rPr>
              <a:t>("twenty");</a:t>
            </a:r>
          </a:p>
          <a:p>
            <a:pPr>
              <a:spcBef>
                <a:spcPct val="0"/>
              </a:spcBef>
              <a:buFont typeface="Monotype Sorts" pitchFamily="2" charset="2"/>
              <a:buNone/>
              <a:defRPr/>
            </a:pPr>
            <a:r>
              <a:rPr lang="en-US" sz="2000" dirty="0" err="1">
                <a:solidFill>
                  <a:schemeClr val="accent1"/>
                </a:solidFill>
                <a:latin typeface="Courier New" pitchFamily="49" charset="0"/>
              </a:rPr>
              <a:t>list.add</a:t>
            </a:r>
            <a:r>
              <a:rPr lang="en-US" sz="2000" dirty="0">
                <a:solidFill>
                  <a:schemeClr val="accent1"/>
                </a:solidFill>
                <a:latin typeface="Courier New" pitchFamily="49" charset="0"/>
              </a:rPr>
              <a:t>("thirty");</a:t>
            </a:r>
          </a:p>
          <a:p>
            <a:pPr>
              <a:spcBef>
                <a:spcPct val="0"/>
              </a:spcBef>
              <a:buFont typeface="Monotype Sorts" pitchFamily="2" charset="2"/>
              <a:buNone/>
              <a:defRPr/>
            </a:pPr>
            <a:r>
              <a:rPr lang="en-US" sz="2000" dirty="0" err="1">
                <a:solidFill>
                  <a:schemeClr val="accent1"/>
                </a:solidFill>
                <a:latin typeface="Courier New" pitchFamily="49" charset="0"/>
              </a:rPr>
              <a:t>System.out.println</a:t>
            </a:r>
            <a:r>
              <a:rPr lang="en-US" sz="2000" dirty="0">
                <a:solidFill>
                  <a:schemeClr val="accent1"/>
                </a:solidFill>
                <a:latin typeface="Courier New" pitchFamily="49" charset="0"/>
              </a:rPr>
              <a:t>(list);</a:t>
            </a:r>
          </a:p>
          <a:p>
            <a:pPr>
              <a:spcBef>
                <a:spcPct val="0"/>
              </a:spcBef>
              <a:buFont typeface="Monotype Sorts" pitchFamily="2" charset="2"/>
              <a:buNone/>
              <a:defRPr/>
            </a:pPr>
            <a:r>
              <a:rPr lang="en-US" sz="2000" dirty="0" err="1">
                <a:solidFill>
                  <a:schemeClr val="accent1"/>
                </a:solidFill>
                <a:latin typeface="Courier New" pitchFamily="49" charset="0"/>
              </a:rPr>
              <a:t>list.remove</a:t>
            </a:r>
            <a:r>
              <a:rPr lang="en-US" sz="2000" dirty="0">
                <a:solidFill>
                  <a:schemeClr val="accent1"/>
                </a:solidFill>
                <a:latin typeface="Courier New" pitchFamily="49" charset="0"/>
              </a:rPr>
              <a:t>("twenty");</a:t>
            </a:r>
          </a:p>
          <a:p>
            <a:pPr>
              <a:spcBef>
                <a:spcPct val="0"/>
              </a:spcBef>
              <a:buFont typeface="Monotype Sorts" pitchFamily="2" charset="2"/>
              <a:buNone/>
              <a:defRPr/>
            </a:pPr>
            <a:r>
              <a:rPr lang="en-US" sz="2000" dirty="0" err="1">
                <a:solidFill>
                  <a:schemeClr val="accent1"/>
                </a:solidFill>
                <a:latin typeface="Courier New" pitchFamily="49" charset="0"/>
              </a:rPr>
              <a:t>System.out.println</a:t>
            </a:r>
            <a:r>
              <a:rPr lang="en-US" sz="2000" dirty="0">
                <a:solidFill>
                  <a:schemeClr val="accent1"/>
                </a:solidFill>
                <a:latin typeface="Courier New" pitchFamily="49" charset="0"/>
              </a:rPr>
              <a:t>(list);</a:t>
            </a:r>
          </a:p>
        </p:txBody>
      </p:sp>
      <p:sp>
        <p:nvSpPr>
          <p:cNvPr id="7173" name="Rectangle 7"/>
          <p:cNvSpPr>
            <a:spLocks noChangeArrowheads="1"/>
          </p:cNvSpPr>
          <p:nvPr/>
        </p:nvSpPr>
        <p:spPr bwMode="auto">
          <a:xfrm>
            <a:off x="457200" y="5257800"/>
            <a:ext cx="3886200" cy="1214438"/>
          </a:xfrm>
          <a:prstGeom prst="rect">
            <a:avLst/>
          </a:prstGeom>
          <a:solidFill>
            <a:schemeClr val="tx1">
              <a:lumMod val="85000"/>
            </a:schemeClr>
          </a:solidFill>
          <a:ln w="127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r>
              <a:rPr lang="en-CA" sz="2000">
                <a:solidFill>
                  <a:schemeClr val="bg2"/>
                </a:solidFill>
                <a:latin typeface="Courier New" pitchFamily="49" charset="0"/>
                <a:cs typeface="Courier New" pitchFamily="49" charset="0"/>
              </a:rPr>
              <a:t>[ten, twenty, thirty]</a:t>
            </a:r>
          </a:p>
          <a:p>
            <a:r>
              <a:rPr lang="en-CA" sz="2000">
                <a:solidFill>
                  <a:schemeClr val="bg2"/>
                </a:solidFill>
                <a:latin typeface="Courier New" pitchFamily="49" charset="0"/>
                <a:cs typeface="Courier New" pitchFamily="49" charset="0"/>
              </a:rPr>
              <a:t>[ten, thirty]</a:t>
            </a:r>
          </a:p>
        </p:txBody>
      </p:sp>
      <p:sp>
        <p:nvSpPr>
          <p:cNvPr id="7174" name="Rectangle 7"/>
          <p:cNvSpPr>
            <a:spLocks noChangeArrowheads="1"/>
          </p:cNvSpPr>
          <p:nvPr/>
        </p:nvSpPr>
        <p:spPr bwMode="auto">
          <a:xfrm>
            <a:off x="4800600" y="5257800"/>
            <a:ext cx="3886200" cy="1214438"/>
          </a:xfrm>
          <a:prstGeom prst="rect">
            <a:avLst/>
          </a:prstGeom>
          <a:solidFill>
            <a:schemeClr val="tx1">
              <a:lumMod val="85000"/>
            </a:schemeClr>
          </a:solidFill>
          <a:ln w="127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r>
              <a:rPr lang="en-CA" sz="2000">
                <a:solidFill>
                  <a:schemeClr val="bg2"/>
                </a:solidFill>
                <a:latin typeface="Courier New" pitchFamily="49" charset="0"/>
                <a:cs typeface="Courier New" pitchFamily="49" charset="0"/>
              </a:rPr>
              <a:t>[ten, twenty, thirty]</a:t>
            </a:r>
          </a:p>
          <a:p>
            <a:r>
              <a:rPr lang="en-CA" sz="2000">
                <a:solidFill>
                  <a:schemeClr val="bg2"/>
                </a:solidFill>
                <a:latin typeface="Courier New" pitchFamily="49" charset="0"/>
                <a:cs typeface="Courier New" pitchFamily="49" charset="0"/>
              </a:rPr>
              <a:t>[ten, thirty]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CA" dirty="0"/>
              <a:t>Creating a List and Adding to it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CA" dirty="0"/>
              <a:t>Normal variable + new object declaration</a:t>
            </a:r>
          </a:p>
          <a:p>
            <a:pPr lvl="1">
              <a:buFont typeface="Wingdings" pitchFamily="2" charset="2"/>
              <a:buNone/>
              <a:defRPr/>
            </a:pPr>
            <a:r>
              <a:rPr lang="en-CA" sz="2400" dirty="0">
                <a:solidFill>
                  <a:schemeClr val="accent1"/>
                </a:solidFill>
              </a:rPr>
              <a:t>List&lt;String&gt; </a:t>
            </a:r>
            <a:r>
              <a:rPr lang="en-CA" sz="2400" dirty="0" err="1">
                <a:solidFill>
                  <a:schemeClr val="accent1"/>
                </a:solidFill>
              </a:rPr>
              <a:t>myWords</a:t>
            </a:r>
            <a:r>
              <a:rPr lang="en-CA" sz="2400" dirty="0">
                <a:solidFill>
                  <a:schemeClr val="accent1"/>
                </a:solidFill>
              </a:rPr>
              <a:t> = new </a:t>
            </a:r>
            <a:r>
              <a:rPr lang="en-CA" sz="2400" dirty="0" err="1">
                <a:solidFill>
                  <a:schemeClr val="accent1"/>
                </a:solidFill>
              </a:rPr>
              <a:t>ArrayList</a:t>
            </a:r>
            <a:r>
              <a:rPr lang="en-CA" sz="2400" dirty="0">
                <a:solidFill>
                  <a:schemeClr val="accent1"/>
                </a:solidFill>
              </a:rPr>
              <a:t>&lt;String&gt;();</a:t>
            </a:r>
          </a:p>
          <a:p>
            <a:pPr lvl="1">
              <a:defRPr/>
            </a:pPr>
            <a:r>
              <a:rPr lang="en-CA" dirty="0"/>
              <a:t>List starts out empty</a:t>
            </a:r>
          </a:p>
          <a:p>
            <a:pPr>
              <a:defRPr/>
            </a:pPr>
            <a:r>
              <a:rPr lang="en-CA" dirty="0"/>
              <a:t>Add method to add items (to end of list)</a:t>
            </a:r>
          </a:p>
          <a:p>
            <a:pPr lvl="1">
              <a:buFont typeface="Wingdings" pitchFamily="2" charset="2"/>
              <a:buNone/>
              <a:defRPr/>
            </a:pPr>
            <a:r>
              <a:rPr lang="en-CA" sz="2400" dirty="0" err="1">
                <a:solidFill>
                  <a:schemeClr val="accent1"/>
                </a:solidFill>
              </a:rPr>
              <a:t>myWords.add</a:t>
            </a:r>
            <a:r>
              <a:rPr lang="en-CA" sz="2400" dirty="0">
                <a:solidFill>
                  <a:schemeClr val="accent1"/>
                </a:solidFill>
              </a:rPr>
              <a:t>("Ten");</a:t>
            </a:r>
          </a:p>
          <a:p>
            <a:pPr lvl="1">
              <a:buFont typeface="Wingdings" pitchFamily="2" charset="2"/>
              <a:buNone/>
              <a:defRPr/>
            </a:pPr>
            <a:r>
              <a:rPr lang="en-CA" sz="2400" dirty="0" err="1">
                <a:solidFill>
                  <a:schemeClr val="accent1"/>
                </a:solidFill>
              </a:rPr>
              <a:t>myWords.add</a:t>
            </a:r>
            <a:r>
              <a:rPr lang="en-CA" sz="2400" dirty="0">
                <a:solidFill>
                  <a:schemeClr val="accent1"/>
                </a:solidFill>
              </a:rPr>
              <a:t>("Twenty");</a:t>
            </a:r>
            <a:endParaRPr lang="en-CA" dirty="0">
              <a:solidFill>
                <a:schemeClr val="accent1"/>
              </a:solidFill>
            </a:endParaRPr>
          </a:p>
          <a:p>
            <a:pPr lvl="1">
              <a:defRPr/>
            </a:pPr>
            <a:r>
              <a:rPr lang="en-CA" dirty="0"/>
              <a:t>can also say </a:t>
            </a:r>
            <a:r>
              <a:rPr lang="en-CA" i="1" dirty="0"/>
              <a:t>where</a:t>
            </a:r>
            <a:r>
              <a:rPr lang="en-CA" dirty="0"/>
              <a:t> to add to the list</a:t>
            </a:r>
          </a:p>
          <a:p>
            <a:pPr lvl="1">
              <a:buFont typeface="Wingdings" pitchFamily="2" charset="2"/>
              <a:buNone/>
              <a:defRPr/>
            </a:pPr>
            <a:r>
              <a:rPr lang="en-CA" sz="2400" dirty="0" err="1">
                <a:solidFill>
                  <a:schemeClr val="accent1"/>
                </a:solidFill>
              </a:rPr>
              <a:t>myWords.add</a:t>
            </a:r>
            <a:r>
              <a:rPr lang="en-CA" sz="2400" dirty="0">
                <a:solidFill>
                  <a:schemeClr val="accent1"/>
                </a:solidFill>
              </a:rPr>
              <a:t>(1, "Fifteen");</a:t>
            </a:r>
            <a:endParaRPr lang="en-CA" dirty="0">
              <a:solidFill>
                <a:schemeClr val="accent1"/>
              </a:solidFill>
            </a:endParaRPr>
          </a:p>
          <a:p>
            <a:pPr lvl="2">
              <a:defRPr/>
            </a:pPr>
            <a:r>
              <a:rPr lang="en-CA" dirty="0"/>
              <a:t>skip over 1 item, then add “Fifteen”</a:t>
            </a:r>
          </a:p>
        </p:txBody>
      </p:sp>
      <p:sp>
        <p:nvSpPr>
          <p:cNvPr id="8206" name="Rectangle 3"/>
          <p:cNvSpPr>
            <a:spLocks noChangeArrowheads="1"/>
          </p:cNvSpPr>
          <p:nvPr/>
        </p:nvSpPr>
        <p:spPr bwMode="auto">
          <a:xfrm>
            <a:off x="250952" y="6165057"/>
            <a:ext cx="8785098" cy="432594"/>
          </a:xfrm>
          <a:prstGeom prst="rect">
            <a:avLst/>
          </a:prstGeom>
          <a:solidFill>
            <a:schemeClr val="accent1"/>
          </a:solidFill>
          <a:ln w="12700" algn="ctr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endParaRPr lang="en-CA"/>
          </a:p>
        </p:txBody>
      </p:sp>
      <p:sp>
        <p:nvSpPr>
          <p:cNvPr id="8204" name="Rectangle 7"/>
          <p:cNvSpPr>
            <a:spLocks noChangeArrowheads="1"/>
          </p:cNvSpPr>
          <p:nvPr/>
        </p:nvSpPr>
        <p:spPr bwMode="auto">
          <a:xfrm>
            <a:off x="250952" y="6165057"/>
            <a:ext cx="8785098" cy="432594"/>
          </a:xfrm>
          <a:prstGeom prst="rect">
            <a:avLst/>
          </a:prstGeom>
          <a:solidFill>
            <a:schemeClr val="accent1"/>
          </a:solidFill>
          <a:ln w="12700" algn="ctr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r>
              <a:rPr lang="en-CA"/>
              <a:t>"Ten"</a:t>
            </a:r>
          </a:p>
        </p:txBody>
      </p:sp>
      <p:sp>
        <p:nvSpPr>
          <p:cNvPr id="8202" name="Rectangle 10"/>
          <p:cNvSpPr>
            <a:spLocks noChangeArrowheads="1"/>
          </p:cNvSpPr>
          <p:nvPr/>
        </p:nvSpPr>
        <p:spPr bwMode="auto">
          <a:xfrm>
            <a:off x="250952" y="6165057"/>
            <a:ext cx="8785098" cy="432594"/>
          </a:xfrm>
          <a:prstGeom prst="rect">
            <a:avLst/>
          </a:prstGeom>
          <a:solidFill>
            <a:schemeClr val="accent1"/>
          </a:solidFill>
          <a:ln w="12700" algn="ctr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r>
              <a:rPr lang="en-CA"/>
              <a:t>"Ten", "Twenty"</a:t>
            </a:r>
          </a:p>
        </p:txBody>
      </p:sp>
      <p:sp>
        <p:nvSpPr>
          <p:cNvPr id="8200" name="Rectangle 13"/>
          <p:cNvSpPr>
            <a:spLocks noChangeArrowheads="1"/>
          </p:cNvSpPr>
          <p:nvPr/>
        </p:nvSpPr>
        <p:spPr bwMode="auto">
          <a:xfrm>
            <a:off x="250952" y="6165057"/>
            <a:ext cx="8785098" cy="432594"/>
          </a:xfrm>
          <a:prstGeom prst="rect">
            <a:avLst/>
          </a:prstGeom>
          <a:solidFill>
            <a:schemeClr val="accent1"/>
          </a:solidFill>
          <a:ln w="12700" algn="ctr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r>
              <a:rPr lang="en-CA"/>
              <a:t>"Ten", "Fifteen", "Twenty"</a:t>
            </a:r>
          </a:p>
        </p:txBody>
      </p:sp>
      <p:sp>
        <p:nvSpPr>
          <p:cNvPr id="17" name="TextBox 6"/>
          <p:cNvSpPr txBox="1">
            <a:spLocks noChangeArrowheads="1"/>
          </p:cNvSpPr>
          <p:nvPr/>
        </p:nvSpPr>
        <p:spPr bwMode="auto">
          <a:xfrm>
            <a:off x="34925" y="5733256"/>
            <a:ext cx="137351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dirty="0" err="1">
                <a:solidFill>
                  <a:schemeClr val="bg2"/>
                </a:solidFill>
              </a:rPr>
              <a:t>myWords</a:t>
            </a:r>
            <a:endParaRPr lang="en-CA" dirty="0">
              <a:solidFill>
                <a:schemeClr val="bg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2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8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8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8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06" grpId="0" animBg="1"/>
      <p:bldP spid="8204" grpId="0" animBg="1"/>
      <p:bldP spid="8202" grpId="0" animBg="1"/>
      <p:bldP spid="8200" grpId="0" animBg="1"/>
    </p:bldLst>
  </p:timing>
</p:sld>
</file>

<file path=ppt/theme/theme1.xml><?xml version="1.0" encoding="utf-8"?>
<a:theme xmlns:a="http://schemas.openxmlformats.org/drawingml/2006/main" name="06loops">
  <a:themeElements>
    <a:clrScheme name="">
      <a:dk1>
        <a:srgbClr val="000000"/>
      </a:dk1>
      <a:lt1>
        <a:srgbClr val="FFFFFF"/>
      </a:lt1>
      <a:dk2>
        <a:srgbClr val="CF0E30"/>
      </a:dk2>
      <a:lt2>
        <a:srgbClr val="FFFFFF"/>
      </a:lt2>
      <a:accent1>
        <a:srgbClr val="114FFB"/>
      </a:accent1>
      <a:accent2>
        <a:srgbClr val="FC0128"/>
      </a:accent2>
      <a:accent3>
        <a:srgbClr val="E4AAAD"/>
      </a:accent3>
      <a:accent4>
        <a:srgbClr val="DADADA"/>
      </a:accent4>
      <a:accent5>
        <a:srgbClr val="AAB2FD"/>
      </a:accent5>
      <a:accent6>
        <a:srgbClr val="E40123"/>
      </a:accent6>
      <a:hlink>
        <a:srgbClr val="00DFCA"/>
      </a:hlink>
      <a:folHlink>
        <a:srgbClr val="F76681"/>
      </a:folHlink>
    </a:clrScheme>
    <a:fontScheme name="06loop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06loop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6loops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6loops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6loops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6loops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6loops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6loops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CSCI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SCI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brknbars">
  <a:themeElements>
    <a:clrScheme name="">
      <a:dk1>
        <a:srgbClr val="000000"/>
      </a:dk1>
      <a:lt1>
        <a:srgbClr val="FFFFFF"/>
      </a:lt1>
      <a:dk2>
        <a:srgbClr val="CF0E30"/>
      </a:dk2>
      <a:lt2>
        <a:srgbClr val="FFFFFF"/>
      </a:lt2>
      <a:accent1>
        <a:srgbClr val="114FFB"/>
      </a:accent1>
      <a:accent2>
        <a:srgbClr val="FC0128"/>
      </a:accent2>
      <a:accent3>
        <a:srgbClr val="E4AAAD"/>
      </a:accent3>
      <a:accent4>
        <a:srgbClr val="DADADA"/>
      </a:accent4>
      <a:accent5>
        <a:srgbClr val="AAB2FD"/>
      </a:accent5>
      <a:accent6>
        <a:srgbClr val="E40123"/>
      </a:accent6>
      <a:hlink>
        <a:srgbClr val="00DFCA"/>
      </a:hlink>
      <a:folHlink>
        <a:srgbClr val="F76681"/>
      </a:folHlink>
    </a:clrScheme>
    <a:fontScheme name="brknbar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brknbar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rknbars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rknbars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rknbars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rknbars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rknbars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rknbars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2_CSCI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1_brknbars">
  <a:themeElements>
    <a:clrScheme name="">
      <a:dk1>
        <a:srgbClr val="000000"/>
      </a:dk1>
      <a:lt1>
        <a:srgbClr val="FFFFFF"/>
      </a:lt1>
      <a:dk2>
        <a:srgbClr val="CF0E30"/>
      </a:dk2>
      <a:lt2>
        <a:srgbClr val="FFFFFF"/>
      </a:lt2>
      <a:accent1>
        <a:srgbClr val="114FFB"/>
      </a:accent1>
      <a:accent2>
        <a:srgbClr val="FC0128"/>
      </a:accent2>
      <a:accent3>
        <a:srgbClr val="E4AAAD"/>
      </a:accent3>
      <a:accent4>
        <a:srgbClr val="DADADA"/>
      </a:accent4>
      <a:accent5>
        <a:srgbClr val="AAB2FD"/>
      </a:accent5>
      <a:accent6>
        <a:srgbClr val="E40123"/>
      </a:accent6>
      <a:hlink>
        <a:srgbClr val="00DFCA"/>
      </a:hlink>
      <a:folHlink>
        <a:srgbClr val="F76681"/>
      </a:folHlink>
    </a:clrScheme>
    <a:fontScheme name="brknbar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brknbar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rknbars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rknbars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rknbars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rknbars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rknbars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rknbars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2_brknbars">
  <a:themeElements>
    <a:clrScheme name="">
      <a:dk1>
        <a:srgbClr val="000000"/>
      </a:dk1>
      <a:lt1>
        <a:srgbClr val="FFFFFF"/>
      </a:lt1>
      <a:dk2>
        <a:srgbClr val="CF0E30"/>
      </a:dk2>
      <a:lt2>
        <a:srgbClr val="FFFFFF"/>
      </a:lt2>
      <a:accent1>
        <a:srgbClr val="114FFB"/>
      </a:accent1>
      <a:accent2>
        <a:srgbClr val="FC0128"/>
      </a:accent2>
      <a:accent3>
        <a:srgbClr val="E4AAAD"/>
      </a:accent3>
      <a:accent4>
        <a:srgbClr val="DADADA"/>
      </a:accent4>
      <a:accent5>
        <a:srgbClr val="AAB2FD"/>
      </a:accent5>
      <a:accent6>
        <a:srgbClr val="E40123"/>
      </a:accent6>
      <a:hlink>
        <a:srgbClr val="00DFCA"/>
      </a:hlink>
      <a:folHlink>
        <a:srgbClr val="F76681"/>
      </a:folHlink>
    </a:clrScheme>
    <a:fontScheme name="brknbar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brknbar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rknbars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rknbars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rknbars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rknbars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rknbars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rknbars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8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9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2020-04-Inheritance</Template>
  <TotalTime>7333</TotalTime>
  <Pages>31</Pages>
  <Words>4269</Words>
  <Application>Microsoft Office PowerPoint</Application>
  <PresentationFormat>On-screen Show (4:3)</PresentationFormat>
  <Paragraphs>597</Paragraphs>
  <Slides>55</Slides>
  <Notes>55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7</vt:i4>
      </vt:variant>
      <vt:variant>
        <vt:lpstr>Slide Titles</vt:lpstr>
      </vt:variant>
      <vt:variant>
        <vt:i4>55</vt:i4>
      </vt:variant>
    </vt:vector>
  </HeadingPairs>
  <TitlesOfParts>
    <vt:vector size="69" baseType="lpstr">
      <vt:lpstr>Arial</vt:lpstr>
      <vt:lpstr>Arial Narrow</vt:lpstr>
      <vt:lpstr>Calibri</vt:lpstr>
      <vt:lpstr>Courier New</vt:lpstr>
      <vt:lpstr>Monotype Sorts</vt:lpstr>
      <vt:lpstr>Times New Roman</vt:lpstr>
      <vt:lpstr>Wingdings</vt:lpstr>
      <vt:lpstr>06loops</vt:lpstr>
      <vt:lpstr>1_CSCITheme</vt:lpstr>
      <vt:lpstr>CSCITheme</vt:lpstr>
      <vt:lpstr>brknbars</vt:lpstr>
      <vt:lpstr>2_CSCITheme</vt:lpstr>
      <vt:lpstr>1_brknbars</vt:lpstr>
      <vt:lpstr>2_brknbars</vt:lpstr>
      <vt:lpstr>Lists and Collections</vt:lpstr>
      <vt:lpstr>Outcomes</vt:lpstr>
      <vt:lpstr>Lists are for Listing Things</vt:lpstr>
      <vt:lpstr>List ADT and Interface</vt:lpstr>
      <vt:lpstr>List Data Types</vt:lpstr>
      <vt:lpstr>The Diamond Operator</vt:lpstr>
      <vt:lpstr>Missing Diamond</vt:lpstr>
      <vt:lpstr>Side-by-Side</vt:lpstr>
      <vt:lpstr>Creating a List and Adding to it</vt:lpstr>
      <vt:lpstr>List Objects Grow</vt:lpstr>
      <vt:lpstr>Printing Out a List</vt:lpstr>
      <vt:lpstr>Getting List Elements</vt:lpstr>
      <vt:lpstr>Checking its Length</vt:lpstr>
      <vt:lpstr>Looking for Particular Items</vt:lpstr>
      <vt:lpstr>Looking for Particular Items</vt:lpstr>
      <vt:lpstr>Removing Stuff</vt:lpstr>
      <vt:lpstr>Changing List Elements</vt:lpstr>
      <vt:lpstr>Looping thru a List</vt:lpstr>
      <vt:lpstr>Usual for Loop</vt:lpstr>
      <vt:lpstr>Simplified for Loop</vt:lpstr>
      <vt:lpstr>Why Use Arrays/Lists?</vt:lpstr>
      <vt:lpstr>In Particular...</vt:lpstr>
      <vt:lpstr>Arrays.asList</vt:lpstr>
      <vt:lpstr>Exercise</vt:lpstr>
      <vt:lpstr>Exercise</vt:lpstr>
      <vt:lpstr>List Iterators</vt:lpstr>
      <vt:lpstr>Creating a List Iterator</vt:lpstr>
      <vt:lpstr>Looping thru the List</vt:lpstr>
      <vt:lpstr>Removing with an Iterator</vt:lpstr>
      <vt:lpstr>ListIterators Can Go in Reverse</vt:lpstr>
      <vt:lpstr>Removing with an Iterator</vt:lpstr>
      <vt:lpstr>Removing with an Iterator</vt:lpstr>
      <vt:lpstr>Changing with an Iterator</vt:lpstr>
      <vt:lpstr>Changing with an Iterator</vt:lpstr>
      <vt:lpstr>Adding with an Iterator</vt:lpstr>
      <vt:lpstr>Exercise</vt:lpstr>
      <vt:lpstr>List Interface</vt:lpstr>
      <vt:lpstr>Check if a List is Empty</vt:lpstr>
      <vt:lpstr>Clear a List</vt:lpstr>
      <vt:lpstr>Add Elements from Another List</vt:lpstr>
      <vt:lpstr>Check for Several Elements</vt:lpstr>
      <vt:lpstr>Remove Multiple Elements</vt:lpstr>
      <vt:lpstr>Retain Multiple Elements</vt:lpstr>
      <vt:lpstr>Getting Parts of Lists</vt:lpstr>
      <vt:lpstr>Sublists</vt:lpstr>
      <vt:lpstr>Exercise</vt:lpstr>
      <vt:lpstr>the Collection interface</vt:lpstr>
      <vt:lpstr>Collection Methods</vt:lpstr>
      <vt:lpstr>Lists vs. Sets</vt:lpstr>
      <vt:lpstr>the Collections class</vt:lpstr>
      <vt:lpstr>Sorting Lists</vt:lpstr>
      <vt:lpstr>Sorting into Alphabetical Order</vt:lpstr>
      <vt:lpstr>Other Collections Methods</vt:lpstr>
      <vt:lpstr>Exercise</vt:lpstr>
      <vt:lpstr>Questions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Looping</dc:title>
  <dc:creator>Mark</dc:creator>
  <cp:lastModifiedBy>Mark Young</cp:lastModifiedBy>
  <cp:revision>105</cp:revision>
  <cp:lastPrinted>1601-01-01T00:00:00Z</cp:lastPrinted>
  <dcterms:created xsi:type="dcterms:W3CDTF">1998-05-26T02:22:10Z</dcterms:created>
  <dcterms:modified xsi:type="dcterms:W3CDTF">2021-02-27T19:46:06Z</dcterms:modified>
</cp:coreProperties>
</file>