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  <p:sldMasterId id="2147483675" r:id="rId2"/>
    <p:sldMasterId id="2147483687" r:id="rId3"/>
    <p:sldMasterId id="2147483699" r:id="rId4"/>
    <p:sldMasterId id="2147483712" r:id="rId5"/>
    <p:sldMasterId id="2147483724" r:id="rId6"/>
    <p:sldMasterId id="2147483737" r:id="rId7"/>
  </p:sldMasterIdLst>
  <p:notesMasterIdLst>
    <p:notesMasterId r:id="rId65"/>
  </p:notesMasterIdLst>
  <p:handoutMasterIdLst>
    <p:handoutMasterId r:id="rId66"/>
  </p:handoutMasterIdLst>
  <p:sldIdLst>
    <p:sldId id="664" r:id="rId8"/>
    <p:sldId id="665" r:id="rId9"/>
    <p:sldId id="550" r:id="rId10"/>
    <p:sldId id="669" r:id="rId11"/>
    <p:sldId id="670" r:id="rId12"/>
    <p:sldId id="672" r:id="rId13"/>
    <p:sldId id="671" r:id="rId14"/>
    <p:sldId id="556" r:id="rId15"/>
    <p:sldId id="631" r:id="rId16"/>
    <p:sldId id="632" r:id="rId17"/>
    <p:sldId id="633" r:id="rId18"/>
    <p:sldId id="634" r:id="rId19"/>
    <p:sldId id="637" r:id="rId20"/>
    <p:sldId id="655" r:id="rId21"/>
    <p:sldId id="635" r:id="rId22"/>
    <p:sldId id="636" r:id="rId23"/>
    <p:sldId id="638" r:id="rId24"/>
    <p:sldId id="639" r:id="rId25"/>
    <p:sldId id="640" r:id="rId26"/>
    <p:sldId id="641" r:id="rId27"/>
    <p:sldId id="642" r:id="rId28"/>
    <p:sldId id="643" r:id="rId29"/>
    <p:sldId id="644" r:id="rId30"/>
    <p:sldId id="645" r:id="rId31"/>
    <p:sldId id="646" r:id="rId32"/>
    <p:sldId id="647" r:id="rId33"/>
    <p:sldId id="649" r:id="rId34"/>
    <p:sldId id="648" r:id="rId35"/>
    <p:sldId id="650" r:id="rId36"/>
    <p:sldId id="651" r:id="rId37"/>
    <p:sldId id="652" r:id="rId38"/>
    <p:sldId id="653" r:id="rId39"/>
    <p:sldId id="654" r:id="rId40"/>
    <p:sldId id="662" r:id="rId41"/>
    <p:sldId id="656" r:id="rId42"/>
    <p:sldId id="657" r:id="rId43"/>
    <p:sldId id="658" r:id="rId44"/>
    <p:sldId id="659" r:id="rId45"/>
    <p:sldId id="660" r:id="rId46"/>
    <p:sldId id="663" r:id="rId47"/>
    <p:sldId id="673" r:id="rId48"/>
    <p:sldId id="563" r:id="rId49"/>
    <p:sldId id="610" r:id="rId50"/>
    <p:sldId id="585" r:id="rId51"/>
    <p:sldId id="594" r:id="rId52"/>
    <p:sldId id="568" r:id="rId53"/>
    <p:sldId id="569" r:id="rId54"/>
    <p:sldId id="591" r:id="rId55"/>
    <p:sldId id="579" r:id="rId56"/>
    <p:sldId id="573" r:id="rId57"/>
    <p:sldId id="606" r:id="rId58"/>
    <p:sldId id="607" r:id="rId59"/>
    <p:sldId id="674" r:id="rId60"/>
    <p:sldId id="628" r:id="rId61"/>
    <p:sldId id="629" r:id="rId62"/>
    <p:sldId id="626" r:id="rId63"/>
    <p:sldId id="627" r:id="rId6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33"/>
    <a:srgbClr val="FFFF00"/>
    <a:srgbClr val="7FFF7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26" autoAdjust="0"/>
    <p:restoredTop sz="90929"/>
  </p:normalViewPr>
  <p:slideViewPr>
    <p:cSldViewPr>
      <p:cViewPr varScale="1">
        <p:scale>
          <a:sx n="111" d="100"/>
          <a:sy n="111" d="100"/>
        </p:scale>
        <p:origin x="1080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9.xml"/><Relationship Id="rId21" Type="http://schemas.openxmlformats.org/officeDocument/2006/relationships/slide" Target="slides/slide14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63" Type="http://schemas.openxmlformats.org/officeDocument/2006/relationships/slide" Target="slides/slide56.xml"/><Relationship Id="rId68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4.xml"/><Relationship Id="rId19" Type="http://schemas.openxmlformats.org/officeDocument/2006/relationships/slide" Target="slides/slide1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slide" Target="slides/slide57.xml"/><Relationship Id="rId69" Type="http://schemas.openxmlformats.org/officeDocument/2006/relationships/theme" Target="theme/theme1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presProps" Target="presProps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9" Type="http://schemas.openxmlformats.org/officeDocument/2006/relationships/slide" Target="slides/slide32.xml"/><Relationship Id="rId34" Type="http://schemas.openxmlformats.org/officeDocument/2006/relationships/slide" Target="slides/slide27.xml"/><Relationship Id="rId50" Type="http://schemas.openxmlformats.org/officeDocument/2006/relationships/slide" Target="slides/slide43.xml"/><Relationship Id="rId55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1508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3686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645075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AF91F83-BA9D-4D85-A2EE-7E6A9BF12951}" type="slidenum">
              <a:rPr lang="en-CA" altLang="en-US"/>
              <a:pPr/>
              <a:t>3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46CE19-2A10-4E47-BACE-014804B76794}" type="slidenum">
              <a:rPr lang="en-CA" smtClean="0"/>
              <a:pPr/>
              <a:t>36</a:t>
            </a:fld>
            <a:endParaRPr lang="en-CA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6F3EFD-8A46-4DA4-A98B-E32D643792E6}" type="slidenum">
              <a:rPr lang="en-CA" smtClean="0"/>
              <a:pPr/>
              <a:t>37</a:t>
            </a:fld>
            <a:endParaRPr lang="en-CA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E2EC18-56E0-4BCE-A83D-345A04344B9A}" type="slidenum">
              <a:rPr lang="en-CA" smtClean="0"/>
              <a:pPr/>
              <a:t>38</a:t>
            </a:fld>
            <a:endParaRPr lang="en-CA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26EE974-A2BA-4AF0-989A-FC61B431674E}" type="slidenum">
              <a:rPr lang="en-CA" smtClean="0"/>
              <a:pPr/>
              <a:t>39</a:t>
            </a:fld>
            <a:endParaRPr lang="en-CA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>
              <a:latin typeface="Times New Roman" pitchFamily="18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F05854A-6B6F-4460-9694-B7EDFBEA02A7}" type="slidenum">
              <a:rPr lang="en-CA" altLang="en-US"/>
              <a:pPr/>
              <a:t>42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8721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CAD5B7E-FEDA-49BF-8511-EA40B788C279}" type="slidenum">
              <a:rPr lang="en-CA" altLang="en-US"/>
              <a:pPr/>
              <a:t>4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12350997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>
              <a:latin typeface="Times New Roman" pitchFamily="18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F05854A-6B6F-4460-9694-B7EDFBEA02A7}" type="slidenum">
              <a:rPr lang="en-CA" altLang="en-US"/>
              <a:pPr/>
              <a:t>43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2963713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9127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102482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0854442-6F77-499E-8A40-6AB06EACD0B4}" type="slidenum">
              <a:rPr lang="en-CA" altLang="en-US"/>
              <a:pPr/>
              <a:t>46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61456066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25B23BF-EF72-487D-9F5C-EAAE549CB525}" type="slidenum">
              <a:rPr lang="en-CA" altLang="en-US"/>
              <a:pPr/>
              <a:t>47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72838035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8962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34121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3CD36CD-B899-4EAE-BFB0-0B3759277521}" type="slidenum">
              <a:rPr lang="en-CA" altLang="en-US"/>
              <a:pPr/>
              <a:t>50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01960766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BD1632-20A7-429F-9785-340BAC020700}" type="slidenum">
              <a:rPr lang="en-CA" smtClean="0"/>
              <a:pPr/>
              <a:t>51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162993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262F9C-1A66-4216-8C16-9710EB0874FD}" type="slidenum">
              <a:rPr lang="en-CA" smtClean="0"/>
              <a:pPr/>
              <a:t>52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4231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534871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802681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3B4A26AE-EA67-41E6-A786-F8F59A234433}" type="slidenum">
              <a:rPr lang="en-US" altLang="en-US" sz="1200" smtClean="0"/>
              <a:pPr/>
              <a:t>56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75140941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1406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>
              <a:latin typeface="Times New Roman" pitchFamily="18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CF3C06F-496F-4FFF-B478-5FB04F2A8005}" type="slidenum">
              <a:rPr lang="en-CA" altLang="en-US"/>
              <a:pPr/>
              <a:t>8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56789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4241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46829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5772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1"/>
          </a:xfrm>
        </p:spPr>
        <p:txBody>
          <a:bodyPr/>
          <a:lstStyle>
            <a:lvl2pPr>
              <a:spcBef>
                <a:spcPts val="336"/>
              </a:spcBef>
              <a:defRPr/>
            </a:lvl2pPr>
            <a:lvl3pPr>
              <a:spcBef>
                <a:spcPts val="288"/>
              </a:spcBef>
              <a:defRPr/>
            </a:lvl3pPr>
            <a:lvl4pPr>
              <a:spcBef>
                <a:spcPts val="240"/>
              </a:spcBef>
              <a:defRPr/>
            </a:lvl4pPr>
            <a:lvl5pPr>
              <a:spcBef>
                <a:spcPts val="240"/>
              </a:spcBef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12941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2812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83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83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9524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097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0975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97924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43488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907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949933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65081-5D65-49EF-AA87-9EE0763251E5}" type="datetimeFigureOut">
              <a:rPr lang="en-CA" smtClean="0"/>
              <a:pPr>
                <a:defRPr/>
              </a:pPr>
              <a:t>2021-03-14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E88B2-6970-43AF-95F0-20667C5289FD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42499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B278F-045A-4695-9154-FCD3B55B5D31}" type="datetimeFigureOut">
              <a:rPr lang="en-CA" smtClean="0"/>
              <a:pPr>
                <a:defRPr/>
              </a:pPr>
              <a:t>2021-03-14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EC3A2-D90E-4897-81FD-CBBE5EC7312F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03327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E61D7-027F-4B77-AF29-CD14E373B519}" type="datetimeFigureOut">
              <a:rPr lang="en-CA" smtClean="0"/>
              <a:pPr>
                <a:defRPr/>
              </a:pPr>
              <a:t>2021-03-14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BC1B4-4438-43BA-A656-5F6EB959293F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15278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4039E-8048-4576-98C4-A15DB411C199}" type="datetimeFigureOut">
              <a:rPr lang="en-CA"/>
              <a:pPr>
                <a:defRPr/>
              </a:pPr>
              <a:t>2021-03-14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86302-39DE-4B0B-A876-22470511A25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48914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5A654-F602-4C2C-94A2-A624CF88EF2B}" type="datetimeFigureOut">
              <a:rPr lang="en-CA"/>
              <a:pPr>
                <a:defRPr/>
              </a:pPr>
              <a:t>2021-03-14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F053B-1659-4B39-9BA0-48B738FC38F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62762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B749A-24D2-4EBB-8FE5-BF334582C232}" type="datetimeFigureOut">
              <a:rPr lang="en-CA"/>
              <a:pPr>
                <a:defRPr/>
              </a:pPr>
              <a:t>2021-03-14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F7E45-C05B-4DC8-9E91-8E9D1CAB009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98002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9D259-D545-40F5-8E27-0888A90CAAB9}" type="datetimeFigureOut">
              <a:rPr lang="en-CA"/>
              <a:pPr>
                <a:defRPr/>
              </a:pPr>
              <a:t>2021-03-14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75438-2708-474C-8E14-C0E4F1C09B8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61488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AA897-5323-4B9E-AB2C-D8E5F712E512}" type="datetimeFigureOut">
              <a:rPr lang="en-CA"/>
              <a:pPr>
                <a:defRPr/>
              </a:pPr>
              <a:t>2021-03-14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2675C-FAE6-436C-A40C-6A9B78F0390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70189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8AEAE-C719-4AEF-A8B8-1CECADE60E4C}" type="datetimeFigureOut">
              <a:rPr lang="en-CA"/>
              <a:pPr>
                <a:defRPr/>
              </a:pPr>
              <a:t>2021-03-14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1A804-1BDC-4A00-8C01-D0C49C41C9D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42773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CEF83-24BB-4DB9-A039-3EC22AEF2148}" type="datetimeFigureOut">
              <a:rPr lang="en-CA"/>
              <a:pPr>
                <a:defRPr/>
              </a:pPr>
              <a:t>2021-03-14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E1A4D-B17D-4AC3-89A1-99F1C4DD58E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091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80245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C61ED-296E-4E9E-A3F7-2042B6D0F00F}" type="datetimeFigureOut">
              <a:rPr lang="en-CA"/>
              <a:pPr>
                <a:defRPr/>
              </a:pPr>
              <a:t>2021-03-14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1445A-13DD-4E9A-95CA-AE1CEB3C23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73897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65081-5D65-49EF-AA87-9EE0763251E5}" type="datetimeFigureOut">
              <a:rPr lang="en-CA"/>
              <a:pPr>
                <a:defRPr/>
              </a:pPr>
              <a:t>2021-03-14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E88B2-6970-43AF-95F0-20667C5289F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76744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B278F-045A-4695-9154-FCD3B55B5D31}" type="datetimeFigureOut">
              <a:rPr lang="en-CA"/>
              <a:pPr>
                <a:defRPr/>
              </a:pPr>
              <a:t>2021-03-14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C3A2-D90E-4897-81FD-CBBE5EC7312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26641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E61D7-027F-4B77-AF29-CD14E373B519}" type="datetimeFigureOut">
              <a:rPr lang="en-CA"/>
              <a:pPr>
                <a:defRPr/>
              </a:pPr>
              <a:t>2021-03-14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BC1B4-4438-43BA-A656-5F6EB95929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69630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97960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93138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97085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250736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42171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817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7619454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21871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66035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7324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59745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91717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7258056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72237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516988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509969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598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7654915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40732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11283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9141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936102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71911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705440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283495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158638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812632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0166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6750293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743427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208769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08631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125882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12904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710746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755937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405542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108563294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624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933854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507839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372853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623573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001203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932859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785330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95035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132318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686161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3089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74560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3586293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33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76160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51037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019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92179F7-3D14-466F-B420-470A2F49F73E}" type="datetimeFigureOut">
              <a:rPr lang="en-CA"/>
              <a:pPr>
                <a:defRPr/>
              </a:pPr>
              <a:t>2021-03-14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AA882C-888C-4E12-8B53-E9A7A4484BC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554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670718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4" name="Rectangle 6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5" name="Rectangle 8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</p:grp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467356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80FAD-DCB9-4763-AEE2-A7ADC3E58BEF}" type="datetimeFigureOut">
              <a:rPr lang="en-CA" smtClean="0"/>
              <a:pPr/>
              <a:t>2021-03-14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194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670718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4" name="Rectangle 6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5" name="Rectangle 8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</p:grp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595633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670718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4" name="Rectangle 6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5" name="Rectangle 8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</p:grp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023240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/>
              <a:t>Text File </a:t>
            </a:r>
            <a:r>
              <a:rPr lang="en-US" dirty="0"/>
              <a:t>Input &amp; Output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Scanner for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 use a Scanner to read from the user</a:t>
            </a:r>
          </a:p>
          <a:p>
            <a:pPr lvl="1">
              <a:buNone/>
            </a:pPr>
            <a:r>
              <a:rPr lang="en-CA" sz="2400" i="1" dirty="0" err="1">
                <a:solidFill>
                  <a:schemeClr val="accent1"/>
                </a:solidFill>
              </a:rPr>
              <a:t>psf</a:t>
            </a:r>
            <a:r>
              <a:rPr lang="en-CA" sz="2400" dirty="0">
                <a:solidFill>
                  <a:schemeClr val="accent1"/>
                </a:solidFill>
              </a:rPr>
              <a:t> Scanner KBD = new Scanner(System.in);</a:t>
            </a:r>
          </a:p>
          <a:p>
            <a:pPr lvl="1"/>
            <a:r>
              <a:rPr lang="en-CA" dirty="0" err="1"/>
              <a:t>System.in</a:t>
            </a:r>
            <a:r>
              <a:rPr lang="en-CA" dirty="0"/>
              <a:t>: an object connected to the keyboard</a:t>
            </a:r>
          </a:p>
          <a:p>
            <a:pPr lvl="1"/>
            <a:r>
              <a:rPr lang="en-CA" dirty="0" err="1"/>
              <a:t>kbd</a:t>
            </a:r>
            <a:r>
              <a:rPr lang="en-CA" dirty="0"/>
              <a:t>: a Scanner connected to </a:t>
            </a:r>
            <a:r>
              <a:rPr lang="en-CA" dirty="0" err="1"/>
              <a:t>System.in</a:t>
            </a:r>
            <a:endParaRPr lang="en-CA" dirty="0"/>
          </a:p>
          <a:p>
            <a:pPr lvl="1"/>
            <a:r>
              <a:rPr lang="en-CA" dirty="0"/>
              <a:t>Scanners know how to read numbers &amp; Strings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int num = </a:t>
            </a:r>
            <a:r>
              <a:rPr lang="en-CA" sz="2400" dirty="0" err="1">
                <a:solidFill>
                  <a:schemeClr val="accent1"/>
                </a:solidFill>
              </a:rPr>
              <a:t>KBD.nextInt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String word = </a:t>
            </a:r>
            <a:r>
              <a:rPr lang="en-CA" sz="2400" dirty="0" err="1">
                <a:solidFill>
                  <a:schemeClr val="accent1"/>
                </a:solidFill>
              </a:rPr>
              <a:t>KBD.next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double x = </a:t>
            </a:r>
            <a:r>
              <a:rPr lang="en-CA" sz="2400" dirty="0" err="1">
                <a:solidFill>
                  <a:schemeClr val="accent1"/>
                </a:solidFill>
              </a:rPr>
              <a:t>KBD.nextDouble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String line = </a:t>
            </a:r>
            <a:r>
              <a:rPr lang="en-CA" sz="2400" dirty="0" err="1">
                <a:solidFill>
                  <a:schemeClr val="accent1"/>
                </a:solidFill>
              </a:rPr>
              <a:t>KBD.nextLine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Lots of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There may be a LOT of input</a:t>
            </a:r>
          </a:p>
          <a:p>
            <a:endParaRPr lang="en-CA" dirty="0"/>
          </a:p>
          <a:p>
            <a:pPr lvl="1"/>
            <a:r>
              <a:rPr lang="en-CA" dirty="0"/>
              <a:t>hard for user to type it all in correctly</a:t>
            </a:r>
          </a:p>
          <a:p>
            <a:pPr lvl="1"/>
            <a:r>
              <a:rPr lang="en-CA" dirty="0"/>
              <a:t>prepare it in a file ahead of time</a:t>
            </a:r>
          </a:p>
          <a:p>
            <a:pPr lvl="2"/>
            <a:r>
              <a:rPr lang="en-CA" dirty="0"/>
              <a:t>can proof-read file to make sure it’s right</a:t>
            </a:r>
          </a:p>
          <a:p>
            <a:pPr lvl="1"/>
            <a:r>
              <a:rPr lang="en-CA" dirty="0"/>
              <a:t>copy file contents; paste as input</a:t>
            </a:r>
          </a:p>
          <a:p>
            <a:pPr lvl="2"/>
            <a:r>
              <a:rPr lang="en-CA" dirty="0"/>
              <a:t>recall: Reverse600.java</a:t>
            </a:r>
          </a:p>
          <a:p>
            <a:r>
              <a:rPr lang="en-CA" dirty="0"/>
              <a:t>Can we make that easier?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143000" y="2590800"/>
            <a:ext cx="7010400" cy="533400"/>
          </a:xfrm>
          <a:prstGeom prst="rect">
            <a:avLst/>
          </a:prstGeom>
          <a:solidFill>
            <a:schemeClr val="tx1">
              <a:lumMod val="75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The</a:t>
            </a:r>
            <a:r>
              <a:rPr kumimoji="0" lang="en-CA" sz="2400" b="0" i="0" u="none" strike="noStrike" cap="none" normalizeH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 average of the 600 numbers you entered </a:t>
            </a:r>
            <a:r>
              <a:rPr lang="en-CA" dirty="0">
                <a:solidFill>
                  <a:schemeClr val="bg2"/>
                </a:solidFill>
              </a:rPr>
              <a:t>is 483.28.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086600" y="3681353"/>
            <a:ext cx="1724025" cy="2643247"/>
            <a:chOff x="3709988" y="2328863"/>
            <a:chExt cx="1724025" cy="2643247"/>
          </a:xfrm>
        </p:grpSpPr>
        <p:sp>
          <p:nvSpPr>
            <p:cNvPr id="6" name="Text Box 23"/>
            <p:cNvSpPr txBox="1">
              <a:spLocks noChangeArrowheads="1"/>
            </p:cNvSpPr>
            <p:nvPr/>
          </p:nvSpPr>
          <p:spPr bwMode="auto">
            <a:xfrm>
              <a:off x="3907395" y="4572000"/>
              <a:ext cx="13292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2000" dirty="0">
                  <a:solidFill>
                    <a:schemeClr val="bg2"/>
                  </a:solidFill>
                </a:rPr>
                <a:t>myData.txt</a:t>
              </a:r>
              <a:endParaRPr lang="en-US" altLang="en-US" dirty="0">
                <a:solidFill>
                  <a:schemeClr val="bg2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>
              <a:lum contrast="-15000"/>
            </a:blip>
            <a:srcRect/>
            <a:stretch>
              <a:fillRect/>
            </a:stretch>
          </p:blipFill>
          <p:spPr bwMode="auto">
            <a:xfrm>
              <a:off x="3709988" y="2328863"/>
              <a:ext cx="1724025" cy="220027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3886200" y="2514600"/>
              <a:ext cx="415498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en-US" sz="1200" dirty="0">
                  <a:solidFill>
                    <a:schemeClr val="bg2"/>
                  </a:solidFill>
                </a:rPr>
                <a:t>677</a:t>
              </a:r>
            </a:p>
            <a:p>
              <a:r>
                <a:rPr lang="en-CA" altLang="en-US" sz="1200" dirty="0">
                  <a:solidFill>
                    <a:schemeClr val="bg2"/>
                  </a:solidFill>
                </a:rPr>
                <a:t>924</a:t>
              </a:r>
            </a:p>
            <a:p>
              <a:r>
                <a:rPr lang="en-CA" altLang="en-US" sz="1200" dirty="0">
                  <a:solidFill>
                    <a:schemeClr val="bg2"/>
                  </a:solidFill>
                </a:rPr>
                <a:t>528</a:t>
              </a:r>
            </a:p>
            <a:p>
              <a:r>
                <a:rPr lang="en-CA" altLang="en-US" sz="1200" dirty="0">
                  <a:solidFill>
                    <a:schemeClr val="bg2"/>
                  </a:solidFill>
                </a:rPr>
                <a:t>738</a:t>
              </a:r>
            </a:p>
            <a:p>
              <a:r>
                <a:rPr lang="en-CA" altLang="en-US" sz="1200" dirty="0">
                  <a:solidFill>
                    <a:schemeClr val="bg2"/>
                  </a:solidFill>
                </a:rPr>
                <a:t>755</a:t>
              </a:r>
            </a:p>
            <a:p>
              <a:r>
                <a:rPr lang="en-CA" altLang="en-US" sz="1200" dirty="0">
                  <a:solidFill>
                    <a:schemeClr val="bg2"/>
                  </a:solidFill>
                </a:rPr>
                <a:t>411</a:t>
              </a:r>
            </a:p>
            <a:p>
              <a:r>
                <a:rPr lang="en-CA" altLang="en-US" sz="1200" dirty="0">
                  <a:solidFill>
                    <a:schemeClr val="bg2"/>
                  </a:solidFill>
                </a:rPr>
                <a:t>414</a:t>
              </a:r>
            </a:p>
            <a:p>
              <a:r>
                <a:rPr lang="en-CA" altLang="en-US" sz="1200" dirty="0">
                  <a:solidFill>
                    <a:schemeClr val="bg2"/>
                  </a:solidFill>
                </a:rPr>
                <a:t>147</a:t>
              </a:r>
            </a:p>
            <a:p>
              <a:r>
                <a:rPr lang="en-CA" altLang="en-US" sz="1200" dirty="0">
                  <a:solidFill>
                    <a:schemeClr val="bg2"/>
                  </a:solidFill>
                </a:rPr>
                <a:t>739</a:t>
              </a:r>
            </a:p>
            <a:p>
              <a:r>
                <a:rPr lang="en-CA" altLang="en-US" sz="1200" dirty="0">
                  <a:solidFill>
                    <a:schemeClr val="bg2"/>
                  </a:solidFill>
                </a:rPr>
                <a:t>167</a:t>
              </a:r>
              <a:endParaRPr lang="en-CA" sz="1050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Reading Directly from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Scanner needs to be told where to get input</a:t>
            </a:r>
          </a:p>
          <a:p>
            <a:pPr lvl="1"/>
            <a:r>
              <a:rPr lang="en-CA" dirty="0"/>
              <a:t>from keyboard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Scanner </a:t>
            </a:r>
            <a:r>
              <a:rPr lang="en-CA" sz="2400" dirty="0" err="1">
                <a:solidFill>
                  <a:schemeClr val="accent1"/>
                </a:solidFill>
              </a:rPr>
              <a:t>kbd</a:t>
            </a:r>
            <a:r>
              <a:rPr lang="en-CA" sz="2400" dirty="0">
                <a:solidFill>
                  <a:schemeClr val="accent1"/>
                </a:solidFill>
              </a:rPr>
              <a:t> = new Scanner(</a:t>
            </a:r>
            <a:r>
              <a:rPr lang="en-CA" sz="2400" dirty="0" err="1">
                <a:solidFill>
                  <a:schemeClr val="accent1"/>
                </a:solidFill>
              </a:rPr>
              <a:t>System.in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  <a:endParaRPr lang="en-CA" sz="2400" dirty="0">
              <a:solidFill>
                <a:schemeClr val="accent1"/>
              </a:solidFill>
              <a:sym typeface="Wingdings" pitchFamily="2" charset="2"/>
            </a:endParaRPr>
          </a:p>
          <a:p>
            <a:pPr lvl="1"/>
            <a:r>
              <a:rPr lang="en-CA" dirty="0">
                <a:sym typeface="Wingdings" pitchFamily="2" charset="2"/>
              </a:rPr>
              <a:t>from a String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String line = </a:t>
            </a: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KBD.nextLine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Scanner </a:t>
            </a: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stringInput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 = new Scanner(line);</a:t>
            </a:r>
          </a:p>
          <a:p>
            <a:pPr lvl="1"/>
            <a:r>
              <a:rPr lang="en-CA" dirty="0">
                <a:sym typeface="Wingdings" pitchFamily="2" charset="2"/>
              </a:rPr>
              <a:t>from a file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File </a:t>
            </a: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theFile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 = new File("myData.txt");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Scanner </a:t>
            </a: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fileInput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 = new Scanner(</a:t>
            </a: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theFile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0EDA99-7660-43E4-A2FC-B11DA1942E3F}"/>
              </a:ext>
            </a:extLst>
          </p:cNvPr>
          <p:cNvSpPr txBox="1"/>
          <p:nvPr/>
        </p:nvSpPr>
        <p:spPr>
          <a:xfrm>
            <a:off x="4856031" y="6396335"/>
            <a:ext cx="4287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Remember to </a:t>
            </a:r>
            <a:r>
              <a:rPr lang="en-CA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import </a:t>
            </a:r>
            <a:r>
              <a:rPr lang="en-CA" dirty="0" err="1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java.io.File</a:t>
            </a:r>
            <a:r>
              <a:rPr lang="en-CA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;</a:t>
            </a:r>
            <a:endParaRPr lang="en-CA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Reading From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Once the Scanner is connected to the file, input is just like reading from </a:t>
            </a:r>
            <a:r>
              <a:rPr lang="en-CA" dirty="0" err="1"/>
              <a:t>kbd</a:t>
            </a:r>
            <a:endParaRPr lang="en-CA" dirty="0"/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num = </a:t>
            </a:r>
            <a:r>
              <a:rPr lang="en-CA" sz="2400" dirty="0" err="1">
                <a:solidFill>
                  <a:schemeClr val="accent1"/>
                </a:solidFill>
              </a:rPr>
              <a:t>fileInput.nextInt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String word = </a:t>
            </a:r>
            <a:r>
              <a:rPr lang="en-CA" sz="2400" dirty="0" err="1">
                <a:solidFill>
                  <a:schemeClr val="accent1"/>
                </a:solidFill>
              </a:rPr>
              <a:t>fileInput.next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double x = </a:t>
            </a:r>
            <a:r>
              <a:rPr lang="en-CA" sz="2400" dirty="0" err="1">
                <a:solidFill>
                  <a:schemeClr val="accent1"/>
                </a:solidFill>
              </a:rPr>
              <a:t>fileInput.nextDouble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String line = </a:t>
            </a:r>
            <a:r>
              <a:rPr lang="en-CA" sz="2400" dirty="0" err="1">
                <a:solidFill>
                  <a:schemeClr val="accent1"/>
                </a:solidFill>
              </a:rPr>
              <a:t>fileInput.nextLine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/>
            <a:r>
              <a:rPr lang="en-CA" dirty="0"/>
              <a:t>you already know how to do this!</a:t>
            </a:r>
          </a:p>
          <a:p>
            <a:pPr lvl="1"/>
            <a:r>
              <a:rPr lang="en-CA" dirty="0"/>
              <a:t>the new bit is getting the connection set up</a:t>
            </a:r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Reading from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Don’t ask the user to type in the data!</a:t>
            </a:r>
          </a:p>
          <a:p>
            <a:pPr lvl="1"/>
            <a:r>
              <a:rPr lang="en-CA" dirty="0"/>
              <a:t>the data is already in a file</a:t>
            </a:r>
          </a:p>
          <a:p>
            <a:pPr lvl="1"/>
            <a:r>
              <a:rPr lang="en-CA" dirty="0"/>
              <a:t>the program will read directly from the file</a:t>
            </a:r>
          </a:p>
          <a:p>
            <a:pPr lvl="1"/>
            <a:r>
              <a:rPr lang="en-CA" dirty="0"/>
              <a:t>asking the user for that data would be confusing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143000" y="4038600"/>
            <a:ext cx="7010400" cy="1371600"/>
          </a:xfrm>
          <a:prstGeom prst="rect">
            <a:avLst/>
          </a:prstGeom>
          <a:solidFill>
            <a:schemeClr val="tx1">
              <a:lumMod val="75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Enter numbers below, and I'll calculate their average.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</a:rPr>
              <a:t>Enter a negative number to end input.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The</a:t>
            </a:r>
            <a:r>
              <a:rPr kumimoji="0" lang="en-CA" sz="2400" b="0" i="0" u="none" strike="noStrike" cap="none" normalizeH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 average of the 25 numbers you entered is 70.04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File Data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Import from java.io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import </a:t>
            </a:r>
            <a:r>
              <a:rPr lang="en-CA" sz="2400" dirty="0" err="1">
                <a:solidFill>
                  <a:schemeClr val="accent1"/>
                </a:solidFill>
              </a:rPr>
              <a:t>java.io.File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  <a:p>
            <a:r>
              <a:rPr lang="en-CA" i="1" dirty="0"/>
              <a:t>Represents</a:t>
            </a:r>
            <a:r>
              <a:rPr lang="en-CA" dirty="0"/>
              <a:t> a file on your computer</a:t>
            </a:r>
          </a:p>
          <a:p>
            <a:pPr lvl="1"/>
            <a:r>
              <a:rPr lang="en-CA" dirty="0"/>
              <a:t>constructor gives name of file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File </a:t>
            </a:r>
            <a:r>
              <a:rPr lang="en-CA" sz="2400" dirty="0" err="1">
                <a:solidFill>
                  <a:schemeClr val="accent1"/>
                </a:solidFill>
              </a:rPr>
              <a:t>theFile</a:t>
            </a:r>
            <a:r>
              <a:rPr lang="en-CA" sz="2400" dirty="0">
                <a:solidFill>
                  <a:schemeClr val="accent1"/>
                </a:solidFill>
              </a:rPr>
              <a:t> = new File("myData.txt");</a:t>
            </a:r>
          </a:p>
          <a:p>
            <a:pPr lvl="1"/>
            <a:r>
              <a:rPr lang="en-CA" dirty="0"/>
              <a:t>NOTE: myData.txt </a:t>
            </a:r>
            <a:r>
              <a:rPr lang="en-CA" i="1" dirty="0"/>
              <a:t>should</a:t>
            </a:r>
            <a:r>
              <a:rPr lang="en-CA" dirty="0"/>
              <a:t> already exist…</a:t>
            </a:r>
          </a:p>
          <a:p>
            <a:pPr lvl="2"/>
            <a:r>
              <a:rPr lang="en-CA" dirty="0"/>
              <a:t>it’s a </a:t>
            </a:r>
            <a:r>
              <a:rPr lang="en-CA" i="1" dirty="0"/>
              <a:t>new</a:t>
            </a:r>
            <a:r>
              <a:rPr lang="en-CA" dirty="0"/>
              <a:t> </a:t>
            </a:r>
            <a:r>
              <a:rPr lang="en-CA" i="1" dirty="0"/>
              <a:t>object</a:t>
            </a:r>
            <a:r>
              <a:rPr lang="en-CA" dirty="0"/>
              <a:t> representing the file </a:t>
            </a:r>
          </a:p>
          <a:p>
            <a:pPr lvl="1"/>
            <a:r>
              <a:rPr lang="en-CA" dirty="0"/>
              <a:t>…but it might not</a:t>
            </a:r>
          </a:p>
          <a:p>
            <a:pPr lvl="2"/>
            <a:r>
              <a:rPr lang="en-CA" dirty="0"/>
              <a:t>it </a:t>
            </a:r>
            <a:r>
              <a:rPr lang="en-CA" i="1" dirty="0"/>
              <a:t>might</a:t>
            </a:r>
            <a:r>
              <a:rPr lang="en-CA" dirty="0"/>
              <a:t> actually represent a new file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File Objects </a:t>
            </a:r>
            <a:r>
              <a:rPr lang="en-CA" i="1" dirty="0"/>
              <a:t>vs.</a:t>
            </a:r>
            <a:r>
              <a:rPr lang="en-CA" dirty="0"/>
              <a:t>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File exists in secondary storage</a:t>
            </a:r>
          </a:p>
          <a:p>
            <a:pPr lvl="1"/>
            <a:r>
              <a:rPr lang="en-CA" dirty="0"/>
              <a:t>on disk, on thumb drive, …</a:t>
            </a:r>
          </a:p>
          <a:p>
            <a:r>
              <a:rPr lang="en-CA" dirty="0"/>
              <a:t>File object in main memory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theFile</a:t>
            </a:r>
            <a:r>
              <a:rPr lang="en-CA" sz="2400" dirty="0">
                <a:solidFill>
                  <a:schemeClr val="accent1"/>
                </a:solidFill>
              </a:rPr>
              <a:t> = new File("myData.txt");</a:t>
            </a:r>
          </a:p>
          <a:p>
            <a:pPr lvl="1"/>
            <a:r>
              <a:rPr lang="en-CA" i="1" dirty="0"/>
              <a:t>does not have file contents!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6858000" y="2895600"/>
            <a:ext cx="1724025" cy="2643247"/>
            <a:chOff x="3709988" y="2328863"/>
            <a:chExt cx="1724025" cy="2643247"/>
          </a:xfrm>
        </p:grpSpPr>
        <p:sp>
          <p:nvSpPr>
            <p:cNvPr id="13" name="Text Box 23"/>
            <p:cNvSpPr txBox="1">
              <a:spLocks noChangeArrowheads="1"/>
            </p:cNvSpPr>
            <p:nvPr/>
          </p:nvSpPr>
          <p:spPr bwMode="auto">
            <a:xfrm>
              <a:off x="3907395" y="4572000"/>
              <a:ext cx="13292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2000" dirty="0">
                  <a:solidFill>
                    <a:schemeClr val="bg2"/>
                  </a:solidFill>
                </a:rPr>
                <a:t>myData.txt</a:t>
              </a:r>
              <a:endParaRPr lang="en-US" altLang="en-US" dirty="0">
                <a:solidFill>
                  <a:schemeClr val="bg2"/>
                </a:solidFill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lum contrast="-15000"/>
            </a:blip>
            <a:srcRect/>
            <a:stretch>
              <a:fillRect/>
            </a:stretch>
          </p:blipFill>
          <p:spPr bwMode="auto">
            <a:xfrm>
              <a:off x="3709988" y="2328863"/>
              <a:ext cx="1724025" cy="220027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Box 15"/>
            <p:cNvSpPr txBox="1"/>
            <p:nvPr/>
          </p:nvSpPr>
          <p:spPr>
            <a:xfrm>
              <a:off x="3886200" y="2514600"/>
              <a:ext cx="415498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en-US" sz="1200" dirty="0">
                  <a:solidFill>
                    <a:schemeClr val="bg2"/>
                  </a:solidFill>
                </a:rPr>
                <a:t>677</a:t>
              </a:r>
            </a:p>
            <a:p>
              <a:r>
                <a:rPr lang="en-CA" altLang="en-US" sz="1200" dirty="0">
                  <a:solidFill>
                    <a:schemeClr val="bg2"/>
                  </a:solidFill>
                </a:rPr>
                <a:t>924</a:t>
              </a:r>
            </a:p>
            <a:p>
              <a:r>
                <a:rPr lang="en-CA" altLang="en-US" sz="1200" dirty="0">
                  <a:solidFill>
                    <a:schemeClr val="bg2"/>
                  </a:solidFill>
                </a:rPr>
                <a:t>528</a:t>
              </a:r>
            </a:p>
            <a:p>
              <a:r>
                <a:rPr lang="en-CA" altLang="en-US" sz="1200" dirty="0">
                  <a:solidFill>
                    <a:schemeClr val="bg2"/>
                  </a:solidFill>
                </a:rPr>
                <a:t>738</a:t>
              </a:r>
            </a:p>
            <a:p>
              <a:r>
                <a:rPr lang="en-CA" altLang="en-US" sz="1200" dirty="0">
                  <a:solidFill>
                    <a:schemeClr val="bg2"/>
                  </a:solidFill>
                </a:rPr>
                <a:t>755</a:t>
              </a:r>
            </a:p>
            <a:p>
              <a:r>
                <a:rPr lang="en-CA" altLang="en-US" sz="1200" dirty="0">
                  <a:solidFill>
                    <a:schemeClr val="bg2"/>
                  </a:solidFill>
                </a:rPr>
                <a:t>411</a:t>
              </a:r>
            </a:p>
            <a:p>
              <a:r>
                <a:rPr lang="en-CA" altLang="en-US" sz="1200" dirty="0">
                  <a:solidFill>
                    <a:schemeClr val="bg2"/>
                  </a:solidFill>
                </a:rPr>
                <a:t>414</a:t>
              </a:r>
            </a:p>
            <a:p>
              <a:r>
                <a:rPr lang="en-CA" altLang="en-US" sz="1200" dirty="0">
                  <a:solidFill>
                    <a:schemeClr val="bg2"/>
                  </a:solidFill>
                </a:rPr>
                <a:t>147</a:t>
              </a:r>
            </a:p>
            <a:p>
              <a:r>
                <a:rPr lang="en-CA" altLang="en-US" sz="1200" dirty="0">
                  <a:solidFill>
                    <a:schemeClr val="bg2"/>
                  </a:solidFill>
                </a:rPr>
                <a:t>739</a:t>
              </a:r>
            </a:p>
            <a:p>
              <a:r>
                <a:rPr lang="en-CA" altLang="en-US" sz="1200" dirty="0">
                  <a:solidFill>
                    <a:schemeClr val="bg2"/>
                  </a:solidFill>
                </a:rPr>
                <a:t>167</a:t>
              </a:r>
              <a:endParaRPr lang="en-CA" sz="105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990600" y="4495800"/>
            <a:ext cx="1037463" cy="838200"/>
            <a:chOff x="838200" y="4495800"/>
            <a:chExt cx="1037463" cy="8382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1219200" y="4876800"/>
              <a:ext cx="3810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&amp;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38200" y="4495800"/>
              <a:ext cx="10374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err="1">
                  <a:solidFill>
                    <a:schemeClr val="bg2"/>
                  </a:solidFill>
                </a:rPr>
                <a:t>theFile</a:t>
              </a:r>
              <a:endParaRPr lang="en-CA" dirty="0">
                <a:solidFill>
                  <a:schemeClr val="bg2"/>
                </a:solidFill>
              </a:endParaRPr>
            </a:p>
          </p:txBody>
        </p:sp>
      </p:grpSp>
      <p:sp>
        <p:nvSpPr>
          <p:cNvPr id="21" name="Rectangle 20"/>
          <p:cNvSpPr/>
          <p:nvPr/>
        </p:nvSpPr>
        <p:spPr bwMode="auto">
          <a:xfrm>
            <a:off x="2057400" y="5638800"/>
            <a:ext cx="2819400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name: "myData.txt"</a:t>
            </a:r>
            <a:endParaRPr lang="en-CA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exists:</a:t>
            </a:r>
            <a:r>
              <a:rPr kumimoji="0" lang="en-CA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true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baseline="0" dirty="0"/>
              <a:t>…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3" name="Shape 22"/>
          <p:cNvCxnSpPr>
            <a:cxnSpLocks/>
            <a:stCxn id="18" idx="3"/>
            <a:endCxn id="21" idx="0"/>
          </p:cNvCxnSpPr>
          <p:nvPr/>
        </p:nvCxnSpPr>
        <p:spPr bwMode="auto">
          <a:xfrm>
            <a:off x="1752600" y="5105400"/>
            <a:ext cx="1714500" cy="533400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6008490" y="2895600"/>
            <a:ext cx="0" cy="36576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008490" y="5562600"/>
            <a:ext cx="2449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>
                <a:solidFill>
                  <a:schemeClr val="bg2"/>
                </a:solidFill>
              </a:rPr>
              <a:t>secondary storage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50377" y="5024735"/>
            <a:ext cx="1869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i="1" dirty="0">
                <a:solidFill>
                  <a:schemeClr val="bg2"/>
                </a:solidFill>
              </a:rPr>
              <a:t>main memory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Scanner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Tell the Scanner to read from the file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Scanner </a:t>
            </a:r>
            <a:r>
              <a:rPr lang="en-CA" sz="2400" dirty="0" err="1">
                <a:solidFill>
                  <a:schemeClr val="accent1"/>
                </a:solidFill>
              </a:rPr>
              <a:t>fileInput</a:t>
            </a:r>
            <a:r>
              <a:rPr lang="en-CA" sz="2400" dirty="0">
                <a:solidFill>
                  <a:schemeClr val="accent1"/>
                </a:solidFill>
              </a:rPr>
              <a:t> = new Scanner(</a:t>
            </a:r>
            <a:r>
              <a:rPr lang="en-CA" sz="2400" dirty="0" err="1">
                <a:solidFill>
                  <a:schemeClr val="accent1"/>
                </a:solidFill>
              </a:rPr>
              <a:t>theFile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r>
              <a:rPr lang="en-CA" dirty="0"/>
              <a:t>Problem:</a:t>
            </a:r>
          </a:p>
          <a:p>
            <a:pPr lvl="1"/>
            <a:r>
              <a:rPr lang="en-CA" dirty="0" err="1"/>
              <a:t>FileNotFoundException</a:t>
            </a:r>
            <a:endParaRPr lang="en-CA" dirty="0"/>
          </a:p>
          <a:p>
            <a:pPr lvl="2"/>
            <a:r>
              <a:rPr lang="en-CA" dirty="0"/>
              <a:t>must be declared or caught</a:t>
            </a:r>
          </a:p>
          <a:p>
            <a:pPr lvl="1"/>
            <a:r>
              <a:rPr lang="en-CA" dirty="0"/>
              <a:t>need a try-catch block for this exception</a:t>
            </a:r>
          </a:p>
          <a:p>
            <a:pPr lvl="2"/>
            <a:r>
              <a:rPr lang="en-CA" dirty="0"/>
              <a:t>“checked” exception</a:t>
            </a:r>
          </a:p>
          <a:p>
            <a:pPr lvl="2"/>
            <a:r>
              <a:rPr lang="en-CA" dirty="0"/>
              <a:t>NOT a </a:t>
            </a:r>
            <a:r>
              <a:rPr lang="en-CA" dirty="0" err="1"/>
              <a:t>RuntimeException</a:t>
            </a:r>
            <a:endParaRPr lang="en-C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Method to Open a File Scanner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CA" dirty="0"/>
              <a:t>Separate from main program logic</a:t>
            </a:r>
          </a:p>
          <a:p>
            <a:pPr lvl="1">
              <a:spcBef>
                <a:spcPts val="0"/>
              </a:spcBef>
            </a:pPr>
            <a:r>
              <a:rPr lang="en-CA" dirty="0"/>
              <a:t>connect to the file, or die trying!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private static Scanner </a:t>
            </a:r>
            <a:r>
              <a:rPr lang="en-CA" sz="2400" dirty="0" err="1">
                <a:solidFill>
                  <a:schemeClr val="accent1"/>
                </a:solidFill>
              </a:rPr>
              <a:t>getScannerFor</a:t>
            </a:r>
            <a:r>
              <a:rPr lang="en-CA" sz="2400" dirty="0">
                <a:solidFill>
                  <a:schemeClr val="accent1"/>
                </a:solidFill>
              </a:rPr>
              <a:t>(String </a:t>
            </a:r>
            <a:r>
              <a:rPr lang="en-CA" sz="2400" dirty="0" err="1">
                <a:solidFill>
                  <a:schemeClr val="accent1"/>
                </a:solidFill>
              </a:rPr>
              <a:t>fileName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try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    File </a:t>
            </a:r>
            <a:r>
              <a:rPr lang="en-CA" sz="2400" dirty="0" err="1">
                <a:solidFill>
                  <a:schemeClr val="accent1"/>
                </a:solidFill>
              </a:rPr>
              <a:t>theFile</a:t>
            </a:r>
            <a:r>
              <a:rPr lang="en-CA" sz="2400" dirty="0">
                <a:solidFill>
                  <a:schemeClr val="accent1"/>
                </a:solidFill>
              </a:rPr>
              <a:t> = new File(</a:t>
            </a:r>
            <a:r>
              <a:rPr lang="en-CA" sz="2400" dirty="0" err="1">
                <a:solidFill>
                  <a:schemeClr val="accent1"/>
                </a:solidFill>
              </a:rPr>
              <a:t>fileName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    return new Scanner(</a:t>
            </a:r>
            <a:r>
              <a:rPr lang="en-CA" sz="2400" dirty="0" err="1">
                <a:solidFill>
                  <a:schemeClr val="accent1"/>
                </a:solidFill>
              </a:rPr>
              <a:t>theFile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} catch (</a:t>
            </a:r>
            <a:r>
              <a:rPr lang="en-CA" sz="2400" dirty="0" err="1">
                <a:solidFill>
                  <a:schemeClr val="accent1"/>
                </a:solidFill>
              </a:rPr>
              <a:t>FileNotFoundException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fnf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System.err.println</a:t>
            </a:r>
            <a:r>
              <a:rPr lang="en-CA" sz="2400" dirty="0">
                <a:solidFill>
                  <a:schemeClr val="accent1"/>
                </a:solidFill>
              </a:rPr>
              <a:t>("Cannot open " + </a:t>
            </a:r>
            <a:r>
              <a:rPr lang="en-CA" sz="2400" dirty="0" err="1">
                <a:solidFill>
                  <a:schemeClr val="accent1"/>
                </a:solidFill>
              </a:rPr>
              <a:t>fileName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System.exit</a:t>
            </a:r>
            <a:r>
              <a:rPr lang="en-CA" sz="2400" dirty="0">
                <a:solidFill>
                  <a:schemeClr val="accent1"/>
                </a:solidFill>
              </a:rPr>
              <a:t>(1);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}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0ACAB0-3157-4DC5-AA5F-EA51FA3F13DF}"/>
              </a:ext>
            </a:extLst>
          </p:cNvPr>
          <p:cNvSpPr txBox="1"/>
          <p:nvPr/>
        </p:nvSpPr>
        <p:spPr>
          <a:xfrm>
            <a:off x="2953705" y="6019800"/>
            <a:ext cx="61464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Recall that if </a:t>
            </a:r>
            <a:r>
              <a:rPr lang="en-CA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new Scanner</a:t>
            </a:r>
            <a:r>
              <a:rPr lang="en-CA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 throws an exception, </a:t>
            </a:r>
          </a:p>
          <a:p>
            <a:pPr algn="r"/>
            <a:r>
              <a:rPr lang="en-CA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then </a:t>
            </a:r>
            <a:r>
              <a:rPr lang="en-CA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return</a:t>
            </a:r>
            <a:r>
              <a:rPr lang="en-CA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 does not get executed.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Reading the File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Can ask the user for the name of the file</a:t>
            </a:r>
          </a:p>
          <a:p>
            <a:pPr lvl="1"/>
            <a:r>
              <a:rPr lang="en-CA" dirty="0"/>
              <a:t>user gets to choose what file to use</a:t>
            </a:r>
          </a:p>
          <a:p>
            <a:pPr lvl="1"/>
            <a:r>
              <a:rPr lang="en-CA" dirty="0"/>
              <a:t>use a Scanner connected to </a:t>
            </a:r>
            <a:r>
              <a:rPr lang="en-CA" dirty="0" err="1"/>
              <a:t>System.in</a:t>
            </a:r>
            <a:r>
              <a:rPr lang="en-CA" dirty="0"/>
              <a:t> for input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Scanner </a:t>
            </a:r>
            <a:r>
              <a:rPr lang="en-CA" sz="2400" dirty="0" err="1">
                <a:solidFill>
                  <a:schemeClr val="accent1"/>
                </a:solidFill>
              </a:rPr>
              <a:t>kbd</a:t>
            </a:r>
            <a:r>
              <a:rPr lang="en-CA" sz="2400" dirty="0">
                <a:solidFill>
                  <a:schemeClr val="accent1"/>
                </a:solidFill>
              </a:rPr>
              <a:t> = new Scanner(System.in);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("Enter file name: ");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fileName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KBD.nextLine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Scanner </a:t>
            </a:r>
            <a:r>
              <a:rPr lang="en-CA" sz="2400" dirty="0" err="1">
                <a:solidFill>
                  <a:schemeClr val="accent1"/>
                </a:solidFill>
              </a:rPr>
              <a:t>fileInput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getScannerFor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fileName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2"/>
            <a:r>
              <a:rPr lang="en-CA" dirty="0"/>
              <a:t>program ends if named file doesn’t exist</a:t>
            </a:r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sz="2800" dirty="0"/>
              <a:t>Know the difference between files and streams</a:t>
            </a:r>
          </a:p>
          <a:p>
            <a:pPr>
              <a:defRPr/>
            </a:pPr>
            <a:r>
              <a:rPr lang="en-CA" sz="2800" dirty="0"/>
              <a:t>Use a Scanner to read from a file</a:t>
            </a:r>
          </a:p>
          <a:p>
            <a:pPr lvl="1">
              <a:defRPr/>
            </a:pPr>
            <a:r>
              <a:rPr lang="en-CA" sz="2400" dirty="0"/>
              <a:t>add “throws” annotations to methods</a:t>
            </a:r>
          </a:p>
          <a:p>
            <a:pPr lvl="1">
              <a:defRPr/>
            </a:pPr>
            <a:r>
              <a:rPr lang="en-CA" sz="2400" dirty="0"/>
              <a:t>use the </a:t>
            </a:r>
            <a:r>
              <a:rPr lang="en-CA" sz="2400" dirty="0" err="1"/>
              <a:t>hasNext</a:t>
            </a:r>
            <a:r>
              <a:rPr lang="en-CA" sz="2400" dirty="0"/>
              <a:t> family of methods to read every element in a file</a:t>
            </a:r>
          </a:p>
          <a:p>
            <a:pPr>
              <a:defRPr/>
            </a:pPr>
            <a:r>
              <a:rPr lang="en-CA" sz="2800" dirty="0"/>
              <a:t>Use a </a:t>
            </a:r>
            <a:r>
              <a:rPr lang="en-CA" sz="2800" dirty="0" err="1"/>
              <a:t>PrintWriter</a:t>
            </a:r>
            <a:r>
              <a:rPr lang="en-CA" sz="2800" dirty="0"/>
              <a:t> object to write to a file</a:t>
            </a:r>
          </a:p>
          <a:p>
            <a:pPr>
              <a:defRPr/>
            </a:pPr>
            <a:r>
              <a:rPr lang="en-CA" sz="2800" dirty="0"/>
              <a:t>Know when and why to close file streams</a:t>
            </a:r>
          </a:p>
          <a:p>
            <a:pPr lvl="1">
              <a:defRPr/>
            </a:pPr>
            <a:r>
              <a:rPr lang="en-CA" sz="2400" dirty="0"/>
              <a:t>how to use </a:t>
            </a:r>
            <a:r>
              <a:rPr lang="en-CA" sz="2400" dirty="0" err="1"/>
              <a:t>autoclose</a:t>
            </a:r>
            <a:r>
              <a:rPr lang="en-CA" sz="2400" dirty="0"/>
              <a:t> to ensure they get closed</a:t>
            </a:r>
          </a:p>
          <a:p>
            <a:pPr>
              <a:defRPr/>
            </a:pPr>
            <a:r>
              <a:rPr lang="en-CA" sz="2800" dirty="0"/>
              <a:t>Know how to read an entire text file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Requesting Alternatives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Method requests file names until one works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private static Scanner </a:t>
            </a:r>
            <a:r>
              <a:rPr lang="en-CA" sz="2400" dirty="0" err="1">
                <a:solidFill>
                  <a:schemeClr val="accent1"/>
                </a:solidFill>
              </a:rPr>
              <a:t>getScanner</a:t>
            </a:r>
            <a:r>
              <a:rPr lang="en-CA" sz="2400" dirty="0">
                <a:solidFill>
                  <a:schemeClr val="accent1"/>
                </a:solidFill>
              </a:rPr>
              <a:t>()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while (true)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("Enter file name: ");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    try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        return new Scanner(new File(</a:t>
            </a:r>
            <a:r>
              <a:rPr lang="en-CA" sz="2400" dirty="0" err="1">
                <a:solidFill>
                  <a:schemeClr val="accent1"/>
                </a:solidFill>
              </a:rPr>
              <a:t>KBD.nextLine</a:t>
            </a:r>
            <a:r>
              <a:rPr lang="en-CA" sz="2400" dirty="0">
                <a:solidFill>
                  <a:schemeClr val="accent1"/>
                </a:solidFill>
              </a:rPr>
              <a:t>()));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    } catch (</a:t>
            </a:r>
            <a:r>
              <a:rPr lang="en-CA" sz="2400" dirty="0" err="1">
                <a:solidFill>
                  <a:schemeClr val="accent1"/>
                </a:solidFill>
              </a:rPr>
              <a:t>FileNotFoundException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fnf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    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("I can't find that file!");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    }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}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Limiting Number of 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Give up after a certain number of failures</a:t>
            </a:r>
          </a:p>
          <a:p>
            <a:pPr lvl="1"/>
            <a:r>
              <a:rPr lang="en-CA" dirty="0"/>
              <a:t>replace </a:t>
            </a:r>
            <a:r>
              <a:rPr lang="en-CA" dirty="0">
                <a:solidFill>
                  <a:schemeClr val="accent1"/>
                </a:solidFill>
              </a:rPr>
              <a:t>while (true) </a:t>
            </a:r>
            <a:r>
              <a:rPr lang="en-CA" dirty="0"/>
              <a:t>with a counting loop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for (int try = 1; try &lt;= MAX_TRIES; ++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i="1" dirty="0">
                <a:solidFill>
                  <a:schemeClr val="accent1"/>
                </a:solidFill>
              </a:rPr>
              <a:t>// same loop </a:t>
            </a:r>
            <a:r>
              <a:rPr lang="en-CA" sz="2400" b="1" i="1" dirty="0">
                <a:solidFill>
                  <a:schemeClr val="accent1"/>
                </a:solidFill>
              </a:rPr>
              <a:t>body</a:t>
            </a:r>
            <a:r>
              <a:rPr lang="en-CA" sz="2400" i="1" dirty="0">
                <a:solidFill>
                  <a:schemeClr val="accent1"/>
                </a:solidFill>
              </a:rPr>
              <a:t> as previous slide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/>
            <a:r>
              <a:rPr lang="en-CA" dirty="0"/>
              <a:t>add code after loop to report failure</a:t>
            </a:r>
            <a:endParaRPr lang="en-CA" sz="1600" dirty="0">
              <a:solidFill>
                <a:schemeClr val="accent1"/>
              </a:solidFill>
            </a:endParaRPr>
          </a:p>
          <a:p>
            <a:pPr lvl="2"/>
            <a:r>
              <a:rPr lang="en-CA" dirty="0"/>
              <a:t>won’t reach this code unless failed three times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System.err.println</a:t>
            </a:r>
            <a:r>
              <a:rPr lang="en-CA" sz="2400" dirty="0">
                <a:solidFill>
                  <a:schemeClr val="accent1"/>
                </a:solidFill>
              </a:rPr>
              <a:t>("Too many fails. Quitting.");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System.exit</a:t>
            </a:r>
            <a:r>
              <a:rPr lang="en-CA" sz="2400" dirty="0">
                <a:solidFill>
                  <a:schemeClr val="accent1"/>
                </a:solidFill>
              </a:rPr>
              <a:t>(1);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return null;		</a:t>
            </a:r>
            <a:r>
              <a:rPr lang="en-CA" sz="2400" i="1" dirty="0">
                <a:solidFill>
                  <a:schemeClr val="accent1"/>
                </a:solidFill>
              </a:rPr>
              <a:t>// necessary to soothe Java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Reading File 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Reverse600 program reads 600 numbers</a:t>
            </a:r>
          </a:p>
          <a:p>
            <a:pPr lvl="1"/>
            <a:r>
              <a:rPr lang="en-CA" dirty="0"/>
              <a:t>count control: for loop</a:t>
            </a:r>
          </a:p>
          <a:p>
            <a:r>
              <a:rPr lang="en-CA" dirty="0" err="1"/>
              <a:t>JavaAverage</a:t>
            </a:r>
            <a:r>
              <a:rPr lang="en-CA" dirty="0"/>
              <a:t> reads to negative number</a:t>
            </a:r>
          </a:p>
          <a:p>
            <a:pPr lvl="1"/>
            <a:r>
              <a:rPr lang="en-CA" dirty="0"/>
              <a:t>sentinel control: while loop</a:t>
            </a:r>
          </a:p>
          <a:p>
            <a:r>
              <a:rPr lang="en-CA" dirty="0"/>
              <a:t>Want to read all data in file</a:t>
            </a:r>
          </a:p>
          <a:p>
            <a:pPr lvl="1"/>
            <a:r>
              <a:rPr lang="en-CA" dirty="0"/>
              <a:t>shouldn’t have to count the number of elements</a:t>
            </a:r>
          </a:p>
          <a:p>
            <a:pPr lvl="1"/>
            <a:r>
              <a:rPr lang="en-CA" dirty="0"/>
              <a:t>shouldn’t have to add a sentinel value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While The File Has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Can ask any Scanner if next thing exists</a:t>
            </a:r>
          </a:p>
          <a:p>
            <a:pPr lvl="1"/>
            <a:r>
              <a:rPr lang="en-CA" dirty="0" err="1"/>
              <a:t>hasNext</a:t>
            </a:r>
            <a:r>
              <a:rPr lang="en-CA" dirty="0"/>
              <a:t> returns true if there is a next element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while (</a:t>
            </a:r>
            <a:r>
              <a:rPr lang="en-CA" sz="2400" dirty="0" err="1">
                <a:solidFill>
                  <a:schemeClr val="accent1"/>
                </a:solidFill>
              </a:rPr>
              <a:t>fileInput.hasNext</a:t>
            </a:r>
            <a:r>
              <a:rPr lang="en-CA" sz="2400" dirty="0">
                <a:solidFill>
                  <a:schemeClr val="accent1"/>
                </a:solidFill>
              </a:rPr>
              <a:t>()) { … }</a:t>
            </a:r>
          </a:p>
          <a:p>
            <a:pPr lvl="1"/>
            <a:r>
              <a:rPr lang="en-CA" dirty="0"/>
              <a:t>use next / </a:t>
            </a:r>
            <a:r>
              <a:rPr lang="en-CA" dirty="0" err="1"/>
              <a:t>nextInt</a:t>
            </a:r>
            <a:r>
              <a:rPr lang="en-CA" dirty="0"/>
              <a:t> / </a:t>
            </a:r>
            <a:r>
              <a:rPr lang="en-CA" i="1" dirty="0"/>
              <a:t>etc</a:t>
            </a:r>
            <a:r>
              <a:rPr lang="en-CA" dirty="0"/>
              <a:t>. to get that element</a:t>
            </a:r>
          </a:p>
          <a:p>
            <a:pPr lvl="1"/>
            <a:r>
              <a:rPr lang="en-CA" dirty="0"/>
              <a:t>could also use </a:t>
            </a:r>
            <a:r>
              <a:rPr lang="en-CA" dirty="0" err="1"/>
              <a:t>hasNextInt</a:t>
            </a:r>
            <a:r>
              <a:rPr lang="en-CA" dirty="0"/>
              <a:t>, </a:t>
            </a:r>
            <a:r>
              <a:rPr lang="en-CA" dirty="0" err="1"/>
              <a:t>hasNextDouble</a:t>
            </a:r>
            <a:r>
              <a:rPr lang="en-CA" dirty="0"/>
              <a:t>, …</a:t>
            </a:r>
          </a:p>
          <a:p>
            <a:pPr lvl="2"/>
            <a:r>
              <a:rPr lang="en-CA" dirty="0" err="1"/>
              <a:t>hasNextInt</a:t>
            </a:r>
            <a:r>
              <a:rPr lang="en-CA" dirty="0"/>
              <a:t> = </a:t>
            </a:r>
            <a:r>
              <a:rPr lang="en-CA" dirty="0" err="1"/>
              <a:t>hasNext</a:t>
            </a:r>
            <a:r>
              <a:rPr lang="en-CA" dirty="0"/>
              <a:t> and next is an </a:t>
            </a:r>
            <a:r>
              <a:rPr lang="en-CA" dirty="0" err="1"/>
              <a:t>int</a:t>
            </a:r>
            <a:r>
              <a:rPr lang="en-CA" dirty="0"/>
              <a:t> </a:t>
            </a:r>
          </a:p>
          <a:p>
            <a:pPr lvl="2"/>
            <a:r>
              <a:rPr lang="en-CA" dirty="0" err="1"/>
              <a:t>hasNextDouble</a:t>
            </a:r>
            <a:r>
              <a:rPr lang="en-CA" dirty="0"/>
              <a:t> = </a:t>
            </a:r>
            <a:r>
              <a:rPr lang="en-CA" dirty="0" err="1"/>
              <a:t>hasNext</a:t>
            </a:r>
            <a:r>
              <a:rPr lang="en-CA" dirty="0"/>
              <a:t> and next is a double 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while (</a:t>
            </a:r>
            <a:r>
              <a:rPr lang="en-CA" sz="2400" dirty="0" err="1">
                <a:solidFill>
                  <a:schemeClr val="accent1"/>
                </a:solidFill>
              </a:rPr>
              <a:t>fileInput.hasNextInt</a:t>
            </a:r>
            <a:r>
              <a:rPr lang="en-CA" sz="2400" dirty="0">
                <a:solidFill>
                  <a:schemeClr val="accent1"/>
                </a:solidFill>
              </a:rPr>
              <a:t>())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++count; sum += </a:t>
            </a:r>
            <a:r>
              <a:rPr lang="en-CA" sz="2400" dirty="0" err="1">
                <a:solidFill>
                  <a:schemeClr val="accent1"/>
                </a:solidFill>
              </a:rPr>
              <a:t>fileInput.nextInt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  <a:endParaRPr lang="en-CA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Saving All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Don’t read into an array</a:t>
            </a:r>
          </a:p>
          <a:p>
            <a:pPr lvl="1"/>
            <a:r>
              <a:rPr lang="en-CA" dirty="0"/>
              <a:t>there might be too much data!</a:t>
            </a:r>
          </a:p>
          <a:p>
            <a:r>
              <a:rPr lang="en-CA" dirty="0"/>
              <a:t>Read into a List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List&lt;Integer&gt; values = new </a:t>
            </a:r>
            <a:r>
              <a:rPr lang="en-CA" sz="2400" dirty="0" err="1">
                <a:solidFill>
                  <a:schemeClr val="accent1"/>
                </a:solidFill>
              </a:rPr>
              <a:t>ArrayList</a:t>
            </a:r>
            <a:r>
              <a:rPr lang="en-CA" sz="2400" dirty="0">
                <a:solidFill>
                  <a:schemeClr val="accent1"/>
                </a:solidFill>
              </a:rPr>
              <a:t>&lt;&gt;();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while (</a:t>
            </a:r>
            <a:r>
              <a:rPr lang="en-CA" sz="2400" dirty="0" err="1">
                <a:solidFill>
                  <a:schemeClr val="accent1"/>
                </a:solidFill>
              </a:rPr>
              <a:t>fileInput.hasNextInt</a:t>
            </a:r>
            <a:r>
              <a:rPr lang="en-CA" sz="2400" dirty="0">
                <a:solidFill>
                  <a:schemeClr val="accent1"/>
                </a:solidFill>
              </a:rPr>
              <a:t>())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values.add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fileInput.nextInt</a:t>
            </a:r>
            <a:r>
              <a:rPr lang="en-CA" sz="2400" dirty="0">
                <a:solidFill>
                  <a:schemeClr val="accent1"/>
                </a:solidFill>
              </a:rPr>
              <a:t>());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/>
            <a:r>
              <a:rPr lang="en-CA" dirty="0"/>
              <a:t>can now process data using List operations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One More Thing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Connecting to a file uses system resources</a:t>
            </a:r>
          </a:p>
          <a:p>
            <a:pPr lvl="1"/>
            <a:r>
              <a:rPr lang="en-CA" dirty="0"/>
              <a:t>system is limited in how many files can be open</a:t>
            </a:r>
          </a:p>
          <a:p>
            <a:pPr lvl="1"/>
            <a:r>
              <a:rPr lang="en-CA" dirty="0"/>
              <a:t>file can’t be edited while program has it open</a:t>
            </a:r>
          </a:p>
          <a:p>
            <a:pPr lvl="1"/>
            <a:r>
              <a:rPr lang="en-CA" dirty="0"/>
              <a:t>usually not a problem for very small programs</a:t>
            </a:r>
          </a:p>
          <a:p>
            <a:pPr lvl="2"/>
            <a:r>
              <a:rPr lang="en-CA" dirty="0"/>
              <a:t>but still, practice freeing up resources</a:t>
            </a:r>
          </a:p>
          <a:p>
            <a:pPr lvl="2"/>
            <a:r>
              <a:rPr lang="en-CA" dirty="0"/>
              <a:t>close file input stream as soon as you’re done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while (</a:t>
            </a:r>
            <a:r>
              <a:rPr lang="en-CA" sz="2400" dirty="0" err="1">
                <a:solidFill>
                  <a:schemeClr val="accent1"/>
                </a:solidFill>
              </a:rPr>
              <a:t>fileInput.hasNextInt</a:t>
            </a:r>
            <a:r>
              <a:rPr lang="en-CA" sz="2400" dirty="0">
                <a:solidFill>
                  <a:schemeClr val="accent1"/>
                </a:solidFill>
              </a:rPr>
              <a:t>())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values.add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fileInput.nextInt</a:t>
            </a:r>
            <a:r>
              <a:rPr lang="en-CA" sz="2400" dirty="0">
                <a:solidFill>
                  <a:schemeClr val="accent1"/>
                </a:solidFill>
              </a:rPr>
              <a:t>());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fileInput.close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Write a program fragment to read a file name from the user, then report how many words are in that file.</a:t>
            </a:r>
          </a:p>
          <a:p>
            <a:pPr lvl="1"/>
            <a:r>
              <a:rPr lang="en-CA" dirty="0"/>
              <a:t>if file doesn’t exist, report </a:t>
            </a:r>
            <a:r>
              <a:rPr lang="en-CA" i="1" dirty="0"/>
              <a:t>that</a:t>
            </a:r>
            <a:r>
              <a:rPr lang="en-CA" dirty="0"/>
              <a:t> instead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Program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 far – input goes to the screen</a:t>
            </a:r>
          </a:p>
          <a:p>
            <a:pPr lvl="1"/>
            <a:r>
              <a:rPr lang="en-CA" dirty="0"/>
              <a:t>characters in black</a:t>
            </a:r>
            <a:r>
              <a:rPr lang="en-CA" dirty="0">
                <a:solidFill>
                  <a:schemeClr val="accent1"/>
                </a:solidFill>
              </a:rPr>
              <a:t> </a:t>
            </a:r>
            <a:r>
              <a:rPr lang="en-CA" dirty="0"/>
              <a:t>printed by program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143000" y="3124200"/>
            <a:ext cx="7010400" cy="2743200"/>
          </a:xfrm>
          <a:prstGeom prst="rect">
            <a:avLst/>
          </a:prstGeom>
          <a:solidFill>
            <a:schemeClr val="tx1">
              <a:lumMod val="75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Enter numbers below, and I'll calculate their average.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</a:rPr>
              <a:t>Enter a negative number to end input.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Times New Roman" charset="0"/>
              </a:rPr>
              <a:t>10</a:t>
            </a:r>
            <a:r>
              <a:rPr kumimoji="0" lang="en-CA" sz="2400" b="0" i="0" u="none" strike="noStrike" cap="none" normalizeH="0" dirty="0">
                <a:ln>
                  <a:noFill/>
                </a:ln>
                <a:solidFill>
                  <a:schemeClr val="accent1"/>
                </a:solidFill>
                <a:effectLst/>
                <a:latin typeface="Times New Roman" charset="0"/>
              </a:rPr>
              <a:t> 20 30 40 50 60 70 80 90 100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dirty="0">
                <a:ln>
                  <a:noFill/>
                </a:ln>
                <a:solidFill>
                  <a:schemeClr val="accent1"/>
                </a:solidFill>
                <a:effectLst/>
                <a:latin typeface="Times New Roman" charset="0"/>
              </a:rPr>
              <a:t>110 120 125 107 104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baseline="0" dirty="0">
                <a:solidFill>
                  <a:schemeClr val="accent1"/>
                </a:solidFill>
              </a:rPr>
              <a:t>77</a:t>
            </a:r>
            <a:r>
              <a:rPr lang="en-CA" dirty="0">
                <a:solidFill>
                  <a:schemeClr val="accent1"/>
                </a:solidFill>
              </a:rPr>
              <a:t> 42 19 91 85 77 23 27 106 88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accent1"/>
                </a:solidFill>
              </a:rPr>
              <a:t>-1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The</a:t>
            </a:r>
            <a:r>
              <a:rPr kumimoji="0" lang="en-CA" sz="2400" b="0" i="0" u="none" strike="noStrike" cap="none" normalizeH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 average of the 25 numbers you entered is 70.04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PrintWriter</a:t>
            </a:r>
            <a:r>
              <a:rPr lang="en-CA" dirty="0"/>
              <a:t> for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We’ve used </a:t>
            </a:r>
            <a:r>
              <a:rPr lang="en-CA" dirty="0" err="1"/>
              <a:t>System.out</a:t>
            </a:r>
            <a:r>
              <a:rPr lang="en-CA" dirty="0"/>
              <a:t> for output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("This is console output: ");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(sum);</a:t>
            </a:r>
            <a:endParaRPr lang="en-CA" dirty="0">
              <a:solidFill>
                <a:schemeClr val="accent1"/>
              </a:solidFill>
            </a:endParaRPr>
          </a:p>
          <a:p>
            <a:r>
              <a:rPr lang="en-CA" dirty="0" err="1"/>
              <a:t>System.out’s</a:t>
            </a:r>
            <a:r>
              <a:rPr lang="en-CA" dirty="0"/>
              <a:t> data type is </a:t>
            </a:r>
            <a:r>
              <a:rPr lang="en-CA" dirty="0" err="1"/>
              <a:t>PrintStream</a:t>
            </a:r>
            <a:endParaRPr lang="en-CA" dirty="0"/>
          </a:p>
          <a:p>
            <a:r>
              <a:rPr lang="en-CA" dirty="0"/>
              <a:t>But </a:t>
            </a:r>
            <a:r>
              <a:rPr lang="en-CA" dirty="0" err="1"/>
              <a:t>PrintWriter</a:t>
            </a:r>
            <a:r>
              <a:rPr lang="en-CA" dirty="0"/>
              <a:t> is better</a:t>
            </a:r>
          </a:p>
          <a:p>
            <a:pPr lvl="1"/>
            <a:r>
              <a:rPr lang="en-CA" dirty="0"/>
              <a:t>and it has all the same print methods</a:t>
            </a:r>
          </a:p>
          <a:p>
            <a:pPr lvl="1"/>
            <a:r>
              <a:rPr lang="en-CA" dirty="0"/>
              <a:t>makes printing to a file easy for us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fileOutput.print</a:t>
            </a:r>
            <a:r>
              <a:rPr lang="en-CA" sz="2400" dirty="0">
                <a:solidFill>
                  <a:schemeClr val="accent1"/>
                </a:solidFill>
              </a:rPr>
              <a:t>("This is file output: ");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fileOutput.println</a:t>
            </a:r>
            <a:r>
              <a:rPr lang="en-CA" sz="2400" dirty="0">
                <a:solidFill>
                  <a:schemeClr val="accent1"/>
                </a:solidFill>
              </a:rPr>
              <a:t>(sum);</a:t>
            </a:r>
            <a:endParaRPr lang="en-CA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Connecting to an Output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Same as for connecting a Scanner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File </a:t>
            </a:r>
            <a:r>
              <a:rPr lang="en-CA" sz="2400" dirty="0" err="1">
                <a:solidFill>
                  <a:schemeClr val="accent1"/>
                </a:solidFill>
              </a:rPr>
              <a:t>theFile</a:t>
            </a:r>
            <a:r>
              <a:rPr lang="en-CA" sz="2400" dirty="0">
                <a:solidFill>
                  <a:schemeClr val="accent1"/>
                </a:solidFill>
              </a:rPr>
              <a:t> = new File(</a:t>
            </a:r>
            <a:r>
              <a:rPr lang="en-CA" sz="2400" dirty="0" err="1">
                <a:solidFill>
                  <a:schemeClr val="accent1"/>
                </a:solidFill>
              </a:rPr>
              <a:t>fileName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PrintWriter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fileOutput</a:t>
            </a:r>
            <a:r>
              <a:rPr lang="en-CA" sz="2400" dirty="0">
                <a:solidFill>
                  <a:schemeClr val="accent1"/>
                </a:solidFill>
              </a:rPr>
              <a:t> = new </a:t>
            </a:r>
            <a:r>
              <a:rPr lang="en-CA" sz="2400" dirty="0" err="1">
                <a:solidFill>
                  <a:schemeClr val="accent1"/>
                </a:solidFill>
              </a:rPr>
              <a:t>PrintWriter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theFile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r>
              <a:rPr lang="en-CA" dirty="0"/>
              <a:t>Same problem – </a:t>
            </a:r>
            <a:r>
              <a:rPr lang="en-CA" dirty="0" err="1"/>
              <a:t>FileNotFoundException</a:t>
            </a:r>
            <a:endParaRPr lang="en-CA" dirty="0"/>
          </a:p>
          <a:p>
            <a:pPr lvl="1"/>
            <a:r>
              <a:rPr lang="en-CA" dirty="0"/>
              <a:t>weird, but true!</a:t>
            </a:r>
          </a:p>
          <a:p>
            <a:pPr lvl="1"/>
            <a:r>
              <a:rPr lang="en-CA" dirty="0"/>
              <a:t>what it really means is: I can’t write to that file!</a:t>
            </a:r>
          </a:p>
          <a:p>
            <a:pPr lvl="2"/>
            <a:r>
              <a:rPr lang="en-CA" dirty="0"/>
              <a:t>many reasons for this</a:t>
            </a:r>
          </a:p>
          <a:p>
            <a:pPr lvl="2"/>
            <a:r>
              <a:rPr lang="en-CA" dirty="0"/>
              <a:t>usually has to do with </a:t>
            </a:r>
            <a:r>
              <a:rPr lang="en-CA" i="1" dirty="0"/>
              <a:t>permissions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ED1473D-FED8-481D-A617-05D19A4A72C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4663" y="5272088"/>
            <a:ext cx="2057400" cy="533400"/>
          </a:xfrm>
          <a:prstGeom prst="rect">
            <a:avLst/>
          </a:prstGeom>
        </p:spPr>
      </p:pic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Input &amp; Output Streams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System.in</a:t>
            </a:r>
            <a:r>
              <a:rPr lang="en-US" dirty="0"/>
              <a:t> and </a:t>
            </a:r>
            <a:r>
              <a:rPr lang="en-US" dirty="0" err="1"/>
              <a:t>System.out</a:t>
            </a:r>
            <a:r>
              <a:rPr lang="en-US" dirty="0"/>
              <a:t> are </a:t>
            </a:r>
            <a:r>
              <a:rPr lang="en-US" i="1" dirty="0"/>
              <a:t>streams</a:t>
            </a:r>
          </a:p>
          <a:p>
            <a:pPr lvl="1">
              <a:defRPr/>
            </a:pPr>
            <a:r>
              <a:rPr lang="en-US" dirty="0"/>
              <a:t>carry information from one place to another</a:t>
            </a:r>
          </a:p>
          <a:p>
            <a:pPr lvl="1">
              <a:defRPr/>
            </a:pPr>
            <a:r>
              <a:rPr lang="en-US" dirty="0" err="1"/>
              <a:t>System.in</a:t>
            </a:r>
            <a:r>
              <a:rPr lang="en-US" dirty="0"/>
              <a:t>:  from keyboard to program</a:t>
            </a:r>
          </a:p>
          <a:p>
            <a:pPr lvl="1">
              <a:defRPr/>
            </a:pPr>
            <a:r>
              <a:rPr lang="en-US" dirty="0" err="1"/>
              <a:t>System.out</a:t>
            </a:r>
            <a:r>
              <a:rPr lang="en-US" dirty="0"/>
              <a:t>: from program to monitor</a:t>
            </a:r>
          </a:p>
        </p:txBody>
      </p:sp>
      <p:sp>
        <p:nvSpPr>
          <p:cNvPr id="4100" name="AutoShape 6"/>
          <p:cNvSpPr>
            <a:spLocks noChangeArrowheads="1"/>
          </p:cNvSpPr>
          <p:nvPr/>
        </p:nvSpPr>
        <p:spPr bwMode="auto">
          <a:xfrm>
            <a:off x="3695700" y="4000500"/>
            <a:ext cx="1524000" cy="1752600"/>
          </a:xfrm>
          <a:prstGeom prst="flowChartPredefinedProces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4101" name="Text Box 23"/>
          <p:cNvSpPr txBox="1">
            <a:spLocks noChangeArrowheads="1"/>
          </p:cNvSpPr>
          <p:nvPr/>
        </p:nvSpPr>
        <p:spPr bwMode="auto">
          <a:xfrm>
            <a:off x="827088" y="5851525"/>
            <a:ext cx="1317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>
                <a:solidFill>
                  <a:schemeClr val="bg2"/>
                </a:solidFill>
              </a:rPr>
              <a:t>keyboard</a:t>
            </a:r>
          </a:p>
        </p:txBody>
      </p:sp>
      <p:sp>
        <p:nvSpPr>
          <p:cNvPr id="4102" name="Text Box 24"/>
          <p:cNvSpPr txBox="1">
            <a:spLocks noChangeArrowheads="1"/>
          </p:cNvSpPr>
          <p:nvPr/>
        </p:nvSpPr>
        <p:spPr bwMode="auto">
          <a:xfrm>
            <a:off x="7208838" y="5851525"/>
            <a:ext cx="1149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>
                <a:solidFill>
                  <a:schemeClr val="bg2"/>
                </a:solidFill>
              </a:rPr>
              <a:t>monitor</a:t>
            </a:r>
          </a:p>
        </p:txBody>
      </p:sp>
      <p:sp>
        <p:nvSpPr>
          <p:cNvPr id="4103" name="Text Box 25"/>
          <p:cNvSpPr txBox="1">
            <a:spLocks noChangeArrowheads="1"/>
          </p:cNvSpPr>
          <p:nvPr/>
        </p:nvSpPr>
        <p:spPr bwMode="auto">
          <a:xfrm>
            <a:off x="3765550" y="5851525"/>
            <a:ext cx="128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>
                <a:solidFill>
                  <a:schemeClr val="bg2"/>
                </a:solidFill>
              </a:rPr>
              <a:t>Program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1143000" y="4724400"/>
            <a:ext cx="2438400" cy="1035050"/>
            <a:chOff x="720" y="2976"/>
            <a:chExt cx="1536" cy="652"/>
          </a:xfrm>
        </p:grpSpPr>
        <p:sp>
          <p:nvSpPr>
            <p:cNvPr id="4113" name="AutoShape 7"/>
            <p:cNvSpPr>
              <a:spLocks noChangeArrowheads="1"/>
            </p:cNvSpPr>
            <p:nvPr/>
          </p:nvSpPr>
          <p:spPr bwMode="auto">
            <a:xfrm>
              <a:off x="720" y="2976"/>
              <a:ext cx="1536" cy="3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31 w 21600"/>
                <a:gd name="T13" fmla="*/ 2893 h 21600"/>
                <a:gd name="T14" fmla="*/ 19420 w 21600"/>
                <a:gd name="T15" fmla="*/ 925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7438" y="0"/>
                  </a:lnTo>
                  <a:lnTo>
                    <a:pt x="17438" y="2893"/>
                  </a:lnTo>
                  <a:lnTo>
                    <a:pt x="12427" y="2893"/>
                  </a:lnTo>
                  <a:cubicBezTo>
                    <a:pt x="5564" y="2893"/>
                    <a:pt x="0" y="7041"/>
                    <a:pt x="0" y="12158"/>
                  </a:cubicBezTo>
                  <a:lnTo>
                    <a:pt x="0" y="21600"/>
                  </a:lnTo>
                  <a:lnTo>
                    <a:pt x="6513" y="21600"/>
                  </a:lnTo>
                  <a:lnTo>
                    <a:pt x="6513" y="12158"/>
                  </a:lnTo>
                  <a:cubicBezTo>
                    <a:pt x="6513" y="10560"/>
                    <a:pt x="9161" y="9265"/>
                    <a:pt x="12427" y="9265"/>
                  </a:cubicBezTo>
                  <a:lnTo>
                    <a:pt x="17438" y="9265"/>
                  </a:lnTo>
                  <a:lnTo>
                    <a:pt x="17438" y="12158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>
                <a:solidFill>
                  <a:schemeClr val="bg2"/>
                </a:solidFill>
              </a:endParaRPr>
            </a:p>
          </p:txBody>
        </p:sp>
        <p:sp>
          <p:nvSpPr>
            <p:cNvPr id="4114" name="Text Box 26"/>
            <p:cNvSpPr txBox="1">
              <a:spLocks noChangeArrowheads="1"/>
            </p:cNvSpPr>
            <p:nvPr/>
          </p:nvSpPr>
          <p:spPr bwMode="auto">
            <a:xfrm>
              <a:off x="1305" y="3105"/>
              <a:ext cx="853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en-US" i="1" dirty="0" err="1">
                  <a:solidFill>
                    <a:schemeClr val="bg2"/>
                  </a:solidFill>
                </a:rPr>
                <a:t>System.in</a:t>
              </a:r>
              <a:endParaRPr lang="en-US" altLang="en-US" i="1" dirty="0">
                <a:solidFill>
                  <a:schemeClr val="bg2"/>
                </a:solidFill>
              </a:endParaRPr>
            </a:p>
            <a:p>
              <a:pPr algn="r"/>
              <a:r>
                <a:rPr lang="en-US" altLang="en-US" i="1" dirty="0">
                  <a:solidFill>
                    <a:schemeClr val="bg2"/>
                  </a:solidFill>
                </a:rPr>
                <a:t>(</a:t>
              </a:r>
              <a:r>
                <a:rPr lang="en-US" altLang="en-US" i="1" dirty="0" err="1">
                  <a:solidFill>
                    <a:schemeClr val="bg2"/>
                  </a:solidFill>
                </a:rPr>
                <a:t>kbd</a:t>
              </a:r>
              <a:r>
                <a:rPr lang="en-US" altLang="en-US" i="1" dirty="0">
                  <a:solidFill>
                    <a:schemeClr val="bg2"/>
                  </a:solidFill>
                </a:rPr>
                <a:t>)</a:t>
              </a:r>
            </a:p>
          </p:txBody>
        </p:sp>
      </p:grp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5357813" y="4686300"/>
            <a:ext cx="1508125" cy="728663"/>
            <a:chOff x="3375" y="2952"/>
            <a:chExt cx="950" cy="459"/>
          </a:xfrm>
        </p:grpSpPr>
        <p:sp>
          <p:nvSpPr>
            <p:cNvPr id="4111" name="AutoShape 8"/>
            <p:cNvSpPr>
              <a:spLocks noChangeArrowheads="1"/>
            </p:cNvSpPr>
            <p:nvPr/>
          </p:nvSpPr>
          <p:spPr bwMode="auto">
            <a:xfrm>
              <a:off x="3408" y="2952"/>
              <a:ext cx="912" cy="240"/>
            </a:xfrm>
            <a:prstGeom prst="rightArrow">
              <a:avLst>
                <a:gd name="adj1" fmla="val 50000"/>
                <a:gd name="adj2" fmla="val 950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CA" altLang="en-US">
                <a:solidFill>
                  <a:schemeClr val="bg2"/>
                </a:solidFill>
              </a:endParaRPr>
            </a:p>
          </p:txBody>
        </p:sp>
        <p:sp>
          <p:nvSpPr>
            <p:cNvPr id="4112" name="Text Box 27"/>
            <p:cNvSpPr txBox="1">
              <a:spLocks noChangeArrowheads="1"/>
            </p:cNvSpPr>
            <p:nvPr/>
          </p:nvSpPr>
          <p:spPr bwMode="auto">
            <a:xfrm>
              <a:off x="3375" y="3120"/>
              <a:ext cx="95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bg2"/>
                  </a:solidFill>
                </a:rPr>
                <a:t>System.out</a:t>
              </a: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B35C5EBE-C203-4B88-B5DA-D84238A402F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25468" y="4171950"/>
            <a:ext cx="1552575" cy="1790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Get The Printer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CA" dirty="0"/>
              <a:t>Separate from main program</a:t>
            </a:r>
          </a:p>
          <a:p>
            <a:pPr lvl="1">
              <a:spcBef>
                <a:spcPts val="0"/>
              </a:spcBef>
            </a:pPr>
            <a:r>
              <a:rPr lang="en-CA" dirty="0"/>
              <a:t>get a </a:t>
            </a:r>
            <a:r>
              <a:rPr lang="en-CA" dirty="0" err="1"/>
              <a:t>PrintWriter</a:t>
            </a:r>
            <a:r>
              <a:rPr lang="en-CA" dirty="0"/>
              <a:t> or die trying!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private static </a:t>
            </a:r>
            <a:r>
              <a:rPr lang="en-CA" sz="2400" dirty="0" err="1">
                <a:solidFill>
                  <a:schemeClr val="accent1"/>
                </a:solidFill>
              </a:rPr>
              <a:t>PrintWriter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getPrinterFor</a:t>
            </a:r>
            <a:r>
              <a:rPr lang="en-CA" sz="2400" dirty="0">
                <a:solidFill>
                  <a:schemeClr val="accent1"/>
                </a:solidFill>
              </a:rPr>
              <a:t>(String </a:t>
            </a:r>
            <a:r>
              <a:rPr lang="en-CA" sz="2400" dirty="0" err="1">
                <a:solidFill>
                  <a:schemeClr val="accent1"/>
                </a:solidFill>
              </a:rPr>
              <a:t>fileName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try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    return new </a:t>
            </a:r>
            <a:r>
              <a:rPr lang="en-CA" sz="2400" dirty="0" err="1">
                <a:solidFill>
                  <a:schemeClr val="accent1"/>
                </a:solidFill>
              </a:rPr>
              <a:t>PrintWriter</a:t>
            </a:r>
            <a:r>
              <a:rPr lang="en-CA" sz="2400" dirty="0">
                <a:solidFill>
                  <a:schemeClr val="accent1"/>
                </a:solidFill>
              </a:rPr>
              <a:t>(new File(</a:t>
            </a:r>
            <a:r>
              <a:rPr lang="en-CA" sz="2400" dirty="0" err="1">
                <a:solidFill>
                  <a:schemeClr val="accent1"/>
                </a:solidFill>
              </a:rPr>
              <a:t>fileName</a:t>
            </a:r>
            <a:r>
              <a:rPr lang="en-CA" sz="2400" dirty="0">
                <a:solidFill>
                  <a:schemeClr val="accent1"/>
                </a:solidFill>
              </a:rPr>
              <a:t>));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} catch (</a:t>
            </a:r>
            <a:r>
              <a:rPr lang="en-CA" sz="2400" dirty="0" err="1">
                <a:solidFill>
                  <a:schemeClr val="accent1"/>
                </a:solidFill>
              </a:rPr>
              <a:t>FileNotFoundException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fnf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System.err.println</a:t>
            </a:r>
            <a:r>
              <a:rPr lang="en-CA" sz="2400" dirty="0">
                <a:solidFill>
                  <a:schemeClr val="accent1"/>
                </a:solidFill>
              </a:rPr>
              <a:t>("Cannot open " + </a:t>
            </a:r>
            <a:r>
              <a:rPr lang="en-CA" sz="2400" dirty="0" err="1">
                <a:solidFill>
                  <a:schemeClr val="accent1"/>
                </a:solidFill>
              </a:rPr>
              <a:t>fileName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System.exit</a:t>
            </a:r>
            <a:r>
              <a:rPr lang="en-CA" sz="2400" dirty="0">
                <a:solidFill>
                  <a:schemeClr val="accent1"/>
                </a:solidFill>
              </a:rPr>
              <a:t>(2);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}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95BFFB-314C-4061-8682-C05A54979EAE}"/>
              </a:ext>
            </a:extLst>
          </p:cNvPr>
          <p:cNvSpPr txBox="1"/>
          <p:nvPr/>
        </p:nvSpPr>
        <p:spPr>
          <a:xfrm>
            <a:off x="1543831" y="6019800"/>
            <a:ext cx="75563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We’re using </a:t>
            </a:r>
            <a:r>
              <a:rPr lang="en-CA" dirty="0" err="1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System.exit</a:t>
            </a:r>
            <a:r>
              <a:rPr lang="en-CA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(1)</a:t>
            </a:r>
            <a:r>
              <a:rPr lang="en-CA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 for failing to open input file. </a:t>
            </a:r>
          </a:p>
          <a:p>
            <a:pPr algn="r"/>
            <a:r>
              <a:rPr lang="en-CA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Use a different error code </a:t>
            </a:r>
            <a:r>
              <a:rPr lang="en-CA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(2)</a:t>
            </a:r>
            <a:r>
              <a:rPr lang="en-CA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 for failing to open output file.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Writing to the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Send reversed numbers to the file</a:t>
            </a:r>
          </a:p>
          <a:p>
            <a:pPr lvl="1"/>
            <a:r>
              <a:rPr lang="en-CA" dirty="0"/>
              <a:t>after reading all the numbers into a List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PrintWriter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fileOutput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getPrinterFor</a:t>
            </a:r>
            <a:r>
              <a:rPr lang="en-CA" sz="2400" dirty="0">
                <a:solidFill>
                  <a:schemeClr val="accent1"/>
                </a:solidFill>
              </a:rPr>
              <a:t>("reversed.txt");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for 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values.size</a:t>
            </a:r>
            <a:r>
              <a:rPr lang="en-CA" sz="2400" dirty="0">
                <a:solidFill>
                  <a:schemeClr val="accent1"/>
                </a:solidFill>
              </a:rPr>
              <a:t>() – 1;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&gt;= 0; --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fileOutput.println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values.get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));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fileOutput.close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/>
            <a:r>
              <a:rPr lang="en-CA" dirty="0"/>
              <a:t>don’t forget to close the connection</a:t>
            </a:r>
          </a:p>
          <a:p>
            <a:pPr lvl="2"/>
            <a:r>
              <a:rPr lang="en-CA" dirty="0"/>
              <a:t>forget </a:t>
            </a:r>
            <a:r>
              <a:rPr lang="en-CA" dirty="0">
                <a:sym typeface="Wingdings" pitchFamily="2" charset="2"/>
              </a:rPr>
              <a:t> some numbers may be missing!</a:t>
            </a:r>
          </a:p>
          <a:p>
            <a:pPr lvl="2"/>
            <a:r>
              <a:rPr lang="en-CA" dirty="0">
                <a:sym typeface="Wingdings" pitchFamily="2" charset="2"/>
              </a:rPr>
              <a:t>recall: output buffering</a:t>
            </a:r>
            <a:endParaRPr lang="en-CA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Choosing the Output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Same options as for input file</a:t>
            </a:r>
          </a:p>
          <a:p>
            <a:pPr lvl="1"/>
            <a:r>
              <a:rPr lang="en-CA" dirty="0"/>
              <a:t>user can type in file name</a:t>
            </a:r>
          </a:p>
          <a:p>
            <a:pPr lvl="1"/>
            <a:r>
              <a:rPr lang="en-CA" dirty="0"/>
              <a:t>can ask again when </a:t>
            </a:r>
            <a:r>
              <a:rPr lang="en-CA" dirty="0" err="1"/>
              <a:t>FileNotFoundException</a:t>
            </a:r>
            <a:endParaRPr lang="en-CA" dirty="0"/>
          </a:p>
          <a:p>
            <a:pPr lvl="2"/>
            <a:r>
              <a:rPr lang="en-CA" dirty="0"/>
              <a:t>remember, that might happen</a:t>
            </a:r>
          </a:p>
          <a:p>
            <a:pPr lvl="2"/>
            <a:r>
              <a:rPr lang="en-CA" dirty="0"/>
              <a:t>remember, means can’t write to that file</a:t>
            </a:r>
          </a:p>
          <a:p>
            <a:pPr lvl="1"/>
            <a:r>
              <a:rPr lang="en-CA" dirty="0"/>
              <a:t>can limit number of chances</a:t>
            </a:r>
          </a:p>
          <a:p>
            <a:pPr lvl="1"/>
            <a:r>
              <a:rPr lang="en-CA" dirty="0"/>
              <a:t>much, much more!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Re-Writing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If you run the program again, the new output replaces the old output</a:t>
            </a:r>
          </a:p>
          <a:p>
            <a:pPr lvl="1"/>
            <a:r>
              <a:rPr lang="en-CA" dirty="0"/>
              <a:t>need to do special stuff to append to file</a:t>
            </a:r>
          </a:p>
          <a:p>
            <a:r>
              <a:rPr lang="en-CA" dirty="0"/>
              <a:t>Old file contents are erased </a:t>
            </a:r>
            <a:r>
              <a:rPr lang="en-CA" i="1" dirty="0"/>
              <a:t>as soon as the </a:t>
            </a:r>
            <a:r>
              <a:rPr lang="en-CA" i="1" dirty="0" err="1"/>
              <a:t>PrintWriter</a:t>
            </a:r>
            <a:r>
              <a:rPr lang="en-CA" i="1" dirty="0"/>
              <a:t> connects</a:t>
            </a:r>
          </a:p>
          <a:p>
            <a:pPr lvl="1"/>
            <a:r>
              <a:rPr lang="en-CA" dirty="0"/>
              <a:t>if you don’t print anything, file </a:t>
            </a:r>
            <a:r>
              <a:rPr lang="en-CA" i="1" dirty="0"/>
              <a:t>still</a:t>
            </a:r>
            <a:r>
              <a:rPr lang="en-CA" dirty="0"/>
              <a:t> gets erased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Write a program fragment to read ten lines from the user and save them in a file named myLines.txt.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Looking for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NetBeans</a:t>
            </a:r>
            <a:r>
              <a:rPr lang="en-CA" dirty="0"/>
              <a:t> looks in the project folder</a:t>
            </a:r>
          </a:p>
          <a:p>
            <a:pPr lvl="1"/>
            <a:r>
              <a:rPr lang="en-CA" dirty="0"/>
              <a:t>Week09 program looks in Week09 folder</a:t>
            </a:r>
          </a:p>
          <a:p>
            <a:r>
              <a:rPr lang="en-CA" dirty="0"/>
              <a:t>What if data is somewhere else?</a:t>
            </a:r>
          </a:p>
          <a:p>
            <a:pPr lvl="1"/>
            <a:r>
              <a:rPr lang="en-CA" dirty="0"/>
              <a:t>can give the program a </a:t>
            </a:r>
            <a:r>
              <a:rPr lang="en-CA" i="1" dirty="0"/>
              <a:t>path</a:t>
            </a:r>
            <a:r>
              <a:rPr lang="en-CA" dirty="0"/>
              <a:t> to the data</a:t>
            </a:r>
          </a:p>
          <a:p>
            <a:pPr lvl="1"/>
            <a:r>
              <a:rPr lang="en-CA" dirty="0"/>
              <a:t>include the path as part of the name</a:t>
            </a:r>
          </a:p>
          <a:p>
            <a:pPr lvl="2"/>
            <a:r>
              <a:rPr lang="en-CA" dirty="0"/>
              <a:t>use / after each folder name (NOT \ or :)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066800" y="5029200"/>
            <a:ext cx="7010400" cy="838200"/>
          </a:xfrm>
          <a:prstGeom prst="rect">
            <a:avLst/>
          </a:prstGeom>
          <a:solidFill>
            <a:schemeClr val="tx1">
              <a:lumMod val="75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Enter the name of the file: </a:t>
            </a:r>
            <a:r>
              <a:rPr lang="en-CA" dirty="0" err="1">
                <a:solidFill>
                  <a:schemeClr val="accent1"/>
                </a:solidFill>
              </a:rPr>
              <a:t>dataFolder</a:t>
            </a:r>
            <a:r>
              <a:rPr lang="en-CA" dirty="0">
                <a:solidFill>
                  <a:schemeClr val="accent1"/>
                </a:solidFill>
              </a:rPr>
              <a:t>/myData.txt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The</a:t>
            </a:r>
            <a:r>
              <a:rPr kumimoji="0" lang="en-CA" sz="2400" b="0" i="0" u="none" strike="noStrike" cap="none" normalizeH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 average of the 25 numbers you entered is 70.04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Files &amp; Folders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Files exist inside folders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/>
          </a:p>
          <a:p>
            <a:pPr lvl="2">
              <a:defRPr/>
            </a:pPr>
            <a:endParaRPr lang="en-CA" dirty="0"/>
          </a:p>
          <a:p>
            <a:pPr lvl="2">
              <a:defRPr/>
            </a:pPr>
            <a:endParaRPr lang="en-CA" dirty="0"/>
          </a:p>
          <a:p>
            <a:pPr lvl="1">
              <a:defRPr/>
            </a:pPr>
            <a:r>
              <a:rPr lang="en-CA" dirty="0"/>
              <a:t>J:\ </a:t>
            </a:r>
            <a:r>
              <a:rPr lang="en-CA" dirty="0" err="1"/>
              <a:t>NetBeans</a:t>
            </a:r>
            <a:r>
              <a:rPr lang="en-CA" dirty="0"/>
              <a:t> Projects\Lab03\</a:t>
            </a:r>
            <a:r>
              <a:rPr lang="en-CA" dirty="0" err="1"/>
              <a:t>src</a:t>
            </a:r>
            <a:r>
              <a:rPr lang="en-CA" dirty="0"/>
              <a:t>\myProg.java</a:t>
            </a:r>
          </a:p>
          <a:p>
            <a:pPr lvl="1">
              <a:defRPr/>
            </a:pPr>
            <a:r>
              <a:rPr lang="en-CA" dirty="0"/>
              <a:t>J:\ </a:t>
            </a:r>
            <a:r>
              <a:rPr lang="en-CA" dirty="0" err="1"/>
              <a:t>NetBeans</a:t>
            </a:r>
            <a:r>
              <a:rPr lang="en-CA" dirty="0"/>
              <a:t> Projects\Lab05\Lab05Data.txt</a:t>
            </a:r>
          </a:p>
        </p:txBody>
      </p:sp>
      <p:sp>
        <p:nvSpPr>
          <p:cNvPr id="4" name="File"/>
          <p:cNvSpPr>
            <a:spLocks noEditPoints="1" noChangeArrowheads="1"/>
          </p:cNvSpPr>
          <p:nvPr/>
        </p:nvSpPr>
        <p:spPr bwMode="auto">
          <a:xfrm>
            <a:off x="1895475" y="3454401"/>
            <a:ext cx="500062" cy="4318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 err="1">
                <a:solidFill>
                  <a:schemeClr val="bg2"/>
                </a:solidFill>
              </a:rPr>
              <a:t>NetBeans</a:t>
            </a:r>
            <a:r>
              <a:rPr lang="en-CA" sz="1800" dirty="0">
                <a:solidFill>
                  <a:schemeClr val="bg2"/>
                </a:solidFill>
              </a:rPr>
              <a:t> Projects</a:t>
            </a:r>
          </a:p>
        </p:txBody>
      </p:sp>
      <p:sp>
        <p:nvSpPr>
          <p:cNvPr id="5" name="cddrive"/>
          <p:cNvSpPr>
            <a:spLocks noEditPoints="1" noChangeArrowheads="1"/>
          </p:cNvSpPr>
          <p:nvPr/>
        </p:nvSpPr>
        <p:spPr bwMode="auto">
          <a:xfrm>
            <a:off x="609600" y="3509963"/>
            <a:ext cx="642937" cy="32067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686 w 21600"/>
              <a:gd name="T9" fmla="*/ 23059 h 21600"/>
              <a:gd name="T10" fmla="*/ 21005 w 21600"/>
              <a:gd name="T11" fmla="*/ 3050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2563" y="12259"/>
                </a:moveTo>
                <a:lnTo>
                  <a:pt x="2563" y="12843"/>
                </a:lnTo>
                <a:lnTo>
                  <a:pt x="2746" y="13427"/>
                </a:lnTo>
                <a:lnTo>
                  <a:pt x="2929" y="14303"/>
                </a:lnTo>
                <a:lnTo>
                  <a:pt x="3112" y="14886"/>
                </a:lnTo>
                <a:lnTo>
                  <a:pt x="3478" y="15470"/>
                </a:lnTo>
                <a:lnTo>
                  <a:pt x="3844" y="16054"/>
                </a:lnTo>
                <a:lnTo>
                  <a:pt x="4393" y="16638"/>
                </a:lnTo>
                <a:lnTo>
                  <a:pt x="4942" y="17222"/>
                </a:lnTo>
                <a:lnTo>
                  <a:pt x="5492" y="17514"/>
                </a:lnTo>
                <a:lnTo>
                  <a:pt x="6224" y="18097"/>
                </a:lnTo>
                <a:lnTo>
                  <a:pt x="6773" y="18389"/>
                </a:lnTo>
                <a:lnTo>
                  <a:pt x="7505" y="18681"/>
                </a:lnTo>
                <a:lnTo>
                  <a:pt x="8237" y="18973"/>
                </a:lnTo>
                <a:lnTo>
                  <a:pt x="9153" y="18973"/>
                </a:lnTo>
                <a:lnTo>
                  <a:pt x="9885" y="19265"/>
                </a:lnTo>
                <a:lnTo>
                  <a:pt x="10800" y="19265"/>
                </a:lnTo>
                <a:lnTo>
                  <a:pt x="11532" y="19265"/>
                </a:lnTo>
                <a:lnTo>
                  <a:pt x="12447" y="18973"/>
                </a:lnTo>
                <a:lnTo>
                  <a:pt x="13180" y="18973"/>
                </a:lnTo>
                <a:lnTo>
                  <a:pt x="13912" y="18681"/>
                </a:lnTo>
                <a:lnTo>
                  <a:pt x="14644" y="18389"/>
                </a:lnTo>
                <a:lnTo>
                  <a:pt x="15376" y="18097"/>
                </a:lnTo>
                <a:lnTo>
                  <a:pt x="16108" y="17514"/>
                </a:lnTo>
                <a:lnTo>
                  <a:pt x="16658" y="17222"/>
                </a:lnTo>
                <a:lnTo>
                  <a:pt x="17207" y="16638"/>
                </a:lnTo>
                <a:lnTo>
                  <a:pt x="17573" y="16054"/>
                </a:lnTo>
                <a:lnTo>
                  <a:pt x="18122" y="15470"/>
                </a:lnTo>
                <a:lnTo>
                  <a:pt x="18305" y="14886"/>
                </a:lnTo>
                <a:lnTo>
                  <a:pt x="18671" y="14303"/>
                </a:lnTo>
                <a:lnTo>
                  <a:pt x="18854" y="13427"/>
                </a:lnTo>
                <a:lnTo>
                  <a:pt x="19037" y="12843"/>
                </a:lnTo>
                <a:lnTo>
                  <a:pt x="19037" y="12259"/>
                </a:lnTo>
                <a:lnTo>
                  <a:pt x="2563" y="12259"/>
                </a:lnTo>
                <a:close/>
              </a:path>
              <a:path w="21600" h="21600" extrusionOk="0">
                <a:moveTo>
                  <a:pt x="2563" y="12259"/>
                </a:moveTo>
                <a:lnTo>
                  <a:pt x="9153" y="12259"/>
                </a:lnTo>
                <a:lnTo>
                  <a:pt x="9153" y="12551"/>
                </a:lnTo>
                <a:lnTo>
                  <a:pt x="9336" y="12843"/>
                </a:lnTo>
                <a:lnTo>
                  <a:pt x="9519" y="13135"/>
                </a:lnTo>
                <a:lnTo>
                  <a:pt x="9702" y="13135"/>
                </a:lnTo>
                <a:lnTo>
                  <a:pt x="9885" y="13427"/>
                </a:lnTo>
                <a:lnTo>
                  <a:pt x="10068" y="13719"/>
                </a:lnTo>
                <a:lnTo>
                  <a:pt x="10434" y="13719"/>
                </a:lnTo>
                <a:lnTo>
                  <a:pt x="10800" y="13719"/>
                </a:lnTo>
                <a:lnTo>
                  <a:pt x="10983" y="13719"/>
                </a:lnTo>
                <a:lnTo>
                  <a:pt x="11349" y="13719"/>
                </a:lnTo>
                <a:lnTo>
                  <a:pt x="11715" y="13427"/>
                </a:lnTo>
                <a:lnTo>
                  <a:pt x="11898" y="13135"/>
                </a:lnTo>
                <a:lnTo>
                  <a:pt x="12081" y="13135"/>
                </a:lnTo>
                <a:lnTo>
                  <a:pt x="12264" y="12843"/>
                </a:lnTo>
                <a:lnTo>
                  <a:pt x="12264" y="12551"/>
                </a:lnTo>
                <a:lnTo>
                  <a:pt x="12264" y="12259"/>
                </a:lnTo>
                <a:lnTo>
                  <a:pt x="9153" y="12259"/>
                </a:lnTo>
                <a:close/>
              </a:path>
              <a:path w="21600" h="21600" extrusionOk="0">
                <a:moveTo>
                  <a:pt x="21600" y="7589"/>
                </a:moveTo>
                <a:lnTo>
                  <a:pt x="17756" y="0"/>
                </a:lnTo>
                <a:lnTo>
                  <a:pt x="10800" y="0"/>
                </a:lnTo>
                <a:lnTo>
                  <a:pt x="3844" y="0"/>
                </a:lnTo>
                <a:lnTo>
                  <a:pt x="0" y="7589"/>
                </a:lnTo>
                <a:lnTo>
                  <a:pt x="0" y="10800"/>
                </a:lnTo>
                <a:lnTo>
                  <a:pt x="0" y="18097"/>
                </a:lnTo>
                <a:lnTo>
                  <a:pt x="1464" y="18097"/>
                </a:lnTo>
                <a:lnTo>
                  <a:pt x="1464" y="21600"/>
                </a:lnTo>
                <a:lnTo>
                  <a:pt x="10800" y="21600"/>
                </a:lnTo>
                <a:lnTo>
                  <a:pt x="19953" y="21600"/>
                </a:lnTo>
                <a:lnTo>
                  <a:pt x="19953" y="18097"/>
                </a:lnTo>
                <a:lnTo>
                  <a:pt x="21600" y="18097"/>
                </a:lnTo>
                <a:lnTo>
                  <a:pt x="21600" y="11092"/>
                </a:lnTo>
                <a:lnTo>
                  <a:pt x="21600" y="7589"/>
                </a:lnTo>
              </a:path>
              <a:path w="21600" h="21600" extrusionOk="0">
                <a:moveTo>
                  <a:pt x="1647" y="18097"/>
                </a:moveTo>
                <a:lnTo>
                  <a:pt x="6407" y="18097"/>
                </a:lnTo>
                <a:moveTo>
                  <a:pt x="19953" y="18097"/>
                </a:moveTo>
                <a:lnTo>
                  <a:pt x="15010" y="18097"/>
                </a:lnTo>
                <a:moveTo>
                  <a:pt x="0" y="7589"/>
                </a:moveTo>
                <a:lnTo>
                  <a:pt x="21417" y="7589"/>
                </a:lnTo>
                <a:lnTo>
                  <a:pt x="21600" y="7589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r>
              <a:rPr lang="en-CA" sz="1800" dirty="0">
                <a:solidFill>
                  <a:schemeClr val="bg2"/>
                </a:solidFill>
              </a:rPr>
              <a:t>J:</a:t>
            </a:r>
          </a:p>
        </p:txBody>
      </p:sp>
      <p:sp>
        <p:nvSpPr>
          <p:cNvPr id="6" name="File"/>
          <p:cNvSpPr>
            <a:spLocks noEditPoints="1" noChangeArrowheads="1"/>
          </p:cNvSpPr>
          <p:nvPr/>
        </p:nvSpPr>
        <p:spPr bwMode="auto">
          <a:xfrm>
            <a:off x="3309938" y="2743201"/>
            <a:ext cx="500062" cy="4318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>
                <a:solidFill>
                  <a:schemeClr val="bg2"/>
                </a:solidFill>
              </a:rPr>
              <a:t>Lab03</a:t>
            </a:r>
          </a:p>
        </p:txBody>
      </p:sp>
      <p:sp>
        <p:nvSpPr>
          <p:cNvPr id="8" name="File"/>
          <p:cNvSpPr>
            <a:spLocks noEditPoints="1" noChangeArrowheads="1"/>
          </p:cNvSpPr>
          <p:nvPr/>
        </p:nvSpPr>
        <p:spPr bwMode="auto">
          <a:xfrm>
            <a:off x="4752975" y="2454276"/>
            <a:ext cx="500062" cy="4318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 err="1">
                <a:solidFill>
                  <a:schemeClr val="bg2"/>
                </a:solidFill>
              </a:rPr>
              <a:t>src</a:t>
            </a:r>
            <a:endParaRPr lang="en-CA" sz="1800" dirty="0">
              <a:solidFill>
                <a:schemeClr val="bg2"/>
              </a:solidFill>
            </a:endParaRPr>
          </a:p>
        </p:txBody>
      </p:sp>
      <p:sp>
        <p:nvSpPr>
          <p:cNvPr id="9" name="Folded Corner 8"/>
          <p:cNvSpPr/>
          <p:nvPr/>
        </p:nvSpPr>
        <p:spPr bwMode="auto">
          <a:xfrm>
            <a:off x="5681662" y="2743201"/>
            <a:ext cx="428625" cy="588962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>
                <a:solidFill>
                  <a:schemeClr val="bg2"/>
                </a:solidFill>
              </a:rPr>
              <a:t>myProg.java</a:t>
            </a:r>
          </a:p>
        </p:txBody>
      </p:sp>
      <p:sp>
        <p:nvSpPr>
          <p:cNvPr id="10" name="File"/>
          <p:cNvSpPr>
            <a:spLocks noEditPoints="1" noChangeArrowheads="1"/>
          </p:cNvSpPr>
          <p:nvPr/>
        </p:nvSpPr>
        <p:spPr bwMode="auto">
          <a:xfrm>
            <a:off x="4752975" y="3604419"/>
            <a:ext cx="500062" cy="4318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>
                <a:solidFill>
                  <a:schemeClr val="bg2"/>
                </a:solidFill>
              </a:rPr>
              <a:t>classes</a:t>
            </a:r>
          </a:p>
        </p:txBody>
      </p:sp>
      <p:sp>
        <p:nvSpPr>
          <p:cNvPr id="11" name="Folded Corner 10"/>
          <p:cNvSpPr/>
          <p:nvPr/>
        </p:nvSpPr>
        <p:spPr bwMode="auto">
          <a:xfrm>
            <a:off x="7162800" y="3525838"/>
            <a:ext cx="428625" cy="588963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 err="1">
                <a:solidFill>
                  <a:schemeClr val="bg2"/>
                </a:solidFill>
              </a:rPr>
              <a:t>myProg.class</a:t>
            </a:r>
            <a:endParaRPr lang="en-CA" sz="1800" dirty="0">
              <a:solidFill>
                <a:schemeClr val="bg2"/>
              </a:solidFill>
            </a:endParaRPr>
          </a:p>
        </p:txBody>
      </p:sp>
      <p:cxnSp>
        <p:nvCxnSpPr>
          <p:cNvPr id="34829" name="Shape 18"/>
          <p:cNvCxnSpPr>
            <a:cxnSpLocks noChangeShapeType="1"/>
            <a:stCxn id="8" idx="3"/>
            <a:endCxn id="9" idx="0"/>
          </p:cNvCxnSpPr>
          <p:nvPr/>
        </p:nvCxnSpPr>
        <p:spPr bwMode="auto">
          <a:xfrm>
            <a:off x="5253037" y="2670176"/>
            <a:ext cx="642938" cy="73025"/>
          </a:xfrm>
          <a:prstGeom prst="bentConnector2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31" name="Shape 22"/>
          <p:cNvCxnSpPr>
            <a:cxnSpLocks noChangeShapeType="1"/>
            <a:stCxn id="10" idx="3"/>
            <a:endCxn id="11" idx="1"/>
          </p:cNvCxnSpPr>
          <p:nvPr/>
        </p:nvCxnSpPr>
        <p:spPr bwMode="auto">
          <a:xfrm>
            <a:off x="5253037" y="3820319"/>
            <a:ext cx="1909763" cy="1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32" name="Elbow Connector 26"/>
          <p:cNvCxnSpPr>
            <a:cxnSpLocks noChangeShapeType="1"/>
            <a:stCxn id="6" idx="3"/>
          </p:cNvCxnSpPr>
          <p:nvPr/>
        </p:nvCxnSpPr>
        <p:spPr bwMode="auto">
          <a:xfrm flipV="1">
            <a:off x="3810000" y="2671763"/>
            <a:ext cx="942975" cy="287338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33" name="Elbow Connector 28"/>
          <p:cNvCxnSpPr>
            <a:cxnSpLocks noChangeShapeType="1"/>
            <a:stCxn id="6" idx="3"/>
          </p:cNvCxnSpPr>
          <p:nvPr/>
        </p:nvCxnSpPr>
        <p:spPr bwMode="auto">
          <a:xfrm>
            <a:off x="3810000" y="2959101"/>
            <a:ext cx="942975" cy="927100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34" name="Elbow Connector 30"/>
          <p:cNvCxnSpPr>
            <a:cxnSpLocks noChangeShapeType="1"/>
            <a:stCxn id="4" idx="3"/>
          </p:cNvCxnSpPr>
          <p:nvPr/>
        </p:nvCxnSpPr>
        <p:spPr bwMode="auto">
          <a:xfrm flipV="1">
            <a:off x="2395537" y="2957513"/>
            <a:ext cx="928688" cy="712788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34836" name="Elbow Connector 34"/>
          <p:cNvCxnSpPr>
            <a:cxnSpLocks noChangeShapeType="1"/>
            <a:stCxn id="5" idx="1"/>
          </p:cNvCxnSpPr>
          <p:nvPr/>
        </p:nvCxnSpPr>
        <p:spPr bwMode="auto">
          <a:xfrm flipV="1">
            <a:off x="1252537" y="3668713"/>
            <a:ext cx="642938" cy="1588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sp>
        <p:nvSpPr>
          <p:cNvPr id="21" name="Folded Corner 20"/>
          <p:cNvSpPr/>
          <p:nvPr/>
        </p:nvSpPr>
        <p:spPr bwMode="auto">
          <a:xfrm>
            <a:off x="6096000" y="4135438"/>
            <a:ext cx="428625" cy="588962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>
                <a:solidFill>
                  <a:schemeClr val="bg2"/>
                </a:solidFill>
              </a:rPr>
              <a:t>Lab05Data.txt</a:t>
            </a:r>
          </a:p>
        </p:txBody>
      </p:sp>
      <p:cxnSp>
        <p:nvCxnSpPr>
          <p:cNvPr id="34838" name="Shape 22"/>
          <p:cNvCxnSpPr>
            <a:cxnSpLocks noChangeShapeType="1"/>
            <a:endCxn id="21" idx="1"/>
          </p:cNvCxnSpPr>
          <p:nvPr/>
        </p:nvCxnSpPr>
        <p:spPr bwMode="auto">
          <a:xfrm>
            <a:off x="3824287" y="4423568"/>
            <a:ext cx="2271713" cy="6351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sp>
        <p:nvSpPr>
          <p:cNvPr id="39" name="File"/>
          <p:cNvSpPr>
            <a:spLocks noEditPoints="1" noChangeArrowheads="1"/>
          </p:cNvSpPr>
          <p:nvPr/>
        </p:nvSpPr>
        <p:spPr bwMode="auto">
          <a:xfrm>
            <a:off x="3309938" y="4211638"/>
            <a:ext cx="500062" cy="4318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>
                <a:solidFill>
                  <a:schemeClr val="bg2"/>
                </a:solidFill>
              </a:rPr>
              <a:t>Lab05</a:t>
            </a:r>
          </a:p>
        </p:txBody>
      </p:sp>
      <p:cxnSp>
        <p:nvCxnSpPr>
          <p:cNvPr id="44" name="Elbow Connector 30"/>
          <p:cNvCxnSpPr>
            <a:cxnSpLocks noChangeShapeType="1"/>
            <a:stCxn id="4" idx="3"/>
          </p:cNvCxnSpPr>
          <p:nvPr/>
        </p:nvCxnSpPr>
        <p:spPr bwMode="auto">
          <a:xfrm>
            <a:off x="2395537" y="3670301"/>
            <a:ext cx="895351" cy="720725"/>
          </a:xfrm>
          <a:prstGeom prst="bentConnector3">
            <a:avLst>
              <a:gd name="adj1" fmla="val 51874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Files &amp; Folders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If you just give the name of the file…</a:t>
            </a:r>
          </a:p>
          <a:p>
            <a:pPr lvl="1">
              <a:defRPr/>
            </a:pPr>
            <a:r>
              <a:rPr lang="en-CA" dirty="0"/>
              <a:t>myData.txt</a:t>
            </a:r>
          </a:p>
          <a:p>
            <a:pPr>
              <a:defRPr/>
            </a:pPr>
            <a:r>
              <a:rPr lang="en-CA" dirty="0"/>
              <a:t>NetBeans looks in the project folder</a:t>
            </a:r>
          </a:p>
          <a:p>
            <a:pPr lvl="1">
              <a:defRPr/>
            </a:pPr>
            <a:r>
              <a:rPr lang="en-CA" dirty="0"/>
              <a:t>not the </a:t>
            </a:r>
            <a:r>
              <a:rPr lang="en-CA" dirty="0" err="1"/>
              <a:t>src</a:t>
            </a:r>
            <a:r>
              <a:rPr lang="en-CA" dirty="0"/>
              <a:t> folder!</a:t>
            </a:r>
          </a:p>
          <a:p>
            <a:pPr lvl="1">
              <a:defRPr/>
            </a:pPr>
            <a:endParaRPr lang="en-CA" dirty="0"/>
          </a:p>
          <a:p>
            <a:pPr lvl="1">
              <a:defRPr/>
            </a:pPr>
            <a:endParaRPr lang="en-CA" dirty="0"/>
          </a:p>
          <a:p>
            <a:pPr>
              <a:defRPr/>
            </a:pPr>
            <a:r>
              <a:rPr lang="en-CA" dirty="0"/>
              <a:t>But you can specify other folders</a:t>
            </a:r>
          </a:p>
          <a:p>
            <a:pPr lvl="1">
              <a:defRPr/>
            </a:pPr>
            <a:r>
              <a:rPr lang="en-CA" dirty="0"/>
              <a:t>absolute/relative paths</a:t>
            </a:r>
          </a:p>
        </p:txBody>
      </p:sp>
      <p:sp>
        <p:nvSpPr>
          <p:cNvPr id="4" name="File"/>
          <p:cNvSpPr>
            <a:spLocks noEditPoints="1" noChangeArrowheads="1"/>
          </p:cNvSpPr>
          <p:nvPr/>
        </p:nvSpPr>
        <p:spPr bwMode="auto">
          <a:xfrm>
            <a:off x="3324225" y="4216400"/>
            <a:ext cx="500062" cy="4318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>
                <a:solidFill>
                  <a:schemeClr val="bg2"/>
                </a:solidFill>
              </a:rPr>
              <a:t>Lab03</a:t>
            </a:r>
          </a:p>
        </p:txBody>
      </p:sp>
      <p:sp>
        <p:nvSpPr>
          <p:cNvPr id="5" name="File"/>
          <p:cNvSpPr>
            <a:spLocks noEditPoints="1" noChangeArrowheads="1"/>
          </p:cNvSpPr>
          <p:nvPr/>
        </p:nvSpPr>
        <p:spPr bwMode="auto">
          <a:xfrm>
            <a:off x="4752975" y="3927475"/>
            <a:ext cx="500062" cy="4318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 err="1">
                <a:solidFill>
                  <a:schemeClr val="bg2"/>
                </a:solidFill>
              </a:rPr>
              <a:t>src</a:t>
            </a:r>
            <a:endParaRPr lang="en-CA" sz="1800" dirty="0">
              <a:solidFill>
                <a:schemeClr val="bg2"/>
              </a:solidFill>
            </a:endParaRPr>
          </a:p>
        </p:txBody>
      </p:sp>
      <p:cxnSp>
        <p:nvCxnSpPr>
          <p:cNvPr id="6" name="Elbow Connector 26"/>
          <p:cNvCxnSpPr>
            <a:cxnSpLocks noChangeShapeType="1"/>
            <a:stCxn id="4" idx="3"/>
          </p:cNvCxnSpPr>
          <p:nvPr/>
        </p:nvCxnSpPr>
        <p:spPr bwMode="auto">
          <a:xfrm flipV="1">
            <a:off x="3824287" y="4144962"/>
            <a:ext cx="928688" cy="287338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sp>
        <p:nvSpPr>
          <p:cNvPr id="7" name="TextBox 6"/>
          <p:cNvSpPr txBox="1"/>
          <p:nvPr/>
        </p:nvSpPr>
        <p:spPr>
          <a:xfrm>
            <a:off x="685800" y="4267200"/>
            <a:ext cx="1806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>
                <a:solidFill>
                  <a:schemeClr val="bg2"/>
                </a:solidFill>
              </a:rPr>
              <a:t>Looks here…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77000" y="4267200"/>
            <a:ext cx="1548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>
                <a:solidFill>
                  <a:schemeClr val="bg2"/>
                </a:solidFill>
              </a:rPr>
              <a:t>…not there</a:t>
            </a:r>
          </a:p>
        </p:txBody>
      </p:sp>
      <p:cxnSp>
        <p:nvCxnSpPr>
          <p:cNvPr id="10" name="Elbow Connector 9"/>
          <p:cNvCxnSpPr>
            <a:stCxn id="7" idx="3"/>
          </p:cNvCxnSpPr>
          <p:nvPr/>
        </p:nvCxnSpPr>
        <p:spPr bwMode="auto">
          <a:xfrm flipV="1">
            <a:off x="2492513" y="4495800"/>
            <a:ext cx="784087" cy="223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Elbow Connector 10"/>
          <p:cNvCxnSpPr>
            <a:stCxn id="8" idx="1"/>
          </p:cNvCxnSpPr>
          <p:nvPr/>
        </p:nvCxnSpPr>
        <p:spPr bwMode="auto">
          <a:xfrm rot="10800000">
            <a:off x="5334000" y="4191001"/>
            <a:ext cx="1143000" cy="30703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File Paths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Somewhat system dependent</a:t>
            </a:r>
          </a:p>
          <a:p>
            <a:pPr lvl="1">
              <a:defRPr/>
            </a:pPr>
            <a:r>
              <a:rPr lang="en-CA" dirty="0"/>
              <a:t>but can always use / to separate folder names</a:t>
            </a:r>
          </a:p>
          <a:p>
            <a:pPr lvl="1">
              <a:defRPr/>
            </a:pPr>
            <a:r>
              <a:rPr lang="en-CA" dirty="0"/>
              <a:t>remember to “escape” \ if inside quote marks</a:t>
            </a:r>
          </a:p>
          <a:p>
            <a:pPr>
              <a:defRPr/>
            </a:pPr>
            <a:r>
              <a:rPr lang="en-CA" dirty="0"/>
              <a:t>Absolute path</a:t>
            </a:r>
          </a:p>
          <a:p>
            <a:pPr lvl="1">
              <a:defRPr/>
            </a:pPr>
            <a:r>
              <a:rPr lang="en-CA" dirty="0"/>
              <a:t>J:/NetBeans Projects/Lab05/Lab05Data.txt</a:t>
            </a:r>
          </a:p>
          <a:p>
            <a:pPr>
              <a:defRPr/>
            </a:pPr>
            <a:r>
              <a:rPr lang="en-CA" dirty="0"/>
              <a:t>Relative path (from L03 folder)</a:t>
            </a:r>
          </a:p>
          <a:p>
            <a:pPr lvl="1">
              <a:defRPr/>
            </a:pPr>
            <a:r>
              <a:rPr lang="en-CA" dirty="0"/>
              <a:t>../Lab05/Lab05Data.txt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File Paths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Use / in Strings in your code</a:t>
            </a:r>
          </a:p>
          <a:p>
            <a:pPr lvl="1">
              <a:defRPr/>
            </a:pPr>
            <a:r>
              <a:rPr lang="en-CA" dirty="0"/>
              <a:t>will work on any machine, not just Windows</a:t>
            </a:r>
          </a:p>
          <a:p>
            <a:pPr>
              <a:defRPr/>
            </a:pPr>
            <a:r>
              <a:rPr lang="en-CA" dirty="0"/>
              <a:t>“..” means the folder my folder is in</a:t>
            </a:r>
          </a:p>
          <a:p>
            <a:pPr lvl="1">
              <a:defRPr/>
            </a:pPr>
            <a:r>
              <a:rPr lang="en-CA" dirty="0"/>
              <a:t>“../..” means the folder that </a:t>
            </a:r>
            <a:r>
              <a:rPr lang="en-CA" i="1" dirty="0"/>
              <a:t>it’s</a:t>
            </a:r>
            <a:r>
              <a:rPr lang="en-CA" dirty="0"/>
              <a:t> in</a:t>
            </a:r>
          </a:p>
          <a:p>
            <a:pPr lvl="2">
              <a:defRPr/>
            </a:pPr>
            <a:r>
              <a:rPr lang="en-CA" dirty="0"/>
              <a:t>and so on!</a:t>
            </a:r>
          </a:p>
          <a:p>
            <a:pPr lvl="2">
              <a:defRPr/>
            </a:pPr>
            <a:endParaRPr lang="en-CA" dirty="0"/>
          </a:p>
          <a:p>
            <a:pPr>
              <a:defRPr/>
            </a:pPr>
            <a:r>
              <a:rPr lang="en-CA" dirty="0"/>
              <a:t>Put data files in project folder</a:t>
            </a:r>
          </a:p>
          <a:p>
            <a:pPr>
              <a:defRPr/>
            </a:pPr>
            <a:r>
              <a:rPr lang="en-CA" dirty="0"/>
              <a:t>Use relative paths</a:t>
            </a:r>
          </a:p>
        </p:txBody>
      </p:sp>
      <p:sp>
        <p:nvSpPr>
          <p:cNvPr id="4" name="File"/>
          <p:cNvSpPr>
            <a:spLocks noEditPoints="1" noChangeArrowheads="1"/>
          </p:cNvSpPr>
          <p:nvPr/>
        </p:nvSpPr>
        <p:spPr bwMode="auto">
          <a:xfrm>
            <a:off x="5886450" y="4216400"/>
            <a:ext cx="500062" cy="4318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 err="1">
                <a:solidFill>
                  <a:schemeClr val="bg2"/>
                </a:solidFill>
              </a:rPr>
              <a:t>NetBeans</a:t>
            </a:r>
            <a:r>
              <a:rPr lang="en-CA" sz="1800" dirty="0">
                <a:solidFill>
                  <a:schemeClr val="bg2"/>
                </a:solidFill>
              </a:rPr>
              <a:t> Projects</a:t>
            </a:r>
          </a:p>
        </p:txBody>
      </p:sp>
      <p:sp>
        <p:nvSpPr>
          <p:cNvPr id="5" name="cddrive"/>
          <p:cNvSpPr>
            <a:spLocks noEditPoints="1" noChangeArrowheads="1"/>
          </p:cNvSpPr>
          <p:nvPr/>
        </p:nvSpPr>
        <p:spPr bwMode="auto">
          <a:xfrm>
            <a:off x="4600575" y="4271962"/>
            <a:ext cx="642937" cy="32067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686 w 21600"/>
              <a:gd name="T9" fmla="*/ 23059 h 21600"/>
              <a:gd name="T10" fmla="*/ 21005 w 21600"/>
              <a:gd name="T11" fmla="*/ 3050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2563" y="12259"/>
                </a:moveTo>
                <a:lnTo>
                  <a:pt x="2563" y="12843"/>
                </a:lnTo>
                <a:lnTo>
                  <a:pt x="2746" y="13427"/>
                </a:lnTo>
                <a:lnTo>
                  <a:pt x="2929" y="14303"/>
                </a:lnTo>
                <a:lnTo>
                  <a:pt x="3112" y="14886"/>
                </a:lnTo>
                <a:lnTo>
                  <a:pt x="3478" y="15470"/>
                </a:lnTo>
                <a:lnTo>
                  <a:pt x="3844" y="16054"/>
                </a:lnTo>
                <a:lnTo>
                  <a:pt x="4393" y="16638"/>
                </a:lnTo>
                <a:lnTo>
                  <a:pt x="4942" y="17222"/>
                </a:lnTo>
                <a:lnTo>
                  <a:pt x="5492" y="17514"/>
                </a:lnTo>
                <a:lnTo>
                  <a:pt x="6224" y="18097"/>
                </a:lnTo>
                <a:lnTo>
                  <a:pt x="6773" y="18389"/>
                </a:lnTo>
                <a:lnTo>
                  <a:pt x="7505" y="18681"/>
                </a:lnTo>
                <a:lnTo>
                  <a:pt x="8237" y="18973"/>
                </a:lnTo>
                <a:lnTo>
                  <a:pt x="9153" y="18973"/>
                </a:lnTo>
                <a:lnTo>
                  <a:pt x="9885" y="19265"/>
                </a:lnTo>
                <a:lnTo>
                  <a:pt x="10800" y="19265"/>
                </a:lnTo>
                <a:lnTo>
                  <a:pt x="11532" y="19265"/>
                </a:lnTo>
                <a:lnTo>
                  <a:pt x="12447" y="18973"/>
                </a:lnTo>
                <a:lnTo>
                  <a:pt x="13180" y="18973"/>
                </a:lnTo>
                <a:lnTo>
                  <a:pt x="13912" y="18681"/>
                </a:lnTo>
                <a:lnTo>
                  <a:pt x="14644" y="18389"/>
                </a:lnTo>
                <a:lnTo>
                  <a:pt x="15376" y="18097"/>
                </a:lnTo>
                <a:lnTo>
                  <a:pt x="16108" y="17514"/>
                </a:lnTo>
                <a:lnTo>
                  <a:pt x="16658" y="17222"/>
                </a:lnTo>
                <a:lnTo>
                  <a:pt x="17207" y="16638"/>
                </a:lnTo>
                <a:lnTo>
                  <a:pt x="17573" y="16054"/>
                </a:lnTo>
                <a:lnTo>
                  <a:pt x="18122" y="15470"/>
                </a:lnTo>
                <a:lnTo>
                  <a:pt x="18305" y="14886"/>
                </a:lnTo>
                <a:lnTo>
                  <a:pt x="18671" y="14303"/>
                </a:lnTo>
                <a:lnTo>
                  <a:pt x="18854" y="13427"/>
                </a:lnTo>
                <a:lnTo>
                  <a:pt x="19037" y="12843"/>
                </a:lnTo>
                <a:lnTo>
                  <a:pt x="19037" y="12259"/>
                </a:lnTo>
                <a:lnTo>
                  <a:pt x="2563" y="12259"/>
                </a:lnTo>
                <a:close/>
              </a:path>
              <a:path w="21600" h="21600" extrusionOk="0">
                <a:moveTo>
                  <a:pt x="2563" y="12259"/>
                </a:moveTo>
                <a:lnTo>
                  <a:pt x="9153" y="12259"/>
                </a:lnTo>
                <a:lnTo>
                  <a:pt x="9153" y="12551"/>
                </a:lnTo>
                <a:lnTo>
                  <a:pt x="9336" y="12843"/>
                </a:lnTo>
                <a:lnTo>
                  <a:pt x="9519" y="13135"/>
                </a:lnTo>
                <a:lnTo>
                  <a:pt x="9702" y="13135"/>
                </a:lnTo>
                <a:lnTo>
                  <a:pt x="9885" y="13427"/>
                </a:lnTo>
                <a:lnTo>
                  <a:pt x="10068" y="13719"/>
                </a:lnTo>
                <a:lnTo>
                  <a:pt x="10434" y="13719"/>
                </a:lnTo>
                <a:lnTo>
                  <a:pt x="10800" y="13719"/>
                </a:lnTo>
                <a:lnTo>
                  <a:pt x="10983" y="13719"/>
                </a:lnTo>
                <a:lnTo>
                  <a:pt x="11349" y="13719"/>
                </a:lnTo>
                <a:lnTo>
                  <a:pt x="11715" y="13427"/>
                </a:lnTo>
                <a:lnTo>
                  <a:pt x="11898" y="13135"/>
                </a:lnTo>
                <a:lnTo>
                  <a:pt x="12081" y="13135"/>
                </a:lnTo>
                <a:lnTo>
                  <a:pt x="12264" y="12843"/>
                </a:lnTo>
                <a:lnTo>
                  <a:pt x="12264" y="12551"/>
                </a:lnTo>
                <a:lnTo>
                  <a:pt x="12264" y="12259"/>
                </a:lnTo>
                <a:lnTo>
                  <a:pt x="9153" y="12259"/>
                </a:lnTo>
                <a:close/>
              </a:path>
              <a:path w="21600" h="21600" extrusionOk="0">
                <a:moveTo>
                  <a:pt x="21600" y="7589"/>
                </a:moveTo>
                <a:lnTo>
                  <a:pt x="17756" y="0"/>
                </a:lnTo>
                <a:lnTo>
                  <a:pt x="10800" y="0"/>
                </a:lnTo>
                <a:lnTo>
                  <a:pt x="3844" y="0"/>
                </a:lnTo>
                <a:lnTo>
                  <a:pt x="0" y="7589"/>
                </a:lnTo>
                <a:lnTo>
                  <a:pt x="0" y="10800"/>
                </a:lnTo>
                <a:lnTo>
                  <a:pt x="0" y="18097"/>
                </a:lnTo>
                <a:lnTo>
                  <a:pt x="1464" y="18097"/>
                </a:lnTo>
                <a:lnTo>
                  <a:pt x="1464" y="21600"/>
                </a:lnTo>
                <a:lnTo>
                  <a:pt x="10800" y="21600"/>
                </a:lnTo>
                <a:lnTo>
                  <a:pt x="19953" y="21600"/>
                </a:lnTo>
                <a:lnTo>
                  <a:pt x="19953" y="18097"/>
                </a:lnTo>
                <a:lnTo>
                  <a:pt x="21600" y="18097"/>
                </a:lnTo>
                <a:lnTo>
                  <a:pt x="21600" y="11092"/>
                </a:lnTo>
                <a:lnTo>
                  <a:pt x="21600" y="7589"/>
                </a:lnTo>
              </a:path>
              <a:path w="21600" h="21600" extrusionOk="0">
                <a:moveTo>
                  <a:pt x="1647" y="18097"/>
                </a:moveTo>
                <a:lnTo>
                  <a:pt x="6407" y="18097"/>
                </a:lnTo>
                <a:moveTo>
                  <a:pt x="19953" y="18097"/>
                </a:moveTo>
                <a:lnTo>
                  <a:pt x="15010" y="18097"/>
                </a:lnTo>
                <a:moveTo>
                  <a:pt x="0" y="7589"/>
                </a:moveTo>
                <a:lnTo>
                  <a:pt x="21417" y="7589"/>
                </a:lnTo>
                <a:lnTo>
                  <a:pt x="21600" y="7589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r>
              <a:rPr lang="en-CA" sz="1800" dirty="0">
                <a:solidFill>
                  <a:schemeClr val="bg2"/>
                </a:solidFill>
              </a:rPr>
              <a:t>J:</a:t>
            </a:r>
          </a:p>
        </p:txBody>
      </p:sp>
      <p:sp>
        <p:nvSpPr>
          <p:cNvPr id="6" name="File"/>
          <p:cNvSpPr>
            <a:spLocks noEditPoints="1" noChangeArrowheads="1"/>
          </p:cNvSpPr>
          <p:nvPr/>
        </p:nvSpPr>
        <p:spPr bwMode="auto">
          <a:xfrm>
            <a:off x="7315200" y="3505200"/>
            <a:ext cx="500062" cy="4318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>
                <a:solidFill>
                  <a:schemeClr val="bg2"/>
                </a:solidFill>
              </a:rPr>
              <a:t>Lab03</a:t>
            </a:r>
          </a:p>
        </p:txBody>
      </p:sp>
      <p:cxnSp>
        <p:nvCxnSpPr>
          <p:cNvPr id="7" name="Elbow Connector 30"/>
          <p:cNvCxnSpPr>
            <a:cxnSpLocks noChangeShapeType="1"/>
            <a:stCxn id="4" idx="3"/>
          </p:cNvCxnSpPr>
          <p:nvPr/>
        </p:nvCxnSpPr>
        <p:spPr bwMode="auto">
          <a:xfrm flipV="1">
            <a:off x="6386512" y="3719512"/>
            <a:ext cx="928688" cy="712788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8" name="Elbow Connector 34"/>
          <p:cNvCxnSpPr>
            <a:cxnSpLocks noChangeShapeType="1"/>
            <a:stCxn id="5" idx="1"/>
          </p:cNvCxnSpPr>
          <p:nvPr/>
        </p:nvCxnSpPr>
        <p:spPr bwMode="auto">
          <a:xfrm flipV="1">
            <a:off x="5243512" y="4430712"/>
            <a:ext cx="642938" cy="1588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sp>
        <p:nvSpPr>
          <p:cNvPr id="9" name="TextBox 8"/>
          <p:cNvSpPr txBox="1"/>
          <p:nvPr/>
        </p:nvSpPr>
        <p:spPr>
          <a:xfrm>
            <a:off x="7010400" y="4953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i="1" dirty="0">
                <a:solidFill>
                  <a:schemeClr val="bg2"/>
                </a:solidFill>
              </a:rPr>
              <a:t>Project Folder</a:t>
            </a:r>
          </a:p>
        </p:txBody>
      </p:sp>
      <p:cxnSp>
        <p:nvCxnSpPr>
          <p:cNvPr id="10" name="Elbow Connector 9"/>
          <p:cNvCxnSpPr>
            <a:stCxn id="9" idx="0"/>
          </p:cNvCxnSpPr>
          <p:nvPr/>
        </p:nvCxnSpPr>
        <p:spPr bwMode="auto">
          <a:xfrm rot="16200000" flipV="1">
            <a:off x="7467600" y="4419600"/>
            <a:ext cx="685800" cy="3810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086600" y="5410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i="1" dirty="0">
                <a:solidFill>
                  <a:schemeClr val="bg2"/>
                </a:solidFill>
              </a:rPr>
              <a:t>..</a:t>
            </a:r>
          </a:p>
        </p:txBody>
      </p:sp>
      <p:cxnSp>
        <p:nvCxnSpPr>
          <p:cNvPr id="16" name="Elbow Connector 15"/>
          <p:cNvCxnSpPr>
            <a:stCxn id="15" idx="1"/>
          </p:cNvCxnSpPr>
          <p:nvPr/>
        </p:nvCxnSpPr>
        <p:spPr bwMode="auto">
          <a:xfrm rot="10800000">
            <a:off x="6705600" y="4876801"/>
            <a:ext cx="381000" cy="764233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7162800" y="60198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i="1" dirty="0">
                <a:solidFill>
                  <a:schemeClr val="bg2"/>
                </a:solidFill>
              </a:rPr>
              <a:t>../..</a:t>
            </a:r>
          </a:p>
        </p:txBody>
      </p:sp>
      <p:cxnSp>
        <p:nvCxnSpPr>
          <p:cNvPr id="27" name="Elbow Connector 26"/>
          <p:cNvCxnSpPr>
            <a:stCxn id="26" idx="1"/>
          </p:cNvCxnSpPr>
          <p:nvPr/>
        </p:nvCxnSpPr>
        <p:spPr bwMode="auto">
          <a:xfrm rot="10800000">
            <a:off x="4953000" y="4800601"/>
            <a:ext cx="2209800" cy="1450033"/>
          </a:xfrm>
          <a:prstGeom prst="bentConnector3">
            <a:avLst>
              <a:gd name="adj1" fmla="val 53988"/>
            </a:avLst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File Streams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Can get program to read from/write to files</a:t>
            </a:r>
          </a:p>
          <a:p>
            <a:pPr lvl="1">
              <a:defRPr/>
            </a:pPr>
            <a:r>
              <a:rPr lang="en-US" dirty="0"/>
              <a:t>connect Scanner to a file instead of System.in</a:t>
            </a:r>
          </a:p>
          <a:p>
            <a:pPr lvl="1">
              <a:defRPr/>
            </a:pPr>
            <a:r>
              <a:rPr lang="en-US" dirty="0"/>
              <a:t>use a </a:t>
            </a:r>
            <a:r>
              <a:rPr lang="en-US" dirty="0" err="1"/>
              <a:t>PrintWriter</a:t>
            </a:r>
            <a:r>
              <a:rPr lang="en-US" dirty="0"/>
              <a:t> instead of </a:t>
            </a:r>
            <a:r>
              <a:rPr lang="en-US" dirty="0" err="1"/>
              <a:t>System.out</a:t>
            </a:r>
            <a:endParaRPr lang="en-US" dirty="0"/>
          </a:p>
          <a:p>
            <a:pPr lvl="1">
              <a:defRPr/>
            </a:pPr>
            <a:r>
              <a:rPr lang="en-US" dirty="0"/>
              <a:t>carry information to/from files</a:t>
            </a:r>
          </a:p>
        </p:txBody>
      </p:sp>
      <p:grpSp>
        <p:nvGrpSpPr>
          <p:cNvPr id="10244" name="Group 30"/>
          <p:cNvGrpSpPr>
            <a:grpSpLocks/>
          </p:cNvGrpSpPr>
          <p:nvPr/>
        </p:nvGrpSpPr>
        <p:grpSpPr bwMode="auto">
          <a:xfrm>
            <a:off x="762000" y="4130675"/>
            <a:ext cx="1219200" cy="2346325"/>
            <a:chOff x="480" y="2650"/>
            <a:chExt cx="768" cy="1478"/>
          </a:xfrm>
        </p:grpSpPr>
        <p:sp>
          <p:nvSpPr>
            <p:cNvPr id="10265" name="AutoShape 4"/>
            <p:cNvSpPr>
              <a:spLocks noChangeArrowheads="1"/>
            </p:cNvSpPr>
            <p:nvPr/>
          </p:nvSpPr>
          <p:spPr bwMode="auto">
            <a:xfrm rot="10800000" flipH="1">
              <a:off x="480" y="2650"/>
              <a:ext cx="768" cy="1152"/>
            </a:xfrm>
            <a:prstGeom prst="foldedCorner">
              <a:avLst>
                <a:gd name="adj" fmla="val 3591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CA" altLang="en-US">
                <a:solidFill>
                  <a:schemeClr val="bg2"/>
                </a:solidFill>
              </a:endParaRPr>
            </a:p>
          </p:txBody>
        </p:sp>
        <p:sp>
          <p:nvSpPr>
            <p:cNvPr id="10266" name="Line 9"/>
            <p:cNvSpPr>
              <a:spLocks noChangeShapeType="1"/>
            </p:cNvSpPr>
            <p:nvPr/>
          </p:nvSpPr>
          <p:spPr bwMode="auto">
            <a:xfrm>
              <a:off x="600" y="313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>
                <a:solidFill>
                  <a:schemeClr val="bg2"/>
                </a:solidFill>
              </a:endParaRPr>
            </a:p>
          </p:txBody>
        </p:sp>
        <p:sp>
          <p:nvSpPr>
            <p:cNvPr id="10267" name="Line 10"/>
            <p:cNvSpPr>
              <a:spLocks noChangeShapeType="1"/>
            </p:cNvSpPr>
            <p:nvPr/>
          </p:nvSpPr>
          <p:spPr bwMode="auto">
            <a:xfrm>
              <a:off x="600" y="3226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>
                <a:solidFill>
                  <a:schemeClr val="bg2"/>
                </a:solidFill>
              </a:endParaRPr>
            </a:p>
          </p:txBody>
        </p:sp>
        <p:sp>
          <p:nvSpPr>
            <p:cNvPr id="10268" name="Line 11"/>
            <p:cNvSpPr>
              <a:spLocks noChangeShapeType="1"/>
            </p:cNvSpPr>
            <p:nvPr/>
          </p:nvSpPr>
          <p:spPr bwMode="auto">
            <a:xfrm>
              <a:off x="600" y="3322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>
                <a:solidFill>
                  <a:schemeClr val="bg2"/>
                </a:solidFill>
              </a:endParaRPr>
            </a:p>
          </p:txBody>
        </p:sp>
        <p:sp>
          <p:nvSpPr>
            <p:cNvPr id="10269" name="Line 12"/>
            <p:cNvSpPr>
              <a:spLocks noChangeShapeType="1"/>
            </p:cNvSpPr>
            <p:nvPr/>
          </p:nvSpPr>
          <p:spPr bwMode="auto">
            <a:xfrm>
              <a:off x="600" y="341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>
                <a:solidFill>
                  <a:schemeClr val="bg2"/>
                </a:solidFill>
              </a:endParaRPr>
            </a:p>
          </p:txBody>
        </p:sp>
        <p:sp>
          <p:nvSpPr>
            <p:cNvPr id="10270" name="Line 13"/>
            <p:cNvSpPr>
              <a:spLocks noChangeShapeType="1"/>
            </p:cNvSpPr>
            <p:nvPr/>
          </p:nvSpPr>
          <p:spPr bwMode="auto">
            <a:xfrm>
              <a:off x="600" y="3514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>
                <a:solidFill>
                  <a:schemeClr val="bg2"/>
                </a:solidFill>
              </a:endParaRPr>
            </a:p>
          </p:txBody>
        </p:sp>
        <p:sp>
          <p:nvSpPr>
            <p:cNvPr id="10271" name="Line 14"/>
            <p:cNvSpPr>
              <a:spLocks noChangeShapeType="1"/>
            </p:cNvSpPr>
            <p:nvPr/>
          </p:nvSpPr>
          <p:spPr bwMode="auto">
            <a:xfrm>
              <a:off x="600" y="361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>
                <a:solidFill>
                  <a:schemeClr val="bg2"/>
                </a:solidFill>
              </a:endParaRPr>
            </a:p>
          </p:txBody>
        </p:sp>
        <p:sp>
          <p:nvSpPr>
            <p:cNvPr id="10272" name="Line 15"/>
            <p:cNvSpPr>
              <a:spLocks noChangeShapeType="1"/>
            </p:cNvSpPr>
            <p:nvPr/>
          </p:nvSpPr>
          <p:spPr bwMode="auto">
            <a:xfrm>
              <a:off x="600" y="3706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>
                <a:solidFill>
                  <a:schemeClr val="bg2"/>
                </a:solidFill>
              </a:endParaRPr>
            </a:p>
          </p:txBody>
        </p:sp>
        <p:sp>
          <p:nvSpPr>
            <p:cNvPr id="10273" name="Text Box 23"/>
            <p:cNvSpPr txBox="1">
              <a:spLocks noChangeArrowheads="1"/>
            </p:cNvSpPr>
            <p:nvPr/>
          </p:nvSpPr>
          <p:spPr bwMode="auto">
            <a:xfrm>
              <a:off x="485" y="3840"/>
              <a:ext cx="7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bg2"/>
                  </a:solidFill>
                </a:rPr>
                <a:t>fileIn.txt</a:t>
              </a:r>
            </a:p>
          </p:txBody>
        </p:sp>
      </p:grpSp>
      <p:sp>
        <p:nvSpPr>
          <p:cNvPr id="10256" name="AutoShape 5"/>
          <p:cNvSpPr>
            <a:spLocks noChangeArrowheads="1"/>
          </p:cNvSpPr>
          <p:nvPr/>
        </p:nvSpPr>
        <p:spPr bwMode="auto">
          <a:xfrm rot="10800000" flipH="1">
            <a:off x="7246938" y="4130675"/>
            <a:ext cx="1219200" cy="1828800"/>
          </a:xfrm>
          <a:prstGeom prst="foldedCorner">
            <a:avLst>
              <a:gd name="adj" fmla="val 35917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7153275" y="6019800"/>
            <a:ext cx="1408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>
                <a:solidFill>
                  <a:schemeClr val="bg2"/>
                </a:solidFill>
              </a:rPr>
              <a:t>fileOut.txt</a:t>
            </a:r>
          </a:p>
        </p:txBody>
      </p:sp>
      <p:grpSp>
        <p:nvGrpSpPr>
          <p:cNvPr id="10246" name="Group 31"/>
          <p:cNvGrpSpPr>
            <a:grpSpLocks/>
          </p:cNvGrpSpPr>
          <p:nvPr/>
        </p:nvGrpSpPr>
        <p:grpSpPr bwMode="auto">
          <a:xfrm>
            <a:off x="3768725" y="4168775"/>
            <a:ext cx="1597025" cy="2308225"/>
            <a:chOff x="2375" y="2674"/>
            <a:chExt cx="1006" cy="1454"/>
          </a:xfrm>
        </p:grpSpPr>
        <p:sp>
          <p:nvSpPr>
            <p:cNvPr id="10254" name="AutoShape 6"/>
            <p:cNvSpPr>
              <a:spLocks noChangeArrowheads="1"/>
            </p:cNvSpPr>
            <p:nvPr/>
          </p:nvSpPr>
          <p:spPr bwMode="auto">
            <a:xfrm>
              <a:off x="2398" y="2674"/>
              <a:ext cx="960" cy="1104"/>
            </a:xfrm>
            <a:prstGeom prst="flowChartPredefinedProcess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CA" altLang="en-US">
                <a:solidFill>
                  <a:schemeClr val="bg2"/>
                </a:solidFill>
              </a:endParaRPr>
            </a:p>
          </p:txBody>
        </p:sp>
        <p:sp>
          <p:nvSpPr>
            <p:cNvPr id="10255" name="Text Box 25"/>
            <p:cNvSpPr txBox="1">
              <a:spLocks noChangeArrowheads="1"/>
            </p:cNvSpPr>
            <p:nvPr/>
          </p:nvSpPr>
          <p:spPr bwMode="auto">
            <a:xfrm>
              <a:off x="2375" y="3840"/>
              <a:ext cx="100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bg2"/>
                  </a:solidFill>
                </a:rPr>
                <a:t>myprog.exe</a:t>
              </a:r>
            </a:p>
          </p:txBody>
        </p:sp>
      </p:grpSp>
      <p:grpSp>
        <p:nvGrpSpPr>
          <p:cNvPr id="10247" name="Group 33"/>
          <p:cNvGrpSpPr>
            <a:grpSpLocks/>
          </p:cNvGrpSpPr>
          <p:nvPr/>
        </p:nvGrpSpPr>
        <p:grpSpPr bwMode="auto">
          <a:xfrm>
            <a:off x="2151063" y="4854575"/>
            <a:ext cx="1447800" cy="1096963"/>
            <a:chOff x="1392" y="3106"/>
            <a:chExt cx="912" cy="691"/>
          </a:xfrm>
        </p:grpSpPr>
        <p:sp>
          <p:nvSpPr>
            <p:cNvPr id="10252" name="AutoShape 7"/>
            <p:cNvSpPr>
              <a:spLocks noChangeArrowheads="1"/>
            </p:cNvSpPr>
            <p:nvPr/>
          </p:nvSpPr>
          <p:spPr bwMode="auto">
            <a:xfrm>
              <a:off x="1392" y="3106"/>
              <a:ext cx="912" cy="240"/>
            </a:xfrm>
            <a:prstGeom prst="rightArrow">
              <a:avLst>
                <a:gd name="adj1" fmla="val 50000"/>
                <a:gd name="adj2" fmla="val 950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CA" altLang="en-US">
                <a:solidFill>
                  <a:schemeClr val="bg2"/>
                </a:solidFill>
              </a:endParaRPr>
            </a:p>
          </p:txBody>
        </p:sp>
        <p:sp>
          <p:nvSpPr>
            <p:cNvPr id="10253" name="Text Box 26"/>
            <p:cNvSpPr txBox="1">
              <a:spLocks noChangeArrowheads="1"/>
            </p:cNvSpPr>
            <p:nvPr/>
          </p:nvSpPr>
          <p:spPr bwMode="auto">
            <a:xfrm>
              <a:off x="1414" y="3274"/>
              <a:ext cx="881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i="1">
                  <a:solidFill>
                    <a:schemeClr val="bg2"/>
                  </a:solidFill>
                </a:rPr>
                <a:t>fin</a:t>
              </a:r>
            </a:p>
            <a:p>
              <a:pPr algn="ctr"/>
              <a:r>
                <a:rPr lang="en-US" altLang="en-US" i="1">
                  <a:solidFill>
                    <a:schemeClr val="bg2"/>
                  </a:solidFill>
                </a:rPr>
                <a:t>(Scanner)</a:t>
              </a:r>
            </a:p>
          </p:txBody>
        </p:sp>
      </p:grpSp>
      <p:grpSp>
        <p:nvGrpSpPr>
          <p:cNvPr id="10248" name="Group 32"/>
          <p:cNvGrpSpPr>
            <a:grpSpLocks/>
          </p:cNvGrpSpPr>
          <p:nvPr/>
        </p:nvGrpSpPr>
        <p:grpSpPr bwMode="auto">
          <a:xfrm>
            <a:off x="5357813" y="4854575"/>
            <a:ext cx="1808162" cy="1096963"/>
            <a:chOff x="3392" y="3106"/>
            <a:chExt cx="1139" cy="691"/>
          </a:xfrm>
        </p:grpSpPr>
        <p:sp>
          <p:nvSpPr>
            <p:cNvPr id="10250" name="AutoShape 8"/>
            <p:cNvSpPr>
              <a:spLocks noChangeArrowheads="1"/>
            </p:cNvSpPr>
            <p:nvPr/>
          </p:nvSpPr>
          <p:spPr bwMode="auto">
            <a:xfrm>
              <a:off x="3504" y="3106"/>
              <a:ext cx="912" cy="240"/>
            </a:xfrm>
            <a:prstGeom prst="rightArrow">
              <a:avLst>
                <a:gd name="adj1" fmla="val 50000"/>
                <a:gd name="adj2" fmla="val 950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CA" altLang="en-US">
                <a:solidFill>
                  <a:schemeClr val="bg2"/>
                </a:solidFill>
              </a:endParaRPr>
            </a:p>
          </p:txBody>
        </p:sp>
        <p:sp>
          <p:nvSpPr>
            <p:cNvPr id="10251" name="Text Box 27"/>
            <p:cNvSpPr txBox="1">
              <a:spLocks noChangeArrowheads="1"/>
            </p:cNvSpPr>
            <p:nvPr/>
          </p:nvSpPr>
          <p:spPr bwMode="auto">
            <a:xfrm>
              <a:off x="3392" y="3274"/>
              <a:ext cx="1139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i="1">
                  <a:solidFill>
                    <a:schemeClr val="bg2"/>
                  </a:solidFill>
                </a:rPr>
                <a:t>fout</a:t>
              </a:r>
            </a:p>
            <a:p>
              <a:pPr algn="ctr"/>
              <a:r>
                <a:rPr lang="en-US" altLang="en-US" i="1">
                  <a:solidFill>
                    <a:schemeClr val="bg2"/>
                  </a:solidFill>
                </a:rPr>
                <a:t>(PrintWriter)</a:t>
              </a:r>
            </a:p>
          </p:txBody>
        </p:sp>
      </p:grpSp>
      <p:sp>
        <p:nvSpPr>
          <p:cNvPr id="33" name="Line 9">
            <a:extLst>
              <a:ext uri="{FF2B5EF4-FFF2-40B4-BE49-F238E27FC236}">
                <a16:creationId xmlns:a16="http://schemas.microsoft.com/office/drawing/2014/main" id="{318EDFAE-D35B-4573-BB19-7807844699A5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4876800"/>
            <a:ext cx="838200" cy="0"/>
          </a:xfrm>
          <a:prstGeom prst="line">
            <a:avLst/>
          </a:prstGeom>
          <a:ln>
            <a:solidFill>
              <a:srgbClr val="FFFF00"/>
            </a:solidFill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 eaLnBrk="0" hangingPunct="0">
              <a:defRPr/>
            </a:pPr>
            <a:endParaRPr lang="en-CA" sz="2000"/>
          </a:p>
        </p:txBody>
      </p:sp>
      <p:sp>
        <p:nvSpPr>
          <p:cNvPr id="34" name="Line 9">
            <a:extLst>
              <a:ext uri="{FF2B5EF4-FFF2-40B4-BE49-F238E27FC236}">
                <a16:creationId xmlns:a16="http://schemas.microsoft.com/office/drawing/2014/main" id="{C93F84B0-E6C7-40EA-BB31-D45A7077DB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5029200"/>
            <a:ext cx="838200" cy="0"/>
          </a:xfrm>
          <a:prstGeom prst="line">
            <a:avLst/>
          </a:prstGeom>
          <a:ln>
            <a:solidFill>
              <a:srgbClr val="FFFF00"/>
            </a:solidFill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 eaLnBrk="0" hangingPunct="0">
              <a:defRPr/>
            </a:pPr>
            <a:endParaRPr lang="en-CA" sz="2000"/>
          </a:p>
        </p:txBody>
      </p:sp>
      <p:sp>
        <p:nvSpPr>
          <p:cNvPr id="35" name="Line 9">
            <a:extLst>
              <a:ext uri="{FF2B5EF4-FFF2-40B4-BE49-F238E27FC236}">
                <a16:creationId xmlns:a16="http://schemas.microsoft.com/office/drawing/2014/main" id="{5C008A18-DDE0-420E-807D-7577872E1B33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5181600"/>
            <a:ext cx="838200" cy="0"/>
          </a:xfrm>
          <a:prstGeom prst="line">
            <a:avLst/>
          </a:prstGeom>
          <a:ln>
            <a:solidFill>
              <a:srgbClr val="FFFF00"/>
            </a:solidFill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 eaLnBrk="0" hangingPunct="0">
              <a:defRPr/>
            </a:pPr>
            <a:endParaRPr lang="en-CA" sz="2000"/>
          </a:p>
        </p:txBody>
      </p:sp>
      <p:sp>
        <p:nvSpPr>
          <p:cNvPr id="36" name="Line 9">
            <a:extLst>
              <a:ext uri="{FF2B5EF4-FFF2-40B4-BE49-F238E27FC236}">
                <a16:creationId xmlns:a16="http://schemas.microsoft.com/office/drawing/2014/main" id="{5FA87108-13E1-4E33-8021-8F4022D2187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2900" y="5410200"/>
            <a:ext cx="838200" cy="0"/>
          </a:xfrm>
          <a:prstGeom prst="line">
            <a:avLst/>
          </a:prstGeom>
          <a:ln>
            <a:solidFill>
              <a:srgbClr val="99FF33"/>
            </a:solidFill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 eaLnBrk="0" hangingPunct="0">
              <a:defRPr/>
            </a:pPr>
            <a:endParaRPr lang="en-CA" sz="2000"/>
          </a:p>
        </p:txBody>
      </p:sp>
      <p:sp>
        <p:nvSpPr>
          <p:cNvPr id="37" name="Line 9">
            <a:extLst>
              <a:ext uri="{FF2B5EF4-FFF2-40B4-BE49-F238E27FC236}">
                <a16:creationId xmlns:a16="http://schemas.microsoft.com/office/drawing/2014/main" id="{6B20F7A4-367B-410A-AC52-B1166BF57F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2900" y="5410200"/>
            <a:ext cx="838200" cy="0"/>
          </a:xfrm>
          <a:prstGeom prst="line">
            <a:avLst/>
          </a:prstGeom>
          <a:ln>
            <a:solidFill>
              <a:srgbClr val="99FF33"/>
            </a:solidFill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ctr" eaLnBrk="0" hangingPunct="0">
              <a:defRPr/>
            </a:pPr>
            <a:endParaRPr lang="en-CA" sz="2000"/>
          </a:p>
        </p:txBody>
      </p:sp>
    </p:spTree>
    <p:extLst>
      <p:ext uri="{BB962C8B-B14F-4D97-AF65-F5344CB8AC3E}">
        <p14:creationId xmlns:p14="http://schemas.microsoft.com/office/powerpoint/2010/main" val="69368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34792 -1.1111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34792 -3.33333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34792 4.44444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0.35833 -0.0754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17" y="-3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Given this directory structure, how would we refer to myProg.java from a program in Lab03?</a:t>
            </a:r>
          </a:p>
        </p:txBody>
      </p:sp>
      <p:sp>
        <p:nvSpPr>
          <p:cNvPr id="4" name="File"/>
          <p:cNvSpPr>
            <a:spLocks noEditPoints="1" noChangeArrowheads="1"/>
          </p:cNvSpPr>
          <p:nvPr/>
        </p:nvSpPr>
        <p:spPr bwMode="auto">
          <a:xfrm>
            <a:off x="1895475" y="4276725"/>
            <a:ext cx="500062" cy="4318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 err="1">
                <a:solidFill>
                  <a:schemeClr val="bg2"/>
                </a:solidFill>
              </a:rPr>
              <a:t>NetBeans</a:t>
            </a:r>
            <a:r>
              <a:rPr lang="en-CA" sz="1800" dirty="0">
                <a:solidFill>
                  <a:schemeClr val="bg2"/>
                </a:solidFill>
              </a:rPr>
              <a:t> Projects</a:t>
            </a:r>
          </a:p>
        </p:txBody>
      </p:sp>
      <p:sp>
        <p:nvSpPr>
          <p:cNvPr id="5" name="cddrive"/>
          <p:cNvSpPr>
            <a:spLocks noEditPoints="1" noChangeArrowheads="1"/>
          </p:cNvSpPr>
          <p:nvPr/>
        </p:nvSpPr>
        <p:spPr bwMode="auto">
          <a:xfrm>
            <a:off x="609600" y="4332287"/>
            <a:ext cx="642937" cy="32067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686 w 21600"/>
              <a:gd name="T9" fmla="*/ 23059 h 21600"/>
              <a:gd name="T10" fmla="*/ 21005 w 21600"/>
              <a:gd name="T11" fmla="*/ 3050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2563" y="12259"/>
                </a:moveTo>
                <a:lnTo>
                  <a:pt x="2563" y="12843"/>
                </a:lnTo>
                <a:lnTo>
                  <a:pt x="2746" y="13427"/>
                </a:lnTo>
                <a:lnTo>
                  <a:pt x="2929" y="14303"/>
                </a:lnTo>
                <a:lnTo>
                  <a:pt x="3112" y="14886"/>
                </a:lnTo>
                <a:lnTo>
                  <a:pt x="3478" y="15470"/>
                </a:lnTo>
                <a:lnTo>
                  <a:pt x="3844" y="16054"/>
                </a:lnTo>
                <a:lnTo>
                  <a:pt x="4393" y="16638"/>
                </a:lnTo>
                <a:lnTo>
                  <a:pt x="4942" y="17222"/>
                </a:lnTo>
                <a:lnTo>
                  <a:pt x="5492" y="17514"/>
                </a:lnTo>
                <a:lnTo>
                  <a:pt x="6224" y="18097"/>
                </a:lnTo>
                <a:lnTo>
                  <a:pt x="6773" y="18389"/>
                </a:lnTo>
                <a:lnTo>
                  <a:pt x="7505" y="18681"/>
                </a:lnTo>
                <a:lnTo>
                  <a:pt x="8237" y="18973"/>
                </a:lnTo>
                <a:lnTo>
                  <a:pt x="9153" y="18973"/>
                </a:lnTo>
                <a:lnTo>
                  <a:pt x="9885" y="19265"/>
                </a:lnTo>
                <a:lnTo>
                  <a:pt x="10800" y="19265"/>
                </a:lnTo>
                <a:lnTo>
                  <a:pt x="11532" y="19265"/>
                </a:lnTo>
                <a:lnTo>
                  <a:pt x="12447" y="18973"/>
                </a:lnTo>
                <a:lnTo>
                  <a:pt x="13180" y="18973"/>
                </a:lnTo>
                <a:lnTo>
                  <a:pt x="13912" y="18681"/>
                </a:lnTo>
                <a:lnTo>
                  <a:pt x="14644" y="18389"/>
                </a:lnTo>
                <a:lnTo>
                  <a:pt x="15376" y="18097"/>
                </a:lnTo>
                <a:lnTo>
                  <a:pt x="16108" y="17514"/>
                </a:lnTo>
                <a:lnTo>
                  <a:pt x="16658" y="17222"/>
                </a:lnTo>
                <a:lnTo>
                  <a:pt x="17207" y="16638"/>
                </a:lnTo>
                <a:lnTo>
                  <a:pt x="17573" y="16054"/>
                </a:lnTo>
                <a:lnTo>
                  <a:pt x="18122" y="15470"/>
                </a:lnTo>
                <a:lnTo>
                  <a:pt x="18305" y="14886"/>
                </a:lnTo>
                <a:lnTo>
                  <a:pt x="18671" y="14303"/>
                </a:lnTo>
                <a:lnTo>
                  <a:pt x="18854" y="13427"/>
                </a:lnTo>
                <a:lnTo>
                  <a:pt x="19037" y="12843"/>
                </a:lnTo>
                <a:lnTo>
                  <a:pt x="19037" y="12259"/>
                </a:lnTo>
                <a:lnTo>
                  <a:pt x="2563" y="12259"/>
                </a:lnTo>
                <a:close/>
              </a:path>
              <a:path w="21600" h="21600" extrusionOk="0">
                <a:moveTo>
                  <a:pt x="2563" y="12259"/>
                </a:moveTo>
                <a:lnTo>
                  <a:pt x="9153" y="12259"/>
                </a:lnTo>
                <a:lnTo>
                  <a:pt x="9153" y="12551"/>
                </a:lnTo>
                <a:lnTo>
                  <a:pt x="9336" y="12843"/>
                </a:lnTo>
                <a:lnTo>
                  <a:pt x="9519" y="13135"/>
                </a:lnTo>
                <a:lnTo>
                  <a:pt x="9702" y="13135"/>
                </a:lnTo>
                <a:lnTo>
                  <a:pt x="9885" y="13427"/>
                </a:lnTo>
                <a:lnTo>
                  <a:pt x="10068" y="13719"/>
                </a:lnTo>
                <a:lnTo>
                  <a:pt x="10434" y="13719"/>
                </a:lnTo>
                <a:lnTo>
                  <a:pt x="10800" y="13719"/>
                </a:lnTo>
                <a:lnTo>
                  <a:pt x="10983" y="13719"/>
                </a:lnTo>
                <a:lnTo>
                  <a:pt x="11349" y="13719"/>
                </a:lnTo>
                <a:lnTo>
                  <a:pt x="11715" y="13427"/>
                </a:lnTo>
                <a:lnTo>
                  <a:pt x="11898" y="13135"/>
                </a:lnTo>
                <a:lnTo>
                  <a:pt x="12081" y="13135"/>
                </a:lnTo>
                <a:lnTo>
                  <a:pt x="12264" y="12843"/>
                </a:lnTo>
                <a:lnTo>
                  <a:pt x="12264" y="12551"/>
                </a:lnTo>
                <a:lnTo>
                  <a:pt x="12264" y="12259"/>
                </a:lnTo>
                <a:lnTo>
                  <a:pt x="9153" y="12259"/>
                </a:lnTo>
                <a:close/>
              </a:path>
              <a:path w="21600" h="21600" extrusionOk="0">
                <a:moveTo>
                  <a:pt x="21600" y="7589"/>
                </a:moveTo>
                <a:lnTo>
                  <a:pt x="17756" y="0"/>
                </a:lnTo>
                <a:lnTo>
                  <a:pt x="10800" y="0"/>
                </a:lnTo>
                <a:lnTo>
                  <a:pt x="3844" y="0"/>
                </a:lnTo>
                <a:lnTo>
                  <a:pt x="0" y="7589"/>
                </a:lnTo>
                <a:lnTo>
                  <a:pt x="0" y="10800"/>
                </a:lnTo>
                <a:lnTo>
                  <a:pt x="0" y="18097"/>
                </a:lnTo>
                <a:lnTo>
                  <a:pt x="1464" y="18097"/>
                </a:lnTo>
                <a:lnTo>
                  <a:pt x="1464" y="21600"/>
                </a:lnTo>
                <a:lnTo>
                  <a:pt x="10800" y="21600"/>
                </a:lnTo>
                <a:lnTo>
                  <a:pt x="19953" y="21600"/>
                </a:lnTo>
                <a:lnTo>
                  <a:pt x="19953" y="18097"/>
                </a:lnTo>
                <a:lnTo>
                  <a:pt x="21600" y="18097"/>
                </a:lnTo>
                <a:lnTo>
                  <a:pt x="21600" y="11092"/>
                </a:lnTo>
                <a:lnTo>
                  <a:pt x="21600" y="7589"/>
                </a:lnTo>
              </a:path>
              <a:path w="21600" h="21600" extrusionOk="0">
                <a:moveTo>
                  <a:pt x="1647" y="18097"/>
                </a:moveTo>
                <a:lnTo>
                  <a:pt x="6407" y="18097"/>
                </a:lnTo>
                <a:moveTo>
                  <a:pt x="19953" y="18097"/>
                </a:moveTo>
                <a:lnTo>
                  <a:pt x="15010" y="18097"/>
                </a:lnTo>
                <a:moveTo>
                  <a:pt x="0" y="7589"/>
                </a:moveTo>
                <a:lnTo>
                  <a:pt x="21417" y="7589"/>
                </a:lnTo>
                <a:lnTo>
                  <a:pt x="21600" y="7589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r>
              <a:rPr lang="en-CA" sz="1800" dirty="0">
                <a:solidFill>
                  <a:schemeClr val="bg2"/>
                </a:solidFill>
              </a:rPr>
              <a:t>J:</a:t>
            </a:r>
          </a:p>
        </p:txBody>
      </p:sp>
      <p:sp>
        <p:nvSpPr>
          <p:cNvPr id="6" name="File"/>
          <p:cNvSpPr>
            <a:spLocks noEditPoints="1" noChangeArrowheads="1"/>
          </p:cNvSpPr>
          <p:nvPr/>
        </p:nvSpPr>
        <p:spPr bwMode="auto">
          <a:xfrm>
            <a:off x="3309938" y="3565525"/>
            <a:ext cx="500062" cy="4318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>
                <a:solidFill>
                  <a:schemeClr val="bg2"/>
                </a:solidFill>
              </a:rPr>
              <a:t>Lab03</a:t>
            </a:r>
          </a:p>
        </p:txBody>
      </p:sp>
      <p:sp>
        <p:nvSpPr>
          <p:cNvPr id="7" name="File"/>
          <p:cNvSpPr>
            <a:spLocks noEditPoints="1" noChangeArrowheads="1"/>
          </p:cNvSpPr>
          <p:nvPr/>
        </p:nvSpPr>
        <p:spPr bwMode="auto">
          <a:xfrm>
            <a:off x="4752975" y="3276600"/>
            <a:ext cx="500062" cy="4318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 err="1">
                <a:solidFill>
                  <a:schemeClr val="bg2"/>
                </a:solidFill>
              </a:rPr>
              <a:t>src</a:t>
            </a:r>
            <a:endParaRPr lang="en-CA" sz="1800" dirty="0">
              <a:solidFill>
                <a:schemeClr val="bg2"/>
              </a:solidFill>
            </a:endParaRPr>
          </a:p>
        </p:txBody>
      </p:sp>
      <p:sp>
        <p:nvSpPr>
          <p:cNvPr id="8" name="Folded Corner 7"/>
          <p:cNvSpPr/>
          <p:nvPr/>
        </p:nvSpPr>
        <p:spPr bwMode="auto">
          <a:xfrm>
            <a:off x="5681662" y="3565525"/>
            <a:ext cx="428625" cy="588962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>
                <a:solidFill>
                  <a:schemeClr val="bg2"/>
                </a:solidFill>
              </a:rPr>
              <a:t>myProg.java</a:t>
            </a:r>
          </a:p>
        </p:txBody>
      </p:sp>
      <p:sp>
        <p:nvSpPr>
          <p:cNvPr id="9" name="File"/>
          <p:cNvSpPr>
            <a:spLocks noEditPoints="1" noChangeArrowheads="1"/>
          </p:cNvSpPr>
          <p:nvPr/>
        </p:nvSpPr>
        <p:spPr bwMode="auto">
          <a:xfrm>
            <a:off x="4752975" y="4426743"/>
            <a:ext cx="500062" cy="4318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>
                <a:solidFill>
                  <a:schemeClr val="bg2"/>
                </a:solidFill>
              </a:rPr>
              <a:t>classes</a:t>
            </a:r>
          </a:p>
        </p:txBody>
      </p:sp>
      <p:sp>
        <p:nvSpPr>
          <p:cNvPr id="10" name="Folded Corner 9"/>
          <p:cNvSpPr/>
          <p:nvPr/>
        </p:nvSpPr>
        <p:spPr bwMode="auto">
          <a:xfrm>
            <a:off x="7162800" y="4348162"/>
            <a:ext cx="428625" cy="588963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 err="1">
                <a:solidFill>
                  <a:schemeClr val="bg2"/>
                </a:solidFill>
              </a:rPr>
              <a:t>myProg.class</a:t>
            </a:r>
            <a:endParaRPr lang="en-CA" sz="1800" dirty="0">
              <a:solidFill>
                <a:schemeClr val="bg2"/>
              </a:solidFill>
            </a:endParaRPr>
          </a:p>
        </p:txBody>
      </p:sp>
      <p:cxnSp>
        <p:nvCxnSpPr>
          <p:cNvPr id="11" name="Shape 18"/>
          <p:cNvCxnSpPr>
            <a:cxnSpLocks noChangeShapeType="1"/>
            <a:stCxn id="7" idx="3"/>
            <a:endCxn id="8" idx="0"/>
          </p:cNvCxnSpPr>
          <p:nvPr/>
        </p:nvCxnSpPr>
        <p:spPr bwMode="auto">
          <a:xfrm>
            <a:off x="5253037" y="3492500"/>
            <a:ext cx="642938" cy="73025"/>
          </a:xfrm>
          <a:prstGeom prst="bentConnector2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2" name="Shape 22"/>
          <p:cNvCxnSpPr>
            <a:cxnSpLocks noChangeShapeType="1"/>
            <a:stCxn id="9" idx="3"/>
            <a:endCxn id="10" idx="1"/>
          </p:cNvCxnSpPr>
          <p:nvPr/>
        </p:nvCxnSpPr>
        <p:spPr bwMode="auto">
          <a:xfrm>
            <a:off x="5253037" y="4642643"/>
            <a:ext cx="1909763" cy="1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3" name="Elbow Connector 26"/>
          <p:cNvCxnSpPr>
            <a:cxnSpLocks noChangeShapeType="1"/>
            <a:stCxn id="6" idx="3"/>
          </p:cNvCxnSpPr>
          <p:nvPr/>
        </p:nvCxnSpPr>
        <p:spPr bwMode="auto">
          <a:xfrm flipV="1">
            <a:off x="3810000" y="3494087"/>
            <a:ext cx="942975" cy="287338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4" name="Elbow Connector 28"/>
          <p:cNvCxnSpPr>
            <a:cxnSpLocks noChangeShapeType="1"/>
            <a:stCxn id="6" idx="3"/>
          </p:cNvCxnSpPr>
          <p:nvPr/>
        </p:nvCxnSpPr>
        <p:spPr bwMode="auto">
          <a:xfrm>
            <a:off x="3810000" y="3781425"/>
            <a:ext cx="942975" cy="927100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5" name="Elbow Connector 30"/>
          <p:cNvCxnSpPr>
            <a:cxnSpLocks noChangeShapeType="1"/>
            <a:stCxn id="4" idx="3"/>
          </p:cNvCxnSpPr>
          <p:nvPr/>
        </p:nvCxnSpPr>
        <p:spPr bwMode="auto">
          <a:xfrm flipV="1">
            <a:off x="2395537" y="3779837"/>
            <a:ext cx="928688" cy="712788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6" name="Elbow Connector 34"/>
          <p:cNvCxnSpPr>
            <a:cxnSpLocks noChangeShapeType="1"/>
            <a:stCxn id="5" idx="1"/>
          </p:cNvCxnSpPr>
          <p:nvPr/>
        </p:nvCxnSpPr>
        <p:spPr bwMode="auto">
          <a:xfrm flipV="1">
            <a:off x="1252537" y="4491037"/>
            <a:ext cx="642938" cy="1588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sp>
        <p:nvSpPr>
          <p:cNvPr id="17" name="Folded Corner 16"/>
          <p:cNvSpPr/>
          <p:nvPr/>
        </p:nvSpPr>
        <p:spPr bwMode="auto">
          <a:xfrm>
            <a:off x="6096000" y="4957762"/>
            <a:ext cx="428625" cy="588962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>
                <a:solidFill>
                  <a:schemeClr val="bg2"/>
                </a:solidFill>
              </a:rPr>
              <a:t>Lab05Data.txt</a:t>
            </a:r>
          </a:p>
        </p:txBody>
      </p:sp>
      <p:cxnSp>
        <p:nvCxnSpPr>
          <p:cNvPr id="18" name="Shape 22"/>
          <p:cNvCxnSpPr>
            <a:cxnSpLocks noChangeShapeType="1"/>
            <a:endCxn id="17" idx="1"/>
          </p:cNvCxnSpPr>
          <p:nvPr/>
        </p:nvCxnSpPr>
        <p:spPr bwMode="auto">
          <a:xfrm>
            <a:off x="3824287" y="5245892"/>
            <a:ext cx="2271713" cy="6351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  <p:sp>
        <p:nvSpPr>
          <p:cNvPr id="19" name="File"/>
          <p:cNvSpPr>
            <a:spLocks noEditPoints="1" noChangeArrowheads="1"/>
          </p:cNvSpPr>
          <p:nvPr/>
        </p:nvSpPr>
        <p:spPr bwMode="auto">
          <a:xfrm>
            <a:off x="3309938" y="5033962"/>
            <a:ext cx="500062" cy="4318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CA" sz="18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CA" sz="1800" dirty="0">
                <a:solidFill>
                  <a:schemeClr val="bg2"/>
                </a:solidFill>
              </a:rPr>
              <a:t>Lab05</a:t>
            </a:r>
          </a:p>
        </p:txBody>
      </p:sp>
      <p:cxnSp>
        <p:nvCxnSpPr>
          <p:cNvPr id="20" name="Elbow Connector 30"/>
          <p:cNvCxnSpPr>
            <a:cxnSpLocks noChangeShapeType="1"/>
            <a:stCxn id="4" idx="3"/>
          </p:cNvCxnSpPr>
          <p:nvPr/>
        </p:nvCxnSpPr>
        <p:spPr bwMode="auto">
          <a:xfrm>
            <a:off x="2395537" y="4492625"/>
            <a:ext cx="895351" cy="720725"/>
          </a:xfrm>
          <a:prstGeom prst="bentConnector3">
            <a:avLst>
              <a:gd name="adj1" fmla="val 51874"/>
            </a:avLst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09279-6991-442A-8F15-418567388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More File I/O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00AB1-F2A7-43DF-8829-E6A69AADA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Not catching the </a:t>
            </a:r>
            <a:r>
              <a:rPr lang="en-CA" dirty="0" err="1"/>
              <a:t>FileNotFoundException</a:t>
            </a:r>
            <a:endParaRPr lang="en-CA" dirty="0"/>
          </a:p>
          <a:p>
            <a:r>
              <a:rPr lang="en-CA" dirty="0"/>
              <a:t>Output buffering</a:t>
            </a:r>
          </a:p>
          <a:p>
            <a:r>
              <a:rPr lang="en-CA" dirty="0"/>
              <a:t>Appending to a file</a:t>
            </a:r>
          </a:p>
          <a:p>
            <a:r>
              <a:rPr lang="en-CA" dirty="0"/>
              <a:t>The File type and its uses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800132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i="1" dirty="0"/>
              <a:t>Not</a:t>
            </a:r>
            <a:r>
              <a:rPr lang="en-CA" dirty="0"/>
              <a:t> Catching the </a:t>
            </a:r>
            <a:r>
              <a:rPr lang="en-CA" dirty="0" err="1"/>
              <a:t>FNFException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>
              <a:defRPr/>
            </a:pPr>
            <a:r>
              <a:rPr lang="en-CA" dirty="0"/>
              <a:t>An error message when we try to open a file</a:t>
            </a:r>
          </a:p>
          <a:p>
            <a:pPr lvl="1">
              <a:defRPr/>
            </a:pPr>
            <a:r>
              <a:rPr lang="en-CA" dirty="0"/>
              <a:t>“… </a:t>
            </a:r>
            <a:r>
              <a:rPr lang="en-CA" dirty="0" err="1"/>
              <a:t>java.io.FileNotFoundException</a:t>
            </a:r>
            <a:br>
              <a:rPr lang="en-CA" dirty="0"/>
            </a:br>
            <a:r>
              <a:rPr lang="en-CA" dirty="0"/>
              <a:t>must be caught or declared to be thrown”</a:t>
            </a:r>
          </a:p>
          <a:p>
            <a:pPr>
              <a:defRPr/>
            </a:pPr>
            <a:r>
              <a:rPr lang="en-CA" dirty="0" err="1"/>
              <a:t>FNFEx</a:t>
            </a:r>
            <a:r>
              <a:rPr lang="en-CA" baseline="30000" dirty="0" err="1"/>
              <a:t>n</a:t>
            </a:r>
            <a:r>
              <a:rPr lang="en-CA" dirty="0"/>
              <a:t> is </a:t>
            </a:r>
            <a:r>
              <a:rPr lang="en-CA" i="1" dirty="0"/>
              <a:t>not</a:t>
            </a:r>
            <a:r>
              <a:rPr lang="en-CA" dirty="0"/>
              <a:t> a </a:t>
            </a:r>
            <a:r>
              <a:rPr lang="en-CA" dirty="0" err="1"/>
              <a:t>RuntimeException</a:t>
            </a:r>
            <a:endParaRPr lang="en-CA" dirty="0"/>
          </a:p>
          <a:p>
            <a:pPr lvl="1">
              <a:defRPr/>
            </a:pPr>
            <a:r>
              <a:rPr lang="en-CA" dirty="0" err="1"/>
              <a:t>RuntimeExceptions</a:t>
            </a:r>
            <a:r>
              <a:rPr lang="en-CA" dirty="0"/>
              <a:t> are nicer</a:t>
            </a:r>
          </a:p>
          <a:p>
            <a:pPr lvl="2">
              <a:defRPr/>
            </a:pPr>
            <a:r>
              <a:rPr lang="en-CA" dirty="0"/>
              <a:t>don’t need to say you’re not catching them</a:t>
            </a:r>
          </a:p>
          <a:p>
            <a:pPr lvl="1">
              <a:defRPr/>
            </a:pPr>
            <a:r>
              <a:rPr lang="en-CA" dirty="0"/>
              <a:t>you need to catch the </a:t>
            </a:r>
            <a:r>
              <a:rPr lang="en-CA" dirty="0" err="1"/>
              <a:t>FNFException</a:t>
            </a:r>
            <a:r>
              <a:rPr lang="en-CA" dirty="0"/>
              <a:t>…</a:t>
            </a:r>
          </a:p>
          <a:p>
            <a:pPr lvl="1">
              <a:defRPr/>
            </a:pPr>
            <a:r>
              <a:rPr lang="en-CA" dirty="0"/>
              <a:t>… or </a:t>
            </a:r>
            <a:r>
              <a:rPr lang="en-CA" i="1" dirty="0"/>
              <a:t>say</a:t>
            </a:r>
            <a:r>
              <a:rPr lang="en-CA" dirty="0"/>
              <a:t> </a:t>
            </a:r>
            <a:r>
              <a:rPr lang="en-CA" i="1" dirty="0"/>
              <a:t>you’re not going to </a:t>
            </a:r>
            <a:r>
              <a:rPr lang="en-CA" dirty="0"/>
              <a:t>catch it!</a:t>
            </a:r>
          </a:p>
        </p:txBody>
      </p:sp>
    </p:spTree>
    <p:extLst>
      <p:ext uri="{BB962C8B-B14F-4D97-AF65-F5344CB8AC3E}">
        <p14:creationId xmlns:p14="http://schemas.microsoft.com/office/powerpoint/2010/main" val="40082884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Declaring an Exception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>
              <a:defRPr/>
            </a:pPr>
            <a:r>
              <a:rPr lang="en-CA" dirty="0"/>
              <a:t>Say you’re not catching it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public static void </a:t>
            </a:r>
            <a:r>
              <a:rPr lang="en-US" sz="2400" dirty="0" err="1">
                <a:solidFill>
                  <a:schemeClr val="accent1"/>
                </a:solidFill>
              </a:rPr>
              <a:t>someMethod</a:t>
            </a:r>
            <a:r>
              <a:rPr lang="en-US" sz="2400" dirty="0">
                <a:solidFill>
                  <a:schemeClr val="accent1"/>
                </a:solidFill>
              </a:rPr>
              <a:t>(String </a:t>
            </a:r>
            <a:r>
              <a:rPr lang="en-US" sz="2400" dirty="0" err="1">
                <a:solidFill>
                  <a:schemeClr val="accent1"/>
                </a:solidFill>
              </a:rPr>
              <a:t>someParam</a:t>
            </a:r>
            <a:r>
              <a:rPr lang="en-US" sz="2400" dirty="0">
                <a:solidFill>
                  <a:schemeClr val="accent1"/>
                </a:solidFill>
              </a:rPr>
              <a:t>) </a:t>
            </a:r>
            <a:br>
              <a:rPr lang="en-US" sz="2400" dirty="0">
                <a:solidFill>
                  <a:schemeClr val="accent1"/>
                </a:solidFill>
              </a:rPr>
            </a:br>
            <a:r>
              <a:rPr lang="en-US" sz="2400" b="1" dirty="0">
                <a:solidFill>
                  <a:schemeClr val="accent1"/>
                </a:solidFill>
              </a:rPr>
              <a:t>throws </a:t>
            </a:r>
            <a:r>
              <a:rPr lang="en-US" sz="2400" b="1" dirty="0" err="1">
                <a:solidFill>
                  <a:schemeClr val="accent1"/>
                </a:solidFill>
              </a:rPr>
              <a:t>FileNotFoundException</a:t>
            </a:r>
            <a:r>
              <a:rPr lang="en-US" sz="2400" dirty="0">
                <a:solidFill>
                  <a:schemeClr val="accent1"/>
                </a:solidFill>
              </a:rPr>
              <a:t> {</a:t>
            </a:r>
          </a:p>
          <a:p>
            <a:pPr lvl="2">
              <a:defRPr/>
            </a:pPr>
            <a:r>
              <a:rPr lang="en-CA" dirty="0"/>
              <a:t>NOTE where it is – </a:t>
            </a:r>
            <a:r>
              <a:rPr lang="en-CA" i="1" dirty="0"/>
              <a:t>before</a:t>
            </a:r>
            <a:r>
              <a:rPr lang="en-CA" dirty="0"/>
              <a:t> the body’s opening brace</a:t>
            </a:r>
          </a:p>
          <a:p>
            <a:pPr>
              <a:defRPr/>
            </a:pPr>
            <a:r>
              <a:rPr lang="en-CA" dirty="0"/>
              <a:t>Note: </a:t>
            </a:r>
            <a:r>
              <a:rPr lang="en-CA" b="1" dirty="0"/>
              <a:t>throws</a:t>
            </a:r>
            <a:r>
              <a:rPr lang="en-CA" dirty="0"/>
              <a:t> instead of throw</a:t>
            </a:r>
          </a:p>
          <a:p>
            <a:pPr lvl="1">
              <a:defRPr/>
            </a:pPr>
            <a:r>
              <a:rPr lang="en-CA" dirty="0"/>
              <a:t>throw is a </a:t>
            </a:r>
            <a:r>
              <a:rPr lang="en-CA" i="1" dirty="0"/>
              <a:t>command</a:t>
            </a:r>
          </a:p>
          <a:p>
            <a:pPr lvl="2">
              <a:defRPr/>
            </a:pPr>
            <a:r>
              <a:rPr lang="en-CA" dirty="0"/>
              <a:t>tells computer to </a:t>
            </a:r>
            <a:r>
              <a:rPr lang="en-CA" b="1" dirty="0"/>
              <a:t>do</a:t>
            </a:r>
            <a:r>
              <a:rPr lang="en-CA" dirty="0"/>
              <a:t> something</a:t>
            </a:r>
          </a:p>
          <a:p>
            <a:pPr lvl="1">
              <a:defRPr/>
            </a:pPr>
            <a:r>
              <a:rPr lang="en-CA" dirty="0"/>
              <a:t>throws is a </a:t>
            </a:r>
            <a:r>
              <a:rPr lang="en-CA" i="1" dirty="0"/>
              <a:t>description</a:t>
            </a:r>
          </a:p>
          <a:p>
            <a:pPr lvl="2">
              <a:defRPr/>
            </a:pPr>
            <a:r>
              <a:rPr lang="en-CA" dirty="0"/>
              <a:t>says what this method sometimes </a:t>
            </a:r>
            <a:r>
              <a:rPr lang="en-CA" b="1" dirty="0"/>
              <a:t>does</a:t>
            </a:r>
          </a:p>
        </p:txBody>
      </p:sp>
    </p:spTree>
    <p:extLst>
      <p:ext uri="{BB962C8B-B14F-4D97-AF65-F5344CB8AC3E}">
        <p14:creationId xmlns:p14="http://schemas.microsoft.com/office/powerpoint/2010/main" val="5872492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When to Use a throws Clause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Use throws </a:t>
            </a:r>
            <a:r>
              <a:rPr lang="en-CA" dirty="0" err="1"/>
              <a:t>FileNotFoundException</a:t>
            </a:r>
            <a:r>
              <a:rPr lang="en-CA" dirty="0"/>
              <a:t> in</a:t>
            </a:r>
          </a:p>
          <a:p>
            <a:pPr lvl="1">
              <a:defRPr/>
            </a:pPr>
            <a:r>
              <a:rPr lang="en-CA" dirty="0"/>
              <a:t>any method that opens a file (without catching)</a:t>
            </a:r>
          </a:p>
          <a:p>
            <a:pPr lvl="1">
              <a:defRPr/>
            </a:pPr>
            <a:r>
              <a:rPr lang="en-CA" dirty="0"/>
              <a:t>any method that </a:t>
            </a:r>
            <a:r>
              <a:rPr lang="en-CA" i="1" dirty="0"/>
              <a:t>calls</a:t>
            </a:r>
            <a:r>
              <a:rPr lang="en-CA" dirty="0"/>
              <a:t> any method that has that throws clause (and </a:t>
            </a:r>
            <a:r>
              <a:rPr lang="en-CA" i="1" dirty="0"/>
              <a:t>doesn’t catch it</a:t>
            </a:r>
            <a:r>
              <a:rPr lang="en-CA" dirty="0"/>
              <a:t>)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public static void </a:t>
            </a:r>
            <a:r>
              <a:rPr lang="en-CA" sz="2400" dirty="0" err="1">
                <a:solidFill>
                  <a:schemeClr val="accent1"/>
                </a:solidFill>
              </a:rPr>
              <a:t>anotherMethod</a:t>
            </a:r>
            <a:r>
              <a:rPr lang="en-CA" sz="2400" dirty="0">
                <a:solidFill>
                  <a:schemeClr val="accent1"/>
                </a:solidFill>
              </a:rPr>
              <a:t>()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b="1" dirty="0">
                <a:solidFill>
                  <a:schemeClr val="accent1"/>
                </a:solidFill>
              </a:rPr>
              <a:t>throws </a:t>
            </a:r>
            <a:r>
              <a:rPr lang="en-CA" sz="2400" b="1" dirty="0" err="1">
                <a:solidFill>
                  <a:schemeClr val="accent1"/>
                </a:solidFill>
              </a:rPr>
              <a:t>FileNotFoundException</a:t>
            </a:r>
            <a:r>
              <a:rPr lang="en-CA" sz="2400" b="1" dirty="0">
                <a:solidFill>
                  <a:schemeClr val="accent1"/>
                </a:solidFill>
              </a:rPr>
              <a:t> </a:t>
            </a:r>
            <a:r>
              <a:rPr lang="en-CA" sz="2400" dirty="0">
                <a:solidFill>
                  <a:schemeClr val="accent1"/>
                </a:solidFill>
              </a:rPr>
              <a:t>{ 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someMethod</a:t>
            </a:r>
            <a:r>
              <a:rPr lang="en-CA" sz="2400" dirty="0">
                <a:solidFill>
                  <a:schemeClr val="accent1"/>
                </a:solidFill>
              </a:rPr>
              <a:t>("see previous slide");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2">
              <a:defRPr/>
            </a:pPr>
            <a:r>
              <a:rPr lang="en-CA" dirty="0" err="1"/>
              <a:t>someMethod</a:t>
            </a:r>
            <a:r>
              <a:rPr lang="en-CA" dirty="0"/>
              <a:t> </a:t>
            </a:r>
            <a:r>
              <a:rPr lang="en-CA" i="1" dirty="0"/>
              <a:t>may</a:t>
            </a:r>
            <a:r>
              <a:rPr lang="en-CA" dirty="0"/>
              <a:t> throw </a:t>
            </a:r>
            <a:r>
              <a:rPr lang="en-CA" dirty="0" err="1"/>
              <a:t>FNFEx</a:t>
            </a:r>
            <a:r>
              <a:rPr lang="en-CA" baseline="30000" dirty="0" err="1"/>
              <a:t>n</a:t>
            </a:r>
            <a:r>
              <a:rPr lang="en-CA" dirty="0"/>
              <a:t> (it says so)</a:t>
            </a:r>
          </a:p>
          <a:p>
            <a:pPr lvl="2">
              <a:defRPr/>
            </a:pPr>
            <a:r>
              <a:rPr lang="en-CA" dirty="0" err="1"/>
              <a:t>anotherMethod</a:t>
            </a:r>
            <a:r>
              <a:rPr lang="en-CA" dirty="0"/>
              <a:t> </a:t>
            </a:r>
            <a:r>
              <a:rPr lang="en-CA" i="1" dirty="0"/>
              <a:t>won’t</a:t>
            </a:r>
            <a:r>
              <a:rPr lang="en-CA" dirty="0"/>
              <a:t> catch it (so it needs to say)</a:t>
            </a:r>
          </a:p>
        </p:txBody>
      </p:sp>
    </p:spTree>
    <p:extLst>
      <p:ext uri="{BB962C8B-B14F-4D97-AF65-F5344CB8AC3E}">
        <p14:creationId xmlns:p14="http://schemas.microsoft.com/office/powerpoint/2010/main" val="8234052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Javadoc @throws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Add @throws tag to </a:t>
            </a:r>
            <a:r>
              <a:rPr lang="en-CA" dirty="0" err="1"/>
              <a:t>javadoc</a:t>
            </a:r>
            <a:r>
              <a:rPr lang="en-CA" dirty="0"/>
              <a:t> comment</a:t>
            </a:r>
          </a:p>
          <a:p>
            <a:pPr lvl="1"/>
            <a:r>
              <a:rPr lang="en-CA" dirty="0"/>
              <a:t>says that this method throws an exception</a:t>
            </a:r>
          </a:p>
          <a:p>
            <a:pPr lvl="1"/>
            <a:r>
              <a:rPr lang="en-CA" dirty="0"/>
              <a:t>says what kind(s) of exception it throws</a:t>
            </a:r>
          </a:p>
          <a:p>
            <a:pPr lvl="1"/>
            <a:r>
              <a:rPr lang="en-CA" dirty="0"/>
              <a:t>says why it might be thrown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chemeClr val="accent1"/>
                </a:solidFill>
              </a:rPr>
              <a:t>/**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chemeClr val="accent1"/>
                </a:solidFill>
              </a:rPr>
              <a:t> * …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chemeClr val="accent1"/>
                </a:solidFill>
              </a:rPr>
              <a:t> * @throws </a:t>
            </a:r>
            <a:r>
              <a:rPr lang="en-CA" sz="2000" dirty="0" err="1">
                <a:solidFill>
                  <a:schemeClr val="accent1"/>
                </a:solidFill>
              </a:rPr>
              <a:t>FileNotFoundException</a:t>
            </a:r>
            <a:r>
              <a:rPr lang="en-CA" sz="2000" dirty="0">
                <a:solidFill>
                  <a:schemeClr val="accent1"/>
                </a:solidFill>
              </a:rPr>
              <a:t> if user fails to provide a suitable</a:t>
            </a:r>
            <a:br>
              <a:rPr lang="en-CA" sz="2000" dirty="0">
                <a:solidFill>
                  <a:schemeClr val="accent1"/>
                </a:solidFill>
              </a:rPr>
            </a:br>
            <a:r>
              <a:rPr lang="en-CA" sz="2000" dirty="0">
                <a:solidFill>
                  <a:schemeClr val="accent1"/>
                </a:solidFill>
              </a:rPr>
              <a:t> * input file name within MAX_TRIES attempts.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chemeClr val="accent1"/>
                </a:solidFill>
              </a:rPr>
              <a:t> */</a:t>
            </a:r>
            <a:endParaRPr lang="en-CA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9500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Example (Part 1)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305300"/>
          </a:xfrm>
        </p:spPr>
        <p:txBody>
          <a:bodyPr/>
          <a:lstStyle/>
          <a:p>
            <a:pPr marL="455613" indent="-455613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44613" algn="l"/>
              </a:tabLst>
              <a:defRPr/>
            </a:pPr>
            <a:r>
              <a:rPr lang="en-US" sz="2400" dirty="0">
                <a:solidFill>
                  <a:schemeClr val="accent1"/>
                </a:solidFill>
              </a:rPr>
              <a:t>import </a:t>
            </a:r>
            <a:r>
              <a:rPr lang="en-US" sz="2400" dirty="0" err="1">
                <a:solidFill>
                  <a:schemeClr val="accent1"/>
                </a:solidFill>
              </a:rPr>
              <a:t>java.util.Scanner</a:t>
            </a:r>
            <a:r>
              <a:rPr lang="en-US" sz="2400" dirty="0">
                <a:solidFill>
                  <a:schemeClr val="accent1"/>
                </a:solidFill>
              </a:rPr>
              <a:t>;</a:t>
            </a:r>
          </a:p>
          <a:p>
            <a:pPr marL="455613" indent="-455613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44613" algn="l"/>
              </a:tabLst>
              <a:defRPr/>
            </a:pPr>
            <a:r>
              <a:rPr lang="en-US" sz="2400" b="1" dirty="0">
                <a:solidFill>
                  <a:schemeClr val="accent1"/>
                </a:solidFill>
              </a:rPr>
              <a:t>import </a:t>
            </a:r>
            <a:r>
              <a:rPr lang="en-US" sz="2400" b="1" dirty="0" err="1">
                <a:solidFill>
                  <a:schemeClr val="accent1"/>
                </a:solidFill>
              </a:rPr>
              <a:t>java.io.File</a:t>
            </a:r>
            <a:r>
              <a:rPr lang="en-US" sz="2400" b="1" dirty="0">
                <a:solidFill>
                  <a:schemeClr val="accent1"/>
                </a:solidFill>
              </a:rPr>
              <a:t>;</a:t>
            </a:r>
          </a:p>
          <a:p>
            <a:pPr marL="455613" indent="-455613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44613" algn="l"/>
              </a:tabLst>
              <a:defRPr/>
            </a:pPr>
            <a:r>
              <a:rPr lang="en-US" sz="2400" b="1" dirty="0">
                <a:solidFill>
                  <a:schemeClr val="accent1"/>
                </a:solidFill>
              </a:rPr>
              <a:t>import </a:t>
            </a:r>
            <a:r>
              <a:rPr lang="en-US" sz="2400" b="1" dirty="0" err="1">
                <a:solidFill>
                  <a:schemeClr val="accent1"/>
                </a:solidFill>
              </a:rPr>
              <a:t>java.io.FileNotFoundException</a:t>
            </a:r>
            <a:r>
              <a:rPr lang="en-US" sz="2400" b="1" dirty="0">
                <a:solidFill>
                  <a:schemeClr val="accent1"/>
                </a:solidFill>
              </a:rPr>
              <a:t>;</a:t>
            </a:r>
          </a:p>
          <a:p>
            <a:pPr marL="455613" indent="-455613">
              <a:spcBef>
                <a:spcPct val="50000"/>
              </a:spcBef>
              <a:buFont typeface="Monotype Sorts" pitchFamily="2" charset="2"/>
              <a:buNone/>
              <a:tabLst>
                <a:tab pos="914400" algn="l"/>
                <a:tab pos="1344613" algn="l"/>
              </a:tabLst>
              <a:defRPr/>
            </a:pPr>
            <a:r>
              <a:rPr lang="en-US" sz="2400" dirty="0">
                <a:solidFill>
                  <a:schemeClr val="accent1"/>
                </a:solidFill>
              </a:rPr>
              <a:t>/**</a:t>
            </a:r>
          </a:p>
          <a:p>
            <a:pPr marL="455613" indent="-455613">
              <a:spcBef>
                <a:spcPts val="0"/>
              </a:spcBef>
              <a:buFont typeface="Monotype Sorts" pitchFamily="2" charset="2"/>
              <a:buNone/>
              <a:tabLst>
                <a:tab pos="914400" algn="l"/>
                <a:tab pos="1344613" algn="l"/>
              </a:tabLst>
              <a:defRPr/>
            </a:pPr>
            <a:r>
              <a:rPr lang="en-US" sz="2400" dirty="0">
                <a:solidFill>
                  <a:schemeClr val="accent1"/>
                </a:solidFill>
              </a:rPr>
              <a:t> * @throws </a:t>
            </a:r>
            <a:r>
              <a:rPr lang="en-US" sz="2400" dirty="0" err="1">
                <a:solidFill>
                  <a:schemeClr val="accent1"/>
                </a:solidFill>
              </a:rPr>
              <a:t>FileNotFoundException</a:t>
            </a:r>
            <a:r>
              <a:rPr lang="en-US" sz="2400" dirty="0">
                <a:solidFill>
                  <a:schemeClr val="accent1"/>
                </a:solidFill>
              </a:rPr>
              <a:t> if 3Nums.txt can't be opened</a:t>
            </a:r>
          </a:p>
          <a:p>
            <a:pPr marL="455613" indent="-455613">
              <a:spcBef>
                <a:spcPts val="0"/>
              </a:spcBef>
              <a:buFont typeface="Monotype Sorts" pitchFamily="2" charset="2"/>
              <a:buNone/>
              <a:tabLst>
                <a:tab pos="914400" algn="l"/>
                <a:tab pos="1344613" algn="l"/>
              </a:tabLst>
              <a:defRPr/>
            </a:pPr>
            <a:r>
              <a:rPr lang="en-US" sz="2400" dirty="0">
                <a:solidFill>
                  <a:schemeClr val="accent1"/>
                </a:solidFill>
              </a:rPr>
              <a:t> */</a:t>
            </a:r>
          </a:p>
          <a:p>
            <a:pPr marL="455613" indent="-455613">
              <a:spcBef>
                <a:spcPts val="0"/>
              </a:spcBef>
              <a:buFont typeface="Monotype Sorts" pitchFamily="2" charset="2"/>
              <a:buNone/>
              <a:tabLst>
                <a:tab pos="914400" algn="l"/>
                <a:tab pos="1344613" algn="l"/>
              </a:tabLst>
              <a:defRPr/>
            </a:pPr>
            <a:r>
              <a:rPr lang="en-US" sz="2400" dirty="0">
                <a:solidFill>
                  <a:schemeClr val="accent1"/>
                </a:solidFill>
              </a:rPr>
              <a:t>public class Read3NumbersFromFile {</a:t>
            </a:r>
          </a:p>
          <a:p>
            <a:pPr marL="455613" indent="-455613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44613" algn="l"/>
              </a:tabLst>
              <a:defRPr/>
            </a:pPr>
            <a:r>
              <a:rPr lang="en-US" sz="2400" dirty="0">
                <a:solidFill>
                  <a:schemeClr val="accent1"/>
                </a:solidFill>
              </a:rPr>
              <a:t>	public static void main(String[] </a:t>
            </a:r>
            <a:r>
              <a:rPr lang="en-US" sz="2400" dirty="0" err="1">
                <a:solidFill>
                  <a:schemeClr val="accent1"/>
                </a:solidFill>
              </a:rPr>
              <a:t>args</a:t>
            </a:r>
            <a:r>
              <a:rPr lang="en-US" sz="2400" dirty="0">
                <a:solidFill>
                  <a:schemeClr val="accent1"/>
                </a:solidFill>
              </a:rPr>
              <a:t>) </a:t>
            </a:r>
            <a:br>
              <a:rPr lang="en-US" sz="2400" dirty="0">
                <a:solidFill>
                  <a:schemeClr val="accent1"/>
                </a:solidFill>
              </a:rPr>
            </a:br>
            <a:r>
              <a:rPr lang="en-US" sz="2400" dirty="0">
                <a:solidFill>
                  <a:schemeClr val="accent1"/>
                </a:solidFill>
              </a:rPr>
              <a:t>		</a:t>
            </a:r>
            <a:r>
              <a:rPr lang="en-US" sz="2400" b="1" dirty="0">
                <a:solidFill>
                  <a:schemeClr val="accent1"/>
                </a:solidFill>
              </a:rPr>
              <a:t>throws </a:t>
            </a:r>
            <a:r>
              <a:rPr lang="en-US" sz="2400" b="1" dirty="0" err="1">
                <a:solidFill>
                  <a:schemeClr val="accent1"/>
                </a:solidFill>
              </a:rPr>
              <a:t>FileNotFoundException</a:t>
            </a:r>
            <a:r>
              <a:rPr lang="en-US" sz="2400" dirty="0">
                <a:solidFill>
                  <a:schemeClr val="accent1"/>
                </a:solidFill>
              </a:rPr>
              <a:t> {</a:t>
            </a:r>
          </a:p>
          <a:p>
            <a:pPr marL="455613" indent="-455613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44613" algn="l"/>
              </a:tabLst>
              <a:defRPr/>
            </a:pPr>
            <a:r>
              <a:rPr lang="en-US" sz="2400" dirty="0">
                <a:solidFill>
                  <a:schemeClr val="accent1"/>
                </a:solidFill>
              </a:rPr>
              <a:t>	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n1, n2, n3;</a:t>
            </a:r>
          </a:p>
          <a:p>
            <a:pPr marL="455613" indent="-455613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44613" algn="l"/>
              </a:tabLst>
              <a:defRPr/>
            </a:pPr>
            <a:r>
              <a:rPr lang="en-US" sz="2400" dirty="0">
                <a:solidFill>
                  <a:schemeClr val="accent1"/>
                </a:solidFill>
              </a:rPr>
              <a:t>		Scanner fin = new Scanner(</a:t>
            </a:r>
            <a:r>
              <a:rPr lang="en-US" sz="2400" b="1" dirty="0">
                <a:solidFill>
                  <a:schemeClr val="accent1"/>
                </a:solidFill>
              </a:rPr>
              <a:t>new File("3Nums.txt")</a:t>
            </a:r>
            <a:r>
              <a:rPr lang="en-US" sz="2400" dirty="0">
                <a:solidFill>
                  <a:schemeClr val="accent1"/>
                </a:solidFill>
              </a:rPr>
              <a:t>);</a:t>
            </a:r>
          </a:p>
          <a:p>
            <a:pPr marL="455613" indent="-455613">
              <a:spcBef>
                <a:spcPct val="10000"/>
              </a:spcBef>
              <a:buFont typeface="Monotype Sorts" pitchFamily="2" charset="2"/>
              <a:buNone/>
              <a:tabLst>
                <a:tab pos="914400" algn="l"/>
                <a:tab pos="1344613" algn="l"/>
              </a:tabLst>
              <a:defRPr/>
            </a:pPr>
            <a:r>
              <a:rPr lang="en-US" sz="2400" dirty="0">
                <a:solidFill>
                  <a:schemeClr val="accent1"/>
                </a:solidFill>
              </a:rPr>
              <a:t>	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40488" y="6286500"/>
            <a:ext cx="2560637" cy="40005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i="1">
                <a:solidFill>
                  <a:schemeClr val="accent5"/>
                </a:solidFill>
              </a:rPr>
              <a:t>Continued next slide…</a:t>
            </a:r>
          </a:p>
        </p:txBody>
      </p:sp>
    </p:spTree>
    <p:extLst>
      <p:ext uri="{BB962C8B-B14F-4D97-AF65-F5344CB8AC3E}">
        <p14:creationId xmlns:p14="http://schemas.microsoft.com/office/powerpoint/2010/main" val="42155532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Example (Part 2)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662" y="1981200"/>
            <a:ext cx="8458200" cy="4114800"/>
          </a:xfrm>
        </p:spPr>
        <p:txBody>
          <a:bodyPr/>
          <a:lstStyle/>
          <a:p>
            <a:pPr marL="455613" indent="-455613">
              <a:spcBef>
                <a:spcPct val="10000"/>
              </a:spcBef>
              <a:buFont typeface="Monotype Sorts" pitchFamily="2" charset="2"/>
              <a:buNone/>
              <a:tabLst>
                <a:tab pos="914400" algn="l"/>
                <a:tab pos="1371600" algn="l"/>
              </a:tabLst>
              <a:defRPr/>
            </a:pPr>
            <a:r>
              <a:rPr lang="en-US" sz="2400" dirty="0">
                <a:solidFill>
                  <a:schemeClr val="accent1"/>
                </a:solidFill>
              </a:rPr>
              <a:t>            n1 = </a:t>
            </a:r>
            <a:r>
              <a:rPr lang="en-US" sz="2400" b="1" dirty="0" err="1">
                <a:solidFill>
                  <a:schemeClr val="accent1"/>
                </a:solidFill>
              </a:rPr>
              <a:t>fin</a:t>
            </a:r>
            <a:r>
              <a:rPr lang="en-US" sz="2400" dirty="0" err="1">
                <a:solidFill>
                  <a:schemeClr val="accent1"/>
                </a:solidFill>
              </a:rPr>
              <a:t>.nextInt</a:t>
            </a:r>
            <a:r>
              <a:rPr lang="en-US" sz="2400" dirty="0">
                <a:solidFill>
                  <a:schemeClr val="accent1"/>
                </a:solidFill>
              </a:rPr>
              <a:t>();</a:t>
            </a:r>
          </a:p>
          <a:p>
            <a:pPr marL="455613" indent="-455613">
              <a:spcBef>
                <a:spcPct val="10000"/>
              </a:spcBef>
              <a:buFont typeface="Monotype Sorts" pitchFamily="2" charset="2"/>
              <a:buNone/>
              <a:tabLst>
                <a:tab pos="914400" algn="l"/>
                <a:tab pos="1371600" algn="l"/>
              </a:tabLst>
              <a:defRPr/>
            </a:pPr>
            <a:r>
              <a:rPr lang="en-US" sz="2400" dirty="0">
                <a:solidFill>
                  <a:schemeClr val="accent1"/>
                </a:solidFill>
              </a:rPr>
              <a:t>            n2 = </a:t>
            </a:r>
            <a:r>
              <a:rPr lang="en-US" sz="2400" b="1" dirty="0" err="1">
                <a:solidFill>
                  <a:schemeClr val="accent1"/>
                </a:solidFill>
              </a:rPr>
              <a:t>fin</a:t>
            </a:r>
            <a:r>
              <a:rPr lang="en-US" sz="2400" dirty="0" err="1">
                <a:solidFill>
                  <a:schemeClr val="accent1"/>
                </a:solidFill>
              </a:rPr>
              <a:t>.nextInt</a:t>
            </a:r>
            <a:r>
              <a:rPr lang="en-US" sz="2400" dirty="0">
                <a:solidFill>
                  <a:schemeClr val="accent1"/>
                </a:solidFill>
              </a:rPr>
              <a:t>();</a:t>
            </a:r>
          </a:p>
          <a:p>
            <a:pPr marL="455613" indent="-455613">
              <a:spcBef>
                <a:spcPct val="10000"/>
              </a:spcBef>
              <a:buFont typeface="Monotype Sorts" pitchFamily="2" charset="2"/>
              <a:buNone/>
              <a:tabLst>
                <a:tab pos="914400" algn="l"/>
                <a:tab pos="1371600" algn="l"/>
              </a:tabLst>
              <a:defRPr/>
            </a:pPr>
            <a:r>
              <a:rPr lang="en-US" sz="2400" dirty="0">
                <a:solidFill>
                  <a:schemeClr val="accent1"/>
                </a:solidFill>
              </a:rPr>
              <a:t>            n3 = </a:t>
            </a:r>
            <a:r>
              <a:rPr lang="en-US" sz="2400" b="1" dirty="0" err="1">
                <a:solidFill>
                  <a:schemeClr val="accent1"/>
                </a:solidFill>
              </a:rPr>
              <a:t>fin</a:t>
            </a:r>
            <a:r>
              <a:rPr lang="en-US" sz="2400" dirty="0" err="1">
                <a:solidFill>
                  <a:schemeClr val="accent1"/>
                </a:solidFill>
              </a:rPr>
              <a:t>.nextInt</a:t>
            </a:r>
            <a:r>
              <a:rPr lang="en-US" sz="2400" dirty="0">
                <a:solidFill>
                  <a:schemeClr val="accent1"/>
                </a:solidFill>
              </a:rPr>
              <a:t>();</a:t>
            </a:r>
          </a:p>
          <a:p>
            <a:pPr marL="455613" indent="-455613">
              <a:spcBef>
                <a:spcPct val="10000"/>
              </a:spcBef>
              <a:buFont typeface="Monotype Sorts" pitchFamily="2" charset="2"/>
              <a:buNone/>
              <a:tabLst>
                <a:tab pos="914400" algn="l"/>
                <a:tab pos="1371600" algn="l"/>
              </a:tabLst>
              <a:defRPr/>
            </a:pPr>
            <a:r>
              <a:rPr lang="en-US" sz="2400" dirty="0">
                <a:solidFill>
                  <a:schemeClr val="accent1"/>
                </a:solidFill>
              </a:rPr>
              <a:t>            </a:t>
            </a:r>
            <a:r>
              <a:rPr lang="en-US" sz="2400" b="1" dirty="0" err="1">
                <a:solidFill>
                  <a:schemeClr val="accent1"/>
                </a:solidFill>
              </a:rPr>
              <a:t>fin</a:t>
            </a:r>
            <a:r>
              <a:rPr lang="en-US" sz="2400" dirty="0" err="1">
                <a:solidFill>
                  <a:schemeClr val="accent1"/>
                </a:solidFill>
              </a:rPr>
              <a:t>.close</a:t>
            </a:r>
            <a:r>
              <a:rPr lang="en-US" sz="2400" dirty="0">
                <a:solidFill>
                  <a:schemeClr val="accent1"/>
                </a:solidFill>
              </a:rPr>
              <a:t>();</a:t>
            </a:r>
          </a:p>
          <a:p>
            <a:pPr marL="455613" indent="-455613">
              <a:spcBef>
                <a:spcPct val="50000"/>
              </a:spcBef>
              <a:buFont typeface="Monotype Sorts" pitchFamily="2" charset="2"/>
              <a:buNone/>
              <a:tabLst>
                <a:tab pos="914400" algn="l"/>
                <a:tab pos="1371600" algn="l"/>
              </a:tabLst>
              <a:defRPr/>
            </a:pPr>
            <a:r>
              <a:rPr lang="en-US" sz="2400" dirty="0">
                <a:solidFill>
                  <a:schemeClr val="accent1"/>
                </a:solidFill>
              </a:rPr>
              <a:t>            </a:t>
            </a: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("The numbers in the file are: "</a:t>
            </a:r>
            <a:br>
              <a:rPr lang="en-US" sz="2400" dirty="0">
                <a:solidFill>
                  <a:schemeClr val="accent1"/>
                </a:solidFill>
              </a:rPr>
            </a:br>
            <a:r>
              <a:rPr lang="en-US" sz="2400" dirty="0">
                <a:solidFill>
                  <a:schemeClr val="accent1"/>
                </a:solidFill>
              </a:rPr>
              <a:t>              + n1 + ", " + n2 + ", and " + n3);</a:t>
            </a:r>
          </a:p>
          <a:p>
            <a:pPr marL="455613" indent="-455613">
              <a:spcBef>
                <a:spcPct val="10000"/>
              </a:spcBef>
              <a:buFont typeface="Monotype Sorts" pitchFamily="2" charset="2"/>
              <a:buNone/>
              <a:tabLst>
                <a:tab pos="1371600" algn="l"/>
              </a:tabLst>
              <a:defRPr/>
            </a:pPr>
            <a:r>
              <a:rPr lang="en-US" sz="2400" dirty="0">
                <a:solidFill>
                  <a:schemeClr val="accent1"/>
                </a:solidFill>
              </a:rPr>
              <a:t>    }</a:t>
            </a:r>
          </a:p>
          <a:p>
            <a:pPr marL="455613" indent="-455613">
              <a:spcBef>
                <a:spcPct val="10000"/>
              </a:spcBef>
              <a:buFont typeface="Monotype Sorts" pitchFamily="2" charset="2"/>
              <a:buNone/>
              <a:tabLst>
                <a:tab pos="914400" algn="l"/>
                <a:tab pos="1371600" algn="l"/>
              </a:tabLst>
              <a:defRPr/>
            </a:pPr>
            <a:r>
              <a:rPr lang="en-US" sz="2400" dirty="0">
                <a:solidFill>
                  <a:schemeClr val="accent1"/>
                </a:solidFill>
              </a:rPr>
              <a:t>}</a:t>
            </a:r>
          </a:p>
          <a:p>
            <a:pPr lvl="1">
              <a:defRPr/>
            </a:pPr>
            <a:r>
              <a:rPr lang="en-CA" dirty="0"/>
              <a:t>no </a:t>
            </a:r>
            <a:r>
              <a:rPr lang="en-CA" dirty="0" err="1"/>
              <a:t>fin.nextLine</a:t>
            </a:r>
            <a:r>
              <a:rPr lang="en-CA" dirty="0"/>
              <a:t>().  Why not?</a:t>
            </a:r>
          </a:p>
          <a:p>
            <a:pPr lvl="2">
              <a:defRPr/>
            </a:pPr>
            <a:r>
              <a:rPr lang="en-CA" dirty="0"/>
              <a:t>don’t expect file creator to press the enter key!</a:t>
            </a:r>
          </a:p>
          <a:p>
            <a:pPr marL="455613" indent="-455613">
              <a:spcBef>
                <a:spcPct val="10000"/>
              </a:spcBef>
              <a:buFont typeface="Monotype Sorts" pitchFamily="2" charset="2"/>
              <a:buNone/>
              <a:tabLst>
                <a:tab pos="914400" algn="l"/>
                <a:tab pos="1371600" algn="l"/>
              </a:tabLst>
              <a:defRPr/>
            </a:pP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7411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Names of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Name of the file itself: 3Nums.txt</a:t>
            </a:r>
          </a:p>
          <a:p>
            <a:pPr lvl="1">
              <a:defRPr/>
            </a:pPr>
            <a:r>
              <a:rPr lang="en-CA" dirty="0"/>
              <a:t>the file has the numbers in it</a:t>
            </a:r>
          </a:p>
          <a:p>
            <a:pPr>
              <a:defRPr/>
            </a:pPr>
            <a:r>
              <a:rPr lang="en-CA" dirty="0"/>
              <a:t>Name of the Scanner: fin</a:t>
            </a:r>
          </a:p>
          <a:p>
            <a:pPr lvl="1">
              <a:defRPr/>
            </a:pPr>
            <a:r>
              <a:rPr lang="en-CA" dirty="0"/>
              <a:t>the Scanner is “attached” to the file</a:t>
            </a:r>
          </a:p>
          <a:p>
            <a:pPr lvl="2">
              <a:defRPr/>
            </a:pPr>
            <a:r>
              <a:rPr lang="en-CA" dirty="0"/>
              <a:t>gets input from the file instead of from the user</a:t>
            </a:r>
          </a:p>
          <a:p>
            <a:pPr>
              <a:defRPr/>
            </a:pPr>
            <a:r>
              <a:rPr lang="en-CA" dirty="0"/>
              <a:t>Don’t get them confused: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n1 = </a:t>
            </a:r>
            <a:r>
              <a:rPr lang="en-CA" sz="2400" u="wavyHeavy" dirty="0">
                <a:solidFill>
                  <a:schemeClr val="accent1"/>
                </a:solidFill>
                <a:uFill>
                  <a:solidFill>
                    <a:srgbClr val="FF0000"/>
                  </a:solidFill>
                </a:uFill>
              </a:rPr>
              <a:t>3Nums</a:t>
            </a:r>
            <a:r>
              <a:rPr lang="en-CA" sz="2400" dirty="0">
                <a:solidFill>
                  <a:schemeClr val="accent1"/>
                </a:solidFill>
              </a:rPr>
              <a:t>.txt.nextInt();</a:t>
            </a:r>
          </a:p>
          <a:p>
            <a:pPr lvl="1">
              <a:defRPr/>
            </a:pPr>
            <a:r>
              <a:rPr lang="en-CA" dirty="0"/>
              <a:t>errors: illegal name/unknown name</a:t>
            </a:r>
          </a:p>
        </p:txBody>
      </p:sp>
    </p:spTree>
    <p:extLst>
      <p:ext uri="{BB962C8B-B14F-4D97-AF65-F5344CB8AC3E}">
        <p14:creationId xmlns:p14="http://schemas.microsoft.com/office/powerpoint/2010/main" val="25492800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We open the file for output</a:t>
            </a:r>
          </a:p>
          <a:p>
            <a:pPr>
              <a:defRPr/>
            </a:pPr>
            <a:r>
              <a:rPr lang="en-CA" dirty="0"/>
              <a:t>We print the sum to the file</a:t>
            </a:r>
          </a:p>
          <a:p>
            <a:pPr lvl="1">
              <a:defRPr/>
            </a:pPr>
            <a:r>
              <a:rPr lang="en-CA" dirty="0"/>
              <a:t>but when we look at the file, it’s </a:t>
            </a:r>
            <a:r>
              <a:rPr lang="en-CA" i="1" dirty="0"/>
              <a:t>empty</a:t>
            </a:r>
            <a:r>
              <a:rPr lang="en-CA" dirty="0"/>
              <a:t>!</a:t>
            </a:r>
          </a:p>
          <a:p>
            <a:pPr>
              <a:defRPr/>
            </a:pPr>
            <a:r>
              <a:rPr lang="en-CA" dirty="0"/>
              <a:t>Why?  Buffering!</a:t>
            </a:r>
          </a:p>
          <a:p>
            <a:pPr lvl="1">
              <a:defRPr/>
            </a:pPr>
            <a:r>
              <a:rPr lang="en-CA" dirty="0"/>
              <a:t>takes a long time to find where to put the output, but the saving itself is (relatively) fast</a:t>
            </a:r>
          </a:p>
          <a:p>
            <a:pPr lvl="1">
              <a:defRPr/>
            </a:pPr>
            <a:r>
              <a:rPr lang="en-CA" dirty="0" err="1"/>
              <a:t>PrintWriter</a:t>
            </a:r>
            <a:r>
              <a:rPr lang="en-CA" dirty="0"/>
              <a:t> saves up output until it finds the place it needs to be </a:t>
            </a:r>
            <a:r>
              <a:rPr lang="en-CA"/>
              <a:t>saved to…</a:t>
            </a:r>
            <a:endParaRPr lang="en-CA" dirty="0"/>
          </a:p>
          <a:p>
            <a:pPr lvl="1">
              <a:defRPr/>
            </a:pPr>
            <a:r>
              <a:rPr lang="en-CA" dirty="0"/>
              <a:t>… but if the program ends before it saves….</a:t>
            </a:r>
          </a:p>
        </p:txBody>
      </p:sp>
    </p:spTree>
    <p:extLst>
      <p:ext uri="{BB962C8B-B14F-4D97-AF65-F5344CB8AC3E}">
        <p14:creationId xmlns:p14="http://schemas.microsoft.com/office/powerpoint/2010/main" val="1891452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C5A9-136C-4760-AC15-033CB1B7A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Possible Program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B4D5F-B8A7-4D1A-B731-D62F03029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String</a:t>
            </a:r>
            <a:r>
              <a:rPr lang="en-CA" dirty="0"/>
              <a:t> for name of input file</a:t>
            </a:r>
          </a:p>
          <a:p>
            <a:r>
              <a:rPr lang="en-CA" b="1" dirty="0"/>
              <a:t>File</a:t>
            </a:r>
            <a:r>
              <a:rPr lang="en-CA" dirty="0"/>
              <a:t> for input file information</a:t>
            </a:r>
          </a:p>
          <a:p>
            <a:r>
              <a:rPr lang="en-CA" b="1" dirty="0"/>
              <a:t>Scanner</a:t>
            </a:r>
            <a:r>
              <a:rPr lang="en-CA" dirty="0"/>
              <a:t> for reading from file</a:t>
            </a:r>
          </a:p>
          <a:p>
            <a:r>
              <a:rPr lang="en-CA" dirty="0"/>
              <a:t>int/double/</a:t>
            </a:r>
            <a:r>
              <a:rPr lang="en-CA" b="1" dirty="0"/>
              <a:t>String</a:t>
            </a:r>
            <a:r>
              <a:rPr lang="en-CA" dirty="0"/>
              <a:t>/… for data read from file</a:t>
            </a:r>
          </a:p>
          <a:p>
            <a:pPr lvl="1"/>
            <a:r>
              <a:rPr lang="en-CA" dirty="0"/>
              <a:t>and for values calculated from that input data</a:t>
            </a:r>
          </a:p>
          <a:p>
            <a:r>
              <a:rPr lang="en-CA" b="1" dirty="0"/>
              <a:t>String</a:t>
            </a:r>
            <a:r>
              <a:rPr lang="en-CA" dirty="0"/>
              <a:t> for name of output file</a:t>
            </a:r>
          </a:p>
          <a:p>
            <a:r>
              <a:rPr lang="en-CA" b="1" dirty="0"/>
              <a:t>File</a:t>
            </a:r>
            <a:r>
              <a:rPr lang="en-CA" dirty="0"/>
              <a:t> for output file information</a:t>
            </a:r>
          </a:p>
          <a:p>
            <a:r>
              <a:rPr lang="en-CA" b="1" dirty="0" err="1"/>
              <a:t>PrintWriter</a:t>
            </a:r>
            <a:r>
              <a:rPr lang="en-CA" dirty="0"/>
              <a:t> for writing to file</a:t>
            </a:r>
          </a:p>
        </p:txBody>
      </p:sp>
    </p:spTree>
    <p:extLst>
      <p:ext uri="{BB962C8B-B14F-4D97-AF65-F5344CB8AC3E}">
        <p14:creationId xmlns:p14="http://schemas.microsoft.com/office/powerpoint/2010/main" val="154894640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Output Files Start Empty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96200" cy="4114800"/>
          </a:xfrm>
        </p:spPr>
        <p:txBody>
          <a:bodyPr/>
          <a:lstStyle/>
          <a:p>
            <a:pPr>
              <a:defRPr/>
            </a:pPr>
            <a:r>
              <a:rPr lang="en-US" dirty="0"/>
              <a:t>Output files get created if they didn’t already exist</a:t>
            </a:r>
          </a:p>
          <a:p>
            <a:pPr>
              <a:defRPr/>
            </a:pPr>
            <a:r>
              <a:rPr lang="en-US" dirty="0"/>
              <a:t>If an output file did already exist, its contents get erased</a:t>
            </a:r>
          </a:p>
          <a:p>
            <a:pPr lvl="1">
              <a:defRPr/>
            </a:pPr>
            <a:r>
              <a:rPr lang="en-US" dirty="0"/>
              <a:t>once you open it (don’t need to print to it)</a:t>
            </a:r>
          </a:p>
          <a:p>
            <a:pPr>
              <a:defRPr/>
            </a:pPr>
            <a:r>
              <a:rPr lang="en-US" dirty="0"/>
              <a:t>If you want to </a:t>
            </a:r>
            <a:r>
              <a:rPr lang="en-US" i="1" dirty="0"/>
              <a:t>add</a:t>
            </a:r>
            <a:r>
              <a:rPr lang="en-US" dirty="0"/>
              <a:t> to the old file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2400" dirty="0" err="1">
                <a:solidFill>
                  <a:schemeClr val="accent1"/>
                </a:solidFill>
              </a:rPr>
              <a:t>PrintWriter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fout</a:t>
            </a:r>
            <a:r>
              <a:rPr lang="en-US" sz="2400" dirty="0">
                <a:solidFill>
                  <a:schemeClr val="accent1"/>
                </a:solidFill>
              </a:rPr>
              <a:t> = new </a:t>
            </a:r>
            <a:r>
              <a:rPr lang="en-US" sz="2400" dirty="0" err="1">
                <a:solidFill>
                  <a:schemeClr val="accent1"/>
                </a:solidFill>
              </a:rPr>
              <a:t>PrintWriter</a:t>
            </a:r>
            <a:r>
              <a:rPr lang="en-US" sz="2400" dirty="0">
                <a:solidFill>
                  <a:schemeClr val="accent1"/>
                </a:solidFill>
              </a:rPr>
              <a:t>(</a:t>
            </a:r>
            <a:br>
              <a:rPr lang="en-US" sz="2400" dirty="0">
                <a:solidFill>
                  <a:schemeClr val="accent1"/>
                </a:solidFill>
              </a:rPr>
            </a:br>
            <a:r>
              <a:rPr lang="en-US" sz="2400" dirty="0">
                <a:solidFill>
                  <a:schemeClr val="accent1"/>
                </a:solidFill>
              </a:rPr>
              <a:t>new </a:t>
            </a:r>
            <a:r>
              <a:rPr lang="en-US" sz="2400" dirty="0" err="1">
                <a:solidFill>
                  <a:schemeClr val="accent1"/>
                </a:solidFill>
              </a:rPr>
              <a:t>FileOutputStream</a:t>
            </a:r>
            <a:r>
              <a:rPr lang="en-US" sz="2400" dirty="0">
                <a:solidFill>
                  <a:schemeClr val="accent1"/>
                </a:solidFill>
              </a:rPr>
              <a:t>(</a:t>
            </a:r>
            <a:r>
              <a:rPr lang="en-US" sz="2400" dirty="0" err="1">
                <a:solidFill>
                  <a:schemeClr val="accent1"/>
                </a:solidFill>
              </a:rPr>
              <a:t>fileName</a:t>
            </a:r>
            <a:r>
              <a:rPr lang="en-US" sz="2400" dirty="0">
                <a:solidFill>
                  <a:schemeClr val="accent1"/>
                </a:solidFill>
              </a:rPr>
              <a:t>, true));</a:t>
            </a:r>
          </a:p>
        </p:txBody>
      </p:sp>
    </p:spTree>
    <p:extLst>
      <p:ext uri="{BB962C8B-B14F-4D97-AF65-F5344CB8AC3E}">
        <p14:creationId xmlns:p14="http://schemas.microsoft.com/office/powerpoint/2010/main" val="8082561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The File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86700" cy="4114800"/>
          </a:xfrm>
        </p:spPr>
        <p:txBody>
          <a:bodyPr/>
          <a:lstStyle/>
          <a:p>
            <a:pPr>
              <a:defRPr/>
            </a:pPr>
            <a:r>
              <a:rPr lang="en-CA" dirty="0"/>
              <a:t>Why do we write “new File(…)”?</a:t>
            </a:r>
          </a:p>
          <a:p>
            <a:pPr lvl="1">
              <a:defRPr/>
            </a:pPr>
            <a:r>
              <a:rPr lang="en-CA" dirty="0"/>
              <a:t>it’s not always a new file, after all!</a:t>
            </a:r>
          </a:p>
          <a:p>
            <a:pPr>
              <a:defRPr/>
            </a:pPr>
            <a:r>
              <a:rPr lang="en-CA" dirty="0"/>
              <a:t>Creating a File object</a:t>
            </a:r>
          </a:p>
          <a:p>
            <a:pPr lvl="1">
              <a:defRPr/>
            </a:pPr>
            <a:r>
              <a:rPr lang="en-CA" dirty="0"/>
              <a:t>a program object to represent the file</a:t>
            </a:r>
          </a:p>
          <a:p>
            <a:pPr lvl="1">
              <a:defRPr/>
            </a:pPr>
            <a:r>
              <a:rPr lang="en-CA" dirty="0"/>
              <a:t>(remember, the Scanner/</a:t>
            </a:r>
            <a:r>
              <a:rPr lang="en-CA" dirty="0" err="1"/>
              <a:t>PrintWriter</a:t>
            </a:r>
            <a:r>
              <a:rPr lang="en-CA" dirty="0"/>
              <a:t> is for </a:t>
            </a:r>
            <a:r>
              <a:rPr lang="en-CA" i="1" dirty="0"/>
              <a:t>communicating</a:t>
            </a:r>
            <a:r>
              <a:rPr lang="en-CA" dirty="0"/>
              <a:t> with the file)</a:t>
            </a:r>
          </a:p>
          <a:p>
            <a:pPr lvl="1">
              <a:defRPr/>
            </a:pPr>
            <a:r>
              <a:rPr lang="en-CA" dirty="0"/>
              <a:t>actually just holds the name of the file, but…</a:t>
            </a:r>
          </a:p>
          <a:p>
            <a:pPr lvl="1">
              <a:defRPr/>
            </a:pPr>
            <a:r>
              <a:rPr lang="en-CA" dirty="0"/>
              <a:t>…it knows it’s supposed to be the name of a file</a:t>
            </a:r>
          </a:p>
        </p:txBody>
      </p:sp>
    </p:spTree>
    <p:extLst>
      <p:ext uri="{BB962C8B-B14F-4D97-AF65-F5344CB8AC3E}">
        <p14:creationId xmlns:p14="http://schemas.microsoft.com/office/powerpoint/2010/main" val="257380291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Yet Another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You can create a variable for the File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File </a:t>
            </a:r>
            <a:r>
              <a:rPr lang="en-CA" sz="2400" dirty="0" err="1">
                <a:solidFill>
                  <a:schemeClr val="accent1"/>
                </a:solidFill>
              </a:rPr>
              <a:t>theFile</a:t>
            </a:r>
            <a:r>
              <a:rPr lang="en-CA" sz="2400" dirty="0">
                <a:solidFill>
                  <a:schemeClr val="accent1"/>
                </a:solidFill>
              </a:rPr>
              <a:t> = new File(</a:t>
            </a:r>
            <a:r>
              <a:rPr lang="en-CA" sz="2400" dirty="0" err="1">
                <a:solidFill>
                  <a:schemeClr val="accent1"/>
                </a:solidFill>
              </a:rPr>
              <a:t>fileName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  <a:endParaRPr lang="en-CA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CA" dirty="0"/>
              <a:t>You can ask the File object about the file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does this file exist?	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theFile.exists</a:t>
            </a:r>
            <a:r>
              <a:rPr lang="en-CA" sz="2400" dirty="0">
                <a:solidFill>
                  <a:schemeClr val="accent1"/>
                </a:solidFill>
              </a:rPr>
              <a:t>()</a:t>
            </a:r>
            <a:endParaRPr lang="en-CA" dirty="0">
              <a:solidFill>
                <a:schemeClr val="accent1"/>
              </a:solidFill>
            </a:endParaRP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can we read from it?	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theFile.canRead</a:t>
            </a:r>
            <a:r>
              <a:rPr lang="en-CA" sz="2400" dirty="0">
                <a:solidFill>
                  <a:schemeClr val="accent1"/>
                </a:solidFill>
              </a:rPr>
              <a:t>()</a:t>
            </a:r>
            <a:endParaRPr lang="en-CA" dirty="0">
              <a:solidFill>
                <a:schemeClr val="accent1"/>
              </a:solidFill>
            </a:endParaRP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can we write to it?	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theFile.canWrite</a:t>
            </a:r>
            <a:r>
              <a:rPr lang="en-CA" sz="2400" dirty="0">
                <a:solidFill>
                  <a:schemeClr val="accent1"/>
                </a:solidFill>
              </a:rPr>
              <a:t>()</a:t>
            </a:r>
            <a:endParaRPr lang="en-CA" dirty="0">
              <a:solidFill>
                <a:schemeClr val="accent1"/>
              </a:solidFill>
            </a:endParaRP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is it a folder/directory?	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theFile.isDirectory</a:t>
            </a:r>
            <a:r>
              <a:rPr lang="en-CA" sz="2400" dirty="0">
                <a:solidFill>
                  <a:schemeClr val="accent1"/>
                </a:solidFill>
              </a:rPr>
              <a:t>()</a:t>
            </a:r>
            <a:endParaRPr lang="en-CA" dirty="0">
              <a:solidFill>
                <a:schemeClr val="accent1"/>
              </a:solidFill>
            </a:endParaRPr>
          </a:p>
          <a:p>
            <a:pPr lvl="1">
              <a:tabLst>
                <a:tab pos="7531100" algn="r"/>
              </a:tabLst>
              <a:defRPr/>
            </a:pPr>
            <a:r>
              <a:rPr lang="en-CA" i="1" dirty="0"/>
              <a:t>and more</a:t>
            </a:r>
          </a:p>
        </p:txBody>
      </p:sp>
      <p:sp>
        <p:nvSpPr>
          <p:cNvPr id="39940" name="TextBox 3"/>
          <p:cNvSpPr txBox="1">
            <a:spLocks noChangeArrowheads="1"/>
          </p:cNvSpPr>
          <p:nvPr/>
        </p:nvSpPr>
        <p:spPr bwMode="auto">
          <a:xfrm>
            <a:off x="3111500" y="6149975"/>
            <a:ext cx="6032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i="1" dirty="0">
                <a:solidFill>
                  <a:schemeClr val="bg2"/>
                </a:solidFill>
              </a:rPr>
              <a:t>these methods may throw </a:t>
            </a:r>
            <a:r>
              <a:rPr lang="en-CA" sz="2000" i="1" dirty="0" err="1">
                <a:solidFill>
                  <a:schemeClr val="bg2"/>
                </a:solidFill>
              </a:rPr>
              <a:t>SecurityExceptions</a:t>
            </a:r>
            <a:r>
              <a:rPr lang="en-CA" sz="2000" i="1" dirty="0">
                <a:solidFill>
                  <a:schemeClr val="bg2"/>
                </a:solidFill>
              </a:rPr>
              <a:t>, but they don’t need to be checked (they are </a:t>
            </a:r>
            <a:r>
              <a:rPr lang="en-CA" sz="2000" i="1" dirty="0" err="1">
                <a:solidFill>
                  <a:schemeClr val="bg2"/>
                </a:solidFill>
              </a:rPr>
              <a:t>RunTime</a:t>
            </a:r>
            <a:r>
              <a:rPr lang="en-CA" sz="2000" i="1" dirty="0">
                <a:solidFill>
                  <a:schemeClr val="bg2"/>
                </a:solidFill>
              </a:rPr>
              <a:t> Exceptions)</a:t>
            </a:r>
          </a:p>
        </p:txBody>
      </p:sp>
    </p:spTree>
    <p:extLst>
      <p:ext uri="{BB962C8B-B14F-4D97-AF65-F5344CB8AC3E}">
        <p14:creationId xmlns:p14="http://schemas.microsoft.com/office/powerpoint/2010/main" val="220558995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1D2E1-CCEF-4881-B2C1-41EAE6641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Example: Listing all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1665-6055-4C10-8807-C82E74BC1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Method to list all files in a given directory</a:t>
            </a:r>
          </a:p>
          <a:p>
            <a:pPr marL="719138" lvl="1" indent="-361950">
              <a:buNone/>
              <a:tabLst>
                <a:tab pos="914400" algn="l"/>
                <a:tab pos="1371600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  <a:ea typeface="+mn-ea"/>
                <a:cs typeface="+mn-cs"/>
              </a:rPr>
              <a:t>private static void </a:t>
            </a:r>
            <a:r>
              <a:rPr lang="en-CA" sz="2400" dirty="0" err="1">
                <a:solidFill>
                  <a:schemeClr val="accent1"/>
                </a:solidFill>
                <a:ea typeface="+mn-ea"/>
                <a:cs typeface="+mn-cs"/>
              </a:rPr>
              <a:t>listFilesFrom</a:t>
            </a:r>
            <a:r>
              <a:rPr lang="en-CA" sz="2400" dirty="0">
                <a:solidFill>
                  <a:schemeClr val="accent1"/>
                </a:solidFill>
                <a:ea typeface="+mn-ea"/>
                <a:cs typeface="+mn-cs"/>
              </a:rPr>
              <a:t>(File </a:t>
            </a:r>
            <a:r>
              <a:rPr lang="en-CA" sz="2400" dirty="0" err="1">
                <a:solidFill>
                  <a:schemeClr val="accent1"/>
                </a:solidFill>
                <a:ea typeface="+mn-ea"/>
                <a:cs typeface="+mn-cs"/>
              </a:rPr>
              <a:t>dir</a:t>
            </a:r>
            <a:r>
              <a:rPr lang="en-CA" sz="2400" dirty="0">
                <a:solidFill>
                  <a:schemeClr val="accent1"/>
                </a:solidFill>
                <a:ea typeface="+mn-ea"/>
                <a:cs typeface="+mn-cs"/>
              </a:rPr>
              <a:t>) {</a:t>
            </a:r>
          </a:p>
          <a:p>
            <a:pPr marL="719138" lvl="1" indent="-361950">
              <a:buNone/>
              <a:tabLst>
                <a:tab pos="914400" algn="l"/>
                <a:tab pos="1371600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  <a:ea typeface="+mn-ea"/>
                <a:cs typeface="+mn-cs"/>
              </a:rPr>
              <a:t>    if (</a:t>
            </a:r>
            <a:r>
              <a:rPr lang="en-CA" sz="2400" dirty="0" err="1">
                <a:solidFill>
                  <a:schemeClr val="accent1"/>
                </a:solidFill>
                <a:ea typeface="+mn-ea"/>
                <a:cs typeface="+mn-cs"/>
              </a:rPr>
              <a:t>dir.isDirectory</a:t>
            </a:r>
            <a:r>
              <a:rPr lang="en-CA" sz="2400" dirty="0">
                <a:solidFill>
                  <a:schemeClr val="accent1"/>
                </a:solidFill>
                <a:ea typeface="+mn-ea"/>
                <a:cs typeface="+mn-cs"/>
              </a:rPr>
              <a:t>()) {</a:t>
            </a:r>
          </a:p>
          <a:p>
            <a:pPr marL="719138" lvl="1" indent="-361950">
              <a:buNone/>
              <a:tabLst>
                <a:tab pos="914400" algn="l"/>
                <a:tab pos="1371600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  <a:ea typeface="+mn-ea"/>
                <a:cs typeface="+mn-cs"/>
              </a:rPr>
              <a:t>        for (File </a:t>
            </a:r>
            <a:r>
              <a:rPr lang="en-CA" sz="2400" dirty="0" err="1">
                <a:solidFill>
                  <a:schemeClr val="accent1"/>
                </a:solidFill>
                <a:ea typeface="+mn-ea"/>
                <a:cs typeface="+mn-cs"/>
              </a:rPr>
              <a:t>file</a:t>
            </a:r>
            <a:r>
              <a:rPr lang="en-CA" sz="2400" dirty="0">
                <a:solidFill>
                  <a:schemeClr val="accent1"/>
                </a:solidFill>
                <a:ea typeface="+mn-ea"/>
                <a:cs typeface="+mn-cs"/>
              </a:rPr>
              <a:t> : </a:t>
            </a:r>
            <a:r>
              <a:rPr lang="en-CA" sz="2400" dirty="0" err="1">
                <a:solidFill>
                  <a:schemeClr val="accent1"/>
                </a:solidFill>
                <a:ea typeface="+mn-ea"/>
                <a:cs typeface="+mn-cs"/>
              </a:rPr>
              <a:t>dir.listFiles</a:t>
            </a:r>
            <a:r>
              <a:rPr lang="en-CA" sz="2400" dirty="0">
                <a:solidFill>
                  <a:schemeClr val="accent1"/>
                </a:solidFill>
                <a:ea typeface="+mn-ea"/>
                <a:cs typeface="+mn-cs"/>
              </a:rPr>
              <a:t>()) {</a:t>
            </a:r>
          </a:p>
          <a:p>
            <a:pPr marL="719138" lvl="1" indent="-361950">
              <a:buNone/>
              <a:tabLst>
                <a:tab pos="914400" algn="l"/>
                <a:tab pos="1371600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  <a:ea typeface="+mn-ea"/>
                <a:cs typeface="+mn-cs"/>
              </a:rPr>
              <a:t>            </a:t>
            </a:r>
            <a:r>
              <a:rPr lang="en-CA" sz="2400" dirty="0" err="1">
                <a:solidFill>
                  <a:schemeClr val="accent1"/>
                </a:solidFill>
                <a:ea typeface="+mn-ea"/>
                <a:cs typeface="+mn-cs"/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  <a:ea typeface="+mn-ea"/>
                <a:cs typeface="+mn-cs"/>
              </a:rPr>
              <a:t>(</a:t>
            </a:r>
            <a:r>
              <a:rPr lang="en-CA" sz="2400" dirty="0" err="1">
                <a:solidFill>
                  <a:schemeClr val="accent1"/>
                </a:solidFill>
                <a:ea typeface="+mn-ea"/>
                <a:cs typeface="+mn-cs"/>
              </a:rPr>
              <a:t>file.getName</a:t>
            </a:r>
            <a:r>
              <a:rPr lang="en-CA" sz="2400" dirty="0">
                <a:solidFill>
                  <a:schemeClr val="accent1"/>
                </a:solidFill>
                <a:ea typeface="+mn-ea"/>
                <a:cs typeface="+mn-cs"/>
              </a:rPr>
              <a:t>());</a:t>
            </a:r>
          </a:p>
          <a:p>
            <a:pPr marL="719138" lvl="1" indent="-361950">
              <a:buNone/>
              <a:tabLst>
                <a:tab pos="914400" algn="l"/>
                <a:tab pos="1371600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  <a:ea typeface="+mn-ea"/>
                <a:cs typeface="+mn-cs"/>
              </a:rPr>
              <a:t>        }</a:t>
            </a:r>
          </a:p>
          <a:p>
            <a:pPr marL="719138" lvl="1" indent="-361950">
              <a:buNone/>
              <a:tabLst>
                <a:tab pos="914400" algn="l"/>
                <a:tab pos="1371600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  <a:ea typeface="+mn-ea"/>
                <a:cs typeface="+mn-cs"/>
              </a:rPr>
              <a:t>    } else {</a:t>
            </a:r>
          </a:p>
          <a:p>
            <a:pPr marL="719138" lvl="1" indent="-361950">
              <a:buNone/>
              <a:tabLst>
                <a:tab pos="914400" algn="l"/>
                <a:tab pos="1371600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  <a:ea typeface="+mn-ea"/>
                <a:cs typeface="+mn-cs"/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  <a:ea typeface="+mn-ea"/>
                <a:cs typeface="+mn-cs"/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  <a:ea typeface="+mn-ea"/>
                <a:cs typeface="+mn-cs"/>
              </a:rPr>
              <a:t>(</a:t>
            </a:r>
            <a:r>
              <a:rPr lang="en-CA" sz="2400" dirty="0" err="1">
                <a:solidFill>
                  <a:schemeClr val="accent1"/>
                </a:solidFill>
                <a:ea typeface="+mn-ea"/>
                <a:cs typeface="+mn-cs"/>
              </a:rPr>
              <a:t>dir.getName</a:t>
            </a:r>
            <a:r>
              <a:rPr lang="en-CA" sz="2400" dirty="0">
                <a:solidFill>
                  <a:schemeClr val="accent1"/>
                </a:solidFill>
                <a:ea typeface="+mn-ea"/>
                <a:cs typeface="+mn-cs"/>
              </a:rPr>
              <a:t>() + " is not a folder");</a:t>
            </a:r>
          </a:p>
          <a:p>
            <a:pPr marL="719138" lvl="1" indent="-361950">
              <a:buNone/>
              <a:tabLst>
                <a:tab pos="914400" algn="l"/>
                <a:tab pos="1371600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  <a:ea typeface="+mn-ea"/>
                <a:cs typeface="+mn-cs"/>
              </a:rPr>
              <a:t>    }</a:t>
            </a:r>
          </a:p>
          <a:p>
            <a:pPr marL="719138" lvl="1" indent="-361950">
              <a:buNone/>
              <a:tabLst>
                <a:tab pos="914400" algn="l"/>
                <a:tab pos="1371600" algn="l"/>
              </a:tabLst>
              <a:defRPr/>
            </a:pPr>
            <a:r>
              <a:rPr lang="en-CA" sz="2400" dirty="0">
                <a:solidFill>
                  <a:schemeClr val="accent1"/>
                </a:solidFill>
                <a:ea typeface="+mn-ea"/>
                <a:cs typeface="+mn-c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4336329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Try with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Better way to open/close files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try (Scanner fin = new Scanner(</a:t>
            </a:r>
            <a:r>
              <a:rPr lang="en-CA" sz="2400" dirty="0" err="1">
                <a:solidFill>
                  <a:schemeClr val="accent1"/>
                </a:solidFill>
              </a:rPr>
              <a:t>chosenFile</a:t>
            </a:r>
            <a:r>
              <a:rPr lang="en-CA" sz="2400" dirty="0">
                <a:solidFill>
                  <a:schemeClr val="accent1"/>
                </a:solidFill>
              </a:rPr>
              <a:t>))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…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 catch (</a:t>
            </a:r>
            <a:r>
              <a:rPr lang="en-CA" sz="2400" dirty="0" err="1">
                <a:solidFill>
                  <a:schemeClr val="accent1"/>
                </a:solidFill>
              </a:rPr>
              <a:t>FileNotFoundException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fnf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…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/>
            <a:r>
              <a:rPr lang="en-CA" dirty="0"/>
              <a:t>fin automatically closed when try block ends</a:t>
            </a:r>
          </a:p>
          <a:p>
            <a:pPr lvl="1"/>
            <a:r>
              <a:rPr lang="en-CA" i="1" dirty="0"/>
              <a:t>ditto</a:t>
            </a:r>
            <a:r>
              <a:rPr lang="en-CA" dirty="0"/>
              <a:t> if try block throws a different exception</a:t>
            </a:r>
          </a:p>
          <a:p>
            <a:pPr lvl="2"/>
            <a:r>
              <a:rPr lang="en-CA" dirty="0"/>
              <a:t>which was a hidden bug in our earlier code!</a:t>
            </a:r>
          </a:p>
        </p:txBody>
      </p:sp>
    </p:spTree>
    <p:extLst>
      <p:ext uri="{BB962C8B-B14F-4D97-AF65-F5344CB8AC3E}">
        <p14:creationId xmlns:p14="http://schemas.microsoft.com/office/powerpoint/2010/main" val="179052427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Try with Multiple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Separate resources with semi-colons: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try (Scanner fin = new Scanner(</a:t>
            </a:r>
            <a:r>
              <a:rPr lang="en-CA" sz="2400" dirty="0" err="1">
                <a:solidFill>
                  <a:schemeClr val="accent1"/>
                </a:solidFill>
              </a:rPr>
              <a:t>inFile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PrintWriter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fout</a:t>
            </a:r>
            <a:r>
              <a:rPr lang="en-CA" sz="2400" dirty="0">
                <a:solidFill>
                  <a:schemeClr val="accent1"/>
                </a:solidFill>
              </a:rPr>
              <a:t> = new </a:t>
            </a:r>
            <a:r>
              <a:rPr lang="en-CA" sz="2400" dirty="0" err="1">
                <a:solidFill>
                  <a:schemeClr val="accent1"/>
                </a:solidFill>
              </a:rPr>
              <a:t>PrintWriter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outFile</a:t>
            </a:r>
            <a:r>
              <a:rPr lang="en-CA" sz="2400" dirty="0">
                <a:solidFill>
                  <a:schemeClr val="accent1"/>
                </a:solidFill>
              </a:rPr>
              <a:t>))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sum = 0;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while (</a:t>
            </a:r>
            <a:r>
              <a:rPr lang="en-CA" sz="2400" dirty="0" err="1">
                <a:solidFill>
                  <a:schemeClr val="accent1"/>
                </a:solidFill>
              </a:rPr>
              <a:t>fin.hasNextInt</a:t>
            </a:r>
            <a:r>
              <a:rPr lang="en-CA" sz="2400" dirty="0">
                <a:solidFill>
                  <a:schemeClr val="accent1"/>
                </a:solidFill>
              </a:rPr>
              <a:t>())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    sum += </a:t>
            </a:r>
            <a:r>
              <a:rPr lang="en-CA" sz="2400" dirty="0" err="1">
                <a:solidFill>
                  <a:schemeClr val="accent1"/>
                </a:solidFill>
              </a:rPr>
              <a:t>fin.nextInt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}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fout.println</a:t>
            </a:r>
            <a:r>
              <a:rPr lang="en-CA" sz="2400" dirty="0">
                <a:solidFill>
                  <a:schemeClr val="accent1"/>
                </a:solidFill>
              </a:rPr>
              <a:t>("Sum was " + sum);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} catch (</a:t>
            </a:r>
            <a:r>
              <a:rPr lang="en-CA" sz="2400" dirty="0" err="1">
                <a:solidFill>
                  <a:schemeClr val="accent1"/>
                </a:solidFill>
              </a:rPr>
              <a:t>FileNotFoundException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fnf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System.err.println</a:t>
            </a:r>
            <a:r>
              <a:rPr lang="en-CA" sz="2400" dirty="0">
                <a:solidFill>
                  <a:schemeClr val="accent1"/>
                </a:solidFill>
              </a:rPr>
              <a:t>("File open error!");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  <a:endParaRPr lang="en-CA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0631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Revise this code to return Earth (code = 0 and distance = 149.6) if file not found</a:t>
            </a:r>
          </a:p>
          <a:p>
            <a:pPr lvl="2">
              <a:defRPr/>
            </a:pPr>
            <a:r>
              <a:rPr lang="en-CA" dirty="0"/>
              <a:t>don’t exit the program!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public static Planet </a:t>
            </a:r>
            <a:r>
              <a:rPr lang="en-CA" sz="2000" dirty="0" err="1">
                <a:solidFill>
                  <a:schemeClr val="accent1"/>
                </a:solidFill>
              </a:rPr>
              <a:t>readPlanetFromFile</a:t>
            </a:r>
            <a:r>
              <a:rPr lang="en-CA" sz="2000" dirty="0">
                <a:solidFill>
                  <a:schemeClr val="accent1"/>
                </a:solidFill>
              </a:rPr>
              <a:t>(String </a:t>
            </a:r>
            <a:r>
              <a:rPr lang="en-CA" sz="2000" dirty="0" err="1">
                <a:solidFill>
                  <a:schemeClr val="accent1"/>
                </a:solidFill>
              </a:rPr>
              <a:t>fileName</a:t>
            </a:r>
            <a:r>
              <a:rPr lang="en-CA" sz="2000" dirty="0">
                <a:solidFill>
                  <a:schemeClr val="accent1"/>
                </a:solidFill>
              </a:rPr>
              <a:t>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try (Scanner fin = new Scanner(new File(</a:t>
            </a:r>
            <a:r>
              <a:rPr lang="en-CA" sz="2000" dirty="0" err="1">
                <a:solidFill>
                  <a:schemeClr val="accent1"/>
                </a:solidFill>
              </a:rPr>
              <a:t>fileName</a:t>
            </a:r>
            <a:r>
              <a:rPr lang="en-CA" sz="2000" dirty="0">
                <a:solidFill>
                  <a:schemeClr val="accent1"/>
                </a:solidFill>
              </a:rPr>
              <a:t>)))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    String </a:t>
            </a:r>
            <a:r>
              <a:rPr lang="en-CA" sz="2000" dirty="0" err="1">
                <a:solidFill>
                  <a:schemeClr val="accent1"/>
                </a:solidFill>
              </a:rPr>
              <a:t>aName</a:t>
            </a:r>
            <a:r>
              <a:rPr lang="en-CA" sz="2000" dirty="0">
                <a:solidFill>
                  <a:schemeClr val="accent1"/>
                </a:solidFill>
              </a:rPr>
              <a:t> = </a:t>
            </a:r>
            <a:r>
              <a:rPr lang="en-CA" sz="2000" dirty="0" err="1">
                <a:solidFill>
                  <a:schemeClr val="accent1"/>
                </a:solidFill>
              </a:rPr>
              <a:t>fin.nextLine</a:t>
            </a:r>
            <a:r>
              <a:rPr lang="en-CA" sz="2000" dirty="0">
                <a:solidFill>
                  <a:schemeClr val="accent1"/>
                </a:solidFill>
              </a:rPr>
              <a:t>();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    int </a:t>
            </a:r>
            <a:r>
              <a:rPr lang="en-CA" sz="2000" dirty="0" err="1">
                <a:solidFill>
                  <a:schemeClr val="accent1"/>
                </a:solidFill>
              </a:rPr>
              <a:t>aCode</a:t>
            </a:r>
            <a:r>
              <a:rPr lang="en-CA" sz="2000" dirty="0">
                <a:solidFill>
                  <a:schemeClr val="accent1"/>
                </a:solidFill>
              </a:rPr>
              <a:t> = </a:t>
            </a:r>
            <a:r>
              <a:rPr lang="en-CA" sz="2000" dirty="0" err="1">
                <a:solidFill>
                  <a:schemeClr val="accent1"/>
                </a:solidFill>
              </a:rPr>
              <a:t>fin.nextInt</a:t>
            </a:r>
            <a:r>
              <a:rPr lang="en-CA" sz="2000" dirty="0">
                <a:solidFill>
                  <a:schemeClr val="accent1"/>
                </a:solidFill>
              </a:rPr>
              <a:t>();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    double </a:t>
            </a:r>
            <a:r>
              <a:rPr lang="en-CA" sz="2000" dirty="0" err="1">
                <a:solidFill>
                  <a:schemeClr val="accent1"/>
                </a:solidFill>
              </a:rPr>
              <a:t>aDist</a:t>
            </a:r>
            <a:r>
              <a:rPr lang="en-CA" sz="2000" dirty="0">
                <a:solidFill>
                  <a:schemeClr val="accent1"/>
                </a:solidFill>
              </a:rPr>
              <a:t> = </a:t>
            </a:r>
            <a:r>
              <a:rPr lang="en-CA" sz="2000" dirty="0" err="1">
                <a:solidFill>
                  <a:schemeClr val="accent1"/>
                </a:solidFill>
              </a:rPr>
              <a:t>fin.nextDouble</a:t>
            </a:r>
            <a:r>
              <a:rPr lang="en-CA" sz="2000" dirty="0">
                <a:solidFill>
                  <a:schemeClr val="accent1"/>
                </a:solidFill>
              </a:rPr>
              <a:t>();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    return new Planet(</a:t>
            </a:r>
            <a:r>
              <a:rPr lang="en-CA" sz="2000" dirty="0" err="1">
                <a:solidFill>
                  <a:schemeClr val="accent1"/>
                </a:solidFill>
              </a:rPr>
              <a:t>aName</a:t>
            </a:r>
            <a:r>
              <a:rPr lang="en-CA" sz="2000" dirty="0">
                <a:solidFill>
                  <a:schemeClr val="accent1"/>
                </a:solidFill>
              </a:rPr>
              <a:t>, </a:t>
            </a:r>
            <a:r>
              <a:rPr lang="en-CA" sz="2000" dirty="0" err="1">
                <a:solidFill>
                  <a:schemeClr val="accent1"/>
                </a:solidFill>
              </a:rPr>
              <a:t>aDist</a:t>
            </a:r>
            <a:r>
              <a:rPr lang="en-CA" sz="2000" dirty="0">
                <a:solidFill>
                  <a:schemeClr val="accent1"/>
                </a:solidFill>
              </a:rPr>
              <a:t>, </a:t>
            </a:r>
            <a:r>
              <a:rPr lang="en-CA" sz="2000" dirty="0" err="1">
                <a:solidFill>
                  <a:schemeClr val="accent1"/>
                </a:solidFill>
              </a:rPr>
              <a:t>aCode</a:t>
            </a:r>
            <a:r>
              <a:rPr lang="en-CA" sz="2000" dirty="0">
                <a:solidFill>
                  <a:schemeClr val="accent1"/>
                </a:solidFill>
              </a:rPr>
              <a:t>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} catch (</a:t>
            </a:r>
            <a:r>
              <a:rPr lang="en-CA" sz="2000" dirty="0" err="1">
                <a:solidFill>
                  <a:schemeClr val="accent1"/>
                </a:solidFill>
              </a:rPr>
              <a:t>FileNotFoundException</a:t>
            </a:r>
            <a:r>
              <a:rPr lang="en-CA" sz="2000" dirty="0">
                <a:solidFill>
                  <a:schemeClr val="accent1"/>
                </a:solidFill>
              </a:rPr>
              <a:t> </a:t>
            </a:r>
            <a:r>
              <a:rPr lang="en-CA" sz="2000" dirty="0" err="1">
                <a:solidFill>
                  <a:schemeClr val="accent1"/>
                </a:solidFill>
              </a:rPr>
              <a:t>fnf</a:t>
            </a:r>
            <a:r>
              <a:rPr lang="en-CA" sz="2000" dirty="0">
                <a:solidFill>
                  <a:schemeClr val="accent1"/>
                </a:solidFill>
              </a:rPr>
              <a:t>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    </a:t>
            </a:r>
            <a:r>
              <a:rPr lang="en-CA" sz="2000" dirty="0" err="1">
                <a:solidFill>
                  <a:schemeClr val="accent1"/>
                </a:solidFill>
              </a:rPr>
              <a:t>System.exit</a:t>
            </a:r>
            <a:r>
              <a:rPr lang="en-CA" sz="2000" dirty="0">
                <a:solidFill>
                  <a:schemeClr val="accent1"/>
                </a:solidFill>
              </a:rPr>
              <a:t>(1);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}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}</a:t>
            </a:r>
            <a:endParaRPr lang="en-CA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15738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Next week…</a:t>
            </a:r>
          </a:p>
          <a:p>
            <a:pPr lvl="1"/>
            <a:r>
              <a:rPr lang="en-CA" dirty="0"/>
              <a:t>review of course material on Tuesday</a:t>
            </a:r>
          </a:p>
          <a:p>
            <a:pPr lvl="2"/>
            <a:r>
              <a:rPr lang="en-CA" dirty="0"/>
              <a:t>BRING QUESTIONS!</a:t>
            </a:r>
          </a:p>
          <a:p>
            <a:pPr lvl="1"/>
            <a:r>
              <a:rPr lang="en-CA" dirty="0"/>
              <a:t>second midterm test on Thursday</a:t>
            </a:r>
          </a:p>
          <a:p>
            <a:pPr lvl="2"/>
            <a:r>
              <a:rPr lang="en-CA" dirty="0"/>
              <a:t>during lecture hours</a:t>
            </a:r>
          </a:p>
          <a:p>
            <a:pPr lvl="2"/>
            <a:r>
              <a:rPr lang="en-CA" dirty="0"/>
              <a:t>on </a:t>
            </a:r>
            <a:r>
              <a:rPr lang="en-CA" dirty="0" err="1"/>
              <a:t>BrightSpace</a:t>
            </a:r>
            <a:endParaRPr lang="en-CA" dirty="0"/>
          </a:p>
          <a:p>
            <a:pPr lvl="2"/>
            <a:r>
              <a:rPr lang="en-CA" dirty="0"/>
              <a:t>same rules as for test #1</a:t>
            </a:r>
          </a:p>
        </p:txBody>
      </p:sp>
    </p:spTree>
    <p:extLst>
      <p:ext uri="{BB962C8B-B14F-4D97-AF65-F5344CB8AC3E}">
        <p14:creationId xmlns:p14="http://schemas.microsoft.com/office/powerpoint/2010/main" val="415897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075C5-CF1D-4DCD-9D1B-34FF30DAB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Importing the Required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FF6C9-EF1D-43A2-B3D8-F8D3DAB05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Scanner comes from </a:t>
            </a:r>
            <a:r>
              <a:rPr lang="en-CA" dirty="0" err="1"/>
              <a:t>java.util</a:t>
            </a:r>
            <a:endParaRPr lang="en-CA" dirty="0"/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import </a:t>
            </a:r>
            <a:r>
              <a:rPr lang="en-CA" sz="2400" dirty="0" err="1">
                <a:solidFill>
                  <a:schemeClr val="accent1"/>
                </a:solidFill>
              </a:rPr>
              <a:t>java.util.Scanner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  <a:p>
            <a:r>
              <a:rPr lang="en-CA" dirty="0"/>
              <a:t>Others come from java.io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import </a:t>
            </a:r>
            <a:r>
              <a:rPr lang="en-CA" sz="2400" dirty="0" err="1">
                <a:solidFill>
                  <a:schemeClr val="accent1"/>
                </a:solidFill>
              </a:rPr>
              <a:t>java.io.File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import </a:t>
            </a:r>
            <a:r>
              <a:rPr lang="en-CA" sz="2400" dirty="0" err="1">
                <a:solidFill>
                  <a:schemeClr val="accent1"/>
                </a:solidFill>
              </a:rPr>
              <a:t>java.io.PrintWriter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import </a:t>
            </a:r>
            <a:r>
              <a:rPr lang="en-CA" sz="2400" dirty="0" err="1">
                <a:solidFill>
                  <a:schemeClr val="accent1"/>
                </a:solidFill>
              </a:rPr>
              <a:t>java.io.FileNotFoundException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  <a:p>
            <a:pPr lvl="2"/>
            <a:r>
              <a:rPr lang="en-CA" dirty="0"/>
              <a:t>we’ll need this last one, too</a:t>
            </a:r>
          </a:p>
        </p:txBody>
      </p:sp>
    </p:spTree>
    <p:extLst>
      <p:ext uri="{BB962C8B-B14F-4D97-AF65-F5344CB8AC3E}">
        <p14:creationId xmlns:p14="http://schemas.microsoft.com/office/powerpoint/2010/main" val="3591964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Text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 will only read from text files</a:t>
            </a:r>
          </a:p>
          <a:p>
            <a:pPr lvl="1"/>
            <a:r>
              <a:rPr lang="en-CA" dirty="0"/>
              <a:t>have .txt extension on a Windows system</a:t>
            </a:r>
          </a:p>
          <a:p>
            <a:pPr lvl="2"/>
            <a:r>
              <a:rPr lang="en-CA" dirty="0" err="1"/>
              <a:t>tho</a:t>
            </a:r>
            <a:r>
              <a:rPr lang="en-CA" dirty="0"/>
              <a:t>’ Windows may </a:t>
            </a:r>
            <a:r>
              <a:rPr lang="en-CA" i="1" dirty="0"/>
              <a:t>hide it </a:t>
            </a:r>
            <a:r>
              <a:rPr lang="en-CA" dirty="0"/>
              <a:t>from you!</a:t>
            </a:r>
          </a:p>
          <a:p>
            <a:r>
              <a:rPr lang="en-CA" dirty="0"/>
              <a:t>Text files may contain numbers (numerals)</a:t>
            </a:r>
          </a:p>
          <a:p>
            <a:pPr lvl="1"/>
            <a:r>
              <a:rPr lang="en-CA" dirty="0"/>
              <a:t>and may contain only numbers</a:t>
            </a: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 rot="10800000" flipH="1">
            <a:off x="931862" y="4521200"/>
            <a:ext cx="1219200" cy="1828800"/>
          </a:xfrm>
          <a:prstGeom prst="foldedCorner">
            <a:avLst>
              <a:gd name="adj" fmla="val 35917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endParaRPr lang="en-CA" altLang="en-US" sz="2000" dirty="0"/>
          </a:p>
        </p:txBody>
      </p:sp>
      <p:sp>
        <p:nvSpPr>
          <p:cNvPr id="8" name="Text Box 28"/>
          <p:cNvSpPr txBox="1">
            <a:spLocks noChangeArrowheads="1"/>
          </p:cNvSpPr>
          <p:nvPr/>
        </p:nvSpPr>
        <p:spPr bwMode="auto">
          <a:xfrm>
            <a:off x="762000" y="6305550"/>
            <a:ext cx="1558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en-US" altLang="en-US" sz="2000" i="1" dirty="0"/>
              <a:t>3Numbers.txt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31861" y="4876800"/>
            <a:ext cx="12192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10 15 340 -7 </a:t>
            </a:r>
            <a:br>
              <a:rPr lang="en-CA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-2 103</a:t>
            </a: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 rot="10800000" flipH="1">
            <a:off x="2819400" y="4521200"/>
            <a:ext cx="1219200" cy="1828800"/>
          </a:xfrm>
          <a:prstGeom prst="foldedCorner">
            <a:avLst>
              <a:gd name="adj" fmla="val 35917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endParaRPr lang="en-CA" altLang="en-US" sz="2000" dirty="0"/>
          </a:p>
        </p:txBody>
      </p:sp>
      <p:sp>
        <p:nvSpPr>
          <p:cNvPr id="11" name="Text Box 28"/>
          <p:cNvSpPr txBox="1">
            <a:spLocks noChangeArrowheads="1"/>
          </p:cNvSpPr>
          <p:nvPr/>
        </p:nvSpPr>
        <p:spPr bwMode="auto">
          <a:xfrm>
            <a:off x="2899049" y="6305550"/>
            <a:ext cx="10599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en-US" altLang="en-US" sz="2000" i="1" dirty="0"/>
              <a:t>poem.txt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19399" y="4876800"/>
            <a:ext cx="12192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Twas</a:t>
            </a:r>
            <a:r>
              <a:rPr lang="en-CA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brillig</a:t>
            </a:r>
            <a:r>
              <a:rPr lang="en-CA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and the </a:t>
            </a:r>
            <a:r>
              <a:rPr lang="en-CA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slithy</a:t>
            </a:r>
            <a:r>
              <a:rPr lang="en-CA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toves</a:t>
            </a:r>
            <a:endParaRPr lang="en-CA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595" y="4517887"/>
            <a:ext cx="4109079" cy="2895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1655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Why Use Files?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Permanence</a:t>
            </a:r>
          </a:p>
          <a:p>
            <a:pPr lvl="1">
              <a:defRPr/>
            </a:pPr>
            <a:r>
              <a:rPr lang="en-US" dirty="0"/>
              <a:t>can re-use input; don’t need to copy output</a:t>
            </a:r>
          </a:p>
          <a:p>
            <a:pPr lvl="1">
              <a:defRPr/>
            </a:pPr>
            <a:r>
              <a:rPr lang="en-US" dirty="0"/>
              <a:t>can use output of one program as input to next</a:t>
            </a:r>
          </a:p>
          <a:p>
            <a:pPr>
              <a:defRPr/>
            </a:pPr>
            <a:r>
              <a:rPr lang="en-US" dirty="0"/>
              <a:t>Accuracy</a:t>
            </a:r>
          </a:p>
          <a:p>
            <a:pPr lvl="1">
              <a:defRPr/>
            </a:pPr>
            <a:r>
              <a:rPr lang="en-US" dirty="0"/>
              <a:t>correct </a:t>
            </a:r>
            <a:r>
              <a:rPr lang="en-US" i="1" dirty="0"/>
              <a:t>before</a:t>
            </a:r>
            <a:r>
              <a:rPr lang="en-US" dirty="0"/>
              <a:t> the program gets it</a:t>
            </a:r>
          </a:p>
          <a:p>
            <a:pPr lvl="1">
              <a:defRPr/>
            </a:pPr>
            <a:r>
              <a:rPr lang="en-US" dirty="0"/>
              <a:t>even “invisible” output characters stored</a:t>
            </a:r>
          </a:p>
          <a:p>
            <a:pPr>
              <a:defRPr/>
            </a:pPr>
            <a:r>
              <a:rPr lang="en-US" dirty="0"/>
              <a:t>Ease of use</a:t>
            </a:r>
          </a:p>
          <a:p>
            <a:pPr lvl="1">
              <a:defRPr/>
            </a:pPr>
            <a:r>
              <a:rPr lang="en-US" dirty="0"/>
              <a:t>large quantities of input hard to type correctly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Program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 far – input comes from user/keyboard</a:t>
            </a:r>
          </a:p>
          <a:p>
            <a:pPr lvl="1"/>
            <a:r>
              <a:rPr lang="en-CA" dirty="0"/>
              <a:t>characters in </a:t>
            </a:r>
            <a:r>
              <a:rPr lang="en-CA" dirty="0">
                <a:solidFill>
                  <a:schemeClr val="accent1"/>
                </a:solidFill>
              </a:rPr>
              <a:t>blue</a:t>
            </a:r>
            <a:r>
              <a:rPr lang="en-CA" dirty="0"/>
              <a:t> typed in by user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143000" y="3124200"/>
            <a:ext cx="7010400" cy="2743200"/>
          </a:xfrm>
          <a:prstGeom prst="rect">
            <a:avLst/>
          </a:prstGeom>
          <a:solidFill>
            <a:schemeClr val="tx1">
              <a:lumMod val="75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Enter numbers below, and I'll calculate their average.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</a:rPr>
              <a:t>Enter a negative number to end input.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Times New Roman" charset="0"/>
              </a:rPr>
              <a:t>10</a:t>
            </a:r>
            <a:r>
              <a:rPr kumimoji="0" lang="en-CA" sz="2400" b="0" i="0" u="none" strike="noStrike" cap="none" normalizeH="0" dirty="0">
                <a:ln>
                  <a:noFill/>
                </a:ln>
                <a:solidFill>
                  <a:schemeClr val="accent1"/>
                </a:solidFill>
                <a:effectLst/>
                <a:latin typeface="Times New Roman" charset="0"/>
              </a:rPr>
              <a:t> 20 30 40 50 60 70 80 90 100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dirty="0">
                <a:ln>
                  <a:noFill/>
                </a:ln>
                <a:solidFill>
                  <a:schemeClr val="accent1"/>
                </a:solidFill>
                <a:effectLst/>
                <a:latin typeface="Times New Roman" charset="0"/>
              </a:rPr>
              <a:t>110 120 125 107 104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baseline="0" dirty="0">
                <a:solidFill>
                  <a:schemeClr val="accent1"/>
                </a:solidFill>
              </a:rPr>
              <a:t>77</a:t>
            </a:r>
            <a:r>
              <a:rPr lang="en-CA" dirty="0">
                <a:solidFill>
                  <a:schemeClr val="accent1"/>
                </a:solidFill>
              </a:rPr>
              <a:t> 42 19 91 85 77 23 27 106 88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accent1"/>
                </a:solidFill>
              </a:rPr>
              <a:t>-1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The</a:t>
            </a:r>
            <a:r>
              <a:rPr kumimoji="0" lang="en-CA" sz="2400" b="0" i="0" u="none" strike="noStrike" cap="none" normalizeH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 average of the 25 numbers you entered is 70.04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brknbar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brknba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rknbar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brknba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brknbar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brknba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2020-07-ListsCollections</Template>
  <TotalTime>20460</TotalTime>
  <Pages>7</Pages>
  <Words>3605</Words>
  <Application>Microsoft Office PowerPoint</Application>
  <PresentationFormat>On-screen Show (4:3)</PresentationFormat>
  <Paragraphs>608</Paragraphs>
  <Slides>57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57</vt:i4>
      </vt:variant>
    </vt:vector>
  </HeadingPairs>
  <TitlesOfParts>
    <vt:vector size="70" baseType="lpstr">
      <vt:lpstr>Arial</vt:lpstr>
      <vt:lpstr>Calibri</vt:lpstr>
      <vt:lpstr>Courier New</vt:lpstr>
      <vt:lpstr>Monotype Sorts</vt:lpstr>
      <vt:lpstr>Times New Roman</vt:lpstr>
      <vt:lpstr>Wingdings</vt:lpstr>
      <vt:lpstr>06loops</vt:lpstr>
      <vt:lpstr>1_CSCITheme</vt:lpstr>
      <vt:lpstr>CSCITheme</vt:lpstr>
      <vt:lpstr>brknbars</vt:lpstr>
      <vt:lpstr>2_CSCITheme</vt:lpstr>
      <vt:lpstr>1_brknbars</vt:lpstr>
      <vt:lpstr>2_brknbars</vt:lpstr>
      <vt:lpstr>Text File Input &amp; Output</vt:lpstr>
      <vt:lpstr>Outcomes</vt:lpstr>
      <vt:lpstr>Input &amp; Output Streams</vt:lpstr>
      <vt:lpstr>File Streams</vt:lpstr>
      <vt:lpstr>Possible Program Variables</vt:lpstr>
      <vt:lpstr>Importing the Required Types</vt:lpstr>
      <vt:lpstr>Text Files</vt:lpstr>
      <vt:lpstr>Why Use Files?</vt:lpstr>
      <vt:lpstr>Program Input</vt:lpstr>
      <vt:lpstr>Scanner for Input</vt:lpstr>
      <vt:lpstr>Lots of Input</vt:lpstr>
      <vt:lpstr>Reading Directly from a File</vt:lpstr>
      <vt:lpstr>Reading From a File</vt:lpstr>
      <vt:lpstr>Reading from a File</vt:lpstr>
      <vt:lpstr>The File Data Type</vt:lpstr>
      <vt:lpstr>File Objects vs. Files</vt:lpstr>
      <vt:lpstr>The Scanner</vt:lpstr>
      <vt:lpstr>Method to Open a File Scanner</vt:lpstr>
      <vt:lpstr>Reading the File Name</vt:lpstr>
      <vt:lpstr>Requesting Alternatives</vt:lpstr>
      <vt:lpstr>Limiting Number of Tries</vt:lpstr>
      <vt:lpstr>Reading File Contents</vt:lpstr>
      <vt:lpstr>While The File Has Data</vt:lpstr>
      <vt:lpstr>Saving All The Data</vt:lpstr>
      <vt:lpstr>One More Thing</vt:lpstr>
      <vt:lpstr>Exercise</vt:lpstr>
      <vt:lpstr>Program Output</vt:lpstr>
      <vt:lpstr>PrintWriter for Output</vt:lpstr>
      <vt:lpstr>Connecting to an Output File</vt:lpstr>
      <vt:lpstr>Get The Printer Method</vt:lpstr>
      <vt:lpstr>Writing to the File</vt:lpstr>
      <vt:lpstr>Choosing the Output File</vt:lpstr>
      <vt:lpstr>Re-Writing a File</vt:lpstr>
      <vt:lpstr>Exercise</vt:lpstr>
      <vt:lpstr>Looking for Files</vt:lpstr>
      <vt:lpstr>Files &amp; Folders</vt:lpstr>
      <vt:lpstr>Files &amp; Folders</vt:lpstr>
      <vt:lpstr>File Paths</vt:lpstr>
      <vt:lpstr>File Paths</vt:lpstr>
      <vt:lpstr>Exercise</vt:lpstr>
      <vt:lpstr>More File I/O Information</vt:lpstr>
      <vt:lpstr>Not Catching the FNFException</vt:lpstr>
      <vt:lpstr>Declaring an Exception</vt:lpstr>
      <vt:lpstr>When to Use a throws Clause</vt:lpstr>
      <vt:lpstr>Javadoc @throws Tag</vt:lpstr>
      <vt:lpstr>Example (Part 1)</vt:lpstr>
      <vt:lpstr>Example (Part 2)</vt:lpstr>
      <vt:lpstr>Names of Objects</vt:lpstr>
      <vt:lpstr>Problem</vt:lpstr>
      <vt:lpstr>Output Files Start Empty</vt:lpstr>
      <vt:lpstr>The File Class</vt:lpstr>
      <vt:lpstr>Yet Another Variable</vt:lpstr>
      <vt:lpstr>Example: Listing all Files</vt:lpstr>
      <vt:lpstr>Try with Resources</vt:lpstr>
      <vt:lpstr>Try with Multiple Resources</vt:lpstr>
      <vt:lpstr>Exercise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Programming and Problem Solving</dc:title>
  <dc:creator>Mark Young</dc:creator>
  <cp:lastModifiedBy>Mark Young</cp:lastModifiedBy>
  <cp:revision>285</cp:revision>
  <cp:lastPrinted>1601-01-01T00:00:00Z</cp:lastPrinted>
  <dcterms:created xsi:type="dcterms:W3CDTF">1998-05-11T15:12:26Z</dcterms:created>
  <dcterms:modified xsi:type="dcterms:W3CDTF">2021-03-14T17:23:46Z</dcterms:modified>
</cp:coreProperties>
</file>