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5" r:id="rId2"/>
    <p:sldMasterId id="2147483687" r:id="rId3"/>
    <p:sldMasterId id="2147483699" r:id="rId4"/>
    <p:sldMasterId id="2147483712" r:id="rId5"/>
  </p:sldMasterIdLst>
  <p:notesMasterIdLst>
    <p:notesMasterId r:id="rId83"/>
  </p:notesMasterIdLst>
  <p:sldIdLst>
    <p:sldId id="256" r:id="rId6"/>
    <p:sldId id="264" r:id="rId7"/>
    <p:sldId id="408" r:id="rId8"/>
    <p:sldId id="410" r:id="rId9"/>
    <p:sldId id="412" r:id="rId10"/>
    <p:sldId id="409" r:id="rId11"/>
    <p:sldId id="411" r:id="rId12"/>
    <p:sldId id="414" r:id="rId13"/>
    <p:sldId id="419" r:id="rId14"/>
    <p:sldId id="422" r:id="rId15"/>
    <p:sldId id="335" r:id="rId16"/>
    <p:sldId id="336" r:id="rId17"/>
    <p:sldId id="424" r:id="rId18"/>
    <p:sldId id="425" r:id="rId19"/>
    <p:sldId id="426" r:id="rId20"/>
    <p:sldId id="339" r:id="rId21"/>
    <p:sldId id="312" r:id="rId22"/>
    <p:sldId id="315" r:id="rId23"/>
    <p:sldId id="341" r:id="rId24"/>
    <p:sldId id="329" r:id="rId25"/>
    <p:sldId id="337" r:id="rId26"/>
    <p:sldId id="427" r:id="rId27"/>
    <p:sldId id="428" r:id="rId28"/>
    <p:sldId id="429" r:id="rId29"/>
    <p:sldId id="310" r:id="rId30"/>
    <p:sldId id="265" r:id="rId31"/>
    <p:sldId id="321" r:id="rId32"/>
    <p:sldId id="323" r:id="rId33"/>
    <p:sldId id="325" r:id="rId34"/>
    <p:sldId id="342" r:id="rId35"/>
    <p:sldId id="324" r:id="rId36"/>
    <p:sldId id="343" r:id="rId37"/>
    <p:sldId id="268" r:id="rId38"/>
    <p:sldId id="257" r:id="rId39"/>
    <p:sldId id="258" r:id="rId40"/>
    <p:sldId id="269" r:id="rId41"/>
    <p:sldId id="259" r:id="rId42"/>
    <p:sldId id="347" r:id="rId43"/>
    <p:sldId id="270" r:id="rId44"/>
    <p:sldId id="275" r:id="rId45"/>
    <p:sldId id="309" r:id="rId46"/>
    <p:sldId id="322" r:id="rId47"/>
    <p:sldId id="272" r:id="rId48"/>
    <p:sldId id="350" r:id="rId49"/>
    <p:sldId id="433" r:id="rId50"/>
    <p:sldId id="351" r:id="rId51"/>
    <p:sldId id="389" r:id="rId52"/>
    <p:sldId id="395" r:id="rId53"/>
    <p:sldId id="390" r:id="rId54"/>
    <p:sldId id="391" r:id="rId55"/>
    <p:sldId id="393" r:id="rId56"/>
    <p:sldId id="394" r:id="rId57"/>
    <p:sldId id="396" r:id="rId58"/>
    <p:sldId id="352" r:id="rId59"/>
    <p:sldId id="398" r:id="rId60"/>
    <p:sldId id="399" r:id="rId61"/>
    <p:sldId id="400" r:id="rId62"/>
    <p:sldId id="401" r:id="rId63"/>
    <p:sldId id="402" r:id="rId64"/>
    <p:sldId id="403" r:id="rId65"/>
    <p:sldId id="404" r:id="rId66"/>
    <p:sldId id="405" r:id="rId67"/>
    <p:sldId id="434" r:id="rId68"/>
    <p:sldId id="407" r:id="rId69"/>
    <p:sldId id="431" r:id="rId70"/>
    <p:sldId id="435" r:id="rId71"/>
    <p:sldId id="436" r:id="rId72"/>
    <p:sldId id="437" r:id="rId73"/>
    <p:sldId id="438" r:id="rId74"/>
    <p:sldId id="439" r:id="rId75"/>
    <p:sldId id="440" r:id="rId76"/>
    <p:sldId id="441" r:id="rId77"/>
    <p:sldId id="442" r:id="rId78"/>
    <p:sldId id="430" r:id="rId79"/>
    <p:sldId id="432" r:id="rId80"/>
    <p:sldId id="443" r:id="rId81"/>
    <p:sldId id="388" r:id="rId8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21" autoAdjust="0"/>
    <p:restoredTop sz="90929"/>
  </p:normalViewPr>
  <p:slideViewPr>
    <p:cSldViewPr>
      <p:cViewPr varScale="1">
        <p:scale>
          <a:sx n="111" d="100"/>
          <a:sy n="111" d="100"/>
        </p:scale>
        <p:origin x="1208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presProps" Target="pres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slide" Target="slides/slide76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slide" Target="slides/slide7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3.xml"/><Relationship Id="rId2" Type="http://schemas.openxmlformats.org/officeDocument/2006/relationships/slide" Target="slides/slide12.xml"/><Relationship Id="rId1" Type="http://schemas.openxmlformats.org/officeDocument/2006/relationships/slide" Target="slides/slide10.xml"/><Relationship Id="rId6" Type="http://schemas.openxmlformats.org/officeDocument/2006/relationships/slide" Target="slides/slide17.xml"/><Relationship Id="rId5" Type="http://schemas.openxmlformats.org/officeDocument/2006/relationships/slide" Target="slides/slide16.xml"/><Relationship Id="rId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94872-93F9-4A48-9426-F4CB17DBE165}" type="datetimeFigureOut">
              <a:rPr lang="en-US"/>
              <a:pPr>
                <a:defRPr/>
              </a:pPr>
              <a:t>3/28/2021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E59443-EB7A-4627-A38E-67ADDACD9EE2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9128C4-AEB9-4606-932E-3B0F86BD1647}" type="slidenum">
              <a:rPr lang="en-CA" altLang="en-US"/>
              <a:pPr/>
              <a:t>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30AACF2-1AD5-492B-A504-C9D8B95B2680}" type="slidenum">
              <a:rPr lang="en-CA" altLang="en-US"/>
              <a:pPr/>
              <a:t>10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05646F-37CA-4AD3-BBBB-6739244F50E1}" type="slidenum">
              <a:rPr lang="en-CA" altLang="en-US"/>
              <a:pPr/>
              <a:t>11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88B236-3B1F-42FD-A970-3525433D6015}" type="slidenum">
              <a:rPr lang="en-CA" altLang="en-US"/>
              <a:pPr/>
              <a:t>12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4BBFE6-09A3-4790-9ACB-EE2F9312FA16}" type="slidenum">
              <a:rPr lang="en-CA" altLang="en-US"/>
              <a:pPr/>
              <a:t>13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5C14F2-B574-404A-8F1C-0C91107A7F73}" type="slidenum">
              <a:rPr lang="en-CA" altLang="en-US"/>
              <a:pPr/>
              <a:t>14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DDBA820-E640-43F9-B648-67C3755B47A7}" type="slidenum">
              <a:rPr lang="en-CA" altLang="en-US"/>
              <a:pPr/>
              <a:t>15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AC57C2-91BE-4765-B800-14E78B1AB634}" type="slidenum">
              <a:rPr lang="en-CA" altLang="en-US"/>
              <a:pPr/>
              <a:t>16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73EE35-3440-4740-B3EF-DC8F6016AEC3}" type="slidenum">
              <a:rPr lang="en-CA" altLang="en-US"/>
              <a:pPr/>
              <a:t>17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7DA71A-D72A-4CEF-AA24-5868CBBF5EE5}" type="slidenum">
              <a:rPr lang="en-CA" altLang="en-US"/>
              <a:pPr/>
              <a:t>18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3569E4-7051-4398-AD81-880EBCE36051}" type="slidenum">
              <a:rPr lang="en-CA" altLang="en-US"/>
              <a:pPr/>
              <a:t>19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1DD221-1D31-45D0-AFB7-706E8F1C4781}" type="slidenum">
              <a:rPr lang="en-CA" altLang="en-US"/>
              <a:pPr/>
              <a:t>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F8783F-C36C-4AF2-9D1C-837B7DEE5658}" type="slidenum">
              <a:rPr lang="en-CA" altLang="en-US"/>
              <a:pPr/>
              <a:t>20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5697A6-9E1E-4BC1-917B-83114F958929}" type="slidenum">
              <a:rPr lang="en-CA" altLang="en-US"/>
              <a:pPr/>
              <a:t>21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65D2B6-DDD3-42E0-9F6D-7DE2EC20E175}" type="slidenum">
              <a:rPr lang="en-CA" altLang="en-US"/>
              <a:pPr/>
              <a:t>22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A9ABDD-7E97-4A87-86C0-F55246497712}" type="slidenum">
              <a:rPr lang="en-CA" altLang="en-US"/>
              <a:pPr/>
              <a:t>23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39FAE7-6C19-4F54-B189-4A1ED6EAEC14}" type="slidenum">
              <a:rPr lang="en-CA" altLang="en-US"/>
              <a:pPr/>
              <a:t>24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C64634-8741-4A7A-BF6B-5337B3E2D64D}" type="slidenum">
              <a:rPr lang="en-CA" altLang="en-US"/>
              <a:pPr/>
              <a:t>25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128DE1-EFBE-4538-B91A-4C0ED81C976E}" type="slidenum">
              <a:rPr lang="en-CA" altLang="en-US"/>
              <a:pPr/>
              <a:t>26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3B2712-5968-4E7F-9998-287B808E5246}" type="slidenum">
              <a:rPr lang="en-CA" altLang="en-US"/>
              <a:pPr/>
              <a:t>27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9CDED93-2664-41E8-A201-1E9AC362A0E0}" type="slidenum">
              <a:rPr lang="en-CA" altLang="en-US"/>
              <a:pPr/>
              <a:t>28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CDEB3D-3BF3-4182-B77D-FA07CB7E48D3}" type="slidenum">
              <a:rPr lang="en-CA" altLang="en-US"/>
              <a:pPr/>
              <a:t>29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159761-F714-40BA-ADEA-D3826388B4EA}" type="slidenum">
              <a:rPr lang="en-CA" altLang="en-US"/>
              <a:pPr/>
              <a:t>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D3DC43-BF87-4085-AFBC-84E4D1DFF86F}" type="slidenum">
              <a:rPr lang="en-CA" altLang="en-US"/>
              <a:pPr/>
              <a:t>30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0905C2-C0E1-416E-A316-9703BA05F3D1}" type="slidenum">
              <a:rPr lang="en-CA" altLang="en-US"/>
              <a:pPr/>
              <a:t>31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1828F1-5755-4DDA-9547-5C80ECC3F535}" type="slidenum">
              <a:rPr lang="en-CA" altLang="en-US"/>
              <a:pPr/>
              <a:t>32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2D628D-6AE2-4F34-A182-437FB2004A2A}" type="slidenum">
              <a:rPr lang="en-CA" altLang="en-US"/>
              <a:pPr/>
              <a:t>33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0094BC-D988-488E-B804-DC067FE6E549}" type="slidenum">
              <a:rPr lang="en-CA" altLang="en-US"/>
              <a:pPr/>
              <a:t>34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4310F8-95AF-4E21-9472-759B5419F116}" type="slidenum">
              <a:rPr lang="en-CA" altLang="en-US"/>
              <a:pPr/>
              <a:t>35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ED9BD6-D1DB-4B96-A3CE-F4E702F6376D}" type="slidenum">
              <a:rPr lang="en-CA" altLang="en-US"/>
              <a:pPr/>
              <a:t>36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13CE40-A090-4A41-87FC-01663B8C3636}" type="slidenum">
              <a:rPr lang="en-CA" altLang="en-US"/>
              <a:pPr/>
              <a:t>37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5A68CE-EA1B-42F7-B656-AEAEC5F77374}" type="slidenum">
              <a:rPr lang="en-CA" altLang="en-US"/>
              <a:pPr/>
              <a:t>38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21CD6E-B1A4-4180-8696-BCC9D322F9CB}" type="slidenum">
              <a:rPr lang="en-CA" altLang="en-US"/>
              <a:pPr/>
              <a:t>39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C58B74-945F-4725-A6FC-C7DE72C50B6C}" type="slidenum">
              <a:rPr lang="en-CA" altLang="en-US"/>
              <a:pPr/>
              <a:t>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DDC261-AF3A-4F07-A808-A095C82A5C57}" type="slidenum">
              <a:rPr lang="en-CA" altLang="en-US"/>
              <a:pPr/>
              <a:t>40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119175-A6FD-442F-8888-78EB096EEA7E}" type="slidenum">
              <a:rPr lang="en-CA" altLang="en-US"/>
              <a:pPr/>
              <a:t>41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AFD46E-1A1A-41FA-873A-C6BFF5886FC8}" type="slidenum">
              <a:rPr lang="en-CA" altLang="en-US"/>
              <a:pPr/>
              <a:t>42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0CA2C1-CB1D-489D-8D11-D8233DC69790}" type="slidenum">
              <a:rPr lang="en-CA" altLang="en-US"/>
              <a:pPr/>
              <a:t>43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C79726-B7FD-466B-974F-3AF1BBA47FEF}" type="slidenum">
              <a:rPr lang="en-CA" altLang="en-US"/>
              <a:pPr/>
              <a:t>44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5C9858-604B-4126-97BC-96454C231BDD}" type="slidenum">
              <a:rPr lang="en-CA" altLang="en-US"/>
              <a:pPr/>
              <a:t>45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FDE172-1DD9-4B73-A8BA-707BD710EFAB}" type="slidenum">
              <a:rPr lang="en-CA" altLang="en-US"/>
              <a:pPr/>
              <a:t>46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6DE8B0-61F7-44BD-A2FF-15CD2ACCADC2}" type="slidenum">
              <a:rPr lang="en-CA" altLang="en-US"/>
              <a:pPr/>
              <a:t>47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3E5A60-B999-4B62-9493-E7D591ECD8A8}" type="slidenum">
              <a:rPr lang="en-CA" altLang="en-US"/>
              <a:pPr/>
              <a:t>48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9BCC6A-A2E2-4EAF-BBAC-C6754F1F0C83}" type="slidenum">
              <a:rPr lang="en-CA" altLang="en-US"/>
              <a:pPr/>
              <a:t>49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351C5A-E99F-407C-86D2-CCFE15B1C881}" type="slidenum">
              <a:rPr lang="en-CA" altLang="en-US"/>
              <a:pPr/>
              <a:t>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7490D5-B0F7-4202-B9B6-83D12C8C9EE7}" type="slidenum">
              <a:rPr lang="en-CA" altLang="en-US"/>
              <a:pPr/>
              <a:t>50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8FD40D-1CFB-47DE-8EEE-2EE316137A4C}" type="slidenum">
              <a:rPr lang="en-CA" altLang="en-US"/>
              <a:pPr/>
              <a:t>51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5C716E-BE41-4882-8BD1-BEF9846313DC}" type="slidenum">
              <a:rPr lang="en-CA" altLang="en-US"/>
              <a:pPr/>
              <a:t>52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49E1ECF-2B6E-4156-BDEB-FF384D0A7A78}" type="slidenum">
              <a:rPr lang="en-CA" altLang="en-US"/>
              <a:pPr/>
              <a:t>53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D10E71-CE46-4939-9A73-7928ABE1B6F9}" type="slidenum">
              <a:rPr lang="en-CA" altLang="en-US"/>
              <a:pPr/>
              <a:t>54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865695-9C48-4390-826F-7301F91A4666}" type="slidenum">
              <a:rPr lang="en-CA" altLang="en-US"/>
              <a:pPr/>
              <a:t>55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131746-AF2B-4C36-AE04-8EC369802566}" type="slidenum">
              <a:rPr lang="en-CA" altLang="en-US"/>
              <a:pPr/>
              <a:t>56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E959C3-0DCE-49A1-9C75-AF9495583726}" type="slidenum">
              <a:rPr lang="en-CA" altLang="en-US"/>
              <a:pPr/>
              <a:t>57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6B4C3A-DBF5-4B0A-9C5C-DF57A10F462B}" type="slidenum">
              <a:rPr lang="en-CA" altLang="en-US"/>
              <a:pPr/>
              <a:t>58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C028B1-F6AC-4989-B1C5-48D1F6D450E5}" type="slidenum">
              <a:rPr lang="en-CA" altLang="en-US"/>
              <a:pPr/>
              <a:t>59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E39020-10CB-4591-ACF1-5D4E9F264AF8}" type="slidenum">
              <a:rPr lang="en-CA" altLang="en-US"/>
              <a:pPr/>
              <a:t>6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A57955-BE11-4F10-8B9D-C5B8BE31EA69}" type="slidenum">
              <a:rPr lang="en-CA" altLang="en-US"/>
              <a:pPr/>
              <a:t>60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F75F84-0357-4A9B-AB21-597FB21099A8}" type="slidenum">
              <a:rPr lang="en-CA" altLang="en-US"/>
              <a:pPr/>
              <a:t>61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162A50-B1F4-4D01-84B6-30D28A80818C}" type="slidenum">
              <a:rPr lang="en-CA" altLang="en-US"/>
              <a:pPr/>
              <a:t>62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162A50-B1F4-4D01-84B6-30D28A80818C}" type="slidenum">
              <a:rPr lang="en-CA" altLang="en-US"/>
              <a:pPr/>
              <a:t>63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C17994-4D2A-4885-8DE4-4201457FC393}" type="slidenum">
              <a:rPr lang="en-CA" altLang="en-US"/>
              <a:pPr/>
              <a:t>64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3276AB-FB8D-4263-82CA-8C82A09BF7E7}" type="slidenum">
              <a:rPr lang="en-CA" altLang="en-US"/>
              <a:pPr/>
              <a:t>65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C990A0-9A35-42F3-A21D-37005271B735}" type="slidenum">
              <a:rPr lang="en-CA" altLang="en-US"/>
              <a:pPr/>
              <a:t>74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4404675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613C5B-E52C-4D80-A5F9-8188BEF3D1A7}" type="slidenum">
              <a:rPr lang="en-CA" altLang="en-US"/>
              <a:pPr/>
              <a:t>75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8307727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674D82-3B56-4260-84D9-C59EBC0B8587}" type="slidenum">
              <a:rPr lang="en-CA" altLang="en-US"/>
              <a:pPr/>
              <a:t>77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41721A4-C55F-42B8-A131-2BA00E17DE66}" type="slidenum">
              <a:rPr lang="en-CA" altLang="en-US"/>
              <a:pPr/>
              <a:t>7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A5A5AF-B17A-4BDA-A74B-93725EF09E1A}" type="slidenum">
              <a:rPr lang="en-CA" altLang="en-US"/>
              <a:pPr/>
              <a:t>8</a:t>
            </a:fld>
            <a:endParaRPr lang="en-CA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8E8C7A-4592-4B60-BC88-42CCB55C68D7}" type="slidenum">
              <a:rPr lang="en-CA" altLang="en-US"/>
              <a:pPr/>
              <a:t>9</a:t>
            </a:fld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1"/>
          </a:xfrm>
        </p:spPr>
        <p:txBody>
          <a:bodyPr/>
          <a:lstStyle>
            <a:lvl2pPr>
              <a:spcBef>
                <a:spcPts val="336"/>
              </a:spcBef>
              <a:defRPr/>
            </a:lvl2pPr>
            <a:lvl3pPr>
              <a:spcBef>
                <a:spcPts val="288"/>
              </a:spcBef>
              <a:defRPr/>
            </a:lvl3pPr>
            <a:lvl4pPr>
              <a:spcBef>
                <a:spcPts val="240"/>
              </a:spcBef>
              <a:defRPr/>
            </a:lvl4pPr>
            <a:lvl5pPr>
              <a:spcBef>
                <a:spcPts val="24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83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  <a:lvl6pPr>
              <a:buClr>
                <a:schemeClr val="accent5"/>
              </a:buClr>
              <a:defRPr baseline="0">
                <a:solidFill>
                  <a:schemeClr val="bg2">
                    <a:lumMod val="50000"/>
                    <a:lumOff val="50000"/>
                  </a:schemeClr>
                </a:solidFill>
              </a:defRPr>
            </a:lvl6pPr>
            <a:lvl7pPr>
              <a:buClr>
                <a:schemeClr val="accent5"/>
              </a:buClr>
              <a:defRPr baseline="0">
                <a:solidFill>
                  <a:schemeClr val="tx1">
                    <a:lumMod val="65000"/>
                  </a:schemeClr>
                </a:solidFill>
              </a:defRPr>
            </a:lvl7pPr>
            <a:lvl8pPr>
              <a:buClr>
                <a:schemeClr val="accent5"/>
              </a:buClr>
              <a:defRPr baseline="0">
                <a:solidFill>
                  <a:schemeClr val="tx1">
                    <a:lumMod val="85000"/>
                  </a:schemeClr>
                </a:solidFill>
              </a:defRPr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  <a:p>
            <a:pPr lvl="6"/>
            <a:endParaRPr lang="en-US" dirty="0"/>
          </a:p>
          <a:p>
            <a:pPr lvl="7"/>
            <a:endParaRPr lang="en-US" dirty="0"/>
          </a:p>
          <a:p>
            <a:pPr lvl="5"/>
            <a:endParaRPr lang="en-CA" dirty="0"/>
          </a:p>
          <a:p>
            <a:pPr lvl="6"/>
            <a:endParaRPr lang="en-CA" dirty="0"/>
          </a:p>
          <a:p>
            <a:pPr lvl="7"/>
            <a:endParaRPr lang="en-C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 smtClean="0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 smtClean="0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 smtClean="0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039E-8048-4576-98C4-A15DB411C199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86302-39DE-4B0B-A876-22470511A25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A654-F602-4C2C-94A2-A624CF88EF2B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053B-1659-4B39-9BA0-48B738FC38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749A-24D2-4EBB-8FE5-BF334582C232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7E45-C05B-4DC8-9E91-8E9D1CAB00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D259-D545-40F5-8E27-0888A90CAAB9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75438-2708-474C-8E14-C0E4F1C09B8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AA897-5323-4B9E-AB2C-D8E5F712E512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2675C-FAE6-436C-A40C-6A9B78F0390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EAE-C719-4AEF-A8B8-1CECADE60E4C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A804-1BDC-4A00-8C01-D0C49C41C9D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EF83-24BB-4DB9-A039-3EC22AEF2148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A4D-B17D-4AC3-89A1-99F1C4DD58E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61ED-296E-4E9E-A3F7-2042B6D0F00F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1445A-13DD-4E9A-95CA-AE1CEB3C23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5081-5D65-49EF-AA87-9EE0763251E5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88B2-6970-43AF-95F0-20667C5289F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B278F-045A-4695-9154-FCD3B55B5D31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C3A2-D90E-4897-81FD-CBBE5EC7312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E61D7-027F-4B77-AF29-CD14E373B519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C1B4-4438-43BA-A656-5F6EB95929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171450"/>
            <a:ext cx="7753350" cy="1123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/>
              <a:t>Click icon to add SmartArt graphic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2179F7-3D14-466F-B420-470A2F49F73E}" type="datetimeFigureOut">
              <a:rPr lang="en-CA"/>
              <a:pPr>
                <a:defRPr/>
              </a:pPr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AA882C-888C-4E12-8B53-E9A7A4484BC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670718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2" name="Rectangle 2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27" name="Rectangle 3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3" name="Rectangle 5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4" name="Rectangle 6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0" name="Group 10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5" name="Rectangle 8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 dirty="0"/>
              </a:p>
            </p:txBody>
          </p:sp>
        </p:grpSp>
      </p:grpSp>
      <p:sp>
        <p:nvSpPr>
          <p:cNvPr id="1044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0FAD-DCB9-4763-AEE2-A7ADC3E58BEF}" type="datetimeFigureOut">
              <a:rPr lang="en-CA" smtClean="0"/>
              <a:pPr/>
              <a:t>2021-03-28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0DBE-0913-4A70-BC56-53AF746D718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racta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ocities.com/rerewhakaaitu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Koch_snowflake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Recursion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Magic of Believing in Yourself as a Programmer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Fern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Drawing in a graphics window</a:t>
            </a:r>
          </a:p>
          <a:p>
            <a:pPr>
              <a:defRPr/>
            </a:pPr>
            <a:r>
              <a:rPr lang="en-US" dirty="0"/>
              <a:t>Has a root</a:t>
            </a:r>
          </a:p>
          <a:p>
            <a:pPr>
              <a:defRPr/>
            </a:pPr>
            <a:r>
              <a:rPr lang="en-US" dirty="0"/>
              <a:t>Has an angle</a:t>
            </a:r>
          </a:p>
          <a:p>
            <a:pPr lvl="1">
              <a:defRPr/>
            </a:pPr>
            <a:r>
              <a:rPr lang="en-US" dirty="0"/>
              <a:t>growing straight up</a:t>
            </a:r>
          </a:p>
          <a:p>
            <a:pPr>
              <a:defRPr/>
            </a:pPr>
            <a:r>
              <a:rPr lang="en-US" dirty="0"/>
              <a:t>Has a height</a:t>
            </a:r>
          </a:p>
        </p:txBody>
      </p:sp>
      <p:pic>
        <p:nvPicPr>
          <p:cNvPr id="21508" name="Picture 5" descr="E:\fer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051050" y="5949950"/>
            <a:ext cx="1008063" cy="604838"/>
            <a:chOff x="2051720" y="5949280"/>
            <a:chExt cx="1008112" cy="605681"/>
          </a:xfrm>
        </p:grpSpPr>
        <p:sp>
          <p:nvSpPr>
            <p:cNvPr id="5" name="Oval 4"/>
            <p:cNvSpPr/>
            <p:nvPr/>
          </p:nvSpPr>
          <p:spPr bwMode="auto">
            <a:xfrm>
              <a:off x="2051720" y="5949280"/>
              <a:ext cx="576291" cy="287738"/>
            </a:xfrm>
            <a:prstGeom prst="ellipse">
              <a:avLst/>
            </a:prstGeom>
            <a:noFill/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CA" dirty="0">
                <a:solidFill>
                  <a:schemeClr val="bg2"/>
                </a:solidFill>
              </a:endParaRPr>
            </a:p>
          </p:txBody>
        </p:sp>
        <p:sp>
          <p:nvSpPr>
            <p:cNvPr id="21517" name="TextBox 5"/>
            <p:cNvSpPr txBox="1">
              <a:spLocks noChangeArrowheads="1"/>
            </p:cNvSpPr>
            <p:nvPr/>
          </p:nvSpPr>
          <p:spPr bwMode="auto">
            <a:xfrm>
              <a:off x="2379838" y="6093296"/>
              <a:ext cx="6799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altLang="en-US">
                  <a:solidFill>
                    <a:schemeClr val="bg2"/>
                  </a:solidFill>
                </a:rPr>
                <a:t>root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195513" y="3141663"/>
            <a:ext cx="1066800" cy="2951162"/>
            <a:chOff x="2195736" y="3140968"/>
            <a:chExt cx="1065937" cy="2952328"/>
          </a:xfrm>
        </p:grpSpPr>
        <p:sp>
          <p:nvSpPr>
            <p:cNvPr id="8" name="Up Arrow 7"/>
            <p:cNvSpPr/>
            <p:nvPr/>
          </p:nvSpPr>
          <p:spPr bwMode="auto">
            <a:xfrm>
              <a:off x="2195736" y="3140968"/>
              <a:ext cx="288691" cy="2952328"/>
            </a:xfrm>
            <a:prstGeom prst="upArrow">
              <a:avLst/>
            </a:prstGeom>
            <a:solidFill>
              <a:schemeClr val="bg2"/>
            </a:solidFill>
            <a:ln w="127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1515" name="TextBox 8"/>
            <p:cNvSpPr txBox="1">
              <a:spLocks noChangeArrowheads="1"/>
            </p:cNvSpPr>
            <p:nvPr/>
          </p:nvSpPr>
          <p:spPr bwMode="auto">
            <a:xfrm>
              <a:off x="2411760" y="4365104"/>
              <a:ext cx="84991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CA" altLang="en-US">
                  <a:solidFill>
                    <a:schemeClr val="bg2"/>
                  </a:solidFill>
                </a:rPr>
                <a:t>angle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79413" y="2492375"/>
            <a:ext cx="1312862" cy="3600450"/>
            <a:chOff x="379135" y="2492896"/>
            <a:chExt cx="1312545" cy="3600400"/>
          </a:xfrm>
        </p:grpSpPr>
        <p:sp>
          <p:nvSpPr>
            <p:cNvPr id="11" name="Left Brace 10"/>
            <p:cNvSpPr/>
            <p:nvPr/>
          </p:nvSpPr>
          <p:spPr bwMode="auto">
            <a:xfrm>
              <a:off x="1186977" y="2492896"/>
              <a:ext cx="504703" cy="3600400"/>
            </a:xfrm>
            <a:prstGeom prst="leftBrace">
              <a:avLst/>
            </a:prstGeom>
            <a:noFill/>
            <a:ln w="38100" cap="flat" cmpd="sng" algn="ctr">
              <a:solidFill>
                <a:schemeClr val="accent4">
                  <a:lumMod val="1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21513" name="TextBox 11"/>
            <p:cNvSpPr txBox="1">
              <a:spLocks noChangeArrowheads="1"/>
            </p:cNvSpPr>
            <p:nvPr/>
          </p:nvSpPr>
          <p:spPr bwMode="auto">
            <a:xfrm>
              <a:off x="379135" y="3861048"/>
              <a:ext cx="95250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CA" altLang="en-US">
                  <a:solidFill>
                    <a:schemeClr val="bg2"/>
                  </a:solidFill>
                </a:rPr>
                <a:t>height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</a:t>
            </a:r>
            <a:r>
              <a:rPr lang="en-US" dirty="0" err="1"/>
              <a:t>drawFern</a:t>
            </a:r>
            <a:r>
              <a:rPr lang="en-US" dirty="0"/>
              <a:t> 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method to draw a fern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(double x, double y, double angle, double size)</a:t>
            </a:r>
          </a:p>
          <a:p>
            <a:pPr lvl="1">
              <a:defRPr/>
            </a:pPr>
            <a:r>
              <a:rPr lang="en-US" dirty="0"/>
              <a:t>say where we want the bottom of the fern to be</a:t>
            </a:r>
          </a:p>
          <a:p>
            <a:pPr lvl="2">
              <a:defRPr/>
            </a:pPr>
            <a:r>
              <a:rPr lang="en-US" dirty="0"/>
              <a:t>how many pixels across (x) and down (y)</a:t>
            </a:r>
          </a:p>
          <a:p>
            <a:pPr lvl="1">
              <a:defRPr/>
            </a:pPr>
            <a:r>
              <a:rPr lang="en-US" dirty="0"/>
              <a:t>say what angle we want the fern drawn at</a:t>
            </a:r>
          </a:p>
          <a:p>
            <a:pPr lvl="2">
              <a:defRPr/>
            </a:pPr>
            <a:r>
              <a:rPr lang="en-US" dirty="0"/>
              <a:t>straight up = 180º, flat out to right = 90º</a:t>
            </a:r>
          </a:p>
          <a:p>
            <a:pPr lvl="1">
              <a:defRPr/>
            </a:pPr>
            <a:r>
              <a:rPr lang="en-US" dirty="0"/>
              <a:t>say how big we want the fern to be</a:t>
            </a:r>
          </a:p>
          <a:p>
            <a:pPr lvl="2">
              <a:defRPr/>
            </a:pPr>
            <a:r>
              <a:rPr lang="en-US" dirty="0"/>
              <a:t>how many pixels from base to tip</a:t>
            </a:r>
          </a:p>
          <a:p>
            <a:pPr>
              <a:defRPr/>
            </a:pPr>
            <a:r>
              <a:rPr lang="en-US" dirty="0"/>
              <a:t>This method </a:t>
            </a:r>
            <a:r>
              <a:rPr lang="en-US" i="1" dirty="0"/>
              <a:t>draws a fern</a:t>
            </a:r>
            <a:r>
              <a:rPr lang="en-US" dirty="0"/>
              <a:t> – that’s its job!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E:\fer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Drawing the Fern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Window is 800 across by 600 down</a:t>
            </a:r>
          </a:p>
          <a:p>
            <a:pPr lvl="1">
              <a:defRPr/>
            </a:pPr>
            <a:r>
              <a:rPr lang="en-US" sz="2400" dirty="0" err="1"/>
              <a:t>x,y</a:t>
            </a:r>
            <a:r>
              <a:rPr lang="en-US" sz="2400" dirty="0"/>
              <a:t> = 400,600</a:t>
            </a:r>
          </a:p>
          <a:p>
            <a:pPr lvl="1">
              <a:defRPr/>
            </a:pPr>
            <a:r>
              <a:rPr lang="en-US" dirty="0"/>
              <a:t>angle = 180</a:t>
            </a:r>
          </a:p>
          <a:p>
            <a:pPr lvl="1">
              <a:defRPr/>
            </a:pPr>
            <a:r>
              <a:rPr lang="en-US" dirty="0"/>
              <a:t>size = 600</a:t>
            </a:r>
          </a:p>
          <a:p>
            <a:pPr lvl="2">
              <a:defRPr/>
            </a:pPr>
            <a:r>
              <a:rPr lang="en-US" dirty="0"/>
              <a:t>will be a bit shorter (room to grow)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304800" y="2071688"/>
            <a:ext cx="2071688" cy="285750"/>
          </a:xfrm>
          <a:prstGeom prst="rightArrow">
            <a:avLst>
              <a:gd name="adj1" fmla="val 50000"/>
              <a:gd name="adj2" fmla="val 50012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half way across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5400000">
            <a:off x="326231" y="3893344"/>
            <a:ext cx="4071938" cy="285750"/>
          </a:xfrm>
          <a:prstGeom prst="rightArrow">
            <a:avLst>
              <a:gd name="adj1" fmla="val 50000"/>
              <a:gd name="adj2" fmla="val 5000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all the way down</a:t>
            </a:r>
          </a:p>
        </p:txBody>
      </p:sp>
      <p:sp>
        <p:nvSpPr>
          <p:cNvPr id="11" name="Up Arrow 10"/>
          <p:cNvSpPr>
            <a:spLocks noChangeArrowheads="1"/>
          </p:cNvSpPr>
          <p:nvPr/>
        </p:nvSpPr>
        <p:spPr bwMode="auto">
          <a:xfrm>
            <a:off x="1147763" y="4500563"/>
            <a:ext cx="2428875" cy="1571625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/>
              <a:t>straight up</a:t>
            </a:r>
          </a:p>
          <a:p>
            <a:pPr algn="ctr"/>
            <a:r>
              <a:rPr lang="en-US" altLang="en-US"/>
              <a:t>(180º)</a:t>
            </a:r>
          </a:p>
        </p:txBody>
      </p:sp>
      <p:sp>
        <p:nvSpPr>
          <p:cNvPr id="12" name="Up-Down Arrow 11"/>
          <p:cNvSpPr>
            <a:spLocks noChangeArrowheads="1"/>
          </p:cNvSpPr>
          <p:nvPr/>
        </p:nvSpPr>
        <p:spPr bwMode="auto">
          <a:xfrm>
            <a:off x="1076325" y="2000250"/>
            <a:ext cx="2571750" cy="4071938"/>
          </a:xfrm>
          <a:prstGeom prst="up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/>
              <a:t>full height of window</a:t>
            </a:r>
          </a:p>
          <a:p>
            <a:pPr algn="ctr"/>
            <a:r>
              <a:rPr lang="en-US" altLang="en-US"/>
              <a:t>(!)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989138"/>
            <a:ext cx="4133850" cy="4133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Drawing Another Fern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Window is 800 across by 600 down</a:t>
            </a:r>
          </a:p>
          <a:p>
            <a:pPr lvl="1">
              <a:defRPr/>
            </a:pPr>
            <a:r>
              <a:rPr lang="en-US" sz="2400" dirty="0" err="1"/>
              <a:t>x,y</a:t>
            </a:r>
            <a:r>
              <a:rPr lang="en-US" sz="2400" dirty="0"/>
              <a:t> = 200,300</a:t>
            </a:r>
          </a:p>
          <a:p>
            <a:pPr lvl="1">
              <a:defRPr/>
            </a:pPr>
            <a:r>
              <a:rPr lang="en-US" dirty="0"/>
              <a:t>angle = 90</a:t>
            </a:r>
          </a:p>
          <a:p>
            <a:pPr lvl="1">
              <a:defRPr/>
            </a:pPr>
            <a:r>
              <a:rPr lang="en-US" dirty="0"/>
              <a:t>size = 400</a:t>
            </a:r>
          </a:p>
        </p:txBody>
      </p:sp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304800" y="2071688"/>
            <a:ext cx="1098550" cy="277812"/>
          </a:xfrm>
          <a:prstGeom prst="rightArrow">
            <a:avLst>
              <a:gd name="adj1" fmla="val 50000"/>
              <a:gd name="adj2" fmla="val 49886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1/4 way across</a:t>
            </a:r>
          </a:p>
        </p:txBody>
      </p:sp>
      <p:sp>
        <p:nvSpPr>
          <p:cNvPr id="10" name="Right Arrow 9"/>
          <p:cNvSpPr>
            <a:spLocks noChangeArrowheads="1"/>
          </p:cNvSpPr>
          <p:nvPr/>
        </p:nvSpPr>
        <p:spPr bwMode="auto">
          <a:xfrm rot="5400000">
            <a:off x="317500" y="2870200"/>
            <a:ext cx="2005013" cy="265113"/>
          </a:xfrm>
          <a:prstGeom prst="rightArrow">
            <a:avLst>
              <a:gd name="adj1" fmla="val 50000"/>
              <a:gd name="adj2" fmla="val 4989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 sz="2000">
                <a:solidFill>
                  <a:schemeClr val="bg2"/>
                </a:solidFill>
              </a:rPr>
              <a:t>half way down</a:t>
            </a:r>
          </a:p>
        </p:txBody>
      </p:sp>
      <p:sp>
        <p:nvSpPr>
          <p:cNvPr id="11" name="Up Arrow 10"/>
          <p:cNvSpPr>
            <a:spLocks noChangeArrowheads="1"/>
          </p:cNvSpPr>
          <p:nvPr/>
        </p:nvSpPr>
        <p:spPr bwMode="auto">
          <a:xfrm rot="5400000">
            <a:off x="903288" y="3209925"/>
            <a:ext cx="2428875" cy="1571625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vert="vert270"/>
          <a:lstStyle/>
          <a:p>
            <a:pPr algn="ctr"/>
            <a:r>
              <a:rPr lang="en-US" altLang="en-US"/>
              <a:t>off to side</a:t>
            </a:r>
          </a:p>
          <a:p>
            <a:pPr algn="ctr"/>
            <a:r>
              <a:rPr lang="en-US" altLang="en-US"/>
              <a:t>(90º)</a:t>
            </a:r>
          </a:p>
        </p:txBody>
      </p:sp>
      <p:sp>
        <p:nvSpPr>
          <p:cNvPr id="12" name="Up-Down Arrow 11"/>
          <p:cNvSpPr>
            <a:spLocks noChangeArrowheads="1"/>
          </p:cNvSpPr>
          <p:nvPr/>
        </p:nvSpPr>
        <p:spPr bwMode="auto">
          <a:xfrm rot="5400000">
            <a:off x="976313" y="2776537"/>
            <a:ext cx="2571750" cy="2149475"/>
          </a:xfrm>
          <a:prstGeom prst="upDownArrow">
            <a:avLst>
              <a:gd name="adj1" fmla="val 50000"/>
              <a:gd name="adj2" fmla="val 37486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vert="vert270"/>
          <a:lstStyle/>
          <a:p>
            <a:pPr algn="ctr"/>
            <a:r>
              <a:rPr lang="en-US" altLang="en-US" dirty="0"/>
              <a:t>half width of window</a:t>
            </a:r>
          </a:p>
        </p:txBody>
      </p:sp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989138"/>
            <a:ext cx="4133850" cy="4133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Exercise:  Draw this Fern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Window is 800 across by 600 down</a:t>
            </a:r>
          </a:p>
          <a:p>
            <a:pPr lvl="1">
              <a:defRPr/>
            </a:pPr>
            <a:r>
              <a:rPr lang="en-US" sz="2400" dirty="0"/>
              <a:t>root is at centre of window</a:t>
            </a:r>
          </a:p>
          <a:p>
            <a:pPr lvl="1">
              <a:defRPr/>
            </a:pPr>
            <a:r>
              <a:rPr lang="en-US" sz="2400" dirty="0"/>
              <a:t>angle is 120 degrees</a:t>
            </a:r>
          </a:p>
          <a:p>
            <a:pPr lvl="1">
              <a:defRPr/>
            </a:pPr>
            <a:r>
              <a:rPr lang="en-US" sz="2400" dirty="0"/>
              <a:t>height is 40% of the window’s height</a:t>
            </a:r>
            <a:endParaRPr lang="en-US" dirty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981200"/>
            <a:ext cx="4133850" cy="4133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Compare these Ferns</a:t>
            </a:r>
          </a:p>
        </p:txBody>
      </p:sp>
      <p:pic>
        <p:nvPicPr>
          <p:cNvPr id="31747" name="Picture 4" descr="E:\fer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450" y="19812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1700" y="1981200"/>
            <a:ext cx="4133850" cy="4133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-0.48542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One Fern is Part of the Other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In order to draw the big fern, we need to draw the little fern</a:t>
            </a:r>
          </a:p>
          <a:p>
            <a:pPr>
              <a:defRPr/>
            </a:pPr>
            <a:r>
              <a:rPr lang="en-US" sz="2800" dirty="0"/>
              <a:t>In fact, we need to draw three little ferns, all rooted at the same place, all the same size, but at different angles</a:t>
            </a:r>
            <a:endParaRPr lang="en-US" dirty="0"/>
          </a:p>
        </p:txBody>
      </p:sp>
      <p:pic>
        <p:nvPicPr>
          <p:cNvPr id="33796" name="Picture 4" descr="E:\fer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12"/>
          <p:cNvSpPr>
            <a:spLocks noChangeArrowheads="1"/>
          </p:cNvSpPr>
          <p:nvPr/>
        </p:nvSpPr>
        <p:spPr bwMode="auto">
          <a:xfrm rot="3600000">
            <a:off x="2459832" y="2921794"/>
            <a:ext cx="1047750" cy="1500187"/>
          </a:xfrm>
          <a:prstGeom prst="rect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835150" y="2565400"/>
            <a:ext cx="1047750" cy="1500188"/>
          </a:xfrm>
          <a:prstGeom prst="rect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 rot="-3600000">
            <a:off x="1215232" y="2929731"/>
            <a:ext cx="1047750" cy="1500187"/>
          </a:xfrm>
          <a:prstGeom prst="rect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3" grpId="1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Drawing the Fern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 the stem</a:t>
            </a:r>
          </a:p>
          <a:p>
            <a:pPr lvl="1">
              <a:defRPr/>
            </a:pPr>
            <a:r>
              <a:rPr lang="en-US" dirty="0"/>
              <a:t>notice where it ends</a:t>
            </a:r>
          </a:p>
          <a:p>
            <a:pPr>
              <a:defRPr/>
            </a:pPr>
            <a:r>
              <a:rPr lang="en-US" dirty="0"/>
              <a:t>Draw each of the three </a:t>
            </a:r>
            <a:r>
              <a:rPr lang="en-US" i="1" dirty="0"/>
              <a:t>fronds</a:t>
            </a:r>
            <a:endParaRPr lang="en-US" dirty="0"/>
          </a:p>
          <a:p>
            <a:pPr lvl="1">
              <a:defRPr/>
            </a:pPr>
            <a:r>
              <a:rPr lang="en-US" dirty="0"/>
              <a:t>how to draw the fronds?</a:t>
            </a:r>
          </a:p>
          <a:p>
            <a:pPr lvl="2">
              <a:defRPr/>
            </a:pPr>
            <a:r>
              <a:rPr lang="en-US" i="1" dirty="0"/>
              <a:t>we have a method that can do that!</a:t>
            </a:r>
          </a:p>
          <a:p>
            <a:pPr lvl="2">
              <a:defRPr/>
            </a:pPr>
            <a:r>
              <a:rPr lang="en-US" i="1" dirty="0"/>
              <a:t>what’s it called?</a:t>
            </a:r>
          </a:p>
        </p:txBody>
      </p:sp>
      <p:pic>
        <p:nvPicPr>
          <p:cNvPr id="35844" name="Picture 4" descr="E:\fern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411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1" name="Text Box 5"/>
          <p:cNvSpPr txBox="1">
            <a:spLocks noChangeArrowheads="1"/>
          </p:cNvSpPr>
          <p:nvPr/>
        </p:nvSpPr>
        <p:spPr bwMode="auto">
          <a:xfrm rot="-5400000">
            <a:off x="1606550" y="4791075"/>
            <a:ext cx="1144588" cy="5222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>
                <a:solidFill>
                  <a:schemeClr val="bg2"/>
                </a:solidFill>
              </a:rPr>
              <a:t>STEM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 rot="-5400000">
            <a:off x="1783557" y="3147219"/>
            <a:ext cx="85248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frond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 rot="-1761505">
            <a:off x="2392363" y="3732213"/>
            <a:ext cx="85248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frond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 rot="1863498">
            <a:off x="1401763" y="3656013"/>
            <a:ext cx="852487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frond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utoUpdateAnimBg="0"/>
      <p:bldP spid="70664" grpId="0" autoUpdateAnimBg="0"/>
      <p:bldP spid="7066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Drawing the Fern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Draw the stem of the fern</a:t>
            </a:r>
          </a:p>
          <a:p>
            <a:pPr lvl="1">
              <a:defRPr/>
            </a:pPr>
            <a:r>
              <a:rPr lang="en-US" dirty="0"/>
              <a:t>end of the stem is the root of the fronds below</a:t>
            </a:r>
          </a:p>
          <a:p>
            <a:pPr>
              <a:defRPr/>
            </a:pPr>
            <a:r>
              <a:rPr lang="en-US" dirty="0"/>
              <a:t>Draw a smaller fern going up to the left</a:t>
            </a:r>
          </a:p>
          <a:p>
            <a:pPr>
              <a:defRPr/>
            </a:pPr>
            <a:r>
              <a:rPr lang="en-US" dirty="0"/>
              <a:t>Draw a smaller fern going straight up</a:t>
            </a:r>
          </a:p>
          <a:p>
            <a:pPr>
              <a:defRPr/>
            </a:pPr>
            <a:r>
              <a:rPr lang="en-US" dirty="0"/>
              <a:t>Draw a smaller fern going up to the right</a:t>
            </a:r>
          </a:p>
          <a:p>
            <a:pPr lvl="1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Stop drawing when the fern gets too small to see (say, 1 pixel tall)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Drawing Smaller Ferns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Note where stem ended</a:t>
            </a:r>
          </a:p>
          <a:p>
            <a:pPr lvl="1">
              <a:defRPr/>
            </a:pPr>
            <a:r>
              <a:rPr lang="en-US" dirty="0"/>
              <a:t>that’s the start of each small fern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double[] end = </a:t>
            </a:r>
            <a:r>
              <a:rPr lang="en-US" sz="2400" dirty="0" err="1">
                <a:solidFill>
                  <a:schemeClr val="accent1"/>
                </a:solidFill>
              </a:rPr>
              <a:t>drawStem</a:t>
            </a:r>
            <a:r>
              <a:rPr lang="en-US" sz="2400" dirty="0">
                <a:solidFill>
                  <a:schemeClr val="accent1"/>
                </a:solidFill>
              </a:rPr>
              <a:t>(x, y, angle, size*0.5);</a:t>
            </a:r>
            <a:endParaRPr lang="en-US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dirty="0"/>
              <a:t>From </a:t>
            </a:r>
            <a:r>
              <a:rPr lang="en-US" i="1" dirty="0"/>
              <a:t>that</a:t>
            </a:r>
            <a:r>
              <a:rPr lang="en-US" dirty="0"/>
              <a:t> location</a:t>
            </a:r>
          </a:p>
          <a:p>
            <a:pPr lvl="1">
              <a:defRPr/>
            </a:pPr>
            <a:r>
              <a:rPr lang="en-US" dirty="0"/>
              <a:t>draw smaller fern at new angle…</a:t>
            </a:r>
          </a:p>
          <a:p>
            <a:pPr lvl="1">
              <a:defRPr/>
            </a:pPr>
            <a:r>
              <a:rPr lang="en-US" dirty="0"/>
              <a:t>…40% of the original size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angle+60, size*0.4);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angle, size*0.4);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angle-60, size*0.4);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5586413" y="3286125"/>
            <a:ext cx="33226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2000" i="1" dirty="0">
                <a:solidFill>
                  <a:schemeClr val="bg2"/>
                </a:solidFill>
              </a:rPr>
              <a:t>We need to write this method.</a:t>
            </a:r>
          </a:p>
          <a:p>
            <a:pPr algn="ctr">
              <a:defRPr/>
            </a:pPr>
            <a:r>
              <a:rPr lang="en-US" altLang="en-US" sz="2000" i="1" dirty="0">
                <a:solidFill>
                  <a:schemeClr val="bg2"/>
                </a:solidFill>
              </a:rPr>
              <a:t>Returns new </a:t>
            </a:r>
            <a:r>
              <a:rPr lang="en-US" altLang="en-US" sz="2000" i="1" dirty="0" err="1">
                <a:solidFill>
                  <a:schemeClr val="bg2"/>
                </a:solidFill>
              </a:rPr>
              <a:t>x,y</a:t>
            </a:r>
            <a:r>
              <a:rPr lang="en-US" altLang="en-US" sz="2000" i="1" dirty="0">
                <a:solidFill>
                  <a:schemeClr val="bg2"/>
                </a:solidFill>
              </a:rPr>
              <a:t> in an array….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45150" y="6072188"/>
            <a:ext cx="27527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i="1">
                <a:solidFill>
                  <a:schemeClr val="bg2"/>
                </a:solidFill>
              </a:rPr>
              <a:t>What about this method?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Recursion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Methods</a:t>
            </a:r>
          </a:p>
          <a:p>
            <a:pPr>
              <a:defRPr/>
            </a:pPr>
            <a:r>
              <a:rPr lang="en-US" dirty="0"/>
              <a:t>Fractal Images</a:t>
            </a:r>
          </a:p>
          <a:p>
            <a:pPr>
              <a:defRPr/>
            </a:pPr>
            <a:r>
              <a:rPr lang="en-US" dirty="0"/>
              <a:t>What is Recursion</a:t>
            </a:r>
          </a:p>
          <a:p>
            <a:pPr>
              <a:defRPr/>
            </a:pPr>
            <a:r>
              <a:rPr lang="en-US" dirty="0"/>
              <a:t>Recursive Algorithms with Simple Variables</a:t>
            </a:r>
          </a:p>
          <a:p>
            <a:pPr>
              <a:defRPr/>
            </a:pPr>
            <a:r>
              <a:rPr lang="en-US" dirty="0"/>
              <a:t>Towers of Hanoi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drawFern Function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77800" y="1981200"/>
            <a:ext cx="8788400" cy="4376738"/>
          </a:xfrm>
        </p:spPr>
        <p:txBody>
          <a:bodyPr/>
          <a:lstStyle/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public void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(double x, double y, double angle, double size)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double[] end;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double length = size * 0.5;	</a:t>
            </a:r>
            <a:r>
              <a:rPr lang="en-US" sz="2400" i="1" dirty="0">
                <a:solidFill>
                  <a:schemeClr val="accent1"/>
                </a:solidFill>
              </a:rPr>
              <a:t>// stem is 50% the (nominal) height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end = </a:t>
            </a:r>
            <a:r>
              <a:rPr lang="en-US" sz="2400" dirty="0" err="1">
                <a:solidFill>
                  <a:schemeClr val="accent1"/>
                </a:solidFill>
              </a:rPr>
              <a:t>drawStem</a:t>
            </a:r>
            <a:r>
              <a:rPr lang="en-US" sz="2400" dirty="0">
                <a:solidFill>
                  <a:schemeClr val="accent1"/>
                </a:solidFill>
              </a:rPr>
              <a:t>(x, y, angle, length);	</a:t>
            </a:r>
            <a:r>
              <a:rPr lang="en-US" sz="2400" i="1" dirty="0">
                <a:solidFill>
                  <a:schemeClr val="accent1"/>
                </a:solidFill>
              </a:rPr>
              <a:t>// returns </a:t>
            </a:r>
            <a:r>
              <a:rPr lang="en-US" sz="2400" i="1" dirty="0" err="1">
                <a:solidFill>
                  <a:schemeClr val="accent1"/>
                </a:solidFill>
              </a:rPr>
              <a:t>x,y</a:t>
            </a:r>
            <a:r>
              <a:rPr lang="en-US" sz="2400" i="1" dirty="0">
                <a:solidFill>
                  <a:schemeClr val="accent1"/>
                </a:solidFill>
              </a:rPr>
              <a:t> of stem end</a:t>
            </a:r>
            <a:endParaRPr lang="en-US" sz="2400" dirty="0">
              <a:solidFill>
                <a:schemeClr val="accent1"/>
              </a:solidFill>
            </a:endParaRP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if (size &gt; 1.0)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double smaller = size * 0.4;	</a:t>
            </a:r>
            <a:r>
              <a:rPr lang="en-US" sz="2400" i="1" dirty="0">
                <a:solidFill>
                  <a:schemeClr val="accent1"/>
                </a:solidFill>
              </a:rPr>
              <a:t>// smaller ferns 40% of full size</a:t>
            </a:r>
            <a:endParaRPr lang="en-US" sz="2400" dirty="0">
              <a:solidFill>
                <a:schemeClr val="accent1"/>
              </a:solidFill>
            </a:endParaRP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angle+60,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angle-60,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}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619821" y="5906343"/>
            <a:ext cx="6416675" cy="8350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>
                <a:solidFill>
                  <a:schemeClr val="bg2"/>
                </a:solidFill>
              </a:rPr>
              <a:t>drawStem</a:t>
            </a:r>
            <a:r>
              <a:rPr lang="en-US" altLang="en-US" i="1">
                <a:solidFill>
                  <a:schemeClr val="bg2"/>
                </a:solidFill>
              </a:rPr>
              <a:t> draws the stem, and says where it ended</a:t>
            </a:r>
          </a:p>
          <a:p>
            <a:pPr algn="ctr">
              <a:defRPr/>
            </a:pPr>
            <a:r>
              <a:rPr lang="en-US" altLang="en-US" i="1">
                <a:solidFill>
                  <a:schemeClr val="bg2"/>
                </a:solidFill>
              </a:rPr>
              <a:t>(so we can use that as the root of the other parts)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drawFern Function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77800" y="1981200"/>
            <a:ext cx="8788400" cy="4376738"/>
          </a:xfrm>
        </p:spPr>
        <p:txBody>
          <a:bodyPr/>
          <a:lstStyle/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public void </a:t>
            </a:r>
            <a:r>
              <a:rPr lang="en-US" sz="2400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drawFern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(double x, double y, double angle, double size)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double[] end;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double length = size * 0.5;	</a:t>
            </a: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// stem is 50% the (nominal) height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end = </a:t>
            </a:r>
            <a:r>
              <a:rPr lang="en-US" sz="2400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drawStem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(x, y, angle, length);	</a:t>
            </a: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// returns </a:t>
            </a:r>
            <a:r>
              <a:rPr lang="en-US" sz="2400" i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x,y</a:t>
            </a: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 of stem end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effectLst/>
            </a:endParaRP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if (size &gt; 1.0)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    double smaller = size * 0.4;	</a:t>
            </a:r>
            <a:r>
              <a:rPr lang="en-US" sz="2400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// smaller ferns 40% of full size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effectLst/>
            </a:endParaRP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angle+60,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    </a:t>
            </a:r>
            <a:r>
              <a:rPr lang="en-US" sz="2400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drawFern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(end[0], end[1], angle,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    </a:t>
            </a:r>
            <a:r>
              <a:rPr lang="en-US" sz="2400" dirty="0" err="1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drawFern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(end[0], end[1], angle-60,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	   }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}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867018" y="3714750"/>
            <a:ext cx="4400565" cy="46166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>
                <a:solidFill>
                  <a:schemeClr val="bg2"/>
                </a:solidFill>
              </a:rPr>
              <a:t>What does this function call do?</a:t>
            </a:r>
            <a:endParaRPr lang="en-US" altLang="en-US" b="1" i="1">
              <a:solidFill>
                <a:schemeClr val="bg2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42262" y="4714875"/>
            <a:ext cx="2246128" cy="46166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>
                <a:solidFill>
                  <a:schemeClr val="bg2"/>
                </a:solidFill>
              </a:rPr>
              <a:t>It draws a fern!</a:t>
            </a:r>
            <a:endParaRPr lang="en-US" altLang="en-US" b="1" i="1">
              <a:solidFill>
                <a:schemeClr val="bg2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650143" y="4714875"/>
            <a:ext cx="2021515" cy="46166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 dirty="0">
                <a:solidFill>
                  <a:schemeClr val="bg2"/>
                </a:solidFill>
              </a:rPr>
              <a:t>That’s its job!</a:t>
            </a:r>
            <a:endParaRPr lang="en-US" altLang="en-US" b="1" i="1" dirty="0">
              <a:solidFill>
                <a:schemeClr val="bg2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68691" y="5357813"/>
            <a:ext cx="6887656" cy="46166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b="1">
                <a:solidFill>
                  <a:schemeClr val="bg2"/>
                </a:solidFill>
              </a:rPr>
              <a:t>Different position, angle &amp; size than the original….</a:t>
            </a:r>
            <a:endParaRPr lang="en-US" altLang="en-US" b="1" i="1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 method that calls itself is said to be </a:t>
            </a:r>
            <a:r>
              <a:rPr lang="en-CA" i="1" dirty="0"/>
              <a:t>recursive</a:t>
            </a:r>
          </a:p>
          <a:p>
            <a:pPr lvl="1">
              <a:defRPr/>
            </a:pPr>
            <a:r>
              <a:rPr lang="en-CA" dirty="0" err="1"/>
              <a:t>drawFern</a:t>
            </a:r>
            <a:r>
              <a:rPr lang="en-CA" dirty="0"/>
              <a:t> method calls itself</a:t>
            </a:r>
          </a:p>
          <a:p>
            <a:pPr lvl="1">
              <a:defRPr/>
            </a:pPr>
            <a:r>
              <a:rPr lang="en-CA" dirty="0" err="1"/>
              <a:t>drawFern</a:t>
            </a:r>
            <a:r>
              <a:rPr lang="en-CA" dirty="0"/>
              <a:t> is a recursive method</a:t>
            </a:r>
          </a:p>
          <a:p>
            <a:pPr>
              <a:defRPr/>
            </a:pPr>
            <a:r>
              <a:rPr lang="en-CA" dirty="0"/>
              <a:t>Each call to the method does the job</a:t>
            </a:r>
          </a:p>
          <a:p>
            <a:pPr lvl="1">
              <a:defRPr/>
            </a:pPr>
            <a:r>
              <a:rPr lang="en-CA" dirty="0"/>
              <a:t>using the arguments it’s given!</a:t>
            </a:r>
          </a:p>
          <a:p>
            <a:pPr>
              <a:defRPr/>
            </a:pPr>
            <a:r>
              <a:rPr lang="en-CA" dirty="0"/>
              <a:t>The computer does not get confused</a:t>
            </a:r>
          </a:p>
          <a:p>
            <a:pPr lvl="1">
              <a:defRPr/>
            </a:pPr>
            <a:r>
              <a:rPr lang="en-CA" dirty="0"/>
              <a:t>but </a:t>
            </a:r>
            <a:r>
              <a:rPr lang="en-CA" i="1" dirty="0"/>
              <a:t>you</a:t>
            </a:r>
            <a:r>
              <a:rPr lang="en-CA" dirty="0"/>
              <a:t> probably will!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Conditional Recursive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call is </a:t>
            </a:r>
            <a:r>
              <a:rPr lang="en-CA" i="1" dirty="0"/>
              <a:t>always</a:t>
            </a:r>
            <a:r>
              <a:rPr lang="en-CA" dirty="0"/>
              <a:t> conditional</a:t>
            </a:r>
          </a:p>
          <a:p>
            <a:pPr lvl="1">
              <a:defRPr/>
            </a:pPr>
            <a:r>
              <a:rPr lang="en-CA" dirty="0"/>
              <a:t>usually inside an if or else control</a:t>
            </a:r>
          </a:p>
          <a:p>
            <a:pPr>
              <a:defRPr/>
            </a:pPr>
            <a:r>
              <a:rPr lang="en-CA" dirty="0"/>
              <a:t>Need some condition to </a:t>
            </a:r>
            <a:r>
              <a:rPr lang="en-CA" i="1" dirty="0"/>
              <a:t>stop</a:t>
            </a:r>
            <a:r>
              <a:rPr lang="en-CA" dirty="0"/>
              <a:t> the recursion</a:t>
            </a:r>
          </a:p>
          <a:p>
            <a:pPr lvl="1">
              <a:defRPr/>
            </a:pPr>
            <a:r>
              <a:rPr lang="en-CA" dirty="0"/>
              <a:t>otherwise you get a stack overflow error</a:t>
            </a:r>
          </a:p>
          <a:p>
            <a:pPr lvl="2">
              <a:defRPr/>
            </a:pPr>
            <a:r>
              <a:rPr lang="en-CA" dirty="0"/>
              <a:t>never stops calling itself</a:t>
            </a:r>
          </a:p>
          <a:p>
            <a:pPr lvl="1">
              <a:defRPr/>
            </a:pPr>
            <a:r>
              <a:rPr lang="en-CA" dirty="0" err="1"/>
              <a:t>drawFern</a:t>
            </a:r>
            <a:r>
              <a:rPr lang="en-CA" dirty="0"/>
              <a:t> recursive call is conditional on size</a:t>
            </a:r>
          </a:p>
          <a:p>
            <a:pPr lvl="2">
              <a:buFontTx/>
              <a:buNone/>
              <a:defRPr/>
            </a:pPr>
            <a:r>
              <a:rPr lang="en-CA" dirty="0">
                <a:solidFill>
                  <a:schemeClr val="accent1"/>
                </a:solidFill>
              </a:rPr>
              <a:t>if (size &gt; 1.0)</a:t>
            </a:r>
          </a:p>
          <a:p>
            <a:pPr lvl="2">
              <a:defRPr/>
            </a:pPr>
            <a:r>
              <a:rPr lang="en-CA" dirty="0"/>
              <a:t>if size &lt;= 1.0, recursion stops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Calls “Bottom out”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Draw 1 fern size 500…</a:t>
            </a:r>
          </a:p>
          <a:p>
            <a:pPr lvl="1">
              <a:defRPr/>
            </a:pPr>
            <a:r>
              <a:rPr lang="en-CA" dirty="0"/>
              <a:t>draws 3 ferns size 200…</a:t>
            </a:r>
          </a:p>
          <a:p>
            <a:pPr lvl="2">
              <a:defRPr/>
            </a:pPr>
            <a:r>
              <a:rPr lang="en-CA" dirty="0"/>
              <a:t>draws 9 ferns size 80…</a:t>
            </a:r>
          </a:p>
          <a:p>
            <a:pPr lvl="3">
              <a:defRPr/>
            </a:pPr>
            <a:r>
              <a:rPr lang="en-CA" dirty="0"/>
              <a:t>draws 27 ferns size 32…</a:t>
            </a:r>
          </a:p>
          <a:p>
            <a:pPr lvl="4">
              <a:defRPr/>
            </a:pPr>
            <a:r>
              <a:rPr lang="en-CA" dirty="0"/>
              <a:t>draws 81 ferns size 12.8…</a:t>
            </a:r>
          </a:p>
          <a:p>
            <a:pPr lvl="5">
              <a:defRPr/>
            </a:pPr>
            <a:r>
              <a:rPr lang="en-CA" dirty="0">
                <a:solidFill>
                  <a:schemeClr val="bg2">
                    <a:lumMod val="50000"/>
                    <a:lumOff val="50000"/>
                  </a:schemeClr>
                </a:solidFill>
                <a:effectLst/>
              </a:rPr>
              <a:t>draws 243 ferns of size 5.12</a:t>
            </a:r>
          </a:p>
          <a:p>
            <a:pPr lvl="6">
              <a:defRPr/>
            </a:pPr>
            <a:r>
              <a:rPr lang="en-CA" dirty="0">
                <a:solidFill>
                  <a:schemeClr val="tx1">
                    <a:lumMod val="65000"/>
                  </a:schemeClr>
                </a:solidFill>
                <a:effectLst/>
              </a:rPr>
              <a:t>draws 729 ferns of size 2.048</a:t>
            </a:r>
          </a:p>
          <a:p>
            <a:pPr lvl="7">
              <a:defRPr/>
            </a:pPr>
            <a:r>
              <a:rPr lang="en-CA" dirty="0">
                <a:solidFill>
                  <a:schemeClr val="tx1">
                    <a:lumMod val="85000"/>
                  </a:schemeClr>
                </a:solidFill>
                <a:effectLst/>
              </a:rPr>
              <a:t>draws STEMS of 2187 ferns of size 0.8+</a:t>
            </a:r>
            <a:endParaRPr lang="en-CA" sz="1800" dirty="0">
              <a:solidFill>
                <a:schemeClr val="tx1">
                  <a:lumMod val="85000"/>
                </a:schemeClr>
              </a:solidFill>
              <a:effectLst/>
            </a:endParaRPr>
          </a:p>
          <a:p>
            <a:pPr>
              <a:defRPr/>
            </a:pPr>
            <a:r>
              <a:rPr lang="en-CA" sz="3000" dirty="0"/>
              <a:t>Each level is drawing smaller ferns</a:t>
            </a:r>
          </a:p>
          <a:p>
            <a:pPr lvl="1">
              <a:defRPr/>
            </a:pPr>
            <a:r>
              <a:rPr lang="en-CA" sz="2600" dirty="0"/>
              <a:t>eventually the ferns are less than 1 pixel tall</a:t>
            </a:r>
          </a:p>
          <a:p>
            <a:pPr lvl="2">
              <a:defRPr/>
            </a:pPr>
            <a:r>
              <a:rPr lang="en-CA" sz="2200" dirty="0"/>
              <a:t>just draws the </a:t>
            </a:r>
            <a:r>
              <a:rPr lang="en-CA" sz="2200" i="1" dirty="0"/>
              <a:t>stems</a:t>
            </a:r>
            <a:r>
              <a:rPr lang="en-CA" sz="2200" dirty="0"/>
              <a:t> of </a:t>
            </a:r>
            <a:r>
              <a:rPr lang="en-CA" sz="2200" i="1" dirty="0"/>
              <a:t>those</a:t>
            </a:r>
            <a:r>
              <a:rPr lang="en-CA" sz="2200" dirty="0"/>
              <a:t> ferns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Fractals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See the pretty pictures!</a:t>
            </a:r>
          </a:p>
          <a:p>
            <a:pPr lvl="1">
              <a:defRPr/>
            </a:pPr>
            <a:r>
              <a:rPr lang="en-US" dirty="0">
                <a:hlinkClick r:id="rId3"/>
              </a:rPr>
              <a:t>http://en.wikipedia.org/wiki/Fractal</a:t>
            </a:r>
            <a:endParaRPr lang="en-US" dirty="0"/>
          </a:p>
          <a:p>
            <a:pPr lvl="1">
              <a:defRPr/>
            </a:pPr>
            <a:r>
              <a:rPr lang="en-US" dirty="0">
                <a:hlinkClick r:id="rId4"/>
              </a:rPr>
              <a:t>http://www.geocities.com/rerewhakaaitu/</a:t>
            </a:r>
            <a:endParaRPr lang="en-US" dirty="0"/>
          </a:p>
          <a:p>
            <a:pPr lvl="1">
              <a:defRPr/>
            </a:pPr>
            <a:r>
              <a:rPr lang="en-US" dirty="0" err="1"/>
              <a:t>XaoS</a:t>
            </a:r>
            <a:r>
              <a:rPr lang="en-US" dirty="0"/>
              <a:t> viewer</a:t>
            </a:r>
          </a:p>
          <a:p>
            <a:pPr lvl="2">
              <a:defRPr/>
            </a:pPr>
            <a:r>
              <a:rPr lang="en-US" dirty="0"/>
              <a:t>you can download this for yourself</a:t>
            </a:r>
          </a:p>
          <a:p>
            <a:pPr>
              <a:defRPr/>
            </a:pPr>
            <a:r>
              <a:rPr lang="en-US" dirty="0"/>
              <a:t>These are “self-similar” objects</a:t>
            </a:r>
          </a:p>
          <a:p>
            <a:pPr lvl="1">
              <a:defRPr/>
            </a:pPr>
            <a:r>
              <a:rPr lang="en-US" dirty="0"/>
              <a:t>smaller pieces of self look like whole thing</a:t>
            </a:r>
          </a:p>
          <a:p>
            <a:pPr lvl="1">
              <a:defRPr/>
            </a:pPr>
            <a:r>
              <a:rPr lang="en-US" dirty="0"/>
              <a:t>like our fern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What is Recursion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is a kind of “Divide &amp; Conquer”</a:t>
            </a:r>
          </a:p>
          <a:p>
            <a:pPr>
              <a:defRPr/>
            </a:pPr>
            <a:r>
              <a:rPr lang="en-US"/>
              <a:t>Divide &amp; Conquer</a:t>
            </a:r>
          </a:p>
          <a:p>
            <a:pPr lvl="1">
              <a:defRPr/>
            </a:pPr>
            <a:r>
              <a:rPr lang="en-US"/>
              <a:t>Divide problem into smaller problems</a:t>
            </a:r>
          </a:p>
          <a:p>
            <a:pPr lvl="1">
              <a:defRPr/>
            </a:pPr>
            <a:r>
              <a:rPr lang="en-US"/>
              <a:t>Solve the smaller problems</a:t>
            </a:r>
          </a:p>
          <a:p>
            <a:pPr>
              <a:defRPr/>
            </a:pPr>
            <a:r>
              <a:rPr lang="en-US"/>
              <a:t>Recursion</a:t>
            </a:r>
          </a:p>
          <a:p>
            <a:pPr lvl="1">
              <a:defRPr/>
            </a:pPr>
            <a:r>
              <a:rPr lang="en-US"/>
              <a:t>Divide problem into smaller versions of </a:t>
            </a:r>
            <a:r>
              <a:rPr lang="en-US" i="1"/>
              <a:t>itself</a:t>
            </a:r>
            <a:endParaRPr lang="en-US"/>
          </a:p>
          <a:p>
            <a:pPr lvl="1">
              <a:defRPr/>
            </a:pPr>
            <a:r>
              <a:rPr lang="en-US"/>
              <a:t>Smallest version(s) can be solved directly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in drawFern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Problem of drawing large fern broken down into problem of drawing smaller ferns</a:t>
            </a:r>
          </a:p>
          <a:p>
            <a:pPr>
              <a:defRPr/>
            </a:pPr>
            <a:r>
              <a:rPr lang="en-US"/>
              <a:t>Smallest ferns too small to see</a:t>
            </a:r>
          </a:p>
          <a:p>
            <a:pPr lvl="1">
              <a:defRPr/>
            </a:pPr>
            <a:r>
              <a:rPr lang="en-US"/>
              <a:t>draw the stem (a dot)…</a:t>
            </a:r>
          </a:p>
          <a:p>
            <a:pPr lvl="1">
              <a:defRPr/>
            </a:pPr>
            <a:r>
              <a:rPr lang="en-US"/>
              <a:t>…but not the branches (no recursive calls)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Koch’s Snowflake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Fractal image</a:t>
            </a:r>
          </a:p>
          <a:p>
            <a:pPr>
              <a:defRPr/>
            </a:pPr>
            <a:r>
              <a:rPr lang="en-US"/>
              <a:t>Draw a triangle, except…</a:t>
            </a:r>
          </a:p>
          <a:p>
            <a:pPr>
              <a:defRPr/>
            </a:pPr>
            <a:r>
              <a:rPr lang="en-US"/>
              <a:t>…on each side</a:t>
            </a:r>
          </a:p>
          <a:p>
            <a:pPr lvl="1">
              <a:defRPr/>
            </a:pPr>
            <a:r>
              <a:rPr lang="en-US"/>
              <a:t>draw a smaller triangle sticking out</a:t>
            </a:r>
          </a:p>
          <a:p>
            <a:pPr>
              <a:defRPr/>
            </a:pPr>
            <a:r>
              <a:rPr lang="en-US"/>
              <a:t>Keep going!</a:t>
            </a:r>
          </a:p>
          <a:p>
            <a:pPr lvl="1">
              <a:defRPr/>
            </a:pPr>
            <a:r>
              <a:rPr lang="en-US"/>
              <a:t>see the animation on wikipedia</a:t>
            </a:r>
            <a:br>
              <a:rPr lang="en-US"/>
            </a:br>
            <a:r>
              <a:rPr lang="en-US">
                <a:hlinkClick r:id="rId3"/>
              </a:rPr>
              <a:t>http://en.wikipedia.org/wiki/Koch_snowflake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10"/>
          <p:cNvSpPr>
            <a:spLocks noChangeShapeType="1"/>
          </p:cNvSpPr>
          <p:nvPr/>
        </p:nvSpPr>
        <p:spPr bwMode="auto">
          <a:xfrm flipV="1">
            <a:off x="8534400" y="2133600"/>
            <a:ext cx="0" cy="3657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 Snowflake Edge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To draw an edge from x1,y1 to x2,y2:</a:t>
            </a:r>
          </a:p>
          <a:p>
            <a:pPr lvl="1">
              <a:defRPr/>
            </a:pPr>
            <a:r>
              <a:rPr lang="en-US" dirty="0"/>
              <a:t>draw an edge to 1/3 the distance</a:t>
            </a:r>
          </a:p>
          <a:p>
            <a:pPr lvl="1">
              <a:defRPr/>
            </a:pPr>
            <a:r>
              <a:rPr lang="en-US" dirty="0"/>
              <a:t>turn 60 degrees left</a:t>
            </a:r>
          </a:p>
          <a:p>
            <a:pPr lvl="1">
              <a:defRPr/>
            </a:pPr>
            <a:r>
              <a:rPr lang="en-US" dirty="0"/>
              <a:t>draw an edge 1/3 of the original distance</a:t>
            </a:r>
          </a:p>
          <a:p>
            <a:pPr lvl="1">
              <a:defRPr/>
            </a:pPr>
            <a:r>
              <a:rPr lang="en-US" dirty="0"/>
              <a:t>turn 120 degrees right</a:t>
            </a:r>
          </a:p>
          <a:p>
            <a:pPr lvl="1">
              <a:defRPr/>
            </a:pPr>
            <a:r>
              <a:rPr lang="en-US" dirty="0"/>
              <a:t>draw an edge 1/3 of the original distance</a:t>
            </a:r>
          </a:p>
          <a:p>
            <a:pPr lvl="1">
              <a:defRPr/>
            </a:pPr>
            <a:r>
              <a:rPr lang="en-US" dirty="0"/>
              <a:t>turn 60 degrees left</a:t>
            </a:r>
          </a:p>
          <a:p>
            <a:pPr lvl="1">
              <a:defRPr/>
            </a:pPr>
            <a:r>
              <a:rPr lang="en-US" dirty="0"/>
              <a:t>draw an edge 1/3 of the original distance</a:t>
            </a: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 flipV="1">
            <a:off x="8534400" y="4573588"/>
            <a:ext cx="0" cy="12192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rot="18000000" flipV="1">
            <a:off x="8000206" y="3659982"/>
            <a:ext cx="1587" cy="12192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4999" name="Line 7"/>
          <p:cNvSpPr>
            <a:spLocks noChangeShapeType="1"/>
          </p:cNvSpPr>
          <p:nvPr/>
        </p:nvSpPr>
        <p:spPr bwMode="auto">
          <a:xfrm flipV="1">
            <a:off x="8534400" y="2133600"/>
            <a:ext cx="0" cy="12192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 rot="3600000">
            <a:off x="8000206" y="3048794"/>
            <a:ext cx="1588" cy="121920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3398267" y="5998988"/>
            <a:ext cx="5710237" cy="400050"/>
          </a:xfrm>
          <a:prstGeom prst="rect">
            <a:avLst/>
          </a:prstGeom>
          <a:noFill/>
          <a:ln w="12700">
            <a:solidFill>
              <a:schemeClr val="accent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2000" i="1">
                <a:solidFill>
                  <a:schemeClr val="bg2"/>
                </a:solidFill>
              </a:rPr>
              <a:t>But WAIT!  Each of those edges do the same thing!</a:t>
            </a:r>
          </a:p>
        </p:txBody>
      </p:sp>
      <p:grpSp>
        <p:nvGrpSpPr>
          <p:cNvPr id="2" name="Group 13"/>
          <p:cNvGrpSpPr>
            <a:grpSpLocks noChangeAspect="1"/>
          </p:cNvGrpSpPr>
          <p:nvPr/>
        </p:nvGrpSpPr>
        <p:grpSpPr bwMode="auto">
          <a:xfrm>
            <a:off x="8143875" y="4584700"/>
            <a:ext cx="403225" cy="1208088"/>
            <a:chOff x="7543800" y="2286000"/>
            <a:chExt cx="1219200" cy="3659188"/>
          </a:xfrm>
        </p:grpSpPr>
        <p:sp>
          <p:nvSpPr>
            <p:cNvPr id="60443" name="Line 4"/>
            <p:cNvSpPr>
              <a:spLocks noChangeShapeType="1"/>
            </p:cNvSpPr>
            <p:nvPr/>
          </p:nvSpPr>
          <p:spPr bwMode="auto">
            <a:xfrm flipV="1">
              <a:off x="8686800" y="4725988"/>
              <a:ext cx="0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44" name="Line 5"/>
            <p:cNvSpPr>
              <a:spLocks noChangeShapeType="1"/>
            </p:cNvSpPr>
            <p:nvPr/>
          </p:nvSpPr>
          <p:spPr bwMode="auto">
            <a:xfrm rot="18000000" flipV="1">
              <a:off x="8152606" y="3812382"/>
              <a:ext cx="1587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45" name="Line 7"/>
            <p:cNvSpPr>
              <a:spLocks noChangeShapeType="1"/>
            </p:cNvSpPr>
            <p:nvPr/>
          </p:nvSpPr>
          <p:spPr bwMode="auto">
            <a:xfrm flipV="1">
              <a:off x="8686800" y="2286000"/>
              <a:ext cx="0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46" name="Line 8"/>
            <p:cNvSpPr>
              <a:spLocks noChangeShapeType="1"/>
            </p:cNvSpPr>
            <p:nvPr/>
          </p:nvSpPr>
          <p:spPr bwMode="auto">
            <a:xfrm rot="3600000">
              <a:off x="8152606" y="3201194"/>
              <a:ext cx="1588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0439" name="Line 4"/>
          <p:cNvSpPr>
            <a:spLocks noChangeShapeType="1"/>
          </p:cNvSpPr>
          <p:nvPr/>
        </p:nvSpPr>
        <p:spPr bwMode="auto">
          <a:xfrm rot="18000000" flipV="1">
            <a:off x="8386097" y="4287592"/>
            <a:ext cx="0" cy="4030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0" name="Line 5"/>
          <p:cNvSpPr>
            <a:spLocks noChangeShapeType="1"/>
          </p:cNvSpPr>
          <p:nvPr/>
        </p:nvSpPr>
        <p:spPr bwMode="auto">
          <a:xfrm rot="14400000" flipV="1">
            <a:off x="8036068" y="4289269"/>
            <a:ext cx="525" cy="403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1" name="Line 7"/>
          <p:cNvSpPr>
            <a:spLocks noChangeShapeType="1"/>
          </p:cNvSpPr>
          <p:nvPr/>
        </p:nvSpPr>
        <p:spPr bwMode="auto">
          <a:xfrm rot="18000000" flipV="1">
            <a:off x="7687539" y="3884280"/>
            <a:ext cx="0" cy="4030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42" name="Line 8"/>
          <p:cNvSpPr>
            <a:spLocks noChangeShapeType="1"/>
          </p:cNvSpPr>
          <p:nvPr/>
        </p:nvSpPr>
        <p:spPr bwMode="auto">
          <a:xfrm>
            <a:off x="7861087" y="4188244"/>
            <a:ext cx="525" cy="403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35" name="Line 4"/>
          <p:cNvSpPr>
            <a:spLocks noChangeShapeType="1"/>
          </p:cNvSpPr>
          <p:nvPr/>
        </p:nvSpPr>
        <p:spPr bwMode="auto">
          <a:xfrm rot="3600000" flipV="1">
            <a:off x="7649439" y="3640645"/>
            <a:ext cx="0" cy="4030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36" name="Line 5"/>
          <p:cNvSpPr>
            <a:spLocks noChangeShapeType="1"/>
          </p:cNvSpPr>
          <p:nvPr/>
        </p:nvSpPr>
        <p:spPr bwMode="auto">
          <a:xfrm flipV="1">
            <a:off x="7822533" y="3336769"/>
            <a:ext cx="525" cy="403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37" name="Line 7"/>
          <p:cNvSpPr>
            <a:spLocks noChangeShapeType="1"/>
          </p:cNvSpPr>
          <p:nvPr/>
        </p:nvSpPr>
        <p:spPr bwMode="auto">
          <a:xfrm rot="3600000" flipV="1">
            <a:off x="8347997" y="3237333"/>
            <a:ext cx="0" cy="4030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438" name="Line 8"/>
          <p:cNvSpPr>
            <a:spLocks noChangeShapeType="1"/>
          </p:cNvSpPr>
          <p:nvPr/>
        </p:nvSpPr>
        <p:spPr bwMode="auto">
          <a:xfrm rot="7200000">
            <a:off x="7997513" y="3235744"/>
            <a:ext cx="525" cy="4032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grpSp>
        <p:nvGrpSpPr>
          <p:cNvPr id="5" name="Group 24"/>
          <p:cNvGrpSpPr>
            <a:grpSpLocks noChangeAspect="1"/>
          </p:cNvGrpSpPr>
          <p:nvPr/>
        </p:nvGrpSpPr>
        <p:grpSpPr bwMode="auto">
          <a:xfrm>
            <a:off x="8169275" y="2144713"/>
            <a:ext cx="403225" cy="1208087"/>
            <a:chOff x="7543800" y="2286000"/>
            <a:chExt cx="1219200" cy="3659188"/>
          </a:xfrm>
        </p:grpSpPr>
        <p:sp>
          <p:nvSpPr>
            <p:cNvPr id="60431" name="Line 4"/>
            <p:cNvSpPr>
              <a:spLocks noChangeShapeType="1"/>
            </p:cNvSpPr>
            <p:nvPr/>
          </p:nvSpPr>
          <p:spPr bwMode="auto">
            <a:xfrm flipV="1">
              <a:off x="8686800" y="4725988"/>
              <a:ext cx="0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32" name="Line 5"/>
            <p:cNvSpPr>
              <a:spLocks noChangeShapeType="1"/>
            </p:cNvSpPr>
            <p:nvPr/>
          </p:nvSpPr>
          <p:spPr bwMode="auto">
            <a:xfrm rot="18000000" flipV="1">
              <a:off x="8152606" y="3812382"/>
              <a:ext cx="1587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33" name="Line 7"/>
            <p:cNvSpPr>
              <a:spLocks noChangeShapeType="1"/>
            </p:cNvSpPr>
            <p:nvPr/>
          </p:nvSpPr>
          <p:spPr bwMode="auto">
            <a:xfrm flipV="1">
              <a:off x="8686800" y="2286000"/>
              <a:ext cx="0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434" name="Line 8"/>
            <p:cNvSpPr>
              <a:spLocks noChangeShapeType="1"/>
            </p:cNvSpPr>
            <p:nvPr/>
          </p:nvSpPr>
          <p:spPr bwMode="auto">
            <a:xfrm rot="3600000">
              <a:off x="8152606" y="3201194"/>
              <a:ext cx="1588" cy="12192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3474467" y="6413326"/>
            <a:ext cx="5567362" cy="400050"/>
          </a:xfrm>
          <a:prstGeom prst="rect">
            <a:avLst/>
          </a:prstGeom>
          <a:noFill/>
          <a:ln w="12700">
            <a:solidFill>
              <a:schemeClr val="accent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2000" i="1">
                <a:solidFill>
                  <a:schemeClr val="bg2"/>
                </a:solidFill>
              </a:rPr>
              <a:t>And each of </a:t>
            </a:r>
            <a:r>
              <a:rPr lang="en-US" altLang="en-US" sz="2000">
                <a:solidFill>
                  <a:schemeClr val="bg2"/>
                </a:solidFill>
              </a:rPr>
              <a:t>them</a:t>
            </a:r>
            <a:r>
              <a:rPr lang="en-US" altLang="en-US" sz="2000" i="1">
                <a:solidFill>
                  <a:schemeClr val="bg2"/>
                </a:solidFill>
              </a:rPr>
              <a:t> too!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0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0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0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  <p:bldP spid="84999" grpId="0" animBg="1"/>
      <p:bldP spid="85000" grpId="0" animBg="1"/>
      <p:bldP spid="19465" grpId="0" animBg="1"/>
      <p:bldP spid="60439" grpId="0" animBg="1"/>
      <p:bldP spid="60440" grpId="0" animBg="1"/>
      <p:bldP spid="60441" grpId="0" animBg="1"/>
      <p:bldP spid="60442" grpId="0" animBg="1"/>
      <p:bldP spid="60435" grpId="0" animBg="1"/>
      <p:bldP spid="60436" grpId="0" animBg="1"/>
      <p:bldP spid="60437" grpId="0" animBg="1"/>
      <p:bldP spid="60438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Named set of instructions</a:t>
            </a:r>
          </a:p>
          <a:p>
            <a:pPr lvl="1">
              <a:defRPr/>
            </a:pPr>
            <a:r>
              <a:rPr lang="en-CA" dirty="0"/>
              <a:t>name suggests what the instructions are for</a:t>
            </a:r>
          </a:p>
          <a:p>
            <a:pPr lvl="2">
              <a:defRPr/>
            </a:pPr>
            <a:r>
              <a:rPr lang="en-CA" dirty="0" err="1"/>
              <a:t>println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 print a line</a:t>
            </a:r>
          </a:p>
          <a:p>
            <a:pPr lvl="2">
              <a:defRPr/>
            </a:pPr>
            <a:r>
              <a:rPr lang="en-CA" dirty="0" err="1">
                <a:sym typeface="Wingdings" pitchFamily="2" charset="2"/>
              </a:rPr>
              <a:t>nextInt</a:t>
            </a:r>
            <a:r>
              <a:rPr lang="en-CA" dirty="0">
                <a:sym typeface="Wingdings" pitchFamily="2" charset="2"/>
              </a:rPr>
              <a:t>  get the next </a:t>
            </a:r>
            <a:r>
              <a:rPr lang="en-CA" dirty="0" err="1">
                <a:sym typeface="Wingdings" pitchFamily="2" charset="2"/>
              </a:rPr>
              <a:t>int</a:t>
            </a:r>
            <a:endParaRPr lang="en-CA" dirty="0">
              <a:sym typeface="Wingdings" pitchFamily="2" charset="2"/>
            </a:endParaRPr>
          </a:p>
          <a:p>
            <a:pPr lvl="2">
              <a:defRPr/>
            </a:pPr>
            <a:r>
              <a:rPr lang="en-CA" dirty="0" err="1">
                <a:sym typeface="Wingdings" pitchFamily="2" charset="2"/>
              </a:rPr>
              <a:t>setName</a:t>
            </a:r>
            <a:r>
              <a:rPr lang="en-CA" dirty="0">
                <a:sym typeface="Wingdings" pitchFamily="2" charset="2"/>
              </a:rPr>
              <a:t>  change the name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what do you suppose these methods do?</a:t>
            </a:r>
          </a:p>
          <a:p>
            <a:pPr lvl="2">
              <a:defRPr/>
            </a:pPr>
            <a:r>
              <a:rPr lang="en-CA" dirty="0">
                <a:sym typeface="Wingdings" pitchFamily="2" charset="2"/>
              </a:rPr>
              <a:t>sort</a:t>
            </a:r>
          </a:p>
          <a:p>
            <a:pPr lvl="2">
              <a:defRPr/>
            </a:pPr>
            <a:r>
              <a:rPr lang="en-CA" dirty="0">
                <a:sym typeface="Wingdings" pitchFamily="2" charset="2"/>
              </a:rPr>
              <a:t>shuffle</a:t>
            </a:r>
          </a:p>
          <a:p>
            <a:pPr lvl="2">
              <a:defRPr/>
            </a:pPr>
            <a:r>
              <a:rPr lang="en-CA" dirty="0" err="1">
                <a:sym typeface="Wingdings" pitchFamily="2" charset="2"/>
              </a:rPr>
              <a:t>drawFern</a:t>
            </a:r>
            <a:endParaRPr lang="en-CA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in the Snowflake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Problem of drawing an edge is broken down into problem of drawing smaller edges</a:t>
            </a:r>
          </a:p>
          <a:p>
            <a:pPr lvl="1">
              <a:defRPr/>
            </a:pPr>
            <a:r>
              <a:rPr lang="en-US"/>
              <a:t>recursion!</a:t>
            </a:r>
          </a:p>
          <a:p>
            <a:pPr>
              <a:defRPr/>
            </a:pPr>
            <a:r>
              <a:rPr lang="en-US"/>
              <a:t>Smallest lines just get drawn straight</a:t>
            </a:r>
          </a:p>
          <a:p>
            <a:pPr lvl="1">
              <a:defRPr/>
            </a:pPr>
            <a:r>
              <a:rPr lang="en-US"/>
              <a:t>one or two dots</a:t>
            </a:r>
          </a:p>
          <a:p>
            <a:pPr lvl="1">
              <a:defRPr/>
            </a:pPr>
            <a:r>
              <a:rPr lang="en-US"/>
              <a:t>no recursion</a:t>
            </a:r>
          </a:p>
          <a:p>
            <a:pPr lvl="1">
              <a:defRPr/>
            </a:pPr>
            <a:r>
              <a:rPr lang="en-US"/>
              <a:t>“base case”</a:t>
            </a:r>
          </a:p>
          <a:p>
            <a:pPr lvl="1">
              <a:defRPr/>
            </a:pP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Drawing the Snowflake Edge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Need to know</a:t>
            </a:r>
          </a:p>
          <a:p>
            <a:pPr lvl="1">
              <a:defRPr/>
            </a:pPr>
            <a:r>
              <a:rPr lang="en-US" dirty="0"/>
              <a:t>how long the basic edge should be</a:t>
            </a:r>
          </a:p>
          <a:p>
            <a:pPr lvl="1">
              <a:defRPr/>
            </a:pPr>
            <a:r>
              <a:rPr lang="en-US" dirty="0"/>
              <a:t>where to start (x, y)</a:t>
            </a:r>
          </a:p>
          <a:p>
            <a:pPr lvl="1">
              <a:defRPr/>
            </a:pPr>
            <a:r>
              <a:rPr lang="en-US" dirty="0"/>
              <a:t>what direction to go in</a:t>
            </a:r>
          </a:p>
          <a:p>
            <a:pPr>
              <a:defRPr/>
            </a:pPr>
            <a:r>
              <a:rPr lang="en-US" dirty="0"/>
              <a:t>Return where we stop</a:t>
            </a:r>
          </a:p>
          <a:p>
            <a:pPr lvl="1">
              <a:defRPr/>
            </a:pPr>
            <a:r>
              <a:rPr lang="en-US" dirty="0"/>
              <a:t>so we can start the next edge from there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show pseudo-code for this method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/>
              <a:t>to drawEdge(x, y, angle, length):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/>
              <a:t>	1)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/>
              <a:t>	2)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/>
              <a:t>	…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Definitions and Recursion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Mathematicians like to define things</a:t>
            </a:r>
          </a:p>
          <a:p>
            <a:pPr>
              <a:defRPr/>
            </a:pPr>
            <a:r>
              <a:rPr lang="en-US"/>
              <a:t>Mathematicians like to define things </a:t>
            </a:r>
            <a:r>
              <a:rPr lang="en-US" i="1"/>
              <a:t>recursively</a:t>
            </a:r>
          </a:p>
          <a:p>
            <a:pPr>
              <a:defRPr/>
            </a:pPr>
            <a:r>
              <a:rPr lang="en-US"/>
              <a:t>Recursive definition uses the thing being defined in its own definition!</a:t>
            </a:r>
          </a:p>
          <a:p>
            <a:pPr>
              <a:defRPr/>
            </a:pPr>
            <a:r>
              <a:rPr lang="en-US"/>
              <a:t>Step back: conditional definition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Conditional Definitions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Definition with two (or more) cases</a:t>
            </a:r>
          </a:p>
        </p:txBody>
      </p:sp>
      <p:grpSp>
        <p:nvGrpSpPr>
          <p:cNvPr id="70660" name="Group 19"/>
          <p:cNvGrpSpPr>
            <a:grpSpLocks/>
          </p:cNvGrpSpPr>
          <p:nvPr/>
        </p:nvGrpSpPr>
        <p:grpSpPr bwMode="auto">
          <a:xfrm>
            <a:off x="1259632" y="2971801"/>
            <a:ext cx="6483351" cy="2376489"/>
            <a:chOff x="161" y="1872"/>
            <a:chExt cx="4084" cy="1497"/>
          </a:xfrm>
        </p:grpSpPr>
        <p:grpSp>
          <p:nvGrpSpPr>
            <p:cNvPr id="70661" name="Group 9"/>
            <p:cNvGrpSpPr>
              <a:grpSpLocks/>
            </p:cNvGrpSpPr>
            <p:nvPr/>
          </p:nvGrpSpPr>
          <p:grpSpPr bwMode="auto">
            <a:xfrm>
              <a:off x="509" y="1872"/>
              <a:ext cx="3736" cy="544"/>
              <a:chOff x="326" y="1872"/>
              <a:chExt cx="3736" cy="544"/>
            </a:xfrm>
          </p:grpSpPr>
          <p:sp>
            <p:nvSpPr>
              <p:cNvPr id="70666" name="Text Box 4"/>
              <p:cNvSpPr txBox="1">
                <a:spLocks noChangeArrowheads="1"/>
              </p:cNvSpPr>
              <p:nvPr/>
            </p:nvSpPr>
            <p:spPr bwMode="auto">
              <a:xfrm>
                <a:off x="326" y="2008"/>
                <a:ext cx="1626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Math.abs(x) =</a:t>
                </a:r>
              </a:p>
            </p:txBody>
          </p:sp>
          <p:sp>
            <p:nvSpPr>
              <p:cNvPr id="70667" name="Text Box 5"/>
              <p:cNvSpPr txBox="1">
                <a:spLocks noChangeArrowheads="1"/>
              </p:cNvSpPr>
              <p:nvPr/>
            </p:nvSpPr>
            <p:spPr bwMode="auto">
              <a:xfrm>
                <a:off x="2176" y="1893"/>
                <a:ext cx="1886" cy="52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1139825" algn="l"/>
                  </a:tabLst>
                </a:pP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x	if x &gt;= 0</a:t>
                </a:r>
              </a:p>
              <a:p>
                <a:pPr>
                  <a:tabLst>
                    <a:tab pos="1139825" algn="l"/>
                  </a:tabLst>
                </a:pP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–x	otherwise</a:t>
                </a:r>
              </a:p>
            </p:txBody>
          </p:sp>
          <p:sp>
            <p:nvSpPr>
              <p:cNvPr id="70668" name="AutoShape 6"/>
              <p:cNvSpPr>
                <a:spLocks/>
              </p:cNvSpPr>
              <p:nvPr/>
            </p:nvSpPr>
            <p:spPr bwMode="auto">
              <a:xfrm>
                <a:off x="1958" y="1872"/>
                <a:ext cx="211" cy="528"/>
              </a:xfrm>
              <a:prstGeom prst="leftBrace">
                <a:avLst>
                  <a:gd name="adj1" fmla="val 20853"/>
                  <a:gd name="adj2" fmla="val 50000"/>
                </a:avLst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CA" altLang="en-US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70662" name="Group 10"/>
            <p:cNvGrpSpPr>
              <a:grpSpLocks/>
            </p:cNvGrpSpPr>
            <p:nvPr/>
          </p:nvGrpSpPr>
          <p:grpSpPr bwMode="auto">
            <a:xfrm>
              <a:off x="161" y="2613"/>
              <a:ext cx="4084" cy="756"/>
              <a:chOff x="-22" y="1893"/>
              <a:chExt cx="4084" cy="756"/>
            </a:xfrm>
          </p:grpSpPr>
          <p:sp>
            <p:nvSpPr>
              <p:cNvPr id="70663" name="Text Box 11"/>
              <p:cNvSpPr txBox="1">
                <a:spLocks noChangeArrowheads="1"/>
              </p:cNvSpPr>
              <p:nvPr/>
            </p:nvSpPr>
            <p:spPr bwMode="auto">
              <a:xfrm>
                <a:off x="-22" y="2120"/>
                <a:ext cx="1974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altLang="en-US" dirty="0" err="1">
                    <a:solidFill>
                      <a:schemeClr val="bg2"/>
                    </a:solidFill>
                    <a:latin typeface="Courier New" pitchFamily="49" charset="0"/>
                  </a:rPr>
                  <a:t>Math.signum</a:t>
                </a: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(x) =</a:t>
                </a:r>
              </a:p>
            </p:txBody>
          </p:sp>
          <p:sp>
            <p:nvSpPr>
              <p:cNvPr id="70664" name="Text Box 12"/>
              <p:cNvSpPr txBox="1">
                <a:spLocks noChangeArrowheads="1"/>
              </p:cNvSpPr>
              <p:nvPr/>
            </p:nvSpPr>
            <p:spPr bwMode="auto">
              <a:xfrm>
                <a:off x="2176" y="1893"/>
                <a:ext cx="1886" cy="75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1139825" algn="l"/>
                  </a:tabLst>
                </a:pP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 1.0	if x &gt; 0</a:t>
                </a:r>
              </a:p>
              <a:p>
                <a:pPr>
                  <a:tabLst>
                    <a:tab pos="1139825" algn="l"/>
                  </a:tabLst>
                </a:pP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 0.0	if x == 0</a:t>
                </a:r>
              </a:p>
              <a:p>
                <a:pPr>
                  <a:tabLst>
                    <a:tab pos="1139825" algn="l"/>
                  </a:tabLst>
                </a:pPr>
                <a:r>
                  <a:rPr lang="en-US" altLang="en-US" dirty="0">
                    <a:solidFill>
                      <a:schemeClr val="bg2"/>
                    </a:solidFill>
                    <a:latin typeface="Courier New" pitchFamily="49" charset="0"/>
                  </a:rPr>
                  <a:t>-1.0	if x &lt; 0</a:t>
                </a:r>
              </a:p>
            </p:txBody>
          </p:sp>
          <p:sp>
            <p:nvSpPr>
              <p:cNvPr id="70665" name="AutoShape 13"/>
              <p:cNvSpPr>
                <a:spLocks/>
              </p:cNvSpPr>
              <p:nvPr/>
            </p:nvSpPr>
            <p:spPr bwMode="auto">
              <a:xfrm>
                <a:off x="1958" y="1917"/>
                <a:ext cx="211" cy="702"/>
              </a:xfrm>
              <a:prstGeom prst="leftBrace">
                <a:avLst>
                  <a:gd name="adj1" fmla="val 20853"/>
                  <a:gd name="adj2" fmla="val 50000"/>
                </a:avLst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CA" altLang="en-US">
                  <a:solidFill>
                    <a:schemeClr val="bg2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Recursive 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One (or more) cases use the term being defined</a:t>
            </a:r>
          </a:p>
        </p:txBody>
      </p:sp>
      <p:grpSp>
        <p:nvGrpSpPr>
          <p:cNvPr id="72708" name="Group 5"/>
          <p:cNvGrpSpPr>
            <a:grpSpLocks/>
          </p:cNvGrpSpPr>
          <p:nvPr/>
        </p:nvGrpSpPr>
        <p:grpSpPr bwMode="auto">
          <a:xfrm>
            <a:off x="1558925" y="3124202"/>
            <a:ext cx="4960938" cy="863601"/>
            <a:chOff x="1376" y="1872"/>
            <a:chExt cx="3125" cy="544"/>
          </a:xfrm>
        </p:grpSpPr>
        <p:sp>
          <p:nvSpPr>
            <p:cNvPr id="72713" name="Text Box 6"/>
            <p:cNvSpPr txBox="1">
              <a:spLocks noChangeArrowheads="1"/>
            </p:cNvSpPr>
            <p:nvPr/>
          </p:nvSpPr>
          <p:spPr bwMode="auto">
            <a:xfrm>
              <a:off x="1376" y="2008"/>
              <a:ext cx="57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>
                  <a:solidFill>
                    <a:schemeClr val="bg2"/>
                  </a:solidFill>
                  <a:latin typeface="Courier New" pitchFamily="49" charset="0"/>
                </a:rPr>
                <a:t>n! =</a:t>
              </a:r>
            </a:p>
          </p:txBody>
        </p:sp>
        <p:sp>
          <p:nvSpPr>
            <p:cNvPr id="72714" name="Text Box 7"/>
            <p:cNvSpPr txBox="1">
              <a:spLocks noChangeArrowheads="1"/>
            </p:cNvSpPr>
            <p:nvPr/>
          </p:nvSpPr>
          <p:spPr bwMode="auto">
            <a:xfrm>
              <a:off x="2176" y="1893"/>
              <a:ext cx="232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1		if n == 0</a:t>
              </a:r>
            </a:p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n*(n-1)!	if n &gt; 0</a:t>
              </a:r>
            </a:p>
          </p:txBody>
        </p:sp>
        <p:sp>
          <p:nvSpPr>
            <p:cNvPr id="72715" name="AutoShape 8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altLang="en-US">
                <a:solidFill>
                  <a:schemeClr val="bg2"/>
                </a:solidFill>
              </a:endParaRPr>
            </a:p>
          </p:txBody>
        </p:sp>
      </p:grpSp>
      <p:grpSp>
        <p:nvGrpSpPr>
          <p:cNvPr id="72709" name="Group 17"/>
          <p:cNvGrpSpPr>
            <a:grpSpLocks/>
          </p:cNvGrpSpPr>
          <p:nvPr/>
        </p:nvGrpSpPr>
        <p:grpSpPr bwMode="auto">
          <a:xfrm>
            <a:off x="828675" y="4267200"/>
            <a:ext cx="7537451" cy="1219200"/>
            <a:chOff x="1099" y="2592"/>
            <a:chExt cx="4748" cy="768"/>
          </a:xfrm>
        </p:grpSpPr>
        <p:sp>
          <p:nvSpPr>
            <p:cNvPr id="72710" name="Text Box 10"/>
            <p:cNvSpPr txBox="1">
              <a:spLocks noChangeArrowheads="1"/>
            </p:cNvSpPr>
            <p:nvPr/>
          </p:nvSpPr>
          <p:spPr bwMode="auto">
            <a:xfrm>
              <a:off x="1099" y="2832"/>
              <a:ext cx="1036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>
                  <a:solidFill>
                    <a:schemeClr val="bg2"/>
                  </a:solidFill>
                  <a:latin typeface="Courier New" pitchFamily="49" charset="0"/>
                </a:rPr>
                <a:t>Fib(n) =</a:t>
              </a:r>
            </a:p>
          </p:txBody>
        </p:sp>
        <p:sp>
          <p:nvSpPr>
            <p:cNvPr id="72711" name="Text Box 11"/>
            <p:cNvSpPr txBox="1">
              <a:spLocks noChangeArrowheads="1"/>
            </p:cNvSpPr>
            <p:nvPr/>
          </p:nvSpPr>
          <p:spPr bwMode="auto">
            <a:xfrm>
              <a:off x="2359" y="2603"/>
              <a:ext cx="3488" cy="7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0				if n == 0</a:t>
              </a:r>
            </a:p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1				if n == 1</a:t>
              </a:r>
            </a:p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Fib(n–1)+Fib(n–2)	if n &gt; 1</a:t>
              </a:r>
            </a:p>
          </p:txBody>
        </p:sp>
        <p:sp>
          <p:nvSpPr>
            <p:cNvPr id="72712" name="AutoShape 12"/>
            <p:cNvSpPr>
              <a:spLocks/>
            </p:cNvSpPr>
            <p:nvPr/>
          </p:nvSpPr>
          <p:spPr bwMode="auto">
            <a:xfrm>
              <a:off x="2112" y="2592"/>
              <a:ext cx="240" cy="768"/>
            </a:xfrm>
            <a:prstGeom prst="leftBrace">
              <a:avLst>
                <a:gd name="adj1" fmla="val 26667"/>
                <a:gd name="adj2" fmla="val 50000"/>
              </a:avLst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altLang="en-US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Understanding Recursive Def</a:t>
            </a:r>
            <a:r>
              <a:rPr lang="en-US" u="sng" baseline="30000"/>
              <a:t>n</a:t>
            </a:r>
            <a:r>
              <a:rPr lang="en-US"/>
              <a:t>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How can you define something in terms of itself?</a:t>
            </a:r>
          </a:p>
          <a:p>
            <a:pPr>
              <a:defRPr/>
            </a:pPr>
            <a:r>
              <a:rPr lang="en-US"/>
              <a:t>Need a BASE CASE</a:t>
            </a:r>
          </a:p>
          <a:p>
            <a:pPr lvl="1">
              <a:defRPr/>
            </a:pPr>
            <a:r>
              <a:rPr lang="en-US"/>
              <a:t>the small case that is defined directly</a:t>
            </a:r>
          </a:p>
          <a:p>
            <a:pPr lvl="1">
              <a:defRPr/>
            </a:pPr>
            <a:r>
              <a:rPr lang="en-US"/>
              <a:t>there may be more than one</a:t>
            </a:r>
          </a:p>
          <a:p>
            <a:pPr>
              <a:defRPr/>
            </a:pPr>
            <a:r>
              <a:rPr lang="en-US"/>
              <a:t>Recursive case(s) must get “smaller”</a:t>
            </a:r>
          </a:p>
          <a:p>
            <a:pPr lvl="1">
              <a:defRPr/>
            </a:pPr>
            <a:r>
              <a:rPr lang="en-US"/>
              <a:t>there may be more than one</a:t>
            </a:r>
          </a:p>
          <a:p>
            <a:pPr lvl="1">
              <a:defRPr/>
            </a:pPr>
            <a:r>
              <a:rPr lang="en-US"/>
              <a:t>each case must be “closer” to some base case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Getting Smaller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4! = 4 * 3!	Recursive Case	4 * 6 = 24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3! = 3 * 2!	Recursive Case	3 * 2 = 6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2! = 2 * 1!	Recursive Case	2 * 1 = 2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1! = 1 * 0!	Recursive Case	1 * 1 = 1</a:t>
            </a:r>
          </a:p>
          <a:p>
            <a:pPr>
              <a:tabLst>
                <a:tab pos="2667000" algn="l"/>
                <a:tab pos="7334250" algn="r"/>
              </a:tabLst>
              <a:defRPr/>
            </a:pPr>
            <a:r>
              <a:rPr lang="en-US"/>
              <a:t>0! = 1	Base Case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1550988" y="5164136"/>
            <a:ext cx="4968876" cy="863599"/>
            <a:chOff x="1371" y="1872"/>
            <a:chExt cx="3130" cy="544"/>
          </a:xfrm>
        </p:grpSpPr>
        <p:sp>
          <p:nvSpPr>
            <p:cNvPr id="76807" name="Text Box 5"/>
            <p:cNvSpPr txBox="1">
              <a:spLocks noChangeArrowheads="1"/>
            </p:cNvSpPr>
            <p:nvPr/>
          </p:nvSpPr>
          <p:spPr bwMode="auto">
            <a:xfrm>
              <a:off x="1371" y="2008"/>
              <a:ext cx="581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>
                  <a:solidFill>
                    <a:schemeClr val="bg2"/>
                  </a:solidFill>
                  <a:latin typeface="Courier New" pitchFamily="49" charset="0"/>
                </a:rPr>
                <a:t>n! =</a:t>
              </a:r>
            </a:p>
          </p:txBody>
        </p:sp>
        <p:sp>
          <p:nvSpPr>
            <p:cNvPr id="76808" name="Text Box 6"/>
            <p:cNvSpPr txBox="1">
              <a:spLocks noChangeArrowheads="1"/>
            </p:cNvSpPr>
            <p:nvPr/>
          </p:nvSpPr>
          <p:spPr bwMode="auto">
            <a:xfrm>
              <a:off x="2176" y="1893"/>
              <a:ext cx="232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1		if n == 0</a:t>
              </a:r>
            </a:p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n*(n-1)!	if n &gt; 0</a:t>
              </a:r>
            </a:p>
          </p:txBody>
        </p:sp>
        <p:sp>
          <p:nvSpPr>
            <p:cNvPr id="76809" name="AutoShape 7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altLang="en-US">
                <a:solidFill>
                  <a:schemeClr val="bg2"/>
                </a:solidFill>
              </a:endParaRPr>
            </a:p>
          </p:txBody>
        </p:sp>
      </p:grpSp>
      <p:sp>
        <p:nvSpPr>
          <p:cNvPr id="76805" name="Text Box 8"/>
          <p:cNvSpPr txBox="1">
            <a:spLocks noChangeArrowheads="1"/>
          </p:cNvSpPr>
          <p:nvPr/>
        </p:nvSpPr>
        <p:spPr bwMode="auto">
          <a:xfrm>
            <a:off x="6400800" y="4876800"/>
            <a:ext cx="1444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Base Case</a:t>
            </a:r>
          </a:p>
        </p:txBody>
      </p:sp>
      <p:sp>
        <p:nvSpPr>
          <p:cNvPr id="76806" name="Text Box 9"/>
          <p:cNvSpPr txBox="1">
            <a:spLocks noChangeArrowheads="1"/>
          </p:cNvSpPr>
          <p:nvPr/>
        </p:nvSpPr>
        <p:spPr bwMode="auto">
          <a:xfrm>
            <a:off x="6400800" y="5867400"/>
            <a:ext cx="2070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Recursive Case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Recursion in Factorial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Problem of finding factorial of a number broken down into problem of finding factorial of smaller number</a:t>
            </a:r>
          </a:p>
          <a:p>
            <a:pPr lvl="1">
              <a:defRPr/>
            </a:pPr>
            <a:r>
              <a:rPr lang="en-US"/>
              <a:t>factorial of n is n times the factorial of n–1</a:t>
            </a:r>
          </a:p>
          <a:p>
            <a:pPr lvl="1">
              <a:defRPr/>
            </a:pPr>
            <a:r>
              <a:rPr lang="en-US"/>
              <a:t>factorial of 0 is 1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Recursive Function Definitions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public static </a:t>
            </a:r>
            <a:r>
              <a:rPr lang="en-US" sz="2400" dirty="0" err="1">
                <a:solidFill>
                  <a:schemeClr val="accent1"/>
                </a:solidFill>
                <a:latin typeface="Courier New" pitchFamily="49" charset="0"/>
              </a:rPr>
              <a:t>int</a:t>
            </a: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factorial( </a:t>
            </a:r>
            <a:r>
              <a:rPr lang="en-US" sz="2400" dirty="0" err="1">
                <a:solidFill>
                  <a:schemeClr val="accent1"/>
                </a:solidFill>
                <a:latin typeface="Courier New" pitchFamily="49" charset="0"/>
              </a:rPr>
              <a:t>int</a:t>
            </a: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n 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if (n == 0) {        // Base Case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  return 1;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} else if (n &gt; 0) {  // Recursive Case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  return n * factorial(n-1);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} else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  throw new </a:t>
            </a:r>
            <a:r>
              <a:rPr lang="en-US" sz="2400" dirty="0" err="1">
                <a:solidFill>
                  <a:schemeClr val="accent1"/>
                </a:solidFill>
                <a:latin typeface="Courier New" pitchFamily="49" charset="0"/>
              </a:rPr>
              <a:t>IllegalArgumentException</a:t>
            </a: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}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}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550988" y="5164136"/>
            <a:ext cx="4968876" cy="863599"/>
            <a:chOff x="1371" y="1872"/>
            <a:chExt cx="3130" cy="544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1371" y="2008"/>
              <a:ext cx="581" cy="29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>
                  <a:solidFill>
                    <a:schemeClr val="bg2"/>
                  </a:solidFill>
                  <a:latin typeface="Courier New" pitchFamily="49" charset="0"/>
                </a:rPr>
                <a:t>n! =</a:t>
              </a:r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2176" y="1893"/>
              <a:ext cx="2325" cy="5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1		if n == 0</a:t>
              </a:r>
            </a:p>
            <a:p>
              <a:r>
                <a:rPr lang="en-US" altLang="en-US" dirty="0">
                  <a:solidFill>
                    <a:schemeClr val="bg2"/>
                  </a:solidFill>
                  <a:latin typeface="Courier New" pitchFamily="49" charset="0"/>
                </a:rPr>
                <a:t>n*(n-1)!	if n &gt; 0</a:t>
              </a:r>
            </a:p>
          </p:txBody>
        </p:sp>
        <p:sp>
          <p:nvSpPr>
            <p:cNvPr id="13" name="AutoShape 7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altLang="en-US">
                <a:solidFill>
                  <a:schemeClr val="bg2"/>
                </a:solidFill>
              </a:endParaRPr>
            </a:p>
          </p:txBody>
        </p:sp>
      </p:grp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400800" y="4876800"/>
            <a:ext cx="14446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Base Case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6400800" y="5867400"/>
            <a:ext cx="20701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Recursive Case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Job of the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Every method has a job to do</a:t>
            </a:r>
          </a:p>
          <a:p>
            <a:pPr lvl="1">
              <a:defRPr/>
            </a:pPr>
            <a:r>
              <a:rPr lang="en-CA" dirty="0"/>
              <a:t>print a line, get the next </a:t>
            </a:r>
            <a:r>
              <a:rPr lang="en-CA" dirty="0" err="1"/>
              <a:t>int</a:t>
            </a:r>
            <a:r>
              <a:rPr lang="en-CA" dirty="0"/>
              <a:t>, draw a fern, …</a:t>
            </a:r>
          </a:p>
          <a:p>
            <a:pPr lvl="2">
              <a:defRPr/>
            </a:pPr>
            <a:r>
              <a:rPr lang="en-CA" dirty="0"/>
              <a:t>(part of the job may be signalling errors)</a:t>
            </a:r>
          </a:p>
          <a:p>
            <a:pPr>
              <a:defRPr/>
            </a:pPr>
            <a:r>
              <a:rPr lang="en-CA" dirty="0"/>
              <a:t>Call the method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the job gets done</a:t>
            </a:r>
          </a:p>
          <a:p>
            <a:pPr lvl="1">
              <a:defRPr/>
            </a:pPr>
            <a:r>
              <a:rPr lang="en-CA" dirty="0"/>
              <a:t>that’s what the method is there for</a:t>
            </a:r>
          </a:p>
          <a:p>
            <a:pPr>
              <a:defRPr/>
            </a:pPr>
            <a:r>
              <a:rPr lang="en-CA" i="1" dirty="0"/>
              <a:t>How</a:t>
            </a:r>
            <a:r>
              <a:rPr lang="en-CA" dirty="0"/>
              <a:t> the method does the job…</a:t>
            </a:r>
          </a:p>
          <a:p>
            <a:pPr lvl="1">
              <a:defRPr/>
            </a:pPr>
            <a:r>
              <a:rPr lang="en-CA" dirty="0"/>
              <a:t>the body/definition of the method</a:t>
            </a:r>
          </a:p>
          <a:p>
            <a:pPr>
              <a:defRPr/>
            </a:pPr>
            <a:r>
              <a:rPr lang="en-CA" dirty="0"/>
              <a:t>…is </a:t>
            </a:r>
            <a:r>
              <a:rPr lang="en-CA" i="1" dirty="0"/>
              <a:t>none of the caller’s business</a:t>
            </a:r>
            <a:r>
              <a:rPr lang="en-CA" dirty="0"/>
              <a:t>!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Calling a Recursive Function</a:t>
            </a: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Just like calling any other function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US" dirty="0" err="1">
                <a:solidFill>
                  <a:schemeClr val="accent1"/>
                </a:solidFill>
              </a:rPr>
              <a:t>System.out.println</a:t>
            </a:r>
            <a:r>
              <a:rPr lang="en-US" dirty="0">
                <a:solidFill>
                  <a:schemeClr val="accent1"/>
                </a:solidFill>
              </a:rPr>
              <a:t>( factorial(5) );</a:t>
            </a:r>
          </a:p>
          <a:p>
            <a:pPr lvl="1">
              <a:buFont typeface="Wingdings" pitchFamily="2" charset="2"/>
              <a:buNone/>
              <a:defRPr/>
            </a:pPr>
            <a:endParaRPr lang="en-US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en-US" dirty="0"/>
              <a:t>The function returns the factorial of what you give it</a:t>
            </a:r>
          </a:p>
          <a:p>
            <a:pPr lvl="1">
              <a:defRPr/>
            </a:pPr>
            <a:r>
              <a:rPr lang="en-US" dirty="0"/>
              <a:t>because </a:t>
            </a:r>
            <a:r>
              <a:rPr lang="en-US" i="1" dirty="0"/>
              <a:t>that’s what it does</a:t>
            </a:r>
          </a:p>
          <a:p>
            <a:pPr lvl="1">
              <a:defRPr/>
            </a:pPr>
            <a:r>
              <a:rPr lang="en-US" dirty="0"/>
              <a:t>it returns the factorial </a:t>
            </a:r>
            <a:r>
              <a:rPr lang="en-US" i="1" dirty="0"/>
              <a:t>every time you call it</a:t>
            </a:r>
            <a:endParaRPr lang="en-US" dirty="0"/>
          </a:p>
          <a:p>
            <a:pPr lvl="1">
              <a:defRPr/>
            </a:pPr>
            <a:r>
              <a:rPr lang="en-US" i="1" dirty="0"/>
              <a:t>including when you call it inside its definition</a:t>
            </a:r>
            <a:endParaRPr lang="en-US" dirty="0"/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1066800" y="3048000"/>
            <a:ext cx="6781800" cy="457200"/>
          </a:xfrm>
          <a:prstGeom prst="rect">
            <a:avLst/>
          </a:prstGeom>
          <a:solidFill>
            <a:schemeClr val="accent4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en-US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120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Recursive Function Definitions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public static </a:t>
            </a:r>
            <a:r>
              <a:rPr lang="en-US" sz="2400" dirty="0" err="1">
                <a:solidFill>
                  <a:schemeClr val="accent1"/>
                </a:solidFill>
                <a:latin typeface="Courier New" pitchFamily="49" charset="0"/>
              </a:rPr>
              <a:t>int</a:t>
            </a: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factorial( </a:t>
            </a:r>
            <a:r>
              <a:rPr lang="en-US" sz="2400" dirty="0" err="1">
                <a:solidFill>
                  <a:schemeClr val="accent1"/>
                </a:solidFill>
                <a:latin typeface="Courier New" pitchFamily="49" charset="0"/>
              </a:rPr>
              <a:t>int</a:t>
            </a: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n ) {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if (n == 0)   // Base Case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  return 1;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else          // Recursive Case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    return n * factorial(n-1);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tabLst>
                <a:tab pos="2667000" algn="l"/>
                <a:tab pos="7334250" algn="r"/>
              </a:tabLst>
              <a:defRPr/>
            </a:pPr>
            <a:r>
              <a:rPr lang="en-US" sz="2400" dirty="0">
                <a:solidFill>
                  <a:schemeClr val="accent1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3012" name="AutoShape 10"/>
          <p:cNvSpPr>
            <a:spLocks/>
          </p:cNvSpPr>
          <p:nvPr/>
        </p:nvSpPr>
        <p:spPr bwMode="auto">
          <a:xfrm rot="-5400000">
            <a:off x="4548188" y="2743200"/>
            <a:ext cx="457200" cy="2590800"/>
          </a:xfrm>
          <a:prstGeom prst="leftBrace">
            <a:avLst>
              <a:gd name="adj1" fmla="val 19886"/>
              <a:gd name="adj2" fmla="val 4988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43013" name="Text Box 11"/>
          <p:cNvSpPr txBox="1">
            <a:spLocks noChangeArrowheads="1"/>
          </p:cNvSpPr>
          <p:nvPr/>
        </p:nvSpPr>
        <p:spPr bwMode="auto">
          <a:xfrm>
            <a:off x="2389188" y="4343400"/>
            <a:ext cx="4826000" cy="8350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>
                <a:solidFill>
                  <a:schemeClr val="bg2"/>
                </a:solidFill>
              </a:rPr>
              <a:t>This </a:t>
            </a:r>
            <a:r>
              <a:rPr lang="en-US" altLang="en-US" i="1">
                <a:solidFill>
                  <a:schemeClr val="bg2"/>
                </a:solidFill>
              </a:rPr>
              <a:t>will </a:t>
            </a:r>
            <a:r>
              <a:rPr lang="en-US" altLang="en-US">
                <a:solidFill>
                  <a:schemeClr val="bg2"/>
                </a:solidFill>
              </a:rPr>
              <a:t>calculate the factorial of n–1</a:t>
            </a:r>
          </a:p>
          <a:p>
            <a:pPr algn="ctr">
              <a:defRPr/>
            </a:pPr>
            <a:r>
              <a:rPr lang="en-US" altLang="en-US">
                <a:solidFill>
                  <a:schemeClr val="bg2"/>
                </a:solidFill>
              </a:rPr>
              <a:t>It’s what the factorial function </a:t>
            </a:r>
            <a:r>
              <a:rPr lang="en-US" altLang="en-US" i="1">
                <a:solidFill>
                  <a:schemeClr val="bg2"/>
                </a:solidFill>
              </a:rPr>
              <a:t>does</a:t>
            </a:r>
            <a:endParaRPr lang="en-US" altLang="en-US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Recursive Function Definitions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214313" y="1981200"/>
            <a:ext cx="8929687" cy="4114800"/>
          </a:xfrm>
        </p:spPr>
        <p:txBody>
          <a:bodyPr/>
          <a:lstStyle/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public void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(double x, double y, double angle, double size)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double[] end;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double length = size * 0.5;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end = </a:t>
            </a:r>
            <a:r>
              <a:rPr lang="en-US" sz="2400" dirty="0" err="1">
                <a:solidFill>
                  <a:schemeClr val="accent1"/>
                </a:solidFill>
              </a:rPr>
              <a:t>drawStem</a:t>
            </a:r>
            <a:r>
              <a:rPr lang="en-US" sz="2400" dirty="0">
                <a:solidFill>
                  <a:schemeClr val="accent1"/>
                </a:solidFill>
              </a:rPr>
              <a:t>(x, y, angle, length);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if (size &gt; 1.0) {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double smaller = size * 0.5;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angle+60,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    </a:t>
            </a:r>
            <a:r>
              <a:rPr lang="en-US" sz="2400" dirty="0" err="1">
                <a:solidFill>
                  <a:schemeClr val="accent1"/>
                </a:solidFill>
              </a:rPr>
              <a:t>drawFern</a:t>
            </a:r>
            <a:r>
              <a:rPr lang="en-US" sz="2400" dirty="0">
                <a:solidFill>
                  <a:schemeClr val="accent1"/>
                </a:solidFill>
              </a:rPr>
              <a:t>(end[0], end[1], angle-60, smaller);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	   }</a:t>
            </a:r>
          </a:p>
          <a:p>
            <a:pPr marL="0" indent="0" defTabSz="449263"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4036" name="AutoShape 4"/>
          <p:cNvSpPr>
            <a:spLocks/>
          </p:cNvSpPr>
          <p:nvPr/>
        </p:nvSpPr>
        <p:spPr bwMode="auto">
          <a:xfrm rot="-5400000">
            <a:off x="3741738" y="2616200"/>
            <a:ext cx="446087" cy="5643563"/>
          </a:xfrm>
          <a:prstGeom prst="leftBrace">
            <a:avLst>
              <a:gd name="adj1" fmla="val 53826"/>
              <a:gd name="adj2" fmla="val 49880"/>
            </a:avLst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597242" y="5737225"/>
            <a:ext cx="4781117" cy="830997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dirty="0">
                <a:solidFill>
                  <a:schemeClr val="bg2"/>
                </a:solidFill>
              </a:rPr>
              <a:t>This </a:t>
            </a:r>
            <a:r>
              <a:rPr lang="en-US" altLang="en-US" i="1" dirty="0">
                <a:solidFill>
                  <a:schemeClr val="bg2"/>
                </a:solidFill>
              </a:rPr>
              <a:t>will </a:t>
            </a:r>
            <a:r>
              <a:rPr lang="en-US" altLang="en-US" dirty="0">
                <a:solidFill>
                  <a:schemeClr val="bg2"/>
                </a:solidFill>
              </a:rPr>
              <a:t>draw a fern.</a:t>
            </a:r>
          </a:p>
          <a:p>
            <a:pPr algn="ctr">
              <a:defRPr/>
            </a:pPr>
            <a:r>
              <a:rPr lang="en-US" altLang="en-US" dirty="0">
                <a:solidFill>
                  <a:schemeClr val="bg2"/>
                </a:solidFill>
              </a:rPr>
              <a:t>It’s what the </a:t>
            </a:r>
            <a:r>
              <a:rPr lang="en-US" altLang="en-US" dirty="0" err="1">
                <a:solidFill>
                  <a:schemeClr val="bg2"/>
                </a:solidFill>
              </a:rPr>
              <a:t>drawFern</a:t>
            </a:r>
            <a:r>
              <a:rPr lang="en-US" altLang="en-US" dirty="0">
                <a:solidFill>
                  <a:schemeClr val="bg2"/>
                </a:solidFill>
              </a:rPr>
              <a:t> function </a:t>
            </a:r>
            <a:r>
              <a:rPr lang="en-US" altLang="en-US" i="1" dirty="0">
                <a:solidFill>
                  <a:schemeClr val="bg2"/>
                </a:solidFill>
              </a:rPr>
              <a:t>does.</a:t>
            </a:r>
            <a:endParaRPr lang="en-US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Write a recursive function to calculate the (non-negative integer) power of an integer</a:t>
            </a:r>
          </a:p>
          <a:p>
            <a:pPr lvl="1">
              <a:defRPr/>
            </a:pPr>
            <a:r>
              <a:rPr lang="en-US"/>
              <a:t>Hint:  it’ll look a LOT like the one for factorial</a:t>
            </a:r>
          </a:p>
        </p:txBody>
      </p:sp>
      <p:grpSp>
        <p:nvGrpSpPr>
          <p:cNvPr id="89092" name="Group 4"/>
          <p:cNvGrpSpPr>
            <a:grpSpLocks/>
          </p:cNvGrpSpPr>
          <p:nvPr/>
        </p:nvGrpSpPr>
        <p:grpSpPr bwMode="auto">
          <a:xfrm>
            <a:off x="1946275" y="4006850"/>
            <a:ext cx="5249863" cy="946150"/>
            <a:chOff x="1343" y="1864"/>
            <a:chExt cx="3307" cy="596"/>
          </a:xfrm>
        </p:grpSpPr>
        <p:sp>
          <p:nvSpPr>
            <p:cNvPr id="89093" name="Text Box 5"/>
            <p:cNvSpPr txBox="1">
              <a:spLocks noChangeArrowheads="1"/>
            </p:cNvSpPr>
            <p:nvPr/>
          </p:nvSpPr>
          <p:spPr bwMode="auto">
            <a:xfrm>
              <a:off x="1343" y="1979"/>
              <a:ext cx="609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2800">
                  <a:solidFill>
                    <a:schemeClr val="bg2"/>
                  </a:solidFill>
                  <a:latin typeface="Courier New" pitchFamily="49" charset="0"/>
                </a:rPr>
                <a:t>n</a:t>
              </a:r>
              <a:r>
                <a:rPr lang="en-US" altLang="en-US" sz="2800" baseline="30000">
                  <a:solidFill>
                    <a:schemeClr val="bg2"/>
                  </a:solidFill>
                  <a:latin typeface="Courier New" pitchFamily="49" charset="0"/>
                </a:rPr>
                <a:t>k</a:t>
              </a:r>
              <a:r>
                <a:rPr lang="en-US" altLang="en-US" sz="2800">
                  <a:solidFill>
                    <a:schemeClr val="bg2"/>
                  </a:solidFill>
                  <a:latin typeface="Courier New" pitchFamily="49" charset="0"/>
                </a:rPr>
                <a:t> =</a:t>
              </a:r>
            </a:p>
          </p:txBody>
        </p:sp>
        <p:sp>
          <p:nvSpPr>
            <p:cNvPr id="89094" name="Text Box 6"/>
            <p:cNvSpPr txBox="1">
              <a:spLocks noChangeArrowheads="1"/>
            </p:cNvSpPr>
            <p:nvPr/>
          </p:nvSpPr>
          <p:spPr bwMode="auto">
            <a:xfrm>
              <a:off x="2176" y="1864"/>
              <a:ext cx="2474" cy="5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dirty="0">
                  <a:solidFill>
                    <a:schemeClr val="bg2"/>
                  </a:solidFill>
                  <a:latin typeface="Courier New" pitchFamily="49" charset="0"/>
                </a:rPr>
                <a:t>1		if k == 0</a:t>
              </a:r>
            </a:p>
            <a:p>
              <a:r>
                <a:rPr lang="en-US" altLang="en-US" sz="2800" dirty="0">
                  <a:solidFill>
                    <a:schemeClr val="bg2"/>
                  </a:solidFill>
                  <a:latin typeface="Courier New" pitchFamily="49" charset="0"/>
                </a:rPr>
                <a:t>n*n</a:t>
              </a:r>
              <a:r>
                <a:rPr lang="en-US" altLang="en-US" sz="2800" baseline="30000" dirty="0">
                  <a:solidFill>
                    <a:schemeClr val="bg2"/>
                  </a:solidFill>
                  <a:latin typeface="Courier New" pitchFamily="49" charset="0"/>
                </a:rPr>
                <a:t>k-1</a:t>
              </a:r>
              <a:r>
                <a:rPr lang="en-US" altLang="en-US" sz="2800" dirty="0">
                  <a:solidFill>
                    <a:schemeClr val="bg2"/>
                  </a:solidFill>
                  <a:latin typeface="Courier New" pitchFamily="49" charset="0"/>
                </a:rPr>
                <a:t>	if k &gt; 0</a:t>
              </a:r>
            </a:p>
          </p:txBody>
        </p:sp>
        <p:sp>
          <p:nvSpPr>
            <p:cNvPr id="89095" name="AutoShape 7"/>
            <p:cNvSpPr>
              <a:spLocks/>
            </p:cNvSpPr>
            <p:nvPr/>
          </p:nvSpPr>
          <p:spPr bwMode="auto">
            <a:xfrm>
              <a:off x="1958" y="1872"/>
              <a:ext cx="211" cy="528"/>
            </a:xfrm>
            <a:prstGeom prst="leftBrace">
              <a:avLst>
                <a:gd name="adj1" fmla="val 20853"/>
                <a:gd name="adj2" fmla="val 50000"/>
              </a:avLst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CA" altLang="en-US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Thinking Recursively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Need to recognize smaller versions of same problem, </a:t>
            </a:r>
            <a:r>
              <a:rPr lang="en-CA" i="1"/>
              <a:t>maybe</a:t>
            </a:r>
            <a:r>
              <a:rPr lang="en-CA"/>
              <a:t> slightly changed</a:t>
            </a:r>
          </a:p>
          <a:p>
            <a:pPr lvl="1">
              <a:defRPr/>
            </a:pPr>
            <a:r>
              <a:rPr lang="en-CA"/>
              <a:t>these ferns are like those ferns, but smaller</a:t>
            </a:r>
          </a:p>
          <a:p>
            <a:pPr lvl="2">
              <a:defRPr/>
            </a:pPr>
            <a:r>
              <a:rPr lang="en-CA"/>
              <a:t>and different place and angle</a:t>
            </a:r>
          </a:p>
          <a:p>
            <a:pPr lvl="1">
              <a:defRPr/>
            </a:pPr>
            <a:r>
              <a:rPr lang="en-CA"/>
              <a:t>if I had (n–1)! I could just multiply it by n</a:t>
            </a:r>
          </a:p>
          <a:p>
            <a:pPr>
              <a:defRPr/>
            </a:pPr>
            <a:r>
              <a:rPr lang="en-CA"/>
              <a:t>And think of the </a:t>
            </a:r>
            <a:r>
              <a:rPr lang="en-CA" i="1"/>
              <a:t>really</a:t>
            </a:r>
            <a:r>
              <a:rPr lang="en-CA"/>
              <a:t> easy version</a:t>
            </a:r>
          </a:p>
          <a:p>
            <a:pPr lvl="1">
              <a:defRPr/>
            </a:pPr>
            <a:r>
              <a:rPr lang="en-CA"/>
              <a:t>a one pixel tall fern is just a dot</a:t>
            </a:r>
          </a:p>
          <a:p>
            <a:pPr lvl="1">
              <a:defRPr/>
            </a:pPr>
            <a:r>
              <a:rPr lang="en-CA"/>
              <a:t>0! is just 1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Coding Recursively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Remember the two imperatives:</a:t>
            </a:r>
          </a:p>
          <a:p>
            <a:pPr lvl="1">
              <a:defRPr/>
            </a:pPr>
            <a:r>
              <a:rPr lang="en-CA" dirty="0"/>
              <a:t>SMALLER!</a:t>
            </a:r>
          </a:p>
          <a:p>
            <a:pPr lvl="2">
              <a:defRPr/>
            </a:pPr>
            <a:r>
              <a:rPr lang="en-CA" dirty="0"/>
              <a:t>when you call the method inside itself, one of the arguments has to be smaller than it was</a:t>
            </a:r>
          </a:p>
          <a:p>
            <a:pPr lvl="1">
              <a:defRPr/>
            </a:pPr>
            <a:r>
              <a:rPr lang="en-CA" dirty="0"/>
              <a:t>STOP!</a:t>
            </a:r>
          </a:p>
          <a:p>
            <a:pPr lvl="2">
              <a:defRPr/>
            </a:pPr>
            <a:r>
              <a:rPr lang="en-CA" dirty="0"/>
              <a:t>if the argument that gets smaller is very small (usually 0 or 1), then don’t do the recursion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Buddhist monks in Hanoi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Set the task of moving golden disks (64) around diamond needles (3)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all disks different sizes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never put a bigger disk on a littler one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When all 64 disks have been moved from the starting needle to the ending, </a:t>
            </a:r>
            <a:r>
              <a:rPr lang="en-US" i="1" dirty="0"/>
              <a:t>the universe will 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83263" y="6308725"/>
            <a:ext cx="32527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i="1" dirty="0">
                <a:solidFill>
                  <a:schemeClr val="bg2"/>
                </a:solidFill>
              </a:rPr>
              <a:t>(In class demo – </a:t>
            </a:r>
            <a:r>
              <a:rPr lang="en-CA" i="1">
                <a:solidFill>
                  <a:schemeClr val="bg2"/>
                </a:solidFill>
              </a:rPr>
              <a:t>4 disks)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Would be Easy?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if there were only one disk?</a:t>
            </a:r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1066800" y="5322888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22098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44958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68199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785938" y="4995863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7289" name="Text Box 13"/>
          <p:cNvSpPr txBox="1">
            <a:spLocks noChangeArrowheads="1"/>
          </p:cNvSpPr>
          <p:nvPr/>
        </p:nvSpPr>
        <p:spPr bwMode="auto">
          <a:xfrm>
            <a:off x="1568450" y="5780088"/>
            <a:ext cx="12922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</a:t>
            </a:r>
          </a:p>
        </p:txBody>
      </p:sp>
      <p:sp>
        <p:nvSpPr>
          <p:cNvPr id="97290" name="Text Box 14"/>
          <p:cNvSpPr txBox="1">
            <a:spLocks noChangeArrowheads="1"/>
          </p:cNvSpPr>
          <p:nvPr/>
        </p:nvSpPr>
        <p:spPr bwMode="auto">
          <a:xfrm>
            <a:off x="6216650" y="5780088"/>
            <a:ext cx="12080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</a:t>
            </a:r>
          </a:p>
        </p:txBody>
      </p:sp>
      <p:sp>
        <p:nvSpPr>
          <p:cNvPr id="97291" name="Text Box 15"/>
          <p:cNvSpPr txBox="1">
            <a:spLocks noChangeArrowheads="1"/>
          </p:cNvSpPr>
          <p:nvPr/>
        </p:nvSpPr>
        <p:spPr bwMode="auto">
          <a:xfrm>
            <a:off x="3848100" y="5780088"/>
            <a:ext cx="1376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</a:t>
            </a:r>
          </a:p>
        </p:txBody>
      </p:sp>
      <p:cxnSp>
        <p:nvCxnSpPr>
          <p:cNvPr id="14" name="AutoShape 19"/>
          <p:cNvCxnSpPr>
            <a:cxnSpLocks noChangeShapeType="1"/>
            <a:stCxn id="97285" idx="0"/>
            <a:endCxn id="97287" idx="0"/>
          </p:cNvCxnSpPr>
          <p:nvPr/>
        </p:nvCxnSpPr>
        <p:spPr bwMode="auto">
          <a:xfrm rot="5400000" flipV="1">
            <a:off x="4571206" y="732632"/>
            <a:ext cx="1587" cy="4610100"/>
          </a:xfrm>
          <a:prstGeom prst="curvedConnector3">
            <a:avLst>
              <a:gd name="adj1" fmla="val -14400005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3331 L 0.13438 -0.3863 C 0.1625 -0.39833 0.20486 -0.40504 0.24878 -0.40504 C 0.29896 -0.40504 0.33924 -0.39833 0.36736 -0.3863 L 0.50208 -0.3331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208 -0.33449 L 0.50208 -0.0013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 Little Less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 if there were two disks?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066800" y="5322888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22098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44958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819900" y="3036888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1785938" y="4652963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99337" name="Text Box 13"/>
          <p:cNvSpPr txBox="1">
            <a:spLocks noChangeArrowheads="1"/>
          </p:cNvSpPr>
          <p:nvPr/>
        </p:nvSpPr>
        <p:spPr bwMode="auto">
          <a:xfrm>
            <a:off x="1568450" y="5780088"/>
            <a:ext cx="12922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</a:t>
            </a:r>
          </a:p>
        </p:txBody>
      </p:sp>
      <p:sp>
        <p:nvSpPr>
          <p:cNvPr id="99338" name="Text Box 14"/>
          <p:cNvSpPr txBox="1">
            <a:spLocks noChangeArrowheads="1"/>
          </p:cNvSpPr>
          <p:nvPr/>
        </p:nvSpPr>
        <p:spPr bwMode="auto">
          <a:xfrm>
            <a:off x="6216650" y="5780088"/>
            <a:ext cx="12080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</a:t>
            </a:r>
          </a:p>
        </p:txBody>
      </p:sp>
      <p:sp>
        <p:nvSpPr>
          <p:cNvPr id="99339" name="Text Box 15"/>
          <p:cNvSpPr txBox="1">
            <a:spLocks noChangeArrowheads="1"/>
          </p:cNvSpPr>
          <p:nvPr/>
        </p:nvSpPr>
        <p:spPr bwMode="auto">
          <a:xfrm>
            <a:off x="3848100" y="5780088"/>
            <a:ext cx="1376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</a:t>
            </a: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1604963" y="4995863"/>
            <a:ext cx="1360487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339975" y="3133725"/>
            <a:ext cx="16557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8288" indent="-268288">
              <a:defRPr/>
            </a:pPr>
            <a:r>
              <a:rPr lang="en-CA" sz="2000" i="1" dirty="0">
                <a:solidFill>
                  <a:schemeClr val="bg2"/>
                </a:solidFill>
              </a:rPr>
              <a:t>1) Move one disk “out of the way”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3438" y="3141663"/>
            <a:ext cx="1657350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8288" indent="-268288">
              <a:defRPr/>
            </a:pPr>
            <a:r>
              <a:rPr lang="en-CA" sz="2000" i="1" dirty="0">
                <a:solidFill>
                  <a:schemeClr val="bg2"/>
                </a:solidFill>
              </a:rPr>
              <a:t>2) Move other disk to the end post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48488" y="3141663"/>
            <a:ext cx="1655762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8288" indent="-268288">
              <a:defRPr/>
            </a:pPr>
            <a:r>
              <a:rPr lang="en-CA" sz="2000" i="1" dirty="0">
                <a:solidFill>
                  <a:schemeClr val="bg2"/>
                </a:solidFill>
              </a:rPr>
              <a:t>3) Move first disk to the end post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1041 L 0 -0.2845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28453 L 0.06684 -0.33773 C 0.0809 -0.34976 0.10191 -0.35647 0.12378 -0.35647 C 0.14878 -0.35647 0.16875 -0.34976 0.18281 -0.33773 L 0.25 -0.28453 " pathEditMode="relative" rAng="0" ptsTypes="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0.28175 L 0.25 0.0513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0.33449 L 0.13455 -0.38769 C 0.16284 -0.39972 0.20503 -0.40643 0.24895 -0.40643 C 0.29913 -0.40643 0.33923 -0.39972 0.36753 -0.38769 L 0.50225 -0.33449 " pathEditMode="relative" rAng="0" ptsTypes="FffFF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225 -0.33171 L 0.50225 0.0013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0.05135 L 0.25 -0.2817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4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208 -0.28453 L 0.3191 -0.33773 C 0.33316 -0.34976 0.35417 -0.35647 0.37604 -0.35647 C 0.40104 -0.35647 0.42101 -0.34976 0.43507 -0.33773 L 0.50208 -0.28453 " pathEditMode="relative" rAng="0" ptsTypes="FffFF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2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208 -0.28453 L 0.50208 0.0092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  <p:bldP spid="15" grpId="0" animBg="1"/>
      <p:bldP spid="15" grpId="1" animBg="1"/>
      <p:bldP spid="15" grpId="2" animBg="1"/>
      <p:bldP spid="16" grpId="0"/>
      <p:bldP spid="18" grpId="0"/>
      <p:bldP spid="1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More Disks?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1066800" y="5181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2209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495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68199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3" name="AutoShape 7"/>
          <p:cNvSpPr>
            <a:spLocks noChangeArrowheads="1"/>
          </p:cNvSpPr>
          <p:nvPr/>
        </p:nvSpPr>
        <p:spPr bwMode="auto">
          <a:xfrm>
            <a:off x="1066800" y="4800600"/>
            <a:ext cx="243840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4" name="AutoShape 8"/>
          <p:cNvSpPr>
            <a:spLocks noChangeArrowheads="1"/>
          </p:cNvSpPr>
          <p:nvPr/>
        </p:nvSpPr>
        <p:spPr bwMode="auto">
          <a:xfrm>
            <a:off x="1246188" y="4419600"/>
            <a:ext cx="20796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5" name="AutoShape 9"/>
          <p:cNvSpPr>
            <a:spLocks noChangeArrowheads="1"/>
          </p:cNvSpPr>
          <p:nvPr/>
        </p:nvSpPr>
        <p:spPr bwMode="auto">
          <a:xfrm>
            <a:off x="14255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6" name="AutoShape 10"/>
          <p:cNvSpPr>
            <a:spLocks noChangeArrowheads="1"/>
          </p:cNvSpPr>
          <p:nvPr/>
        </p:nvSpPr>
        <p:spPr bwMode="auto">
          <a:xfrm>
            <a:off x="1604963" y="3657600"/>
            <a:ext cx="1360487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7" name="AutoShape 11"/>
          <p:cNvSpPr>
            <a:spLocks noChangeArrowheads="1"/>
          </p:cNvSpPr>
          <p:nvPr/>
        </p:nvSpPr>
        <p:spPr bwMode="auto">
          <a:xfrm>
            <a:off x="1785938" y="327660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1388" name="Text Box 12"/>
          <p:cNvSpPr txBox="1">
            <a:spLocks noChangeArrowheads="1"/>
          </p:cNvSpPr>
          <p:nvPr/>
        </p:nvSpPr>
        <p:spPr bwMode="auto">
          <a:xfrm>
            <a:off x="1352550" y="5638800"/>
            <a:ext cx="1724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 (5)</a:t>
            </a:r>
          </a:p>
        </p:txBody>
      </p:sp>
      <p:sp>
        <p:nvSpPr>
          <p:cNvPr id="101389" name="Text Box 13"/>
          <p:cNvSpPr txBox="1">
            <a:spLocks noChangeArrowheads="1"/>
          </p:cNvSpPr>
          <p:nvPr/>
        </p:nvSpPr>
        <p:spPr bwMode="auto">
          <a:xfrm>
            <a:off x="6000750" y="5638800"/>
            <a:ext cx="163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 (5)</a:t>
            </a:r>
          </a:p>
        </p:txBody>
      </p:sp>
      <p:sp>
        <p:nvSpPr>
          <p:cNvPr id="101390" name="Text Box 14"/>
          <p:cNvSpPr txBox="1">
            <a:spLocks noChangeArrowheads="1"/>
          </p:cNvSpPr>
          <p:nvPr/>
        </p:nvSpPr>
        <p:spPr bwMode="auto">
          <a:xfrm>
            <a:off x="3632200" y="5638800"/>
            <a:ext cx="1808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 (5)</a:t>
            </a:r>
          </a:p>
        </p:txBody>
      </p:sp>
      <p:cxnSp>
        <p:nvCxnSpPr>
          <p:cNvPr id="53263" name="AutoShape 15"/>
          <p:cNvCxnSpPr>
            <a:cxnSpLocks noChangeShapeType="1"/>
            <a:stCxn id="101380" idx="0"/>
            <a:endCxn id="101381" idx="0"/>
          </p:cNvCxnSpPr>
          <p:nvPr/>
        </p:nvCxnSpPr>
        <p:spPr bwMode="auto">
          <a:xfrm rot="5400000" flipV="1">
            <a:off x="3409156" y="1753394"/>
            <a:ext cx="1588" cy="2286000"/>
          </a:xfrm>
          <a:prstGeom prst="curvedConnector3">
            <a:avLst>
              <a:gd name="adj1" fmla="val -14400005"/>
            </a:avLst>
          </a:prstGeom>
          <a:noFill/>
          <a:ln w="28575">
            <a:solidFill>
              <a:schemeClr val="bg2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504825" y="1981200"/>
            <a:ext cx="6805613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Get top disks “out of the way”  (takes MANY moves)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504950" y="6019800"/>
            <a:ext cx="1724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 (4)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6108700" y="6019800"/>
            <a:ext cx="17319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Peg(4)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3868738" y="6019800"/>
            <a:ext cx="16398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7" grpId="0"/>
      <p:bldP spid="51218" grpId="0"/>
      <p:bldP spid="512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Doing The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method does the job</a:t>
            </a:r>
          </a:p>
          <a:p>
            <a:pPr lvl="1">
              <a:defRPr/>
            </a:pPr>
            <a:r>
              <a:rPr lang="en-CA" dirty="0"/>
              <a:t>…</a:t>
            </a:r>
            <a:r>
              <a:rPr lang="en-CA" dirty="0" err="1"/>
              <a:t>println</a:t>
            </a:r>
            <a:r>
              <a:rPr lang="en-CA" dirty="0"/>
              <a:t>(“Hello”)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/>
              <a:t>“Hello” gets printed</a:t>
            </a:r>
          </a:p>
          <a:p>
            <a:pPr lvl="1">
              <a:defRPr/>
            </a:pPr>
            <a:r>
              <a:rPr lang="en-CA" dirty="0"/>
              <a:t>…</a:t>
            </a:r>
            <a:r>
              <a:rPr lang="en-CA" dirty="0" err="1"/>
              <a:t>nextInt</a:t>
            </a:r>
            <a:r>
              <a:rPr lang="en-CA" dirty="0"/>
              <a:t>() </a:t>
            </a:r>
            <a:r>
              <a:rPr lang="en-CA" dirty="0">
                <a:sym typeface="Wingdings" pitchFamily="2" charset="2"/>
              </a:rPr>
              <a:t> next </a:t>
            </a:r>
            <a:r>
              <a:rPr lang="en-CA" dirty="0" err="1">
                <a:sym typeface="Wingdings" pitchFamily="2" charset="2"/>
              </a:rPr>
              <a:t>int</a:t>
            </a:r>
            <a:r>
              <a:rPr lang="en-CA" dirty="0">
                <a:sym typeface="Wingdings" pitchFamily="2" charset="2"/>
              </a:rPr>
              <a:t> appears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…sort(</a:t>
            </a:r>
            <a:r>
              <a:rPr lang="en-CA" dirty="0" err="1">
                <a:sym typeface="Wingdings" pitchFamily="2" charset="2"/>
              </a:rPr>
              <a:t>myArr</a:t>
            </a:r>
            <a:r>
              <a:rPr lang="en-CA" dirty="0">
                <a:sym typeface="Wingdings" pitchFamily="2" charset="2"/>
              </a:rPr>
              <a:t>)  </a:t>
            </a:r>
            <a:r>
              <a:rPr lang="en-CA" dirty="0" err="1">
                <a:sym typeface="Wingdings" pitchFamily="2" charset="2"/>
              </a:rPr>
              <a:t>myArr</a:t>
            </a:r>
            <a:r>
              <a:rPr lang="en-CA" dirty="0">
                <a:sym typeface="Wingdings" pitchFamily="2" charset="2"/>
              </a:rPr>
              <a:t> gets sorted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How?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doesn’t matter!</a:t>
            </a:r>
          </a:p>
          <a:p>
            <a:pPr lvl="2">
              <a:defRPr/>
            </a:pPr>
            <a:r>
              <a:rPr lang="en-CA" dirty="0">
                <a:sym typeface="Wingdings" pitchFamily="2" charset="2"/>
              </a:rPr>
              <a:t>tomorrow it could do it a different way</a:t>
            </a:r>
          </a:p>
          <a:p>
            <a:pPr lvl="1">
              <a:defRPr/>
            </a:pPr>
            <a:r>
              <a:rPr lang="en-CA" dirty="0">
                <a:sym typeface="Wingdings" pitchFamily="2" charset="2"/>
              </a:rPr>
              <a:t>just matters that the job gets done</a:t>
            </a:r>
            <a:endParaRPr lang="en-CA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(5 disks)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066800" y="5181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209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4495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68199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1" name="AutoShape 7"/>
          <p:cNvSpPr>
            <a:spLocks noChangeArrowheads="1"/>
          </p:cNvSpPr>
          <p:nvPr/>
        </p:nvSpPr>
        <p:spPr bwMode="auto">
          <a:xfrm>
            <a:off x="1066800" y="4800600"/>
            <a:ext cx="243840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2" name="AutoShape 8"/>
          <p:cNvSpPr>
            <a:spLocks noChangeArrowheads="1"/>
          </p:cNvSpPr>
          <p:nvPr/>
        </p:nvSpPr>
        <p:spPr bwMode="auto">
          <a:xfrm>
            <a:off x="3559175" y="4800600"/>
            <a:ext cx="20796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3" name="AutoShape 9"/>
          <p:cNvSpPr>
            <a:spLocks noChangeArrowheads="1"/>
          </p:cNvSpPr>
          <p:nvPr/>
        </p:nvSpPr>
        <p:spPr bwMode="auto">
          <a:xfrm>
            <a:off x="3738563" y="4419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4" name="AutoShape 10"/>
          <p:cNvSpPr>
            <a:spLocks noChangeArrowheads="1"/>
          </p:cNvSpPr>
          <p:nvPr/>
        </p:nvSpPr>
        <p:spPr bwMode="auto">
          <a:xfrm>
            <a:off x="3917950" y="4038600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5" name="AutoShape 11"/>
          <p:cNvSpPr>
            <a:spLocks noChangeArrowheads="1"/>
          </p:cNvSpPr>
          <p:nvPr/>
        </p:nvSpPr>
        <p:spPr bwMode="auto">
          <a:xfrm>
            <a:off x="4098925" y="365760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1352550" y="5638800"/>
            <a:ext cx="1724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 (5)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000750" y="5638800"/>
            <a:ext cx="163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 (5)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3632200" y="5638800"/>
            <a:ext cx="1808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 (5)</a:t>
            </a:r>
          </a:p>
        </p:txBody>
      </p:sp>
      <p:cxnSp>
        <p:nvCxnSpPr>
          <p:cNvPr id="54287" name="AutoShape 15"/>
          <p:cNvCxnSpPr>
            <a:cxnSpLocks noChangeShapeType="1"/>
            <a:stCxn id="103428" idx="0"/>
            <a:endCxn id="103430" idx="0"/>
          </p:cNvCxnSpPr>
          <p:nvPr/>
        </p:nvCxnSpPr>
        <p:spPr bwMode="auto">
          <a:xfrm rot="5400000" flipV="1">
            <a:off x="4571206" y="591344"/>
            <a:ext cx="1588" cy="4610100"/>
          </a:xfrm>
          <a:prstGeom prst="curvedConnector3">
            <a:avLst>
              <a:gd name="adj1" fmla="val -14400005"/>
            </a:avLst>
          </a:prstGeom>
          <a:noFill/>
          <a:ln w="1270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03440" name="Text Box 16"/>
          <p:cNvSpPr txBox="1">
            <a:spLocks noChangeArrowheads="1"/>
          </p:cNvSpPr>
          <p:nvPr/>
        </p:nvSpPr>
        <p:spPr bwMode="auto">
          <a:xfrm>
            <a:off x="504825" y="1981200"/>
            <a:ext cx="392588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Move bottom disk (one move)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(5 disks)</a:t>
            </a:r>
          </a:p>
        </p:txBody>
      </p:sp>
      <p:sp>
        <p:nvSpPr>
          <p:cNvPr id="105475" name="Rectangle 1027"/>
          <p:cNvSpPr>
            <a:spLocks noChangeArrowheads="1"/>
          </p:cNvSpPr>
          <p:nvPr/>
        </p:nvSpPr>
        <p:spPr bwMode="auto">
          <a:xfrm>
            <a:off x="1066800" y="5181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76" name="Rectangle 1028"/>
          <p:cNvSpPr>
            <a:spLocks noChangeArrowheads="1"/>
          </p:cNvSpPr>
          <p:nvPr/>
        </p:nvSpPr>
        <p:spPr bwMode="auto">
          <a:xfrm>
            <a:off x="2209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77" name="Rectangle 1029"/>
          <p:cNvSpPr>
            <a:spLocks noChangeArrowheads="1"/>
          </p:cNvSpPr>
          <p:nvPr/>
        </p:nvSpPr>
        <p:spPr bwMode="auto">
          <a:xfrm>
            <a:off x="4495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78" name="Rectangle 1030"/>
          <p:cNvSpPr>
            <a:spLocks noChangeArrowheads="1"/>
          </p:cNvSpPr>
          <p:nvPr/>
        </p:nvSpPr>
        <p:spPr bwMode="auto">
          <a:xfrm>
            <a:off x="68199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79" name="AutoShape 1031"/>
          <p:cNvSpPr>
            <a:spLocks noChangeArrowheads="1"/>
          </p:cNvSpPr>
          <p:nvPr/>
        </p:nvSpPr>
        <p:spPr bwMode="auto">
          <a:xfrm>
            <a:off x="5715000" y="4800600"/>
            <a:ext cx="243840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80" name="AutoShape 1032"/>
          <p:cNvSpPr>
            <a:spLocks noChangeArrowheads="1"/>
          </p:cNvSpPr>
          <p:nvPr/>
        </p:nvSpPr>
        <p:spPr bwMode="auto">
          <a:xfrm>
            <a:off x="3559175" y="4800600"/>
            <a:ext cx="20796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81" name="AutoShape 1033"/>
          <p:cNvSpPr>
            <a:spLocks noChangeArrowheads="1"/>
          </p:cNvSpPr>
          <p:nvPr/>
        </p:nvSpPr>
        <p:spPr bwMode="auto">
          <a:xfrm>
            <a:off x="3738563" y="4419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82" name="AutoShape 1034"/>
          <p:cNvSpPr>
            <a:spLocks noChangeArrowheads="1"/>
          </p:cNvSpPr>
          <p:nvPr/>
        </p:nvSpPr>
        <p:spPr bwMode="auto">
          <a:xfrm>
            <a:off x="3917950" y="4038600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83" name="AutoShape 1035"/>
          <p:cNvSpPr>
            <a:spLocks noChangeArrowheads="1"/>
          </p:cNvSpPr>
          <p:nvPr/>
        </p:nvSpPr>
        <p:spPr bwMode="auto">
          <a:xfrm>
            <a:off x="4098925" y="365760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5484" name="Text Box 1036"/>
          <p:cNvSpPr txBox="1">
            <a:spLocks noChangeArrowheads="1"/>
          </p:cNvSpPr>
          <p:nvPr/>
        </p:nvSpPr>
        <p:spPr bwMode="auto">
          <a:xfrm>
            <a:off x="1352550" y="5638800"/>
            <a:ext cx="1724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 (5)</a:t>
            </a:r>
          </a:p>
        </p:txBody>
      </p:sp>
      <p:sp>
        <p:nvSpPr>
          <p:cNvPr id="105485" name="Text Box 1037"/>
          <p:cNvSpPr txBox="1">
            <a:spLocks noChangeArrowheads="1"/>
          </p:cNvSpPr>
          <p:nvPr/>
        </p:nvSpPr>
        <p:spPr bwMode="auto">
          <a:xfrm>
            <a:off x="6000750" y="5638800"/>
            <a:ext cx="16398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 (5)</a:t>
            </a:r>
          </a:p>
        </p:txBody>
      </p:sp>
      <p:sp>
        <p:nvSpPr>
          <p:cNvPr id="105486" name="Text Box 1038"/>
          <p:cNvSpPr txBox="1">
            <a:spLocks noChangeArrowheads="1"/>
          </p:cNvSpPr>
          <p:nvPr/>
        </p:nvSpPr>
        <p:spPr bwMode="auto">
          <a:xfrm>
            <a:off x="3632200" y="5638800"/>
            <a:ext cx="1808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 (5)</a:t>
            </a:r>
          </a:p>
        </p:txBody>
      </p:sp>
      <p:cxnSp>
        <p:nvCxnSpPr>
          <p:cNvPr id="55311" name="AutoShape 1039"/>
          <p:cNvCxnSpPr>
            <a:cxnSpLocks noChangeShapeType="1"/>
            <a:stCxn id="105477" idx="0"/>
            <a:endCxn id="105478" idx="0"/>
          </p:cNvCxnSpPr>
          <p:nvPr/>
        </p:nvCxnSpPr>
        <p:spPr bwMode="auto">
          <a:xfrm rot="5400000" flipV="1">
            <a:off x="5714206" y="1734344"/>
            <a:ext cx="1588" cy="2324100"/>
          </a:xfrm>
          <a:prstGeom prst="curvedConnector3">
            <a:avLst>
              <a:gd name="adj1" fmla="val -14400005"/>
            </a:avLst>
          </a:prstGeom>
          <a:noFill/>
          <a:ln w="28575">
            <a:solidFill>
              <a:schemeClr val="bg2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105488" name="Text Box 1040"/>
          <p:cNvSpPr txBox="1">
            <a:spLocks noChangeArrowheads="1"/>
          </p:cNvSpPr>
          <p:nvPr/>
        </p:nvSpPr>
        <p:spPr bwMode="auto">
          <a:xfrm>
            <a:off x="504825" y="1981200"/>
            <a:ext cx="8129588" cy="461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Finish moving the top disks over to the end peg (MANY moves)</a:t>
            </a:r>
          </a:p>
        </p:txBody>
      </p:sp>
      <p:sp>
        <p:nvSpPr>
          <p:cNvPr id="54289" name="Text Box 1041"/>
          <p:cNvSpPr txBox="1">
            <a:spLocks noChangeArrowheads="1"/>
          </p:cNvSpPr>
          <p:nvPr/>
        </p:nvSpPr>
        <p:spPr bwMode="auto">
          <a:xfrm>
            <a:off x="1463675" y="6019800"/>
            <a:ext cx="18081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 (4)</a:t>
            </a:r>
          </a:p>
        </p:txBody>
      </p:sp>
      <p:sp>
        <p:nvSpPr>
          <p:cNvPr id="54290" name="Text Box 1042"/>
          <p:cNvSpPr txBox="1">
            <a:spLocks noChangeArrowheads="1"/>
          </p:cNvSpPr>
          <p:nvPr/>
        </p:nvSpPr>
        <p:spPr bwMode="auto">
          <a:xfrm>
            <a:off x="6192838" y="6019800"/>
            <a:ext cx="156368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Peg(4)</a:t>
            </a:r>
          </a:p>
        </p:txBody>
      </p:sp>
      <p:sp>
        <p:nvSpPr>
          <p:cNvPr id="54291" name="Text Box 1043"/>
          <p:cNvSpPr txBox="1">
            <a:spLocks noChangeArrowheads="1"/>
          </p:cNvSpPr>
          <p:nvPr/>
        </p:nvSpPr>
        <p:spPr bwMode="auto">
          <a:xfrm>
            <a:off x="3829050" y="6019800"/>
            <a:ext cx="1724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 (4)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9" grpId="0"/>
      <p:bldP spid="54290" grpId="0"/>
      <p:bldP spid="54291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(5 disks)</a:t>
            </a:r>
          </a:p>
        </p:txBody>
      </p:sp>
      <p:sp>
        <p:nvSpPr>
          <p:cNvPr id="107523" name="Rectangle 1027"/>
          <p:cNvSpPr>
            <a:spLocks noChangeArrowheads="1"/>
          </p:cNvSpPr>
          <p:nvPr/>
        </p:nvSpPr>
        <p:spPr bwMode="auto">
          <a:xfrm>
            <a:off x="1066800" y="5181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4" name="Rectangle 1028"/>
          <p:cNvSpPr>
            <a:spLocks noChangeArrowheads="1"/>
          </p:cNvSpPr>
          <p:nvPr/>
        </p:nvSpPr>
        <p:spPr bwMode="auto">
          <a:xfrm>
            <a:off x="2209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5" name="Rectangle 1029"/>
          <p:cNvSpPr>
            <a:spLocks noChangeArrowheads="1"/>
          </p:cNvSpPr>
          <p:nvPr/>
        </p:nvSpPr>
        <p:spPr bwMode="auto">
          <a:xfrm>
            <a:off x="44958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6" name="Rectangle 1030"/>
          <p:cNvSpPr>
            <a:spLocks noChangeArrowheads="1"/>
          </p:cNvSpPr>
          <p:nvPr/>
        </p:nvSpPr>
        <p:spPr bwMode="auto">
          <a:xfrm>
            <a:off x="6819900" y="2895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7" name="AutoShape 1031"/>
          <p:cNvSpPr>
            <a:spLocks noChangeArrowheads="1"/>
          </p:cNvSpPr>
          <p:nvPr/>
        </p:nvSpPr>
        <p:spPr bwMode="auto">
          <a:xfrm>
            <a:off x="5715000" y="4800600"/>
            <a:ext cx="243840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8" name="AutoShape 1032"/>
          <p:cNvSpPr>
            <a:spLocks noChangeArrowheads="1"/>
          </p:cNvSpPr>
          <p:nvPr/>
        </p:nvSpPr>
        <p:spPr bwMode="auto">
          <a:xfrm>
            <a:off x="5894388" y="4419600"/>
            <a:ext cx="20796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29" name="AutoShape 1033"/>
          <p:cNvSpPr>
            <a:spLocks noChangeArrowheads="1"/>
          </p:cNvSpPr>
          <p:nvPr/>
        </p:nvSpPr>
        <p:spPr bwMode="auto">
          <a:xfrm>
            <a:off x="60737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30" name="AutoShape 1034"/>
          <p:cNvSpPr>
            <a:spLocks noChangeArrowheads="1"/>
          </p:cNvSpPr>
          <p:nvPr/>
        </p:nvSpPr>
        <p:spPr bwMode="auto">
          <a:xfrm>
            <a:off x="6253163" y="3657600"/>
            <a:ext cx="1360487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31" name="AutoShape 1035"/>
          <p:cNvSpPr>
            <a:spLocks noChangeArrowheads="1"/>
          </p:cNvSpPr>
          <p:nvPr/>
        </p:nvSpPr>
        <p:spPr bwMode="auto">
          <a:xfrm>
            <a:off x="6434138" y="327660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107532" name="Text Box 1036"/>
          <p:cNvSpPr txBox="1">
            <a:spLocks noChangeArrowheads="1"/>
          </p:cNvSpPr>
          <p:nvPr/>
        </p:nvSpPr>
        <p:spPr bwMode="auto">
          <a:xfrm>
            <a:off x="1568450" y="5638800"/>
            <a:ext cx="12922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Start Peg</a:t>
            </a:r>
          </a:p>
        </p:txBody>
      </p:sp>
      <p:sp>
        <p:nvSpPr>
          <p:cNvPr id="107533" name="Text Box 1037"/>
          <p:cNvSpPr txBox="1">
            <a:spLocks noChangeArrowheads="1"/>
          </p:cNvSpPr>
          <p:nvPr/>
        </p:nvSpPr>
        <p:spPr bwMode="auto">
          <a:xfrm>
            <a:off x="6216650" y="5638800"/>
            <a:ext cx="12080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End Peg</a:t>
            </a:r>
          </a:p>
        </p:txBody>
      </p:sp>
      <p:sp>
        <p:nvSpPr>
          <p:cNvPr id="107534" name="Text Box 1038"/>
          <p:cNvSpPr txBox="1">
            <a:spLocks noChangeArrowheads="1"/>
          </p:cNvSpPr>
          <p:nvPr/>
        </p:nvSpPr>
        <p:spPr bwMode="auto">
          <a:xfrm>
            <a:off x="3848100" y="5638800"/>
            <a:ext cx="13763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Extra Peg</a:t>
            </a:r>
          </a:p>
        </p:txBody>
      </p:sp>
      <p:sp>
        <p:nvSpPr>
          <p:cNvPr id="107535" name="Text Box 1040"/>
          <p:cNvSpPr txBox="1">
            <a:spLocks noChangeArrowheads="1"/>
          </p:cNvSpPr>
          <p:nvPr/>
        </p:nvSpPr>
        <p:spPr bwMode="auto">
          <a:xfrm>
            <a:off x="504825" y="1981200"/>
            <a:ext cx="13430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</a:rPr>
              <a:t>All done!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Towers of Hanoi (Version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If there’s only one disk</a:t>
            </a:r>
          </a:p>
          <a:p>
            <a:pPr lvl="1">
              <a:defRPr/>
            </a:pPr>
            <a:r>
              <a:rPr lang="en-CA" dirty="0"/>
              <a:t>move it to the end peg</a:t>
            </a:r>
          </a:p>
          <a:p>
            <a:pPr>
              <a:defRPr/>
            </a:pPr>
            <a:r>
              <a:rPr lang="en-CA" dirty="0"/>
              <a:t>Else</a:t>
            </a:r>
          </a:p>
          <a:p>
            <a:pPr lvl="1">
              <a:defRPr/>
            </a:pPr>
            <a:r>
              <a:rPr lang="en-CA" dirty="0"/>
              <a:t>move the top disks out of the way</a:t>
            </a:r>
          </a:p>
          <a:p>
            <a:pPr lvl="2">
              <a:defRPr/>
            </a:pPr>
            <a:r>
              <a:rPr lang="en-CA" i="1" dirty="0"/>
              <a:t>extra peg becomes end peg for one less disks</a:t>
            </a:r>
          </a:p>
          <a:p>
            <a:pPr lvl="1">
              <a:defRPr/>
            </a:pPr>
            <a:r>
              <a:rPr lang="en-CA" dirty="0"/>
              <a:t>move the bottom disk to the end peg</a:t>
            </a:r>
          </a:p>
          <a:p>
            <a:pPr lvl="1">
              <a:defRPr/>
            </a:pPr>
            <a:r>
              <a:rPr lang="en-CA" dirty="0"/>
              <a:t>move the top disks onto the end peg</a:t>
            </a:r>
          </a:p>
          <a:p>
            <a:pPr lvl="2">
              <a:defRPr/>
            </a:pPr>
            <a:r>
              <a:rPr lang="en-CA" i="1" dirty="0"/>
              <a:t>start peg becomes extra peg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11619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0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1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2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3" name="AutoShape 10"/>
          <p:cNvSpPr>
            <a:spLocks noChangeArrowheads="1"/>
          </p:cNvSpPr>
          <p:nvPr/>
        </p:nvSpPr>
        <p:spPr bwMode="auto">
          <a:xfrm>
            <a:off x="14255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4" name="AutoShape 11"/>
          <p:cNvSpPr>
            <a:spLocks noChangeArrowheads="1"/>
          </p:cNvSpPr>
          <p:nvPr/>
        </p:nvSpPr>
        <p:spPr bwMode="auto">
          <a:xfrm>
            <a:off x="1604963" y="3657600"/>
            <a:ext cx="1360487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1625" name="AutoShape 12"/>
          <p:cNvSpPr>
            <a:spLocks noChangeArrowheads="1"/>
          </p:cNvSpPr>
          <p:nvPr/>
        </p:nvSpPr>
        <p:spPr bwMode="auto">
          <a:xfrm>
            <a:off x="1785938" y="327660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40971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40972" name="Text Box 15"/>
          <p:cNvSpPr txBox="1">
            <a:spLocks noChangeArrowheads="1"/>
          </p:cNvSpPr>
          <p:nvPr/>
        </p:nvSpPr>
        <p:spPr bwMode="auto">
          <a:xfrm>
            <a:off x="2692400" y="5272088"/>
            <a:ext cx="36877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out of the way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064125" y="5703888"/>
            <a:ext cx="3568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out of the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/>
      <p:bldP spid="40972" grpId="0"/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13667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68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69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70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71" name="AutoShape 10"/>
          <p:cNvSpPr>
            <a:spLocks noChangeArrowheads="1"/>
          </p:cNvSpPr>
          <p:nvPr/>
        </p:nvSpPr>
        <p:spPr bwMode="auto">
          <a:xfrm>
            <a:off x="14255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72" name="AutoShape 11"/>
          <p:cNvSpPr>
            <a:spLocks noChangeArrowheads="1"/>
          </p:cNvSpPr>
          <p:nvPr/>
        </p:nvSpPr>
        <p:spPr bwMode="auto">
          <a:xfrm>
            <a:off x="1604963" y="3657600"/>
            <a:ext cx="1360487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73" name="AutoShape 12"/>
          <p:cNvSpPr>
            <a:spLocks noChangeArrowheads="1"/>
          </p:cNvSpPr>
          <p:nvPr/>
        </p:nvSpPr>
        <p:spPr bwMode="auto">
          <a:xfrm>
            <a:off x="6380163" y="4060825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3674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113675" name="Text Box 15"/>
          <p:cNvSpPr txBox="1">
            <a:spLocks noChangeArrowheads="1"/>
          </p:cNvSpPr>
          <p:nvPr/>
        </p:nvSpPr>
        <p:spPr bwMode="auto">
          <a:xfrm>
            <a:off x="2692400" y="5272088"/>
            <a:ext cx="36877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out of the way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064125" y="5703888"/>
            <a:ext cx="3568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out of the way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348038" y="5703888"/>
            <a:ext cx="2328862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17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18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19" name="AutoShape 10"/>
          <p:cNvSpPr>
            <a:spLocks noChangeArrowheads="1"/>
          </p:cNvSpPr>
          <p:nvPr/>
        </p:nvSpPr>
        <p:spPr bwMode="auto">
          <a:xfrm>
            <a:off x="14255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20" name="AutoShape 11"/>
          <p:cNvSpPr>
            <a:spLocks noChangeArrowheads="1"/>
          </p:cNvSpPr>
          <p:nvPr/>
        </p:nvSpPr>
        <p:spPr bwMode="auto">
          <a:xfrm>
            <a:off x="3851275" y="4060825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21" name="AutoShape 12"/>
          <p:cNvSpPr>
            <a:spLocks noChangeArrowheads="1"/>
          </p:cNvSpPr>
          <p:nvPr/>
        </p:nvSpPr>
        <p:spPr bwMode="auto">
          <a:xfrm>
            <a:off x="6380163" y="4060825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5722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115723" name="Text Box 15"/>
          <p:cNvSpPr txBox="1">
            <a:spLocks noChangeArrowheads="1"/>
          </p:cNvSpPr>
          <p:nvPr/>
        </p:nvSpPr>
        <p:spPr bwMode="auto">
          <a:xfrm>
            <a:off x="2692400" y="5272088"/>
            <a:ext cx="36877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out of the way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3348038" y="5703888"/>
            <a:ext cx="2328862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260725" y="5703888"/>
            <a:ext cx="28082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other disk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17763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4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5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6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7" name="AutoShape 10"/>
          <p:cNvSpPr>
            <a:spLocks noChangeArrowheads="1"/>
          </p:cNvSpPr>
          <p:nvPr/>
        </p:nvSpPr>
        <p:spPr bwMode="auto">
          <a:xfrm>
            <a:off x="1425575" y="4038600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8" name="AutoShape 11"/>
          <p:cNvSpPr>
            <a:spLocks noChangeArrowheads="1"/>
          </p:cNvSpPr>
          <p:nvPr/>
        </p:nvSpPr>
        <p:spPr bwMode="auto">
          <a:xfrm>
            <a:off x="3851275" y="4060825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69" name="AutoShape 12"/>
          <p:cNvSpPr>
            <a:spLocks noChangeArrowheads="1"/>
          </p:cNvSpPr>
          <p:nvPr/>
        </p:nvSpPr>
        <p:spPr bwMode="auto">
          <a:xfrm>
            <a:off x="4067175" y="3700463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7770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40972" name="Text Box 15"/>
          <p:cNvSpPr txBox="1">
            <a:spLocks noChangeArrowheads="1"/>
          </p:cNvSpPr>
          <p:nvPr/>
        </p:nvSpPr>
        <p:spPr bwMode="auto">
          <a:xfrm>
            <a:off x="2692400" y="5272088"/>
            <a:ext cx="36877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out of the way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699125" y="5272088"/>
            <a:ext cx="23288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260725" y="5703888"/>
            <a:ext cx="28082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other disk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13" grpId="0"/>
      <p:bldP spid="1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19811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2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3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4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5" name="AutoShape 10"/>
          <p:cNvSpPr>
            <a:spLocks noChangeArrowheads="1"/>
          </p:cNvSpPr>
          <p:nvPr/>
        </p:nvSpPr>
        <p:spPr bwMode="auto">
          <a:xfrm>
            <a:off x="6019800" y="4060825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6" name="AutoShape 11"/>
          <p:cNvSpPr>
            <a:spLocks noChangeArrowheads="1"/>
          </p:cNvSpPr>
          <p:nvPr/>
        </p:nvSpPr>
        <p:spPr bwMode="auto">
          <a:xfrm>
            <a:off x="3851275" y="4060825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7" name="AutoShape 12"/>
          <p:cNvSpPr>
            <a:spLocks noChangeArrowheads="1"/>
          </p:cNvSpPr>
          <p:nvPr/>
        </p:nvSpPr>
        <p:spPr bwMode="auto">
          <a:xfrm>
            <a:off x="4067175" y="3700463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19818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40972" name="Text Box 15"/>
          <p:cNvSpPr txBox="1">
            <a:spLocks noChangeArrowheads="1"/>
          </p:cNvSpPr>
          <p:nvPr/>
        </p:nvSpPr>
        <p:spPr bwMode="auto">
          <a:xfrm>
            <a:off x="5649913" y="5272088"/>
            <a:ext cx="24511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here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699125" y="5272088"/>
            <a:ext cx="232886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23863" y="5703888"/>
            <a:ext cx="3568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out of the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2" grpId="0"/>
      <p:bldP spid="13" grpId="0"/>
      <p:bldP spid="1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21859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0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1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2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3" name="AutoShape 10"/>
          <p:cNvSpPr>
            <a:spLocks noChangeArrowheads="1"/>
          </p:cNvSpPr>
          <p:nvPr/>
        </p:nvSpPr>
        <p:spPr bwMode="auto">
          <a:xfrm>
            <a:off x="6019800" y="4060825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4" name="AutoShape 11"/>
          <p:cNvSpPr>
            <a:spLocks noChangeArrowheads="1"/>
          </p:cNvSpPr>
          <p:nvPr/>
        </p:nvSpPr>
        <p:spPr bwMode="auto">
          <a:xfrm>
            <a:off x="3851275" y="4060825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5" name="AutoShape 12"/>
          <p:cNvSpPr>
            <a:spLocks noChangeArrowheads="1"/>
          </p:cNvSpPr>
          <p:nvPr/>
        </p:nvSpPr>
        <p:spPr bwMode="auto">
          <a:xfrm>
            <a:off x="1763713" y="4060825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1866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121867" name="Text Box 15"/>
          <p:cNvSpPr txBox="1">
            <a:spLocks noChangeArrowheads="1"/>
          </p:cNvSpPr>
          <p:nvPr/>
        </p:nvSpPr>
        <p:spPr bwMode="auto">
          <a:xfrm>
            <a:off x="5649913" y="5272088"/>
            <a:ext cx="24511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here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699125" y="5703888"/>
            <a:ext cx="2328863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423863" y="5703888"/>
            <a:ext cx="3568700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out of the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Arguments and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Methods often need extra information</a:t>
            </a:r>
          </a:p>
          <a:p>
            <a:pPr lvl="1">
              <a:defRPr/>
            </a:pPr>
            <a:r>
              <a:rPr lang="en-CA" dirty="0"/>
              <a:t>what do you want me to print on the line?</a:t>
            </a:r>
          </a:p>
          <a:p>
            <a:pPr lvl="1">
              <a:defRPr/>
            </a:pPr>
            <a:r>
              <a:rPr lang="en-CA" dirty="0"/>
              <a:t>what do you want me to change the name to?</a:t>
            </a:r>
          </a:p>
          <a:p>
            <a:pPr lvl="1">
              <a:defRPr/>
            </a:pPr>
            <a:r>
              <a:rPr lang="en-CA" dirty="0"/>
              <a:t>which array do you want to sort/shuffle?</a:t>
            </a:r>
          </a:p>
          <a:p>
            <a:pPr>
              <a:defRPr/>
            </a:pPr>
            <a:r>
              <a:rPr lang="en-CA" dirty="0"/>
              <a:t>Extra information </a:t>
            </a:r>
            <a:r>
              <a:rPr lang="en-CA" i="1" dirty="0"/>
              <a:t>given</a:t>
            </a:r>
            <a:r>
              <a:rPr lang="en-CA" dirty="0"/>
              <a:t> as an argument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buddy.setName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b="1" dirty="0">
                <a:solidFill>
                  <a:schemeClr val="accent1"/>
                </a:solidFill>
              </a:rPr>
              <a:t>“Buford”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>
              <a:defRPr/>
            </a:pPr>
            <a:r>
              <a:rPr lang="en-CA" dirty="0"/>
              <a:t>Extra information </a:t>
            </a:r>
            <a:r>
              <a:rPr lang="en-CA" i="1" dirty="0"/>
              <a:t>received</a:t>
            </a:r>
            <a:r>
              <a:rPr lang="en-CA" dirty="0"/>
              <a:t> as a parameter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void </a:t>
            </a:r>
            <a:r>
              <a:rPr lang="en-CA" sz="2400" dirty="0" err="1">
                <a:solidFill>
                  <a:schemeClr val="accent1"/>
                </a:solidFill>
              </a:rPr>
              <a:t>setName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b="1" dirty="0">
                <a:solidFill>
                  <a:schemeClr val="accent1"/>
                </a:solidFill>
              </a:rPr>
              <a:t>String </a:t>
            </a:r>
            <a:r>
              <a:rPr lang="en-CA" sz="2400" b="1" dirty="0" err="1">
                <a:solidFill>
                  <a:schemeClr val="accent1"/>
                </a:solidFill>
              </a:rPr>
              <a:t>newName</a:t>
            </a:r>
            <a:r>
              <a:rPr lang="en-CA" sz="2400" dirty="0">
                <a:solidFill>
                  <a:schemeClr val="accent1"/>
                </a:solidFill>
              </a:rPr>
              <a:t>) { …}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23907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08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09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10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11" name="AutoShape 10"/>
          <p:cNvSpPr>
            <a:spLocks noChangeArrowheads="1"/>
          </p:cNvSpPr>
          <p:nvPr/>
        </p:nvSpPr>
        <p:spPr bwMode="auto">
          <a:xfrm>
            <a:off x="6019800" y="4060825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12" name="AutoShape 11"/>
          <p:cNvSpPr>
            <a:spLocks noChangeArrowheads="1"/>
          </p:cNvSpPr>
          <p:nvPr/>
        </p:nvSpPr>
        <p:spPr bwMode="auto">
          <a:xfrm>
            <a:off x="6235700" y="3716338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13" name="AutoShape 12"/>
          <p:cNvSpPr>
            <a:spLocks noChangeArrowheads="1"/>
          </p:cNvSpPr>
          <p:nvPr/>
        </p:nvSpPr>
        <p:spPr bwMode="auto">
          <a:xfrm>
            <a:off x="1763713" y="4060825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3914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123915" name="Text Box 15"/>
          <p:cNvSpPr txBox="1">
            <a:spLocks noChangeArrowheads="1"/>
          </p:cNvSpPr>
          <p:nvPr/>
        </p:nvSpPr>
        <p:spPr bwMode="auto">
          <a:xfrm>
            <a:off x="5649913" y="5272088"/>
            <a:ext cx="24511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here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5699125" y="5703888"/>
            <a:ext cx="2328863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1 disk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508625" y="5703888"/>
            <a:ext cx="28082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other disk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Towers of Hanoi (3 disks)</a:t>
            </a:r>
          </a:p>
        </p:txBody>
      </p:sp>
      <p:sp>
        <p:nvSpPr>
          <p:cNvPr id="125955" name="Rectangle 4"/>
          <p:cNvSpPr>
            <a:spLocks noChangeArrowheads="1"/>
          </p:cNvSpPr>
          <p:nvPr/>
        </p:nvSpPr>
        <p:spPr bwMode="auto">
          <a:xfrm>
            <a:off x="1066800" y="4419600"/>
            <a:ext cx="6934200" cy="38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56" name="Rectangle 5"/>
          <p:cNvSpPr>
            <a:spLocks noChangeArrowheads="1"/>
          </p:cNvSpPr>
          <p:nvPr/>
        </p:nvSpPr>
        <p:spPr bwMode="auto">
          <a:xfrm>
            <a:off x="2209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57" name="Rectangle 6"/>
          <p:cNvSpPr>
            <a:spLocks noChangeArrowheads="1"/>
          </p:cNvSpPr>
          <p:nvPr/>
        </p:nvSpPr>
        <p:spPr bwMode="auto">
          <a:xfrm>
            <a:off x="44958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58" name="Rectangle 7"/>
          <p:cNvSpPr>
            <a:spLocks noChangeArrowheads="1"/>
          </p:cNvSpPr>
          <p:nvPr/>
        </p:nvSpPr>
        <p:spPr bwMode="auto">
          <a:xfrm>
            <a:off x="6819900" y="2133600"/>
            <a:ext cx="114300" cy="2286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59" name="AutoShape 10"/>
          <p:cNvSpPr>
            <a:spLocks noChangeArrowheads="1"/>
          </p:cNvSpPr>
          <p:nvPr/>
        </p:nvSpPr>
        <p:spPr bwMode="auto">
          <a:xfrm>
            <a:off x="6019800" y="4060825"/>
            <a:ext cx="1720850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60" name="AutoShape 11"/>
          <p:cNvSpPr>
            <a:spLocks noChangeArrowheads="1"/>
          </p:cNvSpPr>
          <p:nvPr/>
        </p:nvSpPr>
        <p:spPr bwMode="auto">
          <a:xfrm>
            <a:off x="6235700" y="3716338"/>
            <a:ext cx="1360488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125961" name="AutoShape 12"/>
          <p:cNvSpPr>
            <a:spLocks noChangeArrowheads="1"/>
          </p:cNvSpPr>
          <p:nvPr/>
        </p:nvSpPr>
        <p:spPr bwMode="auto">
          <a:xfrm>
            <a:off x="6372225" y="3384550"/>
            <a:ext cx="1000125" cy="304800"/>
          </a:xfrm>
          <a:prstGeom prst="roundRect">
            <a:avLst>
              <a:gd name="adj" fmla="val 50000"/>
            </a:avLst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altLang="en-US"/>
          </a:p>
        </p:txBody>
      </p:sp>
      <p:sp>
        <p:nvSpPr>
          <p:cNvPr id="40971" name="Text Box 14"/>
          <p:cNvSpPr txBox="1">
            <a:spLocks noChangeArrowheads="1"/>
          </p:cNvSpPr>
          <p:nvPr/>
        </p:nvSpPr>
        <p:spPr bwMode="auto">
          <a:xfrm>
            <a:off x="5622925" y="4876800"/>
            <a:ext cx="2449513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3 disks here</a:t>
            </a:r>
          </a:p>
        </p:txBody>
      </p:sp>
      <p:sp>
        <p:nvSpPr>
          <p:cNvPr id="40972" name="Text Box 15"/>
          <p:cNvSpPr txBox="1">
            <a:spLocks noChangeArrowheads="1"/>
          </p:cNvSpPr>
          <p:nvPr/>
        </p:nvSpPr>
        <p:spPr bwMode="auto">
          <a:xfrm>
            <a:off x="5649913" y="5272088"/>
            <a:ext cx="245110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2 disks here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5508625" y="5703888"/>
            <a:ext cx="2808288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>
                <a:solidFill>
                  <a:schemeClr val="bg2"/>
                </a:solidFill>
              </a:rPr>
              <a:t>Move other disk here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670300" y="5084763"/>
            <a:ext cx="17446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altLang="en-US" sz="3200">
                <a:solidFill>
                  <a:schemeClr val="bg2"/>
                </a:solidFill>
              </a:rPr>
              <a:t>All done!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6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/>
      <p:bldP spid="40972" grpId="0"/>
      <p:bldP spid="15" grpId="0"/>
      <p:bldP spid="1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Towers of Hanoi (Version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void 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, char start, char end, char extra)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if 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== 1)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("Move a disk from " + start + " to " +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} else{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– 1, start, extra,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("Move a disk from " + start + " to " +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– 1, extra, end, start);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}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39753" y="3717032"/>
            <a:ext cx="1872208" cy="504825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39753" y="4653136"/>
            <a:ext cx="1872208" cy="50323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592" y="2420888"/>
            <a:ext cx="2952328" cy="50405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429309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smaller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57332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smaller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72400" y="306896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2"/>
                </a:solidFill>
              </a:rPr>
              <a:t>stop</a:t>
            </a:r>
          </a:p>
        </p:txBody>
      </p:sp>
      <p:cxnSp>
        <p:nvCxnSpPr>
          <p:cNvPr id="11" name="Curved Connector 10"/>
          <p:cNvCxnSpPr>
            <a:stCxn id="7" idx="0"/>
            <a:endCxn id="4" idx="0"/>
          </p:cNvCxnSpPr>
          <p:nvPr/>
        </p:nvCxnSpPr>
        <p:spPr bwMode="auto">
          <a:xfrm rot="5400000" flipH="1" flipV="1">
            <a:off x="1716651" y="2733891"/>
            <a:ext cx="576064" cy="2542347"/>
          </a:xfrm>
          <a:prstGeom prst="curvedConnector3">
            <a:avLst>
              <a:gd name="adj1" fmla="val 139683"/>
            </a:avLst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Shape 12"/>
          <p:cNvCxnSpPr>
            <a:stCxn id="8" idx="3"/>
            <a:endCxn id="5" idx="2"/>
          </p:cNvCxnSpPr>
          <p:nvPr/>
        </p:nvCxnSpPr>
        <p:spPr bwMode="auto">
          <a:xfrm flipV="1">
            <a:off x="2799676" y="5156374"/>
            <a:ext cx="476181" cy="807715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5" name="Shape 14"/>
          <p:cNvCxnSpPr>
            <a:stCxn id="9" idx="0"/>
            <a:endCxn id="6" idx="3"/>
          </p:cNvCxnSpPr>
          <p:nvPr/>
        </p:nvCxnSpPr>
        <p:spPr bwMode="auto">
          <a:xfrm rot="16200000" flipV="1">
            <a:off x="5988545" y="536291"/>
            <a:ext cx="396044" cy="4669294"/>
          </a:xfrm>
          <a:prstGeom prst="curvedConnector2">
            <a:avLst/>
          </a:prstGeom>
          <a:solidFill>
            <a:schemeClr val="accent1"/>
          </a:solidFill>
          <a:ln w="2857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Towers of Hanoi (Version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void 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, char start, char end, char extra)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if 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== 1) 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("Move a disk from " + start + " to " +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} else{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– 1, start, extra,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S.o.p</a:t>
            </a:r>
            <a:r>
              <a:rPr lang="en-CA" sz="2400" dirty="0">
                <a:solidFill>
                  <a:schemeClr val="accent1"/>
                </a:solidFill>
              </a:rPr>
              <a:t>("Move a disk from " + start + " to " + end);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	</a:t>
            </a:r>
            <a:r>
              <a:rPr lang="en-CA" sz="2400" dirty="0" err="1">
                <a:solidFill>
                  <a:schemeClr val="accent1"/>
                </a:solidFill>
              </a:rPr>
              <a:t>hanoi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numDisks</a:t>
            </a:r>
            <a:r>
              <a:rPr lang="en-CA" sz="2400" dirty="0">
                <a:solidFill>
                  <a:schemeClr val="accent1"/>
                </a:solidFill>
              </a:rPr>
              <a:t> – 1, extra, end, start);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	}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7813" y="2852738"/>
            <a:ext cx="6264275" cy="504825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47813" y="4149725"/>
            <a:ext cx="6264275" cy="503238"/>
          </a:xfrm>
          <a:prstGeom prst="rect">
            <a:avLst/>
          </a:prstGeom>
          <a:noFill/>
          <a:ln w="12700" algn="ctr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CA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932040" y="6308725"/>
            <a:ext cx="41152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i="1" dirty="0">
                <a:solidFill>
                  <a:schemeClr val="bg2"/>
                </a:solidFill>
              </a:rPr>
              <a:t>Common code can be combined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What’s Easier than One Disk?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pPr>
              <a:defRPr/>
            </a:pPr>
            <a:r>
              <a:rPr lang="en-CA" dirty="0"/>
              <a:t>With no disks, there’d be nothing to do!</a:t>
            </a:r>
          </a:p>
          <a:p>
            <a:pPr lvl="1">
              <a:defRPr/>
            </a:pPr>
            <a:r>
              <a:rPr lang="en-CA" dirty="0"/>
              <a:t>with one disk:</a:t>
            </a:r>
          </a:p>
          <a:p>
            <a:pPr lvl="2">
              <a:defRPr/>
            </a:pPr>
            <a:r>
              <a:rPr lang="en-CA" dirty="0"/>
              <a:t>move zero disks out of the way</a:t>
            </a:r>
          </a:p>
          <a:p>
            <a:pPr lvl="2">
              <a:defRPr/>
            </a:pPr>
            <a:r>
              <a:rPr lang="en-CA" dirty="0"/>
              <a:t>move bottom disk to end peg</a:t>
            </a:r>
          </a:p>
          <a:p>
            <a:pPr lvl="2">
              <a:defRPr/>
            </a:pPr>
            <a:r>
              <a:rPr lang="en-CA" dirty="0"/>
              <a:t>mover zero disks onto bottom disk</a:t>
            </a:r>
          </a:p>
          <a:p>
            <a:pPr>
              <a:defRPr/>
            </a:pPr>
            <a:r>
              <a:rPr lang="en-CA" dirty="0"/>
              <a:t>Exercise</a:t>
            </a:r>
          </a:p>
          <a:p>
            <a:pPr lvl="1">
              <a:defRPr/>
            </a:pPr>
            <a:r>
              <a:rPr lang="en-CA" dirty="0"/>
              <a:t>Towers of Hanoi (version 2)</a:t>
            </a:r>
          </a:p>
          <a:p>
            <a:pPr lvl="2">
              <a:defRPr/>
            </a:pPr>
            <a:r>
              <a:rPr lang="en-CA" dirty="0"/>
              <a:t>simplify the code from the previous slide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Recursive Sorting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Merge sort a pile of student papers</a:t>
            </a:r>
          </a:p>
          <a:p>
            <a:pPr lvl="1">
              <a:defRPr/>
            </a:pPr>
            <a:r>
              <a:rPr lang="en-CA" dirty="0"/>
              <a:t>if there’s more than one paper in this pile</a:t>
            </a:r>
          </a:p>
          <a:p>
            <a:pPr lvl="2">
              <a:defRPr/>
            </a:pPr>
            <a:r>
              <a:rPr lang="en-CA" dirty="0"/>
              <a:t>divide it into two equal(</a:t>
            </a:r>
            <a:r>
              <a:rPr lang="en-CA" dirty="0" err="1"/>
              <a:t>ish</a:t>
            </a:r>
            <a:r>
              <a:rPr lang="en-CA" dirty="0"/>
              <a:t>) piles</a:t>
            </a:r>
          </a:p>
          <a:p>
            <a:pPr lvl="2">
              <a:defRPr/>
            </a:pPr>
            <a:r>
              <a:rPr lang="en-CA" dirty="0"/>
              <a:t>merge-sort each smaller pile</a:t>
            </a:r>
          </a:p>
          <a:p>
            <a:pPr lvl="2">
              <a:defRPr/>
            </a:pPr>
            <a:r>
              <a:rPr lang="en-CA" dirty="0"/>
              <a:t>merge the results back together</a:t>
            </a:r>
          </a:p>
          <a:p>
            <a:pPr>
              <a:defRPr/>
            </a:pPr>
            <a:r>
              <a:rPr lang="en-CA" i="1" dirty="0"/>
              <a:t>Much</a:t>
            </a:r>
            <a:r>
              <a:rPr lang="en-CA" dirty="0"/>
              <a:t> faster than inserting each paper into a sorted pile one at a time</a:t>
            </a:r>
          </a:p>
          <a:p>
            <a:pPr lvl="1">
              <a:defRPr/>
            </a:pPr>
            <a:r>
              <a:rPr lang="en-CA" dirty="0"/>
              <a:t>especially on a computer</a:t>
            </a:r>
          </a:p>
          <a:p>
            <a:pPr lvl="1"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EF79-F7AC-4EBA-873C-BCAACF91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971C1-7090-418B-AD40-0032A6D7A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Searching a sorted List</a:t>
            </a:r>
          </a:p>
          <a:p>
            <a:pPr lvl="1"/>
            <a:r>
              <a:rPr lang="en-CA" dirty="0"/>
              <a:t>[1, 3, 4, 4, 7, …, 1204891, 1204893, 1204894]</a:t>
            </a:r>
          </a:p>
          <a:p>
            <a:pPr lvl="2"/>
            <a:r>
              <a:rPr lang="en-CA" dirty="0"/>
              <a:t>about 1 million elements</a:t>
            </a:r>
          </a:p>
          <a:p>
            <a:r>
              <a:rPr lang="en-CA" dirty="0"/>
              <a:t>Is 600000 in the List?</a:t>
            </a:r>
          </a:p>
          <a:p>
            <a:pPr lvl="1"/>
            <a:r>
              <a:rPr lang="en-CA" dirty="0"/>
              <a:t>start at front, looking at every element?</a:t>
            </a:r>
          </a:p>
          <a:p>
            <a:r>
              <a:rPr lang="en-CA" dirty="0"/>
              <a:t>Probably about ½ way thru the List</a:t>
            </a:r>
          </a:p>
          <a:p>
            <a:pPr lvl="1"/>
            <a:r>
              <a:rPr lang="en-CA" dirty="0"/>
              <a:t>quicker to just jump to the middle</a:t>
            </a:r>
          </a:p>
          <a:p>
            <a:pPr lvl="1"/>
            <a:r>
              <a:rPr lang="en-CA" dirty="0"/>
              <a:t>then look below/above depending on what seen</a:t>
            </a:r>
          </a:p>
        </p:txBody>
      </p:sp>
    </p:spTree>
    <p:extLst>
      <p:ext uri="{BB962C8B-B14F-4D97-AF65-F5344CB8AC3E}">
        <p14:creationId xmlns:p14="http://schemas.microsoft.com/office/powerpoint/2010/main" val="2315585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BEF79-F7AC-4EBA-873C-BCAACF91A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971C1-7090-418B-AD40-0032A6D7A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Is 600000 in the List?</a:t>
            </a:r>
          </a:p>
          <a:p>
            <a:pPr lvl="1"/>
            <a:r>
              <a:rPr lang="en-CA" dirty="0"/>
              <a:t>look at middle element</a:t>
            </a:r>
          </a:p>
          <a:p>
            <a:pPr lvl="1"/>
            <a:r>
              <a:rPr lang="en-CA" dirty="0"/>
              <a:t>[…, 603450, …]</a:t>
            </a:r>
          </a:p>
          <a:p>
            <a:pPr lvl="1"/>
            <a:r>
              <a:rPr lang="en-CA" dirty="0"/>
              <a:t>would 600000 be before or after this position?</a:t>
            </a:r>
          </a:p>
          <a:p>
            <a:pPr lvl="2"/>
            <a:r>
              <a:rPr lang="en-CA" dirty="0"/>
              <a:t>remember, the list is sorted, lowest to highest</a:t>
            </a:r>
          </a:p>
          <a:p>
            <a:r>
              <a:rPr lang="en-CA" dirty="0"/>
              <a:t>600000 &lt; 603450, so </a:t>
            </a:r>
            <a:r>
              <a:rPr lang="en-CA" i="1" dirty="0"/>
              <a:t>if</a:t>
            </a:r>
            <a:r>
              <a:rPr lang="en-CA" dirty="0"/>
              <a:t> 600000 is in the list, it’ll be </a:t>
            </a:r>
            <a:r>
              <a:rPr lang="en-CA" i="1" dirty="0"/>
              <a:t>before</a:t>
            </a:r>
            <a:r>
              <a:rPr lang="en-CA" dirty="0"/>
              <a:t> 603450</a:t>
            </a:r>
          </a:p>
          <a:p>
            <a:pPr lvl="1"/>
            <a:r>
              <a:rPr lang="en-CA" dirty="0"/>
              <a:t>so look for it in the lower half of the list</a:t>
            </a:r>
          </a:p>
        </p:txBody>
      </p:sp>
    </p:spTree>
    <p:extLst>
      <p:ext uri="{BB962C8B-B14F-4D97-AF65-F5344CB8AC3E}">
        <p14:creationId xmlns:p14="http://schemas.microsoft.com/office/powerpoint/2010/main" val="370254744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5A29D-758B-455D-9B0B-1181EEC9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Search: Smaller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F5938-4896-433D-85D0-329D67FD3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Looking at middle element of sorted List lets us split the list in two</a:t>
            </a:r>
          </a:p>
          <a:p>
            <a:pPr lvl="1"/>
            <a:r>
              <a:rPr lang="en-CA" dirty="0"/>
              <a:t>only have half as many elements to look at</a:t>
            </a:r>
          </a:p>
          <a:p>
            <a:pPr lvl="1"/>
            <a:r>
              <a:rPr lang="en-CA" dirty="0"/>
              <a:t>less to look at </a:t>
            </a:r>
            <a:r>
              <a:rPr lang="en-CA" dirty="0">
                <a:sym typeface="Wingdings" panose="05000000000000000000" pitchFamily="2" charset="2"/>
              </a:rPr>
              <a:t> less time looking</a:t>
            </a:r>
            <a:endParaRPr lang="en-CA" dirty="0"/>
          </a:p>
          <a:p>
            <a:r>
              <a:rPr lang="en-CA" dirty="0"/>
              <a:t>But same principle applies now!</a:t>
            </a:r>
          </a:p>
          <a:p>
            <a:pPr lvl="1"/>
            <a:r>
              <a:rPr lang="en-CA" dirty="0"/>
              <a:t>look at middle of remaining elements</a:t>
            </a:r>
          </a:p>
          <a:p>
            <a:pPr lvl="1"/>
            <a:r>
              <a:rPr lang="en-CA" dirty="0"/>
              <a:t>go up/down based on what you find</a:t>
            </a:r>
          </a:p>
          <a:p>
            <a:r>
              <a:rPr lang="en-CA" dirty="0"/>
              <a:t>List is getting smaller every time</a:t>
            </a:r>
          </a:p>
        </p:txBody>
      </p:sp>
    </p:spTree>
    <p:extLst>
      <p:ext uri="{BB962C8B-B14F-4D97-AF65-F5344CB8AC3E}">
        <p14:creationId xmlns:p14="http://schemas.microsoft.com/office/powerpoint/2010/main" val="172989944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9CD73-2072-486F-90DD-B63C02BA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Search: Stopping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FE581-9442-40B3-B88A-3D11C9B22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Stop when you find the number</a:t>
            </a:r>
          </a:p>
          <a:p>
            <a:pPr lvl="1"/>
            <a:r>
              <a:rPr lang="en-CA" dirty="0"/>
              <a:t>[…, 600000, …] </a:t>
            </a:r>
            <a:r>
              <a:rPr lang="en-CA" dirty="0">
                <a:sym typeface="Wingdings" panose="05000000000000000000" pitchFamily="2" charset="2"/>
              </a:rPr>
              <a:t> found it!</a:t>
            </a:r>
          </a:p>
          <a:p>
            <a:r>
              <a:rPr lang="en-CA" dirty="0"/>
              <a:t>OR stop when you find out it can’t be there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[…, 599998, 600001, …]  </a:t>
            </a:r>
            <a:r>
              <a:rPr lang="en-CA" dirty="0"/>
              <a:t>not in the list</a:t>
            </a:r>
          </a:p>
          <a:p>
            <a:pPr lvl="2"/>
            <a:r>
              <a:rPr lang="en-CA" dirty="0"/>
              <a:t>must be </a:t>
            </a:r>
            <a:r>
              <a:rPr lang="en-CA" i="1" dirty="0"/>
              <a:t>above</a:t>
            </a:r>
            <a:r>
              <a:rPr lang="en-CA" dirty="0"/>
              <a:t> 599998</a:t>
            </a:r>
          </a:p>
          <a:p>
            <a:pPr lvl="2"/>
            <a:r>
              <a:rPr lang="en-CA" dirty="0"/>
              <a:t>must be </a:t>
            </a:r>
            <a:r>
              <a:rPr lang="en-CA" i="1" dirty="0"/>
              <a:t>below</a:t>
            </a:r>
            <a:r>
              <a:rPr lang="en-CA" dirty="0"/>
              <a:t> 600001</a:t>
            </a:r>
          </a:p>
          <a:p>
            <a:pPr lvl="2"/>
            <a:r>
              <a:rPr lang="en-CA" dirty="0"/>
              <a:t>but there’s no space between them</a:t>
            </a:r>
          </a:p>
          <a:p>
            <a:pPr lvl="2"/>
            <a:r>
              <a:rPr lang="en-CA" dirty="0"/>
              <a:t># of elements we’re looking at has dropped to zero</a:t>
            </a:r>
          </a:p>
        </p:txBody>
      </p:sp>
    </p:spTree>
    <p:extLst>
      <p:ext uri="{BB962C8B-B14F-4D97-AF65-F5344CB8AC3E}">
        <p14:creationId xmlns:p14="http://schemas.microsoft.com/office/powerpoint/2010/main" val="3480166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Arguments and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Assignment call is like assignment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buddy.setName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b="1" dirty="0">
                <a:solidFill>
                  <a:schemeClr val="accent1"/>
                </a:solidFill>
              </a:rPr>
              <a:t>“Buford”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public void </a:t>
            </a:r>
            <a:r>
              <a:rPr lang="en-CA" sz="2400" dirty="0" err="1">
                <a:solidFill>
                  <a:schemeClr val="accent1"/>
                </a:solidFill>
              </a:rPr>
              <a:t>setName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b="1" dirty="0">
                <a:solidFill>
                  <a:schemeClr val="accent1"/>
                </a:solidFill>
              </a:rPr>
              <a:t>String </a:t>
            </a:r>
            <a:r>
              <a:rPr lang="en-CA" sz="2400" b="1" dirty="0" err="1">
                <a:solidFill>
                  <a:schemeClr val="accent1"/>
                </a:solidFill>
              </a:rPr>
              <a:t>newName</a:t>
            </a:r>
            <a:r>
              <a:rPr lang="en-CA" sz="2400" dirty="0">
                <a:solidFill>
                  <a:schemeClr val="accent1"/>
                </a:solidFill>
              </a:rPr>
              <a:t>) { …}</a:t>
            </a:r>
          </a:p>
          <a:p>
            <a:pPr lvl="1">
              <a:defRPr/>
            </a:pPr>
            <a:r>
              <a:rPr lang="en-CA" dirty="0"/>
              <a:t>String </a:t>
            </a:r>
            <a:r>
              <a:rPr lang="en-CA" dirty="0" err="1"/>
              <a:t>newName</a:t>
            </a:r>
            <a:r>
              <a:rPr lang="en-CA" dirty="0"/>
              <a:t> = “Buford”</a:t>
            </a:r>
          </a:p>
          <a:p>
            <a:pPr>
              <a:defRPr/>
            </a:pPr>
            <a:r>
              <a:rPr lang="en-CA" dirty="0"/>
              <a:t>Arguments and parameters must match up</a:t>
            </a:r>
          </a:p>
          <a:p>
            <a:pPr lvl="1">
              <a:defRPr/>
            </a:pPr>
            <a:r>
              <a:rPr lang="en-CA" dirty="0"/>
              <a:t>String parameter needs a String argument</a:t>
            </a:r>
          </a:p>
          <a:p>
            <a:pPr lvl="1">
              <a:defRPr/>
            </a:pPr>
            <a:r>
              <a:rPr lang="en-CA" dirty="0" err="1"/>
              <a:t>int</a:t>
            </a:r>
            <a:r>
              <a:rPr lang="en-CA" dirty="0"/>
              <a:t> parameter needs an </a:t>
            </a:r>
            <a:r>
              <a:rPr lang="en-CA" dirty="0" err="1"/>
              <a:t>int</a:t>
            </a:r>
            <a:r>
              <a:rPr lang="en-CA" dirty="0"/>
              <a:t> argument</a:t>
            </a:r>
          </a:p>
          <a:p>
            <a:pPr lvl="1">
              <a:defRPr/>
            </a:pPr>
            <a:r>
              <a:rPr lang="en-CA" dirty="0"/>
              <a:t>argument order must match parameter order</a:t>
            </a:r>
          </a:p>
          <a:p>
            <a:pPr lvl="2">
              <a:defRPr/>
            </a:pPr>
            <a:r>
              <a:rPr lang="en-CA" dirty="0"/>
              <a:t>the computer cannot figure it out on its own!</a:t>
            </a:r>
          </a:p>
          <a:p>
            <a:pPr lvl="1">
              <a:defRPr/>
            </a:pPr>
            <a:endParaRPr lang="en-CA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BC8E-E4DC-460E-9ED2-B89CB4524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 Public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BA0BF-777B-4AB2-9B85-77D998162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r>
              <a:rPr lang="en-CA" dirty="0"/>
              <a:t>Search between positions 0 and size()</a:t>
            </a:r>
          </a:p>
          <a:p>
            <a:pPr lvl="1"/>
            <a:r>
              <a:rPr lang="en-CA" dirty="0"/>
              <a:t>return position of element (if found)</a:t>
            </a:r>
          </a:p>
          <a:p>
            <a:pPr lvl="1"/>
            <a:r>
              <a:rPr lang="en-CA" dirty="0"/>
              <a:t>return negative number if not found</a:t>
            </a:r>
          </a:p>
          <a:p>
            <a:pPr lvl="2"/>
            <a:r>
              <a:rPr lang="en-CA" dirty="0"/>
              <a:t>negative number is not a valid position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int </a:t>
            </a:r>
            <a:r>
              <a:rPr lang="en-CA" sz="2400" dirty="0" err="1">
                <a:solidFill>
                  <a:schemeClr val="accent1"/>
                </a:solidFill>
              </a:rPr>
              <a:t>binarySearch</a:t>
            </a:r>
            <a:r>
              <a:rPr lang="en-CA" sz="2400" dirty="0">
                <a:solidFill>
                  <a:schemeClr val="accent1"/>
                </a:solidFill>
              </a:rPr>
              <a:t>(List&lt;Integer&gt; list, int value) {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    return </a:t>
            </a:r>
            <a:r>
              <a:rPr lang="en-CA" sz="2400" dirty="0" err="1">
                <a:solidFill>
                  <a:schemeClr val="accent1"/>
                </a:solidFill>
              </a:rPr>
              <a:t>binarySearch</a:t>
            </a:r>
            <a:r>
              <a:rPr lang="en-CA" sz="2400" dirty="0">
                <a:solidFill>
                  <a:schemeClr val="accent1"/>
                </a:solidFill>
              </a:rPr>
              <a:t>(list, value, 0, </a:t>
            </a:r>
            <a:r>
              <a:rPr lang="en-CA" sz="2400" dirty="0" err="1">
                <a:solidFill>
                  <a:schemeClr val="accent1"/>
                </a:solidFill>
              </a:rPr>
              <a:t>list.size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657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BE544-F8CB-4771-81FB-68A5ABBB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 Private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58601-2C01-4515-A435-28CA4A250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private static int </a:t>
            </a:r>
            <a:r>
              <a:rPr lang="en-CA" sz="2000" dirty="0" err="1">
                <a:solidFill>
                  <a:schemeClr val="accent1"/>
                </a:solidFill>
              </a:rPr>
              <a:t>binarySearch</a:t>
            </a:r>
            <a:r>
              <a:rPr lang="en-CA" sz="2000" dirty="0">
                <a:solidFill>
                  <a:schemeClr val="accent1"/>
                </a:solidFill>
              </a:rPr>
              <a:t>(List&lt;Integer&gt; list, int value, int lo, int hi) {</a:t>
            </a:r>
          </a:p>
          <a:p>
            <a:pPr marL="0" indent="0">
              <a:spcBef>
                <a:spcPts val="0"/>
              </a:spcBef>
              <a:buNone/>
              <a:tabLst>
                <a:tab pos="4484688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if (lo == hi) {	</a:t>
            </a:r>
            <a:r>
              <a:rPr lang="en-CA" sz="2000" i="1" dirty="0">
                <a:solidFill>
                  <a:schemeClr val="accent1"/>
                </a:solidFill>
              </a:rPr>
              <a:t>// ran out of places to look</a:t>
            </a:r>
            <a:endParaRPr lang="en-CA" sz="20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5022850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return -1; </a:t>
            </a:r>
            <a:endParaRPr lang="en-CA" sz="2000" i="1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} else {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int mid = lo + (hi – lo) / 2;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if (</a:t>
            </a:r>
            <a:r>
              <a:rPr lang="en-CA" sz="2000" dirty="0" err="1">
                <a:solidFill>
                  <a:schemeClr val="accent1"/>
                </a:solidFill>
              </a:rPr>
              <a:t>list.get</a:t>
            </a:r>
            <a:r>
              <a:rPr lang="en-CA" sz="2000" dirty="0">
                <a:solidFill>
                  <a:schemeClr val="accent1"/>
                </a:solidFill>
              </a:rPr>
              <a:t>(mid) == value) {	</a:t>
            </a:r>
            <a:r>
              <a:rPr lang="en-CA" sz="2000" i="1" dirty="0">
                <a:solidFill>
                  <a:schemeClr val="accent1"/>
                </a:solidFill>
              </a:rPr>
              <a:t>// found it!</a:t>
            </a:r>
            <a:endParaRPr lang="en-CA" sz="20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    return mid; 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} else if (value &lt; </a:t>
            </a:r>
            <a:r>
              <a:rPr lang="en-CA" sz="2000" dirty="0" err="1">
                <a:solidFill>
                  <a:schemeClr val="accent1"/>
                </a:solidFill>
              </a:rPr>
              <a:t>list.get</a:t>
            </a:r>
            <a:r>
              <a:rPr lang="en-CA" sz="2000" dirty="0">
                <a:solidFill>
                  <a:schemeClr val="accent1"/>
                </a:solidFill>
              </a:rPr>
              <a:t>(mid)) {	</a:t>
            </a:r>
            <a:r>
              <a:rPr lang="en-CA" sz="2000" i="1" dirty="0">
                <a:solidFill>
                  <a:schemeClr val="accent1"/>
                </a:solidFill>
              </a:rPr>
              <a:t>// look below</a:t>
            </a:r>
            <a:endParaRPr lang="en-CA" sz="20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    return </a:t>
            </a:r>
            <a:r>
              <a:rPr lang="en-CA" sz="2000" dirty="0" err="1">
                <a:solidFill>
                  <a:schemeClr val="accent1"/>
                </a:solidFill>
              </a:rPr>
              <a:t>binarySearch</a:t>
            </a:r>
            <a:r>
              <a:rPr lang="en-CA" sz="2000" dirty="0">
                <a:solidFill>
                  <a:schemeClr val="accent1"/>
                </a:solidFill>
              </a:rPr>
              <a:t>(list, value, lo, mid);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} else {</a:t>
            </a:r>
            <a:r>
              <a:rPr lang="en-CA" sz="2000" i="1" dirty="0">
                <a:solidFill>
                  <a:schemeClr val="accent1"/>
                </a:solidFill>
              </a:rPr>
              <a:t>	// look above</a:t>
            </a:r>
            <a:endParaRPr lang="en-CA" sz="2000" dirty="0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    return </a:t>
            </a:r>
            <a:r>
              <a:rPr lang="en-CA" sz="2000" dirty="0" err="1">
                <a:solidFill>
                  <a:schemeClr val="accent1"/>
                </a:solidFill>
              </a:rPr>
              <a:t>binarySearch</a:t>
            </a:r>
            <a:r>
              <a:rPr lang="en-CA" sz="2000" dirty="0">
                <a:solidFill>
                  <a:schemeClr val="accent1"/>
                </a:solidFill>
              </a:rPr>
              <a:t>(list, value, mid + 1, hi);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    }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    }</a:t>
            </a:r>
          </a:p>
          <a:p>
            <a:pPr marL="0" indent="0">
              <a:spcBef>
                <a:spcPts val="0"/>
              </a:spcBef>
              <a:buNone/>
              <a:tabLst>
                <a:tab pos="5381625" algn="l"/>
              </a:tabLst>
            </a:pPr>
            <a:r>
              <a:rPr lang="en-CA" sz="2000" dirty="0">
                <a:solidFill>
                  <a:schemeClr val="accent1"/>
                </a:solidFill>
              </a:rPr>
              <a:t>}</a:t>
            </a:r>
            <a:endParaRPr lang="en-CA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3280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CED93-399A-47F7-8688-C7C362AE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853EE-DE38-417A-90D2-D6C47B372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long to search a list of 1000 elements?</a:t>
            </a:r>
          </a:p>
          <a:p>
            <a:pPr lvl="1"/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look </a:t>
            </a:r>
            <a:r>
              <a:rPr lang="en-CA" dirty="0">
                <a:sym typeface="Wingdings" panose="05000000000000000000" pitchFamily="2" charset="2"/>
              </a:rPr>
              <a:t> down to 499 or 500 elements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2</a:t>
            </a:r>
            <a:r>
              <a:rPr lang="en-CA" baseline="30000" dirty="0">
                <a:sym typeface="Wingdings" panose="05000000000000000000" pitchFamily="2" charset="2"/>
              </a:rPr>
              <a:t>nd</a:t>
            </a:r>
            <a:r>
              <a:rPr lang="en-CA" dirty="0">
                <a:sym typeface="Wingdings" panose="05000000000000000000" pitchFamily="2" charset="2"/>
              </a:rPr>
              <a:t> look  down to 249 or 250 elements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3</a:t>
            </a:r>
            <a:r>
              <a:rPr lang="en-CA" baseline="30000" dirty="0">
                <a:sym typeface="Wingdings" panose="05000000000000000000" pitchFamily="2" charset="2"/>
              </a:rPr>
              <a:t>rd</a:t>
            </a:r>
            <a:r>
              <a:rPr lang="en-CA" dirty="0">
                <a:sym typeface="Wingdings" panose="05000000000000000000" pitchFamily="2" charset="2"/>
              </a:rPr>
              <a:t> look  down to 124 or 125 elements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4</a:t>
            </a:r>
            <a:r>
              <a:rPr lang="en-CA" baseline="30000" dirty="0">
                <a:sym typeface="Wingdings" panose="05000000000000000000" pitchFamily="2" charset="2"/>
              </a:rPr>
              <a:t>th</a:t>
            </a:r>
            <a:r>
              <a:rPr lang="en-CA" dirty="0">
                <a:sym typeface="Wingdings" panose="05000000000000000000" pitchFamily="2" charset="2"/>
              </a:rPr>
              <a:t> look  down to 62 or 63 elements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5</a:t>
            </a:r>
            <a:r>
              <a:rPr lang="en-CA" baseline="30000" dirty="0">
                <a:sym typeface="Wingdings" panose="05000000000000000000" pitchFamily="2" charset="2"/>
              </a:rPr>
              <a:t>th</a:t>
            </a:r>
            <a:r>
              <a:rPr lang="en-CA" dirty="0">
                <a:sym typeface="Wingdings" panose="05000000000000000000" pitchFamily="2" charset="2"/>
              </a:rPr>
              <a:t> look  …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…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10</a:t>
            </a:r>
            <a:r>
              <a:rPr lang="en-CA" baseline="30000" dirty="0">
                <a:sym typeface="Wingdings" panose="05000000000000000000" pitchFamily="2" charset="2"/>
              </a:rPr>
              <a:t>th</a:t>
            </a:r>
            <a:r>
              <a:rPr lang="en-CA" dirty="0">
                <a:sym typeface="Wingdings" panose="05000000000000000000" pitchFamily="2" charset="2"/>
              </a:rPr>
              <a:t> look  down to 0 or 1 element</a:t>
            </a:r>
          </a:p>
          <a:p>
            <a:r>
              <a:rPr lang="en-CA" dirty="0">
                <a:sym typeface="Wingdings" panose="05000000000000000000" pitchFamily="2" charset="2"/>
              </a:rPr>
              <a:t>Look at </a:t>
            </a:r>
            <a:r>
              <a:rPr lang="en-CA" i="1" dirty="0" err="1">
                <a:sym typeface="Wingdings" panose="05000000000000000000" pitchFamily="2" charset="2"/>
              </a:rPr>
              <a:t>at</a:t>
            </a:r>
            <a:r>
              <a:rPr lang="en-CA" i="1" dirty="0">
                <a:sym typeface="Wingdings" panose="05000000000000000000" pitchFamily="2" charset="2"/>
              </a:rPr>
              <a:t> most </a:t>
            </a:r>
            <a:r>
              <a:rPr lang="en-CA" dirty="0">
                <a:sym typeface="Wingdings" panose="05000000000000000000" pitchFamily="2" charset="2"/>
              </a:rPr>
              <a:t>11 elements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637884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7FE61-0638-4968-AE9B-899FD1DFE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Binary Search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6EB7F-AF0C-4FF8-B09A-71262623F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long to search 1 000 000 elements?</a:t>
            </a:r>
          </a:p>
          <a:p>
            <a:pPr lvl="1"/>
            <a:r>
              <a:rPr lang="en-CA" dirty="0"/>
              <a:t>at most 21 looks</a:t>
            </a:r>
          </a:p>
          <a:p>
            <a:r>
              <a:rPr lang="en-CA" dirty="0"/>
              <a:t>How about 1 000 000 000 elements?</a:t>
            </a:r>
          </a:p>
          <a:p>
            <a:pPr lvl="1"/>
            <a:r>
              <a:rPr lang="en-CA" dirty="0"/>
              <a:t>at most 31 looks</a:t>
            </a:r>
          </a:p>
          <a:p>
            <a:r>
              <a:rPr lang="en-CA" dirty="0"/>
              <a:t>The longer the list is, the bigger the savings</a:t>
            </a:r>
          </a:p>
          <a:p>
            <a:pPr lvl="1"/>
            <a:r>
              <a:rPr lang="en-CA" dirty="0"/>
              <a:t>maximum number of looks: </a:t>
            </a:r>
            <a:r>
              <a:rPr lang="en-CA" b="1" i="0" dirty="0">
                <a:solidFill>
                  <a:srgbClr val="3A3A3A"/>
                </a:solidFill>
                <a:effectLst/>
                <a:latin typeface="-apple-system"/>
              </a:rPr>
              <a:t>⌈1 + log</a:t>
            </a:r>
            <a:r>
              <a:rPr lang="en-CA" b="1" i="0" baseline="-25000" dirty="0">
                <a:solidFill>
                  <a:srgbClr val="3A3A3A"/>
                </a:solidFill>
                <a:effectLst/>
                <a:latin typeface="-apple-system"/>
              </a:rPr>
              <a:t>2</a:t>
            </a:r>
            <a:r>
              <a:rPr lang="en-CA" b="1" i="0" dirty="0">
                <a:solidFill>
                  <a:srgbClr val="3A3A3A"/>
                </a:solidFill>
                <a:effectLst/>
                <a:latin typeface="-apple-system"/>
              </a:rPr>
              <a:t> N⌉</a:t>
            </a:r>
            <a:endParaRPr lang="en-CA" dirty="0"/>
          </a:p>
          <a:p>
            <a:pPr lvl="1"/>
            <a:r>
              <a:rPr lang="en-CA" dirty="0"/>
              <a:t>you do </a:t>
            </a:r>
            <a:r>
              <a:rPr lang="en-CA" i="1" dirty="0"/>
              <a:t>not</a:t>
            </a:r>
            <a:r>
              <a:rPr lang="en-CA" dirty="0"/>
              <a:t> want to look thru 1 billion elements one by one from beginning to end looking for a number that might not be there!</a:t>
            </a:r>
          </a:p>
        </p:txBody>
      </p:sp>
    </p:spTree>
    <p:extLst>
      <p:ext uri="{BB962C8B-B14F-4D97-AF65-F5344CB8AC3E}">
        <p14:creationId xmlns:p14="http://schemas.microsoft.com/office/powerpoint/2010/main" val="28223347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Recursion, Simplicity &amp; Speed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Recursion generally makes code simpler</a:t>
            </a:r>
          </a:p>
          <a:p>
            <a:pPr lvl="1">
              <a:defRPr/>
            </a:pPr>
            <a:r>
              <a:rPr lang="en-CA" dirty="0"/>
              <a:t>less lines, so easier to grasp</a:t>
            </a:r>
          </a:p>
          <a:p>
            <a:pPr lvl="2">
              <a:defRPr/>
            </a:pPr>
            <a:r>
              <a:rPr lang="en-CA" dirty="0"/>
              <a:t>4 lines for recursive towers of </a:t>
            </a:r>
            <a:r>
              <a:rPr lang="en-CA" dirty="0" err="1"/>
              <a:t>hanoi</a:t>
            </a:r>
            <a:endParaRPr lang="en-CA" dirty="0"/>
          </a:p>
          <a:p>
            <a:pPr lvl="2">
              <a:defRPr/>
            </a:pPr>
            <a:r>
              <a:rPr lang="en-CA" dirty="0"/>
              <a:t>30-40 lines for iterative (non-recursive)</a:t>
            </a:r>
          </a:p>
          <a:p>
            <a:pPr>
              <a:defRPr/>
            </a:pPr>
            <a:r>
              <a:rPr lang="en-CA" i="1" dirty="0"/>
              <a:t>Sometimes</a:t>
            </a:r>
            <a:r>
              <a:rPr lang="en-CA" dirty="0"/>
              <a:t> it slows things down</a:t>
            </a:r>
          </a:p>
          <a:p>
            <a:pPr lvl="1">
              <a:defRPr/>
            </a:pPr>
            <a:r>
              <a:rPr lang="en-CA" dirty="0"/>
              <a:t>recursive </a:t>
            </a:r>
            <a:r>
              <a:rPr lang="en-CA" dirty="0" err="1"/>
              <a:t>fibonacci</a:t>
            </a:r>
            <a:r>
              <a:rPr lang="en-CA" dirty="0"/>
              <a:t> </a:t>
            </a:r>
            <a:r>
              <a:rPr lang="en-CA" i="1" dirty="0"/>
              <a:t>much</a:t>
            </a:r>
            <a:r>
              <a:rPr lang="en-CA" dirty="0"/>
              <a:t> slower than iterative</a:t>
            </a:r>
          </a:p>
          <a:p>
            <a:pPr>
              <a:defRPr/>
            </a:pPr>
            <a:r>
              <a:rPr lang="en-CA" dirty="0"/>
              <a:t>Sometimes it speeds things up</a:t>
            </a:r>
          </a:p>
          <a:p>
            <a:pPr lvl="1">
              <a:defRPr/>
            </a:pPr>
            <a:r>
              <a:rPr lang="en-CA" dirty="0"/>
              <a:t>recursive sorting methods faster than iterative</a:t>
            </a:r>
          </a:p>
          <a:p>
            <a:pPr lvl="2">
              <a:defRPr/>
            </a:pPr>
            <a:r>
              <a:rPr lang="en-CA" dirty="0"/>
              <a:t>(generally!)</a:t>
            </a:r>
          </a:p>
        </p:txBody>
      </p:sp>
    </p:spTree>
    <p:extLst>
      <p:ext uri="{BB962C8B-B14F-4D97-AF65-F5344CB8AC3E}">
        <p14:creationId xmlns:p14="http://schemas.microsoft.com/office/powerpoint/2010/main" val="10834470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But Some Things are Just 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Doesn’t matter </a:t>
            </a:r>
            <a:r>
              <a:rPr lang="en-CA" i="1" dirty="0"/>
              <a:t>how</a:t>
            </a:r>
            <a:r>
              <a:rPr lang="en-CA" dirty="0"/>
              <a:t> you do them, they take a long time</a:t>
            </a:r>
          </a:p>
          <a:p>
            <a:pPr>
              <a:defRPr/>
            </a:pPr>
            <a:r>
              <a:rPr lang="en-CA" dirty="0"/>
              <a:t>Towers of Hanoi</a:t>
            </a:r>
          </a:p>
          <a:p>
            <a:pPr lvl="1">
              <a:defRPr/>
            </a:pPr>
            <a:r>
              <a:rPr lang="en-CA" dirty="0"/>
              <a:t>if it takes 1 second to move each disk each time</a:t>
            </a:r>
          </a:p>
          <a:p>
            <a:pPr lvl="1">
              <a:defRPr/>
            </a:pPr>
            <a:r>
              <a:rPr lang="en-CA" dirty="0"/>
              <a:t>how long until all 64 moved to the final peg?</a:t>
            </a:r>
          </a:p>
          <a:p>
            <a:pPr lvl="2">
              <a:defRPr/>
            </a:pPr>
            <a:r>
              <a:rPr lang="en-CA" dirty="0"/>
              <a:t>1 hour?</a:t>
            </a:r>
          </a:p>
          <a:p>
            <a:pPr lvl="2">
              <a:defRPr/>
            </a:pPr>
            <a:r>
              <a:rPr lang="en-CA" dirty="0"/>
              <a:t>1 day?</a:t>
            </a:r>
          </a:p>
          <a:p>
            <a:pPr lvl="2">
              <a:defRPr/>
            </a:pPr>
            <a:r>
              <a:rPr lang="en-CA" dirty="0"/>
              <a:t>1 year?</a:t>
            </a:r>
          </a:p>
          <a:p>
            <a:pPr lvl="2">
              <a:defRPr/>
            </a:pPr>
            <a:r>
              <a:rPr lang="en-CA" dirty="0"/>
              <a:t>100 years?</a:t>
            </a:r>
          </a:p>
          <a:p>
            <a:pPr lvl="2">
              <a:defRPr/>
            </a:pPr>
            <a:r>
              <a:rPr lang="en-CA" dirty="0"/>
              <a:t>a million years?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86530" y="4797152"/>
            <a:ext cx="2965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bg2"/>
                </a:solidFill>
              </a:rPr>
              <a:t>n disks </a:t>
            </a:r>
            <a:r>
              <a:rPr lang="en-CA" dirty="0">
                <a:solidFill>
                  <a:schemeClr val="bg2"/>
                </a:solidFill>
                <a:sym typeface="Wingdings" pitchFamily="2" charset="2"/>
              </a:rPr>
              <a:t> 2</a:t>
            </a:r>
            <a:r>
              <a:rPr lang="en-CA" baseline="30000" dirty="0">
                <a:solidFill>
                  <a:schemeClr val="bg2"/>
                </a:solidFill>
                <a:sym typeface="Wingdings" pitchFamily="2" charset="2"/>
              </a:rPr>
              <a:t>n</a:t>
            </a:r>
            <a:r>
              <a:rPr lang="en-CA" dirty="0">
                <a:solidFill>
                  <a:schemeClr val="bg2"/>
                </a:solidFill>
                <a:sym typeface="Wingdings" pitchFamily="2" charset="2"/>
              </a:rPr>
              <a:t> – 1 steps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87093" y="5301208"/>
            <a:ext cx="2364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bg2"/>
                </a:solidFill>
                <a:sym typeface="Wingdings" pitchFamily="2" charset="2"/>
              </a:rPr>
              <a:t>2</a:t>
            </a:r>
            <a:r>
              <a:rPr lang="en-CA" baseline="30000" dirty="0">
                <a:solidFill>
                  <a:schemeClr val="bg2"/>
                </a:solidFill>
                <a:sym typeface="Wingdings" pitchFamily="2" charset="2"/>
              </a:rPr>
              <a:t>64</a:t>
            </a:r>
            <a:r>
              <a:rPr lang="en-CA" dirty="0">
                <a:solidFill>
                  <a:schemeClr val="bg2"/>
                </a:solidFill>
                <a:sym typeface="Wingdings" pitchFamily="2" charset="2"/>
              </a:rPr>
              <a:t> – 1 seconds…</a:t>
            </a:r>
            <a:endParaRPr lang="en-CA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0200" y="5805264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>
                <a:solidFill>
                  <a:schemeClr val="bg2"/>
                </a:solidFill>
                <a:sym typeface="Wingdings" pitchFamily="2" charset="2"/>
              </a:rPr>
              <a:t>…about 585 billion years</a:t>
            </a:r>
            <a:endParaRPr lang="en-CA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86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C9237-2AC8-426C-B8BB-26A780AD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Algorithmic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E28C6-8E02-42FB-964A-169CE37D3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Computer scientists study algorithms</a:t>
            </a:r>
          </a:p>
          <a:p>
            <a:pPr lvl="1"/>
            <a:r>
              <a:rPr lang="en-CA" dirty="0"/>
              <a:t>find out which way of doing things is fastest</a:t>
            </a:r>
          </a:p>
          <a:p>
            <a:pPr lvl="2"/>
            <a:r>
              <a:rPr lang="en-CA" dirty="0"/>
              <a:t>on average (how long should we expect it to take?)</a:t>
            </a:r>
          </a:p>
          <a:p>
            <a:pPr lvl="2"/>
            <a:r>
              <a:rPr lang="en-CA" dirty="0"/>
              <a:t>worst case (what’s the worst that could happen?)</a:t>
            </a:r>
          </a:p>
          <a:p>
            <a:pPr lvl="1"/>
            <a:r>
              <a:rPr lang="en-CA" i="1" dirty="0"/>
              <a:t>e.g.</a:t>
            </a:r>
            <a:r>
              <a:rPr lang="en-CA" dirty="0"/>
              <a:t> decide whether an </a:t>
            </a:r>
            <a:r>
              <a:rPr lang="en-CA" dirty="0" err="1"/>
              <a:t>ArrayList</a:t>
            </a:r>
            <a:r>
              <a:rPr lang="en-CA" dirty="0"/>
              <a:t> or LinkedList would be best for this particular problem</a:t>
            </a:r>
          </a:p>
          <a:p>
            <a:r>
              <a:rPr lang="en-CA" dirty="0"/>
              <a:t>We will start learning about that next term</a:t>
            </a:r>
          </a:p>
          <a:p>
            <a:pPr lvl="1"/>
            <a:r>
              <a:rPr lang="en-CA" dirty="0"/>
              <a:t>data structures course (CSCI 2341)</a:t>
            </a:r>
          </a:p>
        </p:txBody>
      </p:sp>
    </p:spTree>
    <p:extLst>
      <p:ext uri="{BB962C8B-B14F-4D97-AF65-F5344CB8AC3E}">
        <p14:creationId xmlns:p14="http://schemas.microsoft.com/office/powerpoint/2010/main" val="336362390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Questions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Arguments and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Different arguments in different calls</a:t>
            </a:r>
          </a:p>
          <a:p>
            <a:pPr lvl="1"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printArr</a:t>
            </a:r>
            <a:r>
              <a:rPr lang="en-CA" sz="2400" dirty="0">
                <a:solidFill>
                  <a:schemeClr val="accent1"/>
                </a:solidFill>
              </a:rPr>
              <a:t>(arr1)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 prints arr1</a:t>
            </a:r>
          </a:p>
          <a:p>
            <a:pPr lvl="1"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printArr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(arr2)</a:t>
            </a:r>
            <a:r>
              <a:rPr lang="en-CA" sz="2400" dirty="0">
                <a:solidFill>
                  <a:srgbClr val="92D050"/>
                </a:solidFill>
                <a:sym typeface="Wingdings" pitchFamily="2" charset="2"/>
              </a:rPr>
              <a:t> </a:t>
            </a:r>
            <a:r>
              <a:rPr lang="en-CA" dirty="0">
                <a:sym typeface="Wingdings" pitchFamily="2" charset="2"/>
              </a:rPr>
              <a:t> prints arr2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Same parameter every time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printArr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int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[] </a:t>
            </a: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arr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)</a:t>
            </a:r>
          </a:p>
          <a:p>
            <a:pPr lvl="1">
              <a:defRPr/>
            </a:pPr>
            <a:r>
              <a:rPr lang="en-CA" dirty="0" err="1">
                <a:sym typeface="Wingdings" pitchFamily="2" charset="2"/>
              </a:rPr>
              <a:t>int</a:t>
            </a:r>
            <a:r>
              <a:rPr lang="en-CA" dirty="0">
                <a:sym typeface="Wingdings" pitchFamily="2" charset="2"/>
              </a:rPr>
              <a:t>[] </a:t>
            </a:r>
            <a:r>
              <a:rPr lang="en-CA" dirty="0" err="1">
                <a:sym typeface="Wingdings" pitchFamily="2" charset="2"/>
              </a:rPr>
              <a:t>arr</a:t>
            </a:r>
            <a:r>
              <a:rPr lang="en-CA" dirty="0">
                <a:sym typeface="Wingdings" pitchFamily="2" charset="2"/>
              </a:rPr>
              <a:t> = arr1 on the first call</a:t>
            </a:r>
          </a:p>
          <a:p>
            <a:pPr lvl="1">
              <a:defRPr/>
            </a:pPr>
            <a:r>
              <a:rPr lang="en-CA" dirty="0" err="1">
                <a:sym typeface="Wingdings" pitchFamily="2" charset="2"/>
              </a:rPr>
              <a:t>int</a:t>
            </a:r>
            <a:r>
              <a:rPr lang="en-CA" dirty="0">
                <a:sym typeface="Wingdings" pitchFamily="2" charset="2"/>
              </a:rPr>
              <a:t>[] </a:t>
            </a:r>
            <a:r>
              <a:rPr lang="en-CA" dirty="0" err="1">
                <a:sym typeface="Wingdings" pitchFamily="2" charset="2"/>
              </a:rPr>
              <a:t>arr</a:t>
            </a:r>
            <a:r>
              <a:rPr lang="en-CA" dirty="0">
                <a:sym typeface="Wingdings" pitchFamily="2" charset="2"/>
              </a:rPr>
              <a:t> = arr2 on the second call</a:t>
            </a:r>
          </a:p>
          <a:p>
            <a:pPr>
              <a:defRPr/>
            </a:pPr>
            <a:r>
              <a:rPr lang="en-CA" dirty="0">
                <a:sym typeface="Wingdings" pitchFamily="2" charset="2"/>
              </a:rPr>
              <a:t>Arguments </a:t>
            </a:r>
            <a:r>
              <a:rPr lang="en-CA" i="1" dirty="0">
                <a:sym typeface="Wingdings" pitchFamily="2" charset="2"/>
              </a:rPr>
              <a:t>live</a:t>
            </a:r>
            <a:r>
              <a:rPr lang="en-CA" dirty="0">
                <a:sym typeface="Wingdings" pitchFamily="2" charset="2"/>
              </a:rPr>
              <a:t>; parameters </a:t>
            </a:r>
            <a:r>
              <a:rPr lang="en-CA" i="1" dirty="0">
                <a:sym typeface="Wingdings" pitchFamily="2" charset="2"/>
              </a:rPr>
              <a:t>die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Methods and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method does its job…</a:t>
            </a:r>
          </a:p>
          <a:p>
            <a:pPr>
              <a:defRPr/>
            </a:pPr>
            <a:r>
              <a:rPr lang="en-CA" dirty="0"/>
              <a:t>…with the arguments you gave it…</a:t>
            </a:r>
          </a:p>
          <a:p>
            <a:pPr lvl="1">
              <a:defRPr/>
            </a:pPr>
            <a:r>
              <a:rPr lang="en-CA" dirty="0"/>
              <a:t>it sorts the array you told it to sort</a:t>
            </a:r>
          </a:p>
          <a:p>
            <a:pPr lvl="1">
              <a:defRPr/>
            </a:pPr>
            <a:r>
              <a:rPr lang="en-CA" dirty="0"/>
              <a:t>it prints the line you told it to print</a:t>
            </a:r>
          </a:p>
          <a:p>
            <a:pPr lvl="1">
              <a:defRPr/>
            </a:pPr>
            <a:r>
              <a:rPr lang="en-CA" dirty="0"/>
              <a:t>it draws the fern you told it to draw </a:t>
            </a:r>
          </a:p>
          <a:p>
            <a:pPr>
              <a:defRPr/>
            </a:pPr>
            <a:r>
              <a:rPr lang="en-CA" dirty="0"/>
              <a:t>…because that’s its job!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801813" y="5661025"/>
            <a:ext cx="72342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altLang="en-US" sz="6600" i="1">
                <a:solidFill>
                  <a:srgbClr val="FF0000"/>
                </a:solidFill>
              </a:rPr>
              <a:t>REMEMBER THAT!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rknbar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brknba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rknba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knba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knba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SCI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2020-07-ListsCollections</Template>
  <TotalTime>2314</TotalTime>
  <Words>4389</Words>
  <Application>Microsoft Office PowerPoint</Application>
  <PresentationFormat>On-screen Show (4:3)</PresentationFormat>
  <Paragraphs>696</Paragraphs>
  <Slides>77</Slides>
  <Notes>68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77</vt:i4>
      </vt:variant>
    </vt:vector>
  </HeadingPairs>
  <TitlesOfParts>
    <vt:vector size="89" baseType="lpstr">
      <vt:lpstr>-apple-system</vt:lpstr>
      <vt:lpstr>Arial</vt:lpstr>
      <vt:lpstr>Calibri</vt:lpstr>
      <vt:lpstr>Courier New</vt:lpstr>
      <vt:lpstr>Monotype Sorts</vt:lpstr>
      <vt:lpstr>Times New Roman</vt:lpstr>
      <vt:lpstr>Wingdings</vt:lpstr>
      <vt:lpstr>06loops</vt:lpstr>
      <vt:lpstr>1_CSCITheme</vt:lpstr>
      <vt:lpstr>CSCITheme</vt:lpstr>
      <vt:lpstr>brknbars</vt:lpstr>
      <vt:lpstr>2_CSCITheme</vt:lpstr>
      <vt:lpstr>Recursion</vt:lpstr>
      <vt:lpstr>Recursion</vt:lpstr>
      <vt:lpstr>Methods</vt:lpstr>
      <vt:lpstr>The Job of the Method</vt:lpstr>
      <vt:lpstr>Doing The Job</vt:lpstr>
      <vt:lpstr>Arguments and Parameters</vt:lpstr>
      <vt:lpstr>Arguments and Parameters</vt:lpstr>
      <vt:lpstr>Arguments and Parameters</vt:lpstr>
      <vt:lpstr>Methods and Arguments</vt:lpstr>
      <vt:lpstr>A Fern</vt:lpstr>
      <vt:lpstr>The drawFern Method</vt:lpstr>
      <vt:lpstr>Drawing the Fern</vt:lpstr>
      <vt:lpstr>Drawing Another Fern</vt:lpstr>
      <vt:lpstr>Exercise:  Draw this Fern</vt:lpstr>
      <vt:lpstr>Compare these Ferns</vt:lpstr>
      <vt:lpstr>One Fern is Part of the Other</vt:lpstr>
      <vt:lpstr>Drawing the Fern</vt:lpstr>
      <vt:lpstr>Drawing the Fern</vt:lpstr>
      <vt:lpstr>Drawing Smaller Ferns</vt:lpstr>
      <vt:lpstr>drawFern Function</vt:lpstr>
      <vt:lpstr>drawFern Function</vt:lpstr>
      <vt:lpstr>Recursion</vt:lpstr>
      <vt:lpstr>Conditional Recursive Call</vt:lpstr>
      <vt:lpstr>Recursive Calls “Bottom out”</vt:lpstr>
      <vt:lpstr>Fractals</vt:lpstr>
      <vt:lpstr>What is Recursion</vt:lpstr>
      <vt:lpstr>Recursion in drawFern</vt:lpstr>
      <vt:lpstr>Koch’s Snowflake</vt:lpstr>
      <vt:lpstr>A Snowflake Edge</vt:lpstr>
      <vt:lpstr>Recursion in the Snowflake</vt:lpstr>
      <vt:lpstr>Drawing the Snowflake Edge</vt:lpstr>
      <vt:lpstr>Exercise</vt:lpstr>
      <vt:lpstr>Definitions and Recursion</vt:lpstr>
      <vt:lpstr>Conditional Definitions</vt:lpstr>
      <vt:lpstr>Recursive Definitions</vt:lpstr>
      <vt:lpstr>Understanding Recursive Defns</vt:lpstr>
      <vt:lpstr>Getting Smaller</vt:lpstr>
      <vt:lpstr>Recursion in Factorial</vt:lpstr>
      <vt:lpstr>Recursive Function Definitions</vt:lpstr>
      <vt:lpstr>Calling a Recursive Function</vt:lpstr>
      <vt:lpstr>Recursive Function Definitions</vt:lpstr>
      <vt:lpstr>Recursive Function Definitions</vt:lpstr>
      <vt:lpstr>Exercise</vt:lpstr>
      <vt:lpstr>Thinking Recursively</vt:lpstr>
      <vt:lpstr>Coding Recursively</vt:lpstr>
      <vt:lpstr>Towers of Hanoi</vt:lpstr>
      <vt:lpstr>What Would be Easy?</vt:lpstr>
      <vt:lpstr>A Little Less Easy</vt:lpstr>
      <vt:lpstr>More Disks?</vt:lpstr>
      <vt:lpstr>Towers of Hanoi (5 disks)</vt:lpstr>
      <vt:lpstr>Towers of Hanoi (5 disks)</vt:lpstr>
      <vt:lpstr>Towers of Hanoi (5 disks)</vt:lpstr>
      <vt:lpstr>Towers of Hanoi (Version 1)</vt:lpstr>
      <vt:lpstr>Towers of Hanoi (3 disks)</vt:lpstr>
      <vt:lpstr>Towers of Hanoi (3 disks)</vt:lpstr>
      <vt:lpstr>Towers of Hanoi (3 disks)</vt:lpstr>
      <vt:lpstr>Towers of Hanoi (3 disks)</vt:lpstr>
      <vt:lpstr>Towers of Hanoi (3 disks)</vt:lpstr>
      <vt:lpstr>Towers of Hanoi (3 disks)</vt:lpstr>
      <vt:lpstr>Towers of Hanoi (3 disks)</vt:lpstr>
      <vt:lpstr>Towers of Hanoi (3 disks)</vt:lpstr>
      <vt:lpstr>Towers of Hanoi (Version 1)</vt:lpstr>
      <vt:lpstr>Towers of Hanoi (Version 1)</vt:lpstr>
      <vt:lpstr>What’s Easier than One Disk?</vt:lpstr>
      <vt:lpstr>Recursive Sorting Method</vt:lpstr>
      <vt:lpstr>Binary Search</vt:lpstr>
      <vt:lpstr>Binary Search</vt:lpstr>
      <vt:lpstr>Binary Search: Smaller Lists</vt:lpstr>
      <vt:lpstr>Binary Search: Stopping</vt:lpstr>
      <vt:lpstr>Binary Search Public Method</vt:lpstr>
      <vt:lpstr>Binary Search Private Method</vt:lpstr>
      <vt:lpstr>Binary Search Time</vt:lpstr>
      <vt:lpstr>Binary Search Time</vt:lpstr>
      <vt:lpstr>Recursion, Simplicity &amp; Speed</vt:lpstr>
      <vt:lpstr>But Some Things are Just Slow</vt:lpstr>
      <vt:lpstr>Algorithmic Analysis</vt:lpstr>
      <vt:lpstr>Questions</vt:lpstr>
    </vt:vector>
  </TitlesOfParts>
  <Company>St. Mary's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Young</dc:creator>
  <cp:lastModifiedBy>Mark Young</cp:lastModifiedBy>
  <cp:revision>100</cp:revision>
  <dcterms:created xsi:type="dcterms:W3CDTF">1999-07-05T20:08:04Z</dcterms:created>
  <dcterms:modified xsi:type="dcterms:W3CDTF">2021-03-28T18:53:34Z</dcterms:modified>
</cp:coreProperties>
</file>