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2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993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010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2568" y="171450"/>
            <a:ext cx="2595033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7467" y="171450"/>
            <a:ext cx="7581900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68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308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581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21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827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671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95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271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5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11152717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 sz="1800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897467" y="171450"/>
            <a:ext cx="1033780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4876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9416-EBB8-464B-8051-CFAD7FAC1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Cabin: Basic Rent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19EA6C-E66E-47F5-B48A-9085D755E0A2}"/>
              </a:ext>
            </a:extLst>
          </p:cNvPr>
          <p:cNvSpPr/>
          <p:nvPr/>
        </p:nvSpPr>
        <p:spPr bwMode="auto">
          <a:xfrm>
            <a:off x="641872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Daisy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1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0</a:t>
            </a:r>
            <a:endParaRPr lang="en-CA" dirty="0">
              <a:latin typeface="Times New Roman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8FA5F7-F690-4D85-861C-69BE60B8C7F9}"/>
              </a:ext>
            </a:extLst>
          </p:cNvPr>
          <p:cNvSpPr/>
          <p:nvPr/>
        </p:nvSpPr>
        <p:spPr bwMode="auto">
          <a:xfrm>
            <a:off x="4531637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Violet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2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0</a:t>
            </a:r>
            <a:endParaRPr lang="en-CA" dirty="0"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CB28AB-0A98-4278-AE24-0093726C54CD}"/>
              </a:ext>
            </a:extLst>
          </p:cNvPr>
          <p:cNvSpPr/>
          <p:nvPr/>
        </p:nvSpPr>
        <p:spPr bwMode="auto">
          <a:xfrm>
            <a:off x="8468797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Rose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3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0</a:t>
            </a:r>
            <a:endParaRPr lang="en-CA" dirty="0">
              <a:latin typeface="Times New Roman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7C322A-C335-401E-AEC8-C1D7C42B10B0}"/>
              </a:ext>
            </a:extLst>
          </p:cNvPr>
          <p:cNvSpPr/>
          <p:nvPr/>
        </p:nvSpPr>
        <p:spPr bwMode="auto">
          <a:xfrm>
            <a:off x="581341" y="2029457"/>
            <a:ext cx="2688699" cy="122847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baseRate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:	120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extraRoomRate</a:t>
            </a:r>
            <a:r>
              <a:rPr lang="en-US" dirty="0">
                <a:latin typeface="Times New Roman" charset="0"/>
              </a:rPr>
              <a:t>:	30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extraPersonRate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:	20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93C551-57D4-45EE-AF81-7257D87791F1}"/>
              </a:ext>
            </a:extLst>
          </p:cNvPr>
          <p:cNvSpPr txBox="1"/>
          <p:nvPr/>
        </p:nvSpPr>
        <p:spPr>
          <a:xfrm>
            <a:off x="940522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baseRate</a:t>
            </a:r>
            <a:r>
              <a:rPr lang="en-US" sz="2000" dirty="0">
                <a:solidFill>
                  <a:schemeClr val="bg2"/>
                </a:solidFill>
              </a:rPr>
              <a:t>:	120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extraRoom</a:t>
            </a:r>
            <a:r>
              <a:rPr lang="en-US" sz="2000" dirty="0">
                <a:solidFill>
                  <a:schemeClr val="bg2"/>
                </a:solidFill>
              </a:rPr>
              <a:t>(0):	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basicRent</a:t>
            </a:r>
            <a:r>
              <a:rPr lang="en-US" sz="2000" dirty="0">
                <a:solidFill>
                  <a:schemeClr val="bg2"/>
                </a:solidFill>
              </a:rPr>
              <a:t>:	120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FF432C-4980-4840-9384-9369B759589F}"/>
              </a:ext>
            </a:extLst>
          </p:cNvPr>
          <p:cNvSpPr txBox="1"/>
          <p:nvPr/>
        </p:nvSpPr>
        <p:spPr>
          <a:xfrm>
            <a:off x="4849731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baseRate</a:t>
            </a:r>
            <a:r>
              <a:rPr lang="en-US" sz="2000" dirty="0">
                <a:solidFill>
                  <a:schemeClr val="bg2"/>
                </a:solidFill>
              </a:rPr>
              <a:t>:	120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extraRoom</a:t>
            </a:r>
            <a:r>
              <a:rPr lang="en-US" sz="2000" dirty="0">
                <a:solidFill>
                  <a:schemeClr val="bg2"/>
                </a:solidFill>
              </a:rPr>
              <a:t>(1):	30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basicRent</a:t>
            </a:r>
            <a:r>
              <a:rPr lang="en-US" sz="2000" dirty="0">
                <a:solidFill>
                  <a:schemeClr val="bg2"/>
                </a:solidFill>
              </a:rPr>
              <a:t>:	150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6E91FA-6D58-47AA-A980-BBE1CD25435D}"/>
              </a:ext>
            </a:extLst>
          </p:cNvPr>
          <p:cNvSpPr txBox="1"/>
          <p:nvPr/>
        </p:nvSpPr>
        <p:spPr>
          <a:xfrm>
            <a:off x="8792775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baseRate</a:t>
            </a:r>
            <a:r>
              <a:rPr lang="en-US" sz="2000" dirty="0">
                <a:solidFill>
                  <a:schemeClr val="bg2"/>
                </a:solidFill>
              </a:rPr>
              <a:t>:	120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extraRoom</a:t>
            </a:r>
            <a:r>
              <a:rPr lang="en-US" sz="2000" dirty="0">
                <a:solidFill>
                  <a:schemeClr val="bg2"/>
                </a:solidFill>
              </a:rPr>
              <a:t>(2):	60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basicRent</a:t>
            </a:r>
            <a:r>
              <a:rPr lang="en-US" sz="2000" dirty="0">
                <a:solidFill>
                  <a:schemeClr val="bg2"/>
                </a:solidFill>
              </a:rPr>
              <a:t>:	180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148745-8B79-4E93-B8B2-C2E2A75601F8}"/>
              </a:ext>
            </a:extLst>
          </p:cNvPr>
          <p:cNvSpPr txBox="1"/>
          <p:nvPr/>
        </p:nvSpPr>
        <p:spPr>
          <a:xfrm>
            <a:off x="3530428" y="2071016"/>
            <a:ext cx="74815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2"/>
                </a:solidFill>
              </a:rPr>
              <a:t>baseRate</a:t>
            </a:r>
            <a:r>
              <a:rPr lang="en-US" dirty="0">
                <a:solidFill>
                  <a:schemeClr val="bg2"/>
                </a:solidFill>
              </a:rPr>
              <a:t> = charge for one room cabin</a:t>
            </a:r>
          </a:p>
          <a:p>
            <a:r>
              <a:rPr lang="en-US" dirty="0" err="1">
                <a:solidFill>
                  <a:schemeClr val="bg2"/>
                </a:solidFill>
              </a:rPr>
              <a:t>extraRoomRate</a:t>
            </a:r>
            <a:r>
              <a:rPr lang="en-US" dirty="0">
                <a:solidFill>
                  <a:schemeClr val="bg2"/>
                </a:solidFill>
              </a:rPr>
              <a:t> = amount for each room after 1</a:t>
            </a:r>
            <a:r>
              <a:rPr lang="en-US" baseline="30000" dirty="0">
                <a:solidFill>
                  <a:schemeClr val="bg2"/>
                </a:solidFill>
              </a:rPr>
              <a:t>st</a:t>
            </a:r>
          </a:p>
          <a:p>
            <a:r>
              <a:rPr lang="en-US" dirty="0" err="1">
                <a:solidFill>
                  <a:schemeClr val="bg2"/>
                </a:solidFill>
              </a:rPr>
              <a:t>basicRent</a:t>
            </a:r>
            <a:r>
              <a:rPr lang="en-US" dirty="0">
                <a:solidFill>
                  <a:schemeClr val="bg2"/>
                </a:solidFill>
              </a:rPr>
              <a:t> = </a:t>
            </a:r>
            <a:r>
              <a:rPr lang="en-US" dirty="0" err="1">
                <a:solidFill>
                  <a:schemeClr val="bg2"/>
                </a:solidFill>
              </a:rPr>
              <a:t>baseRate</a:t>
            </a:r>
            <a:r>
              <a:rPr lang="en-US" dirty="0">
                <a:solidFill>
                  <a:schemeClr val="bg2"/>
                </a:solidFill>
              </a:rPr>
              <a:t> + (</a:t>
            </a:r>
            <a:r>
              <a:rPr lang="en-US" dirty="0" err="1">
                <a:solidFill>
                  <a:schemeClr val="bg2"/>
                </a:solidFill>
              </a:rPr>
              <a:t>numRooms</a:t>
            </a:r>
            <a:r>
              <a:rPr lang="en-US" dirty="0">
                <a:solidFill>
                  <a:schemeClr val="bg2"/>
                </a:solidFill>
              </a:rPr>
              <a:t> – 1) * </a:t>
            </a:r>
            <a:r>
              <a:rPr lang="en-US" dirty="0" err="1">
                <a:solidFill>
                  <a:schemeClr val="bg2"/>
                </a:solidFill>
              </a:rPr>
              <a:t>extraRoomRate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D51411-5213-4F89-A2A4-77127B2F81C1}"/>
              </a:ext>
            </a:extLst>
          </p:cNvPr>
          <p:cNvSpPr txBox="1"/>
          <p:nvPr/>
        </p:nvSpPr>
        <p:spPr>
          <a:xfrm>
            <a:off x="2749268" y="6400791"/>
            <a:ext cx="6449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2"/>
                </a:solidFill>
              </a:rPr>
              <a:t>NOTE:  all these values are calculated (not saved!)</a:t>
            </a:r>
            <a:endParaRPr lang="en-CA" i="1" dirty="0">
              <a:solidFill>
                <a:schemeClr val="bg2"/>
              </a:solidFill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CBFC8CE7-D985-4BB1-8254-D0DE9DFE9E12}"/>
              </a:ext>
            </a:extLst>
          </p:cNvPr>
          <p:cNvCxnSpPr>
            <a:stCxn id="12" idx="1"/>
            <a:endCxn id="8" idx="2"/>
          </p:cNvCxnSpPr>
          <p:nvPr/>
        </p:nvCxnSpPr>
        <p:spPr bwMode="auto">
          <a:xfrm rot="10800000">
            <a:off x="2062352" y="6153682"/>
            <a:ext cx="686917" cy="47794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9229354-70E2-40BB-ABF5-EFD82C4032DF}"/>
              </a:ext>
            </a:extLst>
          </p:cNvPr>
          <p:cNvCxnSpPr>
            <a:cxnSpLocks/>
            <a:stCxn id="12" idx="3"/>
            <a:endCxn id="10" idx="2"/>
          </p:cNvCxnSpPr>
          <p:nvPr/>
        </p:nvCxnSpPr>
        <p:spPr bwMode="auto">
          <a:xfrm flipV="1">
            <a:off x="9198469" y="6153681"/>
            <a:ext cx="716135" cy="47794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D8E91AC9-AF84-4009-A275-6AD039781D6D}"/>
              </a:ext>
            </a:extLst>
          </p:cNvPr>
          <p:cNvCxnSpPr>
            <a:cxnSpLocks/>
            <a:stCxn id="12" idx="0"/>
            <a:endCxn id="9" idx="2"/>
          </p:cNvCxnSpPr>
          <p:nvPr/>
        </p:nvCxnSpPr>
        <p:spPr bwMode="auto">
          <a:xfrm rot="16200000" flipV="1">
            <a:off x="5849160" y="6276081"/>
            <a:ext cx="247110" cy="23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5573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9416-EBB8-464B-8051-CFAD7FAC1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Cabin: Surcharge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19EA6C-E66E-47F5-B48A-9085D755E0A2}"/>
              </a:ext>
            </a:extLst>
          </p:cNvPr>
          <p:cNvSpPr/>
          <p:nvPr/>
        </p:nvSpPr>
        <p:spPr bwMode="auto">
          <a:xfrm>
            <a:off x="641872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Daisy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1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2</a:t>
            </a:r>
            <a:endParaRPr lang="en-CA" dirty="0">
              <a:latin typeface="Times New Roman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8FA5F7-F690-4D85-861C-69BE60B8C7F9}"/>
              </a:ext>
            </a:extLst>
          </p:cNvPr>
          <p:cNvSpPr/>
          <p:nvPr/>
        </p:nvSpPr>
        <p:spPr bwMode="auto">
          <a:xfrm>
            <a:off x="4531637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Violet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2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3</a:t>
            </a:r>
            <a:endParaRPr lang="en-CA" dirty="0"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CB28AB-0A98-4278-AE24-0093726C54CD}"/>
              </a:ext>
            </a:extLst>
          </p:cNvPr>
          <p:cNvSpPr/>
          <p:nvPr/>
        </p:nvSpPr>
        <p:spPr bwMode="auto">
          <a:xfrm>
            <a:off x="8468797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Rose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3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8</a:t>
            </a:r>
            <a:endParaRPr lang="en-CA" dirty="0">
              <a:latin typeface="Times New Roman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7C322A-C335-401E-AEC8-C1D7C42B10B0}"/>
              </a:ext>
            </a:extLst>
          </p:cNvPr>
          <p:cNvSpPr/>
          <p:nvPr/>
        </p:nvSpPr>
        <p:spPr bwMode="auto">
          <a:xfrm>
            <a:off x="581341" y="2029457"/>
            <a:ext cx="2688699" cy="122847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baseRate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:	120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extraRoomRate</a:t>
            </a:r>
            <a:r>
              <a:rPr lang="en-US" dirty="0">
                <a:latin typeface="Times New Roman" charset="0"/>
              </a:rPr>
              <a:t>:	30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extraPersonRate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:	20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93C551-57D4-45EE-AF81-7257D87791F1}"/>
              </a:ext>
            </a:extLst>
          </p:cNvPr>
          <p:cNvSpPr txBox="1"/>
          <p:nvPr/>
        </p:nvSpPr>
        <p:spPr>
          <a:xfrm>
            <a:off x="940522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usualMax</a:t>
            </a:r>
            <a:r>
              <a:rPr lang="en-US" sz="2000" dirty="0">
                <a:solidFill>
                  <a:schemeClr val="bg2"/>
                </a:solidFill>
              </a:rPr>
              <a:t>:	2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extraPeople</a:t>
            </a:r>
            <a:r>
              <a:rPr lang="en-US" sz="2000" dirty="0">
                <a:solidFill>
                  <a:schemeClr val="bg2"/>
                </a:solidFill>
              </a:rPr>
              <a:t>:	0</a:t>
            </a:r>
          </a:p>
          <a:p>
            <a:pPr>
              <a:tabLst>
                <a:tab pos="1974850" algn="r"/>
              </a:tabLst>
            </a:pPr>
            <a:r>
              <a:rPr lang="en-US" sz="2000" dirty="0">
                <a:solidFill>
                  <a:schemeClr val="bg2"/>
                </a:solidFill>
              </a:rPr>
              <a:t>surcharge:	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FF432C-4980-4840-9384-9369B759589F}"/>
              </a:ext>
            </a:extLst>
          </p:cNvPr>
          <p:cNvSpPr txBox="1"/>
          <p:nvPr/>
        </p:nvSpPr>
        <p:spPr>
          <a:xfrm>
            <a:off x="4849731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usualMax</a:t>
            </a:r>
            <a:r>
              <a:rPr lang="en-US" sz="2000" dirty="0">
                <a:solidFill>
                  <a:schemeClr val="bg2"/>
                </a:solidFill>
              </a:rPr>
              <a:t>:	4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extraPeople</a:t>
            </a:r>
            <a:r>
              <a:rPr lang="en-US" sz="2000" dirty="0">
                <a:solidFill>
                  <a:schemeClr val="bg2"/>
                </a:solidFill>
              </a:rPr>
              <a:t>:	0</a:t>
            </a:r>
          </a:p>
          <a:p>
            <a:pPr>
              <a:tabLst>
                <a:tab pos="1974850" algn="r"/>
              </a:tabLst>
            </a:pPr>
            <a:r>
              <a:rPr lang="en-US" sz="2000" dirty="0">
                <a:solidFill>
                  <a:schemeClr val="bg2"/>
                </a:solidFill>
              </a:rPr>
              <a:t>surcharge:	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6E91FA-6D58-47AA-A980-BBE1CD25435D}"/>
              </a:ext>
            </a:extLst>
          </p:cNvPr>
          <p:cNvSpPr txBox="1"/>
          <p:nvPr/>
        </p:nvSpPr>
        <p:spPr>
          <a:xfrm>
            <a:off x="8792775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usualMax</a:t>
            </a:r>
            <a:r>
              <a:rPr lang="en-US" sz="2000" dirty="0">
                <a:solidFill>
                  <a:schemeClr val="bg2"/>
                </a:solidFill>
              </a:rPr>
              <a:t>:	6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extraPeople</a:t>
            </a:r>
            <a:r>
              <a:rPr lang="en-US" sz="2000" dirty="0">
                <a:solidFill>
                  <a:schemeClr val="bg2"/>
                </a:solidFill>
              </a:rPr>
              <a:t>:	2</a:t>
            </a:r>
          </a:p>
          <a:p>
            <a:pPr>
              <a:tabLst>
                <a:tab pos="1974850" algn="r"/>
              </a:tabLst>
            </a:pPr>
            <a:r>
              <a:rPr lang="en-US" sz="2000" dirty="0">
                <a:solidFill>
                  <a:schemeClr val="bg2"/>
                </a:solidFill>
              </a:rPr>
              <a:t>surcharge:	40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06D0E6-E4E6-426E-8FFF-A982016B6C2B}"/>
              </a:ext>
            </a:extLst>
          </p:cNvPr>
          <p:cNvSpPr txBox="1"/>
          <p:nvPr/>
        </p:nvSpPr>
        <p:spPr>
          <a:xfrm>
            <a:off x="3530428" y="2071016"/>
            <a:ext cx="75961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2"/>
                </a:solidFill>
              </a:rPr>
              <a:t>extraPersonRate</a:t>
            </a:r>
            <a:r>
              <a:rPr lang="en-US" dirty="0">
                <a:solidFill>
                  <a:schemeClr val="bg2"/>
                </a:solidFill>
              </a:rPr>
              <a:t> = amount for each person over usual max</a:t>
            </a:r>
          </a:p>
          <a:p>
            <a:r>
              <a:rPr lang="en-US" dirty="0" err="1">
                <a:solidFill>
                  <a:schemeClr val="bg2"/>
                </a:solidFill>
              </a:rPr>
              <a:t>usualMax</a:t>
            </a:r>
            <a:r>
              <a:rPr lang="en-US" dirty="0">
                <a:solidFill>
                  <a:schemeClr val="bg2"/>
                </a:solidFill>
              </a:rPr>
              <a:t> = 2 * </a:t>
            </a:r>
            <a:r>
              <a:rPr lang="en-US" dirty="0" err="1">
                <a:solidFill>
                  <a:schemeClr val="bg2"/>
                </a:solidFill>
              </a:rPr>
              <a:t>numRooms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surcharge = (</a:t>
            </a:r>
            <a:r>
              <a:rPr lang="en-US" dirty="0" err="1">
                <a:solidFill>
                  <a:schemeClr val="bg2"/>
                </a:solidFill>
              </a:rPr>
              <a:t>numOccupants</a:t>
            </a:r>
            <a:r>
              <a:rPr lang="en-US" dirty="0">
                <a:solidFill>
                  <a:schemeClr val="bg2"/>
                </a:solidFill>
              </a:rPr>
              <a:t> – </a:t>
            </a:r>
            <a:r>
              <a:rPr lang="en-US" dirty="0" err="1">
                <a:solidFill>
                  <a:schemeClr val="bg2"/>
                </a:solidFill>
              </a:rPr>
              <a:t>usualMax</a:t>
            </a:r>
            <a:r>
              <a:rPr lang="en-US" dirty="0">
                <a:solidFill>
                  <a:schemeClr val="bg2"/>
                </a:solidFill>
              </a:rPr>
              <a:t>) * </a:t>
            </a:r>
            <a:r>
              <a:rPr lang="en-US" dirty="0" err="1">
                <a:solidFill>
                  <a:schemeClr val="bg2"/>
                </a:solidFill>
              </a:rPr>
              <a:t>extraPersonRate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	</a:t>
            </a:r>
            <a:r>
              <a:rPr lang="en-US" i="1" dirty="0">
                <a:solidFill>
                  <a:schemeClr val="bg2"/>
                </a:solidFill>
              </a:rPr>
              <a:t>but only if </a:t>
            </a:r>
            <a:r>
              <a:rPr lang="en-US" i="1" dirty="0" err="1">
                <a:solidFill>
                  <a:schemeClr val="bg2"/>
                </a:solidFill>
              </a:rPr>
              <a:t>numOccupants</a:t>
            </a:r>
            <a:r>
              <a:rPr lang="en-US" i="1" dirty="0">
                <a:solidFill>
                  <a:schemeClr val="bg2"/>
                </a:solidFill>
              </a:rPr>
              <a:t> &gt; </a:t>
            </a:r>
            <a:r>
              <a:rPr lang="en-US" i="1" dirty="0" err="1">
                <a:solidFill>
                  <a:schemeClr val="bg2"/>
                </a:solidFill>
              </a:rPr>
              <a:t>usualMax</a:t>
            </a:r>
            <a:endParaRPr lang="en-US" i="1" dirty="0">
              <a:solidFill>
                <a:schemeClr val="bg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F268E2-549E-44E9-9E76-03F2B51BE1D4}"/>
              </a:ext>
            </a:extLst>
          </p:cNvPr>
          <p:cNvSpPr txBox="1"/>
          <p:nvPr/>
        </p:nvSpPr>
        <p:spPr>
          <a:xfrm>
            <a:off x="2749268" y="6400791"/>
            <a:ext cx="6449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2"/>
                </a:solidFill>
              </a:rPr>
              <a:t>NOTE:  all these values are calculated (not saved!)</a:t>
            </a:r>
            <a:endParaRPr lang="en-CA" i="1" dirty="0">
              <a:solidFill>
                <a:schemeClr val="bg2"/>
              </a:solidFill>
            </a:endParaRP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F2236EFB-A0F5-4799-B7C8-C03E2FFF3D2C}"/>
              </a:ext>
            </a:extLst>
          </p:cNvPr>
          <p:cNvCxnSpPr>
            <a:cxnSpLocks/>
            <a:stCxn id="12" idx="1"/>
            <a:endCxn id="8" idx="2"/>
          </p:cNvCxnSpPr>
          <p:nvPr/>
        </p:nvCxnSpPr>
        <p:spPr bwMode="auto">
          <a:xfrm rot="10800000">
            <a:off x="2062352" y="6153682"/>
            <a:ext cx="686917" cy="47794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5CD7B659-6316-49A9-8653-AE6B96EFEB8F}"/>
              </a:ext>
            </a:extLst>
          </p:cNvPr>
          <p:cNvCxnSpPr>
            <a:cxnSpLocks/>
            <a:stCxn id="12" idx="3"/>
            <a:endCxn id="10" idx="2"/>
          </p:cNvCxnSpPr>
          <p:nvPr/>
        </p:nvCxnSpPr>
        <p:spPr bwMode="auto">
          <a:xfrm flipV="1">
            <a:off x="9198469" y="6153681"/>
            <a:ext cx="716135" cy="47794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C2A4C829-46C4-4DFA-A683-BC1CE5D41990}"/>
              </a:ext>
            </a:extLst>
          </p:cNvPr>
          <p:cNvCxnSpPr>
            <a:cxnSpLocks/>
            <a:stCxn id="12" idx="0"/>
            <a:endCxn id="9" idx="2"/>
          </p:cNvCxnSpPr>
          <p:nvPr/>
        </p:nvCxnSpPr>
        <p:spPr bwMode="auto">
          <a:xfrm rot="16200000" flipV="1">
            <a:off x="5849160" y="6276081"/>
            <a:ext cx="247110" cy="23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9155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9416-EBB8-464B-8051-CFAD7FAC1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Cabin: Current Rent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19EA6C-E66E-47F5-B48A-9085D755E0A2}"/>
              </a:ext>
            </a:extLst>
          </p:cNvPr>
          <p:cNvSpPr/>
          <p:nvPr/>
        </p:nvSpPr>
        <p:spPr bwMode="auto">
          <a:xfrm>
            <a:off x="641872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Daisy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1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2</a:t>
            </a:r>
            <a:endParaRPr lang="en-CA" dirty="0">
              <a:latin typeface="Times New Roman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8FA5F7-F690-4D85-861C-69BE60B8C7F9}"/>
              </a:ext>
            </a:extLst>
          </p:cNvPr>
          <p:cNvSpPr/>
          <p:nvPr/>
        </p:nvSpPr>
        <p:spPr bwMode="auto">
          <a:xfrm>
            <a:off x="4531637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Violet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2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0</a:t>
            </a:r>
            <a:endParaRPr lang="en-CA" dirty="0"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CB28AB-0A98-4278-AE24-0093726C54CD}"/>
              </a:ext>
            </a:extLst>
          </p:cNvPr>
          <p:cNvSpPr/>
          <p:nvPr/>
        </p:nvSpPr>
        <p:spPr bwMode="auto">
          <a:xfrm>
            <a:off x="8468797" y="3909548"/>
            <a:ext cx="2567635" cy="12284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2422525" algn="r"/>
              </a:tabLst>
            </a:pPr>
            <a:r>
              <a:rPr lang="en-US" dirty="0">
                <a:latin typeface="Times New Roman" charset="0"/>
              </a:rPr>
              <a:t>name:	Rose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numRooms</a:t>
            </a:r>
            <a:r>
              <a:rPr lang="en-US" dirty="0">
                <a:latin typeface="Times New Roman" charset="0"/>
              </a:rPr>
              <a:t>:	3</a:t>
            </a:r>
          </a:p>
          <a:p>
            <a:pPr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numOccupants</a:t>
            </a:r>
            <a:r>
              <a:rPr lang="en-US" dirty="0">
                <a:latin typeface="Times New Roman" charset="0"/>
              </a:rPr>
              <a:t>:	8</a:t>
            </a:r>
            <a:endParaRPr lang="en-CA" dirty="0">
              <a:latin typeface="Times New Roman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7C322A-C335-401E-AEC8-C1D7C42B10B0}"/>
              </a:ext>
            </a:extLst>
          </p:cNvPr>
          <p:cNvSpPr/>
          <p:nvPr/>
        </p:nvSpPr>
        <p:spPr bwMode="auto">
          <a:xfrm>
            <a:off x="581341" y="2029457"/>
            <a:ext cx="2688699" cy="122847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baseRate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:	120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lang="en-US" dirty="0" err="1">
                <a:latin typeface="Times New Roman" charset="0"/>
              </a:rPr>
              <a:t>extraRoomRate</a:t>
            </a:r>
            <a:r>
              <a:rPr lang="en-US" dirty="0">
                <a:latin typeface="Times New Roman" charset="0"/>
              </a:rPr>
              <a:t>:	30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2525" algn="r"/>
              </a:tabLs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extraPersonRate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:	20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93C551-57D4-45EE-AF81-7257D87791F1}"/>
              </a:ext>
            </a:extLst>
          </p:cNvPr>
          <p:cNvSpPr txBox="1"/>
          <p:nvPr/>
        </p:nvSpPr>
        <p:spPr>
          <a:xfrm>
            <a:off x="940522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basicRent</a:t>
            </a:r>
            <a:r>
              <a:rPr lang="en-US" sz="2000" dirty="0">
                <a:solidFill>
                  <a:schemeClr val="bg2"/>
                </a:solidFill>
              </a:rPr>
              <a:t>:	120</a:t>
            </a:r>
          </a:p>
          <a:p>
            <a:pPr>
              <a:tabLst>
                <a:tab pos="1974850" algn="r"/>
              </a:tabLst>
            </a:pPr>
            <a:r>
              <a:rPr lang="en-US" sz="2000" dirty="0">
                <a:solidFill>
                  <a:schemeClr val="bg2"/>
                </a:solidFill>
              </a:rPr>
              <a:t>surcharge:	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currentRent</a:t>
            </a:r>
            <a:r>
              <a:rPr lang="en-US" sz="2000" dirty="0">
                <a:solidFill>
                  <a:schemeClr val="bg2"/>
                </a:solidFill>
              </a:rPr>
              <a:t>:	120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FF432C-4980-4840-9384-9369B759589F}"/>
              </a:ext>
            </a:extLst>
          </p:cNvPr>
          <p:cNvSpPr txBox="1"/>
          <p:nvPr/>
        </p:nvSpPr>
        <p:spPr>
          <a:xfrm>
            <a:off x="4849731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basicRent</a:t>
            </a:r>
            <a:r>
              <a:rPr lang="en-US" sz="2000" dirty="0">
                <a:solidFill>
                  <a:schemeClr val="bg2"/>
                </a:solidFill>
              </a:rPr>
              <a:t>:	150</a:t>
            </a:r>
          </a:p>
          <a:p>
            <a:pPr>
              <a:tabLst>
                <a:tab pos="1974850" algn="r"/>
              </a:tabLst>
            </a:pPr>
            <a:r>
              <a:rPr lang="en-US" sz="2000" dirty="0">
                <a:solidFill>
                  <a:schemeClr val="bg2"/>
                </a:solidFill>
              </a:rPr>
              <a:t>surcharge:	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currentRent</a:t>
            </a:r>
            <a:r>
              <a:rPr lang="en-US" sz="2000" dirty="0">
                <a:solidFill>
                  <a:schemeClr val="bg2"/>
                </a:solidFill>
              </a:rPr>
              <a:t>:	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6E91FA-6D58-47AA-A980-BBE1CD25435D}"/>
              </a:ext>
            </a:extLst>
          </p:cNvPr>
          <p:cNvSpPr txBox="1"/>
          <p:nvPr/>
        </p:nvSpPr>
        <p:spPr>
          <a:xfrm>
            <a:off x="8792775" y="5138018"/>
            <a:ext cx="2243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basicRent</a:t>
            </a:r>
            <a:r>
              <a:rPr lang="en-US" sz="2000" dirty="0">
                <a:solidFill>
                  <a:schemeClr val="bg2"/>
                </a:solidFill>
              </a:rPr>
              <a:t>:	180</a:t>
            </a:r>
          </a:p>
          <a:p>
            <a:pPr>
              <a:tabLst>
                <a:tab pos="1974850" algn="r"/>
              </a:tabLst>
            </a:pPr>
            <a:r>
              <a:rPr lang="en-US" sz="2000" dirty="0">
                <a:solidFill>
                  <a:schemeClr val="bg2"/>
                </a:solidFill>
              </a:rPr>
              <a:t>surcharge:	40</a:t>
            </a:r>
          </a:p>
          <a:p>
            <a:pPr>
              <a:tabLst>
                <a:tab pos="1974850" algn="r"/>
              </a:tabLst>
            </a:pPr>
            <a:r>
              <a:rPr lang="en-US" sz="2000" dirty="0" err="1">
                <a:solidFill>
                  <a:schemeClr val="bg2"/>
                </a:solidFill>
              </a:rPr>
              <a:t>currentRent</a:t>
            </a:r>
            <a:r>
              <a:rPr lang="en-US" sz="2000" dirty="0">
                <a:solidFill>
                  <a:schemeClr val="bg2"/>
                </a:solidFill>
              </a:rPr>
              <a:t>:	220</a:t>
            </a:r>
            <a:endParaRPr lang="en-CA" sz="2000" dirty="0">
              <a:solidFill>
                <a:schemeClr val="bg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06D0E6-E4E6-426E-8FFF-A982016B6C2B}"/>
              </a:ext>
            </a:extLst>
          </p:cNvPr>
          <p:cNvSpPr txBox="1"/>
          <p:nvPr/>
        </p:nvSpPr>
        <p:spPr>
          <a:xfrm>
            <a:off x="3530428" y="2071016"/>
            <a:ext cx="46915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2"/>
                </a:solidFill>
              </a:rPr>
              <a:t>currentRent</a:t>
            </a:r>
            <a:r>
              <a:rPr lang="en-US" dirty="0">
                <a:solidFill>
                  <a:schemeClr val="bg2"/>
                </a:solidFill>
              </a:rPr>
              <a:t> = </a:t>
            </a:r>
            <a:r>
              <a:rPr lang="en-US" dirty="0" err="1">
                <a:solidFill>
                  <a:schemeClr val="bg2"/>
                </a:solidFill>
              </a:rPr>
              <a:t>basicRent</a:t>
            </a:r>
            <a:r>
              <a:rPr lang="en-US" dirty="0">
                <a:solidFill>
                  <a:schemeClr val="bg2"/>
                </a:solidFill>
              </a:rPr>
              <a:t> + surcharge</a:t>
            </a:r>
          </a:p>
          <a:p>
            <a:r>
              <a:rPr lang="en-US" i="1" dirty="0">
                <a:solidFill>
                  <a:schemeClr val="bg2"/>
                </a:solidFill>
              </a:rPr>
              <a:t>	but only if room is occupied!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9CB7FA-1E8C-4B1C-9789-A476783E7A50}"/>
              </a:ext>
            </a:extLst>
          </p:cNvPr>
          <p:cNvSpPr txBox="1"/>
          <p:nvPr/>
        </p:nvSpPr>
        <p:spPr>
          <a:xfrm>
            <a:off x="2749268" y="6400791"/>
            <a:ext cx="6449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2"/>
                </a:solidFill>
              </a:rPr>
              <a:t>NOTE:  all these values are calculated (not saved!)</a:t>
            </a:r>
            <a:endParaRPr lang="en-CA" i="1" dirty="0">
              <a:solidFill>
                <a:schemeClr val="bg2"/>
              </a:solidFill>
            </a:endParaRP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338C7139-9328-46DA-B8FF-50F468B2953F}"/>
              </a:ext>
            </a:extLst>
          </p:cNvPr>
          <p:cNvCxnSpPr>
            <a:cxnSpLocks/>
            <a:stCxn id="12" idx="1"/>
            <a:endCxn id="8" idx="2"/>
          </p:cNvCxnSpPr>
          <p:nvPr/>
        </p:nvCxnSpPr>
        <p:spPr bwMode="auto">
          <a:xfrm rot="10800000">
            <a:off x="2062352" y="6153682"/>
            <a:ext cx="686917" cy="47794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91D7E799-5D11-4F5C-B52C-C1FA9B9BDA21}"/>
              </a:ext>
            </a:extLst>
          </p:cNvPr>
          <p:cNvCxnSpPr>
            <a:cxnSpLocks/>
            <a:stCxn id="12" idx="3"/>
            <a:endCxn id="10" idx="2"/>
          </p:cNvCxnSpPr>
          <p:nvPr/>
        </p:nvCxnSpPr>
        <p:spPr bwMode="auto">
          <a:xfrm flipV="1">
            <a:off x="9198469" y="6153681"/>
            <a:ext cx="716135" cy="47794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157A964D-1F68-4C06-9CCA-854846006927}"/>
              </a:ext>
            </a:extLst>
          </p:cNvPr>
          <p:cNvCxnSpPr>
            <a:cxnSpLocks/>
            <a:stCxn id="12" idx="0"/>
            <a:endCxn id="9" idx="2"/>
          </p:cNvCxnSpPr>
          <p:nvPr/>
        </p:nvCxnSpPr>
        <p:spPr bwMode="auto">
          <a:xfrm rot="16200000" flipV="1">
            <a:off x="5849160" y="6276081"/>
            <a:ext cx="247110" cy="23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85074551"/>
      </p:ext>
    </p:extLst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2020-01-ReviewOfBasics</Template>
  <TotalTime>28</TotalTime>
  <Words>371</Words>
  <Application>Microsoft Office PowerPoint</Application>
  <PresentationFormat>Widescreen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06loops</vt:lpstr>
      <vt:lpstr>Cabin: Basic Rent</vt:lpstr>
      <vt:lpstr>Cabin: Surcharge</vt:lpstr>
      <vt:lpstr>Cabin: Current Rent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A03</dc:title>
  <dc:creator>Mark Young</dc:creator>
  <cp:lastModifiedBy>Mark Young</cp:lastModifiedBy>
  <cp:revision>4</cp:revision>
  <dcterms:created xsi:type="dcterms:W3CDTF">2021-02-09T15:54:46Z</dcterms:created>
  <dcterms:modified xsi:type="dcterms:W3CDTF">2021-02-09T16:23:25Z</dcterms:modified>
</cp:coreProperties>
</file>