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4"/>
  </p:sldMasterIdLst>
  <p:notesMasterIdLst>
    <p:notesMasterId r:id="rId88"/>
  </p:notesMasterIdLst>
  <p:handoutMasterIdLst>
    <p:handoutMasterId r:id="rId89"/>
  </p:handoutMasterIdLst>
  <p:sldIdLst>
    <p:sldId id="263" r:id="rId5"/>
    <p:sldId id="300" r:id="rId6"/>
    <p:sldId id="311" r:id="rId7"/>
    <p:sldId id="313" r:id="rId8"/>
    <p:sldId id="342" r:id="rId9"/>
    <p:sldId id="314" r:id="rId10"/>
    <p:sldId id="312" r:id="rId11"/>
    <p:sldId id="327" r:id="rId12"/>
    <p:sldId id="321" r:id="rId13"/>
    <p:sldId id="315" r:id="rId14"/>
    <p:sldId id="318" r:id="rId15"/>
    <p:sldId id="319" r:id="rId16"/>
    <p:sldId id="320" r:id="rId17"/>
    <p:sldId id="322" r:id="rId18"/>
    <p:sldId id="343" r:id="rId19"/>
    <p:sldId id="341" r:id="rId20"/>
    <p:sldId id="340" r:id="rId21"/>
    <p:sldId id="316" r:id="rId22"/>
    <p:sldId id="323" r:id="rId23"/>
    <p:sldId id="324" r:id="rId24"/>
    <p:sldId id="325" r:id="rId25"/>
    <p:sldId id="326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0" r:id="rId36"/>
    <p:sldId id="328" r:id="rId37"/>
    <p:sldId id="329" r:id="rId38"/>
    <p:sldId id="330" r:id="rId39"/>
    <p:sldId id="331" r:id="rId40"/>
    <p:sldId id="332" r:id="rId41"/>
    <p:sldId id="333" r:id="rId42"/>
    <p:sldId id="317" r:id="rId43"/>
    <p:sldId id="334" r:id="rId44"/>
    <p:sldId id="335" r:id="rId45"/>
    <p:sldId id="336" r:id="rId46"/>
    <p:sldId id="337" r:id="rId47"/>
    <p:sldId id="338" r:id="rId48"/>
    <p:sldId id="339" r:id="rId49"/>
    <p:sldId id="382" r:id="rId50"/>
    <p:sldId id="345" r:id="rId51"/>
    <p:sldId id="346" r:id="rId52"/>
    <p:sldId id="347" r:id="rId53"/>
    <p:sldId id="348" r:id="rId54"/>
    <p:sldId id="349" r:id="rId55"/>
    <p:sldId id="350" r:id="rId56"/>
    <p:sldId id="351" r:id="rId57"/>
    <p:sldId id="352" r:id="rId58"/>
    <p:sldId id="353" r:id="rId59"/>
    <p:sldId id="354" r:id="rId60"/>
    <p:sldId id="355" r:id="rId61"/>
    <p:sldId id="356" r:id="rId62"/>
    <p:sldId id="357" r:id="rId63"/>
    <p:sldId id="358" r:id="rId64"/>
    <p:sldId id="359" r:id="rId65"/>
    <p:sldId id="360" r:id="rId66"/>
    <p:sldId id="361" r:id="rId67"/>
    <p:sldId id="362" r:id="rId68"/>
    <p:sldId id="363" r:id="rId69"/>
    <p:sldId id="364" r:id="rId70"/>
    <p:sldId id="365" r:id="rId71"/>
    <p:sldId id="366" r:id="rId72"/>
    <p:sldId id="367" r:id="rId73"/>
    <p:sldId id="368" r:id="rId74"/>
    <p:sldId id="369" r:id="rId75"/>
    <p:sldId id="370" r:id="rId76"/>
    <p:sldId id="371" r:id="rId77"/>
    <p:sldId id="372" r:id="rId78"/>
    <p:sldId id="373" r:id="rId79"/>
    <p:sldId id="374" r:id="rId80"/>
    <p:sldId id="375" r:id="rId81"/>
    <p:sldId id="376" r:id="rId82"/>
    <p:sldId id="377" r:id="rId83"/>
    <p:sldId id="378" r:id="rId84"/>
    <p:sldId id="379" r:id="rId85"/>
    <p:sldId id="380" r:id="rId86"/>
    <p:sldId id="381" r:id="rId8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00"/>
    <a:srgbClr val="000041"/>
    <a:srgbClr val="FF0041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D6A783-322D-4B3B-806F-E50FEA1AF47E}" v="1" dt="2024-01-05T14:29:17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35" autoAdjust="0"/>
    <p:restoredTop sz="90929"/>
  </p:normalViewPr>
  <p:slideViewPr>
    <p:cSldViewPr>
      <p:cViewPr varScale="1">
        <p:scale>
          <a:sx n="102" d="100"/>
          <a:sy n="102" d="100"/>
        </p:scale>
        <p:origin x="16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handoutMaster" Target="handoutMasters/handoutMaster1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presProps" Target="presProps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notesMaster" Target="notesMasters/notesMaster1.xml"/><Relationship Id="rId9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4301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E0C7D1E8-DCD2-47B3-B757-9199574103CD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E7CDB53-3CB9-4BB3-8B11-A934EE508971}" type="slidenum">
              <a:rPr lang="en-CA" smtClean="0"/>
              <a:pPr/>
              <a:t>32</a:t>
            </a:fld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>
              <a:latin typeface="Times New Roman" pitchFamily="18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fld id="{E0C7D1E8-DCD2-47B3-B757-9199574103CD}" type="slidenum">
              <a:rPr lang="en-US" smtClean="0">
                <a:latin typeface="Times New Roman" pitchFamily="18" charset="0"/>
              </a:rPr>
              <a:pPr/>
              <a:t>47</a:t>
            </a:fld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CA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1925" y="171450"/>
            <a:ext cx="194627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171450"/>
            <a:ext cx="5686425" cy="5924550"/>
          </a:xfrm>
        </p:spPr>
        <p:txBody>
          <a:bodyPr vert="eaVert"/>
          <a:lstStyle>
            <a:lvl1pPr>
              <a:defRPr>
                <a:solidFill>
                  <a:schemeClr val="bg2"/>
                </a:solidFill>
                <a:effectLst/>
              </a:defRPr>
            </a:lvl1pPr>
            <a:lvl2pPr>
              <a:defRPr>
                <a:solidFill>
                  <a:schemeClr val="bg2"/>
                </a:solidFill>
                <a:effectLst/>
              </a:defRPr>
            </a:lvl2pPr>
            <a:lvl3pPr>
              <a:defRPr>
                <a:solidFill>
                  <a:schemeClr val="bg2"/>
                </a:solidFill>
                <a:effectLst/>
              </a:defRPr>
            </a:lvl3pPr>
            <a:lvl4pPr>
              <a:defRPr>
                <a:solidFill>
                  <a:schemeClr val="bg2"/>
                </a:solidFill>
                <a:effectLst/>
              </a:defRPr>
            </a:lvl4pPr>
            <a:lvl5pPr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chemeClr val="bg2"/>
                </a:solidFill>
                <a:effectLst/>
              </a:defRPr>
            </a:lvl1pPr>
            <a:lvl2pPr>
              <a:buClr>
                <a:schemeClr val="accent1"/>
              </a:buClr>
              <a:buFont typeface="Wingdings" pitchFamily="2" charset="2"/>
              <a:buChar char=""/>
              <a:defRPr>
                <a:solidFill>
                  <a:schemeClr val="bg2"/>
                </a:solidFill>
                <a:effectLst/>
              </a:defRPr>
            </a:lvl2pPr>
            <a:lvl3pPr>
              <a:buClr>
                <a:schemeClr val="accent1"/>
              </a:buClr>
              <a:buFont typeface="Times New Roman" pitchFamily="18" charset="0"/>
              <a:buChar char="»"/>
              <a:defRPr>
                <a:solidFill>
                  <a:schemeClr val="bg2"/>
                </a:solidFill>
                <a:effectLst/>
              </a:defRPr>
            </a:lvl3pPr>
            <a:lvl4pPr>
              <a:buClr>
                <a:schemeClr val="accent1"/>
              </a:buClr>
              <a:buFont typeface="Arial" pitchFamily="34" charset="0"/>
              <a:buChar char="•"/>
              <a:defRPr>
                <a:solidFill>
                  <a:schemeClr val="bg2"/>
                </a:solidFill>
                <a:effectLst/>
              </a:defRPr>
            </a:lvl4pPr>
            <a:lvl5pPr>
              <a:buClr>
                <a:schemeClr val="accent1"/>
              </a:buClr>
              <a:buFont typeface="Times New Roman" pitchFamily="18" charset="0"/>
              <a:buChar char="−"/>
              <a:defRPr>
                <a:solidFill>
                  <a:schemeClr val="bg2"/>
                </a:solidFill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>
                <a:solidFill>
                  <a:schemeClr val="bg2"/>
                </a:solidFill>
                <a:effectLst/>
              </a:defRPr>
            </a:lvl1pPr>
            <a:lvl2pPr>
              <a:defRPr sz="2400">
                <a:solidFill>
                  <a:schemeClr val="bg2"/>
                </a:solidFill>
                <a:effectLst/>
              </a:defRPr>
            </a:lvl2pPr>
            <a:lvl3pPr>
              <a:defRPr sz="2000">
                <a:solidFill>
                  <a:schemeClr val="bg2"/>
                </a:solidFill>
                <a:effectLst/>
              </a:defRPr>
            </a:lvl3pPr>
            <a:lvl4pPr>
              <a:defRPr sz="1800">
                <a:solidFill>
                  <a:schemeClr val="bg2"/>
                </a:solidFill>
                <a:effectLst/>
              </a:defRPr>
            </a:lvl4pPr>
            <a:lvl5pPr>
              <a:defRPr sz="1800">
                <a:solidFill>
                  <a:schemeClr val="bg2"/>
                </a:solidFill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/>
                </a:solidFill>
                <a:effectLst/>
              </a:defRPr>
            </a:lvl1pPr>
            <a:lvl2pPr>
              <a:defRPr sz="2000">
                <a:solidFill>
                  <a:schemeClr val="bg2"/>
                </a:solidFill>
                <a:effectLst/>
              </a:defRPr>
            </a:lvl2pPr>
            <a:lvl3pPr>
              <a:defRPr sz="1800">
                <a:solidFill>
                  <a:schemeClr val="bg2"/>
                </a:solidFill>
                <a:effectLst/>
              </a:defRPr>
            </a:lvl3pPr>
            <a:lvl4pPr>
              <a:defRPr sz="1600">
                <a:solidFill>
                  <a:schemeClr val="bg2"/>
                </a:solidFill>
                <a:effectLst/>
              </a:defRPr>
            </a:lvl4pPr>
            <a:lvl5pPr>
              <a:defRPr sz="1600">
                <a:solidFill>
                  <a:schemeClr val="bg2"/>
                </a:solidFill>
                <a:effectLst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  <a:effectLst/>
              </a:defRPr>
            </a:lvl1pPr>
            <a:lvl2pPr>
              <a:defRPr sz="2800">
                <a:solidFill>
                  <a:schemeClr val="bg2"/>
                </a:solidFill>
                <a:effectLst/>
              </a:defRPr>
            </a:lvl2pPr>
            <a:lvl3pPr>
              <a:defRPr sz="2400">
                <a:solidFill>
                  <a:schemeClr val="bg2"/>
                </a:solidFill>
                <a:effectLst/>
              </a:defRPr>
            </a:lvl3pPr>
            <a:lvl4pPr>
              <a:defRPr sz="2000">
                <a:solidFill>
                  <a:schemeClr val="bg2"/>
                </a:solidFill>
                <a:effectLst/>
              </a:defRPr>
            </a:lvl4pPr>
            <a:lvl5pPr>
              <a:defRPr sz="2000">
                <a:solidFill>
                  <a:schemeClr val="bg2"/>
                </a:solidFill>
                <a:effectLst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chemeClr val="bg2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2"/>
                </a:solidFill>
                <a:effectLst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385888"/>
            <a:ext cx="8364538" cy="290512"/>
            <a:chOff x="0" y="873"/>
            <a:chExt cx="5269" cy="183"/>
          </a:xfrm>
        </p:grpSpPr>
        <p:grpSp>
          <p:nvGrpSpPr>
            <p:cNvPr id="1029" name="Group 3"/>
            <p:cNvGrpSpPr>
              <a:grpSpLocks/>
            </p:cNvGrpSpPr>
            <p:nvPr/>
          </p:nvGrpSpPr>
          <p:grpSpPr bwMode="auto">
            <a:xfrm>
              <a:off x="5146" y="873"/>
              <a:ext cx="123" cy="182"/>
              <a:chOff x="5146" y="873"/>
              <a:chExt cx="123" cy="182"/>
            </a:xfrm>
          </p:grpSpPr>
          <p:sp>
            <p:nvSpPr>
              <p:cNvPr id="1044" name="Rectangle 4"/>
              <p:cNvSpPr>
                <a:spLocks noChangeArrowheads="1"/>
              </p:cNvSpPr>
              <p:nvPr/>
            </p:nvSpPr>
            <p:spPr bwMode="auto">
              <a:xfrm>
                <a:off x="5240" y="873"/>
                <a:ext cx="2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5" name="Rectangle 5"/>
              <p:cNvSpPr>
                <a:spLocks noChangeArrowheads="1"/>
              </p:cNvSpPr>
              <p:nvPr/>
            </p:nvSpPr>
            <p:spPr bwMode="auto">
              <a:xfrm>
                <a:off x="5146" y="873"/>
                <a:ext cx="59" cy="182"/>
              </a:xfrm>
              <a:prstGeom prst="rect">
                <a:avLst/>
              </a:prstGeom>
              <a:solidFill>
                <a:srgbClr val="C0C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0" name="Group 6"/>
            <p:cNvGrpSpPr>
              <a:grpSpLocks/>
            </p:cNvGrpSpPr>
            <p:nvPr/>
          </p:nvGrpSpPr>
          <p:grpSpPr bwMode="auto">
            <a:xfrm>
              <a:off x="4836" y="873"/>
              <a:ext cx="263" cy="182"/>
              <a:chOff x="4836" y="873"/>
              <a:chExt cx="263" cy="182"/>
            </a:xfrm>
          </p:grpSpPr>
          <p:sp>
            <p:nvSpPr>
              <p:cNvPr id="1042" name="Rectangle 7"/>
              <p:cNvSpPr>
                <a:spLocks noChangeArrowheads="1"/>
              </p:cNvSpPr>
              <p:nvPr/>
            </p:nvSpPr>
            <p:spPr bwMode="auto">
              <a:xfrm>
                <a:off x="5006" y="873"/>
                <a:ext cx="93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3" name="Rectangle 8"/>
              <p:cNvSpPr>
                <a:spLocks noChangeArrowheads="1"/>
              </p:cNvSpPr>
              <p:nvPr/>
            </p:nvSpPr>
            <p:spPr bwMode="auto">
              <a:xfrm>
                <a:off x="4836" y="873"/>
                <a:ext cx="127" cy="182"/>
              </a:xfrm>
              <a:prstGeom prst="rect">
                <a:avLst/>
              </a:prstGeom>
              <a:solidFill>
                <a:srgbClr val="808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1" name="Group 9"/>
            <p:cNvGrpSpPr>
              <a:grpSpLocks/>
            </p:cNvGrpSpPr>
            <p:nvPr/>
          </p:nvGrpSpPr>
          <p:grpSpPr bwMode="auto">
            <a:xfrm>
              <a:off x="4407" y="873"/>
              <a:ext cx="386" cy="182"/>
              <a:chOff x="4407" y="873"/>
              <a:chExt cx="386" cy="182"/>
            </a:xfrm>
          </p:grpSpPr>
          <p:sp>
            <p:nvSpPr>
              <p:cNvPr id="1040" name="Rectangle 10"/>
              <p:cNvSpPr>
                <a:spLocks noChangeArrowheads="1"/>
              </p:cNvSpPr>
              <p:nvPr/>
            </p:nvSpPr>
            <p:spPr bwMode="auto">
              <a:xfrm>
                <a:off x="4639" y="873"/>
                <a:ext cx="154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41" name="Rectangle 11"/>
              <p:cNvSpPr>
                <a:spLocks noChangeArrowheads="1"/>
              </p:cNvSpPr>
              <p:nvPr/>
            </p:nvSpPr>
            <p:spPr bwMode="auto">
              <a:xfrm>
                <a:off x="4407" y="873"/>
                <a:ext cx="189" cy="182"/>
              </a:xfrm>
              <a:prstGeom prst="rect">
                <a:avLst/>
              </a:prstGeom>
              <a:solidFill>
                <a:srgbClr val="404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2" name="Group 12"/>
            <p:cNvGrpSpPr>
              <a:grpSpLocks/>
            </p:cNvGrpSpPr>
            <p:nvPr/>
          </p:nvGrpSpPr>
          <p:grpSpPr bwMode="auto">
            <a:xfrm>
              <a:off x="3176" y="873"/>
              <a:ext cx="1188" cy="183"/>
              <a:chOff x="3176" y="873"/>
              <a:chExt cx="1188" cy="183"/>
            </a:xfrm>
          </p:grpSpPr>
          <p:sp>
            <p:nvSpPr>
              <p:cNvPr id="1036" name="Rectangle 13"/>
              <p:cNvSpPr>
                <a:spLocks noChangeArrowheads="1"/>
              </p:cNvSpPr>
              <p:nvPr/>
            </p:nvSpPr>
            <p:spPr bwMode="auto">
              <a:xfrm>
                <a:off x="4146" y="873"/>
                <a:ext cx="218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7" name="Rectangle 14"/>
              <p:cNvSpPr>
                <a:spLocks noChangeArrowheads="1"/>
              </p:cNvSpPr>
              <p:nvPr/>
            </p:nvSpPr>
            <p:spPr bwMode="auto">
              <a:xfrm>
                <a:off x="3855" y="873"/>
                <a:ext cx="249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8" name="Rectangle 15"/>
              <p:cNvSpPr>
                <a:spLocks noChangeArrowheads="1"/>
              </p:cNvSpPr>
              <p:nvPr/>
            </p:nvSpPr>
            <p:spPr bwMode="auto">
              <a:xfrm>
                <a:off x="3530" y="873"/>
                <a:ext cx="283" cy="183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9" name="Rectangle 16"/>
              <p:cNvSpPr>
                <a:spLocks noChangeArrowheads="1"/>
              </p:cNvSpPr>
              <p:nvPr/>
            </p:nvSpPr>
            <p:spPr bwMode="auto">
              <a:xfrm>
                <a:off x="3176" y="873"/>
                <a:ext cx="313" cy="182"/>
              </a:xfrm>
              <a:prstGeom prst="rect">
                <a:avLst/>
              </a:prstGeom>
              <a:solidFill>
                <a:srgbClr val="0000FF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/>
          </p:nvGrpSpPr>
          <p:grpSpPr bwMode="auto">
            <a:xfrm>
              <a:off x="0" y="873"/>
              <a:ext cx="3136" cy="182"/>
              <a:chOff x="0" y="873"/>
              <a:chExt cx="3136" cy="182"/>
            </a:xfrm>
          </p:grpSpPr>
          <p:sp>
            <p:nvSpPr>
              <p:cNvPr id="1034" name="Rectangle 18"/>
              <p:cNvSpPr>
                <a:spLocks noChangeArrowheads="1"/>
              </p:cNvSpPr>
              <p:nvPr/>
            </p:nvSpPr>
            <p:spPr bwMode="auto">
              <a:xfrm>
                <a:off x="2792" y="873"/>
                <a:ext cx="344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/>
            </p:nvSpPr>
            <p:spPr bwMode="auto">
              <a:xfrm>
                <a:off x="0" y="873"/>
                <a:ext cx="2750" cy="182"/>
              </a:xfrm>
              <a:prstGeom prst="rect">
                <a:avLst/>
              </a:prstGeom>
              <a:solidFill>
                <a:srgbClr val="0000E0"/>
              </a:solidFill>
              <a:ln w="12700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</p:grpSp>
      </p:grpSp>
      <p:sp>
        <p:nvSpPr>
          <p:cNvPr id="7886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673100" y="171450"/>
            <a:ext cx="7753350" cy="1123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886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effectLst/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3200">
          <a:solidFill>
            <a:schemeClr val="bg2"/>
          </a:solidFill>
          <a:effectLst/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s"/>
        <a:defRPr sz="2800">
          <a:solidFill>
            <a:schemeClr val="bg2"/>
          </a:solidFill>
          <a:effectLst/>
          <a:latin typeface="+mn-lt"/>
        </a:defRPr>
      </a:lvl2pPr>
      <a:lvl3pPr marL="1143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»"/>
        <a:defRPr sz="2400">
          <a:solidFill>
            <a:schemeClr val="bg2"/>
          </a:solidFill>
          <a:effectLst/>
          <a:latin typeface="+mn-lt"/>
        </a:defRPr>
      </a:lvl3pPr>
      <a:lvl4pPr marL="1600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bg2"/>
          </a:solidFill>
          <a:effectLst/>
          <a:latin typeface="+mn-lt"/>
        </a:defRPr>
      </a:lvl4pPr>
      <a:lvl5pPr marL="20574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bg2"/>
          </a:solidFill>
          <a:effectLst/>
          <a:latin typeface="+mn-lt"/>
        </a:defRPr>
      </a:lvl5pPr>
      <a:lvl6pPr marL="25146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10000"/>
        </a:spcBef>
        <a:spcAft>
          <a:spcPct val="0"/>
        </a:spcAft>
        <a:buClr>
          <a:schemeClr val="tx2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smu.ca/~myoung/csci1226" TargetMode="External"/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Review of CSCI1226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Part I: Review of Basics</a:t>
            </a:r>
          </a:p>
          <a:p>
            <a:pPr>
              <a:defRPr/>
            </a:pPr>
            <a:r>
              <a:rPr lang="en-US" dirty="0"/>
              <a:t>Part II: Review of Objects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Maybe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68"/>
              </a:spcBef>
              <a:defRPr/>
            </a:pPr>
            <a:r>
              <a:rPr lang="en-US" dirty="0"/>
              <a:t>Maybe do something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if some condition true, carry out commands</a:t>
            </a:r>
          </a:p>
          <a:p>
            <a:pPr lvl="1">
              <a:spcBef>
                <a:spcPts val="336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("I'm sorry, but you failed.");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("You must re-take this course.");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336"/>
              </a:spcBef>
              <a:defRPr/>
            </a:pPr>
            <a:r>
              <a:rPr lang="en-US" dirty="0"/>
              <a:t>Boolean expression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value is either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r>
              <a:rPr lang="en-US" dirty="0"/>
              <a:t> or </a:t>
            </a:r>
            <a:r>
              <a:rPr lang="en-US" dirty="0">
                <a:solidFill>
                  <a:schemeClr val="accent1"/>
                </a:solidFill>
              </a:rPr>
              <a:t>false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compare values using </a:t>
            </a:r>
            <a:r>
              <a:rPr lang="en-US" b="1" dirty="0">
                <a:solidFill>
                  <a:schemeClr val="accent1"/>
                </a:solidFill>
              </a:rPr>
              <a:t>==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!=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&lt;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&gt;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&lt;=</a:t>
            </a:r>
            <a:r>
              <a:rPr lang="en-US" dirty="0"/>
              <a:t>, </a:t>
            </a:r>
            <a:r>
              <a:rPr lang="en-US" b="1" dirty="0">
                <a:solidFill>
                  <a:schemeClr val="accent1"/>
                </a:solidFill>
              </a:rPr>
              <a:t>&gt;=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Either-or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68"/>
              </a:spcBef>
              <a:defRPr/>
            </a:pPr>
            <a:r>
              <a:rPr lang="en-US" dirty="0"/>
              <a:t>Do </a:t>
            </a:r>
            <a:r>
              <a:rPr lang="en-US" i="1" dirty="0"/>
              <a:t>exactly</a:t>
            </a:r>
            <a:r>
              <a:rPr lang="en-US" dirty="0"/>
              <a:t> one of two things</a:t>
            </a:r>
          </a:p>
          <a:p>
            <a:pPr lvl="1">
              <a:spcBef>
                <a:spcPts val="336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("I'm sorry, but you failed.");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("You must re-take this course.");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 else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("Hooray!  You passed!");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336"/>
              </a:spcBef>
              <a:defRPr/>
            </a:pPr>
            <a:r>
              <a:rPr lang="en-US" dirty="0"/>
              <a:t>Only one Boolean expression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either </a:t>
            </a:r>
            <a:r>
              <a:rPr lang="en-US" dirty="0">
                <a:solidFill>
                  <a:schemeClr val="accent1"/>
                </a:solidFill>
              </a:rPr>
              <a:t>true</a:t>
            </a:r>
            <a:r>
              <a:rPr lang="en-US" dirty="0"/>
              <a:t> (do first body) …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… or </a:t>
            </a:r>
            <a:r>
              <a:rPr lang="en-US" dirty="0">
                <a:solidFill>
                  <a:schemeClr val="accent1"/>
                </a:solidFill>
              </a:rPr>
              <a:t>false </a:t>
            </a:r>
            <a:r>
              <a:rPr lang="en-US" dirty="0"/>
              <a:t>(do second body)</a:t>
            </a:r>
            <a:endParaRPr lang="en-US" b="1" dirty="0">
              <a:solidFill>
                <a:schemeClr val="accent1"/>
              </a:solidFill>
            </a:endParaRPr>
          </a:p>
          <a:p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One-of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768"/>
              </a:spcBef>
              <a:defRPr/>
            </a:pPr>
            <a:r>
              <a:rPr lang="en-US" dirty="0"/>
              <a:t>Do </a:t>
            </a:r>
            <a:r>
              <a:rPr lang="en-US" i="1" dirty="0"/>
              <a:t>exactly</a:t>
            </a:r>
            <a:r>
              <a:rPr lang="en-US" dirty="0"/>
              <a:t> one of many things</a:t>
            </a:r>
          </a:p>
          <a:p>
            <a:pPr lvl="1">
              <a:spcBef>
                <a:spcPts val="336"/>
              </a:spcBef>
              <a:defRPr/>
            </a:pPr>
            <a:r>
              <a:rPr lang="en-US" dirty="0"/>
              <a:t>add if-else after previous else</a:t>
            </a:r>
          </a:p>
          <a:p>
            <a:pPr lvl="1">
              <a:spcBef>
                <a:spcPts val="336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note = "FAIL";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 else if (grade &lt; EXCELLENT_GRADE)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note = "PASS";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 else {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    note = "HONOURS";</a:t>
            </a:r>
          </a:p>
          <a:p>
            <a:pPr lvl="1">
              <a:spcBef>
                <a:spcPts val="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  <a:p>
            <a:pPr>
              <a:spcBef>
                <a:spcPts val="336"/>
              </a:spcBef>
              <a:defRPr/>
            </a:pPr>
            <a:r>
              <a:rPr lang="en-US" dirty="0">
                <a:solidFill>
                  <a:schemeClr val="accent1"/>
                </a:solidFill>
              </a:rPr>
              <a:t>note</a:t>
            </a:r>
            <a:r>
              <a:rPr lang="en-US" dirty="0"/>
              <a:t> is one of: FAIL, PASS or HONOURS</a:t>
            </a:r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One-of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as many parts as needed</a:t>
            </a:r>
          </a:p>
          <a:p>
            <a:pPr lvl="1"/>
            <a:r>
              <a:rPr lang="en-CA" dirty="0"/>
              <a:t>if …else if … else if … else …</a:t>
            </a:r>
          </a:p>
          <a:p>
            <a:r>
              <a:rPr lang="en-CA" dirty="0"/>
              <a:t>If all based on one variable, arrange from smallest to largest (or largest to smallest)</a:t>
            </a:r>
          </a:p>
          <a:p>
            <a:pPr marL="461963" lvl="1" indent="-4763">
              <a:buNone/>
            </a:pPr>
            <a:r>
              <a:rPr lang="en-CA" sz="2400" dirty="0">
                <a:solidFill>
                  <a:schemeClr val="accent1"/>
                </a:solidFill>
              </a:rPr>
              <a:t>if (grade &lt; 50) { …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} else if (grade &lt; 60) {… 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} else if (grade &lt; 70) {…</a:t>
            </a:r>
          </a:p>
          <a:p>
            <a:pPr lvl="1"/>
            <a:r>
              <a:rPr lang="en-CA" dirty="0"/>
              <a:t>NOTE: no need to say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 else if (grade &gt;= 50 &amp;&amp; grade &lt; 60) {</a:t>
            </a:r>
          </a:p>
          <a:p>
            <a:pPr lvl="2"/>
            <a:r>
              <a:rPr lang="en-CA" dirty="0"/>
              <a:t>we </a:t>
            </a:r>
            <a:r>
              <a:rPr lang="en-CA" i="1" dirty="0"/>
              <a:t>know</a:t>
            </a:r>
            <a:r>
              <a:rPr lang="en-CA" dirty="0"/>
              <a:t> it’s not less than 50 (how?)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Conditionals: At most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Same as </a:t>
            </a:r>
            <a:r>
              <a:rPr lang="en-CA" i="1" dirty="0"/>
              <a:t>exactly</a:t>
            </a:r>
            <a:r>
              <a:rPr lang="en-CA" dirty="0"/>
              <a:t> one, but no else at end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if (grade &lt; PASSING_GRADE)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("Sorry, but you failed.");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else if (grade &gt;= EXCELLENT_GRADE)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("Excellent grade!");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may console or congratulate, or </a:t>
            </a:r>
            <a:r>
              <a:rPr lang="en-CA" i="1" dirty="0"/>
              <a:t>neither</a:t>
            </a:r>
          </a:p>
          <a:p>
            <a:r>
              <a:rPr lang="en-CA" dirty="0"/>
              <a:t>Can have as many </a:t>
            </a:r>
            <a:r>
              <a:rPr lang="en-CA" dirty="0">
                <a:solidFill>
                  <a:schemeClr val="accent1"/>
                </a:solidFill>
              </a:rPr>
              <a:t>else if</a:t>
            </a:r>
            <a:r>
              <a:rPr lang="en-CA" dirty="0"/>
              <a:t> parts as needed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B7B7F-69B5-41CA-9B3B-C8762F32A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Comparing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3E9E9-8565-44A3-A079-00F8592C02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Don’t use </a:t>
            </a:r>
            <a:r>
              <a:rPr lang="en-CA" dirty="0">
                <a:solidFill>
                  <a:schemeClr val="accent1"/>
                </a:solidFill>
              </a:rPr>
              <a:t>==</a:t>
            </a:r>
            <a:r>
              <a:rPr lang="en-CA" dirty="0"/>
              <a:t> or </a:t>
            </a:r>
            <a:r>
              <a:rPr lang="en-CA" dirty="0">
                <a:solidFill>
                  <a:schemeClr val="accent1"/>
                </a:solidFill>
              </a:rPr>
              <a:t>!=</a:t>
            </a:r>
            <a:r>
              <a:rPr lang="en-CA" dirty="0"/>
              <a:t> for Strings</a:t>
            </a:r>
          </a:p>
          <a:p>
            <a:pPr lvl="1"/>
            <a:r>
              <a:rPr lang="en-CA" dirty="0"/>
              <a:t>ask a String if it equals another String…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answer.equals</a:t>
            </a:r>
            <a:r>
              <a:rPr lang="en-CA" sz="2400" dirty="0">
                <a:solidFill>
                  <a:schemeClr val="accent1"/>
                </a:solidFill>
              </a:rPr>
              <a:t>("Yes"))</a:t>
            </a:r>
          </a:p>
          <a:p>
            <a:pPr lvl="1"/>
            <a:r>
              <a:rPr lang="en-CA" dirty="0"/>
              <a:t>… or if it’s equal ignoring case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answer.equalsIgnoreCase</a:t>
            </a:r>
            <a:r>
              <a:rPr lang="en-CA" sz="2400" dirty="0">
                <a:solidFill>
                  <a:schemeClr val="accent1"/>
                </a:solidFill>
              </a:rPr>
              <a:t>("yes"))</a:t>
            </a:r>
          </a:p>
          <a:p>
            <a:r>
              <a:rPr lang="en-CA" dirty="0"/>
              <a:t>Can also check beginning, middle, end</a:t>
            </a:r>
          </a:p>
          <a:p>
            <a:pPr lvl="1"/>
            <a:r>
              <a:rPr lang="en-CA" dirty="0"/>
              <a:t>methods </a:t>
            </a:r>
            <a:r>
              <a:rPr lang="en-CA" dirty="0" err="1">
                <a:solidFill>
                  <a:schemeClr val="accent1"/>
                </a:solidFill>
              </a:rPr>
              <a:t>startsWith</a:t>
            </a:r>
            <a:r>
              <a:rPr lang="en-CA" dirty="0"/>
              <a:t>, </a:t>
            </a:r>
            <a:r>
              <a:rPr lang="en-CA" dirty="0">
                <a:solidFill>
                  <a:schemeClr val="accent1"/>
                </a:solidFill>
              </a:rPr>
              <a:t>contains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endsWith</a:t>
            </a:r>
            <a:endParaRPr lang="en-CA" dirty="0">
              <a:solidFill>
                <a:schemeClr val="accent1"/>
              </a:solidFill>
            </a:endParaRPr>
          </a:p>
          <a:p>
            <a:pPr lvl="2"/>
            <a:r>
              <a:rPr lang="en-CA" dirty="0"/>
              <a:t>no </a:t>
            </a:r>
            <a:r>
              <a:rPr lang="en-CA" dirty="0" err="1"/>
              <a:t>IgnoreCase</a:t>
            </a:r>
            <a:r>
              <a:rPr lang="en-CA" dirty="0"/>
              <a:t> versions of those</a:t>
            </a:r>
          </a:p>
        </p:txBody>
      </p:sp>
    </p:spTree>
    <p:extLst>
      <p:ext uri="{BB962C8B-B14F-4D97-AF65-F5344CB8AC3E}">
        <p14:creationId xmlns:p14="http://schemas.microsoft.com/office/powerpoint/2010/main" val="1301809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Boolean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To combine multiple conditions</a:t>
            </a:r>
          </a:p>
          <a:p>
            <a:pPr lvl="1">
              <a:buNone/>
            </a:pPr>
            <a:r>
              <a:rPr lang="en-CA" sz="2400" i="1" dirty="0">
                <a:solidFill>
                  <a:schemeClr val="accent1"/>
                </a:solidFill>
              </a:rPr>
              <a:t>condition1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b="1" dirty="0">
                <a:solidFill>
                  <a:schemeClr val="accent1"/>
                </a:solidFill>
              </a:rPr>
              <a:t>&amp;&amp;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i="1" dirty="0">
                <a:solidFill>
                  <a:schemeClr val="accent1"/>
                </a:solidFill>
              </a:rPr>
              <a:t>condition2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 if </a:t>
            </a:r>
            <a:r>
              <a:rPr lang="en-CA" b="1" dirty="0"/>
              <a:t>both</a:t>
            </a:r>
            <a:r>
              <a:rPr lang="en-CA" dirty="0"/>
              <a:t> </a:t>
            </a:r>
            <a:r>
              <a:rPr lang="en-CA" i="1" dirty="0"/>
              <a:t>condition1</a:t>
            </a:r>
            <a:r>
              <a:rPr lang="en-CA" dirty="0"/>
              <a:t> and </a:t>
            </a:r>
            <a:r>
              <a:rPr lang="en-CA" i="1" dirty="0"/>
              <a:t>condition2</a:t>
            </a:r>
            <a:r>
              <a:rPr lang="en-CA" dirty="0"/>
              <a:t> are </a:t>
            </a:r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;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  <a:r>
              <a:rPr lang="en-CA" dirty="0"/>
              <a:t> if </a:t>
            </a:r>
            <a:r>
              <a:rPr lang="en-CA" b="1" dirty="0"/>
              <a:t>either</a:t>
            </a:r>
            <a:r>
              <a:rPr lang="en-CA" dirty="0"/>
              <a:t> (or both) is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</a:p>
          <a:p>
            <a:pPr lvl="1">
              <a:buNone/>
            </a:pPr>
            <a:r>
              <a:rPr lang="en-CA" sz="2400" i="1" dirty="0">
                <a:solidFill>
                  <a:schemeClr val="accent1"/>
                </a:solidFill>
              </a:rPr>
              <a:t>condition1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b="1" dirty="0">
                <a:solidFill>
                  <a:schemeClr val="accent1"/>
                </a:solidFill>
              </a:rPr>
              <a:t>||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i="1" dirty="0">
                <a:solidFill>
                  <a:schemeClr val="accent1"/>
                </a:solidFill>
              </a:rPr>
              <a:t>condition2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 if </a:t>
            </a:r>
            <a:r>
              <a:rPr lang="en-CA" b="1" dirty="0"/>
              <a:t>either</a:t>
            </a:r>
            <a:r>
              <a:rPr lang="en-CA" dirty="0"/>
              <a:t> </a:t>
            </a:r>
            <a:r>
              <a:rPr lang="en-CA" i="1" dirty="0"/>
              <a:t>condition1</a:t>
            </a:r>
            <a:r>
              <a:rPr lang="en-CA" dirty="0"/>
              <a:t> or </a:t>
            </a:r>
            <a:r>
              <a:rPr lang="en-CA" i="1" dirty="0"/>
              <a:t>condition2</a:t>
            </a:r>
            <a:r>
              <a:rPr lang="en-CA" dirty="0"/>
              <a:t> (or both) is </a:t>
            </a:r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;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  <a:r>
              <a:rPr lang="en-CA" dirty="0"/>
              <a:t> if </a:t>
            </a:r>
            <a:r>
              <a:rPr lang="en-CA" b="1" dirty="0"/>
              <a:t>both</a:t>
            </a:r>
            <a:r>
              <a:rPr lang="en-CA" dirty="0"/>
              <a:t> are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</a:p>
          <a:p>
            <a:pPr lvl="1">
              <a:buNone/>
            </a:pPr>
            <a:r>
              <a:rPr lang="en-CA" sz="2400" b="1" dirty="0">
                <a:solidFill>
                  <a:schemeClr val="accent1"/>
                </a:solidFill>
              </a:rPr>
              <a:t>!</a:t>
            </a:r>
            <a:r>
              <a:rPr lang="en-CA" sz="2400" i="1" dirty="0">
                <a:solidFill>
                  <a:schemeClr val="accent1"/>
                </a:solidFill>
              </a:rPr>
              <a:t>condition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true</a:t>
            </a:r>
            <a:r>
              <a:rPr lang="en-CA" dirty="0"/>
              <a:t> if </a:t>
            </a:r>
            <a:r>
              <a:rPr lang="en-CA" i="1" dirty="0"/>
              <a:t>condition</a:t>
            </a:r>
            <a:r>
              <a:rPr lang="en-CA" dirty="0"/>
              <a:t> is </a:t>
            </a:r>
            <a:r>
              <a:rPr lang="en-CA" dirty="0">
                <a:solidFill>
                  <a:schemeClr val="accent1"/>
                </a:solidFill>
              </a:rPr>
              <a:t>false</a:t>
            </a:r>
            <a:r>
              <a:rPr lang="en-CA" dirty="0"/>
              <a:t> (and </a:t>
            </a:r>
            <a:r>
              <a:rPr lang="en-CA" i="1" dirty="0"/>
              <a:t>vice vers</a:t>
            </a:r>
            <a:r>
              <a:rPr lang="en-CA" dirty="0"/>
              <a:t>a)</a:t>
            </a:r>
          </a:p>
          <a:p>
            <a:pPr lvl="2"/>
            <a:r>
              <a:rPr lang="en-CA" dirty="0"/>
              <a:t>NOTE: usually need parentheses: </a:t>
            </a:r>
            <a:r>
              <a:rPr lang="en-CA" dirty="0">
                <a:solidFill>
                  <a:schemeClr val="accent1"/>
                </a:solidFill>
              </a:rPr>
              <a:t>!(hours &gt; 50)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Boolean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Variables that hold a Boolean value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boolean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isSenior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pPr lvl="1"/>
            <a:r>
              <a:rPr lang="en-CA" dirty="0"/>
              <a:t>can set to true or false, or to Boolean expression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isSenior</a:t>
            </a:r>
            <a:r>
              <a:rPr lang="en-CA" sz="2400" dirty="0">
                <a:solidFill>
                  <a:schemeClr val="accent1"/>
                </a:solidFill>
              </a:rPr>
              <a:t> = (age &gt;= 65);	</a:t>
            </a:r>
            <a:r>
              <a:rPr lang="en-CA" sz="2400" i="1" dirty="0">
                <a:solidFill>
                  <a:schemeClr val="accent1"/>
                </a:solidFill>
              </a:rPr>
              <a:t>// 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r>
              <a:rPr lang="en-CA" sz="2400" i="1" dirty="0">
                <a:solidFill>
                  <a:schemeClr val="accent1"/>
                </a:solidFill>
              </a:rPr>
              <a:t> not needed, but helpful</a:t>
            </a:r>
          </a:p>
          <a:p>
            <a:r>
              <a:rPr lang="en-CA" dirty="0"/>
              <a:t>Useful for complicated expressions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failedExam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examGrade</a:t>
            </a:r>
            <a:r>
              <a:rPr lang="en-CA" sz="2400" dirty="0">
                <a:solidFill>
                  <a:schemeClr val="accent1"/>
                </a:solidFill>
              </a:rPr>
              <a:t> &lt; 50;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failedMidterm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testGrade</a:t>
            </a:r>
            <a:r>
              <a:rPr lang="en-CA" sz="2400" dirty="0">
                <a:solidFill>
                  <a:schemeClr val="accent1"/>
                </a:solidFill>
              </a:rPr>
              <a:t> &lt; 50;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specialFail</a:t>
            </a:r>
            <a:r>
              <a:rPr lang="en-CA" sz="2400" dirty="0">
                <a:solidFill>
                  <a:schemeClr val="accent1"/>
                </a:solidFill>
              </a:rPr>
              <a:t> = (</a:t>
            </a:r>
            <a:r>
              <a:rPr lang="en-CA" sz="2400" dirty="0" err="1">
                <a:solidFill>
                  <a:schemeClr val="accent1"/>
                </a:solidFill>
              </a:rPr>
              <a:t>failedExam</a:t>
            </a:r>
            <a:r>
              <a:rPr lang="en-CA" sz="2400" dirty="0">
                <a:solidFill>
                  <a:schemeClr val="accent1"/>
                </a:solidFill>
              </a:rPr>
              <a:t> &amp;&amp; </a:t>
            </a:r>
            <a:r>
              <a:rPr lang="en-CA" sz="2400" dirty="0" err="1">
                <a:solidFill>
                  <a:schemeClr val="accent1"/>
                </a:solidFill>
              </a:rPr>
              <a:t>failedMidterm</a:t>
            </a:r>
            <a:r>
              <a:rPr lang="en-CA" sz="2400" dirty="0">
                <a:solidFill>
                  <a:schemeClr val="accent1"/>
                </a:solidFill>
              </a:rPr>
              <a:t>)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 || (</a:t>
            </a:r>
            <a:r>
              <a:rPr lang="en-CA" sz="2400" dirty="0" err="1">
                <a:solidFill>
                  <a:schemeClr val="accent1"/>
                </a:solidFill>
              </a:rPr>
              <a:t>asgnGrade</a:t>
            </a:r>
            <a:r>
              <a:rPr lang="en-CA" sz="2400" dirty="0">
                <a:solidFill>
                  <a:schemeClr val="accent1"/>
                </a:solidFill>
              </a:rPr>
              <a:t> &lt; 30) || (</a:t>
            </a:r>
            <a:r>
              <a:rPr lang="en-CA" sz="2400" dirty="0" err="1">
                <a:solidFill>
                  <a:schemeClr val="accent1"/>
                </a:solidFill>
              </a:rPr>
              <a:t>labGrade</a:t>
            </a:r>
            <a:r>
              <a:rPr lang="en-CA" sz="2400" dirty="0">
                <a:solidFill>
                  <a:schemeClr val="accent1"/>
                </a:solidFill>
              </a:rPr>
              <a:t> &lt; 30);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DAAA88-7C09-4610-BA03-DFEFE9D0C4FC}"/>
              </a:ext>
            </a:extLst>
          </p:cNvPr>
          <p:cNvSpPr txBox="1"/>
          <p:nvPr/>
        </p:nvSpPr>
        <p:spPr>
          <a:xfrm>
            <a:off x="1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dirty="0">
                <a:solidFill>
                  <a:schemeClr val="bg2"/>
                </a:solidFill>
              </a:rPr>
              <a:t>NOTE: none of those special fail rules apply this year!</a:t>
            </a:r>
            <a:endParaRPr lang="en-CA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Commands that are done repeatedly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need to say what the command is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need to say how long to do it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Options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exactly this many times: definite iteration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until some condition fails: indefinite iteration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Definite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for loop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1;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&lt;= 10;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r>
              <a:rPr lang="en-CA" dirty="0"/>
              <a:t>Loop control/counter variable: </a:t>
            </a:r>
            <a:r>
              <a:rPr lang="en-CA" dirty="0" err="1"/>
              <a:t>i</a:t>
            </a:r>
            <a:endParaRPr lang="en-CA" dirty="0"/>
          </a:p>
          <a:p>
            <a:pPr lvl="1"/>
            <a:r>
              <a:rPr lang="en-CA" dirty="0"/>
              <a:t>declared and initialized</a:t>
            </a:r>
          </a:p>
          <a:p>
            <a:pPr lvl="1"/>
            <a:r>
              <a:rPr lang="en-CA" dirty="0"/>
              <a:t>tested</a:t>
            </a:r>
          </a:p>
          <a:p>
            <a:pPr lvl="1"/>
            <a:r>
              <a:rPr lang="en-CA" dirty="0"/>
              <a:t>updated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705600" y="2133600"/>
            <a:ext cx="1752600" cy="37338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9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Programming Basics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84650"/>
          </a:xfrm>
        </p:spPr>
        <p:txBody>
          <a:bodyPr/>
          <a:lstStyle/>
          <a:p>
            <a:pPr>
              <a:defRPr/>
            </a:pPr>
            <a:r>
              <a:rPr lang="en-US" dirty="0"/>
              <a:t>Variables and I/O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Conditionals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maybe; either…or…; one of …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Loops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exactly this many times; until some condition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Methods 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calls; arguments; definitions; parameters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Arrays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create; loop thru; arguments; return values</a:t>
            </a:r>
          </a:p>
        </p:txBody>
      </p:sp>
    </p:spTree>
    <p:extLst>
      <p:ext uri="{BB962C8B-B14F-4D97-AF65-F5344CB8AC3E}">
        <p14:creationId xmlns:p14="http://schemas.microsoft.com/office/powerpoint/2010/main" val="533794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Indefinite Iteration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while loop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 = 1;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(n * n &lt;= 50)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(n * n);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++n;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r>
              <a:rPr lang="en-CA" dirty="0"/>
              <a:t>Loop control variable: n</a:t>
            </a:r>
          </a:p>
          <a:p>
            <a:pPr lvl="1"/>
            <a:r>
              <a:rPr lang="en-CA" dirty="0"/>
              <a:t>declared and initialized</a:t>
            </a:r>
          </a:p>
          <a:p>
            <a:pPr lvl="1"/>
            <a:r>
              <a:rPr lang="en-CA" dirty="0"/>
              <a:t>tested</a:t>
            </a:r>
          </a:p>
          <a:p>
            <a:pPr lvl="1"/>
            <a:r>
              <a:rPr lang="en-CA" dirty="0"/>
              <a:t>updated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705600" y="2133600"/>
            <a:ext cx="1752600" cy="37338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9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16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25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36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49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Getting a Good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 while answer is not good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("OK? ");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ans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while (!</a:t>
            </a:r>
            <a:r>
              <a:rPr lang="en-CA" sz="2400" dirty="0" err="1">
                <a:solidFill>
                  <a:schemeClr val="accent1"/>
                </a:solidFill>
              </a:rPr>
              <a:t>ans.equals</a:t>
            </a:r>
            <a:r>
              <a:rPr lang="en-CA" sz="2400" dirty="0">
                <a:solidFill>
                  <a:schemeClr val="accent1"/>
                </a:solidFill>
              </a:rPr>
              <a:t>("yes") &amp;&amp; !</a:t>
            </a:r>
            <a:r>
              <a:rPr lang="en-CA" sz="2400" dirty="0" err="1">
                <a:solidFill>
                  <a:schemeClr val="accent1"/>
                </a:solidFill>
              </a:rPr>
              <a:t>ans.equals</a:t>
            </a:r>
            <a:r>
              <a:rPr lang="en-CA" sz="2400" dirty="0">
                <a:solidFill>
                  <a:schemeClr val="accent1"/>
                </a:solidFill>
              </a:rPr>
              <a:t>("no"))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("What? 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ans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("OK").</a:t>
            </a:r>
          </a:p>
          <a:p>
            <a:r>
              <a:rPr lang="en-CA" dirty="0"/>
              <a:t>Loop control variable: </a:t>
            </a:r>
            <a:r>
              <a:rPr lang="en-CA" dirty="0" err="1"/>
              <a:t>ans</a:t>
            </a:r>
            <a:endParaRPr lang="en-CA" dirty="0"/>
          </a:p>
          <a:p>
            <a:pPr lvl="1"/>
            <a:r>
              <a:rPr lang="en-CA" dirty="0"/>
              <a:t>either yes or no at end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791200" y="4419600"/>
            <a:ext cx="2667000" cy="21336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OK?</a:t>
            </a: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sure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kumimoji="0" lang="en-CA" sz="2400" b="1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what?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yup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what?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ok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what?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yes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lang="en-CA" b="1" dirty="0">
              <a:solidFill>
                <a:srgbClr val="00B0F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OK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Loops: Signal End of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 until answer is not good data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sum = 0;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("&gt;&gt;&gt; 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num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 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while (num &gt;= 0)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("&gt;&gt;&gt; 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sum += num;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num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 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(sum).</a:t>
            </a:r>
          </a:p>
          <a:p>
            <a:r>
              <a:rPr lang="en-CA" dirty="0"/>
              <a:t>Loop control variable: num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19800" y="2667000"/>
            <a:ext cx="2667000" cy="1981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&gt;&gt;&gt;</a:t>
            </a: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5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6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12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CA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-1</a:t>
            </a:r>
          </a:p>
          <a:p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Using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We’ve been using methods from the start</a:t>
            </a:r>
          </a:p>
          <a:p>
            <a:pPr lvl="1">
              <a:defRPr/>
            </a:pPr>
            <a:r>
              <a:rPr lang="en-US" dirty="0">
                <a:solidFill>
                  <a:schemeClr val="accent1"/>
                </a:solidFill>
              </a:rPr>
              <a:t>print</a:t>
            </a:r>
            <a:r>
              <a:rPr lang="en-US" dirty="0"/>
              <a:t> and </a:t>
            </a:r>
            <a:r>
              <a:rPr lang="en-US" dirty="0" err="1">
                <a:solidFill>
                  <a:schemeClr val="accent1"/>
                </a:solidFill>
              </a:rPr>
              <a:t>println</a:t>
            </a:r>
            <a:r>
              <a:rPr lang="en-US" dirty="0"/>
              <a:t> are methods (as is </a:t>
            </a:r>
            <a:r>
              <a:rPr lang="en-US" dirty="0" err="1">
                <a:solidFill>
                  <a:schemeClr val="accent1"/>
                </a:solidFill>
              </a:rPr>
              <a:t>printf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 err="1">
                <a:solidFill>
                  <a:schemeClr val="accent1"/>
                </a:solidFill>
              </a:rPr>
              <a:t>nextInt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nextDouble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next</a:t>
            </a:r>
            <a:r>
              <a:rPr lang="en-US" dirty="0"/>
              <a:t>, and </a:t>
            </a:r>
            <a:r>
              <a:rPr lang="en-US" dirty="0" err="1">
                <a:solidFill>
                  <a:schemeClr val="accent1"/>
                </a:solidFill>
              </a:rPr>
              <a:t>nextLine</a:t>
            </a:r>
            <a:r>
              <a:rPr lang="en-US" dirty="0"/>
              <a:t>, too</a:t>
            </a:r>
          </a:p>
          <a:p>
            <a:pPr lvl="1">
              <a:defRPr/>
            </a:pPr>
            <a:r>
              <a:rPr lang="en-US" dirty="0">
                <a:solidFill>
                  <a:schemeClr val="accent1"/>
                </a:solidFill>
              </a:rPr>
              <a:t>equals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equalsIgnoreCase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startsWith</a:t>
            </a:r>
            <a:r>
              <a:rPr lang="en-US" dirty="0"/>
              <a:t>, and all those other things we can ask a String to do</a:t>
            </a:r>
          </a:p>
          <a:p>
            <a:pPr lvl="1">
              <a:defRPr/>
            </a:pPr>
            <a:r>
              <a:rPr lang="en-US" dirty="0">
                <a:solidFill>
                  <a:schemeClr val="accent1"/>
                </a:solidFill>
              </a:rPr>
              <a:t>pow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sqrt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max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min</a:t>
            </a:r>
            <a:r>
              <a:rPr lang="en-US" dirty="0"/>
              <a:t>, and all those other things we can ask Math to do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Why Do We Have Methods?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Code Re-use</a:t>
            </a:r>
          </a:p>
          <a:p>
            <a:pPr lvl="1">
              <a:buSzPct val="75000"/>
              <a:defRPr/>
            </a:pPr>
            <a:r>
              <a:rPr lang="en-US" dirty="0"/>
              <a:t>Doing “same” thing in multiple places</a:t>
            </a:r>
          </a:p>
          <a:p>
            <a:pPr lvl="2">
              <a:buSzPct val="75000"/>
              <a:defRPr/>
            </a:pPr>
            <a:r>
              <a:rPr lang="en-US" dirty="0"/>
              <a:t>we do </a:t>
            </a:r>
            <a:r>
              <a:rPr lang="en-US" i="1" dirty="0"/>
              <a:t>a lot </a:t>
            </a:r>
            <a:r>
              <a:rPr lang="en-US" dirty="0"/>
              <a:t>of printing!</a:t>
            </a:r>
          </a:p>
          <a:p>
            <a:pPr>
              <a:defRPr/>
            </a:pPr>
            <a:r>
              <a:rPr lang="en-US" dirty="0"/>
              <a:t>Code Hiding (Encapsulation)</a:t>
            </a:r>
          </a:p>
          <a:p>
            <a:pPr lvl="1">
              <a:buSzPct val="75000"/>
              <a:defRPr/>
            </a:pPr>
            <a:r>
              <a:rPr lang="en-US" dirty="0"/>
              <a:t>Secret</a:t>
            </a:r>
          </a:p>
          <a:p>
            <a:pPr lvl="1">
              <a:buSzPct val="75000"/>
              <a:defRPr/>
            </a:pPr>
            <a:r>
              <a:rPr lang="en-US" dirty="0"/>
              <a:t>Implementation independence</a:t>
            </a:r>
          </a:p>
          <a:p>
            <a:pPr>
              <a:defRPr/>
            </a:pPr>
            <a:r>
              <a:rPr lang="en-US" dirty="0"/>
              <a:t>Code Abstraction</a:t>
            </a:r>
          </a:p>
          <a:p>
            <a:pPr lvl="1">
              <a:buSzPct val="75000"/>
              <a:defRPr/>
            </a:pPr>
            <a:r>
              <a:rPr lang="en-US" dirty="0"/>
              <a:t>Top-down design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Parts of a Method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All method calls are alike: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Math.pow</a:t>
            </a:r>
            <a:r>
              <a:rPr lang="en-CA" dirty="0">
                <a:solidFill>
                  <a:schemeClr val="accent1"/>
                </a:solidFill>
              </a:rPr>
              <a:t>(5, 7)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resp.equalsIgnoreCase</a:t>
            </a:r>
            <a:r>
              <a:rPr lang="en-CA" dirty="0">
                <a:solidFill>
                  <a:schemeClr val="accent1"/>
                </a:solidFill>
              </a:rPr>
              <a:t>("yes")</a:t>
            </a:r>
          </a:p>
          <a:p>
            <a:pPr lvl="1">
              <a:defRPr/>
            </a:pPr>
            <a:r>
              <a:rPr lang="en-CA" i="1" dirty="0" err="1">
                <a:solidFill>
                  <a:schemeClr val="accent1"/>
                </a:solidFill>
              </a:rPr>
              <a:t>Someone</a:t>
            </a:r>
            <a:r>
              <a:rPr lang="en-CA" b="1" dirty="0" err="1">
                <a:solidFill>
                  <a:schemeClr val="accent1"/>
                </a:solidFill>
              </a:rPr>
              <a:t>.</a:t>
            </a:r>
            <a:r>
              <a:rPr lang="en-CA" i="1" dirty="0" err="1">
                <a:solidFill>
                  <a:schemeClr val="accent1"/>
                </a:solidFill>
              </a:rPr>
              <a:t>doSomething</a:t>
            </a:r>
            <a:r>
              <a:rPr lang="en-CA" b="1" dirty="0">
                <a:solidFill>
                  <a:schemeClr val="accent1"/>
                </a:solidFill>
              </a:rPr>
              <a:t>(</a:t>
            </a:r>
            <a:r>
              <a:rPr lang="en-CA" i="1" dirty="0">
                <a:solidFill>
                  <a:schemeClr val="accent1"/>
                </a:solidFill>
              </a:rPr>
              <a:t>with</a:t>
            </a:r>
            <a:r>
              <a:rPr lang="en-CA" b="1" dirty="0">
                <a:solidFill>
                  <a:schemeClr val="accent1"/>
                </a:solidFill>
              </a:rPr>
              <a:t>,</a:t>
            </a:r>
            <a:r>
              <a:rPr lang="en-CA" dirty="0">
                <a:solidFill>
                  <a:schemeClr val="accent1"/>
                </a:solidFill>
              </a:rPr>
              <a:t> </a:t>
            </a:r>
            <a:r>
              <a:rPr lang="en-CA" i="1" dirty="0">
                <a:solidFill>
                  <a:schemeClr val="accent1"/>
                </a:solidFill>
              </a:rPr>
              <a:t>these</a:t>
            </a:r>
            <a:r>
              <a:rPr lang="en-CA" b="1" dirty="0">
                <a:solidFill>
                  <a:schemeClr val="accent1"/>
                </a:solidFill>
              </a:rPr>
              <a:t>)</a:t>
            </a:r>
          </a:p>
          <a:p>
            <a:pPr lvl="2">
              <a:defRPr/>
            </a:pPr>
            <a:r>
              <a:rPr lang="en-CA" i="1" dirty="0"/>
              <a:t>Someone</a:t>
            </a:r>
            <a:r>
              <a:rPr lang="en-CA" dirty="0"/>
              <a:t> (</a:t>
            </a:r>
            <a:r>
              <a:rPr lang="en-CA" dirty="0">
                <a:solidFill>
                  <a:schemeClr val="accent1"/>
                </a:solidFill>
              </a:rPr>
              <a:t>Math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kbd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resp</a:t>
            </a:r>
            <a:r>
              <a:rPr lang="en-CA" dirty="0"/>
              <a:t>, …)</a:t>
            </a:r>
          </a:p>
          <a:p>
            <a:pPr lvl="2">
              <a:defRPr/>
            </a:pPr>
            <a:r>
              <a:rPr lang="en-CA" i="1" dirty="0" err="1"/>
              <a:t>doSomething</a:t>
            </a:r>
            <a:r>
              <a:rPr lang="en-CA" dirty="0"/>
              <a:t> (</a:t>
            </a:r>
            <a:r>
              <a:rPr lang="en-CA" dirty="0">
                <a:solidFill>
                  <a:schemeClr val="accent1"/>
                </a:solidFill>
              </a:rPr>
              <a:t>pow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nextInt</a:t>
            </a:r>
            <a:r>
              <a:rPr lang="en-CA" dirty="0"/>
              <a:t>, </a:t>
            </a:r>
            <a:r>
              <a:rPr lang="en-CA" dirty="0" err="1">
                <a:solidFill>
                  <a:schemeClr val="accent1"/>
                </a:solidFill>
              </a:rPr>
              <a:t>equalsIgnoreCase</a:t>
            </a:r>
            <a:r>
              <a:rPr lang="en-CA" dirty="0"/>
              <a:t>, …)</a:t>
            </a:r>
          </a:p>
          <a:p>
            <a:pPr lvl="2">
              <a:defRPr/>
            </a:pPr>
            <a:r>
              <a:rPr lang="en-CA" dirty="0"/>
              <a:t>(</a:t>
            </a:r>
            <a:r>
              <a:rPr lang="en-CA" i="1" dirty="0"/>
              <a:t>with</a:t>
            </a:r>
            <a:r>
              <a:rPr lang="en-CA" dirty="0"/>
              <a:t>, </a:t>
            </a:r>
            <a:r>
              <a:rPr lang="en-CA" i="1" dirty="0"/>
              <a:t>these</a:t>
            </a:r>
            <a:r>
              <a:rPr lang="en-CA" dirty="0"/>
              <a:t>) (</a:t>
            </a:r>
            <a:r>
              <a:rPr lang="en-CA" dirty="0">
                <a:solidFill>
                  <a:schemeClr val="accent1"/>
                </a:solidFill>
              </a:rPr>
              <a:t>(5, 7)</a:t>
            </a:r>
            <a:r>
              <a:rPr lang="en-CA" dirty="0"/>
              <a:t>, </a:t>
            </a:r>
            <a:r>
              <a:rPr lang="en-CA" dirty="0">
                <a:solidFill>
                  <a:schemeClr val="accent1"/>
                </a:solidFill>
              </a:rPr>
              <a:t>()</a:t>
            </a:r>
            <a:r>
              <a:rPr lang="en-CA" dirty="0"/>
              <a:t>,</a:t>
            </a:r>
            <a:r>
              <a:rPr lang="en-CA" dirty="0">
                <a:solidFill>
                  <a:schemeClr val="accent1"/>
                </a:solidFill>
              </a:rPr>
              <a:t> ("yes")</a:t>
            </a:r>
            <a:r>
              <a:rPr lang="en-CA" dirty="0"/>
              <a:t>)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Someone?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ask a class or an object</a:t>
            </a:r>
          </a:p>
          <a:p>
            <a:pPr lvl="1"/>
            <a:r>
              <a:rPr lang="en-US" dirty="0"/>
              <a:t>class name starts with a capital letter (</a:t>
            </a:r>
            <a:r>
              <a:rPr lang="en-US" dirty="0">
                <a:solidFill>
                  <a:schemeClr val="accent1"/>
                </a:solidFill>
              </a:rPr>
              <a:t>Math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object name starts with a little letter (</a:t>
            </a:r>
            <a:r>
              <a:rPr lang="en-US" dirty="0" err="1">
                <a:solidFill>
                  <a:schemeClr val="accent1"/>
                </a:solidFill>
              </a:rPr>
              <a:t>kbd</a:t>
            </a:r>
            <a:r>
              <a:rPr lang="en-US" dirty="0"/>
              <a:t>)</a:t>
            </a:r>
          </a:p>
          <a:p>
            <a:r>
              <a:rPr lang="en-US" dirty="0"/>
              <a:t>Objects are variables with a class data type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Scanner </a:t>
            </a:r>
            <a:r>
              <a:rPr lang="en-US" sz="2400" dirty="0" err="1">
                <a:solidFill>
                  <a:schemeClr val="accent1"/>
                </a:solidFill>
              </a:rPr>
              <a:t>kbd</a:t>
            </a:r>
            <a:r>
              <a:rPr lang="en-US" sz="2400" dirty="0">
                <a:solidFill>
                  <a:schemeClr val="accent1"/>
                </a:solidFill>
              </a:rPr>
              <a:t> = new Scanner(System.in);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String </a:t>
            </a:r>
            <a:r>
              <a:rPr lang="en-US" sz="2400" dirty="0" err="1">
                <a:solidFill>
                  <a:schemeClr val="accent1"/>
                </a:solidFill>
              </a:rPr>
              <a:t>resp</a:t>
            </a:r>
            <a:r>
              <a:rPr lang="en-US" sz="2400" dirty="0">
                <a:solidFill>
                  <a:schemeClr val="accent1"/>
                </a:solidFill>
              </a:rPr>
              <a:t> = </a:t>
            </a:r>
            <a:r>
              <a:rPr lang="en-US" sz="2400" dirty="0" err="1">
                <a:solidFill>
                  <a:schemeClr val="accent1"/>
                </a:solidFill>
              </a:rPr>
              <a:t>kbd.nextLine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</a:p>
          <a:p>
            <a:r>
              <a:rPr lang="en-US" dirty="0"/>
              <a:t>Methods are declared in that class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class Math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class Scanner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class String</a:t>
            </a:r>
            <a:r>
              <a:rPr lang="en-US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23631578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doSomething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 of the method says what it does…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print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println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verb phrase in the imperative (do, be)</a:t>
            </a:r>
          </a:p>
          <a:p>
            <a:r>
              <a:rPr lang="en-US" dirty="0"/>
              <a:t>…or what it gives us…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length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nextInt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nextLine</a:t>
            </a:r>
            <a:r>
              <a:rPr lang="en-US" dirty="0"/>
              <a:t>, …</a:t>
            </a:r>
          </a:p>
          <a:p>
            <a:pPr lvl="2"/>
            <a:r>
              <a:rPr lang="en-US" dirty="0"/>
              <a:t>noun phrase</a:t>
            </a:r>
          </a:p>
          <a:p>
            <a:r>
              <a:rPr lang="en-US" dirty="0"/>
              <a:t>…or what it tells us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equals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equalsIgnoreCase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startsWith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r>
              <a:rPr lang="en-US" dirty="0"/>
              <a:t>verb phrase in the declarative (does, is)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48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With These?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Method needs more information</a:t>
            </a:r>
          </a:p>
          <a:p>
            <a:pPr>
              <a:defRPr/>
            </a:pPr>
            <a:r>
              <a:rPr lang="en-CA" dirty="0"/>
              <a:t>“Arguments” are </a:t>
            </a:r>
            <a:r>
              <a:rPr lang="en-CA" i="1" dirty="0"/>
              <a:t>given to </a:t>
            </a:r>
            <a:r>
              <a:rPr lang="en-CA" dirty="0"/>
              <a:t>the method</a:t>
            </a:r>
          </a:p>
          <a:p>
            <a:pPr lvl="2">
              <a:defRPr/>
            </a:pPr>
            <a:r>
              <a:rPr lang="en-CA" dirty="0"/>
              <a:t>we also say that the method </a:t>
            </a:r>
            <a:r>
              <a:rPr lang="en-CA" i="1" dirty="0"/>
              <a:t>takes </a:t>
            </a:r>
            <a:r>
              <a:rPr lang="en-CA" dirty="0"/>
              <a:t>arguments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Math.pow</a:t>
            </a:r>
            <a:r>
              <a:rPr lang="en-CA" dirty="0">
                <a:solidFill>
                  <a:schemeClr val="accent1"/>
                </a:solidFill>
              </a:rPr>
              <a:t>(5, 7)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/>
              <a:t>– 5 and 7 are both arguments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resp.startsWith</a:t>
            </a:r>
            <a:r>
              <a:rPr lang="en-CA" dirty="0">
                <a:solidFill>
                  <a:schemeClr val="accent1"/>
                </a:solidFill>
              </a:rPr>
              <a:t>("y")</a:t>
            </a:r>
            <a:r>
              <a:rPr lang="en-CA" dirty="0"/>
              <a:t> – "y" is the (one) argument</a:t>
            </a:r>
          </a:p>
          <a:p>
            <a:pPr>
              <a:defRPr/>
            </a:pPr>
            <a:r>
              <a:rPr lang="en-CA" dirty="0"/>
              <a:t>Some methods take no arguments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kbd.nextLine</a:t>
            </a:r>
            <a:r>
              <a:rPr lang="en-CA" dirty="0">
                <a:solidFill>
                  <a:schemeClr val="accent1"/>
                </a:solidFill>
              </a:rPr>
              <a:t>()</a:t>
            </a:r>
            <a:r>
              <a:rPr lang="en-CA" dirty="0"/>
              <a:t> – needs no more information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methods are complete commands in themselves</a:t>
            </a:r>
          </a:p>
          <a:p>
            <a:pPr lvl="1"/>
            <a:r>
              <a:rPr lang="en-US" dirty="0"/>
              <a:t>telling the computer to do something</a:t>
            </a:r>
          </a:p>
          <a:p>
            <a:pPr marL="457200" lvl="1" indent="0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("A complete command");</a:t>
            </a:r>
          </a:p>
          <a:p>
            <a:r>
              <a:rPr lang="en-US" dirty="0"/>
              <a:t>These methods cannot be used as part of a command</a:t>
            </a:r>
          </a:p>
          <a:p>
            <a:pPr marL="457200" lvl="1" indent="0">
              <a:buNone/>
            </a:pPr>
            <a:r>
              <a:rPr lang="en-US" sz="2400" u="wavyHeavy" dirty="0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String resp = </a:t>
            </a:r>
            <a:r>
              <a:rPr lang="en-US" sz="2400" u="wavyHeavy" dirty="0" err="1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System.out.println</a:t>
            </a:r>
            <a:r>
              <a:rPr lang="en-US" sz="2400" u="wavyHeavy" dirty="0">
                <a:solidFill>
                  <a:schemeClr val="accent1"/>
                </a:solidFill>
                <a:uFill>
                  <a:solidFill>
                    <a:schemeClr val="bg1"/>
                  </a:solidFill>
                </a:uFill>
              </a:rPr>
              <a:t>("What???");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4322C0-8655-45A6-AC92-6FCB7BD6B0E0}"/>
              </a:ext>
            </a:extLst>
          </p:cNvPr>
          <p:cNvSpPr txBox="1"/>
          <p:nvPr/>
        </p:nvSpPr>
        <p:spPr>
          <a:xfrm>
            <a:off x="2133600" y="5486400"/>
            <a:ext cx="5469767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/>
                </a:solidFill>
                <a:latin typeface="Candara Light" panose="020E0502030303020204" pitchFamily="34" charset="0"/>
              </a:rPr>
              <a:t>incompatible types: void cannot be converted to String</a:t>
            </a:r>
            <a:endParaRPr lang="en-CA" sz="1800" dirty="0">
              <a:solidFill>
                <a:schemeClr val="bg2"/>
              </a:solidFill>
              <a:latin typeface="Candara Light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65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Variables:</a:t>
            </a:r>
          </a:p>
          <a:p>
            <a:pPr lvl="1"/>
            <a:r>
              <a:rPr lang="en-US" dirty="0"/>
              <a:t>data types: </a:t>
            </a:r>
            <a:r>
              <a:rPr lang="en-US" dirty="0" err="1">
                <a:solidFill>
                  <a:schemeClr val="accent1"/>
                </a:solidFill>
              </a:rPr>
              <a:t>int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double</a:t>
            </a:r>
            <a:r>
              <a:rPr lang="en-US" dirty="0"/>
              <a:t>, </a:t>
            </a:r>
            <a:r>
              <a:rPr lang="en-US" dirty="0">
                <a:solidFill>
                  <a:schemeClr val="accent1"/>
                </a:solidFill>
              </a:rPr>
              <a:t>String</a:t>
            </a:r>
            <a:r>
              <a:rPr lang="en-US" dirty="0"/>
              <a:t>, </a:t>
            </a:r>
            <a:r>
              <a:rPr lang="en-US" dirty="0" err="1">
                <a:solidFill>
                  <a:schemeClr val="accent1"/>
                </a:solidFill>
              </a:rPr>
              <a:t>boolean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declaration: </a:t>
            </a:r>
            <a:r>
              <a:rPr lang="en-US" dirty="0">
                <a:solidFill>
                  <a:schemeClr val="accent1"/>
                </a:solidFill>
              </a:rPr>
              <a:t>int a; String name = "Mark";</a:t>
            </a:r>
          </a:p>
          <a:p>
            <a:pPr lvl="1"/>
            <a:r>
              <a:rPr lang="en-US" dirty="0"/>
              <a:t>naming rules and conventions</a:t>
            </a:r>
          </a:p>
          <a:p>
            <a:pPr lvl="2"/>
            <a:r>
              <a:rPr lang="en-US" dirty="0" err="1"/>
              <a:t>variableName</a:t>
            </a:r>
            <a:r>
              <a:rPr lang="en-US" dirty="0"/>
              <a:t>, </a:t>
            </a:r>
            <a:r>
              <a:rPr lang="en-US" dirty="0" err="1"/>
              <a:t>ClassName</a:t>
            </a:r>
            <a:r>
              <a:rPr lang="en-US" dirty="0"/>
              <a:t>, CONSTANT_NAME</a:t>
            </a:r>
          </a:p>
          <a:p>
            <a:r>
              <a:rPr lang="en-US" dirty="0"/>
              <a:t>Math and assignment operators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+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-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*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/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%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+=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-=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*=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/=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%=</a:t>
            </a:r>
          </a:p>
          <a:p>
            <a:pPr lvl="1"/>
            <a:r>
              <a:rPr lang="en-US" b="1" dirty="0">
                <a:solidFill>
                  <a:schemeClr val="accent1"/>
                </a:solidFill>
              </a:rPr>
              <a:t>++</a:t>
            </a:r>
            <a:r>
              <a:rPr lang="en-US" dirty="0"/>
              <a:t>,</a:t>
            </a:r>
            <a:r>
              <a:rPr lang="en-US" b="1" dirty="0">
                <a:solidFill>
                  <a:schemeClr val="accent1"/>
                </a:solidFill>
              </a:rPr>
              <a:t> --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23852815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Some methods </a:t>
            </a:r>
            <a:r>
              <a:rPr lang="en-CA" i="1" dirty="0"/>
              <a:t>return</a:t>
            </a:r>
            <a:r>
              <a:rPr lang="en-CA" dirty="0"/>
              <a:t> </a:t>
            </a:r>
            <a:r>
              <a:rPr lang="en-CA" i="1" dirty="0"/>
              <a:t>values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Math.sqrt</a:t>
            </a:r>
            <a:r>
              <a:rPr lang="en-CA" dirty="0">
                <a:solidFill>
                  <a:schemeClr val="accent1"/>
                </a:solidFill>
              </a:rPr>
              <a:t>(x)</a:t>
            </a:r>
            <a:r>
              <a:rPr lang="en-CA" dirty="0"/>
              <a:t> returns the square root of x</a:t>
            </a:r>
          </a:p>
          <a:p>
            <a:pPr lvl="1">
              <a:defRPr/>
            </a:pPr>
            <a:r>
              <a:rPr lang="en-CA" dirty="0" err="1">
                <a:solidFill>
                  <a:schemeClr val="accent1"/>
                </a:solidFill>
              </a:rPr>
              <a:t>kbd.nextInt</a:t>
            </a:r>
            <a:r>
              <a:rPr lang="en-CA" dirty="0">
                <a:solidFill>
                  <a:schemeClr val="accent1"/>
                </a:solidFill>
              </a:rPr>
              <a:t>()</a:t>
            </a:r>
            <a:r>
              <a:rPr lang="en-CA" dirty="0">
                <a:solidFill>
                  <a:srgbClr val="FFFF00"/>
                </a:solidFill>
              </a:rPr>
              <a:t> </a:t>
            </a:r>
            <a:r>
              <a:rPr lang="en-CA" dirty="0"/>
              <a:t>returns the next (</a:t>
            </a:r>
            <a:r>
              <a:rPr lang="en-CA" dirty="0" err="1"/>
              <a:t>int</a:t>
            </a:r>
            <a:r>
              <a:rPr lang="en-CA" dirty="0"/>
              <a:t>) value </a:t>
            </a:r>
          </a:p>
          <a:p>
            <a:pPr>
              <a:defRPr/>
            </a:pPr>
            <a:r>
              <a:rPr lang="en-CA" dirty="0"/>
              <a:t>These (</a:t>
            </a:r>
            <a:r>
              <a:rPr lang="en-CA" i="1" dirty="0"/>
              <a:t>usually</a:t>
            </a:r>
            <a:r>
              <a:rPr lang="en-CA" dirty="0"/>
              <a:t>) used as </a:t>
            </a:r>
            <a:r>
              <a:rPr lang="en-CA" i="1" dirty="0"/>
              <a:t>part</a:t>
            </a:r>
            <a:r>
              <a:rPr lang="en-CA" dirty="0"/>
              <a:t> of a command</a:t>
            </a:r>
          </a:p>
          <a:p>
            <a:pPr marL="457200" lvl="1" indent="0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n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double y = </a:t>
            </a:r>
            <a:r>
              <a:rPr lang="en-CA" sz="2400" dirty="0" err="1">
                <a:solidFill>
                  <a:schemeClr val="accent1"/>
                </a:solidFill>
              </a:rPr>
              <a:t>Math.sqrt</a:t>
            </a:r>
            <a:r>
              <a:rPr lang="en-CA" sz="2400" dirty="0">
                <a:solidFill>
                  <a:schemeClr val="accent1"/>
                </a:solidFill>
              </a:rPr>
              <a:t>(n) + </a:t>
            </a:r>
            <a:r>
              <a:rPr lang="en-CA" sz="2400" dirty="0" err="1">
                <a:solidFill>
                  <a:schemeClr val="accent1"/>
                </a:solidFill>
              </a:rPr>
              <a:t>Math.pow</a:t>
            </a:r>
            <a:r>
              <a:rPr lang="en-CA" sz="2400" dirty="0">
                <a:solidFill>
                  <a:schemeClr val="accent1"/>
                </a:solidFill>
              </a:rPr>
              <a:t>(7, n);</a:t>
            </a:r>
          </a:p>
          <a:p>
            <a:pPr marL="457200" lvl="1" indent="0">
              <a:buNone/>
              <a:defRPr/>
            </a:pPr>
            <a:r>
              <a:rPr lang="en-CA" sz="2400" dirty="0">
                <a:solidFill>
                  <a:schemeClr val="accent1"/>
                </a:solidFill>
              </a:rPr>
              <a:t>if (</a:t>
            </a:r>
            <a:r>
              <a:rPr lang="en-CA" sz="2400" dirty="0" err="1">
                <a:solidFill>
                  <a:schemeClr val="accent1"/>
                </a:solidFill>
              </a:rPr>
              <a:t>resp.startsWith</a:t>
            </a:r>
            <a:r>
              <a:rPr lang="en-CA" sz="2400" dirty="0">
                <a:solidFill>
                  <a:schemeClr val="accent1"/>
                </a:solidFill>
              </a:rPr>
              <a:t>(s)) {</a:t>
            </a:r>
          </a:p>
          <a:p>
            <a:pPr>
              <a:defRPr/>
            </a:pPr>
            <a:r>
              <a:rPr lang="en-CA" dirty="0"/>
              <a:t>But may be used alone sometimes</a:t>
            </a:r>
          </a:p>
          <a:p>
            <a:pPr marL="457200" lvl="1" indent="0">
              <a:buNone/>
              <a:defRPr/>
            </a:pP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  </a:t>
            </a:r>
            <a:r>
              <a:rPr lang="en-CA" sz="2400" i="1" dirty="0">
                <a:solidFill>
                  <a:schemeClr val="accent1"/>
                </a:solidFill>
              </a:rPr>
              <a:t>// we don’t care what the line was!</a:t>
            </a:r>
            <a:endParaRPr lang="en-CA" i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“Chaining” Method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one method returns an object value…</a:t>
            </a:r>
          </a:p>
          <a:p>
            <a:pPr lvl="1"/>
            <a:r>
              <a:rPr lang="en-US" dirty="0"/>
              <a:t>e.g. </a:t>
            </a:r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</a:t>
            </a:r>
          </a:p>
          <a:p>
            <a:pPr lvl="1"/>
            <a:r>
              <a:rPr lang="en-US" dirty="0"/>
              <a:t>if </a:t>
            </a:r>
            <a:r>
              <a:rPr lang="en-US" dirty="0" err="1">
                <a:solidFill>
                  <a:schemeClr val="accent1"/>
                </a:solidFill>
              </a:rPr>
              <a:t>resp</a:t>
            </a:r>
            <a:r>
              <a:rPr lang="en-US" dirty="0"/>
              <a:t> is “yes”, </a:t>
            </a:r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 is “YES”</a:t>
            </a:r>
          </a:p>
          <a:p>
            <a:r>
              <a:rPr lang="en-US" dirty="0"/>
              <a:t>…we can ask that object a question</a:t>
            </a:r>
          </a:p>
          <a:p>
            <a:pPr lvl="1"/>
            <a:r>
              <a:rPr lang="en-US" dirty="0"/>
              <a:t>e.g. </a:t>
            </a:r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().</a:t>
            </a:r>
            <a:r>
              <a:rPr lang="en-US" dirty="0" err="1">
                <a:solidFill>
                  <a:schemeClr val="accent1"/>
                </a:solidFill>
              </a:rPr>
              <a:t>startsWith</a:t>
            </a:r>
            <a:r>
              <a:rPr lang="en-US" dirty="0">
                <a:solidFill>
                  <a:schemeClr val="accent1"/>
                </a:solidFill>
              </a:rPr>
              <a:t>("Y")</a:t>
            </a:r>
          </a:p>
          <a:p>
            <a:pPr lvl="1"/>
            <a:r>
              <a:rPr lang="en-US" dirty="0" err="1">
                <a:solidFill>
                  <a:schemeClr val="accent1"/>
                </a:solidFill>
              </a:rPr>
              <a:t>resp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is “yes” (which doesn’t start with “Y”)</a:t>
            </a:r>
          </a:p>
          <a:p>
            <a:pPr lvl="1"/>
            <a:r>
              <a:rPr lang="en-US" dirty="0" err="1">
                <a:solidFill>
                  <a:schemeClr val="accent1"/>
                </a:solidFill>
              </a:rPr>
              <a:t>resp.toUpperCase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is “YES”</a:t>
            </a:r>
          </a:p>
          <a:p>
            <a:pPr lvl="1"/>
            <a:r>
              <a:rPr lang="en-US" dirty="0"/>
              <a:t>“YES” </a:t>
            </a:r>
            <a:r>
              <a:rPr lang="en-US" i="1" dirty="0"/>
              <a:t>does</a:t>
            </a:r>
            <a:r>
              <a:rPr lang="en-US" dirty="0"/>
              <a:t> start with “Y”</a:t>
            </a:r>
          </a:p>
        </p:txBody>
      </p:sp>
    </p:spTree>
    <p:extLst>
      <p:ext uri="{BB962C8B-B14F-4D97-AF65-F5344CB8AC3E}">
        <p14:creationId xmlns:p14="http://schemas.microsoft.com/office/powerpoint/2010/main" val="31951721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The Job of the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Every method has a job to do</a:t>
            </a:r>
          </a:p>
          <a:p>
            <a:pPr lvl="1">
              <a:defRPr/>
            </a:pPr>
            <a:r>
              <a:rPr lang="en-CA" dirty="0"/>
              <a:t>print a line, get the next </a:t>
            </a:r>
            <a:r>
              <a:rPr lang="en-CA" dirty="0" err="1"/>
              <a:t>int</a:t>
            </a:r>
            <a:r>
              <a:rPr lang="en-CA" dirty="0"/>
              <a:t>, …</a:t>
            </a:r>
          </a:p>
          <a:p>
            <a:pPr>
              <a:defRPr/>
            </a:pPr>
            <a:r>
              <a:rPr lang="en-CA" dirty="0"/>
              <a:t>Call the method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the job gets done</a:t>
            </a:r>
          </a:p>
          <a:p>
            <a:pPr lvl="1">
              <a:defRPr/>
            </a:pPr>
            <a:r>
              <a:rPr lang="en-CA" dirty="0"/>
              <a:t>that’s what the method is there for</a:t>
            </a:r>
          </a:p>
          <a:p>
            <a:pPr>
              <a:defRPr/>
            </a:pPr>
            <a:r>
              <a:rPr lang="en-CA" i="1" dirty="0"/>
              <a:t>How</a:t>
            </a:r>
            <a:r>
              <a:rPr lang="en-CA" dirty="0"/>
              <a:t> the method does the job…</a:t>
            </a:r>
          </a:p>
          <a:p>
            <a:pPr lvl="1">
              <a:defRPr/>
            </a:pPr>
            <a:r>
              <a:rPr lang="en-CA" dirty="0"/>
              <a:t>the body/definition of the method</a:t>
            </a:r>
          </a:p>
          <a:p>
            <a:pPr>
              <a:defRPr/>
            </a:pPr>
            <a:r>
              <a:rPr lang="en-CA" dirty="0"/>
              <a:t>…is </a:t>
            </a:r>
            <a:r>
              <a:rPr lang="en-CA" i="1" dirty="0"/>
              <a:t>just details</a:t>
            </a:r>
            <a:r>
              <a:rPr lang="en-CA" dirty="0"/>
              <a:t>!</a:t>
            </a:r>
          </a:p>
          <a:p>
            <a:pPr lvl="1">
              <a:defRPr/>
            </a:pPr>
            <a:r>
              <a:rPr lang="en-CA" dirty="0"/>
              <a:t>caller (“client”) just wants it </a:t>
            </a:r>
            <a:r>
              <a:rPr lang="en-CA" i="1" dirty="0"/>
              <a:t>done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04697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Our Own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We’ve been doing this all along, too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void main(String[] </a:t>
            </a:r>
            <a:r>
              <a:rPr lang="en-CA" sz="2400" dirty="0" err="1">
                <a:solidFill>
                  <a:schemeClr val="accent1"/>
                </a:solidFill>
              </a:rPr>
              <a:t>args</a:t>
            </a:r>
            <a:r>
              <a:rPr lang="en-CA" sz="2400" dirty="0">
                <a:solidFill>
                  <a:schemeClr val="accent1"/>
                </a:solidFill>
              </a:rPr>
              <a:t>) { … }</a:t>
            </a:r>
          </a:p>
          <a:p>
            <a:r>
              <a:rPr lang="en-CA" dirty="0"/>
              <a:t>Our own general purpose methods: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public</a:t>
            </a:r>
            <a:r>
              <a:rPr lang="en-CA" dirty="0"/>
              <a:t> or </a:t>
            </a:r>
            <a:r>
              <a:rPr lang="en-CA" dirty="0">
                <a:solidFill>
                  <a:schemeClr val="accent1"/>
                </a:solidFill>
              </a:rPr>
              <a:t>private</a:t>
            </a:r>
            <a:r>
              <a:rPr lang="en-CA" dirty="0"/>
              <a:t> (can anyone else use them?)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static</a:t>
            </a:r>
            <a:r>
              <a:rPr lang="en-CA" dirty="0"/>
              <a:t> (</a:t>
            </a:r>
            <a:r>
              <a:rPr lang="en-CA" i="1" dirty="0"/>
              <a:t>someone</a:t>
            </a:r>
            <a:r>
              <a:rPr lang="en-CA" dirty="0"/>
              <a:t> is a class; </a:t>
            </a:r>
            <a:r>
              <a:rPr lang="en-CA" i="1" dirty="0"/>
              <a:t>non</a:t>
            </a:r>
            <a:r>
              <a:rPr lang="en-CA" dirty="0"/>
              <a:t>-static </a:t>
            </a:r>
            <a:r>
              <a:rPr lang="en-CA" dirty="0">
                <a:sym typeface="Wingdings" panose="05000000000000000000" pitchFamily="2" charset="2"/>
              </a:rPr>
              <a:t> object</a:t>
            </a:r>
            <a:r>
              <a:rPr lang="en-CA" dirty="0"/>
              <a:t>)</a:t>
            </a:r>
          </a:p>
          <a:p>
            <a:pPr lvl="1"/>
            <a:r>
              <a:rPr lang="en-CA" dirty="0">
                <a:solidFill>
                  <a:schemeClr val="accent1"/>
                </a:solidFill>
              </a:rPr>
              <a:t>void</a:t>
            </a:r>
            <a:r>
              <a:rPr lang="en-CA" dirty="0"/>
              <a:t> or return type</a:t>
            </a:r>
          </a:p>
          <a:p>
            <a:pPr lvl="1"/>
            <a:r>
              <a:rPr lang="en-CA" dirty="0" err="1"/>
              <a:t>nameOfMethod</a:t>
            </a:r>
            <a:endParaRPr lang="en-CA" dirty="0"/>
          </a:p>
          <a:p>
            <a:pPr lvl="1"/>
            <a:r>
              <a:rPr lang="en-CA" dirty="0"/>
              <a:t>parameter list in parentheses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Method’s Job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CA" dirty="0"/>
              <a:t>This is important!</a:t>
            </a:r>
          </a:p>
          <a:p>
            <a:pPr lvl="1">
              <a:spcBef>
                <a:spcPts val="0"/>
              </a:spcBef>
            </a:pPr>
            <a:r>
              <a:rPr lang="en-CA" dirty="0"/>
              <a:t>what is it supposed to do?</a:t>
            </a:r>
          </a:p>
          <a:p>
            <a:pPr lvl="1">
              <a:spcBef>
                <a:spcPts val="0"/>
              </a:spcBef>
            </a:pPr>
            <a:r>
              <a:rPr lang="en-CA" dirty="0"/>
              <a:t>what values will it need to be given?</a:t>
            </a:r>
          </a:p>
          <a:p>
            <a:pPr lvl="1">
              <a:spcBef>
                <a:spcPts val="0"/>
              </a:spcBef>
            </a:pPr>
            <a:r>
              <a:rPr lang="en-CA" dirty="0"/>
              <a:t>what value is it supposed to return?</a:t>
            </a:r>
          </a:p>
          <a:p>
            <a:pPr>
              <a:spcBef>
                <a:spcPts val="0"/>
              </a:spcBef>
            </a:pPr>
            <a:r>
              <a:rPr lang="en-CA" dirty="0"/>
              <a:t>You need to know all this when you start!</a:t>
            </a:r>
          </a:p>
          <a:p>
            <a:pPr lvl="1">
              <a:spcBef>
                <a:spcPts val="0"/>
              </a:spcBef>
            </a:pPr>
            <a:r>
              <a:rPr lang="en-CA" dirty="0"/>
              <a:t>document it using </a:t>
            </a:r>
            <a:r>
              <a:rPr lang="en-CA" dirty="0" err="1"/>
              <a:t>javadoc</a:t>
            </a:r>
            <a:r>
              <a:rPr lang="en-CA" dirty="0"/>
              <a:t> comment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/**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 Square the given number.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 @</a:t>
            </a:r>
            <a:r>
              <a:rPr lang="en-CA" sz="2000" dirty="0" err="1">
                <a:solidFill>
                  <a:schemeClr val="accent1"/>
                </a:solidFill>
              </a:rPr>
              <a:t>param</a:t>
            </a:r>
            <a:r>
              <a:rPr lang="en-CA" sz="2000" dirty="0">
                <a:solidFill>
                  <a:schemeClr val="accent1"/>
                </a:solidFill>
              </a:rPr>
              <a:t> num the number to square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 @return num squared</a:t>
            </a:r>
          </a:p>
          <a:p>
            <a:pPr lvl="1">
              <a:spcBef>
                <a:spcPts val="0"/>
              </a:spcBef>
              <a:buNone/>
            </a:pPr>
            <a:r>
              <a:rPr lang="en-CA" sz="2000" dirty="0">
                <a:solidFill>
                  <a:schemeClr val="accent1"/>
                </a:solidFill>
              </a:rPr>
              <a:t> */</a:t>
            </a:r>
            <a:endParaRPr lang="en-CA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Our Own void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Just include the commands for the method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void </a:t>
            </a:r>
            <a:r>
              <a:rPr lang="en-CA" sz="2400" dirty="0" err="1">
                <a:solidFill>
                  <a:schemeClr val="accent1"/>
                </a:solidFill>
              </a:rPr>
              <a:t>printIntroduction</a:t>
            </a:r>
            <a:r>
              <a:rPr lang="en-CA" sz="2400" dirty="0">
                <a:solidFill>
                  <a:schemeClr val="accent1"/>
                </a:solidFill>
              </a:rPr>
              <a:t>()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("My Program");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("by Mark Young (A00000000)");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no one else will want to print </a:t>
            </a:r>
            <a:r>
              <a:rPr lang="en-CA" i="1" dirty="0"/>
              <a:t>our</a:t>
            </a:r>
            <a:r>
              <a:rPr lang="en-CA" dirty="0"/>
              <a:t> introduction, so make the method private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Information the method needs to do its job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void </a:t>
            </a:r>
            <a:r>
              <a:rPr lang="en-CA" sz="2400" dirty="0" err="1">
                <a:solidFill>
                  <a:schemeClr val="accent1"/>
                </a:solidFill>
              </a:rPr>
              <a:t>printTitle</a:t>
            </a:r>
            <a:r>
              <a:rPr lang="en-CA" sz="2400" dirty="0">
                <a:solidFill>
                  <a:schemeClr val="accent1"/>
                </a:solidFill>
              </a:rPr>
              <a:t>(String </a:t>
            </a:r>
            <a:r>
              <a:rPr lang="en-CA" sz="2400" dirty="0" err="1">
                <a:solidFill>
                  <a:schemeClr val="accent1"/>
                </a:solidFill>
              </a:rPr>
              <a:t>theTitle</a:t>
            </a:r>
            <a:r>
              <a:rPr lang="en-CA" sz="2400" dirty="0">
                <a:solidFill>
                  <a:schemeClr val="accent1"/>
                </a:solidFill>
              </a:rPr>
              <a:t>) {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theTitle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theTitle.length</a:t>
            </a:r>
            <a:r>
              <a:rPr lang="en-CA" sz="2400" dirty="0">
                <a:solidFill>
                  <a:schemeClr val="accent1"/>
                </a:solidFill>
              </a:rPr>
              <a:t>();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("-");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}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parameter is a variable declaration</a:t>
            </a:r>
          </a:p>
          <a:p>
            <a:pPr lvl="2"/>
            <a:r>
              <a:rPr lang="en-CA" dirty="0"/>
              <a:t>its value is set to the </a:t>
            </a:r>
            <a:r>
              <a:rPr lang="en-CA" i="1" dirty="0"/>
              <a:t>argument</a:t>
            </a:r>
            <a:r>
              <a:rPr lang="en-CA" dirty="0"/>
              <a:t> </a:t>
            </a:r>
            <a:r>
              <a:rPr lang="en-CA" dirty="0" err="1"/>
              <a:t>printTitle</a:t>
            </a:r>
            <a:r>
              <a:rPr lang="en-CA" dirty="0"/>
              <a:t> is given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Calling Our Own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Same as any other method call:</a:t>
            </a:r>
          </a:p>
          <a:p>
            <a:pPr lvl="1"/>
            <a:r>
              <a:rPr lang="en-CA" dirty="0"/>
              <a:t>where method is, name of method, arguments</a:t>
            </a:r>
          </a:p>
          <a:p>
            <a:r>
              <a:rPr lang="en-CA" dirty="0"/>
              <a:t>Where method is </a:t>
            </a:r>
            <a:r>
              <a:rPr lang="en-CA" dirty="0">
                <a:sym typeface="Wingdings" pitchFamily="2" charset="2"/>
              </a:rPr>
              <a:t> class it’s declared in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Utilities.printTitle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("My Program");</a:t>
            </a:r>
          </a:p>
          <a:p>
            <a:pPr lvl="1"/>
            <a:r>
              <a:rPr lang="en-CA" dirty="0"/>
              <a:t>must be public to be called from another class!</a:t>
            </a:r>
          </a:p>
          <a:p>
            <a:r>
              <a:rPr lang="en-CA" dirty="0"/>
              <a:t>Can skip class name if in that class</a:t>
            </a:r>
          </a:p>
          <a:p>
            <a:pPr lvl="1"/>
            <a:r>
              <a:rPr lang="en-CA" dirty="0"/>
              <a:t>inside Utilities: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printTitle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("Utilities Demo");</a:t>
            </a:r>
            <a:endParaRPr lang="en-CA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Value Returning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Last command executed must be return</a:t>
            </a:r>
          </a:p>
          <a:p>
            <a:pPr lvl="1"/>
            <a:r>
              <a:rPr lang="en-CA" dirty="0"/>
              <a:t>almost always last command in method body</a:t>
            </a:r>
          </a:p>
          <a:p>
            <a:pPr lvl="2"/>
            <a:r>
              <a:rPr lang="en-CA" dirty="0"/>
              <a:t>return </a:t>
            </a:r>
            <a:r>
              <a:rPr lang="en-CA" i="1" dirty="0"/>
              <a:t>can</a:t>
            </a:r>
            <a:r>
              <a:rPr lang="en-CA" dirty="0"/>
              <a:t> be inside an if control, </a:t>
            </a:r>
            <a:r>
              <a:rPr lang="en-CA" dirty="0" err="1"/>
              <a:t>tho</a:t>
            </a:r>
            <a:r>
              <a:rPr lang="en-CA" dirty="0"/>
              <a:t>’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double square(double num)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return Math.pow(num, 2);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followed by value to return</a:t>
            </a:r>
          </a:p>
          <a:p>
            <a:pPr lvl="1"/>
            <a:r>
              <a:rPr lang="en-CA" dirty="0"/>
              <a:t>must be same type method says it’s returning</a:t>
            </a:r>
          </a:p>
          <a:p>
            <a:pPr lvl="2"/>
            <a:r>
              <a:rPr lang="en-CA" dirty="0"/>
              <a:t>the word just before the method name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dirty="0"/>
              <a:t>When you need a large number of variables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all the same type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no semantic differences between the values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/>
              <a:t>several temperatures; several Students; …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Need to: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create the array variable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create the array object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loop thru the array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Variable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Belong to the method they’re declared in</a:t>
            </a:r>
          </a:p>
          <a:p>
            <a:pPr lvl="1"/>
            <a:r>
              <a:rPr lang="en-CA" dirty="0"/>
              <a:t>declared in main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stays in main</a:t>
            </a:r>
          </a:p>
          <a:p>
            <a:pPr lvl="1"/>
            <a:r>
              <a:rPr lang="en-CA" dirty="0"/>
              <a:t>declared in </a:t>
            </a:r>
            <a:r>
              <a:rPr lang="en-CA" dirty="0" err="1"/>
              <a:t>readLength</a:t>
            </a:r>
            <a:r>
              <a:rPr lang="en-CA" dirty="0"/>
              <a:t>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/>
              <a:t> stays in </a:t>
            </a:r>
            <a:r>
              <a:rPr lang="en-CA" dirty="0" err="1"/>
              <a:t>readLength</a:t>
            </a:r>
            <a:endParaRPr lang="en-CA" dirty="0"/>
          </a:p>
          <a:p>
            <a:pPr lvl="1"/>
            <a:r>
              <a:rPr lang="en-CA" dirty="0"/>
              <a:t>names </a:t>
            </a:r>
            <a:r>
              <a:rPr lang="en-CA" i="1" dirty="0"/>
              <a:t>unique</a:t>
            </a:r>
            <a:r>
              <a:rPr lang="en-CA" dirty="0"/>
              <a:t> within method</a:t>
            </a:r>
          </a:p>
          <a:p>
            <a:pPr lvl="2"/>
            <a:r>
              <a:rPr lang="en-CA" dirty="0"/>
              <a:t>but can use same name in different methods</a:t>
            </a:r>
          </a:p>
          <a:p>
            <a:pPr lvl="2"/>
            <a:r>
              <a:rPr lang="en-CA" dirty="0"/>
              <a:t>still different variables!</a:t>
            </a:r>
          </a:p>
          <a:p>
            <a:r>
              <a:rPr lang="en-CA" dirty="0"/>
              <a:t>Belong to the control they’re declared in</a:t>
            </a:r>
          </a:p>
          <a:p>
            <a:pPr lvl="1"/>
            <a:r>
              <a:rPr lang="en-CA" dirty="0"/>
              <a:t>declared inside a loop </a:t>
            </a:r>
            <a:r>
              <a:rPr lang="en-CA" dirty="0">
                <a:sym typeface="Wingdings" pitchFamily="2" charset="2"/>
              </a:rPr>
              <a:t> stays inside the loop</a:t>
            </a:r>
            <a:endParaRPr lang="en-CA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Array: Type; Variable; Object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Any data type followed by []</a:t>
            </a:r>
          </a:p>
          <a:p>
            <a:pPr lvl="1"/>
            <a:r>
              <a:rPr lang="en-CA" dirty="0" err="1"/>
              <a:t>int</a:t>
            </a:r>
            <a:r>
              <a:rPr lang="en-CA" dirty="0"/>
              <a:t>[], double[], </a:t>
            </a:r>
            <a:r>
              <a:rPr lang="en-CA" dirty="0" err="1"/>
              <a:t>boolean</a:t>
            </a:r>
            <a:r>
              <a:rPr lang="en-CA" dirty="0"/>
              <a:t>[], String[], …</a:t>
            </a:r>
          </a:p>
          <a:p>
            <a:pPr lvl="1"/>
            <a:r>
              <a:rPr lang="en-CA" dirty="0"/>
              <a:t>arrays also data types </a:t>
            </a:r>
            <a:r>
              <a:rPr lang="en-CA" dirty="0">
                <a:sym typeface="Wingdings" pitchFamily="2" charset="2"/>
              </a:rPr>
              <a:t> </a:t>
            </a:r>
            <a:r>
              <a:rPr lang="en-CA" dirty="0" err="1"/>
              <a:t>int</a:t>
            </a:r>
            <a:r>
              <a:rPr lang="en-CA" dirty="0"/>
              <a:t>[][], double[][][], …</a:t>
            </a:r>
          </a:p>
          <a:p>
            <a:r>
              <a:rPr lang="en-CA" dirty="0"/>
              <a:t>Variable provides name for array object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;</a:t>
            </a:r>
          </a:p>
          <a:p>
            <a:r>
              <a:rPr lang="en-CA" dirty="0"/>
              <a:t>Object holds space for values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 = new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[600];</a:t>
            </a:r>
          </a:p>
          <a:p>
            <a:pPr lvl="1"/>
            <a:r>
              <a:rPr lang="en-CA" dirty="0"/>
              <a:t>size of array (how many elements) in brackets</a:t>
            </a:r>
          </a:p>
          <a:p>
            <a:pPr lvl="1"/>
            <a:endParaRPr lang="en-CA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 Elements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array element is a variable</a:t>
            </a:r>
          </a:p>
          <a:p>
            <a:pPr lvl="1"/>
            <a:r>
              <a:rPr lang="en-CA" dirty="0" err="1"/>
              <a:t>myNumbers</a:t>
            </a:r>
            <a:r>
              <a:rPr lang="en-CA" dirty="0"/>
              <a:t> is an </a:t>
            </a:r>
            <a:r>
              <a:rPr lang="en-CA" dirty="0" err="1"/>
              <a:t>int</a:t>
            </a:r>
            <a:r>
              <a:rPr lang="en-CA" dirty="0"/>
              <a:t>[]</a:t>
            </a:r>
          </a:p>
          <a:p>
            <a:pPr lvl="1"/>
            <a:r>
              <a:rPr lang="en-CA" dirty="0"/>
              <a:t>each element is an </a:t>
            </a:r>
            <a:r>
              <a:rPr lang="en-CA" dirty="0" err="1"/>
              <a:t>int</a:t>
            </a:r>
            <a:r>
              <a:rPr lang="en-CA" dirty="0"/>
              <a:t> variable</a:t>
            </a:r>
          </a:p>
          <a:p>
            <a:r>
              <a:rPr lang="en-CA" dirty="0"/>
              <a:t>Index appears in brackets after name</a:t>
            </a:r>
          </a:p>
          <a:p>
            <a:pPr lvl="1"/>
            <a:r>
              <a:rPr lang="en-CA" dirty="0"/>
              <a:t>numbers start at zero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[0]	</a:t>
            </a:r>
            <a:r>
              <a:rPr lang="en-CA" sz="2400" i="1" dirty="0">
                <a:solidFill>
                  <a:schemeClr val="accent1"/>
                </a:solidFill>
              </a:rPr>
              <a:t>//</a:t>
            </a:r>
            <a:r>
              <a:rPr lang="en-CA" sz="2400" i="1" dirty="0">
                <a:solidFill>
                  <a:schemeClr val="accent1"/>
                </a:solidFill>
                <a:sym typeface="Wingdings" pitchFamily="2" charset="2"/>
              </a:rPr>
              <a:t> first element of array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myNumbers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[1]	</a:t>
            </a:r>
            <a:r>
              <a:rPr lang="en-CA" sz="2400" i="1" dirty="0">
                <a:solidFill>
                  <a:schemeClr val="accent1"/>
                </a:solidFill>
                <a:sym typeface="Wingdings" pitchFamily="2" charset="2"/>
              </a:rPr>
              <a:t>// second element of array</a:t>
            </a:r>
          </a:p>
          <a:p>
            <a:pPr lvl="1"/>
            <a:r>
              <a:rPr lang="en-CA" dirty="0"/>
              <a:t>last element’s index is one less than array’s size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myNumbers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[599]	</a:t>
            </a:r>
            <a:r>
              <a:rPr lang="en-CA" sz="2400" i="1" dirty="0">
                <a:solidFill>
                  <a:schemeClr val="accent1"/>
                </a:solidFill>
                <a:sym typeface="Wingdings" pitchFamily="2" charset="2"/>
              </a:rPr>
              <a:t>// last element of 600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Looping Thru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Almost always loop thru array in using it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myNumbers.length</a:t>
            </a:r>
            <a:r>
              <a:rPr lang="en-CA" sz="2400" dirty="0">
                <a:solidFill>
                  <a:schemeClr val="accent1"/>
                </a:solidFill>
              </a:rPr>
              <a:t>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/>
            <a:r>
              <a:rPr lang="en-CA" dirty="0"/>
              <a:t>reads a value into each element of the array</a:t>
            </a:r>
          </a:p>
          <a:p>
            <a:r>
              <a:rPr lang="en-CA" dirty="0"/>
              <a:t>Test index against length (size) of array</a:t>
            </a:r>
          </a:p>
          <a:p>
            <a:pPr lvl="1"/>
            <a:r>
              <a:rPr lang="en-CA" dirty="0"/>
              <a:t>Java array knows how many elements it has</a:t>
            </a:r>
          </a:p>
          <a:p>
            <a:pPr lvl="1"/>
            <a:r>
              <a:rPr lang="en-CA" dirty="0"/>
              <a:t>start at zero, use less-than sign, increment</a:t>
            </a:r>
          </a:p>
          <a:p>
            <a:pPr lvl="2"/>
            <a:r>
              <a:rPr lang="en-CA" dirty="0"/>
              <a:t>use counter as index into array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Giving Arrays to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Method expecting array has array parameter</a:t>
            </a:r>
          </a:p>
          <a:p>
            <a:pPr lvl="1"/>
            <a:r>
              <a:rPr lang="en-CA" dirty="0"/>
              <a:t>private static void </a:t>
            </a:r>
            <a:r>
              <a:rPr lang="en-CA" dirty="0" err="1"/>
              <a:t>printArray</a:t>
            </a:r>
            <a:r>
              <a:rPr lang="en-CA" dirty="0"/>
              <a:t>(</a:t>
            </a:r>
            <a:r>
              <a:rPr lang="en-CA" dirty="0" err="1"/>
              <a:t>int</a:t>
            </a:r>
            <a:r>
              <a:rPr lang="en-CA" dirty="0"/>
              <a:t>[] numbers)</a:t>
            </a:r>
          </a:p>
          <a:p>
            <a:r>
              <a:rPr lang="en-CA" dirty="0"/>
              <a:t>Method call needs array argument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printArray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/>
            <a:r>
              <a:rPr lang="en-CA" dirty="0"/>
              <a:t>NOTE: no brackets after array name!</a:t>
            </a:r>
          </a:p>
          <a:p>
            <a:pPr lvl="2"/>
            <a:r>
              <a:rPr lang="en-CA" dirty="0" err="1"/>
              <a:t>myNumbers</a:t>
            </a:r>
            <a:r>
              <a:rPr lang="en-CA" dirty="0"/>
              <a:t> is the name of the whole array</a:t>
            </a:r>
          </a:p>
          <a:p>
            <a:pPr lvl="2"/>
            <a:r>
              <a:rPr lang="en-CA" dirty="0"/>
              <a:t>brackets are for talking about one of its elements</a:t>
            </a:r>
          </a:p>
          <a:p>
            <a:r>
              <a:rPr lang="en-CA" dirty="0"/>
              <a:t>Method receives reference to the array</a:t>
            </a:r>
          </a:p>
          <a:p>
            <a:pPr lvl="1"/>
            <a:r>
              <a:rPr lang="en-CA" dirty="0"/>
              <a:t>it can modify elements of the array you give it!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Methods Returning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Return type will be an array type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private static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</a:t>
            </a:r>
            <a:r>
              <a:rPr lang="en-CA" sz="2400" dirty="0" err="1">
                <a:solidFill>
                  <a:schemeClr val="accent1"/>
                </a:solidFill>
              </a:rPr>
              <a:t>makeRandomArray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size)</a:t>
            </a:r>
          </a:p>
          <a:p>
            <a:r>
              <a:rPr lang="en-CA" dirty="0"/>
              <a:t>Return value will be an array object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return new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[size];</a:t>
            </a:r>
          </a:p>
          <a:p>
            <a:pPr lvl="1"/>
            <a:r>
              <a:rPr lang="en-CA" dirty="0"/>
              <a:t>may refer to the object by its name, </a:t>
            </a:r>
            <a:r>
              <a:rPr lang="en-CA" dirty="0" err="1"/>
              <a:t>tho</a:t>
            </a:r>
            <a:r>
              <a:rPr lang="en-CA" dirty="0"/>
              <a:t>’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result = new 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[size];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result.length</a:t>
            </a:r>
            <a:r>
              <a:rPr lang="en-CA" sz="2400" dirty="0">
                <a:solidFill>
                  <a:schemeClr val="accent1"/>
                </a:solidFill>
              </a:rPr>
              <a:t>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result[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 =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)(100 * </a:t>
            </a:r>
            <a:r>
              <a:rPr lang="en-CA" sz="2400" dirty="0" err="1">
                <a:solidFill>
                  <a:schemeClr val="accent1"/>
                </a:solidFill>
              </a:rPr>
              <a:t>Math.random</a:t>
            </a:r>
            <a:r>
              <a:rPr lang="en-CA" sz="2400" dirty="0">
                <a:solidFill>
                  <a:schemeClr val="accent1"/>
                </a:solidFill>
              </a:rPr>
              <a:t>() + 1);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return result;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Arrays class has some helpful methods for:</a:t>
            </a:r>
          </a:p>
          <a:p>
            <a:pPr lvl="1"/>
            <a:r>
              <a:rPr lang="en-CA" dirty="0"/>
              <a:t>copying an array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[] </a:t>
            </a:r>
            <a:r>
              <a:rPr lang="en-CA" sz="2400" dirty="0" err="1">
                <a:solidFill>
                  <a:schemeClr val="accent1"/>
                </a:solidFill>
              </a:rPr>
              <a:t>fewerNumbers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Arrays.copyOf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myNumbers</a:t>
            </a:r>
            <a:r>
              <a:rPr lang="en-CA" sz="2400" dirty="0">
                <a:solidFill>
                  <a:schemeClr val="accent1"/>
                </a:solidFill>
              </a:rPr>
              <a:t>, 10);</a:t>
            </a:r>
          </a:p>
          <a:p>
            <a:pPr lvl="1"/>
            <a:r>
              <a:rPr lang="en-CA" dirty="0"/>
              <a:t>sorting an array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Arrays.sort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fewerNumbers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/>
            <a:r>
              <a:rPr lang="en-CA" dirty="0"/>
              <a:t>creating a String showing the array contents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Arrays.toString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fewerNumbers</a:t>
            </a:r>
            <a:r>
              <a:rPr lang="en-CA" sz="2400" dirty="0">
                <a:solidFill>
                  <a:schemeClr val="accent1"/>
                </a:solidFill>
              </a:rPr>
              <a:t>));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End of Part I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D8FDB7-D973-EB5B-2021-D7B0FBE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Questions?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Review of Objects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84650"/>
          </a:xfrm>
        </p:spPr>
        <p:txBody>
          <a:bodyPr/>
          <a:lstStyle/>
          <a:p>
            <a:pPr>
              <a:defRPr/>
            </a:pPr>
            <a:r>
              <a:rPr lang="en-US" dirty="0"/>
              <a:t>Objects in Java</a:t>
            </a:r>
          </a:p>
          <a:p>
            <a:pPr lvl="1">
              <a:defRPr/>
            </a:pPr>
            <a:r>
              <a:rPr lang="en-US" dirty="0"/>
              <a:t>Instance Variables (aka </a:t>
            </a:r>
            <a:r>
              <a:rPr lang="en-US" i="1" dirty="0"/>
              <a:t>Fields</a:t>
            </a:r>
            <a:r>
              <a:rPr lang="en-US" dirty="0"/>
              <a:t>)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Constructors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Getters &amp; Setters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Other instance methods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Class (static) variables and methods</a:t>
            </a:r>
          </a:p>
          <a:p>
            <a:pPr>
              <a:defRPr/>
            </a:pPr>
            <a:r>
              <a:rPr lang="en-US" dirty="0"/>
              <a:t>Creating Our Own Data Types</a:t>
            </a:r>
          </a:p>
          <a:p>
            <a:pPr>
              <a:spcBef>
                <a:spcPts val="0"/>
              </a:spcBef>
              <a:defRPr/>
            </a:pPr>
            <a:r>
              <a:rPr lang="en-US" dirty="0"/>
              <a:t>Arrays</a:t>
            </a:r>
          </a:p>
          <a:p>
            <a:pPr lvl="1">
              <a:spcBef>
                <a:spcPts val="0"/>
              </a:spcBef>
              <a:defRPr/>
            </a:pPr>
            <a:r>
              <a:rPr lang="en-US" dirty="0"/>
              <a:t>of objects, in objects, </a:t>
            </a:r>
            <a:r>
              <a:rPr lang="en-US" dirty="0" err="1"/>
              <a:t>java.util.Arrays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3527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Primitive data types</a:t>
            </a:r>
          </a:p>
          <a:p>
            <a:pPr lvl="1"/>
            <a:r>
              <a:rPr lang="en-CA" dirty="0" err="1"/>
              <a:t>int</a:t>
            </a:r>
            <a:r>
              <a:rPr lang="en-CA" dirty="0"/>
              <a:t>, double, </a:t>
            </a:r>
            <a:r>
              <a:rPr lang="en-CA" dirty="0" err="1"/>
              <a:t>boolean</a:t>
            </a:r>
            <a:r>
              <a:rPr lang="en-CA" dirty="0"/>
              <a:t>, char, …</a:t>
            </a:r>
          </a:p>
          <a:p>
            <a:r>
              <a:rPr lang="en-CA" dirty="0"/>
              <a:t>Constructed data types</a:t>
            </a:r>
          </a:p>
          <a:p>
            <a:pPr lvl="1"/>
            <a:r>
              <a:rPr lang="en-CA" dirty="0"/>
              <a:t>String, Scanner, Color, Button, </a:t>
            </a:r>
            <a:r>
              <a:rPr lang="en-CA" dirty="0" err="1"/>
              <a:t>TextField</a:t>
            </a:r>
            <a:r>
              <a:rPr lang="en-CA" dirty="0"/>
              <a:t>, …</a:t>
            </a:r>
          </a:p>
          <a:p>
            <a:pPr lvl="1"/>
            <a:r>
              <a:rPr lang="en-CA" dirty="0"/>
              <a:t>each defined in a file with same name + .java</a:t>
            </a:r>
          </a:p>
          <a:p>
            <a:r>
              <a:rPr lang="en-CA" dirty="0"/>
              <a:t>Constructed data types are for holding data</a:t>
            </a:r>
          </a:p>
          <a:p>
            <a:pPr lvl="1"/>
            <a:r>
              <a:rPr lang="en-CA" dirty="0"/>
              <a:t>one object holds related pieces of data</a:t>
            </a:r>
          </a:p>
          <a:p>
            <a:pPr lvl="2"/>
            <a:r>
              <a:rPr lang="en-CA" i="1" dirty="0"/>
              <a:t>e.g. </a:t>
            </a:r>
            <a:r>
              <a:rPr lang="en-CA" dirty="0"/>
              <a:t>all the characters of the String "Hello!"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Object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/>
              <a:t>Each class has its own kind of data</a:t>
            </a:r>
          </a:p>
          <a:p>
            <a:pPr lvl="1">
              <a:defRPr/>
            </a:pPr>
            <a:r>
              <a:rPr lang="en-CA" dirty="0"/>
              <a:t>Color has red, green, blue and alpha data</a:t>
            </a:r>
          </a:p>
          <a:p>
            <a:pPr lvl="2">
              <a:defRPr/>
            </a:pPr>
            <a:r>
              <a:rPr lang="en-CA" dirty="0"/>
              <a:t>orange has 255 R, 127 G, and 0 B (and 255 A)</a:t>
            </a:r>
          </a:p>
          <a:p>
            <a:pPr lvl="2">
              <a:defRPr/>
            </a:pPr>
            <a:r>
              <a:rPr lang="en-CA" dirty="0"/>
              <a:t>different Colors have different values</a:t>
            </a: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971550" y="3789040"/>
            <a:ext cx="2879725" cy="2636838"/>
            <a:chOff x="1331640" y="4221088"/>
            <a:chExt cx="2880320" cy="2636911"/>
          </a:xfrm>
        </p:grpSpPr>
        <p:grpSp>
          <p:nvGrpSpPr>
            <p:cNvPr id="5" name="Group 6"/>
            <p:cNvGrpSpPr>
              <a:grpSpLocks/>
            </p:cNvGrpSpPr>
            <p:nvPr/>
          </p:nvGrpSpPr>
          <p:grpSpPr bwMode="auto">
            <a:xfrm>
              <a:off x="1331640" y="4221088"/>
              <a:ext cx="2880320" cy="2636911"/>
              <a:chOff x="1571604" y="3786191"/>
              <a:chExt cx="4214841" cy="2636523"/>
            </a:xfrm>
          </p:grpSpPr>
          <p:sp>
            <p:nvSpPr>
              <p:cNvPr id="14354" name="TextBox 4"/>
              <p:cNvSpPr txBox="1">
                <a:spLocks noChangeArrowheads="1"/>
              </p:cNvSpPr>
              <p:nvPr/>
            </p:nvSpPr>
            <p:spPr bwMode="auto">
              <a:xfrm>
                <a:off x="1571604" y="3786191"/>
                <a:ext cx="4214841" cy="46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CA" altLang="en-US">
                    <a:solidFill>
                      <a:schemeClr val="bg2"/>
                    </a:solidFill>
                  </a:rPr>
                  <a:t>c1</a:t>
                </a:r>
              </a:p>
            </p:txBody>
          </p:sp>
          <p:sp>
            <p:nvSpPr>
              <p:cNvPr id="14355" name="Rectangle 5"/>
              <p:cNvSpPr>
                <a:spLocks noChangeArrowheads="1"/>
              </p:cNvSpPr>
              <p:nvPr/>
            </p:nvSpPr>
            <p:spPr bwMode="auto">
              <a:xfrm>
                <a:off x="1857356" y="4286257"/>
                <a:ext cx="3929089" cy="213645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algn="ctr">
                <a:solidFill>
                  <a:schemeClr val="bg2">
                    <a:lumMod val="95000"/>
                    <a:lumOff val="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red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green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blue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alpha</a:t>
                </a:r>
              </a:p>
            </p:txBody>
          </p:sp>
        </p:grpSp>
        <p:sp>
          <p:nvSpPr>
            <p:cNvPr id="14350" name="Rectangle 6"/>
            <p:cNvSpPr>
              <a:spLocks noChangeArrowheads="1"/>
            </p:cNvSpPr>
            <p:nvPr/>
          </p:nvSpPr>
          <p:spPr bwMode="auto">
            <a:xfrm>
              <a:off x="2534884" y="4872116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255</a:t>
              </a:r>
            </a:p>
          </p:txBody>
        </p:sp>
        <p:sp>
          <p:nvSpPr>
            <p:cNvPr id="14351" name="Rectangle 7"/>
            <p:cNvSpPr>
              <a:spLocks noChangeArrowheads="1"/>
            </p:cNvSpPr>
            <p:nvPr/>
          </p:nvSpPr>
          <p:spPr bwMode="auto">
            <a:xfrm>
              <a:off x="2534884" y="5376252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127</a:t>
              </a:r>
            </a:p>
          </p:txBody>
        </p:sp>
        <p:sp>
          <p:nvSpPr>
            <p:cNvPr id="14352" name="Rectangle 8"/>
            <p:cNvSpPr>
              <a:spLocks noChangeArrowheads="1"/>
            </p:cNvSpPr>
            <p:nvPr/>
          </p:nvSpPr>
          <p:spPr bwMode="auto">
            <a:xfrm>
              <a:off x="2534884" y="5880389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>
                  <a:solidFill>
                    <a:schemeClr val="bg2"/>
                  </a:solidFill>
                </a:rPr>
                <a:t>0</a:t>
              </a:r>
            </a:p>
          </p:txBody>
        </p:sp>
        <p:sp>
          <p:nvSpPr>
            <p:cNvPr id="14353" name="Rectangle 8"/>
            <p:cNvSpPr>
              <a:spLocks noChangeArrowheads="1"/>
            </p:cNvSpPr>
            <p:nvPr/>
          </p:nvSpPr>
          <p:spPr bwMode="auto">
            <a:xfrm>
              <a:off x="2534884" y="6384123"/>
              <a:ext cx="160506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255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5435600" y="3789040"/>
            <a:ext cx="2881313" cy="2636838"/>
            <a:chOff x="1331640" y="4221088"/>
            <a:chExt cx="2880320" cy="2636911"/>
          </a:xfrm>
        </p:grpSpPr>
        <p:grpSp>
          <p:nvGrpSpPr>
            <p:cNvPr id="7" name="Group 6"/>
            <p:cNvGrpSpPr>
              <a:grpSpLocks/>
            </p:cNvGrpSpPr>
            <p:nvPr/>
          </p:nvGrpSpPr>
          <p:grpSpPr bwMode="auto">
            <a:xfrm>
              <a:off x="1331640" y="4221088"/>
              <a:ext cx="2880320" cy="2636911"/>
              <a:chOff x="1571604" y="3786191"/>
              <a:chExt cx="4214841" cy="2636523"/>
            </a:xfrm>
          </p:grpSpPr>
          <p:sp>
            <p:nvSpPr>
              <p:cNvPr id="14347" name="TextBox 4"/>
              <p:cNvSpPr txBox="1">
                <a:spLocks noChangeArrowheads="1"/>
              </p:cNvSpPr>
              <p:nvPr/>
            </p:nvSpPr>
            <p:spPr bwMode="auto">
              <a:xfrm>
                <a:off x="1571604" y="3786191"/>
                <a:ext cx="4214841" cy="461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CA" altLang="en-US">
                    <a:solidFill>
                      <a:schemeClr val="bg2"/>
                    </a:solidFill>
                  </a:rPr>
                  <a:t>c2</a:t>
                </a:r>
              </a:p>
            </p:txBody>
          </p:sp>
          <p:sp>
            <p:nvSpPr>
              <p:cNvPr id="14348" name="Rectangle 5"/>
              <p:cNvSpPr>
                <a:spLocks noChangeArrowheads="1"/>
              </p:cNvSpPr>
              <p:nvPr/>
            </p:nvSpPr>
            <p:spPr bwMode="auto">
              <a:xfrm>
                <a:off x="1857356" y="4286257"/>
                <a:ext cx="3929089" cy="213645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 algn="ctr">
                <a:solidFill>
                  <a:schemeClr val="bg2">
                    <a:lumMod val="95000"/>
                    <a:lumOff val="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red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green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blue</a:t>
                </a:r>
              </a:p>
              <a:p>
                <a:pPr>
                  <a:lnSpc>
                    <a:spcPct val="150000"/>
                  </a:lnSpc>
                  <a:spcBef>
                    <a:spcPts val="200"/>
                  </a:spcBef>
                  <a:spcAft>
                    <a:spcPts val="200"/>
                  </a:spcAft>
                  <a:tabLst>
                    <a:tab pos="2506663" algn="l"/>
                  </a:tabLst>
                </a:pPr>
                <a:r>
                  <a:rPr lang="en-CA" altLang="en-US" sz="2000" dirty="0">
                    <a:solidFill>
                      <a:schemeClr val="bg2"/>
                    </a:solidFill>
                  </a:rPr>
                  <a:t>alpha</a:t>
                </a:r>
              </a:p>
            </p:txBody>
          </p:sp>
        </p:grpSp>
        <p:sp>
          <p:nvSpPr>
            <p:cNvPr id="14343" name="Rectangle 6"/>
            <p:cNvSpPr>
              <a:spLocks noChangeArrowheads="1"/>
            </p:cNvSpPr>
            <p:nvPr/>
          </p:nvSpPr>
          <p:spPr bwMode="auto">
            <a:xfrm>
              <a:off x="2534884" y="4872116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17</a:t>
              </a:r>
            </a:p>
          </p:txBody>
        </p:sp>
        <p:sp>
          <p:nvSpPr>
            <p:cNvPr id="14344" name="Rectangle 7"/>
            <p:cNvSpPr>
              <a:spLocks noChangeArrowheads="1"/>
            </p:cNvSpPr>
            <p:nvPr/>
          </p:nvSpPr>
          <p:spPr bwMode="auto">
            <a:xfrm>
              <a:off x="2534884" y="5376252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179</a:t>
              </a:r>
            </a:p>
          </p:txBody>
        </p:sp>
        <p:sp>
          <p:nvSpPr>
            <p:cNvPr id="14345" name="Rectangle 8"/>
            <p:cNvSpPr>
              <a:spLocks noChangeArrowheads="1"/>
            </p:cNvSpPr>
            <p:nvPr/>
          </p:nvSpPr>
          <p:spPr bwMode="auto">
            <a:xfrm>
              <a:off x="2534884" y="5880389"/>
              <a:ext cx="162303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251</a:t>
              </a:r>
            </a:p>
          </p:txBody>
        </p:sp>
        <p:sp>
          <p:nvSpPr>
            <p:cNvPr id="14346" name="Rectangle 8"/>
            <p:cNvSpPr>
              <a:spLocks noChangeArrowheads="1"/>
            </p:cNvSpPr>
            <p:nvPr/>
          </p:nvSpPr>
          <p:spPr bwMode="auto">
            <a:xfrm>
              <a:off x="2534884" y="6384123"/>
              <a:ext cx="1605068" cy="35724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algn="ctr">
              <a:solidFill>
                <a:schemeClr val="bg2">
                  <a:lumMod val="95000"/>
                  <a:lumOff val="5000"/>
                </a:schemeClr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CA" altLang="en-US" sz="2000" dirty="0">
                  <a:solidFill>
                    <a:schemeClr val="bg2"/>
                  </a:solidFill>
                </a:rPr>
                <a:t>255</a:t>
              </a:r>
            </a:p>
          </p:txBody>
        </p:sp>
      </p:grp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4292327"/>
            <a:ext cx="28575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4292327"/>
            <a:ext cx="3143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AF290-588B-4841-8159-9156C3C77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FD2B6-7282-442C-AD82-D43139B36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Typically declared outside any method</a:t>
            </a:r>
          </a:p>
          <a:p>
            <a:pPr lvl="1"/>
            <a:r>
              <a:rPr lang="en-CA" dirty="0"/>
              <a:t>but inside the class</a:t>
            </a:r>
          </a:p>
          <a:p>
            <a:r>
              <a:rPr lang="en-CA" dirty="0"/>
              <a:t>Declared public, static and final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final int HOURS_PER_DAY = 24;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public static final String COURSE = "CSCI 1228";</a:t>
            </a:r>
          </a:p>
          <a:p>
            <a:pPr lvl="1"/>
            <a:r>
              <a:rPr lang="en-CA" dirty="0"/>
              <a:t>need to be given a value</a:t>
            </a:r>
          </a:p>
          <a:p>
            <a:r>
              <a:rPr lang="en-CA" dirty="0"/>
              <a:t>Used to name important data values</a:t>
            </a:r>
          </a:p>
          <a:p>
            <a:pPr lvl="1"/>
            <a:r>
              <a:rPr lang="en-CA" dirty="0"/>
              <a:t>all numbers other than 0, 1, 2, 100, -1</a:t>
            </a:r>
          </a:p>
          <a:p>
            <a:pPr lvl="2"/>
            <a:r>
              <a:rPr lang="en-CA" dirty="0"/>
              <a:t>and even sometimes them!</a:t>
            </a:r>
            <a:endParaRPr lang="en-CA" dirty="0">
              <a:solidFill>
                <a:schemeClr val="accent1"/>
              </a:solidFill>
            </a:endParaRP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606243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Create objects using new command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Scanner </a:t>
            </a:r>
            <a:r>
              <a:rPr lang="en-CA" sz="2400" dirty="0" err="1">
                <a:solidFill>
                  <a:schemeClr val="accent1"/>
                </a:solidFill>
              </a:rPr>
              <a:t>kbd</a:t>
            </a:r>
            <a:r>
              <a:rPr lang="en-CA" sz="2400" dirty="0">
                <a:solidFill>
                  <a:schemeClr val="accent1"/>
                </a:solidFill>
              </a:rPr>
              <a:t> = new Scanner(</a:t>
            </a:r>
            <a:r>
              <a:rPr lang="en-CA" sz="2400" dirty="0" err="1">
                <a:solidFill>
                  <a:schemeClr val="accent1"/>
                </a:solidFill>
              </a:rPr>
              <a:t>System.in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orange = new Color(255, 127, 0);</a:t>
            </a:r>
          </a:p>
          <a:p>
            <a:pPr lvl="1"/>
            <a:r>
              <a:rPr lang="en-CA" i="1" dirty="0"/>
              <a:t>except</a:t>
            </a:r>
            <a:r>
              <a:rPr lang="en-CA" dirty="0"/>
              <a:t> Strings created by quoting text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String name = "Mark Young";</a:t>
            </a:r>
          </a:p>
          <a:p>
            <a:r>
              <a:rPr lang="en-CA" dirty="0"/>
              <a:t>Variables </a:t>
            </a:r>
            <a:r>
              <a:rPr lang="en-CA" i="1" dirty="0"/>
              <a:t>refer to</a:t>
            </a:r>
            <a:r>
              <a:rPr lang="en-CA" dirty="0"/>
              <a:t> objects</a:t>
            </a:r>
          </a:p>
          <a:p>
            <a:pPr lvl="1"/>
            <a:r>
              <a:rPr lang="en-CA" dirty="0"/>
              <a:t>two variables may refer to the same object</a:t>
            </a:r>
          </a:p>
        </p:txBody>
      </p:sp>
      <p:grpSp>
        <p:nvGrpSpPr>
          <p:cNvPr id="31" name="Group 22"/>
          <p:cNvGrpSpPr>
            <a:grpSpLocks/>
          </p:cNvGrpSpPr>
          <p:nvPr/>
        </p:nvGrpSpPr>
        <p:grpSpPr bwMode="auto">
          <a:xfrm>
            <a:off x="533400" y="5536406"/>
            <a:ext cx="1325563" cy="400050"/>
            <a:chOff x="3820" y="1525"/>
            <a:chExt cx="835" cy="252"/>
          </a:xfrm>
        </p:grpSpPr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33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myCar</a:t>
              </a:r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</a:p>
          </p:txBody>
        </p:sp>
      </p:grpSp>
      <p:grpSp>
        <p:nvGrpSpPr>
          <p:cNvPr id="34" name="Group 22"/>
          <p:cNvGrpSpPr>
            <a:grpSpLocks/>
          </p:cNvGrpSpPr>
          <p:nvPr/>
        </p:nvGrpSpPr>
        <p:grpSpPr bwMode="auto">
          <a:xfrm>
            <a:off x="3543298" y="5536406"/>
            <a:ext cx="1463675" cy="400050"/>
            <a:chOff x="3733" y="1525"/>
            <a:chExt cx="922" cy="252"/>
          </a:xfrm>
        </p:grpSpPr>
        <p:sp>
          <p:nvSpPr>
            <p:cNvPr id="35" name="Text Box 23"/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3733" y="1531"/>
              <a:ext cx="72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disCar:</a:t>
              </a:r>
            </a:p>
          </p:txBody>
        </p:sp>
      </p:grpSp>
      <p:grpSp>
        <p:nvGrpSpPr>
          <p:cNvPr id="37" name="Group 22"/>
          <p:cNvGrpSpPr>
            <a:grpSpLocks/>
          </p:cNvGrpSpPr>
          <p:nvPr/>
        </p:nvGrpSpPr>
        <p:grpSpPr bwMode="auto">
          <a:xfrm>
            <a:off x="6603998" y="5536406"/>
            <a:ext cx="1878013" cy="400050"/>
            <a:chOff x="3472" y="1525"/>
            <a:chExt cx="1183" cy="252"/>
          </a:xfrm>
        </p:grpSpPr>
        <p:sp>
          <p:nvSpPr>
            <p:cNvPr id="38" name="Text Box 23"/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39" name="Text Box 24"/>
            <p:cNvSpPr txBox="1">
              <a:spLocks noChangeArrowheads="1"/>
            </p:cNvSpPr>
            <p:nvPr/>
          </p:nvSpPr>
          <p:spPr bwMode="auto">
            <a:xfrm>
              <a:off x="3472" y="1531"/>
              <a:ext cx="98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stevesCar:</a:t>
              </a:r>
            </a:p>
          </p:txBody>
        </p:sp>
      </p:grpSp>
      <p:pic>
        <p:nvPicPr>
          <p:cNvPr id="45" name="Picture 23" descr="BlueCa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43520" y="5334000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0" name="Elbow Connector 49"/>
          <p:cNvCxnSpPr>
            <a:cxnSpLocks/>
            <a:stCxn id="32" idx="2"/>
          </p:cNvCxnSpPr>
          <p:nvPr/>
        </p:nvCxnSpPr>
        <p:spPr bwMode="auto">
          <a:xfrm rot="16200000" flipH="1">
            <a:off x="2161776" y="5464574"/>
            <a:ext cx="201613" cy="1145376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2" name="Elbow Connector 51"/>
          <p:cNvCxnSpPr>
            <a:cxnSpLocks/>
            <a:stCxn id="35" idx="2"/>
          </p:cNvCxnSpPr>
          <p:nvPr/>
        </p:nvCxnSpPr>
        <p:spPr bwMode="auto">
          <a:xfrm rot="5400000">
            <a:off x="3735782" y="5035945"/>
            <a:ext cx="201613" cy="2002635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4" name="Elbow Connector 53"/>
          <p:cNvCxnSpPr>
            <a:stCxn id="38" idx="2"/>
            <a:endCxn id="45" idx="2"/>
          </p:cNvCxnSpPr>
          <p:nvPr/>
        </p:nvCxnSpPr>
        <p:spPr bwMode="auto">
          <a:xfrm rot="5400000">
            <a:off x="7046910" y="4872830"/>
            <a:ext cx="202406" cy="2329659"/>
          </a:xfrm>
          <a:prstGeom prst="bentConnector3">
            <a:avLst>
              <a:gd name="adj1" fmla="val 21294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pic>
        <p:nvPicPr>
          <p:cNvPr id="18" name="Picture 23" descr="BlueCar.png">
            <a:extLst>
              <a:ext uri="{FF2B5EF4-FFF2-40B4-BE49-F238E27FC236}">
                <a16:creationId xmlns:a16="http://schemas.microsoft.com/office/drawing/2014/main" id="{FFD45080-62DE-4E11-8FDC-B689450217AA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76860" y="5333207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Purpose of constructor is to set data values</a:t>
            </a:r>
          </a:p>
          <a:p>
            <a:pPr lvl="1"/>
            <a:r>
              <a:rPr lang="en-CA" dirty="0"/>
              <a:t>constructor call gives </a:t>
            </a:r>
            <a:r>
              <a:rPr lang="en-CA" i="1" dirty="0"/>
              <a:t>requested</a:t>
            </a:r>
            <a:r>
              <a:rPr lang="en-CA" dirty="0"/>
              <a:t> values</a:t>
            </a:r>
          </a:p>
          <a:p>
            <a:pPr lvl="1"/>
            <a:r>
              <a:rPr lang="en-CA" dirty="0"/>
              <a:t>constructor fills in </a:t>
            </a:r>
            <a:r>
              <a:rPr lang="en-CA" i="1" dirty="0"/>
              <a:t>all</a:t>
            </a:r>
            <a:r>
              <a:rPr lang="en-CA" dirty="0"/>
              <a:t> values</a:t>
            </a:r>
          </a:p>
          <a:p>
            <a:pPr lvl="2"/>
            <a:r>
              <a:rPr lang="en-CA" dirty="0"/>
              <a:t>using requested values when possible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orange = new Color(255, 127, 0);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yellow = new Color(255, 255, 0);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828794" y="4876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631739" y="4976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631739" y="5408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31739" y="5840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631739" y="62721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902325" y="4876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6705270" y="4976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6705270" y="5408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6705270" y="5840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705270" y="6272165"/>
            <a:ext cx="1604737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18" name="Group 22"/>
          <p:cNvGrpSpPr>
            <a:grpSpLocks/>
          </p:cNvGrpSpPr>
          <p:nvPr/>
        </p:nvGrpSpPr>
        <p:grpSpPr bwMode="auto">
          <a:xfrm>
            <a:off x="457200" y="4800600"/>
            <a:ext cx="1011239" cy="722313"/>
            <a:chOff x="3820" y="1531"/>
            <a:chExt cx="637" cy="455"/>
          </a:xfrm>
        </p:grpSpPr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0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orange</a:t>
              </a:r>
            </a:p>
          </p:txBody>
        </p:sp>
      </p:grpSp>
      <p:cxnSp>
        <p:nvCxnSpPr>
          <p:cNvPr id="21" name="Elbow Connector 20"/>
          <p:cNvCxnSpPr>
            <a:stCxn id="19" idx="3"/>
            <a:endCxn id="11" idx="1"/>
          </p:cNvCxnSpPr>
          <p:nvPr/>
        </p:nvCxnSpPr>
        <p:spPr bwMode="auto">
          <a:xfrm>
            <a:off x="1023938" y="5322888"/>
            <a:ext cx="804856" cy="46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25" name="Group 22"/>
          <p:cNvGrpSpPr>
            <a:grpSpLocks/>
          </p:cNvGrpSpPr>
          <p:nvPr/>
        </p:nvGrpSpPr>
        <p:grpSpPr bwMode="auto">
          <a:xfrm>
            <a:off x="4495800" y="4800600"/>
            <a:ext cx="1011239" cy="722313"/>
            <a:chOff x="3820" y="1531"/>
            <a:chExt cx="637" cy="455"/>
          </a:xfrm>
        </p:grpSpPr>
        <p:sp>
          <p:nvSpPr>
            <p:cNvPr id="26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yellow</a:t>
              </a:r>
            </a:p>
          </p:txBody>
        </p:sp>
      </p:grpSp>
      <p:cxnSp>
        <p:nvCxnSpPr>
          <p:cNvPr id="28" name="Elbow Connector 27"/>
          <p:cNvCxnSpPr>
            <a:stCxn id="26" idx="3"/>
            <a:endCxn id="13" idx="1"/>
          </p:cNvCxnSpPr>
          <p:nvPr/>
        </p:nvCxnSpPr>
        <p:spPr bwMode="auto">
          <a:xfrm>
            <a:off x="5062538" y="5322888"/>
            <a:ext cx="839787" cy="46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Getters and 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Getter returns value of a field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orange.getRed</a:t>
            </a:r>
            <a:r>
              <a:rPr lang="en-CA" sz="2400" dirty="0">
                <a:solidFill>
                  <a:schemeClr val="accent1"/>
                </a:solidFill>
              </a:rPr>
              <a:t>() 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 255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orange.getBlue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()  0</a:t>
            </a:r>
          </a:p>
          <a:p>
            <a:r>
              <a:rPr lang="en-CA" dirty="0">
                <a:sym typeface="Wingdings" pitchFamily="2" charset="2"/>
              </a:rPr>
              <a:t>Setter changes value of field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orange.setGreen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(175);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  <a:sym typeface="Wingdings" pitchFamily="2" charset="2"/>
              </a:rPr>
              <a:t>orange.setAlpha</a:t>
            </a:r>
            <a:r>
              <a:rPr lang="en-CA" sz="2400" dirty="0">
                <a:solidFill>
                  <a:schemeClr val="accent1"/>
                </a:solidFill>
                <a:sym typeface="Wingdings" pitchFamily="2" charset="2"/>
              </a:rPr>
              <a:t>(127);</a:t>
            </a:r>
          </a:p>
          <a:p>
            <a:pPr lvl="2"/>
            <a:r>
              <a:rPr lang="en-CA" dirty="0">
                <a:sym typeface="Wingdings" pitchFamily="2" charset="2"/>
              </a:rPr>
              <a:t>actually, Color objects</a:t>
            </a:r>
            <a:br>
              <a:rPr lang="en-CA" dirty="0">
                <a:sym typeface="Wingdings" pitchFamily="2" charset="2"/>
              </a:rPr>
            </a:br>
            <a:r>
              <a:rPr lang="en-CA" dirty="0">
                <a:sym typeface="Wingdings" pitchFamily="2" charset="2"/>
              </a:rPr>
              <a:t>are </a:t>
            </a:r>
            <a:r>
              <a:rPr lang="en-CA" i="1" dirty="0">
                <a:sym typeface="Wingdings" pitchFamily="2" charset="2"/>
              </a:rPr>
              <a:t>immutable</a:t>
            </a:r>
            <a:r>
              <a:rPr lang="en-CA" dirty="0">
                <a:sym typeface="Wingdings" pitchFamily="2" charset="2"/>
              </a:rPr>
              <a:t>–can’t be</a:t>
            </a:r>
            <a:br>
              <a:rPr lang="en-CA" dirty="0">
                <a:sym typeface="Wingdings" pitchFamily="2" charset="2"/>
              </a:rPr>
            </a:br>
            <a:r>
              <a:rPr lang="en-CA" dirty="0">
                <a:sym typeface="Wingdings" pitchFamily="2" charset="2"/>
              </a:rPr>
              <a:t>changed</a:t>
            </a:r>
          </a:p>
          <a:p>
            <a:pPr lvl="2"/>
            <a:r>
              <a:rPr lang="en-CA" dirty="0">
                <a:sym typeface="Wingdings" pitchFamily="2" charset="2"/>
              </a:rPr>
              <a:t>but a setter </a:t>
            </a:r>
            <a:r>
              <a:rPr lang="en-CA" i="1" dirty="0">
                <a:sym typeface="Wingdings" pitchFamily="2" charset="2"/>
              </a:rPr>
              <a:t>would</a:t>
            </a:r>
            <a:r>
              <a:rPr lang="en-CA" dirty="0">
                <a:sym typeface="Wingdings" pitchFamily="2" charset="2"/>
              </a:rPr>
              <a:t> do this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02325" y="42672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705270" y="43671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705270" y="47989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705270" y="5230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05270" y="56625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530731" y="4191000"/>
            <a:ext cx="1011239" cy="722313"/>
            <a:chOff x="3820" y="1531"/>
            <a:chExt cx="637" cy="45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orange</a:t>
              </a:r>
            </a:p>
          </p:txBody>
        </p:sp>
      </p:grpSp>
      <p:cxnSp>
        <p:nvCxnSpPr>
          <p:cNvPr id="12" name="Elbow Connector 11"/>
          <p:cNvCxnSpPr>
            <a:stCxn id="10" idx="3"/>
            <a:endCxn id="4" idx="1"/>
          </p:cNvCxnSpPr>
          <p:nvPr/>
        </p:nvCxnSpPr>
        <p:spPr bwMode="auto">
          <a:xfrm>
            <a:off x="5097469" y="4713288"/>
            <a:ext cx="804856" cy="46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6705270" y="4800600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175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705270" y="56625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19800" y="3043535"/>
            <a:ext cx="2225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bg2"/>
                </a:solidFill>
              </a:rPr>
              <a:t>Background text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705600" y="2667000"/>
            <a:ext cx="914400" cy="1371600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6705600" y="2667000"/>
            <a:ext cx="914400" cy="1371600"/>
          </a:xfrm>
          <a:prstGeom prst="rect">
            <a:avLst/>
          </a:prstGeom>
          <a:solidFill>
            <a:srgbClr val="FFA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705600" y="2667000"/>
            <a:ext cx="914400" cy="1371600"/>
          </a:xfrm>
          <a:prstGeom prst="rect">
            <a:avLst/>
          </a:prstGeom>
          <a:solidFill>
            <a:srgbClr val="FFAF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7" grpId="0" animBg="1"/>
      <p:bldP spid="17" grpId="1" animBg="1"/>
      <p:bldP spid="18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EF379-0077-4644-B3B2-9A7D98B49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null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73DA7-6C04-46C5-AA19-98DB4B379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variable may not point at any object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Color </a:t>
            </a:r>
            <a:r>
              <a:rPr lang="en-CA" sz="2400" dirty="0" err="1">
                <a:solidFill>
                  <a:schemeClr val="accent1"/>
                </a:solidFill>
              </a:rPr>
              <a:t>justiceColour</a:t>
            </a:r>
            <a:r>
              <a:rPr lang="en-CA" sz="2400" dirty="0">
                <a:solidFill>
                  <a:schemeClr val="accent1"/>
                </a:solidFill>
              </a:rPr>
              <a:t> = null;</a:t>
            </a:r>
          </a:p>
          <a:p>
            <a:pPr lvl="1"/>
            <a:r>
              <a:rPr lang="en-CA" dirty="0"/>
              <a:t>null means nothing; justice has no colour</a:t>
            </a:r>
          </a:p>
          <a:p>
            <a:r>
              <a:rPr lang="en-CA" dirty="0"/>
              <a:t>If no object, asking for part makes no sense </a:t>
            </a: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justiceColour.getRed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</a:p>
          <a:p>
            <a:pPr lvl="1"/>
            <a:r>
              <a:rPr lang="en-CA" dirty="0"/>
              <a:t>program crashes with a </a:t>
            </a:r>
            <a:r>
              <a:rPr lang="en-CA" dirty="0" err="1"/>
              <a:t>NullPointerException</a:t>
            </a:r>
            <a:endParaRPr lang="en-CA" dirty="0"/>
          </a:p>
        </p:txBody>
      </p:sp>
      <p:grpSp>
        <p:nvGrpSpPr>
          <p:cNvPr id="4" name="Group 22">
            <a:extLst>
              <a:ext uri="{FF2B5EF4-FFF2-40B4-BE49-F238E27FC236}">
                <a16:creationId xmlns:a16="http://schemas.microsoft.com/office/drawing/2014/main" id="{7C1351D2-7448-43D0-83E0-983E1B708443}"/>
              </a:ext>
            </a:extLst>
          </p:cNvPr>
          <p:cNvGrpSpPr>
            <a:grpSpLocks/>
          </p:cNvGrpSpPr>
          <p:nvPr/>
        </p:nvGrpSpPr>
        <p:grpSpPr bwMode="auto">
          <a:xfrm>
            <a:off x="766758" y="4953000"/>
            <a:ext cx="1976442" cy="722313"/>
            <a:chOff x="3212" y="1531"/>
            <a:chExt cx="1245" cy="455"/>
          </a:xfrm>
        </p:grpSpPr>
        <p:sp>
          <p:nvSpPr>
            <p:cNvPr id="5" name="Text Box 23">
              <a:extLst>
                <a:ext uri="{FF2B5EF4-FFF2-40B4-BE49-F238E27FC236}">
                  <a16:creationId xmlns:a16="http://schemas.microsoft.com/office/drawing/2014/main" id="{2661ADEA-A03A-4514-9354-6E922D1655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</a:p>
          </p:txBody>
        </p:sp>
        <p:sp>
          <p:nvSpPr>
            <p:cNvPr id="6" name="Text Box 24">
              <a:extLst>
                <a:ext uri="{FF2B5EF4-FFF2-40B4-BE49-F238E27FC236}">
                  <a16:creationId xmlns:a16="http://schemas.microsoft.com/office/drawing/2014/main" id="{19C2D2E0-85ED-4517-B7CE-738C7FE673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2" y="1531"/>
              <a:ext cx="124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justiceColour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A884DDA4-55BF-4ED2-8622-28612532989B}"/>
              </a:ext>
            </a:extLst>
          </p:cNvPr>
          <p:cNvSpPr txBox="1"/>
          <p:nvPr/>
        </p:nvSpPr>
        <p:spPr>
          <a:xfrm>
            <a:off x="3505200" y="5562600"/>
            <a:ext cx="3188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>
                <a:solidFill>
                  <a:schemeClr val="bg1"/>
                </a:solidFill>
              </a:rPr>
              <a:t>What</a:t>
            </a:r>
            <a:r>
              <a:rPr lang="en-CA" dirty="0">
                <a:solidFill>
                  <a:schemeClr val="bg1"/>
                </a:solidFill>
              </a:rPr>
              <a:t>’</a:t>
            </a:r>
            <a:r>
              <a:rPr lang="en-CA" i="1" dirty="0">
                <a:solidFill>
                  <a:schemeClr val="bg1"/>
                </a:solidFill>
              </a:rPr>
              <a:t>s the red value???</a:t>
            </a:r>
          </a:p>
        </p:txBody>
      </p:sp>
    </p:spTree>
    <p:extLst>
      <p:ext uri="{BB962C8B-B14F-4D97-AF65-F5344CB8AC3E}">
        <p14:creationId xmlns:p14="http://schemas.microsoft.com/office/powerpoint/2010/main" val="17102641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1195-4F7B-485C-83AA-667673B22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Checking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B57AD-7E47-4C5D-8DB3-87EF9C14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Compare variables using == (or !=)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myCar</a:t>
            </a:r>
            <a:r>
              <a:rPr lang="en-CA" sz="2400" dirty="0">
                <a:solidFill>
                  <a:schemeClr val="accent1"/>
                </a:solidFill>
              </a:rPr>
              <a:t> == </a:t>
            </a:r>
            <a:r>
              <a:rPr lang="en-CA" sz="2400" dirty="0" err="1">
                <a:solidFill>
                  <a:schemeClr val="accent1"/>
                </a:solidFill>
              </a:rPr>
              <a:t>disCar</a:t>
            </a:r>
            <a:r>
              <a:rPr lang="en-CA" sz="2400" dirty="0">
                <a:solidFill>
                  <a:schemeClr val="accent1"/>
                </a:solidFill>
              </a:rPr>
              <a:t>) </a:t>
            </a:r>
            <a:r>
              <a:rPr lang="en-CA" sz="2400" i="1" dirty="0">
                <a:solidFill>
                  <a:schemeClr val="accent1"/>
                </a:solidFill>
              </a:rPr>
              <a:t>// it does (same Car)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myCar</a:t>
            </a:r>
            <a:r>
              <a:rPr lang="en-CA" sz="2400" dirty="0">
                <a:solidFill>
                  <a:schemeClr val="accent1"/>
                </a:solidFill>
              </a:rPr>
              <a:t> == </a:t>
            </a:r>
            <a:r>
              <a:rPr lang="en-CA" sz="2400" dirty="0" err="1">
                <a:solidFill>
                  <a:schemeClr val="accent1"/>
                </a:solidFill>
              </a:rPr>
              <a:t>stevesCar</a:t>
            </a:r>
            <a:r>
              <a:rPr lang="en-CA" sz="2400" dirty="0">
                <a:solidFill>
                  <a:schemeClr val="accent1"/>
                </a:solidFill>
              </a:rPr>
              <a:t>) </a:t>
            </a:r>
            <a:r>
              <a:rPr lang="en-CA" sz="2400" i="1" dirty="0">
                <a:solidFill>
                  <a:schemeClr val="accent1"/>
                </a:solidFill>
              </a:rPr>
              <a:t>// it doesn’t (different Cars)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justiceColour</a:t>
            </a:r>
            <a:r>
              <a:rPr lang="en-CA" sz="2400" dirty="0">
                <a:solidFill>
                  <a:schemeClr val="accent1"/>
                </a:solidFill>
              </a:rPr>
              <a:t> == null) </a:t>
            </a:r>
            <a:r>
              <a:rPr lang="en-CA" sz="2400" i="1" dirty="0">
                <a:solidFill>
                  <a:schemeClr val="accent1"/>
                </a:solidFill>
              </a:rPr>
              <a:t>// it does (both nothing)</a:t>
            </a:r>
          </a:p>
          <a:p>
            <a:r>
              <a:rPr lang="en-CA" dirty="0"/>
              <a:t>Compare objects using .equals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myCar.equals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stevesCar</a:t>
            </a:r>
            <a:r>
              <a:rPr lang="en-CA" sz="2400" dirty="0">
                <a:solidFill>
                  <a:schemeClr val="accent1"/>
                </a:solidFill>
              </a:rPr>
              <a:t>)) </a:t>
            </a:r>
            <a:r>
              <a:rPr lang="en-CA" sz="2400" i="1" dirty="0">
                <a:solidFill>
                  <a:schemeClr val="accent1"/>
                </a:solidFill>
              </a:rPr>
              <a:t>// it does (Cars look alike)</a:t>
            </a:r>
          </a:p>
        </p:txBody>
      </p:sp>
      <p:grpSp>
        <p:nvGrpSpPr>
          <p:cNvPr id="4" name="Group 22">
            <a:extLst>
              <a:ext uri="{FF2B5EF4-FFF2-40B4-BE49-F238E27FC236}">
                <a16:creationId xmlns:a16="http://schemas.microsoft.com/office/drawing/2014/main" id="{48D13F5D-9D01-4191-B718-AEBD9F553CDF}"/>
              </a:ext>
            </a:extLst>
          </p:cNvPr>
          <p:cNvGrpSpPr>
            <a:grpSpLocks/>
          </p:cNvGrpSpPr>
          <p:nvPr/>
        </p:nvGrpSpPr>
        <p:grpSpPr bwMode="auto">
          <a:xfrm>
            <a:off x="509589" y="5384799"/>
            <a:ext cx="1325563" cy="400050"/>
            <a:chOff x="3820" y="1525"/>
            <a:chExt cx="835" cy="252"/>
          </a:xfrm>
        </p:grpSpPr>
        <p:sp>
          <p:nvSpPr>
            <p:cNvPr id="5" name="Text Box 23">
              <a:extLst>
                <a:ext uri="{FF2B5EF4-FFF2-40B4-BE49-F238E27FC236}">
                  <a16:creationId xmlns:a16="http://schemas.microsoft.com/office/drawing/2014/main" id="{EE067821-15A3-4126-B57D-D003DB5CF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6" name="Text Box 24">
              <a:extLst>
                <a:ext uri="{FF2B5EF4-FFF2-40B4-BE49-F238E27FC236}">
                  <a16:creationId xmlns:a16="http://schemas.microsoft.com/office/drawing/2014/main" id="{D97527F5-49A4-47A1-85F6-4987000AF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myCar</a:t>
              </a:r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:</a:t>
              </a:r>
            </a:p>
          </p:txBody>
        </p:sp>
      </p:grpSp>
      <p:grpSp>
        <p:nvGrpSpPr>
          <p:cNvPr id="7" name="Group 22">
            <a:extLst>
              <a:ext uri="{FF2B5EF4-FFF2-40B4-BE49-F238E27FC236}">
                <a16:creationId xmlns:a16="http://schemas.microsoft.com/office/drawing/2014/main" id="{1BE593EF-E5FF-4531-851A-B26FA52C3E35}"/>
              </a:ext>
            </a:extLst>
          </p:cNvPr>
          <p:cNvGrpSpPr>
            <a:grpSpLocks/>
          </p:cNvGrpSpPr>
          <p:nvPr/>
        </p:nvGrpSpPr>
        <p:grpSpPr bwMode="auto">
          <a:xfrm>
            <a:off x="3519487" y="5384799"/>
            <a:ext cx="1463675" cy="400050"/>
            <a:chOff x="3733" y="1525"/>
            <a:chExt cx="922" cy="252"/>
          </a:xfrm>
        </p:grpSpPr>
        <p:sp>
          <p:nvSpPr>
            <p:cNvPr id="8" name="Text Box 23">
              <a:extLst>
                <a:ext uri="{FF2B5EF4-FFF2-40B4-BE49-F238E27FC236}">
                  <a16:creationId xmlns:a16="http://schemas.microsoft.com/office/drawing/2014/main" id="{0B8A6C6E-F40A-4791-B69E-8CD26F914E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9" name="Text Box 24">
              <a:extLst>
                <a:ext uri="{FF2B5EF4-FFF2-40B4-BE49-F238E27FC236}">
                  <a16:creationId xmlns:a16="http://schemas.microsoft.com/office/drawing/2014/main" id="{EADE4B1A-9CC6-42AD-9E12-CED2BA5B34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" y="1531"/>
              <a:ext cx="72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disCar:</a:t>
              </a:r>
            </a:p>
          </p:txBody>
        </p:sp>
      </p:grpSp>
      <p:grpSp>
        <p:nvGrpSpPr>
          <p:cNvPr id="10" name="Group 22">
            <a:extLst>
              <a:ext uri="{FF2B5EF4-FFF2-40B4-BE49-F238E27FC236}">
                <a16:creationId xmlns:a16="http://schemas.microsoft.com/office/drawing/2014/main" id="{F634CC47-5ADB-4C9E-81D0-BA03154E9369}"/>
              </a:ext>
            </a:extLst>
          </p:cNvPr>
          <p:cNvGrpSpPr>
            <a:grpSpLocks/>
          </p:cNvGrpSpPr>
          <p:nvPr/>
        </p:nvGrpSpPr>
        <p:grpSpPr bwMode="auto">
          <a:xfrm>
            <a:off x="6580187" y="5384799"/>
            <a:ext cx="1878013" cy="400050"/>
            <a:chOff x="3472" y="1525"/>
            <a:chExt cx="1183" cy="252"/>
          </a:xfrm>
        </p:grpSpPr>
        <p:sp>
          <p:nvSpPr>
            <p:cNvPr id="11" name="Text Box 23">
              <a:extLst>
                <a:ext uri="{FF2B5EF4-FFF2-40B4-BE49-F238E27FC236}">
                  <a16:creationId xmlns:a16="http://schemas.microsoft.com/office/drawing/2014/main" id="{E0CFE62C-C109-462F-8E79-8AA5BC9645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2" y="1525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2" name="Text Box 24">
              <a:extLst>
                <a:ext uri="{FF2B5EF4-FFF2-40B4-BE49-F238E27FC236}">
                  <a16:creationId xmlns:a16="http://schemas.microsoft.com/office/drawing/2014/main" id="{584DE9D1-B9FB-49E8-9ADF-73236CACD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2" y="1531"/>
              <a:ext cx="98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stevesCar:</a:t>
              </a:r>
            </a:p>
          </p:txBody>
        </p:sp>
      </p:grpSp>
      <p:pic>
        <p:nvPicPr>
          <p:cNvPr id="13" name="Picture 23" descr="BlueCar.png">
            <a:extLst>
              <a:ext uri="{FF2B5EF4-FFF2-40B4-BE49-F238E27FC236}">
                <a16:creationId xmlns:a16="http://schemas.microsoft.com/office/drawing/2014/main" id="{10A1CB24-3F53-4846-A9F9-CB09312AD32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9709" y="5182393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Elbow Connector 49">
            <a:extLst>
              <a:ext uri="{FF2B5EF4-FFF2-40B4-BE49-F238E27FC236}">
                <a16:creationId xmlns:a16="http://schemas.microsoft.com/office/drawing/2014/main" id="{C2431932-BFC7-48F5-9E9F-A45942CB998D}"/>
              </a:ext>
            </a:extLst>
          </p:cNvPr>
          <p:cNvCxnSpPr>
            <a:cxnSpLocks/>
            <a:stCxn id="5" idx="2"/>
          </p:cNvCxnSpPr>
          <p:nvPr/>
        </p:nvCxnSpPr>
        <p:spPr bwMode="auto">
          <a:xfrm rot="16200000" flipH="1">
            <a:off x="2137965" y="5312967"/>
            <a:ext cx="201613" cy="1145376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5" name="Elbow Connector 51">
            <a:extLst>
              <a:ext uri="{FF2B5EF4-FFF2-40B4-BE49-F238E27FC236}">
                <a16:creationId xmlns:a16="http://schemas.microsoft.com/office/drawing/2014/main" id="{20C87022-4410-4C41-AAEF-FBE366DF1F45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rot="5400000">
            <a:off x="3711971" y="4884338"/>
            <a:ext cx="201613" cy="2002635"/>
          </a:xfrm>
          <a:prstGeom prst="bentConnector3">
            <a:avLst>
              <a:gd name="adj1" fmla="val 213386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6" name="Elbow Connector 53">
            <a:extLst>
              <a:ext uri="{FF2B5EF4-FFF2-40B4-BE49-F238E27FC236}">
                <a16:creationId xmlns:a16="http://schemas.microsoft.com/office/drawing/2014/main" id="{A1FBDEA9-42C3-4444-A00A-FC0DCB99FCC1}"/>
              </a:ext>
            </a:extLst>
          </p:cNvPr>
          <p:cNvCxnSpPr>
            <a:stCxn id="11" idx="2"/>
            <a:endCxn id="13" idx="2"/>
          </p:cNvCxnSpPr>
          <p:nvPr/>
        </p:nvCxnSpPr>
        <p:spPr bwMode="auto">
          <a:xfrm rot="5400000">
            <a:off x="7023099" y="4721223"/>
            <a:ext cx="202406" cy="2329659"/>
          </a:xfrm>
          <a:prstGeom prst="bentConnector3">
            <a:avLst>
              <a:gd name="adj1" fmla="val 212941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pic>
        <p:nvPicPr>
          <p:cNvPr id="17" name="Picture 23" descr="BlueCar.png">
            <a:extLst>
              <a:ext uri="{FF2B5EF4-FFF2-40B4-BE49-F238E27FC236}">
                <a16:creationId xmlns:a16="http://schemas.microsoft.com/office/drawing/2014/main" id="{9654C749-8DD7-47EB-8499-11DB69BBBAF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3049" y="5181600"/>
            <a:ext cx="1279525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" name="Group 22">
            <a:extLst>
              <a:ext uri="{FF2B5EF4-FFF2-40B4-BE49-F238E27FC236}">
                <a16:creationId xmlns:a16="http://schemas.microsoft.com/office/drawing/2014/main" id="{03C24E9A-0233-4344-BDB7-16E2D1AB0959}"/>
              </a:ext>
            </a:extLst>
          </p:cNvPr>
          <p:cNvGrpSpPr>
            <a:grpSpLocks/>
          </p:cNvGrpSpPr>
          <p:nvPr/>
        </p:nvGrpSpPr>
        <p:grpSpPr bwMode="auto">
          <a:xfrm>
            <a:off x="6927914" y="3733800"/>
            <a:ext cx="1976442" cy="722313"/>
            <a:chOff x="3212" y="1531"/>
            <a:chExt cx="1245" cy="455"/>
          </a:xfrm>
        </p:grpSpPr>
        <p:sp>
          <p:nvSpPr>
            <p:cNvPr id="19" name="Text Box 23">
              <a:extLst>
                <a:ext uri="{FF2B5EF4-FFF2-40B4-BE49-F238E27FC236}">
                  <a16:creationId xmlns:a16="http://schemas.microsoft.com/office/drawing/2014/main" id="{079AF060-5504-4525-82E2-B23A83B59F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/</a:t>
              </a:r>
            </a:p>
          </p:txBody>
        </p:sp>
        <p:sp>
          <p:nvSpPr>
            <p:cNvPr id="20" name="Text Box 24">
              <a:extLst>
                <a:ext uri="{FF2B5EF4-FFF2-40B4-BE49-F238E27FC236}">
                  <a16:creationId xmlns:a16="http://schemas.microsoft.com/office/drawing/2014/main" id="{8B67836A-D889-4BBA-A5F4-B7A40F592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2" y="1531"/>
              <a:ext cx="124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justiceColour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9416338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Other Instance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Whatever other methods make sense</a:t>
            </a:r>
          </a:p>
          <a:p>
            <a:pPr lvl="1"/>
            <a:r>
              <a:rPr lang="en-CA" dirty="0"/>
              <a:t>brighter returns a brighter version of this colour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</a:t>
            </a:r>
            <a:r>
              <a:rPr lang="en-CA" sz="2400" dirty="0" err="1">
                <a:solidFill>
                  <a:schemeClr val="accent1"/>
                </a:solidFill>
              </a:rPr>
              <a:t>lightOrange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orange.brighter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2"/>
            <a:r>
              <a:rPr lang="en-CA" dirty="0" err="1"/>
              <a:t>lightOrange</a:t>
            </a:r>
            <a:r>
              <a:rPr lang="en-CA" dirty="0"/>
              <a:t> is a brighter version of orange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435725" y="4495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238670" y="4595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238670" y="5027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127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238670" y="5459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238670" y="58911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800600" y="3773487"/>
            <a:ext cx="1011239" cy="722313"/>
            <a:chOff x="3820" y="1531"/>
            <a:chExt cx="637" cy="45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63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orange</a:t>
              </a:r>
            </a:p>
          </p:txBody>
        </p:sp>
      </p:grpSp>
      <p:cxnSp>
        <p:nvCxnSpPr>
          <p:cNvPr id="12" name="Elbow Connector 11"/>
          <p:cNvCxnSpPr>
            <a:stCxn id="10" idx="3"/>
            <a:endCxn id="15" idx="1"/>
          </p:cNvCxnSpPr>
          <p:nvPr/>
        </p:nvCxnSpPr>
        <p:spPr bwMode="auto">
          <a:xfrm>
            <a:off x="5367338" y="4295775"/>
            <a:ext cx="652462" cy="11144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5" name="Rectangle 14"/>
          <p:cNvSpPr/>
          <p:nvPr/>
        </p:nvSpPr>
        <p:spPr bwMode="auto">
          <a:xfrm>
            <a:off x="6019800" y="4495800"/>
            <a:ext cx="381000" cy="1828800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2320925" y="44958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123870" y="4595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3123870" y="50275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181</a:t>
            </a: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123870" y="54593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>
                <a:solidFill>
                  <a:schemeClr val="bg2"/>
                </a:solidFill>
              </a:rPr>
              <a:t>0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123870" y="58911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6200" y="3773487"/>
            <a:ext cx="1701804" cy="722313"/>
            <a:chOff x="3385" y="1531"/>
            <a:chExt cx="1072" cy="455"/>
          </a:xfrm>
        </p:grpSpPr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385" y="1531"/>
              <a:ext cx="107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lightOrange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26" name="Elbow Connector 25"/>
          <p:cNvCxnSpPr>
            <a:stCxn id="24" idx="3"/>
            <a:endCxn id="28" idx="1"/>
          </p:cNvCxnSpPr>
          <p:nvPr/>
        </p:nvCxnSpPr>
        <p:spPr bwMode="auto">
          <a:xfrm>
            <a:off x="1333503" y="4295775"/>
            <a:ext cx="571497" cy="11144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1905000" y="4495800"/>
            <a:ext cx="381000" cy="1828800"/>
          </a:xfrm>
          <a:prstGeom prst="rect">
            <a:avLst/>
          </a:prstGeom>
          <a:solidFill>
            <a:srgbClr val="FFB5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8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Class Variables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Class (static) variables belong to class</a:t>
            </a:r>
          </a:p>
          <a:p>
            <a:pPr lvl="1"/>
            <a:r>
              <a:rPr lang="en-CA" dirty="0"/>
              <a:t>each Color object has its own value of green</a:t>
            </a:r>
          </a:p>
          <a:p>
            <a:pPr lvl="1"/>
            <a:r>
              <a:rPr lang="en-CA" dirty="0"/>
              <a:t>but BLACK is the same colour for everyone</a:t>
            </a:r>
          </a:p>
          <a:p>
            <a:pPr lvl="1"/>
            <a:r>
              <a:rPr lang="en-CA" dirty="0"/>
              <a:t>access using class name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myRectangle.setColor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Color.BLACK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2"/>
            <a:r>
              <a:rPr lang="en-CA" dirty="0"/>
              <a:t>doesn’t matter what colour it was </a:t>
            </a:r>
            <a:r>
              <a:rPr lang="en-CA" i="1" dirty="0"/>
              <a:t>before</a:t>
            </a:r>
            <a:r>
              <a:rPr lang="en-CA" dirty="0"/>
              <a:t>; black </a:t>
            </a:r>
            <a:r>
              <a:rPr lang="en-CA" i="1" dirty="0"/>
              <a:t>now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02325" y="4953000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705270" y="50529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705270" y="5460182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9" name="Rectangle 8"/>
          <p:cNvSpPr/>
          <p:nvPr/>
        </p:nvSpPr>
        <p:spPr bwMode="auto">
          <a:xfrm flipV="1">
            <a:off x="6705600" y="5867400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 flipV="1">
            <a:off x="914400" y="4953000"/>
            <a:ext cx="4937760" cy="1371600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6705600" y="5867400"/>
            <a:ext cx="1627632" cy="356616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 flipV="1">
            <a:off x="914400" y="4953000"/>
            <a:ext cx="4937760" cy="1371600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Class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Class (static) methods belong to class</a:t>
            </a:r>
          </a:p>
          <a:p>
            <a:pPr lvl="1"/>
            <a:r>
              <a:rPr lang="en-CA" dirty="0"/>
              <a:t>convert web-color-code to Color object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Color web = </a:t>
            </a:r>
            <a:r>
              <a:rPr lang="en-CA" sz="2400" dirty="0" err="1">
                <a:solidFill>
                  <a:schemeClr val="accent1"/>
                </a:solidFill>
              </a:rPr>
              <a:t>Color.decode</a:t>
            </a:r>
            <a:r>
              <a:rPr lang="en-CA" sz="2400" dirty="0">
                <a:solidFill>
                  <a:schemeClr val="accent1"/>
                </a:solidFill>
              </a:rPr>
              <a:t>("#922222");</a:t>
            </a:r>
          </a:p>
          <a:p>
            <a:pPr lvl="1"/>
            <a:r>
              <a:rPr lang="en-CA" dirty="0"/>
              <a:t>same colour for everyone</a:t>
            </a:r>
          </a:p>
          <a:p>
            <a:r>
              <a:rPr lang="en-CA" dirty="0"/>
              <a:t>Class (static) methods don’t depend on any other colour</a:t>
            </a:r>
          </a:p>
          <a:p>
            <a:pPr lvl="1"/>
            <a:r>
              <a:rPr lang="en-CA" dirty="0"/>
              <a:t>instance methods </a:t>
            </a:r>
            <a:r>
              <a:rPr lang="en-CA" i="1" dirty="0"/>
              <a:t>do</a:t>
            </a:r>
          </a:p>
          <a:p>
            <a:pPr lvl="2"/>
            <a:r>
              <a:rPr lang="en-CA" i="1" dirty="0"/>
              <a:t>e.g.</a:t>
            </a:r>
            <a:r>
              <a:rPr lang="en-CA" dirty="0"/>
              <a:t> a brighter </a:t>
            </a:r>
            <a:r>
              <a:rPr lang="en-CA" i="1" dirty="0"/>
              <a:t>orange</a:t>
            </a:r>
          </a:p>
          <a:p>
            <a:endParaRPr lang="en-CA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5902329" y="4648200"/>
            <a:ext cx="24796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red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green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blue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alpha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705274" y="47481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146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705274" y="51799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34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705274" y="5611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34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705274" y="6043565"/>
            <a:ext cx="1604736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255</a:t>
            </a:r>
          </a:p>
        </p:txBody>
      </p:sp>
      <p:grpSp>
        <p:nvGrpSpPr>
          <p:cNvPr id="9" name="Group 22"/>
          <p:cNvGrpSpPr>
            <a:grpSpLocks/>
          </p:cNvGrpSpPr>
          <p:nvPr/>
        </p:nvGrpSpPr>
        <p:grpSpPr bwMode="auto">
          <a:xfrm>
            <a:off x="4430712" y="4459287"/>
            <a:ext cx="598488" cy="722313"/>
            <a:chOff x="3820" y="1531"/>
            <a:chExt cx="377" cy="455"/>
          </a:xfrm>
        </p:grpSpPr>
        <p:sp>
          <p:nvSpPr>
            <p:cNvPr id="10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1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377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web</a:t>
              </a:r>
            </a:p>
          </p:txBody>
        </p:sp>
      </p:grpSp>
      <p:cxnSp>
        <p:nvCxnSpPr>
          <p:cNvPr id="12" name="Elbow Connector 11"/>
          <p:cNvCxnSpPr>
            <a:stCxn id="10" idx="3"/>
            <a:endCxn id="13" idx="1"/>
          </p:cNvCxnSpPr>
          <p:nvPr/>
        </p:nvCxnSpPr>
        <p:spPr bwMode="auto">
          <a:xfrm>
            <a:off x="4997450" y="4981575"/>
            <a:ext cx="488954" cy="5810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5486404" y="4648200"/>
            <a:ext cx="381000" cy="1828800"/>
          </a:xfrm>
          <a:prstGeom prst="rect">
            <a:avLst/>
          </a:prstGeom>
          <a:solidFill>
            <a:srgbClr val="922222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BAA65-FADA-4A30-AB00-0EACE77D3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Meaning of static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99F7D-B968-4C92-98CA-BA95215A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“Same for every object of this data type”</a:t>
            </a:r>
          </a:p>
          <a:p>
            <a:pPr lvl="1"/>
            <a:r>
              <a:rPr lang="en-CA" dirty="0"/>
              <a:t>decode("#000000") </a:t>
            </a:r>
            <a:r>
              <a:rPr lang="en-CA" dirty="0">
                <a:sym typeface="Wingdings" panose="05000000000000000000" pitchFamily="2" charset="2"/>
              </a:rPr>
              <a:t></a:t>
            </a:r>
            <a:r>
              <a:rPr lang="en-CA" dirty="0"/>
              <a:t> black</a:t>
            </a:r>
          </a:p>
          <a:p>
            <a:pPr lvl="2"/>
            <a:r>
              <a:rPr lang="en-CA" dirty="0"/>
              <a:t>decode is a static method</a:t>
            </a:r>
          </a:p>
          <a:p>
            <a:pPr lvl="1"/>
            <a:r>
              <a:rPr lang="en-CA" dirty="0"/>
              <a:t>brighter() </a:t>
            </a:r>
            <a:r>
              <a:rPr lang="en-CA" dirty="0">
                <a:sym typeface="Wingdings" panose="05000000000000000000" pitchFamily="2" charset="2"/>
              </a:rPr>
              <a:t></a:t>
            </a:r>
            <a:r>
              <a:rPr lang="en-CA" dirty="0"/>
              <a:t> a brighter version of </a:t>
            </a:r>
            <a:r>
              <a:rPr lang="en-CA" i="1" dirty="0"/>
              <a:t>some</a:t>
            </a:r>
            <a:r>
              <a:rPr lang="en-CA" dirty="0"/>
              <a:t> colour</a:t>
            </a:r>
          </a:p>
          <a:p>
            <a:pPr lvl="2"/>
            <a:r>
              <a:rPr lang="en-CA" dirty="0"/>
              <a:t>brighter is </a:t>
            </a:r>
            <a:r>
              <a:rPr lang="en-CA" i="1" dirty="0"/>
              <a:t>not</a:t>
            </a:r>
            <a:r>
              <a:rPr lang="en-CA" dirty="0"/>
              <a:t> a static method</a:t>
            </a:r>
          </a:p>
          <a:p>
            <a:r>
              <a:rPr lang="en-CA" dirty="0"/>
              <a:t>static methods called using class name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Color </a:t>
            </a:r>
            <a:r>
              <a:rPr lang="en-CA" sz="2400" dirty="0" err="1">
                <a:solidFill>
                  <a:schemeClr val="accent1"/>
                </a:solidFill>
              </a:rPr>
              <a:t>myShadeOfBlue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Color.decode</a:t>
            </a:r>
            <a:r>
              <a:rPr lang="en-CA" sz="2400" dirty="0">
                <a:solidFill>
                  <a:schemeClr val="accent1"/>
                </a:solidFill>
              </a:rPr>
              <a:t>("#1234FF");</a:t>
            </a:r>
          </a:p>
          <a:p>
            <a:r>
              <a:rPr lang="en-CA" dirty="0"/>
              <a:t>non-static methods need a particular object</a:t>
            </a:r>
          </a:p>
          <a:p>
            <a:pPr marL="457200" lvl="1" indent="0">
              <a:buNone/>
            </a:pPr>
            <a:r>
              <a:rPr lang="en-CA" sz="2400" dirty="0">
                <a:solidFill>
                  <a:schemeClr val="accent1"/>
                </a:solidFill>
              </a:rPr>
              <a:t>Color </a:t>
            </a:r>
            <a:r>
              <a:rPr lang="en-CA" sz="2400" dirty="0" err="1">
                <a:solidFill>
                  <a:schemeClr val="accent1"/>
                </a:solidFill>
              </a:rPr>
              <a:t>whiterShadeOfPale</a:t>
            </a:r>
            <a:r>
              <a:rPr lang="en-CA" sz="2400" dirty="0">
                <a:solidFill>
                  <a:schemeClr val="accent1"/>
                </a:solidFill>
              </a:rPr>
              <a:t> = </a:t>
            </a:r>
            <a:r>
              <a:rPr lang="en-CA" sz="2400" dirty="0" err="1">
                <a:solidFill>
                  <a:schemeClr val="accent1"/>
                </a:solidFill>
              </a:rPr>
              <a:t>myShadeOfPale.brighter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</p:txBody>
      </p:sp>
    </p:spTree>
    <p:extLst>
      <p:ext uri="{BB962C8B-B14F-4D97-AF65-F5344CB8AC3E}">
        <p14:creationId xmlns:p14="http://schemas.microsoft.com/office/powerpoint/2010/main" val="378451682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Our Own Data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We can make our own data types</a:t>
            </a:r>
          </a:p>
          <a:p>
            <a:pPr lvl="2"/>
            <a:r>
              <a:rPr lang="en-CA" dirty="0"/>
              <a:t>and the objects to go with them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Rectangle </a:t>
            </a:r>
            <a:r>
              <a:rPr lang="en-CA" sz="2400" dirty="0" err="1">
                <a:solidFill>
                  <a:schemeClr val="accent1"/>
                </a:solidFill>
              </a:rPr>
              <a:t>myRectangle</a:t>
            </a:r>
            <a:r>
              <a:rPr lang="en-CA" sz="2400" dirty="0">
                <a:solidFill>
                  <a:schemeClr val="accent1"/>
                </a:solidFill>
              </a:rPr>
              <a:t> = new Rectangle(5.4, 1.5);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Student </a:t>
            </a:r>
            <a:r>
              <a:rPr lang="en-CA" sz="2400" dirty="0" err="1">
                <a:solidFill>
                  <a:schemeClr val="accent1"/>
                </a:solidFill>
              </a:rPr>
              <a:t>stu</a:t>
            </a:r>
            <a:r>
              <a:rPr lang="en-CA" sz="2400" dirty="0">
                <a:solidFill>
                  <a:schemeClr val="accent1"/>
                </a:solidFill>
              </a:rPr>
              <a:t> = new Student("Dent, Stu");</a:t>
            </a:r>
          </a:p>
          <a:p>
            <a:pPr lvl="1"/>
            <a:r>
              <a:rPr lang="en-CA" dirty="0"/>
              <a:t>same way String, Scanner and Color were made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class Rectangle { … }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class Student { … }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class </a:t>
            </a:r>
            <a:r>
              <a:rPr lang="en-CA" sz="2400" dirty="0" err="1">
                <a:solidFill>
                  <a:srgbClr val="CC6600"/>
                </a:solidFill>
              </a:rPr>
              <a:t>ThingaMajig</a:t>
            </a:r>
            <a:r>
              <a:rPr lang="en-CA" sz="2400" dirty="0">
                <a:solidFill>
                  <a:srgbClr val="CC6600"/>
                </a:solidFill>
              </a:rPr>
              <a:t> { … }</a:t>
            </a:r>
          </a:p>
          <a:p>
            <a:pPr lvl="1"/>
            <a:r>
              <a:rPr lang="en-CA" dirty="0"/>
              <a:t>class defines how the objects work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4B0D7D-EB47-4E66-BBC8-4492ED97D152}"/>
              </a:ext>
            </a:extLst>
          </p:cNvPr>
          <p:cNvSpPr txBox="1"/>
          <p:nvPr/>
        </p:nvSpPr>
        <p:spPr>
          <a:xfrm>
            <a:off x="2294048" y="6457890"/>
            <a:ext cx="6849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code for the </a:t>
            </a:r>
            <a:r>
              <a:rPr lang="en-US" sz="1800" dirty="0">
                <a:solidFill>
                  <a:schemeClr val="accent1"/>
                </a:solidFill>
                <a:latin typeface="Arial Narrow" panose="020B0606020202030204" pitchFamily="34" charset="0"/>
              </a:rPr>
              <a:t>program class is blue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; code for the </a:t>
            </a:r>
            <a:r>
              <a:rPr lang="en-US" sz="1800" dirty="0">
                <a:solidFill>
                  <a:srgbClr val="CC6600"/>
                </a:solidFill>
                <a:latin typeface="Arial Narrow" panose="020B0606020202030204" pitchFamily="34" charset="0"/>
              </a:rPr>
              <a:t>data type class is brown</a:t>
            </a:r>
            <a:endParaRPr lang="en-CA" sz="1800" dirty="0">
              <a:solidFill>
                <a:srgbClr val="CC66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/>
                </a:solidFill>
              </a:rPr>
              <a:t>System.out.println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>
                <a:solidFill>
                  <a:schemeClr val="accent1"/>
                </a:solidFill>
              </a:rPr>
              <a:t>System.out.print</a:t>
            </a:r>
            <a:r>
              <a:rPr lang="en-US" dirty="0">
                <a:solidFill>
                  <a:schemeClr val="accent1"/>
                </a:solidFill>
              </a:rPr>
              <a:t>()</a:t>
            </a:r>
          </a:p>
          <a:p>
            <a:pPr lvl="1"/>
            <a:r>
              <a:rPr lang="en-US" dirty="0"/>
              <a:t>quoted </a:t>
            </a:r>
            <a:r>
              <a:rPr lang="en-US" dirty="0">
                <a:sym typeface="Wingdings" pitchFamily="2" charset="2"/>
              </a:rPr>
              <a:t> exact characters</a:t>
            </a:r>
          </a:p>
          <a:p>
            <a:pPr lvl="1"/>
            <a:r>
              <a:rPr lang="en-US" dirty="0">
                <a:sym typeface="Wingdings" pitchFamily="2" charset="2"/>
              </a:rPr>
              <a:t>unquoted  variable value</a:t>
            </a:r>
            <a:r>
              <a:rPr lang="en-US" dirty="0"/>
              <a:t> 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area = 20;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("area");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(area);</a:t>
            </a:r>
          </a:p>
          <a:p>
            <a:pPr lvl="1"/>
            <a:r>
              <a:rPr lang="en-US" dirty="0"/>
              <a:t>concatenation using +</a:t>
            </a:r>
          </a:p>
          <a:p>
            <a:pPr lvl="1">
              <a:buNone/>
            </a:pPr>
            <a:r>
              <a:rPr lang="en-US" sz="2400" dirty="0" err="1">
                <a:solidFill>
                  <a:schemeClr val="accent1"/>
                </a:solidFill>
              </a:rPr>
              <a:t>System.out.println</a:t>
            </a:r>
            <a:r>
              <a:rPr lang="en-US" sz="2400" dirty="0">
                <a:solidFill>
                  <a:schemeClr val="accent1"/>
                </a:solidFill>
              </a:rPr>
              <a:t>("Area is " + area + "!");</a:t>
            </a:r>
            <a:endParaRPr lang="en-US" dirty="0">
              <a:solidFill>
                <a:schemeClr val="accent1"/>
              </a:solidFill>
            </a:endParaRPr>
          </a:p>
          <a:p>
            <a:pPr lvl="2"/>
            <a:r>
              <a:rPr lang="en-US" dirty="0"/>
              <a:t>only spaces in quotes </a:t>
            </a:r>
            <a:br>
              <a:rPr lang="en-US" dirty="0"/>
            </a:br>
            <a:r>
              <a:rPr lang="en-US" dirty="0"/>
              <a:t>are printed!</a:t>
            </a:r>
          </a:p>
          <a:p>
            <a:pPr lvl="1"/>
            <a:endParaRPr lang="en-US" dirty="0"/>
          </a:p>
          <a:p>
            <a:endParaRPr lang="en-CA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76800" y="3886200"/>
            <a:ext cx="3505200" cy="838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area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20</a:t>
            </a: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876800" y="5638800"/>
            <a:ext cx="3505200" cy="457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Area is 20!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pieces of information this object holds</a:t>
            </a:r>
          </a:p>
          <a:p>
            <a:pPr lvl="1"/>
            <a:r>
              <a:rPr lang="en-US" dirty="0"/>
              <a:t>Rectangle: width, height (and maybe </a:t>
            </a:r>
            <a:r>
              <a:rPr lang="en-US" dirty="0" err="1"/>
              <a:t>colour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Student: A-Number, name, grade or grades</a:t>
            </a:r>
          </a:p>
          <a:p>
            <a:pPr lvl="1"/>
            <a:r>
              <a:rPr lang="en-US" dirty="0" err="1"/>
              <a:t>ThingaMajig</a:t>
            </a:r>
            <a:r>
              <a:rPr lang="en-US" dirty="0"/>
              <a:t>: </a:t>
            </a:r>
            <a:r>
              <a:rPr lang="en-US" dirty="0" err="1"/>
              <a:t>whoozle</a:t>
            </a:r>
            <a:r>
              <a:rPr lang="en-US" dirty="0"/>
              <a:t>, </a:t>
            </a:r>
            <a:r>
              <a:rPr lang="en-US" dirty="0" err="1"/>
              <a:t>mcguffin</a:t>
            </a:r>
            <a:r>
              <a:rPr lang="en-US" dirty="0"/>
              <a:t>, </a:t>
            </a:r>
            <a:r>
              <a:rPr lang="en-US" dirty="0" err="1"/>
              <a:t>snikdoodle</a:t>
            </a:r>
            <a:endParaRPr lang="en-US" dirty="0"/>
          </a:p>
          <a:p>
            <a:r>
              <a:rPr lang="en-US" dirty="0"/>
              <a:t>Regular variable declarations, except</a:t>
            </a:r>
          </a:p>
          <a:p>
            <a:pPr lvl="1"/>
            <a:r>
              <a:rPr lang="en-US" dirty="0"/>
              <a:t>not declared inside any method</a:t>
            </a:r>
          </a:p>
          <a:p>
            <a:pPr lvl="1"/>
            <a:r>
              <a:rPr lang="en-US" dirty="0"/>
              <a:t>declared </a:t>
            </a:r>
            <a:r>
              <a:rPr lang="en-US" dirty="0">
                <a:solidFill>
                  <a:srgbClr val="CC6600"/>
                </a:solidFill>
              </a:rPr>
              <a:t>private</a:t>
            </a:r>
            <a:r>
              <a:rPr lang="en-US" dirty="0"/>
              <a:t> (OR </a:t>
            </a:r>
            <a:r>
              <a:rPr lang="en-US" dirty="0">
                <a:solidFill>
                  <a:srgbClr val="CC6600"/>
                </a:solidFill>
              </a:rPr>
              <a:t>public final</a:t>
            </a:r>
            <a:r>
              <a:rPr lang="en-US" dirty="0"/>
              <a:t>)</a:t>
            </a:r>
          </a:p>
          <a:p>
            <a:pPr lvl="1">
              <a:buNone/>
            </a:pPr>
            <a:r>
              <a:rPr lang="en-US" sz="2400" dirty="0">
                <a:solidFill>
                  <a:srgbClr val="CC6600"/>
                </a:solidFill>
              </a:rPr>
              <a:t>private double width;</a:t>
            </a:r>
          </a:p>
          <a:p>
            <a:pPr lvl="1">
              <a:buNone/>
            </a:pPr>
            <a:r>
              <a:rPr lang="en-US" sz="2400" dirty="0">
                <a:solidFill>
                  <a:srgbClr val="CC6600"/>
                </a:solidFill>
              </a:rPr>
              <a:t>private double height;</a:t>
            </a:r>
          </a:p>
          <a:p>
            <a:pPr lvl="1">
              <a:buNone/>
            </a:pPr>
            <a:r>
              <a:rPr lang="en-US" sz="2400" dirty="0">
                <a:solidFill>
                  <a:srgbClr val="CC6600"/>
                </a:solidFill>
              </a:rPr>
              <a:t>private Color </a:t>
            </a:r>
            <a:r>
              <a:rPr lang="en-US" sz="2400" dirty="0" err="1">
                <a:solidFill>
                  <a:srgbClr val="CC6600"/>
                </a:solidFill>
              </a:rPr>
              <a:t>colour</a:t>
            </a:r>
            <a:r>
              <a:rPr lang="en-US" sz="2400" dirty="0">
                <a:solidFill>
                  <a:srgbClr val="CC6600"/>
                </a:solidFill>
              </a:rPr>
              <a:t>;</a:t>
            </a:r>
            <a:endParaRPr lang="en-US" dirty="0">
              <a:solidFill>
                <a:srgbClr val="CC66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Variables</a:t>
            </a:r>
          </a:p>
        </p:txBody>
      </p:sp>
    </p:spTree>
    <p:extLst>
      <p:ext uri="{BB962C8B-B14F-4D97-AF65-F5344CB8AC3E}">
        <p14:creationId xmlns:p14="http://schemas.microsoft.com/office/powerpoint/2010/main" val="328998362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5CE79-E655-4779-A7AA-29694FEC9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private or final?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3EFB3-15B5-45D2-A60A-5AD7BE9D1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need to be protected from others</a:t>
            </a:r>
          </a:p>
          <a:p>
            <a:pPr lvl="1"/>
            <a:r>
              <a:rPr lang="en-US" dirty="0"/>
              <a:t>bad/stupid/naive actors can break your code</a:t>
            </a:r>
          </a:p>
          <a:p>
            <a:pPr lvl="2"/>
            <a:r>
              <a:rPr lang="en-US" dirty="0"/>
              <a:t>make things happen that shouldn’t</a:t>
            </a:r>
          </a:p>
          <a:p>
            <a:pPr lvl="2"/>
            <a:r>
              <a:rPr lang="en-US" dirty="0"/>
              <a:t>can lead to exploits that endanger privacy (or </a:t>
            </a:r>
            <a:r>
              <a:rPr lang="en-US" i="1" dirty="0"/>
              <a:t>lives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solidFill>
                  <a:srgbClr val="CC6600"/>
                </a:solidFill>
              </a:rPr>
              <a:t>private</a:t>
            </a:r>
            <a:r>
              <a:rPr lang="en-US" dirty="0"/>
              <a:t> means can only be changed in this class</a:t>
            </a:r>
          </a:p>
          <a:p>
            <a:pPr lvl="2"/>
            <a:r>
              <a:rPr lang="en-US" dirty="0"/>
              <a:t>by the methods defined in this class</a:t>
            </a:r>
          </a:p>
          <a:p>
            <a:pPr lvl="2"/>
            <a:r>
              <a:rPr lang="en-US" dirty="0"/>
              <a:t>.: others can’t change it</a:t>
            </a:r>
          </a:p>
          <a:p>
            <a:pPr lvl="1"/>
            <a:r>
              <a:rPr lang="en-US" dirty="0">
                <a:solidFill>
                  <a:srgbClr val="CC6600"/>
                </a:solidFill>
              </a:rPr>
              <a:t>final</a:t>
            </a:r>
            <a:r>
              <a:rPr lang="en-US" dirty="0"/>
              <a:t> means can never be changed</a:t>
            </a:r>
          </a:p>
          <a:p>
            <a:pPr lvl="2"/>
            <a:r>
              <a:rPr lang="en-US" dirty="0"/>
              <a:t>value must be set by constructor</a:t>
            </a:r>
          </a:p>
          <a:p>
            <a:pPr lvl="2"/>
            <a:r>
              <a:rPr lang="en-US" dirty="0"/>
              <a:t>.: others can’t change it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8845041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2540-B055-4753-9961-4F0FDA87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3692A-7481-4046-B124-454C0CE2E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Constructor has same name as class</a:t>
            </a:r>
          </a:p>
          <a:p>
            <a:pPr lvl="1"/>
            <a:r>
              <a:rPr lang="en-US" dirty="0"/>
              <a:t>has no return type (not even void)</a:t>
            </a:r>
          </a:p>
          <a:p>
            <a:pPr lvl="1"/>
            <a:r>
              <a:rPr lang="en-US" dirty="0"/>
              <a:t>purpose: to give each instance variable a value</a:t>
            </a:r>
          </a:p>
          <a:p>
            <a:pPr lvl="2"/>
            <a:r>
              <a:rPr lang="en-US" dirty="0"/>
              <a:t>normally using the requested values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Rectangle(double w, double h, Color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width = w;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height = h;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</a:t>
            </a:r>
            <a:r>
              <a:rPr lang="en-US" sz="2400" dirty="0" err="1">
                <a:solidFill>
                  <a:srgbClr val="CC6600"/>
                </a:solidFill>
              </a:rPr>
              <a:t>colour</a:t>
            </a:r>
            <a:r>
              <a:rPr lang="en-US" sz="2400" dirty="0">
                <a:solidFill>
                  <a:srgbClr val="CC6600"/>
                </a:solidFill>
              </a:rPr>
              <a:t> = c;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1066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76C1-C70B-4B2D-B574-01BAD866B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Requested Values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1F5F8-6A28-455F-A679-1BF46D738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 may request inappropriate values</a:t>
            </a:r>
          </a:p>
          <a:p>
            <a:pPr lvl="2"/>
            <a:r>
              <a:rPr lang="en-US" dirty="0"/>
              <a:t>negative width or height makes no sense</a:t>
            </a:r>
          </a:p>
          <a:p>
            <a:pPr lvl="1"/>
            <a:r>
              <a:rPr lang="en-US" dirty="0"/>
              <a:t>don’t use inappropriate values</a:t>
            </a:r>
          </a:p>
          <a:p>
            <a:pPr lvl="2"/>
            <a:r>
              <a:rPr lang="en-US" dirty="0"/>
              <a:t>throw an </a:t>
            </a:r>
            <a:r>
              <a:rPr lang="en-US" dirty="0" err="1"/>
              <a:t>IllegalArgumentException</a:t>
            </a:r>
            <a:r>
              <a:rPr lang="en-US" dirty="0"/>
              <a:t> instead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public Rectangle(double w, double h, Color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if (w &lt;= 0)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    throw new </a:t>
            </a:r>
            <a:r>
              <a:rPr lang="en-US" sz="2000" dirty="0" err="1">
                <a:solidFill>
                  <a:srgbClr val="CC6600"/>
                </a:solidFill>
              </a:rPr>
              <a:t>IllegalArgumentException</a:t>
            </a:r>
            <a:r>
              <a:rPr lang="en-US" sz="2000" dirty="0">
                <a:solidFill>
                  <a:srgbClr val="CC6600"/>
                </a:solidFill>
              </a:rPr>
              <a:t>("width: " + w);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} else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    width = w;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}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…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}</a:t>
            </a:r>
            <a:endParaRPr lang="en-CA" sz="2400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7606FA-268F-4C7F-85D7-92CF580589FF}"/>
              </a:ext>
            </a:extLst>
          </p:cNvPr>
          <p:cNvSpPr txBox="1"/>
          <p:nvPr/>
        </p:nvSpPr>
        <p:spPr>
          <a:xfrm>
            <a:off x="2423828" y="6211669"/>
            <a:ext cx="67201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in csci1226 I said to print an error message; that was a "</a:t>
            </a:r>
            <a:r>
              <a:rPr lang="en-US" sz="1800" i="1" dirty="0">
                <a:solidFill>
                  <a:schemeClr val="bg2"/>
                </a:solidFill>
                <a:latin typeface="Arial Narrow" panose="020B0606020202030204" pitchFamily="34" charset="0"/>
              </a:rPr>
              <a:t>lie to children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".</a:t>
            </a:r>
          </a:p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Data types should throw exceptions when asked to do illegal things.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0304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50B5C-9391-4140-90F0-D6E759DA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1D55-CA48-41DD-A616-13D8BDC64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different parameter lists (types)</a:t>
            </a:r>
          </a:p>
          <a:p>
            <a:pPr lvl="2"/>
            <a:r>
              <a:rPr lang="en-US" dirty="0"/>
              <a:t>so Java can tell which constructor to call</a:t>
            </a:r>
          </a:p>
          <a:p>
            <a:pPr lvl="1"/>
            <a:r>
              <a:rPr lang="en-US" dirty="0"/>
              <a:t>different number of parameters is OK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Rectangle(double w, double h) { … 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Rectangle() { … }</a:t>
            </a:r>
          </a:p>
          <a:p>
            <a:pPr lvl="1"/>
            <a:r>
              <a:rPr lang="en-US" dirty="0"/>
              <a:t>must be different </a:t>
            </a:r>
            <a:r>
              <a:rPr lang="en-US" i="1" dirty="0"/>
              <a:t>types</a:t>
            </a:r>
            <a:r>
              <a:rPr lang="en-US" dirty="0"/>
              <a:t>–not just different names</a:t>
            </a:r>
          </a:p>
          <a:p>
            <a:pPr marL="457200" lvl="1" indent="0">
              <a:buNone/>
            </a:pPr>
            <a:r>
              <a:rPr lang="en-US" sz="2400" u="wavyHeavy" dirty="0">
                <a:solidFill>
                  <a:srgbClr val="CC6600"/>
                </a:solidFill>
                <a:uFill>
                  <a:solidFill>
                    <a:srgbClr val="FF0000"/>
                  </a:solidFill>
                </a:uFill>
              </a:rPr>
              <a:t>public Rectangle(double h, double w) { … }</a:t>
            </a:r>
          </a:p>
          <a:p>
            <a:pPr lvl="2"/>
            <a:r>
              <a:rPr lang="en-US" dirty="0"/>
              <a:t>conflicts with </a:t>
            </a:r>
            <a:r>
              <a:rPr lang="en-US" dirty="0">
                <a:solidFill>
                  <a:srgbClr val="CC6600"/>
                </a:solidFill>
              </a:rPr>
              <a:t>Rectangle(double, double) </a:t>
            </a:r>
            <a:r>
              <a:rPr lang="en-US" dirty="0"/>
              <a:t>above</a:t>
            </a:r>
          </a:p>
          <a:p>
            <a:pPr lvl="2"/>
            <a:r>
              <a:rPr lang="en-US" dirty="0"/>
              <a:t>is </a:t>
            </a:r>
            <a:r>
              <a:rPr lang="en-US" dirty="0">
                <a:solidFill>
                  <a:schemeClr val="accent1"/>
                </a:solidFill>
              </a:rPr>
              <a:t>new Rectangle(100.0, 2.0) </a:t>
            </a:r>
            <a:r>
              <a:rPr lang="en-US" dirty="0"/>
              <a:t>100 wide or 100 tall?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030484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2634F-91EB-4B3E-991C-66A3AA3D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Constructors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5FB00-A92E-45BC-91DF-F97FE77921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the work in one place</a:t>
            </a:r>
          </a:p>
          <a:p>
            <a:pPr lvl="1"/>
            <a:r>
              <a:rPr lang="en-US" dirty="0"/>
              <a:t>usually the constructor with the most arguments</a:t>
            </a:r>
          </a:p>
          <a:p>
            <a:pPr lvl="1"/>
            <a:r>
              <a:rPr lang="en-US" dirty="0"/>
              <a:t>other constructors call this </a:t>
            </a:r>
            <a:r>
              <a:rPr lang="en-US" i="1" dirty="0"/>
              <a:t>primary</a:t>
            </a:r>
            <a:r>
              <a:rPr lang="en-US" dirty="0"/>
              <a:t> </a:t>
            </a:r>
            <a:r>
              <a:rPr lang="en-US" i="1" dirty="0"/>
              <a:t>constructor</a:t>
            </a:r>
          </a:p>
          <a:p>
            <a:pPr lvl="1"/>
            <a:r>
              <a:rPr lang="en-US" dirty="0"/>
              <a:t>use </a:t>
            </a:r>
            <a:r>
              <a:rPr lang="en-US" dirty="0">
                <a:solidFill>
                  <a:srgbClr val="CC6600"/>
                </a:solidFill>
              </a:rPr>
              <a:t>this(…)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Rectangle(double w, double h)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this(w, h, </a:t>
            </a:r>
            <a:r>
              <a:rPr lang="en-US" sz="2400" dirty="0" err="1">
                <a:solidFill>
                  <a:srgbClr val="CC6600"/>
                </a:solidFill>
              </a:rPr>
              <a:t>Color.BLACK</a:t>
            </a:r>
            <a:r>
              <a:rPr lang="en-US" sz="2400" dirty="0">
                <a:solidFill>
                  <a:srgbClr val="CC6600"/>
                </a:solidFill>
              </a:rPr>
              <a:t>);	</a:t>
            </a:r>
            <a:r>
              <a:rPr lang="en-US" sz="2400" i="1" dirty="0">
                <a:solidFill>
                  <a:srgbClr val="CC6600"/>
                </a:solidFill>
              </a:rPr>
              <a:t>// default </a:t>
            </a:r>
            <a:r>
              <a:rPr lang="en-US" sz="2400" i="1" dirty="0" err="1">
                <a:solidFill>
                  <a:srgbClr val="CC6600"/>
                </a:solidFill>
              </a:rPr>
              <a:t>colour</a:t>
            </a:r>
            <a:r>
              <a:rPr lang="en-US" sz="2400" i="1" dirty="0">
                <a:solidFill>
                  <a:srgbClr val="CC6600"/>
                </a:solidFill>
              </a:rPr>
              <a:t> black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Rectangle()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this(1.0, 1.0);			</a:t>
            </a:r>
            <a:r>
              <a:rPr lang="en-US" sz="2400" i="1" dirty="0">
                <a:solidFill>
                  <a:srgbClr val="CC6600"/>
                </a:solidFill>
              </a:rPr>
              <a:t>// default size 1.0</a:t>
            </a:r>
            <a:r>
              <a:rPr lang="en-US" sz="2400" i="1" dirty="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400" i="1" dirty="0">
                <a:solidFill>
                  <a:srgbClr val="CC6600"/>
                </a:solidFill>
              </a:rPr>
              <a:t>1.0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5879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A40D3-8DBA-402E-ABD2-3D9DBF47A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Getters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98093-2BE5-4B84-8E08-D20E9F555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Normally just return the field value</a:t>
            </a:r>
          </a:p>
          <a:p>
            <a:pPr lvl="1"/>
            <a:r>
              <a:rPr lang="en-US" dirty="0"/>
              <a:t>getter named </a:t>
            </a:r>
            <a:r>
              <a:rPr lang="en-US" dirty="0">
                <a:solidFill>
                  <a:srgbClr val="CC6600"/>
                </a:solidFill>
              </a:rPr>
              <a:t>get</a:t>
            </a:r>
            <a:r>
              <a:rPr lang="en-US" dirty="0"/>
              <a:t> + field name (capitalized)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getWidth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width;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getHeight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height;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getColour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</a:t>
            </a:r>
            <a:r>
              <a:rPr lang="en-US" sz="2400" dirty="0" err="1">
                <a:solidFill>
                  <a:srgbClr val="CC6600"/>
                </a:solidFill>
              </a:rPr>
              <a:t>colour</a:t>
            </a:r>
            <a:r>
              <a:rPr lang="en-US" sz="2400" dirty="0">
                <a:solidFill>
                  <a:srgbClr val="CC6600"/>
                </a:solidFill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10288A-3297-49EB-B329-7D510C09B209}"/>
              </a:ext>
            </a:extLst>
          </p:cNvPr>
          <p:cNvSpPr txBox="1"/>
          <p:nvPr/>
        </p:nvSpPr>
        <p:spPr>
          <a:xfrm>
            <a:off x="4176999" y="6457890"/>
            <a:ext cx="4967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if field is an array, you need to copy it (more later)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902325" y="3733800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705270" y="383376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705270" y="4240982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8" name="Rectangle 7"/>
          <p:cNvSpPr/>
          <p:nvPr/>
        </p:nvSpPr>
        <p:spPr bwMode="auto">
          <a:xfrm flipV="1">
            <a:off x="6705600" y="4648200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4876800" y="3240087"/>
            <a:ext cx="736601" cy="722313"/>
            <a:chOff x="3820" y="1531"/>
            <a:chExt cx="464" cy="455"/>
          </a:xfrm>
        </p:grpSpPr>
        <p:sp>
          <p:nvSpPr>
            <p:cNvPr id="11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2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464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this</a:t>
              </a:r>
            </a:p>
          </p:txBody>
        </p:sp>
      </p:grpSp>
      <p:cxnSp>
        <p:nvCxnSpPr>
          <p:cNvPr id="13" name="Elbow Connector 12"/>
          <p:cNvCxnSpPr>
            <a:stCxn id="11" idx="3"/>
            <a:endCxn id="5" idx="1"/>
          </p:cNvCxnSpPr>
          <p:nvPr/>
        </p:nvCxnSpPr>
        <p:spPr bwMode="auto">
          <a:xfrm>
            <a:off x="5443538" y="3762375"/>
            <a:ext cx="458787" cy="6572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7120580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9CAD3-28C5-4CA9-B9FE-56BC3252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Setters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DDC785-8643-4746-8CF4-B3D3E6B0A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Request to change the field value</a:t>
            </a:r>
          </a:p>
          <a:p>
            <a:pPr lvl="1"/>
            <a:r>
              <a:rPr lang="en-US" dirty="0"/>
              <a:t>usually make the change</a:t>
            </a:r>
          </a:p>
          <a:p>
            <a:pPr lvl="1"/>
            <a:r>
              <a:rPr lang="en-US" dirty="0"/>
              <a:t>but don’t use inappropriate values!</a:t>
            </a:r>
          </a:p>
          <a:p>
            <a:pPr lvl="2"/>
            <a:r>
              <a:rPr lang="en-US" dirty="0"/>
              <a:t>throw an </a:t>
            </a:r>
            <a:r>
              <a:rPr lang="en-US" dirty="0" err="1"/>
              <a:t>IllegalArgumentException</a:t>
            </a:r>
            <a:r>
              <a:rPr lang="en-US" dirty="0"/>
              <a:t> instead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public void </a:t>
            </a:r>
            <a:r>
              <a:rPr lang="en-US" sz="2000" dirty="0" err="1">
                <a:solidFill>
                  <a:srgbClr val="CC6600"/>
                </a:solidFill>
              </a:rPr>
              <a:t>setWidth</a:t>
            </a:r>
            <a:r>
              <a:rPr lang="en-US" sz="2000" dirty="0">
                <a:solidFill>
                  <a:srgbClr val="CC6600"/>
                </a:solidFill>
              </a:rPr>
              <a:t>(double w)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if (w &lt;= 0)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    throw new </a:t>
            </a:r>
            <a:r>
              <a:rPr lang="en-US" sz="2000" dirty="0" err="1">
                <a:solidFill>
                  <a:srgbClr val="CC6600"/>
                </a:solidFill>
              </a:rPr>
              <a:t>IllegalArgumentException</a:t>
            </a:r>
            <a:r>
              <a:rPr lang="en-US" sz="2000" dirty="0">
                <a:solidFill>
                  <a:srgbClr val="CC6600"/>
                </a:solidFill>
              </a:rPr>
              <a:t>("width: " + w);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} else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    width = w;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}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BE388A-21AA-444B-9F66-CBDECF4C97BD}"/>
              </a:ext>
            </a:extLst>
          </p:cNvPr>
          <p:cNvSpPr txBox="1"/>
          <p:nvPr/>
        </p:nvSpPr>
        <p:spPr>
          <a:xfrm>
            <a:off x="3241422" y="6457890"/>
            <a:ext cx="5902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again with the </a:t>
            </a:r>
            <a:r>
              <a:rPr lang="en-US" sz="1800" i="1" dirty="0">
                <a:solidFill>
                  <a:schemeClr val="bg2"/>
                </a:solidFill>
                <a:latin typeface="Arial Narrow" panose="020B0606020202030204" pitchFamily="34" charset="0"/>
              </a:rPr>
              <a:t>print a message/throw an exception 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change….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34200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26641-BAE7-411E-BD29-0AEBEDF3C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Instance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BB241-CF55-44D9-A4CA-7DF27C64DC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add other helpful methods</a:t>
            </a:r>
          </a:p>
          <a:p>
            <a:pPr lvl="1"/>
            <a:r>
              <a:rPr lang="en-US" dirty="0"/>
              <a:t>methods to get area/perimeter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getArea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height * width;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double </a:t>
            </a:r>
            <a:r>
              <a:rPr lang="en-US" sz="2400" dirty="0" err="1">
                <a:solidFill>
                  <a:srgbClr val="CC6600"/>
                </a:solidFill>
              </a:rPr>
              <a:t>getPerimeter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2 * (height + width);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lvl="1"/>
            <a:r>
              <a:rPr lang="en-US" dirty="0"/>
              <a:t>instance methods use instance variables</a:t>
            </a:r>
          </a:p>
          <a:p>
            <a:pPr lvl="2"/>
            <a:r>
              <a:rPr lang="en-US" dirty="0"/>
              <a:t>do not create new fields!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284272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AE892-5FFD-4166-93AA-3D00D363C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Instance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B168C-42B9-417B-96FC-32D601987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return any kind of value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</a:t>
            </a:r>
            <a:r>
              <a:rPr lang="en-US" sz="2400" dirty="0" err="1">
                <a:solidFill>
                  <a:srgbClr val="CC6600"/>
                </a:solidFill>
              </a:rPr>
              <a:t>boolean</a:t>
            </a:r>
            <a:r>
              <a:rPr lang="en-US" sz="2400" dirty="0">
                <a:solidFill>
                  <a:srgbClr val="CC6600"/>
                </a:solidFill>
              </a:rPr>
              <a:t> </a:t>
            </a:r>
            <a:r>
              <a:rPr lang="en-US" sz="2400" dirty="0" err="1">
                <a:solidFill>
                  <a:srgbClr val="CC6600"/>
                </a:solidFill>
              </a:rPr>
              <a:t>isSquare</a:t>
            </a:r>
            <a:r>
              <a:rPr lang="en-US" sz="2400" dirty="0">
                <a:solidFill>
                  <a:srgbClr val="CC6600"/>
                </a:solidFill>
              </a:rPr>
              <a:t>()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height == width;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r>
              <a:rPr lang="en-US" dirty="0"/>
              <a:t>Can modify the object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void scale(double factor) {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height *= factor;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    width *= factor;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74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Scanner class</a:t>
            </a:r>
          </a:p>
          <a:p>
            <a:pPr lvl="1"/>
            <a:r>
              <a:rPr lang="en-US" dirty="0"/>
              <a:t>import class, create object, use it</a:t>
            </a:r>
          </a:p>
          <a:p>
            <a:pPr lvl="1">
              <a:buNone/>
            </a:pPr>
            <a:r>
              <a:rPr lang="en-US" sz="2400" dirty="0">
                <a:solidFill>
                  <a:schemeClr val="accent1"/>
                </a:solidFill>
              </a:rPr>
              <a:t>import </a:t>
            </a:r>
            <a:r>
              <a:rPr lang="en-US" sz="2400" dirty="0" err="1">
                <a:solidFill>
                  <a:schemeClr val="accent1"/>
                </a:solidFill>
              </a:rPr>
              <a:t>java.util.Scanner</a:t>
            </a:r>
            <a:r>
              <a:rPr lang="en-US" sz="2400" dirty="0">
                <a:solidFill>
                  <a:schemeClr val="accent1"/>
                </a:solidFill>
              </a:rPr>
              <a:t>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public class </a:t>
            </a:r>
            <a:r>
              <a:rPr lang="en-US" sz="2400" dirty="0" err="1">
                <a:solidFill>
                  <a:schemeClr val="accent1"/>
                </a:solidFill>
              </a:rPr>
              <a:t>MyProg</a:t>
            </a:r>
            <a:r>
              <a:rPr lang="en-US" sz="2400" dirty="0">
                <a:solidFill>
                  <a:schemeClr val="accent1"/>
                </a:solidFill>
              </a:rPr>
              <a:t>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public static void main(String[] </a:t>
            </a:r>
            <a:r>
              <a:rPr lang="en-US" sz="2400" dirty="0" err="1">
                <a:solidFill>
                  <a:schemeClr val="accent1"/>
                </a:solidFill>
              </a:rPr>
              <a:t>args</a:t>
            </a:r>
            <a:r>
              <a:rPr lang="en-US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Scanner </a:t>
            </a:r>
            <a:r>
              <a:rPr lang="en-US" sz="2400" dirty="0" err="1">
                <a:solidFill>
                  <a:schemeClr val="accent1"/>
                </a:solidFill>
              </a:rPr>
              <a:t>kbd</a:t>
            </a:r>
            <a:r>
              <a:rPr lang="en-US" sz="2400" dirty="0">
                <a:solidFill>
                  <a:schemeClr val="accent1"/>
                </a:solidFill>
              </a:rPr>
              <a:t> = new Scanner(</a:t>
            </a:r>
            <a:r>
              <a:rPr lang="en-US" sz="2400" dirty="0" err="1">
                <a:solidFill>
                  <a:schemeClr val="accent1"/>
                </a:solidFill>
              </a:rPr>
              <a:t>System.in</a:t>
            </a:r>
            <a:r>
              <a:rPr lang="en-US" sz="2400" dirty="0">
                <a:solidFill>
                  <a:schemeClr val="accent1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    </a:t>
            </a:r>
            <a:r>
              <a:rPr lang="en-US" sz="2400" dirty="0" err="1">
                <a:solidFill>
                  <a:schemeClr val="accent1"/>
                </a:solidFill>
              </a:rPr>
              <a:t>int</a:t>
            </a:r>
            <a:r>
              <a:rPr lang="en-US" sz="2400" dirty="0">
                <a:solidFill>
                  <a:schemeClr val="accent1"/>
                </a:solidFill>
              </a:rPr>
              <a:t> n = </a:t>
            </a:r>
            <a:r>
              <a:rPr lang="en-US" sz="2400" dirty="0" err="1">
                <a:solidFill>
                  <a:schemeClr val="accent1"/>
                </a:solidFill>
              </a:rPr>
              <a:t>kbd.nextInt</a:t>
            </a:r>
            <a:r>
              <a:rPr lang="en-US" sz="2400" dirty="0">
                <a:solidFill>
                  <a:schemeClr val="accent1"/>
                </a:solidFill>
              </a:rPr>
              <a:t>();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Methods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next()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nextLine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nextInt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nextDouble</a:t>
            </a:r>
            <a:r>
              <a:rPr lang="en-US" dirty="0">
                <a:solidFill>
                  <a:schemeClr val="accent1"/>
                </a:solidFill>
              </a:rPr>
              <a:t>()</a:t>
            </a:r>
            <a:r>
              <a:rPr lang="en-US" dirty="0"/>
              <a:t>,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i="1" dirty="0"/>
              <a:t>etc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029200" y="4267200"/>
            <a:ext cx="2133600" cy="7620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517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kumimoji="0" lang="en-CA" sz="2400" b="1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+mj-lt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60E9C-CC53-42EB-9A63-A00CC5FE9C11}"/>
              </a:ext>
            </a:extLst>
          </p:cNvPr>
          <p:cNvSpPr txBox="1"/>
          <p:nvPr/>
        </p:nvSpPr>
        <p:spPr>
          <a:xfrm>
            <a:off x="4158981" y="6172200"/>
            <a:ext cx="49850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2000" dirty="0">
                <a:solidFill>
                  <a:schemeClr val="bg2"/>
                </a:solidFill>
              </a:rPr>
              <a:t>For sample output, user input is in </a:t>
            </a:r>
            <a:r>
              <a:rPr lang="en-CA" sz="2000" dirty="0">
                <a:solidFill>
                  <a:srgbClr val="00B0F0"/>
                </a:solidFill>
              </a:rPr>
              <a:t>blue</a:t>
            </a:r>
            <a:r>
              <a:rPr lang="en-CA" sz="2000" dirty="0">
                <a:solidFill>
                  <a:schemeClr val="bg2"/>
                </a:solidFill>
              </a:rPr>
              <a:t>, </a:t>
            </a:r>
          </a:p>
          <a:p>
            <a:pPr algn="r"/>
            <a:r>
              <a:rPr lang="en-CA" sz="2000" dirty="0">
                <a:solidFill>
                  <a:schemeClr val="bg2"/>
                </a:solidFill>
              </a:rPr>
              <a:t>and </a:t>
            </a:r>
            <a:r>
              <a:rPr kumimoji="0" lang="en-CA" sz="180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cs typeface="Courier New" pitchFamily="49" charset="0"/>
              </a:rPr>
              <a:t>◄┘</a:t>
            </a:r>
            <a:r>
              <a:rPr kumimoji="0" lang="en-CA" sz="2000" b="1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Courier New" pitchFamily="49" charset="0"/>
              </a:rPr>
              <a:t> </a:t>
            </a:r>
            <a:r>
              <a:rPr kumimoji="0" lang="en-CA" sz="200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Courier New" pitchFamily="49" charset="0"/>
              </a:rPr>
              <a:t>shows where they press the Enter key.</a:t>
            </a:r>
            <a:endParaRPr lang="en-CA" sz="2000" dirty="0">
              <a:solidFill>
                <a:schemeClr val="bg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129890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</a:t>
            </a:r>
            <a:r>
              <a:rPr lang="en-CA" dirty="0" err="1"/>
              <a:t>toString</a:t>
            </a:r>
            <a:r>
              <a:rPr lang="en-CA" dirty="0"/>
              <a:t> Method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Special method to help print objects</a:t>
            </a:r>
          </a:p>
          <a:p>
            <a:pPr lvl="1"/>
            <a:r>
              <a:rPr lang="en-CA" dirty="0"/>
              <a:t>says what should be printed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@Override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String </a:t>
            </a:r>
            <a:r>
              <a:rPr lang="en-CA" sz="2400" dirty="0" err="1">
                <a:solidFill>
                  <a:srgbClr val="CC6600"/>
                </a:solidFill>
              </a:rPr>
              <a:t>toString</a:t>
            </a:r>
            <a:r>
              <a:rPr lang="en-CA" sz="2400" dirty="0">
                <a:solidFill>
                  <a:srgbClr val="CC6600"/>
                </a:solidFill>
              </a:rPr>
              <a:t>() {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    return width + "x" + height + " Rectangle";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}</a:t>
            </a:r>
          </a:p>
          <a:p>
            <a:pPr lvl="1"/>
            <a:r>
              <a:rPr lang="en-CA" dirty="0" err="1"/>
              <a:t>toString</a:t>
            </a:r>
            <a:r>
              <a:rPr lang="en-CA" dirty="0"/>
              <a:t> does not print anything!</a:t>
            </a:r>
          </a:p>
          <a:p>
            <a:pPr lvl="2"/>
            <a:r>
              <a:rPr lang="en-CA" dirty="0"/>
              <a:t>client needs to use print/</a:t>
            </a:r>
            <a:r>
              <a:rPr lang="en-CA" dirty="0" err="1"/>
              <a:t>println</a:t>
            </a:r>
            <a:endParaRPr lang="en-CA" dirty="0"/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myRectangle.toString</a:t>
            </a:r>
            <a:r>
              <a:rPr lang="en-CA" sz="2400" dirty="0">
                <a:solidFill>
                  <a:schemeClr val="accent1"/>
                </a:solidFill>
              </a:rPr>
              <a:t>());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DD5B83-35E2-4BD4-9C90-855D85D1671D}"/>
              </a:ext>
            </a:extLst>
          </p:cNvPr>
          <p:cNvSpPr txBox="1"/>
          <p:nvPr/>
        </p:nvSpPr>
        <p:spPr>
          <a:xfrm>
            <a:off x="5110525" y="6457890"/>
            <a:ext cx="4033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 will explain the @Override next week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toString</a:t>
            </a:r>
            <a:r>
              <a:rPr lang="en-CA" dirty="0"/>
              <a:t> Called Automatically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Usually don’t even need to call </a:t>
            </a:r>
            <a:r>
              <a:rPr lang="en-CA" dirty="0" err="1"/>
              <a:t>toString</a:t>
            </a:r>
            <a:endParaRPr lang="en-CA" dirty="0"/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System.out.println</a:t>
            </a:r>
            <a:r>
              <a:rPr lang="en-CA" sz="2400" dirty="0">
                <a:solidFill>
                  <a:schemeClr val="accent1"/>
                </a:solidFill>
              </a:rPr>
              <a:t>(</a:t>
            </a:r>
            <a:r>
              <a:rPr lang="en-CA" sz="2400" dirty="0" err="1">
                <a:solidFill>
                  <a:schemeClr val="accent1"/>
                </a:solidFill>
              </a:rPr>
              <a:t>myRectangle</a:t>
            </a:r>
            <a:r>
              <a:rPr lang="en-CA" sz="2400" dirty="0">
                <a:solidFill>
                  <a:schemeClr val="accent1"/>
                </a:solidFill>
              </a:rPr>
              <a:t>);</a:t>
            </a:r>
          </a:p>
          <a:p>
            <a:pPr lvl="1"/>
            <a:r>
              <a:rPr lang="en-CA" dirty="0" err="1"/>
              <a:t>println</a:t>
            </a:r>
            <a:r>
              <a:rPr lang="en-CA" dirty="0"/>
              <a:t> calls </a:t>
            </a:r>
            <a:r>
              <a:rPr lang="en-CA" dirty="0" err="1"/>
              <a:t>toString</a:t>
            </a:r>
            <a:endParaRPr lang="en-CA" dirty="0"/>
          </a:p>
          <a:p>
            <a:pPr lvl="2"/>
            <a:r>
              <a:rPr lang="en-CA" dirty="0"/>
              <a:t>something it does to be nicer</a:t>
            </a:r>
          </a:p>
          <a:p>
            <a:pPr lvl="1"/>
            <a:r>
              <a:rPr lang="en-CA" dirty="0" err="1"/>
              <a:t>toString</a:t>
            </a:r>
            <a:r>
              <a:rPr lang="en-CA" dirty="0"/>
              <a:t> builds the String </a:t>
            </a:r>
            <a:br>
              <a:rPr lang="en-CA" dirty="0"/>
            </a:br>
            <a:r>
              <a:rPr lang="en-CA" dirty="0"/>
              <a:t>"5.4x1.5 Rectangle"</a:t>
            </a:r>
          </a:p>
          <a:p>
            <a:pPr lvl="1"/>
            <a:r>
              <a:rPr lang="en-CA" dirty="0" err="1"/>
              <a:t>println</a:t>
            </a:r>
            <a:r>
              <a:rPr lang="en-CA" dirty="0"/>
              <a:t> prints that String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359525" y="3236913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162470" y="3336878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7162470" y="374409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12" name="Rectangle 11"/>
          <p:cNvSpPr/>
          <p:nvPr/>
        </p:nvSpPr>
        <p:spPr bwMode="auto">
          <a:xfrm flipV="1">
            <a:off x="7162800" y="4151313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3" name="Group 22"/>
          <p:cNvGrpSpPr>
            <a:grpSpLocks/>
          </p:cNvGrpSpPr>
          <p:nvPr/>
        </p:nvGrpSpPr>
        <p:grpSpPr bwMode="auto">
          <a:xfrm>
            <a:off x="5613396" y="2590800"/>
            <a:ext cx="1701804" cy="722313"/>
            <a:chOff x="3820" y="1531"/>
            <a:chExt cx="1072" cy="455"/>
          </a:xfrm>
        </p:grpSpPr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5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107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myRectangle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6" name="Elbow Connector 15"/>
          <p:cNvCxnSpPr>
            <a:stCxn id="14" idx="2"/>
            <a:endCxn id="9" idx="1"/>
          </p:cNvCxnSpPr>
          <p:nvPr/>
        </p:nvCxnSpPr>
        <p:spPr bwMode="auto">
          <a:xfrm rot="16200000" flipH="1">
            <a:off x="5880495" y="3443683"/>
            <a:ext cx="609600" cy="348459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600200" y="5410200"/>
            <a:ext cx="6248400" cy="762000"/>
          </a:xfrm>
          <a:prstGeom prst="rect">
            <a:avLst/>
          </a:prstGeom>
          <a:solidFill>
            <a:schemeClr val="tx1">
              <a:lumMod val="75000"/>
            </a:schemeClr>
          </a:solidFill>
          <a:ln w="12700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5.4x1.5 Rectangle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74AEF-050C-4848-8DE3-BDFA9111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(Static)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78440-9162-4B49-9914-316A96FA10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Methods that don’t use instance variables</a:t>
            </a:r>
          </a:p>
          <a:p>
            <a:pPr lvl="1"/>
            <a:r>
              <a:rPr lang="en-US" dirty="0"/>
              <a:t>called using class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Rectangle </a:t>
            </a:r>
            <a:r>
              <a:rPr lang="en-US" sz="2400" dirty="0" err="1">
                <a:solidFill>
                  <a:schemeClr val="accent1"/>
                </a:solidFill>
              </a:rPr>
              <a:t>mySquare</a:t>
            </a:r>
            <a:r>
              <a:rPr lang="en-US" sz="2400" dirty="0">
                <a:solidFill>
                  <a:schemeClr val="accent1"/>
                </a:solidFill>
              </a:rPr>
              <a:t> = </a:t>
            </a:r>
            <a:r>
              <a:rPr lang="en-US" sz="2400" dirty="0" err="1">
                <a:solidFill>
                  <a:schemeClr val="accent1"/>
                </a:solidFill>
              </a:rPr>
              <a:t>Rectangle.makeSquare</a:t>
            </a:r>
            <a:r>
              <a:rPr lang="en-US" sz="2400" dirty="0">
                <a:solidFill>
                  <a:schemeClr val="accent1"/>
                </a:solidFill>
              </a:rPr>
              <a:t>(5.0, red);</a:t>
            </a:r>
          </a:p>
          <a:p>
            <a:pPr lvl="1"/>
            <a:r>
              <a:rPr lang="en-US" dirty="0"/>
              <a:t>declare method static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static Rectangle </a:t>
            </a:r>
            <a:r>
              <a:rPr lang="en-US" sz="2400" dirty="0" err="1">
                <a:solidFill>
                  <a:srgbClr val="CC6600"/>
                </a:solidFill>
              </a:rPr>
              <a:t>makeSquare</a:t>
            </a:r>
            <a:r>
              <a:rPr lang="en-US" sz="2400" dirty="0">
                <a:solidFill>
                  <a:srgbClr val="CC6600"/>
                </a:solidFill>
              </a:rPr>
              <a:t>(double s, Color c) {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    return new Rectangle(s, s, c);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rgbClr val="CC6600"/>
                </a:solidFill>
              </a:rPr>
              <a:t>}</a:t>
            </a:r>
          </a:p>
          <a:p>
            <a:pPr lvl="1"/>
            <a:r>
              <a:rPr lang="en-US" dirty="0"/>
              <a:t>for when result doesn’t depend on any object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chemeClr val="accent1"/>
                </a:solidFill>
              </a:rPr>
              <a:t>if (</a:t>
            </a:r>
            <a:r>
              <a:rPr lang="en-US" sz="2400" dirty="0" err="1">
                <a:solidFill>
                  <a:schemeClr val="accent1"/>
                </a:solidFill>
              </a:rPr>
              <a:t>Student.isValidGrade</a:t>
            </a:r>
            <a:r>
              <a:rPr lang="en-US" sz="2400" dirty="0">
                <a:solidFill>
                  <a:schemeClr val="accent1"/>
                </a:solidFill>
              </a:rPr>
              <a:t>(g)) {  </a:t>
            </a:r>
            <a:r>
              <a:rPr lang="en-US" sz="2400" i="1" dirty="0">
                <a:solidFill>
                  <a:schemeClr val="accent1"/>
                </a:solidFill>
              </a:rPr>
              <a:t>// same for any Student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    </a:t>
            </a:r>
            <a:r>
              <a:rPr lang="en-US" sz="2400" dirty="0" err="1">
                <a:solidFill>
                  <a:schemeClr val="accent1"/>
                </a:solidFill>
              </a:rPr>
              <a:t>myStudent.setGrade</a:t>
            </a:r>
            <a:r>
              <a:rPr lang="en-US" sz="2400" dirty="0">
                <a:solidFill>
                  <a:schemeClr val="accent1"/>
                </a:solidFill>
              </a:rPr>
              <a:t>(g);        </a:t>
            </a:r>
            <a:r>
              <a:rPr lang="en-US" sz="2400" i="1" dirty="0">
                <a:solidFill>
                  <a:schemeClr val="accent1"/>
                </a:solidFill>
              </a:rPr>
              <a:t>// so good for my Student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>
                <a:solidFill>
                  <a:schemeClr val="accent1"/>
                </a:solidFill>
              </a:rPr>
              <a:t>}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33973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BB37B-6336-4FBE-8ACF-DB792260A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(Static) Variables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D6F97-D2D7-42DE-8F15-E9D94E943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shared by all objects in class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public static final int MAX_GRADE = 100;</a:t>
            </a:r>
          </a:p>
          <a:p>
            <a:pPr marL="457200" lvl="1" indent="0">
              <a:buNone/>
            </a:pPr>
            <a:r>
              <a:rPr lang="en-US" sz="2400" dirty="0">
                <a:solidFill>
                  <a:srgbClr val="CC6600"/>
                </a:solidFill>
              </a:rPr>
              <a:t>private static int </a:t>
            </a:r>
            <a:r>
              <a:rPr lang="en-US" sz="2400" dirty="0" err="1">
                <a:solidFill>
                  <a:srgbClr val="CC6600"/>
                </a:solidFill>
              </a:rPr>
              <a:t>numStudents</a:t>
            </a:r>
            <a:r>
              <a:rPr lang="en-US" sz="2400" dirty="0">
                <a:solidFill>
                  <a:srgbClr val="CC6600"/>
                </a:solidFill>
              </a:rPr>
              <a:t> = 0;</a:t>
            </a:r>
          </a:p>
          <a:p>
            <a:pPr lvl="2"/>
            <a:r>
              <a:rPr lang="en-US" dirty="0"/>
              <a:t>maximum grade allowed; number of students</a:t>
            </a:r>
          </a:p>
          <a:p>
            <a:pPr lvl="2"/>
            <a:r>
              <a:rPr lang="en-US" dirty="0"/>
              <a:t>same for every Student</a:t>
            </a:r>
          </a:p>
          <a:p>
            <a:pPr lvl="1"/>
            <a:r>
              <a:rPr lang="en-US" dirty="0"/>
              <a:t>declared </a:t>
            </a:r>
            <a:r>
              <a:rPr lang="en-US" dirty="0">
                <a:solidFill>
                  <a:srgbClr val="CC6600"/>
                </a:solidFill>
              </a:rPr>
              <a:t>static</a:t>
            </a:r>
          </a:p>
          <a:p>
            <a:pPr lvl="1"/>
            <a:r>
              <a:rPr lang="en-US" dirty="0"/>
              <a:t>should be </a:t>
            </a:r>
            <a:r>
              <a:rPr lang="en-US" dirty="0">
                <a:solidFill>
                  <a:srgbClr val="CC6600"/>
                </a:solidFill>
              </a:rPr>
              <a:t>private</a:t>
            </a:r>
            <a:r>
              <a:rPr lang="en-US" dirty="0"/>
              <a:t> or </a:t>
            </a:r>
            <a:r>
              <a:rPr lang="en-US" dirty="0">
                <a:solidFill>
                  <a:srgbClr val="CC6600"/>
                </a:solidFill>
              </a:rPr>
              <a:t>public final</a:t>
            </a:r>
          </a:p>
          <a:p>
            <a:pPr lvl="1"/>
            <a:r>
              <a:rPr lang="en-US" dirty="0"/>
              <a:t>needs to be given a value in the declaration</a:t>
            </a:r>
          </a:p>
          <a:p>
            <a:pPr lvl="1"/>
            <a:r>
              <a:rPr lang="en-US" dirty="0"/>
              <a:t>may have getters and/or setters</a:t>
            </a:r>
          </a:p>
          <a:p>
            <a:pPr lvl="2"/>
            <a:r>
              <a:rPr lang="en-US" dirty="0"/>
              <a:t>they’d be static, too!</a:t>
            </a:r>
          </a:p>
        </p:txBody>
      </p:sp>
    </p:spTree>
    <p:extLst>
      <p:ext uri="{BB962C8B-B14F-4D97-AF65-F5344CB8AC3E}">
        <p14:creationId xmlns:p14="http://schemas.microsoft.com/office/powerpoint/2010/main" val="41775879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B356C-A08D-4EF3-AED6-AB1E8338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i="1" dirty="0"/>
              <a:t>vs</a:t>
            </a:r>
            <a:r>
              <a:rPr lang="en-US" dirty="0"/>
              <a:t>. Instance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65688-AADC-4634-8DC5-BD8AA62C8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Static method </a:t>
            </a:r>
            <a:r>
              <a:rPr lang="en-US" i="1" dirty="0"/>
              <a:t>cannot</a:t>
            </a:r>
            <a:r>
              <a:rPr lang="en-US" dirty="0"/>
              <a:t> use instance variables</a:t>
            </a:r>
          </a:p>
          <a:p>
            <a:pPr lvl="1"/>
            <a:r>
              <a:rPr lang="en-US" dirty="0"/>
              <a:t>same for every object</a:t>
            </a:r>
          </a:p>
          <a:p>
            <a:pPr lvl="1"/>
            <a:r>
              <a:rPr lang="en-US" dirty="0"/>
              <a:t>cannot depend on any object’s fields</a:t>
            </a:r>
          </a:p>
          <a:p>
            <a:r>
              <a:rPr lang="en-US" dirty="0"/>
              <a:t>Instance method </a:t>
            </a:r>
            <a:r>
              <a:rPr lang="en-US" i="1" dirty="0"/>
              <a:t>can</a:t>
            </a:r>
            <a:r>
              <a:rPr lang="en-US" dirty="0"/>
              <a:t> use static variables</a:t>
            </a:r>
          </a:p>
          <a:p>
            <a:pPr lvl="1"/>
            <a:r>
              <a:rPr lang="en-US" i="1" dirty="0"/>
              <a:t>e.g.</a:t>
            </a:r>
            <a:r>
              <a:rPr lang="en-US" dirty="0"/>
              <a:t> update count of Students in constructor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public Student(String name) {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</a:t>
            </a:r>
            <a:r>
              <a:rPr lang="en-US" sz="2000" i="1" dirty="0">
                <a:solidFill>
                  <a:srgbClr val="CC6600"/>
                </a:solidFill>
              </a:rPr>
              <a:t>// increase count of students and assign A-number based on count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++</a:t>
            </a:r>
            <a:r>
              <a:rPr lang="en-US" sz="2000" dirty="0" err="1">
                <a:solidFill>
                  <a:srgbClr val="CC6600"/>
                </a:solidFill>
              </a:rPr>
              <a:t>numStudents</a:t>
            </a:r>
            <a:r>
              <a:rPr lang="en-US" sz="2000" dirty="0">
                <a:solidFill>
                  <a:srgbClr val="CC6600"/>
                </a:solidFill>
              </a:rPr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CC6600"/>
                </a:solidFill>
              </a:rPr>
              <a:t>    A_NUMBER = </a:t>
            </a:r>
            <a:r>
              <a:rPr lang="en-US" sz="2000" dirty="0" err="1">
                <a:solidFill>
                  <a:srgbClr val="CC6600"/>
                </a:solidFill>
              </a:rPr>
              <a:t>String.format</a:t>
            </a:r>
            <a:r>
              <a:rPr lang="en-US" sz="2000" dirty="0">
                <a:solidFill>
                  <a:srgbClr val="CC6600"/>
                </a:solidFill>
              </a:rPr>
              <a:t>("A%08d", </a:t>
            </a:r>
            <a:r>
              <a:rPr lang="en-US" sz="2000" dirty="0" err="1">
                <a:solidFill>
                  <a:srgbClr val="CC6600"/>
                </a:solidFill>
              </a:rPr>
              <a:t>numStudents</a:t>
            </a:r>
            <a:r>
              <a:rPr lang="en-US" sz="2000" dirty="0">
                <a:solidFill>
                  <a:srgbClr val="CC6600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    …</a:t>
            </a:r>
          </a:p>
          <a:p>
            <a:pPr marL="457200" lvl="1" indent="0">
              <a:buNone/>
            </a:pPr>
            <a:r>
              <a:rPr lang="en-US" sz="2000" dirty="0">
                <a:solidFill>
                  <a:srgbClr val="CC6600"/>
                </a:solidFill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8816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3DFBA-0234-44F0-8E81-6C640606F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Methods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B928D-2322-4376-A2AA-11A5B5447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declare methods private</a:t>
            </a:r>
          </a:p>
          <a:p>
            <a:pPr lvl="1"/>
            <a:r>
              <a:rPr lang="en-US" dirty="0"/>
              <a:t>means can only be called from in this class</a:t>
            </a:r>
          </a:p>
          <a:p>
            <a:pPr lvl="2"/>
            <a:r>
              <a:rPr lang="en-US" dirty="0"/>
              <a:t>from other public or private methods</a:t>
            </a:r>
          </a:p>
          <a:p>
            <a:pPr lvl="1"/>
            <a:r>
              <a:rPr lang="en-US" dirty="0"/>
              <a:t>can be instance or class (static) methods</a:t>
            </a:r>
          </a:p>
          <a:p>
            <a:r>
              <a:rPr lang="en-US" dirty="0"/>
              <a:t>Part of the </a:t>
            </a:r>
            <a:r>
              <a:rPr lang="en-US" i="1" dirty="0"/>
              <a:t>implementation details</a:t>
            </a:r>
          </a:p>
          <a:p>
            <a:pPr lvl="1"/>
            <a:r>
              <a:rPr lang="en-US" dirty="0"/>
              <a:t>unimportant to client</a:t>
            </a:r>
          </a:p>
          <a:p>
            <a:pPr lvl="1"/>
            <a:r>
              <a:rPr lang="en-US" dirty="0"/>
              <a:t>can be added/changed/removed at any time</a:t>
            </a:r>
          </a:p>
          <a:p>
            <a:pPr lvl="2"/>
            <a:r>
              <a:rPr lang="en-US" i="1" dirty="0"/>
              <a:t>public</a:t>
            </a:r>
            <a:r>
              <a:rPr lang="en-US" dirty="0"/>
              <a:t> methods should stay available once released (</a:t>
            </a:r>
            <a:r>
              <a:rPr lang="en-US" i="1" dirty="0"/>
              <a:t>deprecate</a:t>
            </a:r>
            <a:r>
              <a:rPr lang="en-US" dirty="0"/>
              <a:t> a public method instead of deleting it)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854DBE-E70E-4FEF-851C-D32D516A3792}"/>
              </a:ext>
            </a:extLst>
          </p:cNvPr>
          <p:cNvSpPr txBox="1"/>
          <p:nvPr/>
        </p:nvSpPr>
        <p:spPr>
          <a:xfrm>
            <a:off x="2088864" y="6457890"/>
            <a:ext cx="7055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if a method is </a:t>
            </a:r>
            <a:r>
              <a:rPr lang="en-US" sz="1800" i="1" dirty="0">
                <a:solidFill>
                  <a:schemeClr val="bg2"/>
                </a:solidFill>
                <a:latin typeface="Arial Narrow" panose="020B0606020202030204" pitchFamily="34" charset="0"/>
              </a:rPr>
              <a:t>deprecated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, use the suggested replacement method instead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6154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31FEA-82D6-4454-9E2F-5957C02D2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8E1846-6C15-4A7E-A70C-2AF7C52DC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elements are variables</a:t>
            </a:r>
          </a:p>
          <a:p>
            <a:pPr lvl="1"/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is a variable </a:t>
            </a:r>
            <a:r>
              <a:rPr lang="en-US" dirty="0">
                <a:sym typeface="Wingdings" panose="05000000000000000000" pitchFamily="2" charset="2"/>
              </a:rPr>
              <a:t> can give it a value</a:t>
            </a:r>
          </a:p>
          <a:p>
            <a:r>
              <a:rPr lang="en-US" dirty="0">
                <a:sym typeface="Wingdings" panose="05000000000000000000" pitchFamily="2" charset="2"/>
              </a:rPr>
              <a:t>Base type of array can be a class</a:t>
            </a:r>
          </a:p>
          <a:p>
            <a:pPr lvl="1">
              <a:buNone/>
            </a:pP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Student[] </a:t>
            </a:r>
            <a:r>
              <a:rPr lang="en-US" sz="2400" dirty="0" err="1">
                <a:solidFill>
                  <a:schemeClr val="accent1"/>
                </a:solidFill>
                <a:sym typeface="Wingdings" panose="05000000000000000000" pitchFamily="2" charset="2"/>
              </a:rPr>
              <a:t>myClass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= new Student[65];</a:t>
            </a:r>
          </a:p>
          <a:p>
            <a:pPr lvl="1">
              <a:buNone/>
            </a:pP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Rectangle[] </a:t>
            </a:r>
            <a:r>
              <a:rPr lang="en-US" sz="2400" dirty="0" err="1">
                <a:solidFill>
                  <a:schemeClr val="accent1"/>
                </a:solidFill>
                <a:sym typeface="Wingdings" panose="05000000000000000000" pitchFamily="2" charset="2"/>
              </a:rPr>
              <a:t>theBoxes</a:t>
            </a:r>
            <a:r>
              <a:rPr lang="en-US" sz="2400" dirty="0">
                <a:solidFill>
                  <a:schemeClr val="accent1"/>
                </a:solidFill>
                <a:sym typeface="Wingdings" panose="05000000000000000000" pitchFamily="2" charset="2"/>
              </a:rPr>
              <a:t> = new Rectangle[10];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elements of these arrays are variables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variables </a:t>
            </a:r>
            <a:r>
              <a:rPr lang="en-US" i="1" dirty="0">
                <a:sym typeface="Wingdings" panose="05000000000000000000" pitchFamily="2" charset="2"/>
              </a:rPr>
              <a:t>refer to</a:t>
            </a:r>
            <a:r>
              <a:rPr lang="en-US" dirty="0">
                <a:sym typeface="Wingdings" panose="05000000000000000000" pitchFamily="2" charset="2"/>
              </a:rPr>
              <a:t> objects</a:t>
            </a:r>
            <a:endParaRPr lang="en-US" dirty="0"/>
          </a:p>
          <a:p>
            <a:pPr lvl="1"/>
            <a:r>
              <a:rPr lang="en-US" dirty="0">
                <a:sym typeface="Wingdings" panose="05000000000000000000" pitchFamily="2" charset="2"/>
              </a:rPr>
              <a:t>objects need to be created using new</a:t>
            </a:r>
          </a:p>
          <a:p>
            <a:pPr lvl="2"/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new Student(…)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>
                <a:solidFill>
                  <a:schemeClr val="accent1"/>
                </a:solidFill>
                <a:sym typeface="Wingdings" panose="05000000000000000000" pitchFamily="2" charset="2"/>
              </a:rPr>
              <a:t>new Rectangle(…)</a:t>
            </a:r>
          </a:p>
        </p:txBody>
      </p:sp>
    </p:spTree>
    <p:extLst>
      <p:ext uri="{BB962C8B-B14F-4D97-AF65-F5344CB8AC3E}">
        <p14:creationId xmlns:p14="http://schemas.microsoft.com/office/powerpoint/2010/main" val="158202994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Creating Ten Rectangles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Code to create Rectangles from user input</a:t>
            </a:r>
          </a:p>
          <a:p>
            <a:pPr lvl="1"/>
            <a:r>
              <a:rPr lang="en-CA" dirty="0"/>
              <a:t>loop thru array; read dimensions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for (</a:t>
            </a:r>
            <a:r>
              <a:rPr lang="en-CA" sz="2400" dirty="0" err="1">
                <a:solidFill>
                  <a:schemeClr val="accent1"/>
                </a:solidFill>
              </a:rPr>
              <a:t>int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= 0; 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 &lt; </a:t>
            </a:r>
            <a:r>
              <a:rPr lang="en-CA" sz="2400" dirty="0" err="1">
                <a:solidFill>
                  <a:schemeClr val="accent1"/>
                </a:solidFill>
              </a:rPr>
              <a:t>theBoxes.length</a:t>
            </a:r>
            <a:r>
              <a:rPr lang="en-CA" sz="2400" dirty="0">
                <a:solidFill>
                  <a:schemeClr val="accent1"/>
                </a:solidFill>
              </a:rPr>
              <a:t>; ++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("Enter width and height: 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w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h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    </a:t>
            </a:r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 = new Rectangle(w, h);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}</a:t>
            </a:r>
            <a:endParaRPr lang="en-CA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Using Array-Based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Elements of array refer to object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/>
              <a:t> </a:t>
            </a:r>
            <a:r>
              <a:rPr lang="en-CA" dirty="0"/>
              <a:t>refers to a Rectangle[]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</a:t>
            </a:r>
            <a:r>
              <a:rPr lang="en-CA" dirty="0"/>
              <a:t> refers to a Rectangle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theBoxes</a:t>
            </a:r>
            <a:r>
              <a:rPr lang="en-CA" sz="2400" dirty="0">
                <a:solidFill>
                  <a:schemeClr val="accent1"/>
                </a:solidFill>
              </a:rPr>
              <a:t>[</a:t>
            </a:r>
            <a:r>
              <a:rPr lang="en-CA" sz="2400" dirty="0" err="1">
                <a:solidFill>
                  <a:schemeClr val="accent1"/>
                </a:solidFill>
              </a:rPr>
              <a:t>i</a:t>
            </a:r>
            <a:r>
              <a:rPr lang="en-CA" sz="2400" dirty="0">
                <a:solidFill>
                  <a:schemeClr val="accent1"/>
                </a:solidFill>
              </a:rPr>
              <a:t>].</a:t>
            </a:r>
            <a:r>
              <a:rPr lang="en-CA" sz="2400" dirty="0" err="1">
                <a:solidFill>
                  <a:schemeClr val="accent1"/>
                </a:solidFill>
              </a:rPr>
              <a:t>getWidth</a:t>
            </a:r>
            <a:r>
              <a:rPr lang="en-CA" sz="2400" dirty="0">
                <a:solidFill>
                  <a:schemeClr val="accent1"/>
                </a:solidFill>
              </a:rPr>
              <a:t>()</a:t>
            </a:r>
            <a:r>
              <a:rPr lang="en-CA" dirty="0"/>
              <a:t> </a:t>
            </a:r>
            <a:r>
              <a:rPr lang="en-CA" dirty="0">
                <a:sym typeface="Wingdings" pitchFamily="2" charset="2"/>
              </a:rPr>
              <a:t> </a:t>
            </a:r>
            <a:r>
              <a:rPr lang="en-CA" dirty="0"/>
              <a:t>that Rectangle’s width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6232529" y="5141913"/>
            <a:ext cx="2479675" cy="1371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width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height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2506663" algn="l"/>
              </a:tabLst>
            </a:pPr>
            <a:r>
              <a:rPr lang="en-CA" altLang="en-US" sz="2000" dirty="0">
                <a:solidFill>
                  <a:schemeClr val="bg2"/>
                </a:solidFill>
              </a:rPr>
              <a:t>colour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7035474" y="5241878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5.4</a:t>
            </a: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035474" y="5649095"/>
            <a:ext cx="1622703" cy="3572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algn="ctr">
            <a:solidFill>
              <a:schemeClr val="bg2">
                <a:lumMod val="95000"/>
                <a:lumOff val="5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CA" altLang="en-US" sz="2000" dirty="0">
                <a:solidFill>
                  <a:schemeClr val="bg2"/>
                </a:solidFill>
              </a:rPr>
              <a:t>1.5</a:t>
            </a:r>
          </a:p>
        </p:txBody>
      </p:sp>
      <p:sp>
        <p:nvSpPr>
          <p:cNvPr id="7" name="Rectangle 6"/>
          <p:cNvSpPr/>
          <p:nvPr/>
        </p:nvSpPr>
        <p:spPr bwMode="auto">
          <a:xfrm flipV="1">
            <a:off x="7035804" y="6056313"/>
            <a:ext cx="1627632" cy="356616"/>
          </a:xfrm>
          <a:prstGeom prst="rect">
            <a:avLst/>
          </a:prstGeom>
          <a:solidFill>
            <a:srgbClr val="FF7F00"/>
          </a:solidFill>
          <a:ln w="1270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8" name="Group 22"/>
          <p:cNvGrpSpPr>
            <a:grpSpLocks/>
          </p:cNvGrpSpPr>
          <p:nvPr/>
        </p:nvGrpSpPr>
        <p:grpSpPr bwMode="auto">
          <a:xfrm>
            <a:off x="762003" y="3962400"/>
            <a:ext cx="1287466" cy="722313"/>
            <a:chOff x="3820" y="1531"/>
            <a:chExt cx="811" cy="455"/>
          </a:xfrm>
        </p:grpSpPr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3964" y="1734"/>
              <a:ext cx="213" cy="25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3820" y="1531"/>
              <a:ext cx="811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1800" dirty="0" err="1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theBoxes</a:t>
              </a:r>
              <a:endParaRPr lang="en-US" altLang="en-US" sz="18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cxnSp>
        <p:nvCxnSpPr>
          <p:cNvPr id="11" name="Elbow Connector 15"/>
          <p:cNvCxnSpPr>
            <a:stCxn id="9" idx="3"/>
            <a:endCxn id="22" idx="0"/>
          </p:cNvCxnSpPr>
          <p:nvPr/>
        </p:nvCxnSpPr>
        <p:spPr bwMode="auto">
          <a:xfrm>
            <a:off x="1328739" y="4484688"/>
            <a:ext cx="2100261" cy="392112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7" name="Elbow Connector 15"/>
          <p:cNvCxnSpPr>
            <a:stCxn id="13" idx="2"/>
            <a:endCxn id="4" idx="1"/>
          </p:cNvCxnSpPr>
          <p:nvPr/>
        </p:nvCxnSpPr>
        <p:spPr bwMode="auto">
          <a:xfrm rot="16200000" flipH="1">
            <a:off x="3822569" y="3417753"/>
            <a:ext cx="446088" cy="4373831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bg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grpSp>
        <p:nvGrpSpPr>
          <p:cNvPr id="32" name="Group 31"/>
          <p:cNvGrpSpPr/>
          <p:nvPr/>
        </p:nvGrpSpPr>
        <p:grpSpPr>
          <a:xfrm>
            <a:off x="1295400" y="4876800"/>
            <a:ext cx="4267200" cy="609600"/>
            <a:chOff x="1295400" y="4876800"/>
            <a:chExt cx="4267200" cy="609600"/>
          </a:xfrm>
        </p:grpSpPr>
        <p:sp>
          <p:nvSpPr>
            <p:cNvPr id="12" name="Text Box 23"/>
            <p:cNvSpPr txBox="1">
              <a:spLocks noChangeArrowheads="1"/>
            </p:cNvSpPr>
            <p:nvPr/>
          </p:nvSpPr>
          <p:spPr bwMode="auto">
            <a:xfrm>
              <a:off x="1371600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3" name="Text Box 23"/>
            <p:cNvSpPr txBox="1">
              <a:spLocks noChangeArrowheads="1"/>
            </p:cNvSpPr>
            <p:nvPr/>
          </p:nvSpPr>
          <p:spPr bwMode="auto">
            <a:xfrm>
              <a:off x="1689629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2007658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2325687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auto">
            <a:xfrm>
              <a:off x="2643716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2961745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8" name="Text Box 23"/>
            <p:cNvSpPr txBox="1">
              <a:spLocks noChangeArrowheads="1"/>
            </p:cNvSpPr>
            <p:nvPr/>
          </p:nvSpPr>
          <p:spPr bwMode="auto">
            <a:xfrm>
              <a:off x="3279774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19" name="Text Box 23"/>
            <p:cNvSpPr txBox="1">
              <a:spLocks noChangeArrowheads="1"/>
            </p:cNvSpPr>
            <p:nvPr/>
          </p:nvSpPr>
          <p:spPr bwMode="auto">
            <a:xfrm>
              <a:off x="3597803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0" name="Text Box 23"/>
            <p:cNvSpPr txBox="1">
              <a:spLocks noChangeArrowheads="1"/>
            </p:cNvSpPr>
            <p:nvPr/>
          </p:nvSpPr>
          <p:spPr bwMode="auto">
            <a:xfrm>
              <a:off x="3915832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  <p:sp>
          <p:nvSpPr>
            <p:cNvPr id="21" name="Text Box 23"/>
            <p:cNvSpPr txBox="1">
              <a:spLocks noChangeArrowheads="1"/>
            </p:cNvSpPr>
            <p:nvPr/>
          </p:nvSpPr>
          <p:spPr bwMode="auto">
            <a:xfrm>
              <a:off x="4875847" y="4981545"/>
              <a:ext cx="61055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10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295400" y="4876800"/>
              <a:ext cx="4267200" cy="609600"/>
            </a:xfrm>
            <a:prstGeom prst="rect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4233862" y="4981575"/>
              <a:ext cx="338138" cy="40005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en-US" sz="2000" dirty="0">
                  <a:solidFill>
                    <a:schemeClr val="bg2"/>
                  </a:solidFill>
                  <a:latin typeface="Courier New" pitchFamily="49" charset="0"/>
                  <a:cs typeface="Courier New" pitchFamily="49" charset="0"/>
                </a:rPr>
                <a:t>&amp;</a:t>
              </a:r>
            </a:p>
          </p:txBody>
        </p:sp>
      </p:grp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3962400" y="6096000"/>
            <a:ext cx="1524000" cy="40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000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5.4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Arrays in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Instance or class variable can be an array</a:t>
            </a:r>
          </a:p>
          <a:p>
            <a:pPr lvl="1"/>
            <a:r>
              <a:rPr lang="en-CA" dirty="0"/>
              <a:t>Student </a:t>
            </a:r>
            <a:r>
              <a:rPr lang="en-CA" dirty="0">
                <a:sym typeface="Wingdings" pitchFamily="2" charset="2"/>
              </a:rPr>
              <a:t>can have </a:t>
            </a:r>
            <a:r>
              <a:rPr lang="en-CA" dirty="0"/>
              <a:t>array for assignment grades</a:t>
            </a:r>
          </a:p>
          <a:p>
            <a:pPr lvl="1"/>
            <a:r>
              <a:rPr lang="en-CA" dirty="0"/>
              <a:t>… and another for lab grades, and …</a:t>
            </a:r>
          </a:p>
          <a:p>
            <a:r>
              <a:rPr lang="en-CA" dirty="0"/>
              <a:t>Declared private (as usual)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private int[] </a:t>
            </a:r>
            <a:r>
              <a:rPr lang="en-CA" sz="2400" dirty="0" err="1">
                <a:solidFill>
                  <a:srgbClr val="CC6600"/>
                </a:solidFill>
              </a:rPr>
              <a:t>assignmentGrades</a:t>
            </a:r>
            <a:r>
              <a:rPr lang="en-CA" sz="2400" dirty="0">
                <a:solidFill>
                  <a:srgbClr val="CC6600"/>
                </a:solidFill>
              </a:rPr>
              <a:t>;</a:t>
            </a:r>
          </a:p>
          <a:p>
            <a:pPr lvl="1"/>
            <a:r>
              <a:rPr lang="en-CA" dirty="0"/>
              <a:t>instance variable set by constructor, as usual</a:t>
            </a:r>
          </a:p>
          <a:p>
            <a:pPr lvl="1">
              <a:buNone/>
            </a:pPr>
            <a:r>
              <a:rPr lang="en-CA" sz="2400" dirty="0" err="1">
                <a:solidFill>
                  <a:srgbClr val="CC6600"/>
                </a:solidFill>
              </a:rPr>
              <a:t>assignmentGrades</a:t>
            </a:r>
            <a:r>
              <a:rPr lang="en-CA" sz="2400" dirty="0">
                <a:solidFill>
                  <a:srgbClr val="CC6600"/>
                </a:solidFill>
              </a:rPr>
              <a:t> = new int[NUM_ASGN];</a:t>
            </a:r>
            <a:endParaRPr lang="en-CA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Clearing the Input Stream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User must press enter after input</a:t>
            </a:r>
          </a:p>
          <a:p>
            <a:pPr lvl="1"/>
            <a:r>
              <a:rPr lang="en-CA" dirty="0"/>
              <a:t>if you don’t read the enter key, it stays around</a:t>
            </a:r>
          </a:p>
          <a:p>
            <a:r>
              <a:rPr lang="en-CA" dirty="0"/>
              <a:t>Remember to read enter key each time the user must press it</a:t>
            </a:r>
          </a:p>
          <a:p>
            <a:pPr lvl="1"/>
            <a:r>
              <a:rPr lang="en-CA" dirty="0"/>
              <a:t>after reading all the expected words/numbers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System.out.print</a:t>
            </a:r>
            <a:r>
              <a:rPr lang="en-CA" sz="2400" dirty="0">
                <a:solidFill>
                  <a:schemeClr val="accent1"/>
                </a:solidFill>
              </a:rPr>
              <a:t>("Enter a word and a number: ");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word = </a:t>
            </a:r>
            <a:r>
              <a:rPr lang="en-CA" sz="2400" dirty="0" err="1">
                <a:solidFill>
                  <a:schemeClr val="accent1"/>
                </a:solidFill>
              </a:rPr>
              <a:t>kbd.next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>
                <a:solidFill>
                  <a:schemeClr val="accent1"/>
                </a:solidFill>
              </a:rPr>
              <a:t>num = </a:t>
            </a:r>
            <a:r>
              <a:rPr lang="en-CA" sz="2400" dirty="0" err="1">
                <a:solidFill>
                  <a:schemeClr val="accent1"/>
                </a:solidFill>
              </a:rPr>
              <a:t>kbd.nextInt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</a:p>
          <a:p>
            <a:pPr lvl="1">
              <a:buNone/>
            </a:pPr>
            <a:r>
              <a:rPr lang="en-CA" sz="2400" dirty="0" err="1">
                <a:solidFill>
                  <a:schemeClr val="accent1"/>
                </a:solidFill>
              </a:rPr>
              <a:t>kbd.nextLine</a:t>
            </a:r>
            <a:r>
              <a:rPr lang="en-CA" sz="2400" dirty="0">
                <a:solidFill>
                  <a:schemeClr val="accent1"/>
                </a:solidFill>
              </a:rPr>
              <a:t>();</a:t>
            </a:r>
            <a:endParaRPr lang="en-CA" dirty="0">
              <a:solidFill>
                <a:schemeClr val="accent1"/>
              </a:solidFill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4114800" y="5181600"/>
            <a:ext cx="4114800" cy="1219200"/>
          </a:xfrm>
          <a:prstGeom prst="rect">
            <a:avLst/>
          </a:prstGeom>
          <a:solidFill>
            <a:schemeClr val="tx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2400" b="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Courier New" pitchFamily="49" charset="0"/>
                <a:cs typeface="Courier New" pitchFamily="49" charset="0"/>
              </a:rPr>
              <a:t>Enter a word and a number: </a:t>
            </a:r>
            <a:r>
              <a:rPr kumimoji="0" lang="en-CA" sz="2400" b="1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cs typeface="Courier New" pitchFamily="49" charset="0"/>
              </a:rPr>
              <a:t>hello 29</a:t>
            </a:r>
            <a:r>
              <a:rPr kumimoji="0" lang="en-CA" sz="18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Courier New" pitchFamily="49" charset="0"/>
                <a:cs typeface="Courier New" pitchFamily="49" charset="0"/>
              </a:rPr>
              <a:t>◄┘</a:t>
            </a:r>
            <a:endParaRPr kumimoji="0" lang="en-CA" sz="2400" b="1" i="0" u="none" strike="noStrike" cap="none" normalizeH="0" baseline="0" dirty="0">
              <a:ln>
                <a:noFill/>
              </a:ln>
              <a:solidFill>
                <a:schemeClr val="bg2">
                  <a:lumMod val="75000"/>
                  <a:lumOff val="25000"/>
                </a:schemeClr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616797-D6C9-4521-BDE0-5A153D6DF7AB}"/>
              </a:ext>
            </a:extLst>
          </p:cNvPr>
          <p:cNvSpPr txBox="1"/>
          <p:nvPr/>
        </p:nvSpPr>
        <p:spPr>
          <a:xfrm>
            <a:off x="1" y="645789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000" dirty="0" err="1">
                <a:solidFill>
                  <a:schemeClr val="bg2"/>
                </a:solidFill>
              </a:rPr>
              <a:t>kbd.next</a:t>
            </a:r>
            <a:r>
              <a:rPr lang="en-CA" sz="2000" dirty="0">
                <a:solidFill>
                  <a:schemeClr val="bg2"/>
                </a:solidFill>
              </a:rPr>
              <a:t>() reads </a:t>
            </a:r>
            <a:r>
              <a:rPr lang="en-CA" sz="2000" dirty="0">
                <a:solidFill>
                  <a:srgbClr val="00B0F0"/>
                </a:solidFill>
              </a:rPr>
              <a:t>hello</a:t>
            </a:r>
            <a:r>
              <a:rPr lang="en-CA" sz="2000" dirty="0">
                <a:solidFill>
                  <a:schemeClr val="bg2"/>
                </a:solidFill>
              </a:rPr>
              <a:t>, </a:t>
            </a:r>
            <a:r>
              <a:rPr lang="en-CA" sz="2000" dirty="0" err="1">
                <a:solidFill>
                  <a:schemeClr val="bg2"/>
                </a:solidFill>
              </a:rPr>
              <a:t>kbd.nextInt</a:t>
            </a:r>
            <a:r>
              <a:rPr lang="en-CA" sz="2000" dirty="0">
                <a:solidFill>
                  <a:schemeClr val="bg2"/>
                </a:solidFill>
              </a:rPr>
              <a:t>() reads </a:t>
            </a:r>
            <a:r>
              <a:rPr lang="en-CA" sz="2000" dirty="0">
                <a:solidFill>
                  <a:srgbClr val="00B0F0"/>
                </a:solidFill>
              </a:rPr>
              <a:t>29</a:t>
            </a:r>
            <a:r>
              <a:rPr lang="en-CA" sz="2000" dirty="0">
                <a:solidFill>
                  <a:schemeClr val="bg2"/>
                </a:solidFill>
              </a:rPr>
              <a:t>, and </a:t>
            </a:r>
            <a:r>
              <a:rPr lang="en-CA" sz="2000" dirty="0" err="1">
                <a:solidFill>
                  <a:schemeClr val="bg2"/>
                </a:solidFill>
              </a:rPr>
              <a:t>kbd.nextLine</a:t>
            </a:r>
            <a:r>
              <a:rPr lang="en-CA" sz="2000" dirty="0">
                <a:solidFill>
                  <a:schemeClr val="bg2"/>
                </a:solidFill>
              </a:rPr>
              <a:t>() reads </a:t>
            </a:r>
            <a:r>
              <a:rPr kumimoji="0" lang="en-CA" sz="1800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+mn-lt"/>
                <a:cs typeface="Courier New" pitchFamily="49" charset="0"/>
              </a:rPr>
              <a:t>◄┘</a:t>
            </a:r>
            <a:r>
              <a:rPr kumimoji="0" lang="en-CA" sz="2000" i="0" u="none" strike="noStrike" cap="none" normalizeH="0" baseline="0" dirty="0">
                <a:ln>
                  <a:noFill/>
                </a:ln>
                <a:solidFill>
                  <a:schemeClr val="bg2"/>
                </a:solidFill>
                <a:effectLst/>
                <a:latin typeface="+mn-lt"/>
                <a:cs typeface="Courier New" pitchFamily="49" charset="0"/>
              </a:rPr>
              <a:t>.</a:t>
            </a:r>
            <a:endParaRPr lang="en-CA" sz="2000" dirty="0">
              <a:solidFill>
                <a:schemeClr val="bg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Getters and 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getters and setters for elements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int </a:t>
            </a:r>
            <a:r>
              <a:rPr lang="en-CA" sz="2400" dirty="0" err="1">
                <a:solidFill>
                  <a:srgbClr val="CC6600"/>
                </a:solidFill>
              </a:rPr>
              <a:t>getGrade</a:t>
            </a:r>
            <a:r>
              <a:rPr lang="en-CA" sz="2400" dirty="0">
                <a:solidFill>
                  <a:srgbClr val="CC6600"/>
                </a:solidFill>
              </a:rPr>
              <a:t>(int 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) {</a:t>
            </a: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    </a:t>
            </a:r>
            <a:r>
              <a:rPr lang="en-CA" sz="2400" dirty="0" err="1">
                <a:solidFill>
                  <a:srgbClr val="CC6600"/>
                </a:solidFill>
              </a:rPr>
              <a:t>confirmValidAssignment</a:t>
            </a:r>
            <a:r>
              <a:rPr lang="en-CA" sz="2400" dirty="0">
                <a:solidFill>
                  <a:srgbClr val="CC6600"/>
                </a:solidFill>
              </a:rPr>
              <a:t>(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return </a:t>
            </a:r>
            <a:r>
              <a:rPr lang="en-CA" sz="2400" dirty="0" err="1">
                <a:solidFill>
                  <a:srgbClr val="CC6600"/>
                </a:solidFill>
              </a:rPr>
              <a:t>assignmentGrades</a:t>
            </a:r>
            <a:r>
              <a:rPr lang="en-CA" sz="2400" dirty="0">
                <a:solidFill>
                  <a:srgbClr val="CC6600"/>
                </a:solidFill>
              </a:rPr>
              <a:t>[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 – 1];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CA" sz="2400" dirty="0">
              <a:solidFill>
                <a:srgbClr val="CC6600"/>
              </a:solidFill>
            </a:endParaRPr>
          </a:p>
          <a:p>
            <a:pPr lvl="1">
              <a:buNone/>
            </a:pPr>
            <a:r>
              <a:rPr lang="en-CA" sz="2400" dirty="0">
                <a:solidFill>
                  <a:srgbClr val="CC6600"/>
                </a:solidFill>
              </a:rPr>
              <a:t>public void </a:t>
            </a:r>
            <a:r>
              <a:rPr lang="en-CA" sz="2400" dirty="0" err="1">
                <a:solidFill>
                  <a:srgbClr val="CC6600"/>
                </a:solidFill>
              </a:rPr>
              <a:t>setGrade</a:t>
            </a:r>
            <a:r>
              <a:rPr lang="en-CA" sz="2400" dirty="0">
                <a:solidFill>
                  <a:srgbClr val="CC6600"/>
                </a:solidFill>
              </a:rPr>
              <a:t>(int 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, int grade) {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    </a:t>
            </a:r>
            <a:r>
              <a:rPr lang="en-CA" sz="2400" dirty="0" err="1">
                <a:solidFill>
                  <a:srgbClr val="CC6600"/>
                </a:solidFill>
              </a:rPr>
              <a:t>confirmValidGrade</a:t>
            </a:r>
            <a:r>
              <a:rPr lang="en-CA" sz="2400" dirty="0">
                <a:solidFill>
                  <a:srgbClr val="CC6600"/>
                </a:solidFill>
              </a:rPr>
              <a:t>(grade);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	</a:t>
            </a:r>
            <a:r>
              <a:rPr lang="en-CA" sz="2400" dirty="0" err="1">
                <a:solidFill>
                  <a:srgbClr val="CC6600"/>
                </a:solidFill>
              </a:rPr>
              <a:t>confirmValidAssignment</a:t>
            </a:r>
            <a:r>
              <a:rPr lang="en-CA" sz="2400" dirty="0">
                <a:solidFill>
                  <a:srgbClr val="CC6600"/>
                </a:solidFill>
              </a:rPr>
              <a:t>(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);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	</a:t>
            </a:r>
            <a:r>
              <a:rPr lang="en-CA" sz="2400" dirty="0" err="1">
                <a:solidFill>
                  <a:srgbClr val="CC6600"/>
                </a:solidFill>
              </a:rPr>
              <a:t>assignmentGrade</a:t>
            </a:r>
            <a:r>
              <a:rPr lang="en-CA" sz="2400" dirty="0">
                <a:solidFill>
                  <a:srgbClr val="CC6600"/>
                </a:solidFill>
              </a:rPr>
              <a:t>[</a:t>
            </a:r>
            <a:r>
              <a:rPr lang="en-CA" sz="2400" dirty="0" err="1">
                <a:solidFill>
                  <a:srgbClr val="CC6600"/>
                </a:solidFill>
              </a:rPr>
              <a:t>asgnNo</a:t>
            </a:r>
            <a:r>
              <a:rPr lang="en-CA" sz="2400" dirty="0">
                <a:solidFill>
                  <a:srgbClr val="CC6600"/>
                </a:solidFill>
              </a:rPr>
              <a:t> – 1] = grade;</a:t>
            </a:r>
          </a:p>
          <a:p>
            <a:pPr lvl="1">
              <a:spcBef>
                <a:spcPts val="0"/>
              </a:spcBef>
              <a:buNone/>
            </a:pPr>
            <a:r>
              <a:rPr lang="en-CA" sz="2400" dirty="0">
                <a:solidFill>
                  <a:srgbClr val="CC6600"/>
                </a:solidFill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854DBE-E70E-4FEF-851C-D32D516A3792}"/>
              </a:ext>
            </a:extLst>
          </p:cNvPr>
          <p:cNvSpPr txBox="1"/>
          <p:nvPr/>
        </p:nvSpPr>
        <p:spPr>
          <a:xfrm>
            <a:off x="464445" y="6457890"/>
            <a:ext cx="867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</a:t>
            </a:r>
            <a:r>
              <a:rPr lang="en-US" sz="1800" dirty="0" err="1">
                <a:solidFill>
                  <a:schemeClr val="bg2"/>
                </a:solidFill>
                <a:latin typeface="Arial Narrow" panose="020B0606020202030204" pitchFamily="34" charset="0"/>
              </a:rPr>
              <a:t>confirmValidX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 methods should throw an </a:t>
            </a:r>
            <a:r>
              <a:rPr lang="en-US" sz="1800" dirty="0" err="1">
                <a:solidFill>
                  <a:schemeClr val="bg2"/>
                </a:solidFill>
                <a:latin typeface="Arial Narrow" panose="020B0606020202030204" pitchFamily="34" charset="0"/>
              </a:rPr>
              <a:t>IllegalArgumentException</a:t>
            </a:r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 if the argument is not valid!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Getters and 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Can have getters and setters for whole array</a:t>
            </a:r>
          </a:p>
          <a:p>
            <a:pPr lvl="1"/>
            <a:r>
              <a:rPr lang="en-CA" dirty="0"/>
              <a:t>usually make copies (</a:t>
            </a:r>
            <a:r>
              <a:rPr lang="en-CA" dirty="0">
                <a:sym typeface="Wingdings" pitchFamily="2" charset="2"/>
              </a:rPr>
              <a:t>to protect the elements)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public int[]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getAllAsgnGrades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() {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return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Arrays.copyOf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assignmentGrades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, NUM_ASGN);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}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public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boolean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setAllAsgnGrades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(int[] grades) {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if (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areValidGrades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(grades)) {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   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assignmentGrades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= </a:t>
            </a:r>
            <a:r>
              <a:rPr lang="en-CA" sz="2000" dirty="0" err="1">
                <a:solidFill>
                  <a:srgbClr val="CC6600"/>
                </a:solidFill>
                <a:sym typeface="Wingdings" pitchFamily="2" charset="2"/>
              </a:rPr>
              <a:t>Arrays.copyOf</a:t>
            </a: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(grades, NUM_ASGN);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    return true;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}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    return false;</a:t>
            </a:r>
          </a:p>
          <a:p>
            <a:pPr lvl="1">
              <a:buNone/>
            </a:pPr>
            <a:r>
              <a:rPr lang="en-CA" sz="2000" dirty="0">
                <a:solidFill>
                  <a:srgbClr val="CC6600"/>
                </a:solidFill>
                <a:sym typeface="Wingdings" pitchFamily="2" charset="2"/>
              </a:rPr>
              <a:t>}</a:t>
            </a:r>
            <a:endParaRPr lang="en-CA" dirty="0">
              <a:solidFill>
                <a:srgbClr val="CC66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340E04-6225-4106-99F6-4E39CCEFEC97}"/>
              </a:ext>
            </a:extLst>
          </p:cNvPr>
          <p:cNvSpPr txBox="1"/>
          <p:nvPr/>
        </p:nvSpPr>
        <p:spPr>
          <a:xfrm>
            <a:off x="2241148" y="6457890"/>
            <a:ext cx="6902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solidFill>
                  <a:schemeClr val="bg2"/>
                </a:solidFill>
                <a:latin typeface="Arial Narrow" panose="020B0606020202030204" pitchFamily="34" charset="0"/>
              </a:rPr>
              <a:t>NOTE: if you don’t make copies, client program can change assignment grades!</a:t>
            </a:r>
            <a:endParaRPr lang="en-CA" sz="1800" dirty="0">
              <a:solidFill>
                <a:schemeClr val="bg2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Arrays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Not a program; not a data type</a:t>
            </a:r>
          </a:p>
          <a:p>
            <a:pPr lvl="1"/>
            <a:r>
              <a:rPr lang="en-CA" dirty="0"/>
              <a:t>a collection of useful methods for arrays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copyOf</a:t>
            </a:r>
            <a:r>
              <a:rPr lang="en-CA" sz="2400" dirty="0"/>
              <a:t> </a:t>
            </a:r>
            <a:r>
              <a:rPr lang="en-CA" dirty="0"/>
              <a:t>makes a copy</a:t>
            </a:r>
          </a:p>
          <a:p>
            <a:pPr lvl="1"/>
            <a:r>
              <a:rPr lang="en-CA" sz="2400" dirty="0">
                <a:solidFill>
                  <a:schemeClr val="accent1"/>
                </a:solidFill>
              </a:rPr>
              <a:t>sort</a:t>
            </a:r>
            <a:r>
              <a:rPr lang="en-CA" sz="2400" dirty="0"/>
              <a:t> </a:t>
            </a:r>
            <a:r>
              <a:rPr lang="en-CA" dirty="0"/>
              <a:t>sorts (orders elements smallest to largest)</a:t>
            </a:r>
          </a:p>
          <a:p>
            <a:pPr lvl="1"/>
            <a:r>
              <a:rPr lang="en-CA" sz="2400" dirty="0">
                <a:solidFill>
                  <a:schemeClr val="accent1"/>
                </a:solidFill>
              </a:rPr>
              <a:t>shuffle</a:t>
            </a:r>
            <a:r>
              <a:rPr lang="en-CA" sz="2400" dirty="0"/>
              <a:t> </a:t>
            </a:r>
            <a:r>
              <a:rPr lang="en-CA" dirty="0"/>
              <a:t>shuffles (re-arranges elements at random)</a:t>
            </a:r>
          </a:p>
          <a:p>
            <a:pPr lvl="1"/>
            <a:r>
              <a:rPr lang="en-CA" sz="2400" dirty="0" err="1">
                <a:solidFill>
                  <a:schemeClr val="accent1"/>
                </a:solidFill>
              </a:rPr>
              <a:t>toString</a:t>
            </a:r>
            <a:r>
              <a:rPr lang="en-CA" sz="2400" dirty="0"/>
              <a:t> </a:t>
            </a:r>
            <a:r>
              <a:rPr lang="en-CA" dirty="0"/>
              <a:t>makes a useful String</a:t>
            </a:r>
          </a:p>
          <a:p>
            <a:pPr lvl="2"/>
            <a:r>
              <a:rPr lang="en-CA" dirty="0"/>
              <a:t>arrays don’t have their own </a:t>
            </a:r>
            <a:r>
              <a:rPr lang="en-CA" dirty="0" err="1"/>
              <a:t>toString</a:t>
            </a:r>
            <a:r>
              <a:rPr lang="en-CA" dirty="0"/>
              <a:t> method </a:t>
            </a:r>
            <a:r>
              <a:rPr lang="en-CA" dirty="0">
                <a:sym typeface="Wingdings" pitchFamily="2" charset="2"/>
              </a:rPr>
              <a:t></a:t>
            </a:r>
          </a:p>
          <a:p>
            <a:pPr lvl="2"/>
            <a:r>
              <a:rPr lang="en-CA" i="1" dirty="0">
                <a:sym typeface="Wingdings" pitchFamily="2" charset="2"/>
              </a:rPr>
              <a:t>technically</a:t>
            </a:r>
            <a:r>
              <a:rPr lang="en-CA" dirty="0">
                <a:sym typeface="Wingdings" pitchFamily="2" charset="2"/>
              </a:rPr>
              <a:t>, arrays are not objects</a:t>
            </a:r>
          </a:p>
          <a:p>
            <a:pPr lvl="2"/>
            <a:r>
              <a:rPr lang="en-CA" dirty="0">
                <a:sym typeface="Wingdings" pitchFamily="2" charset="2"/>
              </a:rPr>
              <a:t>but </a:t>
            </a:r>
            <a:r>
              <a:rPr lang="en-CA" i="1" dirty="0">
                <a:sym typeface="Wingdings" pitchFamily="2" charset="2"/>
              </a:rPr>
              <a:t>mostly</a:t>
            </a:r>
            <a:r>
              <a:rPr lang="en-CA" dirty="0">
                <a:sym typeface="Wingdings" pitchFamily="2" charset="2"/>
              </a:rPr>
              <a:t>, they are objects</a:t>
            </a:r>
            <a:endParaRPr lang="en-CA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Review CSCI 1226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you’re having trouble with any of these concepts, then review the CSCI 1226 slides</a:t>
            </a:r>
          </a:p>
          <a:p>
            <a:pPr lvl="1"/>
            <a:r>
              <a:rPr lang="en-CA" dirty="0"/>
              <a:t>they are still available at </a:t>
            </a:r>
            <a:r>
              <a:rPr lang="en-CA" dirty="0">
                <a:solidFill>
                  <a:srgbClr val="002060"/>
                </a:solidFill>
                <a:hlinkClick r:id="rId3"/>
              </a:rPr>
              <a:t>https://cs.smu.ca/~myoung/csci1226</a:t>
            </a:r>
            <a:endParaRPr lang="en-CA" dirty="0">
              <a:solidFill>
                <a:srgbClr val="002060"/>
              </a:solidFill>
            </a:endParaRPr>
          </a:p>
          <a:p>
            <a:r>
              <a:rPr lang="en-CA" dirty="0"/>
              <a:t>You need to know this stuff!</a:t>
            </a:r>
          </a:p>
          <a:p>
            <a:pPr lvl="1"/>
            <a:r>
              <a:rPr lang="en-CA" dirty="0"/>
              <a:t>going to be learning newer, more challenging things this term–not a lot of time for struggling with old material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Commands that are only done sometimes</a:t>
            </a:r>
          </a:p>
          <a:p>
            <a:pPr lvl="1"/>
            <a:r>
              <a:rPr lang="en-CA" dirty="0"/>
              <a:t>need to say what the command is</a:t>
            </a:r>
          </a:p>
          <a:p>
            <a:pPr lvl="1"/>
            <a:r>
              <a:rPr lang="en-CA" dirty="0"/>
              <a:t>need to say when the command is to be done</a:t>
            </a:r>
          </a:p>
          <a:p>
            <a:r>
              <a:rPr lang="en-CA" dirty="0"/>
              <a:t>Options:</a:t>
            </a:r>
          </a:p>
          <a:p>
            <a:pPr lvl="1"/>
            <a:r>
              <a:rPr lang="en-CA" dirty="0"/>
              <a:t>do something </a:t>
            </a:r>
            <a:r>
              <a:rPr lang="en-CA" i="1" dirty="0"/>
              <a:t>or not</a:t>
            </a:r>
          </a:p>
          <a:p>
            <a:pPr lvl="1"/>
            <a:r>
              <a:rPr lang="en-CA" dirty="0"/>
              <a:t>do </a:t>
            </a:r>
            <a:r>
              <a:rPr lang="en-CA" i="1" dirty="0"/>
              <a:t>exactly</a:t>
            </a:r>
            <a:r>
              <a:rPr lang="en-CA" dirty="0"/>
              <a:t> </a:t>
            </a:r>
            <a:r>
              <a:rPr lang="en-CA" i="1" dirty="0"/>
              <a:t>one</a:t>
            </a:r>
            <a:r>
              <a:rPr lang="en-CA" dirty="0"/>
              <a:t> of two things</a:t>
            </a:r>
          </a:p>
          <a:p>
            <a:pPr lvl="1"/>
            <a:r>
              <a:rPr lang="en-CA" dirty="0"/>
              <a:t>do </a:t>
            </a:r>
            <a:r>
              <a:rPr lang="en-CA" i="1" dirty="0"/>
              <a:t>exactly</a:t>
            </a:r>
            <a:r>
              <a:rPr lang="en-CA" dirty="0"/>
              <a:t> </a:t>
            </a:r>
            <a:r>
              <a:rPr lang="en-CA" i="1" dirty="0"/>
              <a:t>one</a:t>
            </a:r>
            <a:r>
              <a:rPr lang="en-CA" dirty="0"/>
              <a:t> of many things</a:t>
            </a:r>
          </a:p>
          <a:p>
            <a:pPr lvl="1"/>
            <a:r>
              <a:rPr lang="en-CA" dirty="0"/>
              <a:t>do </a:t>
            </a:r>
            <a:r>
              <a:rPr lang="en-CA" i="1" dirty="0"/>
              <a:t>at most</a:t>
            </a:r>
            <a:r>
              <a:rPr lang="en-CA" dirty="0"/>
              <a:t> </a:t>
            </a:r>
            <a:r>
              <a:rPr lang="en-CA" i="1" dirty="0"/>
              <a:t>one</a:t>
            </a:r>
            <a:r>
              <a:rPr lang="en-CA" dirty="0"/>
              <a:t> of many things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loops">
  <a:themeElements>
    <a:clrScheme name="">
      <a:dk1>
        <a:srgbClr val="000000"/>
      </a:dk1>
      <a:lt1>
        <a:srgbClr val="FFFFFF"/>
      </a:lt1>
      <a:dk2>
        <a:srgbClr val="CF0E30"/>
      </a:dk2>
      <a:lt2>
        <a:srgbClr val="FFFFFF"/>
      </a:lt2>
      <a:accent1>
        <a:srgbClr val="114FFB"/>
      </a:accent1>
      <a:accent2>
        <a:srgbClr val="FC0128"/>
      </a:accent2>
      <a:accent3>
        <a:srgbClr val="E4AAAD"/>
      </a:accent3>
      <a:accent4>
        <a:srgbClr val="DADADA"/>
      </a:accent4>
      <a:accent5>
        <a:srgbClr val="AAB2FD"/>
      </a:accent5>
      <a:accent6>
        <a:srgbClr val="E40123"/>
      </a:accent6>
      <a:hlink>
        <a:srgbClr val="00DFCA"/>
      </a:hlink>
      <a:folHlink>
        <a:srgbClr val="F76681"/>
      </a:folHlink>
    </a:clrScheme>
    <a:fontScheme name="06loop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06loop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loop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loop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f0481b-9fcf-4028-b853-fd3d29f8c3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23153A7962B44787C5D099E6F0D40F" ma:contentTypeVersion="16" ma:contentTypeDescription="Create a new document." ma:contentTypeScope="" ma:versionID="85b9b847c85e740951eff6bd9f2eac0c">
  <xsd:schema xmlns:xsd="http://www.w3.org/2001/XMLSchema" xmlns:xs="http://www.w3.org/2001/XMLSchema" xmlns:p="http://schemas.microsoft.com/office/2006/metadata/properties" xmlns:ns3="51f0481b-9fcf-4028-b853-fd3d29f8c390" xmlns:ns4="62da8f29-4af8-4925-b828-2d6615649c5a" targetNamespace="http://schemas.microsoft.com/office/2006/metadata/properties" ma:root="true" ma:fieldsID="87934eb575b706c31bf46b10413b710f" ns3:_="" ns4:_="">
    <xsd:import namespace="51f0481b-9fcf-4028-b853-fd3d29f8c390"/>
    <xsd:import namespace="62da8f29-4af8-4925-b828-2d6615649c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f0481b-9fcf-4028-b853-fd3d29f8c3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da8f29-4af8-4925-b828-2d6615649c5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DD532EB-BA8C-43B4-AEA0-B59C3EB6FA0D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51f0481b-9fcf-4028-b853-fd3d29f8c390"/>
    <ds:schemaRef ds:uri="http://schemas.openxmlformats.org/package/2006/metadata/core-properties"/>
    <ds:schemaRef ds:uri="62da8f29-4af8-4925-b828-2d6615649c5a"/>
    <ds:schemaRef ds:uri="http://purl.org/dc/terms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6626FBA-2BD7-4860-AA26-6529E29965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f0481b-9fcf-4028-b853-fd3d29f8c390"/>
    <ds:schemaRef ds:uri="62da8f29-4af8-4925-b828-2d6615649c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A251C2-3DFB-41E3-A990-F98EF0C259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C:\MrMac\Courses\CSC 226 1998-1999 IIIa Spring\Slides\06LOOPS.PPT</Template>
  <TotalTime>15184</TotalTime>
  <Pages>7</Pages>
  <Words>5527</Words>
  <Application>Microsoft Office PowerPoint</Application>
  <PresentationFormat>On-screen Show (4:3)</PresentationFormat>
  <Paragraphs>952</Paragraphs>
  <Slides>83</Slides>
  <Notes>78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83</vt:i4>
      </vt:variant>
    </vt:vector>
  </HeadingPairs>
  <TitlesOfParts>
    <vt:vector size="90" baseType="lpstr">
      <vt:lpstr>Arial</vt:lpstr>
      <vt:lpstr>Arial Narrow</vt:lpstr>
      <vt:lpstr>Candara Light</vt:lpstr>
      <vt:lpstr>Courier New</vt:lpstr>
      <vt:lpstr>Times New Roman</vt:lpstr>
      <vt:lpstr>Wingdings</vt:lpstr>
      <vt:lpstr>06loops</vt:lpstr>
      <vt:lpstr>Review of CSCI1226</vt:lpstr>
      <vt:lpstr>Review of Programming Basics</vt:lpstr>
      <vt:lpstr>Variables</vt:lpstr>
      <vt:lpstr>Variable Scope</vt:lpstr>
      <vt:lpstr>Constants</vt:lpstr>
      <vt:lpstr>Output</vt:lpstr>
      <vt:lpstr>Input</vt:lpstr>
      <vt:lpstr>Clearing the Input Stream</vt:lpstr>
      <vt:lpstr>Conditionals</vt:lpstr>
      <vt:lpstr>Conditionals: Maybe</vt:lpstr>
      <vt:lpstr>Conditionals: Either-or</vt:lpstr>
      <vt:lpstr>Conditionals: One-of</vt:lpstr>
      <vt:lpstr>Conditionals: One-of</vt:lpstr>
      <vt:lpstr>Conditionals: At most</vt:lpstr>
      <vt:lpstr>Comparing Strings</vt:lpstr>
      <vt:lpstr>Boolean Operators</vt:lpstr>
      <vt:lpstr>Boolean Variables</vt:lpstr>
      <vt:lpstr>Loops</vt:lpstr>
      <vt:lpstr>Loops: Definite Iteration</vt:lpstr>
      <vt:lpstr>Loops: Indefinite Iteration</vt:lpstr>
      <vt:lpstr>Loops: Getting a Good Value</vt:lpstr>
      <vt:lpstr>Loops: Signal End of Values</vt:lpstr>
      <vt:lpstr>Using Methods</vt:lpstr>
      <vt:lpstr>Why Do We Have Methods?</vt:lpstr>
      <vt:lpstr>Parts of a Method Call</vt:lpstr>
      <vt:lpstr>Someone?</vt:lpstr>
      <vt:lpstr>doSomething?</vt:lpstr>
      <vt:lpstr>With These?</vt:lpstr>
      <vt:lpstr>Void Methods</vt:lpstr>
      <vt:lpstr>Return Values</vt:lpstr>
      <vt:lpstr>“Chaining” Method Calls</vt:lpstr>
      <vt:lpstr>The Job of the Method</vt:lpstr>
      <vt:lpstr>Creating Our Own Methods</vt:lpstr>
      <vt:lpstr>The Method’s Job</vt:lpstr>
      <vt:lpstr>Our Own void Methods</vt:lpstr>
      <vt:lpstr>Parameters</vt:lpstr>
      <vt:lpstr>Calling Our Own Methods</vt:lpstr>
      <vt:lpstr>Value Returning Methods</vt:lpstr>
      <vt:lpstr>Arrays</vt:lpstr>
      <vt:lpstr>Array: Type; Variable; Object</vt:lpstr>
      <vt:lpstr>Array Elements</vt:lpstr>
      <vt:lpstr>Looping Thru an Array</vt:lpstr>
      <vt:lpstr>Giving Arrays to Methods</vt:lpstr>
      <vt:lpstr>Methods Returning Arrays</vt:lpstr>
      <vt:lpstr>Arrays Class</vt:lpstr>
      <vt:lpstr>End of Part I</vt:lpstr>
      <vt:lpstr>Review of Objects</vt:lpstr>
      <vt:lpstr>Data Types</vt:lpstr>
      <vt:lpstr>Object Data</vt:lpstr>
      <vt:lpstr>Objects</vt:lpstr>
      <vt:lpstr>Constructors</vt:lpstr>
      <vt:lpstr>Getters and Setters</vt:lpstr>
      <vt:lpstr>null</vt:lpstr>
      <vt:lpstr>Checking Equality</vt:lpstr>
      <vt:lpstr>Other Instance Methods</vt:lpstr>
      <vt:lpstr>Class Variables </vt:lpstr>
      <vt:lpstr>Class Methods</vt:lpstr>
      <vt:lpstr>Meaning of static</vt:lpstr>
      <vt:lpstr>Our Own Data Types</vt:lpstr>
      <vt:lpstr>Instance Variables</vt:lpstr>
      <vt:lpstr>Why private or final?</vt:lpstr>
      <vt:lpstr>Constructors</vt:lpstr>
      <vt:lpstr>Check Requested Values</vt:lpstr>
      <vt:lpstr>Multiple Constructors</vt:lpstr>
      <vt:lpstr>Multiple Constructors</vt:lpstr>
      <vt:lpstr>Getters</vt:lpstr>
      <vt:lpstr>Setters</vt:lpstr>
      <vt:lpstr>Other Instance Methods</vt:lpstr>
      <vt:lpstr>Other Instance Methods</vt:lpstr>
      <vt:lpstr>The toString Method</vt:lpstr>
      <vt:lpstr>toString Called Automatically</vt:lpstr>
      <vt:lpstr>Class (Static) Methods</vt:lpstr>
      <vt:lpstr>Class (Static) Variables</vt:lpstr>
      <vt:lpstr>Class vs. Instance</vt:lpstr>
      <vt:lpstr>Private Methods</vt:lpstr>
      <vt:lpstr>Arrays of Objects</vt:lpstr>
      <vt:lpstr>Creating Ten Rectangles</vt:lpstr>
      <vt:lpstr>Using Array-Based Objects</vt:lpstr>
      <vt:lpstr>Arrays in Objects</vt:lpstr>
      <vt:lpstr>Getters and Setters</vt:lpstr>
      <vt:lpstr>Getters and Setters</vt:lpstr>
      <vt:lpstr>The Arrays Class</vt:lpstr>
      <vt:lpstr>Review CSCI 1226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Programming and Problem Solving</dc:title>
  <dc:creator>Mark Young</dc:creator>
  <cp:lastModifiedBy>Mark Young</cp:lastModifiedBy>
  <cp:revision>201</cp:revision>
  <cp:lastPrinted>1601-01-01T00:00:00Z</cp:lastPrinted>
  <dcterms:created xsi:type="dcterms:W3CDTF">1998-05-11T15:12:26Z</dcterms:created>
  <dcterms:modified xsi:type="dcterms:W3CDTF">2024-01-05T14:38:53Z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0x0101009623153A7962B44787C5D099E6F0D40F</vt:lpwstr>
  </property>
</Properties>
</file>