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684" r:id="rId3"/>
    <p:sldMasterId id="2147483697" r:id="rId4"/>
    <p:sldMasterId id="2147483709" r:id="rId5"/>
    <p:sldMasterId id="2147483722" r:id="rId6"/>
    <p:sldMasterId id="2147483747" r:id="rId7"/>
  </p:sldMasterIdLst>
  <p:notesMasterIdLst>
    <p:notesMasterId r:id="rId99"/>
  </p:notesMasterIdLst>
  <p:handoutMasterIdLst>
    <p:handoutMasterId r:id="rId100"/>
  </p:handoutMasterIdLst>
  <p:sldIdLst>
    <p:sldId id="400" r:id="rId8"/>
    <p:sldId id="754" r:id="rId9"/>
    <p:sldId id="431" r:id="rId10"/>
    <p:sldId id="755" r:id="rId11"/>
    <p:sldId id="756" r:id="rId12"/>
    <p:sldId id="757" r:id="rId13"/>
    <p:sldId id="758" r:id="rId14"/>
    <p:sldId id="759" r:id="rId15"/>
    <p:sldId id="760" r:id="rId16"/>
    <p:sldId id="761" r:id="rId17"/>
    <p:sldId id="762" r:id="rId18"/>
    <p:sldId id="763" r:id="rId19"/>
    <p:sldId id="715" r:id="rId20"/>
    <p:sldId id="716" r:id="rId21"/>
    <p:sldId id="669" r:id="rId22"/>
    <p:sldId id="720" r:id="rId23"/>
    <p:sldId id="722" r:id="rId24"/>
    <p:sldId id="723" r:id="rId25"/>
    <p:sldId id="726" r:id="rId26"/>
    <p:sldId id="702" r:id="rId27"/>
    <p:sldId id="750" r:id="rId28"/>
    <p:sldId id="703" r:id="rId29"/>
    <p:sldId id="706" r:id="rId30"/>
    <p:sldId id="779" r:id="rId31"/>
    <p:sldId id="732" r:id="rId32"/>
    <p:sldId id="733" r:id="rId33"/>
    <p:sldId id="737" r:id="rId34"/>
    <p:sldId id="739" r:id="rId35"/>
    <p:sldId id="740" r:id="rId36"/>
    <p:sldId id="741" r:id="rId37"/>
    <p:sldId id="742" r:id="rId38"/>
    <p:sldId id="744" r:id="rId39"/>
    <p:sldId id="745" r:id="rId40"/>
    <p:sldId id="746" r:id="rId41"/>
    <p:sldId id="743" r:id="rId42"/>
    <p:sldId id="709" r:id="rId43"/>
    <p:sldId id="710" r:id="rId44"/>
    <p:sldId id="747" r:id="rId45"/>
    <p:sldId id="748" r:id="rId46"/>
    <p:sldId id="749" r:id="rId47"/>
    <p:sldId id="712" r:id="rId48"/>
    <p:sldId id="724" r:id="rId49"/>
    <p:sldId id="730" r:id="rId50"/>
    <p:sldId id="753" r:id="rId51"/>
    <p:sldId id="751" r:id="rId52"/>
    <p:sldId id="752" r:id="rId53"/>
    <p:sldId id="473" r:id="rId54"/>
    <p:sldId id="780" r:id="rId55"/>
    <p:sldId id="781" r:id="rId56"/>
    <p:sldId id="782" r:id="rId57"/>
    <p:sldId id="783" r:id="rId58"/>
    <p:sldId id="784" r:id="rId59"/>
    <p:sldId id="579" r:id="rId60"/>
    <p:sldId id="772" r:id="rId61"/>
    <p:sldId id="578" r:id="rId62"/>
    <p:sldId id="582" r:id="rId63"/>
    <p:sldId id="583" r:id="rId64"/>
    <p:sldId id="584" r:id="rId65"/>
    <p:sldId id="591" r:id="rId66"/>
    <p:sldId id="586" r:id="rId67"/>
    <p:sldId id="589" r:id="rId68"/>
    <p:sldId id="592" r:id="rId69"/>
    <p:sldId id="773" r:id="rId70"/>
    <p:sldId id="616" r:id="rId71"/>
    <p:sldId id="465" r:id="rId72"/>
    <p:sldId id="466" r:id="rId73"/>
    <p:sldId id="467" r:id="rId74"/>
    <p:sldId id="468" r:id="rId75"/>
    <p:sldId id="469" r:id="rId76"/>
    <p:sldId id="472" r:id="rId77"/>
    <p:sldId id="606" r:id="rId78"/>
    <p:sldId id="774" r:id="rId79"/>
    <p:sldId id="577" r:id="rId80"/>
    <p:sldId id="777" r:id="rId81"/>
    <p:sldId id="521" r:id="rId82"/>
    <p:sldId id="610" r:id="rId83"/>
    <p:sldId id="522" r:id="rId84"/>
    <p:sldId id="523" r:id="rId85"/>
    <p:sldId id="785" r:id="rId86"/>
    <p:sldId id="524" r:id="rId87"/>
    <p:sldId id="608" r:id="rId88"/>
    <p:sldId id="609" r:id="rId89"/>
    <p:sldId id="526" r:id="rId90"/>
    <p:sldId id="786" r:id="rId91"/>
    <p:sldId id="611" r:id="rId92"/>
    <p:sldId id="775" r:id="rId93"/>
    <p:sldId id="787" r:id="rId94"/>
    <p:sldId id="776" r:id="rId95"/>
    <p:sldId id="613" r:id="rId96"/>
    <p:sldId id="614" r:id="rId97"/>
    <p:sldId id="615" r:id="rId9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6D3A"/>
    <a:srgbClr val="E6D1BC"/>
    <a:srgbClr val="DDC0A3"/>
    <a:srgbClr val="9BFF2D"/>
    <a:srgbClr val="C2FF7F"/>
    <a:srgbClr val="C2FF4F"/>
    <a:srgbClr val="C2FF5F"/>
    <a:srgbClr val="C2FF6F"/>
    <a:srgbClr val="A2FF7F"/>
    <a:srgbClr val="7FF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0000" autoAdjust="0"/>
    <p:restoredTop sz="90929"/>
  </p:normalViewPr>
  <p:slideViewPr>
    <p:cSldViewPr>
      <p:cViewPr varScale="1">
        <p:scale>
          <a:sx n="102" d="100"/>
          <a:sy n="102" d="100"/>
        </p:scale>
        <p:origin x="768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63" Type="http://schemas.openxmlformats.org/officeDocument/2006/relationships/slide" Target="slides/slide56.xml"/><Relationship Id="rId68" Type="http://schemas.openxmlformats.org/officeDocument/2006/relationships/slide" Target="slides/slide61.xml"/><Relationship Id="rId84" Type="http://schemas.openxmlformats.org/officeDocument/2006/relationships/slide" Target="slides/slide77.xml"/><Relationship Id="rId89" Type="http://schemas.openxmlformats.org/officeDocument/2006/relationships/slide" Target="slides/slide82.xml"/><Relationship Id="rId16" Type="http://schemas.openxmlformats.org/officeDocument/2006/relationships/slide" Target="slides/slide9.xml"/><Relationship Id="rId11" Type="http://schemas.openxmlformats.org/officeDocument/2006/relationships/slide" Target="slides/slide4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74" Type="http://schemas.openxmlformats.org/officeDocument/2006/relationships/slide" Target="slides/slide67.xml"/><Relationship Id="rId79" Type="http://schemas.openxmlformats.org/officeDocument/2006/relationships/slide" Target="slides/slide72.xml"/><Relationship Id="rId10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3.xml"/><Relationship Id="rId95" Type="http://schemas.openxmlformats.org/officeDocument/2006/relationships/slide" Target="slides/slide88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64" Type="http://schemas.openxmlformats.org/officeDocument/2006/relationships/slide" Target="slides/slide57.xml"/><Relationship Id="rId69" Type="http://schemas.openxmlformats.org/officeDocument/2006/relationships/slide" Target="slides/slide62.xml"/><Relationship Id="rId80" Type="http://schemas.openxmlformats.org/officeDocument/2006/relationships/slide" Target="slides/slide73.xml"/><Relationship Id="rId85" Type="http://schemas.openxmlformats.org/officeDocument/2006/relationships/slide" Target="slides/slide78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103" Type="http://schemas.openxmlformats.org/officeDocument/2006/relationships/theme" Target="theme/theme1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slide" Target="slides/slide63.xml"/><Relationship Id="rId75" Type="http://schemas.openxmlformats.org/officeDocument/2006/relationships/slide" Target="slides/slide68.xml"/><Relationship Id="rId83" Type="http://schemas.openxmlformats.org/officeDocument/2006/relationships/slide" Target="slides/slide76.xml"/><Relationship Id="rId88" Type="http://schemas.openxmlformats.org/officeDocument/2006/relationships/slide" Target="slides/slide81.xml"/><Relationship Id="rId91" Type="http://schemas.openxmlformats.org/officeDocument/2006/relationships/slide" Target="slides/slide84.xml"/><Relationship Id="rId96" Type="http://schemas.openxmlformats.org/officeDocument/2006/relationships/slide" Target="slides/slide8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73" Type="http://schemas.openxmlformats.org/officeDocument/2006/relationships/slide" Target="slides/slide66.xml"/><Relationship Id="rId78" Type="http://schemas.openxmlformats.org/officeDocument/2006/relationships/slide" Target="slides/slide71.xml"/><Relationship Id="rId81" Type="http://schemas.openxmlformats.org/officeDocument/2006/relationships/slide" Target="slides/slide74.xml"/><Relationship Id="rId86" Type="http://schemas.openxmlformats.org/officeDocument/2006/relationships/slide" Target="slides/slide79.xml"/><Relationship Id="rId94" Type="http://schemas.openxmlformats.org/officeDocument/2006/relationships/slide" Target="slides/slide87.xml"/><Relationship Id="rId99" Type="http://schemas.openxmlformats.org/officeDocument/2006/relationships/notesMaster" Target="notesMasters/notesMaster1.xml"/><Relationship Id="rId10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Relationship Id="rId34" Type="http://schemas.openxmlformats.org/officeDocument/2006/relationships/slide" Target="slides/slide27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76" Type="http://schemas.openxmlformats.org/officeDocument/2006/relationships/slide" Target="slides/slide69.xml"/><Relationship Id="rId97" Type="http://schemas.openxmlformats.org/officeDocument/2006/relationships/slide" Target="slides/slide90.xml"/><Relationship Id="rId10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4.xml"/><Relationship Id="rId92" Type="http://schemas.openxmlformats.org/officeDocument/2006/relationships/slide" Target="slides/slide85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24" Type="http://schemas.openxmlformats.org/officeDocument/2006/relationships/slide" Target="slides/slide17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66" Type="http://schemas.openxmlformats.org/officeDocument/2006/relationships/slide" Target="slides/slide59.xml"/><Relationship Id="rId87" Type="http://schemas.openxmlformats.org/officeDocument/2006/relationships/slide" Target="slides/slide80.xml"/><Relationship Id="rId61" Type="http://schemas.openxmlformats.org/officeDocument/2006/relationships/slide" Target="slides/slide54.xml"/><Relationship Id="rId82" Type="http://schemas.openxmlformats.org/officeDocument/2006/relationships/slide" Target="slides/slide75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56" Type="http://schemas.openxmlformats.org/officeDocument/2006/relationships/slide" Target="slides/slide49.xml"/><Relationship Id="rId77" Type="http://schemas.openxmlformats.org/officeDocument/2006/relationships/slide" Target="slides/slide70.xml"/><Relationship Id="rId100" Type="http://schemas.openxmlformats.org/officeDocument/2006/relationships/handoutMaster" Target="handoutMasters/handoutMaster1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slide" Target="slides/slide65.xml"/><Relationship Id="rId93" Type="http://schemas.openxmlformats.org/officeDocument/2006/relationships/slide" Target="slides/slide86.xml"/><Relationship Id="rId98" Type="http://schemas.openxmlformats.org/officeDocument/2006/relationships/slide" Target="slides/slide91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3365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17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74959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875507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904119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846525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207753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EC281EEE-6685-4341-9C41-C6426EC16492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8550069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542784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141189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EC281EEE-6685-4341-9C41-C6426EC16492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3627929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2735348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4908527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8610864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7420391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3257290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988161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328442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660504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451233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9950889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849580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4746285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9430357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D61132A1-C1C9-4981-83F1-0DF73308CA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507CD002-AE52-44E3-9ACE-ACF9E00BF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>
            <a:extLst>
              <a:ext uri="{FF2B5EF4-FFF2-40B4-BE49-F238E27FC236}">
                <a16:creationId xmlns:a16="http://schemas.microsoft.com/office/drawing/2014/main" id="{507813FC-27E4-4BA9-B639-B95D5231F0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Notes Placeholder 2">
            <a:extLst>
              <a:ext uri="{FF2B5EF4-FFF2-40B4-BE49-F238E27FC236}">
                <a16:creationId xmlns:a16="http://schemas.microsoft.com/office/drawing/2014/main" id="{E80939A4-748C-44C6-9DFF-8C6583C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>
            <a:extLst>
              <a:ext uri="{FF2B5EF4-FFF2-40B4-BE49-F238E27FC236}">
                <a16:creationId xmlns:a16="http://schemas.microsoft.com/office/drawing/2014/main" id="{2B1F0053-D089-4D0C-AB2F-EC0238D5D3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2403" name="Notes Placeholder 2">
            <a:extLst>
              <a:ext uri="{FF2B5EF4-FFF2-40B4-BE49-F238E27FC236}">
                <a16:creationId xmlns:a16="http://schemas.microsoft.com/office/drawing/2014/main" id="{BA6787A6-0187-4832-9816-1E04B2B3D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>
            <a:extLst>
              <a:ext uri="{FF2B5EF4-FFF2-40B4-BE49-F238E27FC236}">
                <a16:creationId xmlns:a16="http://schemas.microsoft.com/office/drawing/2014/main" id="{406087CC-2B37-4FC3-B42B-EE74F31EAE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3427" name="Notes Placeholder 2">
            <a:extLst>
              <a:ext uri="{FF2B5EF4-FFF2-40B4-BE49-F238E27FC236}">
                <a16:creationId xmlns:a16="http://schemas.microsoft.com/office/drawing/2014/main" id="{4D7C6624-946C-472E-A0F0-DF47C0C79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>
            <a:extLst>
              <a:ext uri="{FF2B5EF4-FFF2-40B4-BE49-F238E27FC236}">
                <a16:creationId xmlns:a16="http://schemas.microsoft.com/office/drawing/2014/main" id="{1AB635AA-0837-482C-9937-0E6A42AE78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1" name="Notes Placeholder 2">
            <a:extLst>
              <a:ext uri="{FF2B5EF4-FFF2-40B4-BE49-F238E27FC236}">
                <a16:creationId xmlns:a16="http://schemas.microsoft.com/office/drawing/2014/main" id="{DE76C32E-F82A-4BF6-870D-BDD3181A9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>
            <a:extLst>
              <a:ext uri="{FF2B5EF4-FFF2-40B4-BE49-F238E27FC236}">
                <a16:creationId xmlns:a16="http://schemas.microsoft.com/office/drawing/2014/main" id="{3019B95F-0419-4F54-906A-95229C944C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5475" name="Notes Placeholder 2">
            <a:extLst>
              <a:ext uri="{FF2B5EF4-FFF2-40B4-BE49-F238E27FC236}">
                <a16:creationId xmlns:a16="http://schemas.microsoft.com/office/drawing/2014/main" id="{7B72D9F1-4B32-4A13-B921-5A26AFC6C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9276970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3532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32757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B278F-045A-4695-9154-FCD3B55B5D31}" type="datetimeFigureOut">
              <a:rPr lang="en-CA" smtClean="0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EC3A2-D90E-4897-81FD-CBBE5EC7312F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E61D7-027F-4B77-AF29-CD14E373B519}" type="datetimeFigureOut">
              <a:rPr lang="en-CA" smtClean="0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BC1B4-4438-43BA-A656-5F6EB959293F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4039E-8048-4576-98C4-A15DB411C199}" type="datetimeFigureOut">
              <a:rPr lang="en-CA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86302-39DE-4B0B-A876-22470511A25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5A654-F602-4C2C-94A2-A624CF88EF2B}" type="datetimeFigureOut">
              <a:rPr lang="en-CA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F053B-1659-4B39-9BA0-48B738FC38F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749A-24D2-4EBB-8FE5-BF334582C232}" type="datetimeFigureOut">
              <a:rPr lang="en-CA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F7E45-C05B-4DC8-9E91-8E9D1CAB00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9D259-D545-40F5-8E27-0888A90CAAB9}" type="datetimeFigureOut">
              <a:rPr lang="en-CA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75438-2708-474C-8E14-C0E4F1C09B8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AA897-5323-4B9E-AB2C-D8E5F712E512}" type="datetimeFigureOut">
              <a:rPr lang="en-CA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2675C-FAE6-436C-A40C-6A9B78F0390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8AEAE-C719-4AEF-A8B8-1CECADE60E4C}" type="datetimeFigureOut">
              <a:rPr lang="en-CA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A804-1BDC-4A00-8C01-D0C49C41C9D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CEF83-24BB-4DB9-A039-3EC22AEF2148}" type="datetimeFigureOut">
              <a:rPr lang="en-CA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1A4D-B17D-4AC3-89A1-99F1C4DD58E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C61ED-296E-4E9E-A3F7-2042B6D0F00F}" type="datetimeFigureOut">
              <a:rPr lang="en-CA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1445A-13DD-4E9A-95CA-AE1CEB3C23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1"/>
          </a:xfrm>
        </p:spPr>
        <p:txBody>
          <a:bodyPr/>
          <a:lstStyle>
            <a:lvl2pPr>
              <a:spcBef>
                <a:spcPts val="336"/>
              </a:spcBef>
              <a:defRPr/>
            </a:lvl2pPr>
            <a:lvl3pPr>
              <a:spcBef>
                <a:spcPts val="288"/>
              </a:spcBef>
              <a:defRPr/>
            </a:lvl3pPr>
            <a:lvl4pPr>
              <a:spcBef>
                <a:spcPts val="240"/>
              </a:spcBef>
              <a:defRPr/>
            </a:lvl4pPr>
            <a:lvl5pPr>
              <a:spcBef>
                <a:spcPts val="24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5081-5D65-49EF-AA87-9EE0763251E5}" type="datetimeFigureOut">
              <a:rPr lang="en-CA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E88B2-6970-43AF-95F0-20667C5289F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B278F-045A-4695-9154-FCD3B55B5D31}" type="datetimeFigureOut">
              <a:rPr lang="en-CA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C3A2-D90E-4897-81FD-CBBE5EC7312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E61D7-027F-4B77-AF29-CD14E373B519}" type="datetimeFigureOut">
              <a:rPr lang="en-CA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BC1B4-4438-43BA-A656-5F6EB95929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2024-01-12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2024-01-12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8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8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2024-01-12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2024-01-12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2024-01-12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2024-01-12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65081-5D65-49EF-AA87-9EE0763251E5}" type="datetimeFigureOut">
              <a:rPr lang="en-CA" smtClean="0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E88B2-6970-43AF-95F0-20667C5289FD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2179F7-3D14-466F-B420-470A2F49F73E}" type="datetimeFigureOut">
              <a:rPr lang="en-CA"/>
              <a:pPr>
                <a:defRPr/>
              </a:pPr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AA882C-888C-4E12-8B53-E9A7A4484BC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80FAD-DCB9-4763-AEE2-A7ADC3E58BEF}" type="datetimeFigureOut">
              <a:rPr lang="en-CA" smtClean="0"/>
              <a:pPr/>
              <a:t>2024-01-12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Review of CSCI 1228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AB265EE0-EB22-34F1-54C8-94E64B3F9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Exceptions</a:t>
            </a:r>
          </a:p>
          <a:p>
            <a:r>
              <a:rPr lang="en-CA" dirty="0"/>
              <a:t>Inheritance</a:t>
            </a:r>
          </a:p>
          <a:p>
            <a:r>
              <a:rPr lang="en-CA" dirty="0"/>
              <a:t>Polymorphism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C5EBB-9E02-7525-9E8B-2F32A7555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About the Try Block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13F4-90F1-4D86-A8E0-8B5CAD9B3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Skips from middle of try- to catch-block</a:t>
            </a:r>
          </a:p>
          <a:p>
            <a:pPr lvl="1"/>
            <a:r>
              <a:rPr lang="en-CA" dirty="0"/>
              <a:t>intervening code is </a:t>
            </a:r>
            <a:r>
              <a:rPr lang="en-CA" i="1" dirty="0"/>
              <a:t>not</a:t>
            </a:r>
            <a:r>
              <a:rPr lang="en-CA" dirty="0"/>
              <a:t> executed</a:t>
            </a:r>
          </a:p>
          <a:p>
            <a:pPr marL="457200" lvl="1" indent="0">
              <a:buNone/>
            </a:pPr>
            <a:r>
              <a:rPr lang="en-CA" sz="2400" b="1" dirty="0">
                <a:solidFill>
                  <a:schemeClr val="accent1">
                    <a:lumMod val="75000"/>
                  </a:schemeClr>
                </a:solidFill>
              </a:rPr>
              <a:t>try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num =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KBD.nextInt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();	</a:t>
            </a:r>
            <a:r>
              <a:rPr lang="en-CA" sz="2400" i="1" dirty="0">
                <a:solidFill>
                  <a:schemeClr val="accent1">
                    <a:lumMod val="75000"/>
                  </a:schemeClr>
                </a:solidFill>
              </a:rPr>
              <a:t>// read an int value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i="1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CA" sz="2400" i="1" dirty="0" err="1">
                <a:solidFill>
                  <a:schemeClr val="accent1">
                    <a:lumMod val="75000"/>
                  </a:schemeClr>
                </a:solidFill>
              </a:rPr>
              <a:t>sout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("You entered " + num);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sum += num;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CA" sz="2400" i="1" dirty="0" err="1">
                <a:solidFill>
                  <a:schemeClr val="accent1">
                    <a:lumMod val="75000"/>
                  </a:schemeClr>
                </a:solidFill>
              </a:rPr>
              <a:t>sout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("The sum is now " + sum);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 </a:t>
            </a:r>
            <a:r>
              <a:rPr lang="en-CA" sz="2400" b="1" dirty="0">
                <a:solidFill>
                  <a:schemeClr val="accent1">
                    <a:lumMod val="75000"/>
                  </a:schemeClr>
                </a:solidFill>
              </a:rPr>
              <a:t>catch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InputMismatchException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ime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CA" sz="2400" i="1" dirty="0">
                <a:solidFill>
                  <a:schemeClr val="accent1">
                    <a:lumMod val="75000"/>
                  </a:schemeClr>
                </a:solidFill>
              </a:rPr>
              <a:t>// no number reported; sum not updated;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i="1" dirty="0">
                <a:solidFill>
                  <a:schemeClr val="accent1">
                    <a:lumMod val="75000"/>
                  </a:schemeClr>
                </a:solidFill>
              </a:rPr>
              <a:t>    // no new sum to report!</a:t>
            </a:r>
            <a:endParaRPr lang="en-CA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2822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F0E8F-71A7-0891-6334-9BD57B37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Multiple Catch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6C6C5-CFBC-EF87-66B7-17A1CF719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There can be multiple catch blocks; as many different kinds as you can deal with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try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…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 catch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InputMismatchException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ime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…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 catch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NoSuchElementException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nse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…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 catch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ArrayIndexOutOfBoundsException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aioob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…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 …</a:t>
            </a:r>
          </a:p>
        </p:txBody>
      </p:sp>
    </p:spTree>
    <p:extLst>
      <p:ext uri="{BB962C8B-B14F-4D97-AF65-F5344CB8AC3E}">
        <p14:creationId xmlns:p14="http://schemas.microsoft.com/office/powerpoint/2010/main" val="3877383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474AD-3AF7-84DD-F2A6-816B982C1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Combined Catch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1D9C9-4E4F-29D7-F307-3F93C18E2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 combine exception types</a:t>
            </a:r>
          </a:p>
          <a:p>
            <a:pPr lvl="1"/>
            <a:r>
              <a:rPr lang="en-CA" dirty="0"/>
              <a:t>use the same catch block for two or more different exception types</a:t>
            </a:r>
          </a:p>
          <a:p>
            <a:pPr lvl="1"/>
            <a:r>
              <a:rPr lang="en-CA" dirty="0"/>
              <a:t>use a single vertical bar (|) between the types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try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…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 catch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InputMismatchException</a:t>
            </a:r>
            <a:br>
              <a:rPr lang="en-CA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        </a:t>
            </a:r>
            <a:r>
              <a:rPr lang="en-CA" sz="2400" b="1" dirty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FileNotFoundException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exc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… </a:t>
            </a:r>
            <a:r>
              <a:rPr lang="en-CA" sz="2400" i="1" dirty="0">
                <a:solidFill>
                  <a:schemeClr val="accent1">
                    <a:lumMod val="75000"/>
                  </a:schemeClr>
                </a:solidFill>
              </a:rPr>
              <a:t>// this code deals with both kinds of exception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 catch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IOException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nse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… </a:t>
            </a:r>
            <a:r>
              <a:rPr lang="en-CA" sz="2400" i="1" dirty="0">
                <a:solidFill>
                  <a:schemeClr val="accent1">
                    <a:lumMod val="75000"/>
                  </a:schemeClr>
                </a:solidFill>
              </a:rPr>
              <a:t>// this code is only for </a:t>
            </a:r>
            <a:r>
              <a:rPr lang="en-CA" sz="2400" i="1" dirty="0" err="1">
                <a:solidFill>
                  <a:schemeClr val="accent1">
                    <a:lumMod val="75000"/>
                  </a:schemeClr>
                </a:solidFill>
              </a:rPr>
              <a:t>IOExceptions</a:t>
            </a:r>
            <a:endParaRPr lang="en-CA" sz="24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 …</a:t>
            </a:r>
          </a:p>
        </p:txBody>
      </p:sp>
    </p:spTree>
    <p:extLst>
      <p:ext uri="{BB962C8B-B14F-4D97-AF65-F5344CB8AC3E}">
        <p14:creationId xmlns:p14="http://schemas.microsoft.com/office/powerpoint/2010/main" val="3557579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Inheritance &amp; polymorphism</a:t>
            </a:r>
          </a:p>
          <a:p>
            <a:pPr lvl="1"/>
            <a:r>
              <a:rPr lang="en-US" dirty="0"/>
              <a:t>inheriting method definitions</a:t>
            </a:r>
          </a:p>
          <a:p>
            <a:pPr lvl="1"/>
            <a:r>
              <a:rPr lang="en-US" dirty="0"/>
              <a:t>overriding method definitions</a:t>
            </a:r>
          </a:p>
          <a:p>
            <a:pPr lvl="1"/>
            <a:r>
              <a:rPr lang="en-US" dirty="0"/>
              <a:t>constructors in subclasses</a:t>
            </a:r>
          </a:p>
          <a:p>
            <a:pPr lvl="1"/>
            <a:r>
              <a:rPr lang="en-US" dirty="0"/>
              <a:t>preventing overriding</a:t>
            </a:r>
          </a:p>
          <a:p>
            <a:pPr lvl="1"/>
            <a:r>
              <a:rPr lang="en-US" dirty="0"/>
              <a:t>the equals method</a:t>
            </a:r>
          </a:p>
        </p:txBody>
      </p:sp>
    </p:spTree>
    <p:extLst>
      <p:ext uri="{BB962C8B-B14F-4D97-AF65-F5344CB8AC3E}">
        <p14:creationId xmlns:p14="http://schemas.microsoft.com/office/powerpoint/2010/main" val="3088554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Inheritance</a:t>
            </a:r>
          </a:p>
          <a:p>
            <a:pPr lvl="1"/>
            <a:r>
              <a:rPr lang="en-CA" dirty="0"/>
              <a:t>a way of using code that’s been written before</a:t>
            </a:r>
          </a:p>
          <a:p>
            <a:pPr lvl="2"/>
            <a:r>
              <a:rPr lang="en-CA" dirty="0"/>
              <a:t>without copying it (copying is bad)</a:t>
            </a:r>
          </a:p>
          <a:p>
            <a:pPr lvl="1"/>
            <a:r>
              <a:rPr lang="en-CA" dirty="0"/>
              <a:t>being a special version of another class</a:t>
            </a:r>
          </a:p>
          <a:p>
            <a:pPr lvl="2"/>
            <a:r>
              <a:rPr lang="en-CA" dirty="0"/>
              <a:t>a self-driving car is a special kind of car</a:t>
            </a:r>
          </a:p>
          <a:p>
            <a:pPr lvl="1"/>
            <a:r>
              <a:rPr lang="en-CA" dirty="0"/>
              <a:t>or a more specific kind of another class</a:t>
            </a:r>
          </a:p>
          <a:p>
            <a:pPr lvl="2"/>
            <a:r>
              <a:rPr lang="en-CA" dirty="0"/>
              <a:t>a Nova Scotian is a specific kind of Canadian</a:t>
            </a:r>
            <a:endParaRPr lang="en-US" dirty="0"/>
          </a:p>
          <a:p>
            <a:r>
              <a:rPr lang="en-US" dirty="0"/>
              <a:t>Used extensively in OOP</a:t>
            </a:r>
          </a:p>
          <a:p>
            <a:pPr lvl="1"/>
            <a:r>
              <a:rPr lang="en-US" dirty="0"/>
              <a:t>Object Oriented Programming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0304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i="1" dirty="0"/>
              <a:t>vs</a:t>
            </a:r>
            <a:r>
              <a:rPr lang="en-US" dirty="0"/>
              <a:t>. Has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Inheritance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“is a” relationship</a:t>
            </a:r>
          </a:p>
          <a:p>
            <a:pPr lvl="1"/>
            <a:r>
              <a:rPr lang="en-US" dirty="0"/>
              <a:t>a self-driving car </a:t>
            </a:r>
            <a:r>
              <a:rPr lang="en-US" i="1" dirty="0"/>
              <a:t>is a</a:t>
            </a:r>
            <a:r>
              <a:rPr lang="en-US" dirty="0"/>
              <a:t> car</a:t>
            </a:r>
          </a:p>
          <a:p>
            <a:pPr lvl="1"/>
            <a:r>
              <a:rPr lang="en-US" dirty="0"/>
              <a:t>a Nova Scotian </a:t>
            </a:r>
            <a:r>
              <a:rPr lang="en-US" i="1" dirty="0"/>
              <a:t>is a</a:t>
            </a:r>
            <a:r>
              <a:rPr lang="en-US" dirty="0"/>
              <a:t> Canadian</a:t>
            </a:r>
          </a:p>
          <a:p>
            <a:r>
              <a:rPr lang="en-US" dirty="0"/>
              <a:t>Instance variable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“has a” relationship</a:t>
            </a:r>
          </a:p>
          <a:p>
            <a:pPr lvl="1"/>
            <a:r>
              <a:rPr lang="en-US" dirty="0"/>
              <a:t>Rectangle </a:t>
            </a:r>
            <a:r>
              <a:rPr lang="en-US" i="1" dirty="0"/>
              <a:t>has</a:t>
            </a:r>
            <a:r>
              <a:rPr lang="en-US" dirty="0"/>
              <a:t> a height</a:t>
            </a:r>
          </a:p>
          <a:p>
            <a:pPr lvl="1"/>
            <a:r>
              <a:rPr lang="en-US" dirty="0"/>
              <a:t>Student </a:t>
            </a:r>
            <a:r>
              <a:rPr lang="en-US" i="1" dirty="0"/>
              <a:t>has</a:t>
            </a:r>
            <a:r>
              <a:rPr lang="en-US" dirty="0"/>
              <a:t> an A-number</a:t>
            </a:r>
          </a:p>
          <a:p>
            <a:r>
              <a:rPr lang="en-US" dirty="0"/>
              <a:t>“Is” is not the same as “Has”</a:t>
            </a:r>
          </a:p>
          <a:p>
            <a:pPr lvl="1"/>
            <a:r>
              <a:rPr lang="en-US" dirty="0"/>
              <a:t>you </a:t>
            </a:r>
            <a:r>
              <a:rPr lang="en-US" i="1" dirty="0"/>
              <a:t>are</a:t>
            </a:r>
            <a:r>
              <a:rPr lang="en-US" dirty="0"/>
              <a:t> a person; you do not </a:t>
            </a:r>
            <a:r>
              <a:rPr lang="en-US" i="1" dirty="0"/>
              <a:t>have</a:t>
            </a:r>
            <a:r>
              <a:rPr lang="en-US" dirty="0"/>
              <a:t> a person</a:t>
            </a:r>
          </a:p>
          <a:p>
            <a:pPr lvl="1"/>
            <a:r>
              <a:rPr lang="en-US" dirty="0"/>
              <a:t>you </a:t>
            </a:r>
            <a:r>
              <a:rPr lang="en-US" i="1" dirty="0"/>
              <a:t>have</a:t>
            </a:r>
            <a:r>
              <a:rPr lang="en-US" dirty="0"/>
              <a:t> a kidney; you </a:t>
            </a:r>
            <a:r>
              <a:rPr lang="en-US" i="1" dirty="0"/>
              <a:t>are not </a:t>
            </a:r>
            <a:r>
              <a:rPr lang="en-US" dirty="0"/>
              <a:t>a kidney</a:t>
            </a:r>
          </a:p>
        </p:txBody>
      </p:sp>
    </p:spTree>
    <p:extLst>
      <p:ext uri="{BB962C8B-B14F-4D97-AF65-F5344CB8AC3E}">
        <p14:creationId xmlns:p14="http://schemas.microsoft.com/office/powerpoint/2010/main" val="2629318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tell Java about inheritance</a:t>
            </a:r>
          </a:p>
          <a:p>
            <a:pPr lvl="1"/>
            <a:r>
              <a:rPr lang="en-US" dirty="0"/>
              <a:t>my class inherits from this other class</a:t>
            </a:r>
          </a:p>
          <a:p>
            <a:r>
              <a:rPr lang="en-US" dirty="0"/>
              <a:t>Use the extends keyword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public class </a:t>
            </a:r>
            <a:r>
              <a:rPr lang="en-US" sz="2400" dirty="0" err="1">
                <a:solidFill>
                  <a:schemeClr val="accent1"/>
                </a:solidFill>
              </a:rPr>
              <a:t>SelfDrivingCar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>
                <a:solidFill>
                  <a:schemeClr val="accent1"/>
                </a:solidFill>
              </a:rPr>
              <a:t>extends</a:t>
            </a:r>
            <a:r>
              <a:rPr lang="en-US" sz="2400" dirty="0">
                <a:solidFill>
                  <a:schemeClr val="accent1"/>
                </a:solidFill>
              </a:rPr>
              <a:t> Car {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public class </a:t>
            </a:r>
            <a:r>
              <a:rPr lang="en-US" sz="2400" dirty="0" err="1">
                <a:solidFill>
                  <a:schemeClr val="accent1"/>
                </a:solidFill>
              </a:rPr>
              <a:t>NovaScotian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>
                <a:solidFill>
                  <a:schemeClr val="accent1"/>
                </a:solidFill>
              </a:rPr>
              <a:t>extends</a:t>
            </a:r>
            <a:r>
              <a:rPr lang="en-US" sz="2400" dirty="0">
                <a:solidFill>
                  <a:schemeClr val="accent1"/>
                </a:solidFill>
              </a:rPr>
              <a:t> Canadian {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public class Student </a:t>
            </a:r>
            <a:r>
              <a:rPr lang="en-US" sz="2400" b="1" dirty="0">
                <a:solidFill>
                  <a:schemeClr val="accent1"/>
                </a:solidFill>
              </a:rPr>
              <a:t>extends</a:t>
            </a:r>
            <a:r>
              <a:rPr lang="en-US" sz="2400" dirty="0">
                <a:solidFill>
                  <a:schemeClr val="accent1"/>
                </a:solidFill>
              </a:rPr>
              <a:t> Person {</a:t>
            </a:r>
          </a:p>
          <a:p>
            <a:pPr lvl="1"/>
            <a:r>
              <a:rPr lang="en-US" dirty="0"/>
              <a:t>class you extend is called your </a:t>
            </a:r>
            <a:r>
              <a:rPr lang="en-US" i="1" dirty="0"/>
              <a:t>superclass</a:t>
            </a:r>
          </a:p>
          <a:p>
            <a:pPr lvl="2"/>
            <a:r>
              <a:rPr lang="en-US" dirty="0"/>
              <a:t>also called a </a:t>
            </a:r>
            <a:r>
              <a:rPr lang="en-US" i="1" dirty="0"/>
              <a:t>parent</a:t>
            </a:r>
            <a:r>
              <a:rPr lang="en-US" dirty="0"/>
              <a:t> class</a:t>
            </a:r>
          </a:p>
          <a:p>
            <a:pPr lvl="1"/>
            <a:r>
              <a:rPr lang="en-US" dirty="0"/>
              <a:t>you are said to be one of its </a:t>
            </a:r>
            <a:r>
              <a:rPr lang="en-US" i="1" dirty="0"/>
              <a:t>subclasses</a:t>
            </a:r>
          </a:p>
          <a:p>
            <a:pPr lvl="2"/>
            <a:r>
              <a:rPr lang="en-US" dirty="0"/>
              <a:t>also called a </a:t>
            </a:r>
            <a:r>
              <a:rPr lang="en-US" i="1" dirty="0"/>
              <a:t>child</a:t>
            </a:r>
            <a:r>
              <a:rPr lang="en-US" dirty="0"/>
              <a:t> class</a:t>
            </a:r>
          </a:p>
        </p:txBody>
      </p:sp>
    </p:spTree>
    <p:extLst>
      <p:ext uri="{BB962C8B-B14F-4D97-AF65-F5344CB8AC3E}">
        <p14:creationId xmlns:p14="http://schemas.microsoft.com/office/powerpoint/2010/main" val="4234056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Inheriting Public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class Parent {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private String value;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void </a:t>
            </a:r>
            <a:r>
              <a:rPr lang="en-CA" sz="2000" dirty="0" err="1">
                <a:solidFill>
                  <a:srgbClr val="A06D3A"/>
                </a:solidFill>
              </a:rPr>
              <a:t>setValue</a:t>
            </a:r>
            <a:r>
              <a:rPr lang="en-CA" sz="2000" dirty="0">
                <a:solidFill>
                  <a:srgbClr val="A06D3A"/>
                </a:solidFill>
              </a:rPr>
              <a:t>(String v)     { </a:t>
            </a:r>
            <a:r>
              <a:rPr lang="en-CA" sz="2000" dirty="0" err="1">
                <a:solidFill>
                  <a:srgbClr val="A06D3A"/>
                </a:solidFill>
              </a:rPr>
              <a:t>this.value</a:t>
            </a:r>
            <a:r>
              <a:rPr lang="en-CA" sz="2000" dirty="0">
                <a:solidFill>
                  <a:srgbClr val="A06D3A"/>
                </a:solidFill>
              </a:rPr>
              <a:t> = v;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String </a:t>
            </a:r>
            <a:r>
              <a:rPr lang="en-CA" sz="2000" dirty="0" err="1">
                <a:solidFill>
                  <a:srgbClr val="A06D3A"/>
                </a:solidFill>
              </a:rPr>
              <a:t>getValue</a:t>
            </a:r>
            <a:r>
              <a:rPr lang="en-CA" sz="2000" dirty="0">
                <a:solidFill>
                  <a:srgbClr val="A06D3A"/>
                </a:solidFill>
              </a:rPr>
              <a:t>()          { return </a:t>
            </a:r>
            <a:r>
              <a:rPr lang="en-CA" sz="2000" dirty="0" err="1">
                <a:solidFill>
                  <a:srgbClr val="A06D3A"/>
                </a:solidFill>
              </a:rPr>
              <a:t>this.value</a:t>
            </a:r>
            <a:r>
              <a:rPr lang="en-CA" sz="2000" dirty="0">
                <a:solidFill>
                  <a:srgbClr val="A06D3A"/>
                </a:solidFill>
              </a:rPr>
              <a:t>;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class Child </a:t>
            </a:r>
            <a:r>
              <a:rPr lang="en-CA" sz="2000" b="1" dirty="0">
                <a:solidFill>
                  <a:srgbClr val="A06D3A"/>
                </a:solidFill>
              </a:rPr>
              <a:t>extends Parent </a:t>
            </a:r>
            <a:r>
              <a:rPr lang="en-CA" sz="2000" dirty="0">
                <a:solidFill>
                  <a:srgbClr val="A06D3A"/>
                </a:solidFill>
              </a:rPr>
              <a:t>{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void </a:t>
            </a:r>
            <a:r>
              <a:rPr lang="en-CA" sz="2000" dirty="0" err="1">
                <a:solidFill>
                  <a:srgbClr val="A06D3A"/>
                </a:solidFill>
              </a:rPr>
              <a:t>sayValue</a:t>
            </a:r>
            <a:r>
              <a:rPr lang="en-CA" sz="2000" dirty="0">
                <a:solidFill>
                  <a:srgbClr val="A06D3A"/>
                </a:solidFill>
              </a:rPr>
              <a:t>() { 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    </a:t>
            </a:r>
            <a:r>
              <a:rPr lang="en-CA" sz="2000" dirty="0" err="1">
                <a:solidFill>
                  <a:srgbClr val="A06D3A"/>
                </a:solidFill>
              </a:rPr>
              <a:t>System.out.println</a:t>
            </a:r>
            <a:r>
              <a:rPr lang="en-CA" sz="2000" dirty="0">
                <a:solidFill>
                  <a:srgbClr val="A06D3A"/>
                </a:solidFill>
              </a:rPr>
              <a:t>("My value is " + </a:t>
            </a:r>
            <a:r>
              <a:rPr lang="en-CA" sz="2000" dirty="0" err="1">
                <a:solidFill>
                  <a:srgbClr val="A06D3A"/>
                </a:solidFill>
              </a:rPr>
              <a:t>this.</a:t>
            </a:r>
            <a:r>
              <a:rPr lang="en-CA" sz="2000" b="1" dirty="0" err="1">
                <a:solidFill>
                  <a:srgbClr val="A06D3A"/>
                </a:solidFill>
              </a:rPr>
              <a:t>getValue</a:t>
            </a:r>
            <a:r>
              <a:rPr lang="en-CA" sz="2000" dirty="0">
                <a:solidFill>
                  <a:srgbClr val="A06D3A"/>
                </a:solidFill>
              </a:rPr>
              <a:t>());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</p:txBody>
      </p:sp>
      <p:grpSp>
        <p:nvGrpSpPr>
          <p:cNvPr id="40964" name="Group 6"/>
          <p:cNvGrpSpPr>
            <a:grpSpLocks/>
          </p:cNvGrpSpPr>
          <p:nvPr/>
        </p:nvGrpSpPr>
        <p:grpSpPr bwMode="auto">
          <a:xfrm>
            <a:off x="5816600" y="5105400"/>
            <a:ext cx="2667000" cy="1447800"/>
            <a:chOff x="5638800" y="5105400"/>
            <a:chExt cx="2667000" cy="1447800"/>
          </a:xfrm>
        </p:grpSpPr>
        <p:sp>
          <p:nvSpPr>
            <p:cNvPr id="4" name="TextBox 3"/>
            <p:cNvSpPr txBox="1"/>
            <p:nvPr/>
          </p:nvSpPr>
          <p:spPr>
            <a:xfrm>
              <a:off x="5638800" y="5105400"/>
              <a:ext cx="2667000" cy="1016000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CA" sz="2000" dirty="0">
                  <a:solidFill>
                    <a:schemeClr val="accent1"/>
                  </a:solidFill>
                </a:rPr>
                <a:t>Child c = new Child();</a:t>
              </a:r>
            </a:p>
            <a:p>
              <a:pPr>
                <a:defRPr/>
              </a:pPr>
              <a:r>
                <a:rPr lang="en-CA" sz="2000" dirty="0" err="1">
                  <a:solidFill>
                    <a:schemeClr val="accent1"/>
                  </a:solidFill>
                </a:rPr>
                <a:t>c.</a:t>
              </a:r>
              <a:r>
                <a:rPr lang="en-CA" sz="2000" b="1" dirty="0" err="1">
                  <a:solidFill>
                    <a:schemeClr val="accent1"/>
                  </a:solidFill>
                </a:rPr>
                <a:t>setValue</a:t>
              </a:r>
              <a:r>
                <a:rPr lang="en-CA" sz="2000" dirty="0">
                  <a:solidFill>
                    <a:schemeClr val="accent1"/>
                  </a:solidFill>
                </a:rPr>
                <a:t>("Fred");</a:t>
              </a:r>
            </a:p>
            <a:p>
              <a:pPr>
                <a:defRPr/>
              </a:pPr>
              <a:r>
                <a:rPr lang="en-CA" sz="2000" dirty="0" err="1">
                  <a:solidFill>
                    <a:schemeClr val="accent1"/>
                  </a:solidFill>
                </a:rPr>
                <a:t>c.sayValue</a:t>
              </a:r>
              <a:r>
                <a:rPr lang="en-CA" sz="2000" dirty="0">
                  <a:solidFill>
                    <a:schemeClr val="accent1"/>
                  </a:solidFill>
                </a:rPr>
                <a:t>();</a:t>
              </a:r>
            </a:p>
          </p:txBody>
        </p:sp>
        <p:sp>
          <p:nvSpPr>
            <p:cNvPr id="40967" name="Rectangle 4"/>
            <p:cNvSpPr>
              <a:spLocks noChangeArrowheads="1"/>
            </p:cNvSpPr>
            <p:nvPr/>
          </p:nvSpPr>
          <p:spPr bwMode="auto">
            <a:xfrm>
              <a:off x="5638800" y="6172200"/>
              <a:ext cx="2667000" cy="381000"/>
            </a:xfrm>
            <a:prstGeom prst="rect">
              <a:avLst/>
            </a:prstGeom>
            <a:solidFill>
              <a:schemeClr val="bg2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CA" altLang="en-US" sz="2000">
                  <a:latin typeface="Courier New" panose="02070309020205020404" pitchFamily="49" charset="0"/>
                  <a:cs typeface="Courier New" panose="02070309020205020404" pitchFamily="49" charset="0"/>
                </a:rPr>
                <a:t>My value is Fred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60400" y="5638800"/>
            <a:ext cx="4847704" cy="101600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3038" indent="-173038">
              <a:buFont typeface="Arial" panose="020B0604020202020204" pitchFamily="34" charset="0"/>
              <a:buChar char="•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CA" dirty="0">
                <a:solidFill>
                  <a:schemeClr val="bg2"/>
                </a:solidFill>
                <a:effectLst/>
              </a:rPr>
              <a:t>Each Child object has a </a:t>
            </a:r>
            <a:r>
              <a:rPr lang="en-CA" dirty="0" err="1">
                <a:solidFill>
                  <a:schemeClr val="bg2"/>
                </a:solidFill>
                <a:effectLst/>
              </a:rPr>
              <a:t>getValue</a:t>
            </a:r>
            <a:r>
              <a:rPr lang="en-CA" dirty="0">
                <a:solidFill>
                  <a:schemeClr val="bg2"/>
                </a:solidFill>
                <a:effectLst/>
              </a:rPr>
              <a:t> method and a </a:t>
            </a:r>
            <a:r>
              <a:rPr lang="en-CA" dirty="0" err="1">
                <a:solidFill>
                  <a:schemeClr val="bg2"/>
                </a:solidFill>
                <a:effectLst/>
              </a:rPr>
              <a:t>setValue</a:t>
            </a:r>
            <a:r>
              <a:rPr lang="en-CA" dirty="0">
                <a:solidFill>
                  <a:schemeClr val="bg2"/>
                </a:solidFill>
                <a:effectLst/>
              </a:rPr>
              <a:t> method, even </a:t>
            </a:r>
            <a:r>
              <a:rPr lang="en-CA" dirty="0" err="1">
                <a:solidFill>
                  <a:schemeClr val="bg2"/>
                </a:solidFill>
                <a:effectLst/>
              </a:rPr>
              <a:t>tho</a:t>
            </a:r>
            <a:r>
              <a:rPr lang="en-CA" dirty="0">
                <a:solidFill>
                  <a:schemeClr val="bg2"/>
                </a:solidFill>
                <a:effectLst/>
              </a:rPr>
              <a:t>’ it didn’t (explicitly) say it did!</a:t>
            </a:r>
          </a:p>
        </p:txBody>
      </p:sp>
    </p:spTree>
    <p:extLst>
      <p:ext uri="{BB962C8B-B14F-4D97-AF65-F5344CB8AC3E}">
        <p14:creationId xmlns:p14="http://schemas.microsoft.com/office/powerpoint/2010/main" val="4261763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Sort-of-Inheriting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100" y="1981200"/>
            <a:ext cx="7772400" cy="4114800"/>
          </a:xfrm>
        </p:spPr>
        <p:txBody>
          <a:bodyPr/>
          <a:lstStyle/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class Parent {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private String value;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void </a:t>
            </a:r>
            <a:r>
              <a:rPr lang="en-CA" sz="2000" dirty="0" err="1">
                <a:solidFill>
                  <a:srgbClr val="A06D3A"/>
                </a:solidFill>
              </a:rPr>
              <a:t>setValue</a:t>
            </a:r>
            <a:r>
              <a:rPr lang="en-CA" sz="2000" dirty="0">
                <a:solidFill>
                  <a:srgbClr val="A06D3A"/>
                </a:solidFill>
              </a:rPr>
              <a:t>(String v)     { </a:t>
            </a:r>
            <a:r>
              <a:rPr lang="en-CA" sz="2000" dirty="0" err="1">
                <a:solidFill>
                  <a:srgbClr val="A06D3A"/>
                </a:solidFill>
              </a:rPr>
              <a:t>this.value</a:t>
            </a:r>
            <a:r>
              <a:rPr lang="en-CA" sz="2000" dirty="0">
                <a:solidFill>
                  <a:srgbClr val="A06D3A"/>
                </a:solidFill>
              </a:rPr>
              <a:t> = v;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String </a:t>
            </a:r>
            <a:r>
              <a:rPr lang="en-CA" sz="2000" dirty="0" err="1">
                <a:solidFill>
                  <a:srgbClr val="A06D3A"/>
                </a:solidFill>
              </a:rPr>
              <a:t>getValue</a:t>
            </a:r>
            <a:r>
              <a:rPr lang="en-CA" sz="2000" dirty="0">
                <a:solidFill>
                  <a:srgbClr val="A06D3A"/>
                </a:solidFill>
              </a:rPr>
              <a:t>()          { return </a:t>
            </a:r>
            <a:r>
              <a:rPr lang="en-CA" sz="2000" dirty="0" err="1">
                <a:solidFill>
                  <a:srgbClr val="A06D3A"/>
                </a:solidFill>
              </a:rPr>
              <a:t>this.value</a:t>
            </a:r>
            <a:r>
              <a:rPr lang="en-CA" sz="2000" dirty="0">
                <a:solidFill>
                  <a:srgbClr val="A06D3A"/>
                </a:solidFill>
              </a:rPr>
              <a:t>;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class Child </a:t>
            </a:r>
            <a:r>
              <a:rPr lang="en-CA" sz="2000" b="1" dirty="0">
                <a:solidFill>
                  <a:srgbClr val="A06D3A"/>
                </a:solidFill>
              </a:rPr>
              <a:t>extends Parent </a:t>
            </a:r>
            <a:r>
              <a:rPr lang="en-CA" sz="2000" dirty="0">
                <a:solidFill>
                  <a:srgbClr val="A06D3A"/>
                </a:solidFill>
              </a:rPr>
              <a:t>{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void </a:t>
            </a:r>
            <a:r>
              <a:rPr lang="en-CA" sz="2000" dirty="0" err="1">
                <a:solidFill>
                  <a:srgbClr val="A06D3A"/>
                </a:solidFill>
              </a:rPr>
              <a:t>sayValue</a:t>
            </a:r>
            <a:r>
              <a:rPr lang="en-CA" sz="2000" dirty="0">
                <a:solidFill>
                  <a:srgbClr val="A06D3A"/>
                </a:solidFill>
              </a:rPr>
              <a:t>() { 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    </a:t>
            </a:r>
            <a:r>
              <a:rPr lang="en-CA" sz="2000" dirty="0" err="1">
                <a:solidFill>
                  <a:srgbClr val="A06D3A"/>
                </a:solidFill>
              </a:rPr>
              <a:t>System.out.println</a:t>
            </a:r>
            <a:r>
              <a:rPr lang="en-CA" sz="2000" dirty="0">
                <a:solidFill>
                  <a:srgbClr val="A06D3A"/>
                </a:solidFill>
              </a:rPr>
              <a:t>("My value is " + </a:t>
            </a:r>
            <a:r>
              <a:rPr lang="en-CA" sz="2000" b="1" u="wavyHeavy" dirty="0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value</a:t>
            </a:r>
            <a:r>
              <a:rPr lang="en-CA" sz="2000" dirty="0">
                <a:solidFill>
                  <a:srgbClr val="A06D3A"/>
                </a:solidFill>
              </a:rPr>
              <a:t>);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4700" y="5638800"/>
            <a:ext cx="7569200" cy="70802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3038" indent="-173038">
              <a:buFont typeface="Arial" panose="020B0604020202020204" pitchFamily="34" charset="0"/>
              <a:buChar char="•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CA" dirty="0">
                <a:solidFill>
                  <a:schemeClr val="bg2"/>
                </a:solidFill>
                <a:effectLst/>
              </a:rPr>
              <a:t>Even </a:t>
            </a:r>
            <a:r>
              <a:rPr lang="en-CA" dirty="0" err="1">
                <a:solidFill>
                  <a:schemeClr val="bg2"/>
                </a:solidFill>
                <a:effectLst/>
              </a:rPr>
              <a:t>tho</a:t>
            </a:r>
            <a:r>
              <a:rPr lang="en-CA" dirty="0">
                <a:solidFill>
                  <a:schemeClr val="bg2"/>
                </a:solidFill>
                <a:effectLst/>
              </a:rPr>
              <a:t>’ each Child object has a value, it’s not allowed to talk about it!  It’s private to the Parent class!</a:t>
            </a:r>
          </a:p>
        </p:txBody>
      </p:sp>
    </p:spTree>
    <p:extLst>
      <p:ext uri="{BB962C8B-B14F-4D97-AF65-F5344CB8AC3E}">
        <p14:creationId xmlns:p14="http://schemas.microsoft.com/office/powerpoint/2010/main" val="1367141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Parents vs.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class Parent {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private String value;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void </a:t>
            </a:r>
            <a:r>
              <a:rPr lang="en-CA" sz="2000" dirty="0" err="1">
                <a:solidFill>
                  <a:srgbClr val="A06D3A"/>
                </a:solidFill>
              </a:rPr>
              <a:t>setValue</a:t>
            </a:r>
            <a:r>
              <a:rPr lang="en-CA" sz="2000" dirty="0">
                <a:solidFill>
                  <a:srgbClr val="A06D3A"/>
                </a:solidFill>
              </a:rPr>
              <a:t>(String v)     { </a:t>
            </a:r>
            <a:r>
              <a:rPr lang="en-CA" sz="2000" dirty="0" err="1">
                <a:solidFill>
                  <a:srgbClr val="A06D3A"/>
                </a:solidFill>
              </a:rPr>
              <a:t>this.value</a:t>
            </a:r>
            <a:r>
              <a:rPr lang="en-CA" sz="2000" dirty="0">
                <a:solidFill>
                  <a:srgbClr val="A06D3A"/>
                </a:solidFill>
              </a:rPr>
              <a:t> = v;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String </a:t>
            </a:r>
            <a:r>
              <a:rPr lang="en-CA" sz="2000" dirty="0" err="1">
                <a:solidFill>
                  <a:srgbClr val="A06D3A"/>
                </a:solidFill>
              </a:rPr>
              <a:t>getValue</a:t>
            </a:r>
            <a:r>
              <a:rPr lang="en-CA" sz="2000" dirty="0">
                <a:solidFill>
                  <a:srgbClr val="A06D3A"/>
                </a:solidFill>
              </a:rPr>
              <a:t>()          { return </a:t>
            </a:r>
            <a:r>
              <a:rPr lang="en-CA" sz="2000" dirty="0" err="1">
                <a:solidFill>
                  <a:srgbClr val="A06D3A"/>
                </a:solidFill>
              </a:rPr>
              <a:t>this.value</a:t>
            </a:r>
            <a:r>
              <a:rPr lang="en-CA" sz="2000" dirty="0">
                <a:solidFill>
                  <a:srgbClr val="A06D3A"/>
                </a:solidFill>
              </a:rPr>
              <a:t>;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class Child </a:t>
            </a:r>
            <a:r>
              <a:rPr lang="en-CA" sz="2000" b="1" dirty="0">
                <a:solidFill>
                  <a:srgbClr val="A06D3A"/>
                </a:solidFill>
              </a:rPr>
              <a:t>extends Parent </a:t>
            </a:r>
            <a:r>
              <a:rPr lang="en-CA" sz="2000" dirty="0">
                <a:solidFill>
                  <a:srgbClr val="A06D3A"/>
                </a:solidFill>
              </a:rPr>
              <a:t>{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void </a:t>
            </a:r>
            <a:r>
              <a:rPr lang="en-CA" sz="2000" dirty="0" err="1">
                <a:solidFill>
                  <a:srgbClr val="A06D3A"/>
                </a:solidFill>
              </a:rPr>
              <a:t>sayValue</a:t>
            </a:r>
            <a:r>
              <a:rPr lang="en-CA" sz="2000" dirty="0">
                <a:solidFill>
                  <a:srgbClr val="A06D3A"/>
                </a:solidFill>
              </a:rPr>
              <a:t>() { 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    </a:t>
            </a:r>
            <a:r>
              <a:rPr lang="en-CA" sz="2000" dirty="0" err="1">
                <a:solidFill>
                  <a:srgbClr val="A06D3A"/>
                </a:solidFill>
              </a:rPr>
              <a:t>System.out.println</a:t>
            </a:r>
            <a:r>
              <a:rPr lang="en-CA" sz="2000" dirty="0">
                <a:solidFill>
                  <a:srgbClr val="A06D3A"/>
                </a:solidFill>
              </a:rPr>
              <a:t>("My value is " + </a:t>
            </a:r>
            <a:r>
              <a:rPr lang="en-CA" sz="2000" dirty="0" err="1">
                <a:solidFill>
                  <a:srgbClr val="A06D3A"/>
                </a:solidFill>
              </a:rPr>
              <a:t>this.</a:t>
            </a:r>
            <a:r>
              <a:rPr lang="en-CA" sz="2000" b="1" dirty="0" err="1">
                <a:solidFill>
                  <a:srgbClr val="A06D3A"/>
                </a:solidFill>
              </a:rPr>
              <a:t>getValue</a:t>
            </a:r>
            <a:r>
              <a:rPr lang="en-CA" sz="2000" dirty="0">
                <a:solidFill>
                  <a:srgbClr val="A06D3A"/>
                </a:solidFill>
              </a:rPr>
              <a:t>());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5816600" y="5105400"/>
            <a:ext cx="2667000" cy="101600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chemeClr val="accent1"/>
                </a:solidFill>
              </a:rPr>
              <a:t>Parent p = new Parent();</a:t>
            </a:r>
          </a:p>
          <a:p>
            <a:pPr>
              <a:defRPr/>
            </a:pPr>
            <a:r>
              <a:rPr lang="en-CA" sz="2000" dirty="0" err="1">
                <a:solidFill>
                  <a:schemeClr val="accent1"/>
                </a:solidFill>
              </a:rPr>
              <a:t>p.</a:t>
            </a:r>
            <a:r>
              <a:rPr lang="en-CA" sz="2000" b="1" dirty="0" err="1">
                <a:solidFill>
                  <a:schemeClr val="accent1"/>
                </a:solidFill>
              </a:rPr>
              <a:t>setValue</a:t>
            </a:r>
            <a:r>
              <a:rPr lang="en-CA" sz="2000" dirty="0">
                <a:solidFill>
                  <a:schemeClr val="accent1"/>
                </a:solidFill>
              </a:rPr>
              <a:t>("Fred");</a:t>
            </a:r>
          </a:p>
          <a:p>
            <a:pPr>
              <a:defRPr/>
            </a:pPr>
            <a:r>
              <a:rPr lang="en-CA" sz="2000" dirty="0" err="1">
                <a:solidFill>
                  <a:schemeClr val="accent1"/>
                </a:solidFill>
              </a:rPr>
              <a:t>p.</a:t>
            </a:r>
            <a:r>
              <a:rPr lang="en-CA" sz="2000" u="wavyHeavy" dirty="0" err="1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sayValue</a:t>
            </a:r>
            <a:r>
              <a:rPr lang="en-CA" sz="2000" dirty="0">
                <a:solidFill>
                  <a:schemeClr val="accent1"/>
                </a:solidFill>
              </a:rPr>
              <a:t>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5638800"/>
            <a:ext cx="52565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3038" indent="-173038">
              <a:buFont typeface="Arial" panose="020B0604020202020204" pitchFamily="34" charset="0"/>
              <a:buChar char="•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CA" dirty="0">
                <a:solidFill>
                  <a:schemeClr val="bg2"/>
                </a:solidFill>
                <a:effectLst/>
              </a:rPr>
              <a:t>Parents do not get their children’s methods!</a:t>
            </a:r>
          </a:p>
          <a:p>
            <a:r>
              <a:rPr lang="en-CA" i="1" dirty="0">
                <a:solidFill>
                  <a:schemeClr val="bg2"/>
                </a:solidFill>
                <a:effectLst/>
              </a:rPr>
              <a:t>e.g.</a:t>
            </a:r>
            <a:r>
              <a:rPr lang="en-CA" dirty="0">
                <a:solidFill>
                  <a:schemeClr val="bg2"/>
                </a:solidFill>
                <a:effectLst/>
              </a:rPr>
              <a:t> Parent objects don’t have </a:t>
            </a:r>
            <a:r>
              <a:rPr lang="en-CA" dirty="0" err="1">
                <a:solidFill>
                  <a:schemeClr val="bg2"/>
                </a:solidFill>
                <a:effectLst/>
              </a:rPr>
              <a:t>sayValue</a:t>
            </a:r>
            <a:r>
              <a:rPr lang="en-CA" dirty="0">
                <a:solidFill>
                  <a:schemeClr val="bg2"/>
                </a:solidFill>
                <a:effectLst/>
              </a:rPr>
              <a:t> method.</a:t>
            </a:r>
          </a:p>
        </p:txBody>
      </p:sp>
    </p:spTree>
    <p:extLst>
      <p:ext uri="{BB962C8B-B14F-4D97-AF65-F5344CB8AC3E}">
        <p14:creationId xmlns:p14="http://schemas.microsoft.com/office/powerpoint/2010/main" val="1509129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5CE78-13BC-0890-5FCF-7CC64F5A8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Part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8041E-843F-F25D-55ED-7841418EA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Exceptions</a:t>
            </a:r>
          </a:p>
          <a:p>
            <a:pPr lvl="1"/>
            <a:r>
              <a:rPr lang="en-CA" dirty="0"/>
              <a:t>why thrown</a:t>
            </a:r>
          </a:p>
          <a:p>
            <a:pPr lvl="1"/>
            <a:r>
              <a:rPr lang="en-CA" dirty="0"/>
              <a:t>who throws them</a:t>
            </a:r>
          </a:p>
          <a:p>
            <a:pPr lvl="1"/>
            <a:r>
              <a:rPr lang="en-CA" dirty="0"/>
              <a:t>what to throw</a:t>
            </a:r>
          </a:p>
          <a:p>
            <a:pPr lvl="1"/>
            <a:r>
              <a:rPr lang="en-CA" dirty="0"/>
              <a:t>who catches them</a:t>
            </a:r>
          </a:p>
          <a:p>
            <a:pPr lvl="1"/>
            <a:r>
              <a:rPr lang="en-CA" dirty="0"/>
              <a:t>how to catch</a:t>
            </a:r>
          </a:p>
        </p:txBody>
      </p:sp>
    </p:spTree>
    <p:extLst>
      <p:ext uri="{BB962C8B-B14F-4D97-AF65-F5344CB8AC3E}">
        <p14:creationId xmlns:p14="http://schemas.microsoft.com/office/powerpoint/2010/main" val="1469739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Changed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Child gets every public method from Parent but </a:t>
            </a:r>
            <a:r>
              <a:rPr lang="en-CA" i="1" dirty="0"/>
              <a:t>doesn’t have to stick with it!</a:t>
            </a:r>
          </a:p>
          <a:p>
            <a:pPr lvl="1">
              <a:defRPr/>
            </a:pPr>
            <a:r>
              <a:rPr lang="en-CA" dirty="0"/>
              <a:t>child can </a:t>
            </a:r>
            <a:r>
              <a:rPr lang="en-CA" i="1" dirty="0"/>
              <a:t>change</a:t>
            </a:r>
            <a:r>
              <a:rPr lang="en-CA" dirty="0"/>
              <a:t> the method’s implementation</a:t>
            </a:r>
          </a:p>
          <a:p>
            <a:pPr lvl="1">
              <a:defRPr/>
            </a:pPr>
            <a:r>
              <a:rPr lang="en-CA" dirty="0"/>
              <a:t>just say what the new implementation is</a:t>
            </a:r>
          </a:p>
          <a:p>
            <a:pPr lvl="2">
              <a:defRPr/>
            </a:pPr>
            <a:r>
              <a:rPr lang="en-CA" dirty="0"/>
              <a:t>this is called </a:t>
            </a:r>
            <a:r>
              <a:rPr lang="en-CA" i="1" dirty="0"/>
              <a:t>over-riding</a:t>
            </a:r>
            <a:r>
              <a:rPr lang="en-CA" dirty="0"/>
              <a:t> the inherited definition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class Child </a:t>
            </a:r>
            <a:r>
              <a:rPr lang="en-CA" sz="2000" b="1" dirty="0">
                <a:solidFill>
                  <a:srgbClr val="A06D3A"/>
                </a:solidFill>
              </a:rPr>
              <a:t>extends Parent </a:t>
            </a:r>
            <a:r>
              <a:rPr lang="en-CA" sz="2000" dirty="0">
                <a:solidFill>
                  <a:srgbClr val="A06D3A"/>
                </a:solidFill>
              </a:rPr>
              <a:t>{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void </a:t>
            </a:r>
            <a:r>
              <a:rPr lang="en-CA" sz="2000" dirty="0" err="1">
                <a:solidFill>
                  <a:srgbClr val="A06D3A"/>
                </a:solidFill>
              </a:rPr>
              <a:t>sayValue</a:t>
            </a:r>
            <a:r>
              <a:rPr lang="en-CA" sz="2000" dirty="0">
                <a:solidFill>
                  <a:srgbClr val="A06D3A"/>
                </a:solidFill>
              </a:rPr>
              <a:t>() { </a:t>
            </a:r>
            <a:r>
              <a:rPr lang="en-CA" sz="2000" i="1" dirty="0" err="1">
                <a:solidFill>
                  <a:srgbClr val="A06D3A"/>
                </a:solidFill>
              </a:rPr>
              <a:t>Sopln</a:t>
            </a:r>
            <a:r>
              <a:rPr lang="en-CA" sz="2000" dirty="0">
                <a:solidFill>
                  <a:srgbClr val="A06D3A"/>
                </a:solidFill>
              </a:rPr>
              <a:t>("My value is " + </a:t>
            </a:r>
            <a:r>
              <a:rPr lang="en-CA" sz="2000" dirty="0" err="1">
                <a:solidFill>
                  <a:srgbClr val="A06D3A"/>
                </a:solidFill>
              </a:rPr>
              <a:t>this.</a:t>
            </a:r>
            <a:r>
              <a:rPr lang="en-CA" sz="2000" b="1" dirty="0" err="1">
                <a:solidFill>
                  <a:srgbClr val="A06D3A"/>
                </a:solidFill>
              </a:rPr>
              <a:t>getValue</a:t>
            </a:r>
            <a:r>
              <a:rPr lang="en-CA" sz="2000" dirty="0">
                <a:solidFill>
                  <a:srgbClr val="A06D3A"/>
                </a:solidFill>
              </a:rPr>
              <a:t>());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</a:t>
            </a:r>
            <a:r>
              <a:rPr lang="en-CA" sz="2000" b="1" dirty="0">
                <a:solidFill>
                  <a:srgbClr val="A06D3A"/>
                </a:solidFill>
              </a:rPr>
              <a:t>@Override</a:t>
            </a:r>
            <a:br>
              <a:rPr lang="en-CA" sz="2000" b="1" dirty="0">
                <a:solidFill>
                  <a:srgbClr val="A06D3A"/>
                </a:solidFill>
              </a:rPr>
            </a:br>
            <a:r>
              <a:rPr lang="en-CA" sz="2000" b="1" dirty="0">
                <a:solidFill>
                  <a:srgbClr val="A06D3A"/>
                </a:solidFill>
              </a:rPr>
              <a:t>public String </a:t>
            </a:r>
            <a:r>
              <a:rPr lang="en-CA" sz="2000" b="1" dirty="0" err="1">
                <a:solidFill>
                  <a:srgbClr val="A06D3A"/>
                </a:solidFill>
              </a:rPr>
              <a:t>getValue</a:t>
            </a:r>
            <a:r>
              <a:rPr lang="en-CA" sz="2000" b="1" dirty="0">
                <a:solidFill>
                  <a:srgbClr val="A06D3A"/>
                </a:solidFill>
              </a:rPr>
              <a:t>() </a:t>
            </a:r>
            <a:r>
              <a:rPr lang="en-CA" sz="2000" dirty="0">
                <a:solidFill>
                  <a:srgbClr val="A06D3A"/>
                </a:solidFill>
              </a:rPr>
              <a:t>{ return "Ba-</a:t>
            </a:r>
            <a:r>
              <a:rPr lang="en-CA" sz="2000" dirty="0" err="1">
                <a:solidFill>
                  <a:srgbClr val="A06D3A"/>
                </a:solidFill>
              </a:rPr>
              <a:t>ba</a:t>
            </a:r>
            <a:r>
              <a:rPr lang="en-CA" sz="2000" dirty="0">
                <a:solidFill>
                  <a:srgbClr val="A06D3A"/>
                </a:solidFill>
              </a:rPr>
              <a:t>";}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  <a:p>
            <a:pPr lvl="1">
              <a:defRPr/>
            </a:pPr>
            <a:endParaRPr lang="en-CA" dirty="0"/>
          </a:p>
        </p:txBody>
      </p:sp>
      <p:grpSp>
        <p:nvGrpSpPr>
          <p:cNvPr id="45060" name="Group 3"/>
          <p:cNvGrpSpPr>
            <a:grpSpLocks/>
          </p:cNvGrpSpPr>
          <p:nvPr/>
        </p:nvGrpSpPr>
        <p:grpSpPr bwMode="auto">
          <a:xfrm>
            <a:off x="5816600" y="5105400"/>
            <a:ext cx="2870200" cy="1447800"/>
            <a:chOff x="5638800" y="5105400"/>
            <a:chExt cx="2667000" cy="1447800"/>
          </a:xfrm>
        </p:grpSpPr>
        <p:sp>
          <p:nvSpPr>
            <p:cNvPr id="5" name="TextBox 4"/>
            <p:cNvSpPr txBox="1"/>
            <p:nvPr/>
          </p:nvSpPr>
          <p:spPr>
            <a:xfrm>
              <a:off x="5638800" y="5105400"/>
              <a:ext cx="2667000" cy="1016000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CA" sz="2000" dirty="0">
                  <a:solidFill>
                    <a:schemeClr val="accent1"/>
                  </a:solidFill>
                </a:rPr>
                <a:t>Child c = new Child();</a:t>
              </a:r>
            </a:p>
            <a:p>
              <a:pPr>
                <a:defRPr/>
              </a:pPr>
              <a:r>
                <a:rPr lang="en-CA" sz="2000" dirty="0" err="1">
                  <a:solidFill>
                    <a:schemeClr val="accent1"/>
                  </a:solidFill>
                </a:rPr>
                <a:t>c.setValue</a:t>
              </a:r>
              <a:r>
                <a:rPr lang="en-CA" sz="2000" dirty="0">
                  <a:solidFill>
                    <a:schemeClr val="accent1"/>
                  </a:solidFill>
                </a:rPr>
                <a:t>("Fred");</a:t>
              </a:r>
            </a:p>
            <a:p>
              <a:pPr>
                <a:defRPr/>
              </a:pPr>
              <a:r>
                <a:rPr lang="en-CA" sz="2000" dirty="0" err="1">
                  <a:solidFill>
                    <a:schemeClr val="accent1"/>
                  </a:solidFill>
                </a:rPr>
                <a:t>c.sayValue</a:t>
              </a:r>
              <a:r>
                <a:rPr lang="en-CA" sz="2000" dirty="0">
                  <a:solidFill>
                    <a:schemeClr val="accent1"/>
                  </a:solidFill>
                </a:rPr>
                <a:t>();</a:t>
              </a:r>
            </a:p>
          </p:txBody>
        </p:sp>
        <p:sp>
          <p:nvSpPr>
            <p:cNvPr id="45062" name="Rectangle 5"/>
            <p:cNvSpPr>
              <a:spLocks noChangeArrowheads="1"/>
            </p:cNvSpPr>
            <p:nvPr/>
          </p:nvSpPr>
          <p:spPr bwMode="auto">
            <a:xfrm>
              <a:off x="5638800" y="6172200"/>
              <a:ext cx="2667000" cy="381000"/>
            </a:xfrm>
            <a:prstGeom prst="rect">
              <a:avLst/>
            </a:prstGeom>
            <a:solidFill>
              <a:schemeClr val="bg2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CA" altLang="en-US" sz="2000">
                  <a:latin typeface="Courier New" panose="02070309020205020404" pitchFamily="49" charset="0"/>
                  <a:cs typeface="Courier New" panose="02070309020205020404" pitchFamily="49" charset="0"/>
                </a:rPr>
                <a:t>My value is Ba-ba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5173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2744-6264-42D2-BD27-64BC75A3F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</a:t>
            </a:r>
            <a:r>
              <a:rPr lang="en-CA" dirty="0" err="1"/>
              <a:t>toString</a:t>
            </a:r>
            <a:r>
              <a:rPr lang="en-CA" dirty="0"/>
              <a:t>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65408-EC1F-4B60-8551-46BABF90B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@Override public String </a:t>
            </a:r>
            <a:r>
              <a:rPr lang="en-CA" dirty="0" err="1"/>
              <a:t>toString</a:t>
            </a:r>
            <a:r>
              <a:rPr lang="en-CA" dirty="0"/>
              <a:t>()</a:t>
            </a:r>
          </a:p>
          <a:p>
            <a:pPr lvl="1"/>
            <a:r>
              <a:rPr lang="en-CA" dirty="0" err="1"/>
              <a:t>toString</a:t>
            </a:r>
            <a:r>
              <a:rPr lang="en-CA" dirty="0"/>
              <a:t> inherited by </a:t>
            </a:r>
            <a:r>
              <a:rPr lang="en-CA" i="1" dirty="0"/>
              <a:t>every</a:t>
            </a:r>
            <a:r>
              <a:rPr lang="en-CA" dirty="0"/>
              <a:t> Java class</a:t>
            </a:r>
          </a:p>
          <a:p>
            <a:pPr lvl="1"/>
            <a:r>
              <a:rPr lang="en-CA" dirty="0"/>
              <a:t>inherited from Object</a:t>
            </a:r>
          </a:p>
          <a:p>
            <a:pPr lvl="2"/>
            <a:r>
              <a:rPr lang="en-CA" dirty="0"/>
              <a:t>the version that returns Rectangle@173F6C08</a:t>
            </a:r>
          </a:p>
          <a:p>
            <a:pPr lvl="1"/>
            <a:r>
              <a:rPr lang="en-CA" dirty="0"/>
              <a:t>every class inherits from Object</a:t>
            </a:r>
          </a:p>
          <a:p>
            <a:pPr lvl="2"/>
            <a:r>
              <a:rPr lang="en-CA" dirty="0"/>
              <a:t>if it doesn’t </a:t>
            </a:r>
            <a:r>
              <a:rPr lang="en-CA" i="1" dirty="0"/>
              <a:t>say</a:t>
            </a:r>
            <a:r>
              <a:rPr lang="en-CA" dirty="0"/>
              <a:t> it extends anything…</a:t>
            </a:r>
          </a:p>
          <a:p>
            <a:pPr lvl="2"/>
            <a:r>
              <a:rPr lang="en-CA" dirty="0"/>
              <a:t>…then it extends Object</a:t>
            </a:r>
          </a:p>
          <a:p>
            <a:pPr lvl="1"/>
            <a:r>
              <a:rPr lang="en-CA" dirty="0"/>
              <a:t>the @Override says “we’re changing it”</a:t>
            </a:r>
          </a:p>
          <a:p>
            <a:pPr lvl="2"/>
            <a:r>
              <a:rPr lang="en-CA" dirty="0"/>
              <a:t>to return something a bit more useful</a:t>
            </a:r>
          </a:p>
        </p:txBody>
      </p:sp>
    </p:spTree>
    <p:extLst>
      <p:ext uri="{BB962C8B-B14F-4D97-AF65-F5344CB8AC3E}">
        <p14:creationId xmlns:p14="http://schemas.microsoft.com/office/powerpoint/2010/main" val="1359724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Over-Riding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Still inherits the changed method</a:t>
            </a:r>
            <a:endParaRPr lang="en-CA" i="1" dirty="0"/>
          </a:p>
          <a:p>
            <a:pPr lvl="1">
              <a:defRPr/>
            </a:pPr>
            <a:r>
              <a:rPr lang="en-CA" dirty="0"/>
              <a:t>use </a:t>
            </a:r>
            <a:r>
              <a:rPr lang="en-CA" b="1" dirty="0" err="1"/>
              <a:t>super.</a:t>
            </a:r>
            <a:r>
              <a:rPr lang="en-CA" i="1" dirty="0" err="1"/>
              <a:t>methodName</a:t>
            </a:r>
            <a:r>
              <a:rPr lang="en-CA" dirty="0"/>
              <a:t> to get inherited version</a:t>
            </a:r>
          </a:p>
          <a:p>
            <a:pPr lvl="2">
              <a:defRPr/>
            </a:pPr>
            <a:r>
              <a:rPr lang="en-CA" dirty="0"/>
              <a:t>compare </a:t>
            </a:r>
            <a:r>
              <a:rPr lang="en-CA" b="1" dirty="0" err="1"/>
              <a:t>this.</a:t>
            </a:r>
            <a:r>
              <a:rPr lang="en-CA" i="1" dirty="0" err="1"/>
              <a:t>methodName</a:t>
            </a:r>
            <a:endParaRPr lang="en-CA" i="1" dirty="0"/>
          </a:p>
          <a:p>
            <a:pPr lvl="1">
              <a:defRPr/>
            </a:pPr>
            <a:endParaRPr lang="en-CA" i="1" dirty="0"/>
          </a:p>
          <a:p>
            <a:pPr lvl="1">
              <a:defRPr/>
            </a:pPr>
            <a:endParaRPr lang="en-CA" i="1" dirty="0"/>
          </a:p>
          <a:p>
            <a:pPr lvl="1">
              <a:defRPr/>
            </a:pPr>
            <a:endParaRPr lang="en-CA" i="1" dirty="0"/>
          </a:p>
          <a:p>
            <a:pPr lvl="2">
              <a:spcBef>
                <a:spcPts val="0"/>
              </a:spcBef>
              <a:defRPr/>
            </a:pPr>
            <a:r>
              <a:rPr lang="en-CA" dirty="0" err="1"/>
              <a:t>super.getValue</a:t>
            </a:r>
            <a:r>
              <a:rPr lang="en-CA" dirty="0"/>
              <a:t> is Parent’s version of </a:t>
            </a:r>
            <a:r>
              <a:rPr lang="en-CA" dirty="0" err="1"/>
              <a:t>getValue</a:t>
            </a:r>
            <a:endParaRPr lang="en-CA" dirty="0"/>
          </a:p>
          <a:p>
            <a:pPr lvl="2">
              <a:defRPr/>
            </a:pPr>
            <a:r>
              <a:rPr lang="en-CA" dirty="0"/>
              <a:t>it returns “Fred”</a:t>
            </a:r>
          </a:p>
          <a:p>
            <a:pPr lvl="2">
              <a:defRPr/>
            </a:pPr>
            <a:r>
              <a:rPr lang="en-CA" dirty="0"/>
              <a:t>replace(‘r’, ‘w’) changes that </a:t>
            </a:r>
            <a:br>
              <a:rPr lang="en-CA" dirty="0"/>
            </a:br>
            <a:r>
              <a:rPr lang="en-CA" dirty="0"/>
              <a:t>to “</a:t>
            </a:r>
            <a:r>
              <a:rPr lang="en-CA" dirty="0" err="1"/>
              <a:t>Fwed</a:t>
            </a:r>
            <a:r>
              <a:rPr lang="en-CA" dirty="0"/>
              <a:t>”</a:t>
            </a:r>
          </a:p>
        </p:txBody>
      </p:sp>
      <p:grpSp>
        <p:nvGrpSpPr>
          <p:cNvPr id="46084" name="Group 3"/>
          <p:cNvGrpSpPr>
            <a:grpSpLocks/>
          </p:cNvGrpSpPr>
          <p:nvPr/>
        </p:nvGrpSpPr>
        <p:grpSpPr bwMode="auto">
          <a:xfrm>
            <a:off x="5816600" y="5257800"/>
            <a:ext cx="2870200" cy="1447800"/>
            <a:chOff x="5638800" y="5105400"/>
            <a:chExt cx="2667000" cy="1447800"/>
          </a:xfrm>
        </p:grpSpPr>
        <p:sp>
          <p:nvSpPr>
            <p:cNvPr id="5" name="TextBox 4"/>
            <p:cNvSpPr txBox="1"/>
            <p:nvPr/>
          </p:nvSpPr>
          <p:spPr>
            <a:xfrm>
              <a:off x="5638800" y="5105400"/>
              <a:ext cx="2667000" cy="1016000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CA" sz="2000" dirty="0">
                  <a:solidFill>
                    <a:schemeClr val="accent1"/>
                  </a:solidFill>
                </a:rPr>
                <a:t>Child c = new Child();</a:t>
              </a:r>
            </a:p>
            <a:p>
              <a:pPr>
                <a:defRPr/>
              </a:pPr>
              <a:r>
                <a:rPr lang="en-CA" sz="2000" dirty="0" err="1">
                  <a:solidFill>
                    <a:schemeClr val="accent1"/>
                  </a:solidFill>
                </a:rPr>
                <a:t>c.setValue</a:t>
              </a:r>
              <a:r>
                <a:rPr lang="en-CA" sz="2000" dirty="0">
                  <a:solidFill>
                    <a:schemeClr val="accent1"/>
                  </a:solidFill>
                </a:rPr>
                <a:t>("Fred");</a:t>
              </a:r>
            </a:p>
            <a:p>
              <a:pPr>
                <a:defRPr/>
              </a:pPr>
              <a:r>
                <a:rPr lang="en-CA" sz="2000" dirty="0" err="1">
                  <a:solidFill>
                    <a:schemeClr val="accent1"/>
                  </a:solidFill>
                </a:rPr>
                <a:t>c.sayValue</a:t>
              </a:r>
              <a:r>
                <a:rPr lang="en-CA" sz="2000" dirty="0">
                  <a:solidFill>
                    <a:schemeClr val="accent1"/>
                  </a:solidFill>
                </a:rPr>
                <a:t>();</a:t>
              </a:r>
            </a:p>
          </p:txBody>
        </p:sp>
        <p:sp>
          <p:nvSpPr>
            <p:cNvPr id="46086" name="Rectangle 5"/>
            <p:cNvSpPr>
              <a:spLocks noChangeArrowheads="1"/>
            </p:cNvSpPr>
            <p:nvPr/>
          </p:nvSpPr>
          <p:spPr bwMode="auto">
            <a:xfrm>
              <a:off x="5638800" y="6172200"/>
              <a:ext cx="2667000" cy="381000"/>
            </a:xfrm>
            <a:prstGeom prst="rect">
              <a:avLst/>
            </a:prstGeom>
            <a:solidFill>
              <a:schemeClr val="bg2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CA" altLang="en-US" sz="2000">
                  <a:latin typeface="Courier New" panose="02070309020205020404" pitchFamily="49" charset="0"/>
                  <a:cs typeface="Courier New" panose="02070309020205020404" pitchFamily="49" charset="0"/>
                </a:rPr>
                <a:t>My value is Fwed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043608" y="3336429"/>
            <a:ext cx="74749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class Child </a:t>
            </a:r>
            <a:r>
              <a:rPr lang="en-CA" sz="2000" b="1" dirty="0">
                <a:solidFill>
                  <a:srgbClr val="A06D3A"/>
                </a:solidFill>
              </a:rPr>
              <a:t>extends Parent </a:t>
            </a:r>
            <a:r>
              <a:rPr lang="en-CA" sz="2000" dirty="0">
                <a:solidFill>
                  <a:srgbClr val="A06D3A"/>
                </a:solidFill>
              </a:rPr>
              <a:t>{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void </a:t>
            </a:r>
            <a:r>
              <a:rPr lang="en-CA" sz="2000" dirty="0" err="1">
                <a:solidFill>
                  <a:srgbClr val="A06D3A"/>
                </a:solidFill>
              </a:rPr>
              <a:t>sayValue</a:t>
            </a:r>
            <a:r>
              <a:rPr lang="en-CA" sz="2000" dirty="0">
                <a:solidFill>
                  <a:srgbClr val="A06D3A"/>
                </a:solidFill>
              </a:rPr>
              <a:t>() { </a:t>
            </a:r>
            <a:r>
              <a:rPr lang="en-CA" sz="2000" i="1" dirty="0" err="1">
                <a:solidFill>
                  <a:srgbClr val="A06D3A"/>
                </a:solidFill>
              </a:rPr>
              <a:t>Sopln</a:t>
            </a:r>
            <a:r>
              <a:rPr lang="en-CA" sz="2000" dirty="0">
                <a:solidFill>
                  <a:srgbClr val="A06D3A"/>
                </a:solidFill>
              </a:rPr>
              <a:t>(“My value is ” + </a:t>
            </a:r>
            <a:r>
              <a:rPr lang="en-CA" sz="2000" dirty="0" err="1">
                <a:solidFill>
                  <a:srgbClr val="A06D3A"/>
                </a:solidFill>
              </a:rPr>
              <a:t>this.</a:t>
            </a:r>
            <a:r>
              <a:rPr lang="en-CA" sz="2000" b="1" dirty="0" err="1">
                <a:solidFill>
                  <a:srgbClr val="A06D3A"/>
                </a:solidFill>
              </a:rPr>
              <a:t>getValue</a:t>
            </a:r>
            <a:r>
              <a:rPr lang="en-CA" sz="2000" dirty="0">
                <a:solidFill>
                  <a:srgbClr val="A06D3A"/>
                </a:solidFill>
              </a:rPr>
              <a:t>());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@Override</a:t>
            </a:r>
            <a:br>
              <a:rPr lang="en-CA" sz="2000" dirty="0">
                <a:solidFill>
                  <a:srgbClr val="A06D3A"/>
                </a:solidFill>
              </a:rPr>
            </a:br>
            <a:r>
              <a:rPr lang="en-CA" sz="2000" dirty="0">
                <a:solidFill>
                  <a:srgbClr val="A06D3A"/>
                </a:solidFill>
              </a:rPr>
              <a:t>    public String </a:t>
            </a:r>
            <a:r>
              <a:rPr lang="en-CA" sz="2000" dirty="0" err="1">
                <a:solidFill>
                  <a:srgbClr val="A06D3A"/>
                </a:solidFill>
              </a:rPr>
              <a:t>getValue</a:t>
            </a:r>
            <a:r>
              <a:rPr lang="en-CA" sz="2000" dirty="0">
                <a:solidFill>
                  <a:srgbClr val="A06D3A"/>
                </a:solidFill>
              </a:rPr>
              <a:t>() { return </a:t>
            </a:r>
            <a:r>
              <a:rPr lang="en-CA" sz="2000" b="1" dirty="0" err="1">
                <a:solidFill>
                  <a:srgbClr val="A06D3A"/>
                </a:solidFill>
              </a:rPr>
              <a:t>super.getValue</a:t>
            </a:r>
            <a:r>
              <a:rPr lang="en-CA" sz="2000" b="1" dirty="0">
                <a:solidFill>
                  <a:srgbClr val="A06D3A"/>
                </a:solidFill>
              </a:rPr>
              <a:t>()</a:t>
            </a:r>
            <a:r>
              <a:rPr lang="en-CA" sz="2000" dirty="0">
                <a:solidFill>
                  <a:srgbClr val="A06D3A"/>
                </a:solidFill>
              </a:rPr>
              <a:t>.replace('r', 'w');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046070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More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You can extend a class that extends another</a:t>
            </a:r>
          </a:p>
          <a:p>
            <a:pPr lvl="1">
              <a:defRPr/>
            </a:pPr>
            <a:r>
              <a:rPr lang="en-CA" dirty="0"/>
              <a:t>Parent </a:t>
            </a:r>
            <a:r>
              <a:rPr lang="en-CA" dirty="0">
                <a:sym typeface="Wingdings" pitchFamily="2" charset="2"/>
              </a:rPr>
              <a:t> Child  Grandchild</a:t>
            </a:r>
          </a:p>
          <a:p>
            <a:pPr lvl="2">
              <a:defRPr/>
            </a:pPr>
            <a:r>
              <a:rPr lang="en-CA" dirty="0">
                <a:sym typeface="Wingdings" pitchFamily="2" charset="2"/>
              </a:rPr>
              <a:t>and so on!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Child inherits all Parent’s public methods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Grandchild inherits all Child’s public methods</a:t>
            </a:r>
          </a:p>
          <a:p>
            <a:pPr lvl="2">
              <a:defRPr/>
            </a:pPr>
            <a:r>
              <a:rPr lang="en-CA" i="1" dirty="0">
                <a:sym typeface="Wingdings" pitchFamily="2" charset="2"/>
              </a:rPr>
              <a:t>including</a:t>
            </a:r>
            <a:r>
              <a:rPr lang="en-CA" dirty="0">
                <a:sym typeface="Wingdings" pitchFamily="2" charset="2"/>
              </a:rPr>
              <a:t> the ones it inherited from Parent</a:t>
            </a:r>
          </a:p>
          <a:p>
            <a:pPr lvl="2">
              <a:defRPr/>
            </a:pPr>
            <a:r>
              <a:rPr lang="en-CA" dirty="0">
                <a:sym typeface="Wingdings" pitchFamily="2" charset="2"/>
              </a:rPr>
              <a:t>but gets </a:t>
            </a:r>
            <a:r>
              <a:rPr lang="en-CA" i="1" dirty="0">
                <a:sym typeface="Wingdings" pitchFamily="2" charset="2"/>
              </a:rPr>
              <a:t>Child</a:t>
            </a:r>
            <a:r>
              <a:rPr lang="en-CA" dirty="0">
                <a:sym typeface="Wingdings" pitchFamily="2" charset="2"/>
              </a:rPr>
              <a:t>’s versions of methods (if different)</a:t>
            </a:r>
          </a:p>
          <a:p>
            <a:pPr>
              <a:defRPr/>
            </a:pPr>
            <a:r>
              <a:rPr lang="en-CA" dirty="0">
                <a:sym typeface="Wingdings" pitchFamily="2" charset="2"/>
              </a:rPr>
              <a:t>Java allows only </a:t>
            </a:r>
            <a:r>
              <a:rPr lang="en-CA" i="1" dirty="0">
                <a:sym typeface="Wingdings" pitchFamily="2" charset="2"/>
              </a:rPr>
              <a:t>one</a:t>
            </a:r>
            <a:r>
              <a:rPr lang="en-CA" dirty="0">
                <a:sym typeface="Wingdings" pitchFamily="2" charset="2"/>
              </a:rPr>
              <a:t> parent class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multiple inheritance leads to … </a:t>
            </a:r>
            <a:r>
              <a:rPr lang="en-CA" i="1" dirty="0">
                <a:sym typeface="Wingdings" pitchFamily="2" charset="2"/>
              </a:rPr>
              <a:t>complications</a:t>
            </a:r>
          </a:p>
        </p:txBody>
      </p:sp>
    </p:spTree>
    <p:extLst>
      <p:ext uri="{BB962C8B-B14F-4D97-AF65-F5344CB8AC3E}">
        <p14:creationId xmlns:p14="http://schemas.microsoft.com/office/powerpoint/2010/main" val="1775582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7AB4F-E152-C671-CE5C-6EB486BA4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Variable Types </a:t>
            </a:r>
            <a:r>
              <a:rPr lang="en-CA" i="1" dirty="0"/>
              <a:t>vs.</a:t>
            </a:r>
            <a:r>
              <a:rPr lang="en-CA" dirty="0"/>
              <a:t> Object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00A8B-D7E6-AC40-DDF2-2756843B1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Variables of superclass type allowed to refer to objects of subclass type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Parent p1, p2;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p1 = new Parent("Cora");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p2 = new Child("Fred");  </a:t>
            </a:r>
            <a:r>
              <a:rPr lang="en-CA" sz="2400" i="1" dirty="0">
                <a:solidFill>
                  <a:schemeClr val="accent1">
                    <a:lumMod val="75000"/>
                  </a:schemeClr>
                </a:solidFill>
              </a:rPr>
              <a:t>// yup!</a:t>
            </a:r>
            <a:endParaRPr lang="en-CA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CA" dirty="0"/>
              <a:t>Can only call variable’s methods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p2.</a:t>
            </a:r>
            <a:r>
              <a:rPr lang="en-CA" sz="2400" u="wavyHeavy" dirty="0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</a:rPr>
              <a:t>sayValue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();	</a:t>
            </a:r>
            <a:r>
              <a:rPr lang="en-CA" sz="2400" i="1" dirty="0">
                <a:solidFill>
                  <a:schemeClr val="accent1">
                    <a:lumMod val="75000"/>
                  </a:schemeClr>
                </a:solidFill>
              </a:rPr>
              <a:t>// syntax error</a:t>
            </a:r>
            <a:endParaRPr lang="en-CA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CA" dirty="0"/>
              <a:t>But uses object’s definitions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p2.getValue();</a:t>
            </a:r>
            <a:r>
              <a:rPr lang="en-CA" sz="2400" i="1" dirty="0">
                <a:solidFill>
                  <a:schemeClr val="accent1">
                    <a:lumMod val="75000"/>
                  </a:schemeClr>
                </a:solidFill>
              </a:rPr>
              <a:t>	// returns "</a:t>
            </a:r>
            <a:r>
              <a:rPr lang="en-CA" sz="2400" i="1" dirty="0" err="1">
                <a:solidFill>
                  <a:schemeClr val="accent1">
                    <a:lumMod val="75000"/>
                  </a:schemeClr>
                </a:solidFill>
              </a:rPr>
              <a:t>Fwed</a:t>
            </a:r>
            <a:r>
              <a:rPr lang="en-CA" sz="2400" i="1" dirty="0">
                <a:solidFill>
                  <a:schemeClr val="accent1">
                    <a:lumMod val="75000"/>
                  </a:schemeClr>
                </a:solidFill>
              </a:rPr>
              <a:t>"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7D1DE4-BBBD-7DF2-5242-8661F59A8311}"/>
              </a:ext>
            </a:extLst>
          </p:cNvPr>
          <p:cNvSpPr/>
          <p:nvPr/>
        </p:nvSpPr>
        <p:spPr bwMode="auto">
          <a:xfrm>
            <a:off x="5439047" y="3469394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B1A6CA8A-3D48-45D6-8B56-122ECA75EBD0}"/>
              </a:ext>
            </a:extLst>
          </p:cNvPr>
          <p:cNvCxnSpPr>
            <a:cxnSpLocks/>
            <a:stCxn id="5" idx="3"/>
            <a:endCxn id="12" idx="0"/>
          </p:cNvCxnSpPr>
          <p:nvPr/>
        </p:nvCxnSpPr>
        <p:spPr bwMode="auto">
          <a:xfrm>
            <a:off x="5943103" y="3702558"/>
            <a:ext cx="680583" cy="112719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198D41C-21A3-A270-1E55-1C008C1237D4}"/>
              </a:ext>
            </a:extLst>
          </p:cNvPr>
          <p:cNvSpPr txBox="1"/>
          <p:nvPr/>
        </p:nvSpPr>
        <p:spPr>
          <a:xfrm>
            <a:off x="5129624" y="3096789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p1 </a:t>
            </a:r>
            <a:r>
              <a:rPr lang="en-US" sz="2000" dirty="0">
                <a:solidFill>
                  <a:schemeClr val="accent1"/>
                </a:solidFill>
              </a:rPr>
              <a:t>(Parent)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D5F32F-D000-40C0-008B-25CEA34A0A5D}"/>
              </a:ext>
            </a:extLst>
          </p:cNvPr>
          <p:cNvSpPr/>
          <p:nvPr/>
        </p:nvSpPr>
        <p:spPr bwMode="auto">
          <a:xfrm>
            <a:off x="7613692" y="4839542"/>
            <a:ext cx="1350796" cy="461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("Fred")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6DDECC-2F63-6D51-007E-408CD9116E07}"/>
              </a:ext>
            </a:extLst>
          </p:cNvPr>
          <p:cNvSpPr/>
          <p:nvPr/>
        </p:nvSpPr>
        <p:spPr bwMode="auto">
          <a:xfrm>
            <a:off x="6986292" y="3457799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00D0D7-4E2A-EEA6-A97E-717921CF1FDD}"/>
              </a:ext>
            </a:extLst>
          </p:cNvPr>
          <p:cNvSpPr txBox="1"/>
          <p:nvPr/>
        </p:nvSpPr>
        <p:spPr>
          <a:xfrm>
            <a:off x="6658641" y="3068960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p2 </a:t>
            </a:r>
            <a:r>
              <a:rPr lang="en-US" sz="2000" dirty="0">
                <a:solidFill>
                  <a:schemeClr val="accent1"/>
                </a:solidFill>
              </a:rPr>
              <a:t>(Parent)</a:t>
            </a:r>
            <a:endParaRPr lang="en-CA" dirty="0">
              <a:solidFill>
                <a:schemeClr val="accent1"/>
              </a:solidFill>
            </a:endParaRP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813AC4E0-F2E2-56AB-8D01-AB10051D9F5A}"/>
              </a:ext>
            </a:extLst>
          </p:cNvPr>
          <p:cNvCxnSpPr>
            <a:cxnSpLocks/>
            <a:stCxn id="9" idx="3"/>
            <a:endCxn id="8" idx="0"/>
          </p:cNvCxnSpPr>
          <p:nvPr/>
        </p:nvCxnSpPr>
        <p:spPr bwMode="auto">
          <a:xfrm>
            <a:off x="7490348" y="3690963"/>
            <a:ext cx="798742" cy="1148579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710A324-79E0-7B67-CCA2-4C6F018A641E}"/>
              </a:ext>
            </a:extLst>
          </p:cNvPr>
          <p:cNvSpPr/>
          <p:nvPr/>
        </p:nvSpPr>
        <p:spPr bwMode="auto">
          <a:xfrm>
            <a:off x="5993720" y="4829754"/>
            <a:ext cx="1259932" cy="47145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"Cora"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3241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in Subclasses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purpose of constructor: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Parent p1 = new Parent("Cora");</a:t>
            </a:r>
            <a:endParaRPr lang="en-US" dirty="0"/>
          </a:p>
          <a:p>
            <a:pPr lvl="1"/>
            <a:r>
              <a:rPr lang="en-US" dirty="0"/>
              <a:t>give values to all instance variables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class Parent {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private String value;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Parent(String </a:t>
            </a:r>
            <a:r>
              <a:rPr lang="en-CA" sz="2000" dirty="0" err="1">
                <a:solidFill>
                  <a:srgbClr val="A06D3A"/>
                </a:solidFill>
              </a:rPr>
              <a:t>requestedValue</a:t>
            </a:r>
            <a:r>
              <a:rPr lang="en-CA" sz="2000" dirty="0">
                <a:solidFill>
                  <a:srgbClr val="A06D3A"/>
                </a:solidFill>
              </a:rPr>
              <a:t>) { </a:t>
            </a:r>
            <a:r>
              <a:rPr lang="en-CA" sz="2000" b="1" dirty="0">
                <a:solidFill>
                  <a:srgbClr val="A06D3A"/>
                </a:solidFill>
              </a:rPr>
              <a:t>value = </a:t>
            </a:r>
            <a:r>
              <a:rPr lang="en-CA" sz="2000" dirty="0" err="1">
                <a:solidFill>
                  <a:srgbClr val="A06D3A"/>
                </a:solidFill>
              </a:rPr>
              <a:t>requestedValue</a:t>
            </a:r>
            <a:r>
              <a:rPr lang="en-CA" sz="2000" dirty="0">
                <a:solidFill>
                  <a:srgbClr val="A06D3A"/>
                </a:solidFill>
              </a:rPr>
              <a:t>;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  <a:p>
            <a:r>
              <a:rPr lang="en-US" dirty="0"/>
              <a:t>Subclass needs to do that, too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Child c1 = new Child("Fred");</a:t>
            </a:r>
            <a:endParaRPr lang="en-US" sz="2400" dirty="0"/>
          </a:p>
          <a:p>
            <a:pPr lvl="1"/>
            <a:r>
              <a:rPr lang="en-US" dirty="0"/>
              <a:t>but the value field is </a:t>
            </a:r>
            <a:r>
              <a:rPr lang="en-US" i="1" dirty="0"/>
              <a:t>private to Parent!</a:t>
            </a:r>
          </a:p>
        </p:txBody>
      </p:sp>
    </p:spTree>
    <p:extLst>
      <p:ext uri="{BB962C8B-B14F-4D97-AF65-F5344CB8AC3E}">
        <p14:creationId xmlns:p14="http://schemas.microsoft.com/office/powerpoint/2010/main" val="38450334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in Subclasses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call parent’s constructor</a:t>
            </a:r>
          </a:p>
          <a:p>
            <a:pPr lvl="1"/>
            <a:r>
              <a:rPr lang="en-US" dirty="0"/>
              <a:t>use super(…)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class Child extends Parent {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Child(String </a:t>
            </a:r>
            <a:r>
              <a:rPr lang="en-CA" sz="2000" dirty="0" err="1">
                <a:solidFill>
                  <a:srgbClr val="A06D3A"/>
                </a:solidFill>
              </a:rPr>
              <a:t>requestedValue</a:t>
            </a:r>
            <a:r>
              <a:rPr lang="en-CA" sz="2000" dirty="0">
                <a:solidFill>
                  <a:srgbClr val="A06D3A"/>
                </a:solidFill>
              </a:rPr>
              <a:t>) { </a:t>
            </a:r>
            <a:r>
              <a:rPr lang="en-CA" sz="2000" b="1" u="wavyHeavy" dirty="0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super(</a:t>
            </a:r>
            <a:r>
              <a:rPr lang="en-CA" sz="2000" b="1" u="wavyHeavy" dirty="0" err="1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requestedValue</a:t>
            </a:r>
            <a:r>
              <a:rPr lang="en-CA" sz="2000" b="1" u="wavyHeavy" dirty="0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)</a:t>
            </a:r>
            <a:r>
              <a:rPr lang="en-CA" sz="2000" dirty="0">
                <a:solidFill>
                  <a:srgbClr val="A06D3A"/>
                </a:solidFill>
              </a:rPr>
              <a:t>; }</a:t>
            </a:r>
          </a:p>
          <a:p>
            <a:pPr>
              <a:buFont typeface="Monotype Sorts" panose="05010101010101010101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  <a:p>
            <a:pPr lvl="1"/>
            <a:r>
              <a:rPr lang="en-US" dirty="0"/>
              <a:t>provide all necessary arguments</a:t>
            </a:r>
          </a:p>
          <a:p>
            <a:pPr lvl="1"/>
            <a:r>
              <a:rPr lang="en-US" dirty="0"/>
              <a:t>compare to this(…)</a:t>
            </a:r>
          </a:p>
          <a:p>
            <a:pPr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class Parent {</a:t>
            </a:r>
          </a:p>
          <a:p>
            <a:pPr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private String value;</a:t>
            </a:r>
          </a:p>
          <a:p>
            <a:pPr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Parent(String </a:t>
            </a:r>
            <a:r>
              <a:rPr lang="en-CA" sz="2000" dirty="0" err="1">
                <a:solidFill>
                  <a:srgbClr val="A06D3A"/>
                </a:solidFill>
              </a:rPr>
              <a:t>requestedValue</a:t>
            </a:r>
            <a:r>
              <a:rPr lang="en-CA" sz="2000" dirty="0">
                <a:solidFill>
                  <a:srgbClr val="A06D3A"/>
                </a:solidFill>
              </a:rPr>
              <a:t>) { value = </a:t>
            </a:r>
            <a:r>
              <a:rPr lang="en-CA" sz="2000" dirty="0" err="1">
                <a:solidFill>
                  <a:srgbClr val="A06D3A"/>
                </a:solidFill>
              </a:rPr>
              <a:t>requestedValue</a:t>
            </a:r>
            <a:r>
              <a:rPr lang="en-CA" sz="2000" dirty="0">
                <a:solidFill>
                  <a:srgbClr val="A06D3A"/>
                </a:solidFill>
              </a:rPr>
              <a:t>; }</a:t>
            </a:r>
          </a:p>
          <a:p>
            <a:pPr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Parent() { this("(none)"); } </a:t>
            </a:r>
            <a:r>
              <a:rPr lang="en-CA" sz="2000" i="1" dirty="0">
                <a:solidFill>
                  <a:srgbClr val="A06D3A"/>
                </a:solidFill>
              </a:rPr>
              <a:t>// sets value to </a:t>
            </a:r>
            <a:r>
              <a:rPr lang="en-CA" sz="2000" dirty="0">
                <a:solidFill>
                  <a:srgbClr val="A06D3A"/>
                </a:solidFill>
              </a:rPr>
              <a:t>"(none)"</a:t>
            </a:r>
          </a:p>
          <a:p>
            <a:pPr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045216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every class a primary constructor</a:t>
            </a:r>
          </a:p>
          <a:p>
            <a:pPr lvl="1"/>
            <a:r>
              <a:rPr lang="en-US" dirty="0"/>
              <a:t>calls primary constructor of superclass (first!)</a:t>
            </a:r>
          </a:p>
          <a:p>
            <a:pPr lvl="2"/>
            <a:r>
              <a:rPr lang="en-US" dirty="0"/>
              <a:t>using </a:t>
            </a:r>
            <a:r>
              <a:rPr lang="en-US" dirty="0">
                <a:solidFill>
                  <a:srgbClr val="A06D3A"/>
                </a:solidFill>
              </a:rPr>
              <a:t>super(…)</a:t>
            </a:r>
          </a:p>
          <a:p>
            <a:pPr lvl="1"/>
            <a:r>
              <a:rPr lang="en-US" dirty="0"/>
              <a:t>sets all locally defined instance variables</a:t>
            </a:r>
          </a:p>
          <a:p>
            <a:r>
              <a:rPr lang="en-US" dirty="0"/>
              <a:t>Other constructors call primary</a:t>
            </a:r>
          </a:p>
          <a:p>
            <a:pPr lvl="1"/>
            <a:r>
              <a:rPr lang="en-US" dirty="0"/>
              <a:t>using </a:t>
            </a:r>
            <a:r>
              <a:rPr lang="en-US" dirty="0">
                <a:solidFill>
                  <a:srgbClr val="A06D3A"/>
                </a:solidFill>
              </a:rPr>
              <a:t>this(…)</a:t>
            </a:r>
          </a:p>
          <a:p>
            <a:r>
              <a:rPr lang="en-US" dirty="0"/>
              <a:t>NOTE: both </a:t>
            </a:r>
            <a:r>
              <a:rPr lang="en-US" dirty="0">
                <a:solidFill>
                  <a:srgbClr val="A06D3A"/>
                </a:solidFill>
              </a:rPr>
              <a:t>super</a:t>
            </a:r>
            <a:r>
              <a:rPr lang="en-US" dirty="0"/>
              <a:t> and </a:t>
            </a:r>
            <a:r>
              <a:rPr lang="en-US" dirty="0">
                <a:solidFill>
                  <a:srgbClr val="A06D3A"/>
                </a:solidFill>
              </a:rPr>
              <a:t>this</a:t>
            </a:r>
            <a:r>
              <a:rPr lang="en-US" dirty="0"/>
              <a:t> </a:t>
            </a:r>
            <a:r>
              <a:rPr lang="en-US" i="1" dirty="0"/>
              <a:t>need</a:t>
            </a:r>
            <a:r>
              <a:rPr lang="en-US" dirty="0"/>
              <a:t> to be first</a:t>
            </a:r>
          </a:p>
          <a:p>
            <a:pPr lvl="1"/>
            <a:r>
              <a:rPr lang="en-US" dirty="0"/>
              <a:t>they can’t </a:t>
            </a:r>
            <a:r>
              <a:rPr lang="en-US" i="1" dirty="0"/>
              <a:t>both</a:t>
            </a:r>
            <a:r>
              <a:rPr lang="en-US" dirty="0"/>
              <a:t> be first</a:t>
            </a:r>
          </a:p>
          <a:p>
            <a:pPr lvl="1"/>
            <a:r>
              <a:rPr lang="en-US" dirty="0"/>
              <a:t>you can’t do both!</a:t>
            </a:r>
          </a:p>
        </p:txBody>
      </p:sp>
    </p:spTree>
    <p:extLst>
      <p:ext uri="{BB962C8B-B14F-4D97-AF65-F5344CB8AC3E}">
        <p14:creationId xmlns:p14="http://schemas.microsoft.com/office/powerpoint/2010/main" val="1789767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90656" cy="4114800"/>
          </a:xfrm>
        </p:spPr>
        <p:txBody>
          <a:bodyPr/>
          <a:lstStyle/>
          <a:p>
            <a:r>
              <a:rPr lang="en-US" dirty="0"/>
              <a:t>If you don’t call </a:t>
            </a:r>
            <a:r>
              <a:rPr lang="en-US" dirty="0">
                <a:solidFill>
                  <a:srgbClr val="A06D3A"/>
                </a:solidFill>
              </a:rPr>
              <a:t>super(…) </a:t>
            </a:r>
            <a:r>
              <a:rPr lang="en-US" dirty="0"/>
              <a:t>or </a:t>
            </a:r>
            <a:r>
              <a:rPr lang="en-US" dirty="0">
                <a:solidFill>
                  <a:srgbClr val="A06D3A"/>
                </a:solidFill>
              </a:rPr>
              <a:t>this(…)</a:t>
            </a:r>
            <a:r>
              <a:rPr lang="en-US" dirty="0"/>
              <a:t>, then Java will insert a call to </a:t>
            </a:r>
            <a:r>
              <a:rPr lang="en-US" dirty="0">
                <a:solidFill>
                  <a:srgbClr val="A06D3A"/>
                </a:solidFill>
              </a:rPr>
              <a:t>super()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no-argument constructor </a:t>
            </a:r>
            <a:r>
              <a:rPr lang="en-US" dirty="0"/>
              <a:t>for the superclass</a:t>
            </a:r>
          </a:p>
          <a:p>
            <a:r>
              <a:rPr lang="en-US" dirty="0"/>
              <a:t>If superclass has no </a:t>
            </a:r>
            <a:r>
              <a:rPr lang="en-US" i="1" dirty="0"/>
              <a:t>no-argument</a:t>
            </a:r>
            <a:r>
              <a:rPr lang="en-US" dirty="0"/>
              <a:t> constructor, Java complains about </a:t>
            </a:r>
            <a:r>
              <a:rPr lang="en-US" i="1" dirty="0"/>
              <a:t>subclass</a:t>
            </a:r>
            <a:r>
              <a:rPr lang="en-US" dirty="0"/>
              <a:t> constructor</a:t>
            </a:r>
          </a:p>
          <a:p>
            <a:pPr marL="457200" lvl="1" indent="0">
              <a:buNone/>
            </a:pPr>
            <a:r>
              <a:rPr lang="en-US" sz="2400" u="wavyHeavy" dirty="0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public Child(</a:t>
            </a:r>
            <a:r>
              <a:rPr lang="en-US" sz="2400" u="wavyHeavy" dirty="0" err="1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int</a:t>
            </a:r>
            <a:r>
              <a:rPr lang="en-US" sz="2400" u="wavyHeavy" dirty="0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en-US" sz="2400" u="wavyHeavy" dirty="0" err="1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req</a:t>
            </a:r>
            <a:r>
              <a:rPr lang="en-US" sz="2400" u="wavyHeavy" dirty="0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)</a:t>
            </a:r>
            <a:r>
              <a:rPr lang="en-US" sz="2400" dirty="0">
                <a:solidFill>
                  <a:srgbClr val="A06D3A"/>
                </a:solidFill>
              </a:rPr>
              <a:t> { </a:t>
            </a:r>
            <a:r>
              <a:rPr lang="en-US" sz="2400" dirty="0" err="1">
                <a:solidFill>
                  <a:srgbClr val="A06D3A"/>
                </a:solidFill>
              </a:rPr>
              <a:t>myField</a:t>
            </a:r>
            <a:r>
              <a:rPr lang="en-US" sz="2400" dirty="0">
                <a:solidFill>
                  <a:srgbClr val="A06D3A"/>
                </a:solidFill>
              </a:rPr>
              <a:t> = </a:t>
            </a:r>
            <a:r>
              <a:rPr lang="en-US" sz="2400" dirty="0" err="1">
                <a:solidFill>
                  <a:srgbClr val="A06D3A"/>
                </a:solidFill>
              </a:rPr>
              <a:t>req</a:t>
            </a:r>
            <a:r>
              <a:rPr lang="en-US" sz="2400" dirty="0">
                <a:solidFill>
                  <a:srgbClr val="A06D3A"/>
                </a:solidFill>
              </a:rPr>
              <a:t>; }</a:t>
            </a:r>
          </a:p>
          <a:p>
            <a:pPr lvl="1"/>
            <a:r>
              <a:rPr lang="en-US" dirty="0"/>
              <a:t>constructor Parent in class Parent cannot be applied to given types</a:t>
            </a:r>
          </a:p>
        </p:txBody>
      </p:sp>
    </p:spTree>
    <p:extLst>
      <p:ext uri="{BB962C8B-B14F-4D97-AF65-F5344CB8AC3E}">
        <p14:creationId xmlns:p14="http://schemas.microsoft.com/office/powerpoint/2010/main" val="1260240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Person-Student-Faculty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 is our base class</a:t>
            </a:r>
          </a:p>
          <a:p>
            <a:pPr lvl="1"/>
            <a:r>
              <a:rPr lang="en-US" dirty="0"/>
              <a:t>has a name field</a:t>
            </a:r>
          </a:p>
          <a:p>
            <a:r>
              <a:rPr lang="en-US" dirty="0"/>
              <a:t>Student extends Person</a:t>
            </a:r>
          </a:p>
          <a:p>
            <a:pPr lvl="1"/>
            <a:r>
              <a:rPr lang="en-US" dirty="0"/>
              <a:t>has </a:t>
            </a:r>
            <a:r>
              <a:rPr lang="en-US" dirty="0" err="1"/>
              <a:t>studentNumber</a:t>
            </a:r>
            <a:r>
              <a:rPr lang="en-US" dirty="0"/>
              <a:t> and grade fields</a:t>
            </a:r>
          </a:p>
          <a:p>
            <a:r>
              <a:rPr lang="en-US" dirty="0"/>
              <a:t>Undergrad extends Student</a:t>
            </a:r>
          </a:p>
          <a:p>
            <a:pPr lvl="1"/>
            <a:r>
              <a:rPr lang="en-US" dirty="0"/>
              <a:t>has a year field</a:t>
            </a:r>
          </a:p>
          <a:p>
            <a:r>
              <a:rPr lang="en-US" dirty="0" err="1"/>
              <a:t>GradStudent</a:t>
            </a:r>
            <a:r>
              <a:rPr lang="en-US" dirty="0"/>
              <a:t> extends Student</a:t>
            </a:r>
          </a:p>
          <a:p>
            <a:pPr lvl="1"/>
            <a:r>
              <a:rPr lang="en-US" dirty="0"/>
              <a:t>has a </a:t>
            </a:r>
            <a:r>
              <a:rPr lang="en-US" dirty="0" err="1"/>
              <a:t>previousDegree</a:t>
            </a:r>
            <a:r>
              <a:rPr lang="en-US" dirty="0"/>
              <a:t> field</a:t>
            </a:r>
          </a:p>
        </p:txBody>
      </p:sp>
    </p:spTree>
    <p:extLst>
      <p:ext uri="{BB962C8B-B14F-4D97-AF65-F5344CB8AC3E}">
        <p14:creationId xmlns:p14="http://schemas.microsoft.com/office/powerpoint/2010/main" val="409450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Exceptional Circumstances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defRPr/>
            </a:pPr>
            <a:r>
              <a:rPr lang="en-US" dirty="0"/>
              <a:t>Reading numbers from user</a:t>
            </a:r>
          </a:p>
          <a:p>
            <a:pPr>
              <a:defRPr/>
            </a:pPr>
            <a:r>
              <a:rPr lang="en-US" dirty="0"/>
              <a:t>User types in a word</a:t>
            </a:r>
          </a:p>
          <a:p>
            <a:pPr lvl="1">
              <a:defRPr/>
            </a:pPr>
            <a:r>
              <a:rPr lang="en-US" dirty="0"/>
              <a:t>not the sort of thing we expected</a:t>
            </a:r>
          </a:p>
          <a:p>
            <a:pPr lvl="1">
              <a:defRPr/>
            </a:pPr>
            <a:r>
              <a:rPr lang="en-US" dirty="0"/>
              <a:t>program crashes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85813" y="4071938"/>
            <a:ext cx="7572375" cy="2236787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CA" sz="2000" dirty="0"/>
              <a:t>Enter a number:  </a:t>
            </a:r>
            <a:r>
              <a:rPr lang="en-CA" sz="2000" dirty="0">
                <a:solidFill>
                  <a:schemeClr val="accent5">
                    <a:lumMod val="90000"/>
                  </a:schemeClr>
                </a:solidFill>
              </a:rPr>
              <a:t>20</a:t>
            </a:r>
          </a:p>
          <a:p>
            <a:pPr>
              <a:defRPr/>
            </a:pPr>
            <a:r>
              <a:rPr lang="en-CA" sz="2000" dirty="0"/>
              <a:t>Enter another number:  </a:t>
            </a:r>
            <a:r>
              <a:rPr lang="en-CA" sz="2000" dirty="0">
                <a:solidFill>
                  <a:schemeClr val="accent5">
                    <a:lumMod val="90000"/>
                  </a:schemeClr>
                </a:solidFill>
              </a:rPr>
              <a:t>done</a:t>
            </a:r>
          </a:p>
          <a:p>
            <a:pPr>
              <a:defRPr/>
            </a:pPr>
            <a:r>
              <a:rPr lang="en-CA" sz="2000" dirty="0"/>
              <a:t>Exception in thread "main" </a:t>
            </a:r>
            <a:r>
              <a:rPr lang="en-CA" sz="2000" dirty="0" err="1"/>
              <a:t>java.util.InputMismatchException</a:t>
            </a:r>
            <a:endParaRPr lang="en-CA" sz="2000" dirty="0"/>
          </a:p>
          <a:p>
            <a:pPr>
              <a:defRPr/>
            </a:pPr>
            <a:r>
              <a:rPr lang="en-CA" sz="2000" dirty="0"/>
              <a:t>	at </a:t>
            </a:r>
            <a:r>
              <a:rPr lang="en-CA" sz="2000" dirty="0" err="1"/>
              <a:t>java.util.Scanner.throwFor</a:t>
            </a:r>
            <a:r>
              <a:rPr lang="en-CA" sz="2000" dirty="0"/>
              <a:t>(Scanner.java:840)</a:t>
            </a:r>
          </a:p>
          <a:p>
            <a:pPr>
              <a:defRPr/>
            </a:pPr>
            <a:r>
              <a:rPr lang="en-CA" sz="2000" dirty="0"/>
              <a:t>	at </a:t>
            </a:r>
            <a:r>
              <a:rPr lang="en-CA" sz="2000" dirty="0" err="1"/>
              <a:t>java.util.Scanner.next</a:t>
            </a:r>
            <a:r>
              <a:rPr lang="en-CA" sz="2000" dirty="0"/>
              <a:t>(Scanner.java:1461)</a:t>
            </a:r>
          </a:p>
          <a:p>
            <a:pPr>
              <a:defRPr/>
            </a:pPr>
            <a:r>
              <a:rPr lang="en-CA" sz="2000" dirty="0"/>
              <a:t>	at </a:t>
            </a:r>
            <a:r>
              <a:rPr lang="en-CA" sz="2000" dirty="0" err="1"/>
              <a:t>java.util.Scanner.nextDouble</a:t>
            </a:r>
            <a:r>
              <a:rPr lang="en-CA" sz="2000" dirty="0"/>
              <a:t>(Scanner.java:2387)</a:t>
            </a:r>
          </a:p>
          <a:p>
            <a:pPr>
              <a:defRPr/>
            </a:pPr>
            <a:r>
              <a:rPr lang="en-CA" sz="2000" dirty="0"/>
              <a:t>	at </a:t>
            </a:r>
            <a:r>
              <a:rPr lang="en-CA" sz="2000" dirty="0" err="1"/>
              <a:t>SumNumbers.main</a:t>
            </a:r>
            <a:r>
              <a:rPr lang="en-CA" sz="2000" dirty="0"/>
              <a:t>(SumNumbers.java:26)</a:t>
            </a:r>
          </a:p>
          <a:p>
            <a:pPr>
              <a:defRPr/>
            </a:pPr>
            <a:endParaRPr lang="en-CA" sz="2000" dirty="0"/>
          </a:p>
          <a:p>
            <a:pPr>
              <a:defRPr/>
            </a:pPr>
            <a:endParaRPr lang="en-CA" sz="2000" dirty="0"/>
          </a:p>
          <a:p>
            <a:pPr>
              <a:defRPr/>
            </a:pPr>
            <a:endParaRPr lang="en-CA" sz="2000" dirty="0"/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6208713" y="6396038"/>
            <a:ext cx="29352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/>
            <a:r>
              <a:rPr lang="en-CA" altLang="en-US" i="1">
                <a:solidFill>
                  <a:schemeClr val="bg2"/>
                </a:solidFill>
              </a:rPr>
              <a:t>see</a:t>
            </a:r>
            <a:r>
              <a:rPr lang="en-CA" altLang="en-US">
                <a:solidFill>
                  <a:schemeClr val="bg2"/>
                </a:solidFill>
              </a:rPr>
              <a:t> SumNumbers.java</a:t>
            </a:r>
            <a:endParaRPr lang="en-CA" altLang="en-US" i="1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Hierarchy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Person has a name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800" dirty="0"/>
              <a:t>Student has an A_NUMBER and a </a:t>
            </a:r>
            <a:br>
              <a:rPr lang="en-US" sz="2800" dirty="0"/>
            </a:br>
            <a:r>
              <a:rPr lang="en-US" sz="2800" dirty="0"/>
              <a:t>grade</a:t>
            </a:r>
          </a:p>
          <a:p>
            <a:pPr lvl="1"/>
            <a:endParaRPr lang="en-US" dirty="0"/>
          </a:p>
          <a:p>
            <a:r>
              <a:rPr lang="en-US" sz="2800" dirty="0"/>
              <a:t>Undergrad has a year</a:t>
            </a:r>
          </a:p>
          <a:p>
            <a:pPr lvl="1"/>
            <a:endParaRPr lang="en-US" dirty="0"/>
          </a:p>
          <a:p>
            <a:r>
              <a:rPr lang="en-US" sz="2800" dirty="0" err="1"/>
              <a:t>GradStudent</a:t>
            </a:r>
            <a:r>
              <a:rPr lang="en-US" sz="2800" dirty="0"/>
              <a:t> has a </a:t>
            </a:r>
            <a:r>
              <a:rPr lang="en-US" sz="2800" dirty="0" err="1"/>
              <a:t>previousDegree</a:t>
            </a:r>
            <a:endParaRPr lang="en-US" sz="2800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817670" y="2042034"/>
            <a:ext cx="1271588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kern="0" dirty="0"/>
              <a:t>Person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804248" y="3068960"/>
            <a:ext cx="1296144" cy="461963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Student</a:t>
            </a: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5286341" y="4365104"/>
            <a:ext cx="1879091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kern="0" dirty="0"/>
              <a:t>Undergrad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516762" y="5373216"/>
            <a:ext cx="1871662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GradStudent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8" name="Elbow Connector 23"/>
          <p:cNvCxnSpPr>
            <a:cxnSpLocks noChangeShapeType="1"/>
            <a:stCxn id="6" idx="0"/>
            <a:endCxn id="14" idx="3"/>
          </p:cNvCxnSpPr>
          <p:nvPr/>
        </p:nvCxnSpPr>
        <p:spPr bwMode="auto">
          <a:xfrm rot="5400000" flipH="1" flipV="1">
            <a:off x="6587647" y="3499288"/>
            <a:ext cx="504056" cy="1227577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Elbow Connector 23"/>
          <p:cNvCxnSpPr>
            <a:cxnSpLocks noChangeShapeType="1"/>
            <a:stCxn id="7" idx="0"/>
            <a:endCxn id="14" idx="3"/>
          </p:cNvCxnSpPr>
          <p:nvPr/>
        </p:nvCxnSpPr>
        <p:spPr bwMode="auto">
          <a:xfrm rot="5400000" flipH="1" flipV="1">
            <a:off x="6696944" y="4616697"/>
            <a:ext cx="1512168" cy="871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Elbow Connector 23"/>
          <p:cNvCxnSpPr>
            <a:cxnSpLocks noChangeShapeType="1"/>
            <a:stCxn id="5" idx="0"/>
            <a:endCxn id="15" idx="3"/>
          </p:cNvCxnSpPr>
          <p:nvPr/>
        </p:nvCxnSpPr>
        <p:spPr bwMode="auto">
          <a:xfrm rot="5400000" flipH="1" flipV="1">
            <a:off x="7326234" y="2941730"/>
            <a:ext cx="253316" cy="1144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Isosceles Triangle 50"/>
          <p:cNvSpPr>
            <a:spLocks noChangeArrowheads="1"/>
          </p:cNvSpPr>
          <p:nvPr/>
        </p:nvSpPr>
        <p:spPr bwMode="auto">
          <a:xfrm>
            <a:off x="7285983" y="3573711"/>
            <a:ext cx="334962" cy="287337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Isosceles Triangle 50"/>
          <p:cNvSpPr>
            <a:spLocks noChangeArrowheads="1"/>
          </p:cNvSpPr>
          <p:nvPr/>
        </p:nvSpPr>
        <p:spPr bwMode="auto">
          <a:xfrm>
            <a:off x="7285983" y="2528307"/>
            <a:ext cx="334962" cy="287337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2625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public class Person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private String name;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Person(String </a:t>
            </a:r>
            <a:r>
              <a:rPr lang="en-US" sz="2000" dirty="0" err="1">
                <a:solidFill>
                  <a:srgbClr val="A06D3A"/>
                </a:solidFill>
              </a:rPr>
              <a:t>reqName</a:t>
            </a:r>
            <a:r>
              <a:rPr lang="en-US" sz="2000" dirty="0">
                <a:solidFill>
                  <a:srgbClr val="A06D3A"/>
                </a:solidFill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    name = </a:t>
            </a:r>
            <a:r>
              <a:rPr lang="en-US" sz="2000" dirty="0" err="1">
                <a:solidFill>
                  <a:srgbClr val="A06D3A"/>
                </a:solidFill>
              </a:rPr>
              <a:t>reqName</a:t>
            </a:r>
            <a:r>
              <a:rPr lang="en-US" sz="2000" dirty="0">
                <a:solidFill>
                  <a:srgbClr val="A06D3A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String </a:t>
            </a:r>
            <a:r>
              <a:rPr lang="en-US" sz="2000" dirty="0" err="1">
                <a:solidFill>
                  <a:srgbClr val="A06D3A"/>
                </a:solidFill>
              </a:rPr>
              <a:t>getName</a:t>
            </a:r>
            <a:r>
              <a:rPr lang="en-US" sz="2000" dirty="0">
                <a:solidFill>
                  <a:srgbClr val="A06D3A"/>
                </a:solidFill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    return name;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void </a:t>
            </a:r>
            <a:r>
              <a:rPr lang="en-US" sz="2000" dirty="0" err="1">
                <a:solidFill>
                  <a:srgbClr val="A06D3A"/>
                </a:solidFill>
              </a:rPr>
              <a:t>setName</a:t>
            </a:r>
            <a:r>
              <a:rPr lang="en-US" sz="2000" dirty="0">
                <a:solidFill>
                  <a:srgbClr val="A06D3A"/>
                </a:solidFill>
              </a:rPr>
              <a:t>(String </a:t>
            </a:r>
            <a:r>
              <a:rPr lang="en-US" sz="2000" dirty="0" err="1">
                <a:solidFill>
                  <a:srgbClr val="A06D3A"/>
                </a:solidFill>
              </a:rPr>
              <a:t>newName</a:t>
            </a:r>
            <a:r>
              <a:rPr lang="en-US" sz="2000" dirty="0">
                <a:solidFill>
                  <a:srgbClr val="A06D3A"/>
                </a:solidFill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    name = </a:t>
            </a:r>
            <a:r>
              <a:rPr lang="en-US" sz="2000" dirty="0" err="1">
                <a:solidFill>
                  <a:srgbClr val="A06D3A"/>
                </a:solidFill>
              </a:rPr>
              <a:t>newName</a:t>
            </a:r>
            <a:r>
              <a:rPr lang="en-US" sz="2000" dirty="0">
                <a:solidFill>
                  <a:srgbClr val="A06D3A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}</a:t>
            </a:r>
            <a:endParaRPr lang="en-US" dirty="0">
              <a:solidFill>
                <a:srgbClr val="A06D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2539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050" y="1916832"/>
            <a:ext cx="7772400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public class Student extends Person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final String A_NUMBER;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private </a:t>
            </a:r>
            <a:r>
              <a:rPr lang="en-US" sz="2000" dirty="0" err="1">
                <a:solidFill>
                  <a:srgbClr val="A06D3A"/>
                </a:solidFill>
              </a:rPr>
              <a:t>int</a:t>
            </a:r>
            <a:r>
              <a:rPr lang="en-US" sz="2000" dirty="0">
                <a:solidFill>
                  <a:srgbClr val="A06D3A"/>
                </a:solidFill>
              </a:rPr>
              <a:t> grade;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Student(String </a:t>
            </a:r>
            <a:r>
              <a:rPr lang="en-US" sz="2000" dirty="0" err="1">
                <a:solidFill>
                  <a:srgbClr val="A06D3A"/>
                </a:solidFill>
              </a:rPr>
              <a:t>reqName</a:t>
            </a:r>
            <a:r>
              <a:rPr lang="en-US" sz="2000" dirty="0">
                <a:solidFill>
                  <a:srgbClr val="A06D3A"/>
                </a:solidFill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    super(</a:t>
            </a:r>
            <a:r>
              <a:rPr lang="en-US" sz="2000" dirty="0" err="1">
                <a:solidFill>
                  <a:srgbClr val="A06D3A"/>
                </a:solidFill>
              </a:rPr>
              <a:t>reqName</a:t>
            </a:r>
            <a:r>
              <a:rPr lang="en-US" sz="2000" dirty="0">
                <a:solidFill>
                  <a:srgbClr val="A06D3A"/>
                </a:solidFill>
              </a:rPr>
              <a:t>);    grade = 0;    A_NUMBER = </a:t>
            </a:r>
            <a:r>
              <a:rPr lang="en-US" sz="2000" dirty="0" err="1">
                <a:solidFill>
                  <a:srgbClr val="A06D3A"/>
                </a:solidFill>
              </a:rPr>
              <a:t>nextANumber</a:t>
            </a:r>
            <a:r>
              <a:rPr lang="en-US" sz="2000" dirty="0">
                <a:solidFill>
                  <a:srgbClr val="A06D3A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</a:t>
            </a:r>
            <a:r>
              <a:rPr lang="en-US" sz="2000" dirty="0" err="1">
                <a:solidFill>
                  <a:srgbClr val="A06D3A"/>
                </a:solidFill>
              </a:rPr>
              <a:t>int</a:t>
            </a:r>
            <a:r>
              <a:rPr lang="en-US" sz="2000" dirty="0">
                <a:solidFill>
                  <a:srgbClr val="A06D3A"/>
                </a:solidFill>
              </a:rPr>
              <a:t> </a:t>
            </a:r>
            <a:r>
              <a:rPr lang="en-US" sz="2000" dirty="0" err="1">
                <a:solidFill>
                  <a:srgbClr val="A06D3A"/>
                </a:solidFill>
              </a:rPr>
              <a:t>getGrade</a:t>
            </a:r>
            <a:r>
              <a:rPr lang="en-US" sz="2000" dirty="0">
                <a:solidFill>
                  <a:srgbClr val="A06D3A"/>
                </a:solidFill>
              </a:rPr>
              <a:t>() {    return grade;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void </a:t>
            </a:r>
            <a:r>
              <a:rPr lang="en-US" sz="2000" dirty="0" err="1">
                <a:solidFill>
                  <a:srgbClr val="A06D3A"/>
                </a:solidFill>
              </a:rPr>
              <a:t>setGrade</a:t>
            </a:r>
            <a:r>
              <a:rPr lang="en-US" sz="2000" dirty="0">
                <a:solidFill>
                  <a:srgbClr val="A06D3A"/>
                </a:solidFill>
              </a:rPr>
              <a:t>(</a:t>
            </a:r>
            <a:r>
              <a:rPr lang="en-US" sz="2000" dirty="0" err="1">
                <a:solidFill>
                  <a:srgbClr val="A06D3A"/>
                </a:solidFill>
              </a:rPr>
              <a:t>int</a:t>
            </a:r>
            <a:r>
              <a:rPr lang="en-US" sz="2000" dirty="0">
                <a:solidFill>
                  <a:srgbClr val="A06D3A"/>
                </a:solidFill>
              </a:rPr>
              <a:t> </a:t>
            </a:r>
            <a:r>
              <a:rPr lang="en-US" sz="2000" dirty="0" err="1">
                <a:solidFill>
                  <a:srgbClr val="A06D3A"/>
                </a:solidFill>
              </a:rPr>
              <a:t>newGrade</a:t>
            </a:r>
            <a:r>
              <a:rPr lang="en-US" sz="2000" dirty="0">
                <a:solidFill>
                  <a:srgbClr val="A06D3A"/>
                </a:solidFill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    if (</a:t>
            </a:r>
            <a:r>
              <a:rPr lang="en-US" sz="2000" dirty="0" err="1">
                <a:solidFill>
                  <a:srgbClr val="A06D3A"/>
                </a:solidFill>
              </a:rPr>
              <a:t>Student.isValidGrade</a:t>
            </a:r>
            <a:r>
              <a:rPr lang="en-US" sz="2000" dirty="0">
                <a:solidFill>
                  <a:srgbClr val="A06D3A"/>
                </a:solidFill>
              </a:rPr>
              <a:t>(</a:t>
            </a:r>
            <a:r>
              <a:rPr lang="en-US" sz="2000" dirty="0" err="1">
                <a:solidFill>
                  <a:srgbClr val="A06D3A"/>
                </a:solidFill>
              </a:rPr>
              <a:t>newGrade</a:t>
            </a:r>
            <a:r>
              <a:rPr lang="en-US" sz="2000" dirty="0">
                <a:solidFill>
                  <a:srgbClr val="A06D3A"/>
                </a:solidFill>
              </a:rPr>
              <a:t>)) {grade = </a:t>
            </a:r>
            <a:r>
              <a:rPr lang="en-US" sz="2000" dirty="0" err="1">
                <a:solidFill>
                  <a:srgbClr val="A06D3A"/>
                </a:solidFill>
              </a:rPr>
              <a:t>newGrade</a:t>
            </a:r>
            <a:r>
              <a:rPr lang="en-US" sz="2000" dirty="0">
                <a:solidFill>
                  <a:srgbClr val="A06D3A"/>
                </a:solidFill>
              </a:rPr>
              <a:t>;}else{…}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private static </a:t>
            </a:r>
            <a:r>
              <a:rPr lang="en-US" sz="2000" dirty="0" err="1">
                <a:solidFill>
                  <a:srgbClr val="A06D3A"/>
                </a:solidFill>
              </a:rPr>
              <a:t>int</a:t>
            </a:r>
            <a:r>
              <a:rPr lang="en-US" sz="2000" dirty="0">
                <a:solidFill>
                  <a:srgbClr val="A06D3A"/>
                </a:solidFill>
              </a:rPr>
              <a:t> </a:t>
            </a:r>
            <a:r>
              <a:rPr lang="en-US" sz="2000" dirty="0" err="1">
                <a:solidFill>
                  <a:srgbClr val="A06D3A"/>
                </a:solidFill>
              </a:rPr>
              <a:t>numStudents</a:t>
            </a:r>
            <a:r>
              <a:rPr lang="en-US" sz="2000" dirty="0">
                <a:solidFill>
                  <a:srgbClr val="A06D3A"/>
                </a:solidFill>
              </a:rPr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private static String </a:t>
            </a:r>
            <a:r>
              <a:rPr lang="en-US" sz="2000" dirty="0" err="1">
                <a:solidFill>
                  <a:srgbClr val="A06D3A"/>
                </a:solidFill>
              </a:rPr>
              <a:t>nextANumber</a:t>
            </a:r>
            <a:r>
              <a:rPr lang="en-US" sz="2000" dirty="0">
                <a:solidFill>
                  <a:srgbClr val="A06D3A"/>
                </a:solidFill>
              </a:rPr>
              <a:t>() {    return …;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static </a:t>
            </a:r>
            <a:r>
              <a:rPr lang="en-US" sz="2000" dirty="0" err="1">
                <a:solidFill>
                  <a:srgbClr val="A06D3A"/>
                </a:solidFill>
              </a:rPr>
              <a:t>boolean</a:t>
            </a:r>
            <a:r>
              <a:rPr lang="en-US" sz="2000" dirty="0">
                <a:solidFill>
                  <a:srgbClr val="A06D3A"/>
                </a:solidFill>
              </a:rPr>
              <a:t> </a:t>
            </a:r>
            <a:r>
              <a:rPr lang="en-US" sz="2000" dirty="0" err="1">
                <a:solidFill>
                  <a:srgbClr val="A06D3A"/>
                </a:solidFill>
              </a:rPr>
              <a:t>isValidGrade</a:t>
            </a:r>
            <a:r>
              <a:rPr lang="en-US" sz="2000" dirty="0">
                <a:solidFill>
                  <a:srgbClr val="A06D3A"/>
                </a:solidFill>
              </a:rPr>
              <a:t>(</a:t>
            </a:r>
            <a:r>
              <a:rPr lang="en-US" sz="2000" dirty="0" err="1">
                <a:solidFill>
                  <a:srgbClr val="A06D3A"/>
                </a:solidFill>
              </a:rPr>
              <a:t>int</a:t>
            </a:r>
            <a:r>
              <a:rPr lang="en-US" sz="2000" dirty="0">
                <a:solidFill>
                  <a:srgbClr val="A06D3A"/>
                </a:solidFill>
              </a:rPr>
              <a:t> g) {    return …;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}</a:t>
            </a:r>
            <a:endParaRPr lang="en-US" dirty="0">
              <a:solidFill>
                <a:srgbClr val="A06D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6016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Undergrad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public class Undergrad extends Student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private </a:t>
            </a:r>
            <a:r>
              <a:rPr lang="en-US" sz="2000" dirty="0" err="1">
                <a:solidFill>
                  <a:srgbClr val="A06D3A"/>
                </a:solidFill>
              </a:rPr>
              <a:t>int</a:t>
            </a:r>
            <a:r>
              <a:rPr lang="en-US" sz="2000" dirty="0">
                <a:solidFill>
                  <a:srgbClr val="A06D3A"/>
                </a:solidFill>
              </a:rPr>
              <a:t> year;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Undergrad(String </a:t>
            </a:r>
            <a:r>
              <a:rPr lang="en-US" sz="2000" dirty="0" err="1">
                <a:solidFill>
                  <a:srgbClr val="A06D3A"/>
                </a:solidFill>
              </a:rPr>
              <a:t>reqName</a:t>
            </a:r>
            <a:r>
              <a:rPr lang="en-US" sz="2000" dirty="0">
                <a:solidFill>
                  <a:srgbClr val="A06D3A"/>
                </a:solidFill>
              </a:rPr>
              <a:t>, </a:t>
            </a:r>
            <a:r>
              <a:rPr lang="en-US" sz="2000" dirty="0" err="1">
                <a:solidFill>
                  <a:srgbClr val="A06D3A"/>
                </a:solidFill>
              </a:rPr>
              <a:t>int</a:t>
            </a:r>
            <a:r>
              <a:rPr lang="en-US" sz="2000" dirty="0">
                <a:solidFill>
                  <a:srgbClr val="A06D3A"/>
                </a:solidFill>
              </a:rPr>
              <a:t> </a:t>
            </a:r>
            <a:r>
              <a:rPr lang="en-US" sz="2000" dirty="0" err="1">
                <a:solidFill>
                  <a:srgbClr val="A06D3A"/>
                </a:solidFill>
              </a:rPr>
              <a:t>reqYear</a:t>
            </a:r>
            <a:r>
              <a:rPr lang="en-US" sz="2000" dirty="0">
                <a:solidFill>
                  <a:srgbClr val="A06D3A"/>
                </a:solidFill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    super(</a:t>
            </a:r>
            <a:r>
              <a:rPr lang="en-US" sz="2000" dirty="0" err="1">
                <a:solidFill>
                  <a:srgbClr val="A06D3A"/>
                </a:solidFill>
              </a:rPr>
              <a:t>reqName</a:t>
            </a:r>
            <a:r>
              <a:rPr lang="en-US" sz="2000" dirty="0">
                <a:solidFill>
                  <a:srgbClr val="A06D3A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    year = </a:t>
            </a:r>
            <a:r>
              <a:rPr lang="en-US" sz="2000" dirty="0" err="1">
                <a:solidFill>
                  <a:srgbClr val="A06D3A"/>
                </a:solidFill>
              </a:rPr>
              <a:t>reqYear</a:t>
            </a:r>
            <a:r>
              <a:rPr lang="en-US" sz="2000" dirty="0">
                <a:solidFill>
                  <a:srgbClr val="A06D3A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Undergrad(String </a:t>
            </a:r>
            <a:r>
              <a:rPr lang="en-US" sz="2000" dirty="0" err="1">
                <a:solidFill>
                  <a:srgbClr val="A06D3A"/>
                </a:solidFill>
              </a:rPr>
              <a:t>reqName</a:t>
            </a:r>
            <a:r>
              <a:rPr lang="en-US" sz="2000" dirty="0">
                <a:solidFill>
                  <a:srgbClr val="A06D3A"/>
                </a:solidFill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    this(</a:t>
            </a:r>
            <a:r>
              <a:rPr lang="en-US" sz="2000" dirty="0" err="1">
                <a:solidFill>
                  <a:srgbClr val="A06D3A"/>
                </a:solidFill>
              </a:rPr>
              <a:t>reqName</a:t>
            </a:r>
            <a:r>
              <a:rPr lang="en-US" sz="2000" dirty="0">
                <a:solidFill>
                  <a:srgbClr val="A06D3A"/>
                </a:solidFill>
              </a:rPr>
              <a:t>, 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</a:t>
            </a:r>
            <a:r>
              <a:rPr lang="en-US" sz="2000" dirty="0" err="1">
                <a:solidFill>
                  <a:srgbClr val="A06D3A"/>
                </a:solidFill>
              </a:rPr>
              <a:t>int</a:t>
            </a:r>
            <a:r>
              <a:rPr lang="en-US" sz="2000" dirty="0">
                <a:solidFill>
                  <a:srgbClr val="A06D3A"/>
                </a:solidFill>
              </a:rPr>
              <a:t> </a:t>
            </a:r>
            <a:r>
              <a:rPr lang="en-US" sz="2000" dirty="0" err="1">
                <a:solidFill>
                  <a:srgbClr val="A06D3A"/>
                </a:solidFill>
              </a:rPr>
              <a:t>getYear</a:t>
            </a:r>
            <a:r>
              <a:rPr lang="en-US" sz="2000" dirty="0">
                <a:solidFill>
                  <a:srgbClr val="A06D3A"/>
                </a:solidFill>
              </a:rPr>
              <a:t>() {    return year;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void </a:t>
            </a:r>
            <a:r>
              <a:rPr lang="en-US" sz="2000" dirty="0" err="1">
                <a:solidFill>
                  <a:srgbClr val="A06D3A"/>
                </a:solidFill>
              </a:rPr>
              <a:t>setYear</a:t>
            </a:r>
            <a:r>
              <a:rPr lang="en-US" sz="2000" dirty="0">
                <a:solidFill>
                  <a:srgbClr val="A06D3A"/>
                </a:solidFill>
              </a:rPr>
              <a:t>(</a:t>
            </a:r>
            <a:r>
              <a:rPr lang="en-US" sz="2000" dirty="0" err="1">
                <a:solidFill>
                  <a:srgbClr val="A06D3A"/>
                </a:solidFill>
              </a:rPr>
              <a:t>int</a:t>
            </a:r>
            <a:r>
              <a:rPr lang="en-US" sz="2000" dirty="0">
                <a:solidFill>
                  <a:srgbClr val="A06D3A"/>
                </a:solidFill>
              </a:rPr>
              <a:t> </a:t>
            </a:r>
            <a:r>
              <a:rPr lang="en-US" sz="2000" dirty="0" err="1">
                <a:solidFill>
                  <a:srgbClr val="A06D3A"/>
                </a:solidFill>
              </a:rPr>
              <a:t>newYear</a:t>
            </a:r>
            <a:r>
              <a:rPr lang="en-US" sz="2000" dirty="0">
                <a:solidFill>
                  <a:srgbClr val="A06D3A"/>
                </a:solidFill>
              </a:rPr>
              <a:t>) {    year = </a:t>
            </a:r>
            <a:r>
              <a:rPr lang="en-US" sz="2000" dirty="0" err="1">
                <a:solidFill>
                  <a:srgbClr val="A06D3A"/>
                </a:solidFill>
              </a:rPr>
              <a:t>newYear</a:t>
            </a:r>
            <a:r>
              <a:rPr lang="en-US" sz="2000" dirty="0">
                <a:solidFill>
                  <a:srgbClr val="A06D3A"/>
                </a:solidFill>
              </a:rPr>
              <a:t>;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}</a:t>
            </a:r>
            <a:endParaRPr lang="en-US" dirty="0">
              <a:solidFill>
                <a:srgbClr val="A06D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2983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GradStudent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public class </a:t>
            </a:r>
            <a:r>
              <a:rPr lang="en-US" sz="2000" dirty="0" err="1">
                <a:solidFill>
                  <a:srgbClr val="A06D3A"/>
                </a:solidFill>
              </a:rPr>
              <a:t>GradStudent</a:t>
            </a:r>
            <a:r>
              <a:rPr lang="en-US" sz="2000" dirty="0">
                <a:solidFill>
                  <a:srgbClr val="A06D3A"/>
                </a:solidFill>
              </a:rPr>
              <a:t> extends Student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final String </a:t>
            </a:r>
            <a:r>
              <a:rPr lang="en-US" sz="2000" dirty="0" err="1">
                <a:solidFill>
                  <a:srgbClr val="A06D3A"/>
                </a:solidFill>
              </a:rPr>
              <a:t>previousDegree</a:t>
            </a:r>
            <a:r>
              <a:rPr lang="en-US" sz="2000" dirty="0">
                <a:solidFill>
                  <a:srgbClr val="A06D3A"/>
                </a:solidFill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public </a:t>
            </a:r>
            <a:r>
              <a:rPr lang="en-US" sz="2000" dirty="0" err="1">
                <a:solidFill>
                  <a:srgbClr val="A06D3A"/>
                </a:solidFill>
              </a:rPr>
              <a:t>GradStudent</a:t>
            </a:r>
            <a:r>
              <a:rPr lang="en-US" sz="2000" dirty="0">
                <a:solidFill>
                  <a:srgbClr val="A06D3A"/>
                </a:solidFill>
              </a:rPr>
              <a:t>(String </a:t>
            </a:r>
            <a:r>
              <a:rPr lang="en-US" sz="2000" dirty="0" err="1">
                <a:solidFill>
                  <a:srgbClr val="A06D3A"/>
                </a:solidFill>
              </a:rPr>
              <a:t>reqName</a:t>
            </a:r>
            <a:r>
              <a:rPr lang="en-US" sz="2000" dirty="0">
                <a:solidFill>
                  <a:srgbClr val="A06D3A"/>
                </a:solidFill>
              </a:rPr>
              <a:t>, String </a:t>
            </a:r>
            <a:r>
              <a:rPr lang="en-US" sz="2000" dirty="0" err="1">
                <a:solidFill>
                  <a:srgbClr val="A06D3A"/>
                </a:solidFill>
              </a:rPr>
              <a:t>reqPrevDeg</a:t>
            </a:r>
            <a:r>
              <a:rPr lang="en-US" sz="2000" dirty="0">
                <a:solidFill>
                  <a:srgbClr val="A06D3A"/>
                </a:solidFill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    super(</a:t>
            </a:r>
            <a:r>
              <a:rPr lang="en-US" sz="2000" dirty="0" err="1">
                <a:solidFill>
                  <a:srgbClr val="A06D3A"/>
                </a:solidFill>
              </a:rPr>
              <a:t>reqName</a:t>
            </a:r>
            <a:r>
              <a:rPr lang="en-US" sz="2000" dirty="0">
                <a:solidFill>
                  <a:srgbClr val="A06D3A"/>
                </a:solidFill>
              </a:rPr>
              <a:t>);</a:t>
            </a:r>
            <a:br>
              <a:rPr lang="en-US" sz="2000" dirty="0">
                <a:solidFill>
                  <a:srgbClr val="A06D3A"/>
                </a:solidFill>
              </a:rPr>
            </a:br>
            <a:r>
              <a:rPr lang="en-US" sz="2000" dirty="0">
                <a:solidFill>
                  <a:srgbClr val="A06D3A"/>
                </a:solidFill>
              </a:rPr>
              <a:t>        </a:t>
            </a:r>
            <a:r>
              <a:rPr lang="en-US" sz="2000" dirty="0" err="1">
                <a:solidFill>
                  <a:srgbClr val="A06D3A"/>
                </a:solidFill>
              </a:rPr>
              <a:t>previousDegree</a:t>
            </a:r>
            <a:r>
              <a:rPr lang="en-US" sz="2000" dirty="0">
                <a:solidFill>
                  <a:srgbClr val="A06D3A"/>
                </a:solidFill>
              </a:rPr>
              <a:t> = </a:t>
            </a:r>
            <a:r>
              <a:rPr lang="en-US" sz="2000" dirty="0" err="1">
                <a:solidFill>
                  <a:srgbClr val="A06D3A"/>
                </a:solidFill>
              </a:rPr>
              <a:t>reqPrevDegree</a:t>
            </a:r>
            <a:r>
              <a:rPr lang="en-US" sz="2000" dirty="0">
                <a:solidFill>
                  <a:srgbClr val="A06D3A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A06D3A"/>
                </a:solidFill>
              </a:rPr>
              <a:t>}</a:t>
            </a:r>
            <a:endParaRPr lang="en-US" dirty="0">
              <a:solidFill>
                <a:srgbClr val="A06D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0384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Object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There is a class in Java called Object</a:t>
            </a:r>
          </a:p>
          <a:p>
            <a:pPr>
              <a:defRPr/>
            </a:pPr>
            <a:r>
              <a:rPr lang="en-CA" dirty="0"/>
              <a:t>If a class has no extends clause…</a:t>
            </a:r>
          </a:p>
          <a:p>
            <a:pPr>
              <a:defRPr/>
            </a:pPr>
            <a:r>
              <a:rPr lang="en-CA" dirty="0"/>
              <a:t>…then it extends Object</a:t>
            </a:r>
          </a:p>
          <a:p>
            <a:pPr lvl="1">
              <a:defRPr/>
            </a:pPr>
            <a:r>
              <a:rPr lang="en-CA" dirty="0"/>
              <a:t>our Person class extends Object</a:t>
            </a:r>
          </a:p>
          <a:p>
            <a:pPr>
              <a:defRPr/>
            </a:pPr>
            <a:r>
              <a:rPr lang="en-CA" dirty="0"/>
              <a:t>So every class extends Object</a:t>
            </a:r>
          </a:p>
          <a:p>
            <a:pPr lvl="1">
              <a:defRPr/>
            </a:pPr>
            <a:r>
              <a:rPr lang="en-CA" dirty="0"/>
              <a:t>is a child, grandchild, great-grandchild, …</a:t>
            </a:r>
          </a:p>
          <a:p>
            <a:pPr>
              <a:defRPr/>
            </a:pPr>
            <a:r>
              <a:rPr lang="en-CA" dirty="0"/>
              <a:t>Every class inherits Object’s methods</a:t>
            </a:r>
          </a:p>
          <a:p>
            <a:pPr lvl="1">
              <a:defRPr/>
            </a:pPr>
            <a:r>
              <a:rPr lang="en-CA" dirty="0"/>
              <a:t>or the modified versions its parent class has</a:t>
            </a:r>
          </a:p>
        </p:txBody>
      </p:sp>
    </p:spTree>
    <p:extLst>
      <p:ext uri="{BB962C8B-B14F-4D97-AF65-F5344CB8AC3E}">
        <p14:creationId xmlns:p14="http://schemas.microsoft.com/office/powerpoint/2010/main" val="36557329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Object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Has 11, but we’re most concerned with:</a:t>
            </a:r>
          </a:p>
          <a:p>
            <a:pPr lvl="1">
              <a:defRPr/>
            </a:pPr>
            <a:r>
              <a:rPr lang="en-CA" dirty="0" err="1"/>
              <a:t>toString</a:t>
            </a:r>
            <a:r>
              <a:rPr lang="en-CA" dirty="0"/>
              <a:t>() – this is how I should be printed.</a:t>
            </a:r>
          </a:p>
          <a:p>
            <a:pPr lvl="1">
              <a:defRPr/>
            </a:pPr>
            <a:r>
              <a:rPr lang="en-CA" dirty="0"/>
              <a:t>equals(Object other) – am I equals to other?</a:t>
            </a:r>
          </a:p>
          <a:p>
            <a:pPr>
              <a:defRPr/>
            </a:pPr>
            <a:r>
              <a:rPr lang="en-CA" dirty="0"/>
              <a:t>Object definitions:</a:t>
            </a:r>
          </a:p>
          <a:p>
            <a:pPr lvl="1">
              <a:defRPr/>
            </a:pPr>
            <a:r>
              <a:rPr lang="en-CA" dirty="0" err="1"/>
              <a:t>toString</a:t>
            </a:r>
            <a:r>
              <a:rPr lang="en-CA" dirty="0"/>
              <a:t>() – “</a:t>
            </a:r>
            <a:r>
              <a:rPr lang="en-CA" i="1" dirty="0" err="1"/>
              <a:t>Clas</a:t>
            </a:r>
            <a:r>
              <a:rPr lang="en-CA" dirty="0" err="1"/>
              <a:t>s@</a:t>
            </a:r>
            <a:r>
              <a:rPr lang="en-CA" i="1" dirty="0" err="1"/>
              <a:t>hashcode</a:t>
            </a:r>
            <a:r>
              <a:rPr lang="en-CA" dirty="0"/>
              <a:t>”</a:t>
            </a:r>
          </a:p>
          <a:p>
            <a:pPr lvl="1">
              <a:defRPr/>
            </a:pPr>
            <a:r>
              <a:rPr lang="en-CA" dirty="0">
                <a:solidFill>
                  <a:schemeClr val="accent1"/>
                </a:solidFill>
              </a:rPr>
              <a:t>equals(Object other)</a:t>
            </a:r>
            <a:r>
              <a:rPr lang="en-CA" dirty="0"/>
              <a:t>: same as </a:t>
            </a:r>
            <a:r>
              <a:rPr lang="en-CA" dirty="0">
                <a:solidFill>
                  <a:schemeClr val="accent1"/>
                </a:solidFill>
              </a:rPr>
              <a:t>this == other</a:t>
            </a:r>
          </a:p>
          <a:p>
            <a:pPr>
              <a:defRPr/>
            </a:pPr>
            <a:r>
              <a:rPr lang="en-CA" dirty="0"/>
              <a:t>print/</a:t>
            </a:r>
            <a:r>
              <a:rPr lang="en-CA" dirty="0" err="1"/>
              <a:t>println</a:t>
            </a:r>
            <a:r>
              <a:rPr lang="en-CA" dirty="0"/>
              <a:t> automatically uses </a:t>
            </a:r>
            <a:r>
              <a:rPr lang="en-CA" dirty="0" err="1"/>
              <a:t>toString</a:t>
            </a:r>
            <a:r>
              <a:rPr lang="en-CA" dirty="0"/>
              <a:t>():</a:t>
            </a:r>
          </a:p>
          <a:p>
            <a:pPr lvl="2">
              <a:buFontTx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Circle c = new Circle(5.2); </a:t>
            </a:r>
            <a:r>
              <a:rPr lang="en-CA" i="1" dirty="0" err="1">
                <a:solidFill>
                  <a:schemeClr val="accent1"/>
                </a:solidFill>
              </a:rPr>
              <a:t>Sopln</a:t>
            </a:r>
            <a:r>
              <a:rPr lang="en-CA" dirty="0">
                <a:solidFill>
                  <a:schemeClr val="accent1"/>
                </a:solidFill>
              </a:rPr>
              <a:t>(c);</a:t>
            </a:r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1600200" y="6019800"/>
            <a:ext cx="4648200" cy="381000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Circle@9304b1</a:t>
            </a:r>
          </a:p>
        </p:txBody>
      </p:sp>
    </p:spTree>
    <p:extLst>
      <p:ext uri="{BB962C8B-B14F-4D97-AF65-F5344CB8AC3E}">
        <p14:creationId xmlns:p14="http://schemas.microsoft.com/office/powerpoint/2010/main" val="30556923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Over-Riding </a:t>
            </a:r>
            <a:r>
              <a:rPr lang="en-CA" dirty="0" err="1"/>
              <a:t>toString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Nice to do for any class you create</a:t>
            </a:r>
          </a:p>
          <a:p>
            <a:pPr lvl="1">
              <a:defRPr/>
            </a:pPr>
            <a:r>
              <a:rPr lang="en-CA" dirty="0"/>
              <a:t>so prints something nicer than Circle@9304b1</a:t>
            </a:r>
          </a:p>
          <a:p>
            <a:pPr>
              <a:defRPr/>
            </a:pPr>
            <a:r>
              <a:rPr lang="en-CA" dirty="0"/>
              <a:t>Method </a:t>
            </a:r>
            <a:r>
              <a:rPr lang="en-CA" i="1" dirty="0"/>
              <a:t>returns</a:t>
            </a:r>
            <a:r>
              <a:rPr lang="en-CA" dirty="0"/>
              <a:t> the String to print</a:t>
            </a:r>
          </a:p>
          <a:p>
            <a:pPr lvl="1">
              <a:defRPr/>
            </a:pPr>
            <a:r>
              <a:rPr lang="en-CA" dirty="0"/>
              <a:t>it </a:t>
            </a:r>
            <a:r>
              <a:rPr lang="en-CA" b="1" i="1" dirty="0"/>
              <a:t>does not print</a:t>
            </a:r>
            <a:r>
              <a:rPr lang="en-CA" b="1" dirty="0"/>
              <a:t> </a:t>
            </a:r>
            <a:r>
              <a:rPr lang="en-CA" dirty="0"/>
              <a:t>the String!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class Circle {</a:t>
            </a:r>
          </a:p>
          <a:p>
            <a:pPr lvl="1"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@Override</a:t>
            </a:r>
          </a:p>
          <a:p>
            <a:pPr lvl="1"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public String </a:t>
            </a:r>
            <a:r>
              <a:rPr lang="en-CA" sz="2000" dirty="0" err="1">
                <a:solidFill>
                  <a:srgbClr val="A06D3A"/>
                </a:solidFill>
              </a:rPr>
              <a:t>toString</a:t>
            </a:r>
            <a:r>
              <a:rPr lang="en-CA" sz="2000" dirty="0">
                <a:solidFill>
                  <a:srgbClr val="A06D3A"/>
                </a:solidFill>
              </a:rPr>
              <a:t>() { </a:t>
            </a:r>
            <a:r>
              <a:rPr lang="en-CA" sz="2000" b="1" dirty="0">
                <a:solidFill>
                  <a:srgbClr val="A06D3A"/>
                </a:solidFill>
              </a:rPr>
              <a:t>return</a:t>
            </a:r>
            <a:r>
              <a:rPr lang="en-CA" sz="2000" dirty="0">
                <a:solidFill>
                  <a:srgbClr val="A06D3A"/>
                </a:solidFill>
              </a:rPr>
              <a:t> "Circle (r = " + radius + ")"; }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…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    Circle c = new Circle(5.2); </a:t>
            </a:r>
            <a:r>
              <a:rPr lang="en-CA" sz="2000" b="1" dirty="0" err="1">
                <a:solidFill>
                  <a:schemeClr val="accent1"/>
                </a:solidFill>
              </a:rPr>
              <a:t>System.out.println</a:t>
            </a:r>
            <a:r>
              <a:rPr lang="en-CA" sz="2000" b="1" dirty="0">
                <a:solidFill>
                  <a:schemeClr val="accent1"/>
                </a:solidFill>
              </a:rPr>
              <a:t>(c)</a:t>
            </a:r>
            <a:r>
              <a:rPr lang="en-CA" sz="2000" dirty="0">
                <a:solidFill>
                  <a:schemeClr val="accent1"/>
                </a:solidFill>
              </a:rPr>
              <a:t>;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1676400" y="6216352"/>
            <a:ext cx="4648200" cy="381000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Circle (r = 5.2)</a:t>
            </a:r>
          </a:p>
        </p:txBody>
      </p:sp>
    </p:spTree>
    <p:extLst>
      <p:ext uri="{BB962C8B-B14F-4D97-AF65-F5344CB8AC3E}">
        <p14:creationId xmlns:p14="http://schemas.microsoft.com/office/powerpoint/2010/main" val="40964941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Over-Riding </a:t>
            </a:r>
            <a:r>
              <a:rPr lang="en-US" dirty="0" err="1"/>
              <a:t>toString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Person: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A06D3A"/>
                </a:solidFill>
              </a:rPr>
              <a:t>@Override public String </a:t>
            </a:r>
            <a:r>
              <a:rPr lang="en-US" sz="2400" dirty="0" err="1">
                <a:solidFill>
                  <a:srgbClr val="A06D3A"/>
                </a:solidFill>
              </a:rPr>
              <a:t>toString</a:t>
            </a:r>
            <a:r>
              <a:rPr lang="en-US" sz="2400" dirty="0">
                <a:solidFill>
                  <a:srgbClr val="A06D3A"/>
                </a:solidFill>
              </a:rPr>
              <a:t>() { return name; }</a:t>
            </a:r>
          </a:p>
          <a:p>
            <a:r>
              <a:rPr lang="en-US" dirty="0"/>
              <a:t>In Student: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A06D3A"/>
                </a:solidFill>
              </a:rPr>
              <a:t>@Override public String </a:t>
            </a:r>
            <a:r>
              <a:rPr lang="en-US" sz="2400" dirty="0" err="1">
                <a:solidFill>
                  <a:srgbClr val="A06D3A"/>
                </a:solidFill>
              </a:rPr>
              <a:t>toString</a:t>
            </a:r>
            <a:r>
              <a:rPr lang="en-US" sz="2400" dirty="0">
                <a:solidFill>
                  <a:srgbClr val="A06D3A"/>
                </a:solidFill>
              </a:rPr>
              <a:t>() {</a:t>
            </a:r>
            <a:br>
              <a:rPr lang="en-US" sz="2400" dirty="0">
                <a:solidFill>
                  <a:srgbClr val="A06D3A"/>
                </a:solidFill>
              </a:rPr>
            </a:br>
            <a:r>
              <a:rPr lang="en-US" sz="2400" dirty="0">
                <a:solidFill>
                  <a:srgbClr val="A06D3A"/>
                </a:solidFill>
              </a:rPr>
              <a:t>    return </a:t>
            </a:r>
            <a:r>
              <a:rPr lang="en-US" sz="2400" dirty="0" err="1">
                <a:solidFill>
                  <a:srgbClr val="A06D3A"/>
                </a:solidFill>
              </a:rPr>
              <a:t>getName</a:t>
            </a:r>
            <a:r>
              <a:rPr lang="en-US" sz="2400" dirty="0">
                <a:solidFill>
                  <a:srgbClr val="A06D3A"/>
                </a:solidFill>
              </a:rPr>
              <a:t>() + " (" + A_NUMBER + ")“;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A06D3A"/>
                </a:solidFill>
              </a:rPr>
              <a:t>}</a:t>
            </a:r>
          </a:p>
          <a:p>
            <a:r>
              <a:rPr lang="en-US" dirty="0"/>
              <a:t>In </a:t>
            </a:r>
            <a:r>
              <a:rPr lang="en-US" dirty="0" err="1"/>
              <a:t>GradStudent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A06D3A"/>
                </a:solidFill>
              </a:rPr>
              <a:t>@Override public String </a:t>
            </a:r>
            <a:r>
              <a:rPr lang="en-US" sz="2400" dirty="0" err="1">
                <a:solidFill>
                  <a:srgbClr val="A06D3A"/>
                </a:solidFill>
              </a:rPr>
              <a:t>toString</a:t>
            </a:r>
            <a:r>
              <a:rPr lang="en-US" sz="2400" dirty="0">
                <a:solidFill>
                  <a:srgbClr val="A06D3A"/>
                </a:solidFill>
              </a:rPr>
              <a:t> {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A06D3A"/>
                </a:solidFill>
              </a:rPr>
              <a:t>        return </a:t>
            </a:r>
            <a:r>
              <a:rPr lang="en-US" sz="2400" dirty="0" err="1">
                <a:solidFill>
                  <a:srgbClr val="A06D3A"/>
                </a:solidFill>
              </a:rPr>
              <a:t>getName</a:t>
            </a:r>
            <a:r>
              <a:rPr lang="en-US" sz="2400" dirty="0">
                <a:solidFill>
                  <a:srgbClr val="A06D3A"/>
                </a:solidFill>
              </a:rPr>
              <a:t>() + " (" + </a:t>
            </a:r>
            <a:r>
              <a:rPr lang="en-US" sz="2400" dirty="0" err="1">
                <a:solidFill>
                  <a:srgbClr val="A06D3A"/>
                </a:solidFill>
              </a:rPr>
              <a:t>previousDegree</a:t>
            </a:r>
            <a:r>
              <a:rPr lang="en-US" sz="2400" dirty="0">
                <a:solidFill>
                  <a:srgbClr val="A06D3A"/>
                </a:solidFill>
              </a:rPr>
              <a:t> + ")“;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A06D3A"/>
                </a:solidFill>
              </a:rPr>
              <a:t>}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923928" y="2120652"/>
            <a:ext cx="3888432" cy="432048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Bob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923928" y="3022476"/>
            <a:ext cx="3888432" cy="432048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Djenaba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(A00000002)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23928" y="4797152"/>
            <a:ext cx="3888432" cy="432048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Geety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(BSc)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9730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Not</a:t>
            </a:r>
            <a:r>
              <a:rPr lang="en-US" dirty="0"/>
              <a:t> Over-Riding </a:t>
            </a:r>
            <a:r>
              <a:rPr lang="en-US" dirty="0" err="1"/>
              <a:t>toString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Undergrad does not override </a:t>
            </a:r>
            <a:r>
              <a:rPr lang="en-US" dirty="0" err="1"/>
              <a:t>toString</a:t>
            </a:r>
            <a:endParaRPr lang="en-US" dirty="0"/>
          </a:p>
          <a:p>
            <a:pPr lvl="1"/>
            <a:r>
              <a:rPr lang="en-US" dirty="0"/>
              <a:t>so what’s the output for an Undergrad?</a:t>
            </a:r>
          </a:p>
          <a:p>
            <a:pPr lvl="1"/>
            <a:r>
              <a:rPr lang="en-US" dirty="0"/>
              <a:t>is it that ugly Undergrad@123456ff stuff?</a:t>
            </a:r>
          </a:p>
          <a:p>
            <a:r>
              <a:rPr lang="en-US" dirty="0"/>
              <a:t>Use inherited version</a:t>
            </a:r>
          </a:p>
          <a:p>
            <a:pPr lvl="1"/>
            <a:r>
              <a:rPr lang="en-US" dirty="0"/>
              <a:t>no </a:t>
            </a:r>
            <a:r>
              <a:rPr lang="en-US" dirty="0" err="1"/>
              <a:t>toString</a:t>
            </a:r>
            <a:r>
              <a:rPr lang="en-US" dirty="0"/>
              <a:t> in Undergrad; go to superclass</a:t>
            </a:r>
          </a:p>
          <a:p>
            <a:pPr lvl="1"/>
            <a:r>
              <a:rPr lang="en-US" dirty="0"/>
              <a:t>find </a:t>
            </a:r>
            <a:r>
              <a:rPr lang="en-US" dirty="0" err="1"/>
              <a:t>toString</a:t>
            </a:r>
            <a:r>
              <a:rPr lang="en-US" dirty="0"/>
              <a:t> in Student; use it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Undergrad </a:t>
            </a:r>
            <a:r>
              <a:rPr lang="en-US" sz="2400" dirty="0" err="1">
                <a:solidFill>
                  <a:schemeClr val="accent1"/>
                </a:solidFill>
              </a:rPr>
              <a:t>ug</a:t>
            </a:r>
            <a:r>
              <a:rPr lang="en-US" sz="2400" dirty="0">
                <a:solidFill>
                  <a:schemeClr val="accent1"/>
                </a:solidFill>
              </a:rPr>
              <a:t> = new Undergrad("Billy");</a:t>
            </a:r>
          </a:p>
          <a:p>
            <a:pPr marL="457200" lvl="1" indent="0">
              <a:buNone/>
            </a:pP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</a:t>
            </a:r>
            <a:r>
              <a:rPr lang="en-US" sz="2400" dirty="0" err="1">
                <a:solidFill>
                  <a:schemeClr val="accent1"/>
                </a:solidFill>
              </a:rPr>
              <a:t>ug</a:t>
            </a:r>
            <a:r>
              <a:rPr lang="en-US" sz="2400" dirty="0">
                <a:solidFill>
                  <a:schemeClr val="accent1"/>
                </a:solidFill>
              </a:rPr>
              <a:t>);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051720" y="5949280"/>
            <a:ext cx="3888432" cy="432048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Billy (A00000005)</a:t>
            </a:r>
          </a:p>
        </p:txBody>
      </p:sp>
    </p:spTree>
    <p:extLst>
      <p:ext uri="{BB962C8B-B14F-4D97-AF65-F5344CB8AC3E}">
        <p14:creationId xmlns:p14="http://schemas.microsoft.com/office/powerpoint/2010/main" val="2351547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Exceptional Circumstances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defRPr/>
            </a:pPr>
            <a:r>
              <a:rPr lang="en-US" dirty="0"/>
              <a:t>Exception was thrown by the Scanner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the </a:t>
            </a:r>
            <a:r>
              <a:rPr lang="en-US" dirty="0" err="1"/>
              <a:t>nextDouble</a:t>
            </a:r>
            <a:r>
              <a:rPr lang="en-US" dirty="0"/>
              <a:t> method could not finish its job</a:t>
            </a:r>
          </a:p>
          <a:p>
            <a:pPr lvl="1">
              <a:defRPr/>
            </a:pPr>
            <a:r>
              <a:rPr lang="en-US" dirty="0"/>
              <a:t>did not try to guess what client would want!</a:t>
            </a:r>
          </a:p>
          <a:p>
            <a:pPr lvl="1">
              <a:defRPr/>
            </a:pPr>
            <a:r>
              <a:rPr lang="en-US" dirty="0"/>
              <a:t>threw an exception to let client know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85813" y="2560365"/>
            <a:ext cx="7572375" cy="2236787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CA" sz="2000" dirty="0"/>
              <a:t>Enter a number:  </a:t>
            </a:r>
            <a:r>
              <a:rPr lang="en-CA" sz="2000" dirty="0">
                <a:solidFill>
                  <a:schemeClr val="accent5">
                    <a:lumMod val="90000"/>
                  </a:schemeClr>
                </a:solidFill>
              </a:rPr>
              <a:t>20</a:t>
            </a:r>
          </a:p>
          <a:p>
            <a:pPr>
              <a:defRPr/>
            </a:pPr>
            <a:r>
              <a:rPr lang="en-CA" sz="2000" dirty="0"/>
              <a:t>Enter another number:  </a:t>
            </a:r>
            <a:r>
              <a:rPr lang="en-CA" sz="2000" dirty="0">
                <a:solidFill>
                  <a:schemeClr val="accent5">
                    <a:lumMod val="90000"/>
                  </a:schemeClr>
                </a:solidFill>
              </a:rPr>
              <a:t>done</a:t>
            </a:r>
          </a:p>
          <a:p>
            <a:pPr>
              <a:defRPr/>
            </a:pPr>
            <a:r>
              <a:rPr lang="en-CA" sz="2000" dirty="0"/>
              <a:t>Exception in thread "main" </a:t>
            </a:r>
            <a:r>
              <a:rPr lang="en-CA" sz="2000" dirty="0" err="1"/>
              <a:t>java.util.InputMismatchException</a:t>
            </a:r>
            <a:endParaRPr lang="en-CA" sz="2000" dirty="0"/>
          </a:p>
          <a:p>
            <a:pPr>
              <a:defRPr/>
            </a:pPr>
            <a:r>
              <a:rPr lang="en-CA" sz="2000" dirty="0"/>
              <a:t>	at </a:t>
            </a:r>
            <a:r>
              <a:rPr lang="en-CA" sz="2000" b="1" dirty="0" err="1">
                <a:solidFill>
                  <a:srgbClr val="FFFF00"/>
                </a:solidFill>
              </a:rPr>
              <a:t>java.util.Scanner</a:t>
            </a:r>
            <a:r>
              <a:rPr lang="en-CA" sz="2000" dirty="0" err="1"/>
              <a:t>.throwFor</a:t>
            </a:r>
            <a:r>
              <a:rPr lang="en-CA" sz="2000" dirty="0"/>
              <a:t>(Scanner.java:840)</a:t>
            </a:r>
          </a:p>
          <a:p>
            <a:pPr>
              <a:defRPr/>
            </a:pPr>
            <a:r>
              <a:rPr lang="en-CA" sz="2000" dirty="0"/>
              <a:t>	at </a:t>
            </a:r>
            <a:r>
              <a:rPr lang="en-CA" sz="2000" b="1" dirty="0" err="1">
                <a:solidFill>
                  <a:srgbClr val="FFFF00"/>
                </a:solidFill>
              </a:rPr>
              <a:t>java.util.Scanner</a:t>
            </a:r>
            <a:r>
              <a:rPr lang="en-CA" sz="2000" dirty="0" err="1"/>
              <a:t>.next</a:t>
            </a:r>
            <a:r>
              <a:rPr lang="en-CA" sz="2000" dirty="0"/>
              <a:t>(Scanner.java:1461)</a:t>
            </a:r>
          </a:p>
          <a:p>
            <a:pPr>
              <a:defRPr/>
            </a:pPr>
            <a:r>
              <a:rPr lang="en-CA" sz="2000" dirty="0"/>
              <a:t>	at </a:t>
            </a:r>
            <a:r>
              <a:rPr lang="en-CA" sz="2000" b="1" dirty="0" err="1">
                <a:solidFill>
                  <a:srgbClr val="FFFF00"/>
                </a:solidFill>
              </a:rPr>
              <a:t>java.util.Scanner</a:t>
            </a:r>
            <a:r>
              <a:rPr lang="en-CA" sz="2000" dirty="0" err="1"/>
              <a:t>.</a:t>
            </a:r>
            <a:r>
              <a:rPr lang="en-CA" sz="2000" b="1" dirty="0" err="1">
                <a:solidFill>
                  <a:srgbClr val="FFC000"/>
                </a:solidFill>
              </a:rPr>
              <a:t>nextDouble</a:t>
            </a:r>
            <a:r>
              <a:rPr lang="en-CA" sz="2000" dirty="0"/>
              <a:t>(Scanner.java:2387)</a:t>
            </a:r>
          </a:p>
          <a:p>
            <a:pPr>
              <a:defRPr/>
            </a:pPr>
            <a:r>
              <a:rPr lang="en-CA" sz="2000" dirty="0"/>
              <a:t>	at </a:t>
            </a:r>
            <a:r>
              <a:rPr lang="en-CA" sz="2000" dirty="0" err="1"/>
              <a:t>SumNumbers.main</a:t>
            </a:r>
            <a:r>
              <a:rPr lang="en-CA" sz="2000" dirty="0"/>
              <a:t>(SumNumbers.java:26)</a:t>
            </a: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6208713" y="6396038"/>
            <a:ext cx="29352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/>
            <a:r>
              <a:rPr lang="en-CA" altLang="en-US" i="1" dirty="0">
                <a:solidFill>
                  <a:schemeClr val="bg2"/>
                </a:solidFill>
              </a:rPr>
              <a:t>see</a:t>
            </a:r>
            <a:r>
              <a:rPr lang="en-CA" altLang="en-US" dirty="0">
                <a:solidFill>
                  <a:schemeClr val="bg2"/>
                </a:solidFill>
              </a:rPr>
              <a:t> SumNumbers.java</a:t>
            </a:r>
            <a:endParaRPr lang="en-CA" altLang="en-US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4459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equals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 version just uses ==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A06D3A"/>
                </a:solidFill>
              </a:rPr>
              <a:t>public </a:t>
            </a:r>
            <a:r>
              <a:rPr lang="en-US" sz="2400" dirty="0" err="1">
                <a:solidFill>
                  <a:srgbClr val="A06D3A"/>
                </a:solidFill>
              </a:rPr>
              <a:t>boolean</a:t>
            </a:r>
            <a:r>
              <a:rPr lang="en-US" sz="2400" dirty="0">
                <a:solidFill>
                  <a:srgbClr val="A06D3A"/>
                </a:solidFill>
              </a:rPr>
              <a:t> equals(Object </a:t>
            </a:r>
            <a:r>
              <a:rPr lang="en-US" sz="2400" dirty="0" err="1">
                <a:solidFill>
                  <a:srgbClr val="A06D3A"/>
                </a:solidFill>
              </a:rPr>
              <a:t>obj</a:t>
            </a:r>
            <a:r>
              <a:rPr lang="en-US" sz="2400" dirty="0">
                <a:solidFill>
                  <a:srgbClr val="A06D3A"/>
                </a:solidFill>
              </a:rPr>
              <a:t>) { return this == </a:t>
            </a:r>
            <a:r>
              <a:rPr lang="en-US" sz="2400" dirty="0" err="1">
                <a:solidFill>
                  <a:srgbClr val="A06D3A"/>
                </a:solidFill>
              </a:rPr>
              <a:t>obj</a:t>
            </a:r>
            <a:r>
              <a:rPr lang="en-US" sz="2400" dirty="0">
                <a:solidFill>
                  <a:srgbClr val="A06D3A"/>
                </a:solidFill>
              </a:rPr>
              <a:t>; }</a:t>
            </a:r>
          </a:p>
          <a:p>
            <a:r>
              <a:rPr lang="en-US" dirty="0"/>
              <a:t>Want better than that</a:t>
            </a:r>
          </a:p>
          <a:p>
            <a:pPr lvl="1"/>
            <a:r>
              <a:rPr lang="en-US" dirty="0"/>
              <a:t>Strings need to compare character by character</a:t>
            </a:r>
          </a:p>
          <a:p>
            <a:pPr lvl="1"/>
            <a:r>
              <a:rPr lang="en-US" dirty="0"/>
              <a:t>different objects: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but equal values: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53927" y="4077072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YES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38292" y="4077072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answer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19534" y="5618857"/>
            <a:ext cx="976402" cy="474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“yes”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596336" y="5570748"/>
            <a:ext cx="976402" cy="474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“yes”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889552" y="4461782"/>
            <a:ext cx="976402" cy="474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259894" y="4461782"/>
            <a:ext cx="976402" cy="474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</a:p>
        </p:txBody>
      </p:sp>
      <p:cxnSp>
        <p:nvCxnSpPr>
          <p:cNvPr id="11" name="Curved Connector 10"/>
          <p:cNvCxnSpPr>
            <a:stCxn id="8" idx="2"/>
            <a:endCxn id="6" idx="3"/>
          </p:cNvCxnSpPr>
          <p:nvPr/>
        </p:nvCxnSpPr>
        <p:spPr bwMode="auto">
          <a:xfrm rot="5400000">
            <a:off x="4226917" y="4705241"/>
            <a:ext cx="919856" cy="1381817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Curved Connector 12"/>
          <p:cNvCxnSpPr>
            <a:stCxn id="9" idx="2"/>
            <a:endCxn id="7" idx="1"/>
          </p:cNvCxnSpPr>
          <p:nvPr/>
        </p:nvCxnSpPr>
        <p:spPr bwMode="auto">
          <a:xfrm rot="16200000" flipH="1">
            <a:off x="6736342" y="4947973"/>
            <a:ext cx="871747" cy="848241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61567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Over-Riding equals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equals should expect an Object</a:t>
            </a:r>
          </a:p>
          <a:p>
            <a:pPr marL="457200" lvl="1" indent="0"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@</a:t>
            </a:r>
            <a:r>
              <a:rPr lang="en-CA" sz="2400" u="wavyHeavy" dirty="0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Override</a:t>
            </a:r>
            <a:r>
              <a:rPr lang="en-CA" sz="2400" dirty="0">
                <a:solidFill>
                  <a:srgbClr val="A06D3A"/>
                </a:solidFill>
              </a:rPr>
              <a:t> 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equals(</a:t>
            </a:r>
            <a:r>
              <a:rPr lang="en-CA" sz="2400" dirty="0" err="1">
                <a:solidFill>
                  <a:srgbClr val="A06D3A"/>
                </a:solidFill>
              </a:rPr>
              <a:t>MyType</a:t>
            </a:r>
            <a:r>
              <a:rPr lang="en-CA" sz="2400" dirty="0">
                <a:solidFill>
                  <a:srgbClr val="A06D3A"/>
                </a:solidFill>
              </a:rPr>
              <a:t> other) { … }</a:t>
            </a:r>
          </a:p>
          <a:p>
            <a:pPr lvl="2">
              <a:defRPr/>
            </a:pPr>
            <a:r>
              <a:rPr lang="en-CA" i="1" dirty="0"/>
              <a:t>over-loaded</a:t>
            </a:r>
            <a:r>
              <a:rPr lang="en-CA" dirty="0"/>
              <a:t> method, not </a:t>
            </a:r>
            <a:r>
              <a:rPr lang="en-CA" i="1" dirty="0"/>
              <a:t>over-ridden</a:t>
            </a:r>
          </a:p>
          <a:p>
            <a:pPr marL="457200" lvl="1" indent="0"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@Override 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equals(Object other) { … }</a:t>
            </a:r>
          </a:p>
          <a:p>
            <a:pPr>
              <a:defRPr/>
            </a:pPr>
            <a:r>
              <a:rPr lang="en-CA" dirty="0"/>
              <a:t>Can only be equals to objects of same type</a:t>
            </a:r>
          </a:p>
          <a:p>
            <a:pPr lvl="1">
              <a:defRPr/>
            </a:pPr>
            <a:r>
              <a:rPr lang="en-CA" dirty="0"/>
              <a:t>different kinds of objects not equals to this one</a:t>
            </a:r>
          </a:p>
          <a:p>
            <a:pPr lvl="1">
              <a:defRPr/>
            </a:pPr>
            <a:r>
              <a:rPr lang="en-CA" dirty="0"/>
              <a:t>need to check if the object is the same type</a:t>
            </a:r>
          </a:p>
          <a:p>
            <a:pPr lvl="1">
              <a:defRPr/>
            </a:pPr>
            <a:r>
              <a:rPr lang="en-CA" dirty="0"/>
              <a:t>the</a:t>
            </a:r>
            <a:r>
              <a:rPr lang="en-CA" dirty="0">
                <a:solidFill>
                  <a:schemeClr val="accent1"/>
                </a:solidFill>
              </a:rPr>
              <a:t> </a:t>
            </a:r>
            <a:r>
              <a:rPr lang="en-CA" dirty="0" err="1">
                <a:solidFill>
                  <a:srgbClr val="A06D3A"/>
                </a:solidFill>
              </a:rPr>
              <a:t>instanceof</a:t>
            </a:r>
            <a:r>
              <a:rPr lang="en-CA" dirty="0">
                <a:solidFill>
                  <a:schemeClr val="accent1"/>
                </a:solidFill>
              </a:rPr>
              <a:t> </a:t>
            </a:r>
            <a:r>
              <a:rPr lang="en-CA" dirty="0"/>
              <a:t>operator</a:t>
            </a:r>
          </a:p>
          <a:p>
            <a:pPr marL="457200" lvl="1" indent="0"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if (object </a:t>
            </a:r>
            <a:r>
              <a:rPr lang="en-CA" sz="2400" b="1" dirty="0" err="1">
                <a:solidFill>
                  <a:srgbClr val="A06D3A"/>
                </a:solidFill>
              </a:rPr>
              <a:t>instanceof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MyType</a:t>
            </a:r>
            <a:r>
              <a:rPr lang="en-CA" sz="2400" dirty="0">
                <a:solidFill>
                  <a:srgbClr val="A06D3A"/>
                </a:solidFill>
              </a:rPr>
              <a:t>) { … }</a:t>
            </a:r>
          </a:p>
        </p:txBody>
      </p:sp>
    </p:spTree>
    <p:extLst>
      <p:ext uri="{BB962C8B-B14F-4D97-AF65-F5344CB8AC3E}">
        <p14:creationId xmlns:p14="http://schemas.microsoft.com/office/powerpoint/2010/main" val="22577366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Over-Riding equals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Circles equal if they have same radius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</a:t>
            </a:r>
            <a:r>
              <a:rPr lang="en-CA" sz="2000" dirty="0" err="1">
                <a:solidFill>
                  <a:srgbClr val="A06D3A"/>
                </a:solidFill>
              </a:rPr>
              <a:t>boolean</a:t>
            </a:r>
            <a:r>
              <a:rPr lang="en-CA" sz="2000" dirty="0">
                <a:solidFill>
                  <a:srgbClr val="A06D3A"/>
                </a:solidFill>
              </a:rPr>
              <a:t> equals(Object other) {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if (other </a:t>
            </a:r>
            <a:r>
              <a:rPr lang="en-CA" sz="2000" b="1" dirty="0" err="1">
                <a:solidFill>
                  <a:srgbClr val="A06D3A"/>
                </a:solidFill>
              </a:rPr>
              <a:t>instanceof</a:t>
            </a:r>
            <a:r>
              <a:rPr lang="en-CA" sz="2000" dirty="0">
                <a:solidFill>
                  <a:srgbClr val="A06D3A"/>
                </a:solidFill>
              </a:rPr>
              <a:t> Circle) {    </a:t>
            </a:r>
            <a:r>
              <a:rPr lang="en-CA" sz="2000" i="1" dirty="0">
                <a:solidFill>
                  <a:srgbClr val="A06D3A"/>
                </a:solidFill>
              </a:rPr>
              <a:t>// if other is a Circle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    Circle that = (Circle) other;	</a:t>
            </a:r>
            <a:r>
              <a:rPr lang="en-CA" sz="2000" i="1" dirty="0">
                <a:solidFill>
                  <a:srgbClr val="A06D3A"/>
                </a:solidFill>
              </a:rPr>
              <a:t>// make a circle variable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    return </a:t>
            </a:r>
            <a:r>
              <a:rPr lang="en-CA" sz="2000" dirty="0" err="1">
                <a:solidFill>
                  <a:srgbClr val="A06D3A"/>
                </a:solidFill>
              </a:rPr>
              <a:t>this.radius</a:t>
            </a:r>
            <a:r>
              <a:rPr lang="en-CA" sz="2000" dirty="0">
                <a:solidFill>
                  <a:srgbClr val="A06D3A"/>
                </a:solidFill>
              </a:rPr>
              <a:t> == </a:t>
            </a:r>
            <a:r>
              <a:rPr lang="en-CA" sz="2000" dirty="0" err="1">
                <a:solidFill>
                  <a:srgbClr val="A06D3A"/>
                </a:solidFill>
              </a:rPr>
              <a:t>that.radius</a:t>
            </a:r>
            <a:r>
              <a:rPr lang="en-CA" sz="2000" dirty="0">
                <a:solidFill>
                  <a:srgbClr val="A06D3A"/>
                </a:solidFill>
              </a:rPr>
              <a:t>;	</a:t>
            </a:r>
            <a:r>
              <a:rPr lang="en-CA" sz="2000" i="1" dirty="0">
                <a:solidFill>
                  <a:srgbClr val="A06D3A"/>
                </a:solidFill>
              </a:rPr>
              <a:t>// compare the radii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}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return false;		</a:t>
            </a:r>
            <a:r>
              <a:rPr lang="en-CA" sz="2000" i="1" dirty="0">
                <a:solidFill>
                  <a:srgbClr val="A06D3A"/>
                </a:solidFill>
              </a:rPr>
              <a:t>// not equals to nulls/non-Circles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  <a:p>
            <a:pPr lvl="1">
              <a:defRPr/>
            </a:pPr>
            <a:r>
              <a:rPr lang="en-CA" dirty="0"/>
              <a:t>NOTE: don’t need to check if other is null</a:t>
            </a:r>
          </a:p>
          <a:p>
            <a:pPr lvl="2">
              <a:defRPr/>
            </a:pPr>
            <a:r>
              <a:rPr lang="en-CA" dirty="0">
                <a:solidFill>
                  <a:srgbClr val="A06D3A"/>
                </a:solidFill>
              </a:rPr>
              <a:t>null </a:t>
            </a:r>
            <a:r>
              <a:rPr lang="en-CA" dirty="0" err="1">
                <a:solidFill>
                  <a:srgbClr val="A06D3A"/>
                </a:solidFill>
              </a:rPr>
              <a:t>instanceof</a:t>
            </a:r>
            <a:r>
              <a:rPr lang="en-CA" dirty="0">
                <a:solidFill>
                  <a:srgbClr val="A06D3A"/>
                </a:solidFill>
              </a:rPr>
              <a:t> Anything </a:t>
            </a:r>
            <a:r>
              <a:rPr lang="en-CA" dirty="0"/>
              <a:t>returns </a:t>
            </a:r>
            <a:r>
              <a:rPr lang="en-CA" dirty="0">
                <a:solidFill>
                  <a:schemeClr val="accent1"/>
                </a:solidFill>
              </a:rPr>
              <a:t>false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99992" y="6453336"/>
            <a:ext cx="464400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A06D3A"/>
                </a:solidFill>
              </a:rPr>
              <a:t>return </a:t>
            </a:r>
            <a:r>
              <a:rPr lang="en-US" sz="2000" dirty="0" err="1">
                <a:solidFill>
                  <a:srgbClr val="A06D3A"/>
                </a:solidFill>
              </a:rPr>
              <a:t>this.radius</a:t>
            </a:r>
            <a:r>
              <a:rPr lang="en-US" sz="2000" dirty="0">
                <a:solidFill>
                  <a:srgbClr val="A06D3A"/>
                </a:solidFill>
              </a:rPr>
              <a:t> == </a:t>
            </a:r>
            <a:r>
              <a:rPr lang="en-US" sz="2000" dirty="0" err="1">
                <a:solidFill>
                  <a:srgbClr val="A06D3A"/>
                </a:solidFill>
              </a:rPr>
              <a:t>other.</a:t>
            </a:r>
            <a:r>
              <a:rPr lang="en-US" sz="2000" u="wavyHeavy" dirty="0" err="1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radius</a:t>
            </a:r>
            <a:r>
              <a:rPr lang="en-US" sz="2000" dirty="0">
                <a:solidFill>
                  <a:srgbClr val="A06D3A"/>
                </a:solidFill>
              </a:rPr>
              <a:t>; </a:t>
            </a:r>
            <a:r>
              <a:rPr lang="en-US" sz="2000" i="1" dirty="0">
                <a:solidFill>
                  <a:srgbClr val="A06D3A"/>
                </a:solidFill>
              </a:rPr>
              <a:t> // wrong</a:t>
            </a:r>
          </a:p>
        </p:txBody>
      </p:sp>
    </p:spTree>
    <p:extLst>
      <p:ext uri="{BB962C8B-B14F-4D97-AF65-F5344CB8AC3E}">
        <p14:creationId xmlns:p14="http://schemas.microsoft.com/office/powerpoint/2010/main" val="14600450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ask other object about its radius</a:t>
            </a:r>
          </a:p>
          <a:p>
            <a:pPr lvl="1"/>
            <a:r>
              <a:rPr lang="en-US" dirty="0"/>
              <a:t>can’t use variable </a:t>
            </a:r>
            <a:r>
              <a:rPr lang="en-US" dirty="0">
                <a:solidFill>
                  <a:srgbClr val="A06D3A"/>
                </a:solidFill>
              </a:rPr>
              <a:t>other</a:t>
            </a:r>
            <a:r>
              <a:rPr lang="en-US" dirty="0"/>
              <a:t>—its type is Object</a:t>
            </a:r>
          </a:p>
          <a:p>
            <a:pPr lvl="2"/>
            <a:r>
              <a:rPr lang="en-US" dirty="0"/>
              <a:t>Object doesn’t have </a:t>
            </a:r>
            <a:r>
              <a:rPr lang="en-US" dirty="0">
                <a:solidFill>
                  <a:srgbClr val="A06D3A"/>
                </a:solidFill>
              </a:rPr>
              <a:t>radius</a:t>
            </a:r>
            <a:r>
              <a:rPr lang="en-US" dirty="0"/>
              <a:t> or </a:t>
            </a:r>
            <a:r>
              <a:rPr lang="en-US" dirty="0" err="1">
                <a:solidFill>
                  <a:srgbClr val="A06D3A"/>
                </a:solidFill>
              </a:rPr>
              <a:t>getRadius</a:t>
            </a:r>
            <a:r>
              <a:rPr lang="en-US" dirty="0">
                <a:solidFill>
                  <a:srgbClr val="A06D3A"/>
                </a:solidFill>
              </a:rPr>
              <a:t>()</a:t>
            </a:r>
          </a:p>
          <a:p>
            <a:pPr lvl="1"/>
            <a:r>
              <a:rPr lang="en-US" dirty="0"/>
              <a:t>can’t even assign other into a Circle variable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A06D3A"/>
                </a:solidFill>
              </a:rPr>
              <a:t>Circle that = </a:t>
            </a:r>
            <a:r>
              <a:rPr lang="en-US" sz="2400" u="wavyHeavy" dirty="0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other</a:t>
            </a:r>
            <a:r>
              <a:rPr lang="en-US" sz="2400" dirty="0">
                <a:solidFill>
                  <a:srgbClr val="A06D3A"/>
                </a:solidFill>
              </a:rPr>
              <a:t>;</a:t>
            </a:r>
            <a:endParaRPr lang="en-US" dirty="0">
              <a:solidFill>
                <a:srgbClr val="A06D3A"/>
              </a:solidFill>
            </a:endParaRPr>
          </a:p>
          <a:p>
            <a:pPr lvl="1"/>
            <a:r>
              <a:rPr lang="en-US" dirty="0"/>
              <a:t>but the object </a:t>
            </a:r>
            <a:r>
              <a:rPr lang="en-US" i="1" dirty="0"/>
              <a:t>is</a:t>
            </a:r>
            <a:r>
              <a:rPr lang="en-US" dirty="0"/>
              <a:t> a Circle</a:t>
            </a:r>
          </a:p>
          <a:p>
            <a:pPr lvl="2"/>
            <a:r>
              <a:rPr lang="en-US" dirty="0">
                <a:solidFill>
                  <a:srgbClr val="A06D3A"/>
                </a:solidFill>
              </a:rPr>
              <a:t>(other </a:t>
            </a:r>
            <a:r>
              <a:rPr lang="en-US" dirty="0" err="1">
                <a:solidFill>
                  <a:srgbClr val="A06D3A"/>
                </a:solidFill>
              </a:rPr>
              <a:t>instanceof</a:t>
            </a:r>
            <a:r>
              <a:rPr lang="en-US" dirty="0">
                <a:solidFill>
                  <a:srgbClr val="A06D3A"/>
                </a:solidFill>
              </a:rPr>
              <a:t> Circle) </a:t>
            </a:r>
            <a:r>
              <a:rPr lang="en-US" dirty="0"/>
              <a:t>is true</a:t>
            </a:r>
          </a:p>
          <a:p>
            <a:pPr lvl="1"/>
            <a:r>
              <a:rPr lang="en-US" dirty="0"/>
              <a:t>need to tell Java “it’s really OK”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A06D3A"/>
                </a:solidFill>
              </a:rPr>
              <a:t>Circle that = </a:t>
            </a:r>
            <a:r>
              <a:rPr lang="en-US" sz="2400" b="1" dirty="0">
                <a:solidFill>
                  <a:srgbClr val="A06D3A"/>
                </a:solidFill>
              </a:rPr>
              <a:t>(Circle)</a:t>
            </a:r>
            <a:r>
              <a:rPr lang="en-US" sz="2400" dirty="0">
                <a:solidFill>
                  <a:srgbClr val="A06D3A"/>
                </a:solidFill>
              </a:rPr>
              <a:t> other;</a:t>
            </a:r>
          </a:p>
          <a:p>
            <a:pPr lvl="2"/>
            <a:r>
              <a:rPr lang="en-US" dirty="0"/>
              <a:t>program will crash if you lied!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652120" y="3933056"/>
            <a:ext cx="2774330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200000"/>
              <a:buFont typeface="Arial" panose="020B0604020202020204" pitchFamily="34" charset="0"/>
              <a:buChar char="•"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Object cannot be converted to Circle</a:t>
            </a:r>
          </a:p>
        </p:txBody>
      </p:sp>
    </p:spTree>
    <p:extLst>
      <p:ext uri="{BB962C8B-B14F-4D97-AF65-F5344CB8AC3E}">
        <p14:creationId xmlns:p14="http://schemas.microsoft.com/office/powerpoint/2010/main" val="30040775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Over-Riding equals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Since Java 14 can use </a:t>
            </a:r>
            <a:r>
              <a:rPr lang="en-CA" i="1" dirty="0"/>
              <a:t>pattern matching</a:t>
            </a:r>
            <a:endParaRPr lang="en-CA" dirty="0"/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public </a:t>
            </a:r>
            <a:r>
              <a:rPr lang="en-CA" sz="2000" dirty="0" err="1">
                <a:solidFill>
                  <a:srgbClr val="A06D3A"/>
                </a:solidFill>
              </a:rPr>
              <a:t>boolean</a:t>
            </a:r>
            <a:r>
              <a:rPr lang="en-CA" sz="2000" dirty="0">
                <a:solidFill>
                  <a:srgbClr val="A06D3A"/>
                </a:solidFill>
              </a:rPr>
              <a:t> equals(Object other) {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if (other </a:t>
            </a:r>
            <a:r>
              <a:rPr lang="en-CA" sz="2000" b="1" dirty="0" err="1">
                <a:solidFill>
                  <a:srgbClr val="A06D3A"/>
                </a:solidFill>
              </a:rPr>
              <a:t>instanceof</a:t>
            </a:r>
            <a:r>
              <a:rPr lang="en-CA" sz="2000" dirty="0">
                <a:solidFill>
                  <a:srgbClr val="A06D3A"/>
                </a:solidFill>
              </a:rPr>
              <a:t> Circle </a:t>
            </a:r>
            <a:r>
              <a:rPr lang="en-CA" sz="2000" b="1" dirty="0">
                <a:solidFill>
                  <a:srgbClr val="A06D3A"/>
                </a:solidFill>
              </a:rPr>
              <a:t>that</a:t>
            </a:r>
            <a:r>
              <a:rPr lang="en-CA" sz="2000" dirty="0">
                <a:solidFill>
                  <a:srgbClr val="A06D3A"/>
                </a:solidFill>
              </a:rPr>
              <a:t>) { </a:t>
            </a:r>
            <a:r>
              <a:rPr lang="en-CA" sz="2000" i="1" dirty="0">
                <a:solidFill>
                  <a:srgbClr val="A06D3A"/>
                </a:solidFill>
              </a:rPr>
              <a:t>// add variable name after class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    return </a:t>
            </a:r>
            <a:r>
              <a:rPr lang="en-CA" sz="2000" dirty="0" err="1">
                <a:solidFill>
                  <a:srgbClr val="A06D3A"/>
                </a:solidFill>
              </a:rPr>
              <a:t>this.radius</a:t>
            </a:r>
            <a:r>
              <a:rPr lang="en-CA" sz="2000" dirty="0">
                <a:solidFill>
                  <a:srgbClr val="A06D3A"/>
                </a:solidFill>
              </a:rPr>
              <a:t> == </a:t>
            </a:r>
            <a:r>
              <a:rPr lang="en-CA" sz="2000" dirty="0" err="1">
                <a:solidFill>
                  <a:srgbClr val="A06D3A"/>
                </a:solidFill>
              </a:rPr>
              <a:t>that.radius</a:t>
            </a:r>
            <a:r>
              <a:rPr lang="en-CA" sz="2000" dirty="0">
                <a:solidFill>
                  <a:srgbClr val="A06D3A"/>
                </a:solidFill>
              </a:rPr>
              <a:t>;</a:t>
            </a:r>
            <a:endParaRPr lang="en-CA" sz="2000" i="1" dirty="0">
              <a:solidFill>
                <a:srgbClr val="A06D3A"/>
              </a:solidFill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}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    return false;		</a:t>
            </a:r>
            <a:r>
              <a:rPr lang="en-CA" sz="2000" i="1" dirty="0">
                <a:solidFill>
                  <a:srgbClr val="A06D3A"/>
                </a:solidFill>
              </a:rPr>
              <a:t>// not equals to nulls/non-Circles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  <a:p>
            <a:pPr lvl="1">
              <a:defRPr/>
            </a:pPr>
            <a:r>
              <a:rPr lang="en-CA" dirty="0"/>
              <a:t>no longer need to create and assign variable</a:t>
            </a:r>
          </a:p>
          <a:p>
            <a:pPr lvl="2">
              <a:defRPr/>
            </a:pPr>
            <a:r>
              <a:rPr lang="en-CA" dirty="0">
                <a:solidFill>
                  <a:srgbClr val="A06D3A"/>
                </a:solidFill>
              </a:rPr>
              <a:t>Circle that = (Circle) other; </a:t>
            </a:r>
            <a:r>
              <a:rPr lang="en-CA" i="1" dirty="0">
                <a:solidFill>
                  <a:srgbClr val="A06D3A"/>
                </a:solidFill>
              </a:rPr>
              <a:t>// no longer needed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9992" y="6453336"/>
            <a:ext cx="464400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A06D3A"/>
                </a:solidFill>
              </a:rPr>
              <a:t>return </a:t>
            </a:r>
            <a:r>
              <a:rPr lang="en-US" sz="2000" dirty="0" err="1">
                <a:solidFill>
                  <a:srgbClr val="A06D3A"/>
                </a:solidFill>
              </a:rPr>
              <a:t>this.radius</a:t>
            </a:r>
            <a:r>
              <a:rPr lang="en-US" sz="2000" dirty="0">
                <a:solidFill>
                  <a:srgbClr val="A06D3A"/>
                </a:solidFill>
              </a:rPr>
              <a:t> == </a:t>
            </a:r>
            <a:r>
              <a:rPr lang="en-US" sz="2000" dirty="0" err="1">
                <a:solidFill>
                  <a:srgbClr val="A06D3A"/>
                </a:solidFill>
              </a:rPr>
              <a:t>other.</a:t>
            </a:r>
            <a:r>
              <a:rPr lang="en-US" sz="2000" u="wavyHeavy" dirty="0" err="1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radius</a:t>
            </a:r>
            <a:r>
              <a:rPr lang="en-US" sz="2000" dirty="0">
                <a:solidFill>
                  <a:srgbClr val="A06D3A"/>
                </a:solidFill>
              </a:rPr>
              <a:t>; </a:t>
            </a:r>
            <a:r>
              <a:rPr lang="en-US" sz="2000" i="1" dirty="0">
                <a:solidFill>
                  <a:srgbClr val="A06D3A"/>
                </a:solidFill>
              </a:rPr>
              <a:t> // wrong</a:t>
            </a:r>
          </a:p>
        </p:txBody>
      </p:sp>
    </p:spTree>
    <p:extLst>
      <p:ext uri="{BB962C8B-B14F-4D97-AF65-F5344CB8AC3E}">
        <p14:creationId xmlns:p14="http://schemas.microsoft.com/office/powerpoint/2010/main" val="33525261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34C9D0B7-7834-4EEA-B5E4-D963C6F83435}"/>
              </a:ext>
            </a:extLst>
          </p:cNvPr>
          <p:cNvSpPr/>
          <p:nvPr/>
        </p:nvSpPr>
        <p:spPr bwMode="auto">
          <a:xfrm>
            <a:off x="395536" y="5301209"/>
            <a:ext cx="8062664" cy="1423823"/>
          </a:xfrm>
          <a:prstGeom prst="rect">
            <a:avLst/>
          </a:prstGeom>
          <a:solidFill>
            <a:srgbClr val="E6D1B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A06D3A"/>
                </a:solidFill>
                <a:effectLst/>
                <a:latin typeface="Times New Roman" charset="0"/>
              </a:rPr>
              <a:t>equals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rgbClr val="A06D3A"/>
              </a:solidFill>
              <a:effectLst/>
              <a:latin typeface="Times New Roman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3DF984-4157-419C-A490-EFD2B64F3432}"/>
              </a:ext>
            </a:extLst>
          </p:cNvPr>
          <p:cNvSpPr/>
          <p:nvPr/>
        </p:nvSpPr>
        <p:spPr bwMode="auto">
          <a:xfrm>
            <a:off x="1691680" y="1916832"/>
            <a:ext cx="6808808" cy="14758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Times New Roman" charset="0"/>
              </a:rPr>
              <a:t>main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Times New Roman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A46151-7C6B-457B-B123-FBCBC0115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c2.equals(c3)</a:t>
            </a: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4AEFB6-391B-41C1-A275-7490EBF14474}"/>
              </a:ext>
            </a:extLst>
          </p:cNvPr>
          <p:cNvSpPr/>
          <p:nvPr/>
        </p:nvSpPr>
        <p:spPr bwMode="auto">
          <a:xfrm>
            <a:off x="4044021" y="6088633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59F15A32-0B6E-4C4B-B460-82BB2D805224}"/>
              </a:ext>
            </a:extLst>
          </p:cNvPr>
          <p:cNvCxnSpPr>
            <a:cxnSpLocks/>
            <a:stCxn id="5" idx="3"/>
            <a:endCxn id="18" idx="2"/>
          </p:cNvCxnSpPr>
          <p:nvPr/>
        </p:nvCxnSpPr>
        <p:spPr bwMode="auto">
          <a:xfrm flipV="1">
            <a:off x="4548077" y="4452060"/>
            <a:ext cx="2728099" cy="186973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BD624C5-B650-4C62-8842-C0A9838B8FC4}"/>
              </a:ext>
            </a:extLst>
          </p:cNvPr>
          <p:cNvSpPr txBox="1"/>
          <p:nvPr/>
        </p:nvSpPr>
        <p:spPr>
          <a:xfrm>
            <a:off x="3635896" y="5661248"/>
            <a:ext cx="1745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A06D3A"/>
                </a:solidFill>
              </a:rPr>
              <a:t>other </a:t>
            </a:r>
            <a:r>
              <a:rPr lang="en-US" sz="2000" dirty="0">
                <a:solidFill>
                  <a:srgbClr val="A06D3A"/>
                </a:solidFill>
              </a:rPr>
              <a:t>(Object)</a:t>
            </a:r>
            <a:endParaRPr lang="en-CA" dirty="0">
              <a:solidFill>
                <a:srgbClr val="A06D3A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421030E-C2AB-455F-9894-E58D14E3B9AC}"/>
              </a:ext>
            </a:extLst>
          </p:cNvPr>
          <p:cNvSpPr/>
          <p:nvPr/>
        </p:nvSpPr>
        <p:spPr bwMode="auto">
          <a:xfrm>
            <a:off x="2745258" y="3861048"/>
            <a:ext cx="1182024" cy="11820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357188" marR="0" indent="-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radius: 5.5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454DE1-0287-414F-A9AC-3B1BED171D8C}"/>
              </a:ext>
            </a:extLst>
          </p:cNvPr>
          <p:cNvSpPr/>
          <p:nvPr/>
        </p:nvSpPr>
        <p:spPr bwMode="auto">
          <a:xfrm>
            <a:off x="2433151" y="2721485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8BE355F5-C5BE-4126-8AE6-E1773B09E913}"/>
              </a:ext>
            </a:extLst>
          </p:cNvPr>
          <p:cNvCxnSpPr>
            <a:cxnSpLocks/>
            <a:stCxn id="15" idx="3"/>
            <a:endCxn id="14" idx="0"/>
          </p:cNvCxnSpPr>
          <p:nvPr/>
        </p:nvCxnSpPr>
        <p:spPr bwMode="auto">
          <a:xfrm>
            <a:off x="2937207" y="2954649"/>
            <a:ext cx="399063" cy="906399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88126EB-5272-4CDD-BCEF-5E3D55C9DB5E}"/>
              </a:ext>
            </a:extLst>
          </p:cNvPr>
          <p:cNvSpPr txBox="1"/>
          <p:nvPr/>
        </p:nvSpPr>
        <p:spPr>
          <a:xfrm>
            <a:off x="2123728" y="2348880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c2 </a:t>
            </a:r>
            <a:r>
              <a:rPr lang="en-US" sz="2000" dirty="0">
                <a:solidFill>
                  <a:schemeClr val="accent1"/>
                </a:solidFill>
              </a:rPr>
              <a:t>(Circle)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515D011-44F0-4BCB-8FC5-B529C28AC350}"/>
              </a:ext>
            </a:extLst>
          </p:cNvPr>
          <p:cNvSpPr/>
          <p:nvPr/>
        </p:nvSpPr>
        <p:spPr bwMode="auto">
          <a:xfrm>
            <a:off x="7276176" y="3861048"/>
            <a:ext cx="1182024" cy="11820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357188" marR="0" indent="-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radius: 5.5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C91E338-CA7B-49AD-860B-1ACAC9D0B000}"/>
              </a:ext>
            </a:extLst>
          </p:cNvPr>
          <p:cNvSpPr/>
          <p:nvPr/>
        </p:nvSpPr>
        <p:spPr bwMode="auto">
          <a:xfrm>
            <a:off x="7139915" y="2709890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D8A01B28-1026-4442-9CCD-1213B44331B4}"/>
              </a:ext>
            </a:extLst>
          </p:cNvPr>
          <p:cNvCxnSpPr>
            <a:cxnSpLocks/>
            <a:stCxn id="19" idx="3"/>
            <a:endCxn id="18" idx="0"/>
          </p:cNvCxnSpPr>
          <p:nvPr/>
        </p:nvCxnSpPr>
        <p:spPr bwMode="auto">
          <a:xfrm>
            <a:off x="7643971" y="2943054"/>
            <a:ext cx="223217" cy="91799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028D0E-89B4-4561-BC38-AAC40E8169DF}"/>
              </a:ext>
            </a:extLst>
          </p:cNvPr>
          <p:cNvSpPr txBox="1"/>
          <p:nvPr/>
        </p:nvSpPr>
        <p:spPr>
          <a:xfrm>
            <a:off x="6812264" y="2321051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c3 </a:t>
            </a:r>
            <a:r>
              <a:rPr lang="en-US" sz="2000" dirty="0">
                <a:solidFill>
                  <a:schemeClr val="accent1"/>
                </a:solidFill>
              </a:rPr>
              <a:t>(Circle)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140F3A-E8A8-465E-BBFD-D271ADFE1780}"/>
              </a:ext>
            </a:extLst>
          </p:cNvPr>
          <p:cNvSpPr/>
          <p:nvPr/>
        </p:nvSpPr>
        <p:spPr bwMode="auto">
          <a:xfrm>
            <a:off x="6564301" y="6181102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20571BC-EF7D-4570-B457-4F8E289DBD10}"/>
              </a:ext>
            </a:extLst>
          </p:cNvPr>
          <p:cNvSpPr txBox="1"/>
          <p:nvPr/>
        </p:nvSpPr>
        <p:spPr>
          <a:xfrm>
            <a:off x="6156176" y="5775647"/>
            <a:ext cx="1516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A06D3A"/>
                </a:solidFill>
              </a:rPr>
              <a:t>that </a:t>
            </a:r>
            <a:r>
              <a:rPr lang="en-US" sz="2000" dirty="0">
                <a:solidFill>
                  <a:srgbClr val="A06D3A"/>
                </a:solidFill>
              </a:rPr>
              <a:t>(Circle)</a:t>
            </a:r>
            <a:endParaRPr lang="en-CA" dirty="0">
              <a:solidFill>
                <a:srgbClr val="A06D3A"/>
              </a:solidFill>
            </a:endParaRPr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00C57CCC-CA51-48FB-BC64-83318B7116A7}"/>
              </a:ext>
            </a:extLst>
          </p:cNvPr>
          <p:cNvCxnSpPr>
            <a:cxnSpLocks/>
            <a:stCxn id="29" idx="3"/>
            <a:endCxn id="18" idx="4"/>
          </p:cNvCxnSpPr>
          <p:nvPr/>
        </p:nvCxnSpPr>
        <p:spPr bwMode="auto">
          <a:xfrm flipV="1">
            <a:off x="7068357" y="5043072"/>
            <a:ext cx="798831" cy="137119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C39EC047-EAE1-4FDB-9335-C71BE96E5493}"/>
              </a:ext>
            </a:extLst>
          </p:cNvPr>
          <p:cNvSpPr/>
          <p:nvPr/>
        </p:nvSpPr>
        <p:spPr bwMode="auto">
          <a:xfrm>
            <a:off x="1379725" y="6131024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BA241E8-6CC0-4616-8FE9-B7EE0B6D4809}"/>
              </a:ext>
            </a:extLst>
          </p:cNvPr>
          <p:cNvSpPr txBox="1"/>
          <p:nvPr/>
        </p:nvSpPr>
        <p:spPr>
          <a:xfrm>
            <a:off x="971600" y="5733256"/>
            <a:ext cx="1500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A06D3A"/>
                </a:solidFill>
              </a:rPr>
              <a:t>this </a:t>
            </a:r>
            <a:r>
              <a:rPr lang="en-US" sz="2000" dirty="0">
                <a:solidFill>
                  <a:srgbClr val="A06D3A"/>
                </a:solidFill>
              </a:rPr>
              <a:t>(Circle)</a:t>
            </a:r>
            <a:endParaRPr lang="en-CA" dirty="0">
              <a:solidFill>
                <a:srgbClr val="A06D3A"/>
              </a:solidFill>
            </a:endParaRPr>
          </a:p>
        </p:txBody>
      </p: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27520D94-77AE-4B31-A388-C4D1E2471D20}"/>
              </a:ext>
            </a:extLst>
          </p:cNvPr>
          <p:cNvCxnSpPr>
            <a:cxnSpLocks/>
            <a:stCxn id="36" idx="3"/>
            <a:endCxn id="14" idx="4"/>
          </p:cNvCxnSpPr>
          <p:nvPr/>
        </p:nvCxnSpPr>
        <p:spPr bwMode="auto">
          <a:xfrm flipV="1">
            <a:off x="1883781" y="5043072"/>
            <a:ext cx="1452489" cy="13211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67A034B-3C8E-7E8C-BDF9-0459F16D0810}"/>
              </a:ext>
            </a:extLst>
          </p:cNvPr>
          <p:cNvSpPr/>
          <p:nvPr/>
        </p:nvSpPr>
        <p:spPr bwMode="auto">
          <a:xfrm>
            <a:off x="4644008" y="3861048"/>
            <a:ext cx="1998868" cy="4985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11.0 x 3.0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6DFED4-1DD4-3DCB-2545-66BD7B74545F}"/>
              </a:ext>
            </a:extLst>
          </p:cNvPr>
          <p:cNvSpPr/>
          <p:nvPr/>
        </p:nvSpPr>
        <p:spPr bwMode="auto">
          <a:xfrm>
            <a:off x="4664680" y="2709890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16B885-A5B0-1220-51C0-4636B7D7BF80}"/>
              </a:ext>
            </a:extLst>
          </p:cNvPr>
          <p:cNvSpPr txBox="1"/>
          <p:nvPr/>
        </p:nvSpPr>
        <p:spPr>
          <a:xfrm>
            <a:off x="4337029" y="2321051"/>
            <a:ext cx="1712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r1 </a:t>
            </a:r>
            <a:r>
              <a:rPr lang="en-US" sz="2000" dirty="0">
                <a:solidFill>
                  <a:schemeClr val="accent1"/>
                </a:solidFill>
              </a:rPr>
              <a:t>(Rectangle)</a:t>
            </a:r>
            <a:endParaRPr lang="en-CA" dirty="0">
              <a:solidFill>
                <a:schemeClr val="accent1"/>
              </a:solidFill>
            </a:endParaRP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2C24A523-7182-6F5B-1C65-CB2630EA814D}"/>
              </a:ext>
            </a:extLst>
          </p:cNvPr>
          <p:cNvCxnSpPr>
            <a:cxnSpLocks/>
            <a:stCxn id="4" idx="3"/>
            <a:endCxn id="3" idx="0"/>
          </p:cNvCxnSpPr>
          <p:nvPr/>
        </p:nvCxnSpPr>
        <p:spPr bwMode="auto">
          <a:xfrm>
            <a:off x="5168736" y="2943054"/>
            <a:ext cx="474706" cy="91799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924463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34C9D0B7-7834-4EEA-B5E4-D963C6F83435}"/>
              </a:ext>
            </a:extLst>
          </p:cNvPr>
          <p:cNvSpPr/>
          <p:nvPr/>
        </p:nvSpPr>
        <p:spPr bwMode="auto">
          <a:xfrm>
            <a:off x="395536" y="5301209"/>
            <a:ext cx="8062664" cy="1423823"/>
          </a:xfrm>
          <a:prstGeom prst="rect">
            <a:avLst/>
          </a:prstGeom>
          <a:solidFill>
            <a:srgbClr val="E6D1B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A06D3A"/>
                </a:solidFill>
                <a:effectLst/>
                <a:latin typeface="Times New Roman" charset="0"/>
              </a:rPr>
              <a:t>equals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rgbClr val="A06D3A"/>
              </a:solidFill>
              <a:effectLst/>
              <a:latin typeface="Times New Roman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3DF984-4157-419C-A490-EFD2B64F3432}"/>
              </a:ext>
            </a:extLst>
          </p:cNvPr>
          <p:cNvSpPr/>
          <p:nvPr/>
        </p:nvSpPr>
        <p:spPr bwMode="auto">
          <a:xfrm>
            <a:off x="1691680" y="1916832"/>
            <a:ext cx="6808808" cy="14758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Times New Roman" charset="0"/>
              </a:rPr>
              <a:t>main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Times New Roman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A46151-7C6B-457B-B123-FBCBC0115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c2.equals("(Not a Circle)")</a:t>
            </a: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4AEFB6-391B-41C1-A275-7490EBF14474}"/>
              </a:ext>
            </a:extLst>
          </p:cNvPr>
          <p:cNvSpPr/>
          <p:nvPr/>
        </p:nvSpPr>
        <p:spPr bwMode="auto">
          <a:xfrm>
            <a:off x="4044021" y="6088633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59F15A32-0B6E-4C4B-B460-82BB2D805224}"/>
              </a:ext>
            </a:extLst>
          </p:cNvPr>
          <p:cNvCxnSpPr>
            <a:cxnSpLocks/>
            <a:stCxn id="5" idx="3"/>
            <a:endCxn id="3" idx="2"/>
          </p:cNvCxnSpPr>
          <p:nvPr/>
        </p:nvCxnSpPr>
        <p:spPr bwMode="auto">
          <a:xfrm flipV="1">
            <a:off x="4548077" y="4359591"/>
            <a:ext cx="1095365" cy="196220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BD624C5-B650-4C62-8842-C0A9838B8FC4}"/>
              </a:ext>
            </a:extLst>
          </p:cNvPr>
          <p:cNvSpPr txBox="1"/>
          <p:nvPr/>
        </p:nvSpPr>
        <p:spPr>
          <a:xfrm>
            <a:off x="3635896" y="5661248"/>
            <a:ext cx="1745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A06D3A"/>
                </a:solidFill>
              </a:rPr>
              <a:t>other </a:t>
            </a:r>
            <a:r>
              <a:rPr lang="en-US" sz="2000" dirty="0">
                <a:solidFill>
                  <a:srgbClr val="A06D3A"/>
                </a:solidFill>
              </a:rPr>
              <a:t>(Object)</a:t>
            </a:r>
            <a:endParaRPr lang="en-CA" dirty="0">
              <a:solidFill>
                <a:srgbClr val="A06D3A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421030E-C2AB-455F-9894-E58D14E3B9AC}"/>
              </a:ext>
            </a:extLst>
          </p:cNvPr>
          <p:cNvSpPr/>
          <p:nvPr/>
        </p:nvSpPr>
        <p:spPr bwMode="auto">
          <a:xfrm>
            <a:off x="2745258" y="3861048"/>
            <a:ext cx="1182024" cy="11820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357188" marR="0" indent="-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radius: 5.5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454DE1-0287-414F-A9AC-3B1BED171D8C}"/>
              </a:ext>
            </a:extLst>
          </p:cNvPr>
          <p:cNvSpPr/>
          <p:nvPr/>
        </p:nvSpPr>
        <p:spPr bwMode="auto">
          <a:xfrm>
            <a:off x="2433151" y="2721485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8BE355F5-C5BE-4126-8AE6-E1773B09E913}"/>
              </a:ext>
            </a:extLst>
          </p:cNvPr>
          <p:cNvCxnSpPr>
            <a:cxnSpLocks/>
            <a:stCxn id="15" idx="3"/>
            <a:endCxn id="14" idx="0"/>
          </p:cNvCxnSpPr>
          <p:nvPr/>
        </p:nvCxnSpPr>
        <p:spPr bwMode="auto">
          <a:xfrm>
            <a:off x="2937207" y="2954649"/>
            <a:ext cx="399063" cy="906399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88126EB-5272-4CDD-BCEF-5E3D55C9DB5E}"/>
              </a:ext>
            </a:extLst>
          </p:cNvPr>
          <p:cNvSpPr txBox="1"/>
          <p:nvPr/>
        </p:nvSpPr>
        <p:spPr>
          <a:xfrm>
            <a:off x="2123728" y="2348880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c2 </a:t>
            </a:r>
            <a:r>
              <a:rPr lang="en-US" sz="2000" dirty="0">
                <a:solidFill>
                  <a:schemeClr val="accent1"/>
                </a:solidFill>
              </a:rPr>
              <a:t>(Circle)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515D011-44F0-4BCB-8FC5-B529C28AC350}"/>
              </a:ext>
            </a:extLst>
          </p:cNvPr>
          <p:cNvSpPr/>
          <p:nvPr/>
        </p:nvSpPr>
        <p:spPr bwMode="auto">
          <a:xfrm>
            <a:off x="7276176" y="3861048"/>
            <a:ext cx="1182024" cy="11820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357188" marR="0" indent="-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radius: 5.5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C91E338-CA7B-49AD-860B-1ACAC9D0B000}"/>
              </a:ext>
            </a:extLst>
          </p:cNvPr>
          <p:cNvSpPr/>
          <p:nvPr/>
        </p:nvSpPr>
        <p:spPr bwMode="auto">
          <a:xfrm>
            <a:off x="7139915" y="2709890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D8A01B28-1026-4442-9CCD-1213B44331B4}"/>
              </a:ext>
            </a:extLst>
          </p:cNvPr>
          <p:cNvCxnSpPr>
            <a:cxnSpLocks/>
            <a:stCxn id="19" idx="3"/>
            <a:endCxn id="18" idx="0"/>
          </p:cNvCxnSpPr>
          <p:nvPr/>
        </p:nvCxnSpPr>
        <p:spPr bwMode="auto">
          <a:xfrm>
            <a:off x="7643971" y="2943054"/>
            <a:ext cx="223217" cy="91799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028D0E-89B4-4561-BC38-AAC40E8169DF}"/>
              </a:ext>
            </a:extLst>
          </p:cNvPr>
          <p:cNvSpPr txBox="1"/>
          <p:nvPr/>
        </p:nvSpPr>
        <p:spPr>
          <a:xfrm>
            <a:off x="6812264" y="2321051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c3 </a:t>
            </a:r>
            <a:r>
              <a:rPr lang="en-US" sz="2000" dirty="0">
                <a:solidFill>
                  <a:schemeClr val="accent1"/>
                </a:solidFill>
              </a:rPr>
              <a:t>(Circle)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39EC047-EAE1-4FDB-9335-C71BE96E5493}"/>
              </a:ext>
            </a:extLst>
          </p:cNvPr>
          <p:cNvSpPr/>
          <p:nvPr/>
        </p:nvSpPr>
        <p:spPr bwMode="auto">
          <a:xfrm>
            <a:off x="1379725" y="6131024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BA241E8-6CC0-4616-8FE9-B7EE0B6D4809}"/>
              </a:ext>
            </a:extLst>
          </p:cNvPr>
          <p:cNvSpPr txBox="1"/>
          <p:nvPr/>
        </p:nvSpPr>
        <p:spPr>
          <a:xfrm>
            <a:off x="971600" y="5733256"/>
            <a:ext cx="1500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A06D3A"/>
                </a:solidFill>
              </a:rPr>
              <a:t>this </a:t>
            </a:r>
            <a:r>
              <a:rPr lang="en-US" sz="2000" dirty="0">
                <a:solidFill>
                  <a:srgbClr val="A06D3A"/>
                </a:solidFill>
              </a:rPr>
              <a:t>(Circle)</a:t>
            </a:r>
            <a:endParaRPr lang="en-CA" dirty="0">
              <a:solidFill>
                <a:srgbClr val="A06D3A"/>
              </a:solidFill>
            </a:endParaRPr>
          </a:p>
        </p:txBody>
      </p: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27520D94-77AE-4B31-A388-C4D1E2471D20}"/>
              </a:ext>
            </a:extLst>
          </p:cNvPr>
          <p:cNvCxnSpPr>
            <a:cxnSpLocks/>
            <a:stCxn id="36" idx="3"/>
            <a:endCxn id="14" idx="4"/>
          </p:cNvCxnSpPr>
          <p:nvPr/>
        </p:nvCxnSpPr>
        <p:spPr bwMode="auto">
          <a:xfrm flipV="1">
            <a:off x="1883781" y="5043072"/>
            <a:ext cx="1452489" cy="13211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960380A3-81CB-42B1-9A8E-10526F6DB41B}"/>
              </a:ext>
            </a:extLst>
          </p:cNvPr>
          <p:cNvSpPr/>
          <p:nvPr/>
        </p:nvSpPr>
        <p:spPr bwMode="auto">
          <a:xfrm>
            <a:off x="4644008" y="3861048"/>
            <a:ext cx="1998868" cy="4985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11.0 x 3.0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0A4C14-8D0C-54D7-1930-D078C0E615DC}"/>
              </a:ext>
            </a:extLst>
          </p:cNvPr>
          <p:cNvSpPr/>
          <p:nvPr/>
        </p:nvSpPr>
        <p:spPr bwMode="auto">
          <a:xfrm>
            <a:off x="4664680" y="2709890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288009-1469-3358-F72E-6E383ADCA6D5}"/>
              </a:ext>
            </a:extLst>
          </p:cNvPr>
          <p:cNvSpPr txBox="1"/>
          <p:nvPr/>
        </p:nvSpPr>
        <p:spPr>
          <a:xfrm>
            <a:off x="4337029" y="2321051"/>
            <a:ext cx="1712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r1 </a:t>
            </a:r>
            <a:r>
              <a:rPr lang="en-US" sz="2000" dirty="0">
                <a:solidFill>
                  <a:schemeClr val="accent1"/>
                </a:solidFill>
              </a:rPr>
              <a:t>(Rectangle)</a:t>
            </a:r>
            <a:endParaRPr lang="en-CA" dirty="0">
              <a:solidFill>
                <a:schemeClr val="accent1"/>
              </a:solidFill>
            </a:endParaRP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6B05A81-AE46-E772-C6C5-DC53AE929909}"/>
              </a:ext>
            </a:extLst>
          </p:cNvPr>
          <p:cNvCxnSpPr>
            <a:cxnSpLocks/>
            <a:stCxn id="4" idx="3"/>
            <a:endCxn id="3" idx="0"/>
          </p:cNvCxnSpPr>
          <p:nvPr/>
        </p:nvCxnSpPr>
        <p:spPr bwMode="auto">
          <a:xfrm>
            <a:off x="5168736" y="2943054"/>
            <a:ext cx="474706" cy="91799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095861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Part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Polymorphism</a:t>
            </a:r>
          </a:p>
          <a:p>
            <a:pPr lvl="1">
              <a:defRPr/>
            </a:pPr>
            <a:r>
              <a:rPr lang="en-CA" dirty="0"/>
              <a:t>recognize, write, and implement interfaces</a:t>
            </a:r>
          </a:p>
          <a:p>
            <a:pPr lvl="1">
              <a:defRPr/>
            </a:pPr>
            <a:r>
              <a:rPr lang="en-CA" dirty="0"/>
              <a:t>make a class sortable by implementing the Comparable&lt;&gt; interface</a:t>
            </a:r>
          </a:p>
          <a:p>
            <a:pPr lvl="1">
              <a:defRPr/>
            </a:pPr>
            <a:r>
              <a:rPr lang="en-CA" dirty="0"/>
              <a:t>add different ways of sorting by implementing the Comparator&lt;&gt; interface</a:t>
            </a:r>
          </a:p>
          <a:p>
            <a:pPr lvl="1">
              <a:defRPr/>
            </a:pPr>
            <a:r>
              <a:rPr lang="en-CA" dirty="0"/>
              <a:t>understand the significance of a SAM</a:t>
            </a:r>
          </a:p>
          <a:p>
            <a:pPr lvl="2">
              <a:defRPr/>
            </a:pPr>
            <a:r>
              <a:rPr lang="en-CA" dirty="0"/>
              <a:t>Single Abstract Method interface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535B6-32B2-6787-B9AF-EF558E1DD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Variables and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B471E-61D1-EC5A-A0CD-58440F984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Recall that supertype variables can refer to subtype objects</a:t>
            </a:r>
          </a:p>
          <a:p>
            <a:pPr lvl="1"/>
            <a:r>
              <a:rPr lang="en-CA" dirty="0"/>
              <a:t>used primarily in parameters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public static void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sayHiTo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(Person p)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CA" sz="2400" i="1" dirty="0" err="1">
                <a:solidFill>
                  <a:schemeClr val="accent1">
                    <a:lumMod val="75000"/>
                  </a:schemeClr>
                </a:solidFill>
              </a:rPr>
              <a:t>sout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("Hi, " +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p.getName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 + "!");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sayHiTo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stu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lvl="1"/>
            <a:r>
              <a:rPr lang="en-CA" dirty="0"/>
              <a:t>remember: a Student </a:t>
            </a:r>
            <a:r>
              <a:rPr lang="en-CA" i="1" dirty="0"/>
              <a:t>is</a:t>
            </a:r>
            <a:r>
              <a:rPr lang="en-CA" dirty="0"/>
              <a:t> a Person</a:t>
            </a:r>
          </a:p>
          <a:p>
            <a:pPr lvl="1"/>
            <a:endParaRPr lang="en-CA" dirty="0"/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C0EA49F0-743F-FE66-AD61-B25EEB400CC0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 bwMode="auto">
          <a:xfrm>
            <a:off x="6839060" y="4034769"/>
            <a:ext cx="469244" cy="218134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373E78A-292B-B525-66DE-CF0E0CBB55E0}"/>
              </a:ext>
            </a:extLst>
          </p:cNvPr>
          <p:cNvGrpSpPr/>
          <p:nvPr/>
        </p:nvGrpSpPr>
        <p:grpSpPr>
          <a:xfrm>
            <a:off x="6025581" y="3429000"/>
            <a:ext cx="1282723" cy="838933"/>
            <a:chOff x="5769938" y="3022115"/>
            <a:chExt cx="1282723" cy="83893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38D1D5-B894-2C83-04F0-12EBFCBAB154}"/>
                </a:ext>
              </a:extLst>
            </p:cNvPr>
            <p:cNvSpPr/>
            <p:nvPr/>
          </p:nvSpPr>
          <p:spPr bwMode="auto">
            <a:xfrm>
              <a:off x="6079361" y="3394720"/>
              <a:ext cx="504056" cy="46632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&amp;</a:t>
              </a:r>
              <a:endPara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469BBF5-54D4-1545-01DD-8B07E14BE31D}"/>
                </a:ext>
              </a:extLst>
            </p:cNvPr>
            <p:cNvSpPr txBox="1"/>
            <p:nvPr/>
          </p:nvSpPr>
          <p:spPr>
            <a:xfrm>
              <a:off x="5769938" y="3022115"/>
              <a:ext cx="12827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2"/>
                  </a:solidFill>
                </a:rPr>
                <a:t>p </a:t>
              </a:r>
              <a:r>
                <a:rPr lang="en-US" sz="2000" dirty="0">
                  <a:solidFill>
                    <a:schemeClr val="bg2"/>
                  </a:solidFill>
                </a:rPr>
                <a:t>(Person)</a:t>
              </a:r>
              <a:endParaRPr lang="en-CA" dirty="0">
                <a:solidFill>
                  <a:schemeClr val="bg2"/>
                </a:solidFill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55B903BE-1CF3-09BA-6ED8-EB7BF6137F2D}"/>
              </a:ext>
            </a:extLst>
          </p:cNvPr>
          <p:cNvSpPr/>
          <p:nvPr/>
        </p:nvSpPr>
        <p:spPr bwMode="auto">
          <a:xfrm>
            <a:off x="7308304" y="5805264"/>
            <a:ext cx="1716117" cy="8217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"Fred"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Times New Roman" charset="0"/>
              </a:rPr>
              <a:t>"A001234"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9ABE70-EAAC-A593-8B31-55AB86E20EC7}"/>
              </a:ext>
            </a:extLst>
          </p:cNvPr>
          <p:cNvSpPr/>
          <p:nvPr/>
        </p:nvSpPr>
        <p:spPr bwMode="auto">
          <a:xfrm>
            <a:off x="7143209" y="2746648"/>
            <a:ext cx="504056" cy="466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&amp;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1F986F-46E2-43D3-93DD-ACDA7268B63A}"/>
              </a:ext>
            </a:extLst>
          </p:cNvPr>
          <p:cNvSpPr txBox="1"/>
          <p:nvPr/>
        </p:nvSpPr>
        <p:spPr>
          <a:xfrm>
            <a:off x="6815558" y="2357809"/>
            <a:ext cx="1572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2"/>
                </a:solidFill>
              </a:rPr>
              <a:t>stu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sz="2000" dirty="0">
                <a:solidFill>
                  <a:schemeClr val="bg2"/>
                </a:solidFill>
              </a:rPr>
              <a:t>(Student)</a:t>
            </a:r>
            <a:endParaRPr lang="en-CA" dirty="0">
              <a:solidFill>
                <a:schemeClr val="bg2"/>
              </a:solidFill>
            </a:endParaRP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63789DF3-6256-E3EA-5A21-64668BBEBA26}"/>
              </a:ext>
            </a:extLst>
          </p:cNvPr>
          <p:cNvCxnSpPr>
            <a:cxnSpLocks/>
            <a:stCxn id="8" idx="3"/>
            <a:endCxn id="7" idx="0"/>
          </p:cNvCxnSpPr>
          <p:nvPr/>
        </p:nvCxnSpPr>
        <p:spPr bwMode="auto">
          <a:xfrm>
            <a:off x="7647265" y="2979812"/>
            <a:ext cx="519098" cy="282545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Rectangle 3">
            <a:extLst>
              <a:ext uri="{FF2B5EF4-FFF2-40B4-BE49-F238E27FC236}">
                <a16:creationId xmlns:a16="http://schemas.microsoft.com/office/drawing/2014/main" id="{50D65397-9941-366D-1931-9CA94E14E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856" y="4725144"/>
            <a:ext cx="2047324" cy="381000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Hi, Fred</a:t>
            </a:r>
          </a:p>
        </p:txBody>
      </p:sp>
    </p:spTree>
    <p:extLst>
      <p:ext uri="{BB962C8B-B14F-4D97-AF65-F5344CB8AC3E}">
        <p14:creationId xmlns:p14="http://schemas.microsoft.com/office/powerpoint/2010/main" val="1777993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C14D6-1FFA-3941-1770-AAF0F1EBB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Polymorphism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B0D86-2A63-968C-318E-8D0BDEA7D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Poly = many; morph = shape</a:t>
            </a:r>
          </a:p>
          <a:p>
            <a:pPr lvl="1"/>
            <a:r>
              <a:rPr lang="en-CA" dirty="0"/>
              <a:t>Person </a:t>
            </a:r>
            <a:r>
              <a:rPr lang="en-CA" i="1" dirty="0"/>
              <a:t>variable</a:t>
            </a:r>
            <a:r>
              <a:rPr lang="en-CA" dirty="0"/>
              <a:t> can refer to lots of different </a:t>
            </a:r>
            <a:r>
              <a:rPr lang="en-CA" i="1" dirty="0"/>
              <a:t>object</a:t>
            </a:r>
            <a:r>
              <a:rPr lang="en-CA" dirty="0"/>
              <a:t> types: Person, Student, </a:t>
            </a:r>
            <a:r>
              <a:rPr lang="en-CA" dirty="0" err="1"/>
              <a:t>UnderGrad</a:t>
            </a:r>
            <a:r>
              <a:rPr lang="en-CA" dirty="0"/>
              <a:t>, </a:t>
            </a:r>
            <a:r>
              <a:rPr lang="en-CA" dirty="0" err="1"/>
              <a:t>GradStudent</a:t>
            </a:r>
            <a:r>
              <a:rPr lang="en-CA" dirty="0"/>
              <a:t>, Faculty, Staff, …</a:t>
            </a:r>
          </a:p>
          <a:p>
            <a:pPr lvl="1"/>
            <a:r>
              <a:rPr lang="en-CA" dirty="0"/>
              <a:t>so long as they </a:t>
            </a:r>
            <a:r>
              <a:rPr lang="en-CA" i="1" dirty="0"/>
              <a:t>extend</a:t>
            </a:r>
            <a:r>
              <a:rPr lang="en-CA" dirty="0"/>
              <a:t> Person</a:t>
            </a:r>
          </a:p>
          <a:p>
            <a:pPr lvl="2"/>
            <a:r>
              <a:rPr lang="en-CA" dirty="0"/>
              <a:t>directly or indirectly</a:t>
            </a:r>
          </a:p>
          <a:p>
            <a:pPr lvl="1"/>
            <a:r>
              <a:rPr lang="en-CA" dirty="0"/>
              <a:t>extends Person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/>
              <a:t>has all the Person methods</a:t>
            </a:r>
          </a:p>
          <a:p>
            <a:pPr lvl="2"/>
            <a:r>
              <a:rPr lang="en-CA" dirty="0"/>
              <a:t>so the Person variable can be used to call them</a:t>
            </a:r>
          </a:p>
          <a:p>
            <a:pPr lvl="1"/>
            <a:r>
              <a:rPr lang="en-CA" dirty="0"/>
              <a:t>it’s really all about </a:t>
            </a:r>
            <a:r>
              <a:rPr lang="en-CA" i="1" dirty="0"/>
              <a:t>having the methods</a:t>
            </a:r>
          </a:p>
        </p:txBody>
      </p:sp>
    </p:spTree>
    <p:extLst>
      <p:ext uri="{BB962C8B-B14F-4D97-AF65-F5344CB8AC3E}">
        <p14:creationId xmlns:p14="http://schemas.microsoft.com/office/powerpoint/2010/main" val="1716669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54411-A097-6047-E9B1-BC77F9FF5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Who Throws Them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4C1F0-8FD2-00BE-F1DD-684191AC0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Data type classes throw exceptions</a:t>
            </a:r>
          </a:p>
          <a:p>
            <a:pPr lvl="1"/>
            <a:r>
              <a:rPr lang="en-CA" dirty="0"/>
              <a:t>they are asked to do something</a:t>
            </a:r>
          </a:p>
          <a:p>
            <a:pPr lvl="1"/>
            <a:r>
              <a:rPr lang="en-CA" dirty="0"/>
              <a:t>for whatever reason they cannot do it</a:t>
            </a:r>
          </a:p>
          <a:p>
            <a:pPr lvl="1"/>
            <a:r>
              <a:rPr lang="en-CA" dirty="0"/>
              <a:t>they signal their displeasure</a:t>
            </a:r>
          </a:p>
          <a:p>
            <a:r>
              <a:rPr lang="en-CA" dirty="0"/>
              <a:t>The command to throw is </a:t>
            </a:r>
            <a:r>
              <a:rPr lang="en-CA" dirty="0">
                <a:solidFill>
                  <a:srgbClr val="A06D3A"/>
                </a:solidFill>
              </a:rPr>
              <a:t>throw</a:t>
            </a:r>
            <a:r>
              <a:rPr lang="en-CA" dirty="0"/>
              <a:t> (duh!)</a:t>
            </a:r>
          </a:p>
          <a:p>
            <a:pPr marL="457200" lvl="1" indent="0">
              <a:buNone/>
            </a:pPr>
            <a:r>
              <a:rPr lang="en-CA" sz="2400" b="1" dirty="0">
                <a:solidFill>
                  <a:srgbClr val="A06D3A"/>
                </a:solidFill>
              </a:rPr>
              <a:t>throw</a:t>
            </a:r>
            <a:r>
              <a:rPr lang="en-CA" sz="2400" dirty="0">
                <a:solidFill>
                  <a:srgbClr val="A06D3A"/>
                </a:solidFill>
              </a:rPr>
              <a:t> new </a:t>
            </a:r>
            <a:r>
              <a:rPr lang="en-CA" sz="2400" dirty="0" err="1">
                <a:solidFill>
                  <a:srgbClr val="A06D3A"/>
                </a:solidFill>
              </a:rPr>
              <a:t>InputMismatchException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/>
            <a:r>
              <a:rPr lang="en-CA" dirty="0"/>
              <a:t>need to create the exception object to throw</a:t>
            </a:r>
          </a:p>
        </p:txBody>
      </p:sp>
    </p:spTree>
    <p:extLst>
      <p:ext uri="{BB962C8B-B14F-4D97-AF65-F5344CB8AC3E}">
        <p14:creationId xmlns:p14="http://schemas.microsoft.com/office/powerpoint/2010/main" val="22736590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CEC84-C10B-A342-00CF-F2CDAB96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Having the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5F3CD-4924-9F00-F611-BFD08A7D3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Any Person parameter refers to an object that has all the Person methods</a:t>
            </a:r>
          </a:p>
          <a:p>
            <a:r>
              <a:rPr lang="en-CA" dirty="0"/>
              <a:t>Any Student parameter refers to an object that has all the Student methods</a:t>
            </a:r>
          </a:p>
          <a:p>
            <a:r>
              <a:rPr lang="en-CA" dirty="0"/>
              <a:t>Do we need a Student or just a Person?</a:t>
            </a:r>
          </a:p>
          <a:p>
            <a:pPr lvl="1"/>
            <a:r>
              <a:rPr lang="en-CA" dirty="0"/>
              <a:t>look at the methods the parameter needs</a:t>
            </a:r>
          </a:p>
          <a:p>
            <a:pPr lvl="2"/>
            <a:r>
              <a:rPr lang="en-CA" dirty="0"/>
              <a:t>calls Student method </a:t>
            </a:r>
            <a:r>
              <a:rPr lang="en-CA" dirty="0">
                <a:sym typeface="Wingdings" panose="05000000000000000000" pitchFamily="2" charset="2"/>
              </a:rPr>
              <a:t> needs Student parameter</a:t>
            </a:r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9626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0170A-89D4-BC28-7AED-60D18D86A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Required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C2868-7B3F-C1B5-3247-E6DAEA1FE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Consider this method definition: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public static void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doThis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(WHAT_TYPE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arg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CA" sz="2400" i="1" dirty="0" err="1">
                <a:solidFill>
                  <a:schemeClr val="accent1">
                    <a:lumMod val="75000"/>
                  </a:schemeClr>
                </a:solidFill>
              </a:rPr>
              <a:t>sout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arg.getName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 + " is in year #" +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arg.getYear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</a:p>
          <a:p>
            <a:pPr lvl="1"/>
            <a:r>
              <a:rPr lang="en-CA" dirty="0"/>
              <a:t>what should the parameter type be?</a:t>
            </a:r>
          </a:p>
          <a:p>
            <a:pPr lvl="2"/>
            <a:r>
              <a:rPr lang="en-CA" dirty="0"/>
              <a:t>Person, Student, </a:t>
            </a:r>
            <a:r>
              <a:rPr lang="en-CA" dirty="0" err="1"/>
              <a:t>UnderGrad</a:t>
            </a:r>
            <a:r>
              <a:rPr lang="en-CA" dirty="0"/>
              <a:t>, </a:t>
            </a:r>
            <a:r>
              <a:rPr lang="en-CA" dirty="0" err="1"/>
              <a:t>GradStudent</a:t>
            </a:r>
            <a:r>
              <a:rPr lang="en-CA" dirty="0"/>
              <a:t>, …?</a:t>
            </a:r>
          </a:p>
          <a:p>
            <a:pPr lvl="1"/>
            <a:r>
              <a:rPr lang="en-CA" dirty="0"/>
              <a:t>needs </a:t>
            </a:r>
            <a:r>
              <a:rPr lang="en-CA" dirty="0" err="1"/>
              <a:t>getYear</a:t>
            </a:r>
            <a:r>
              <a:rPr lang="en-CA" dirty="0"/>
              <a:t>()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 err="1">
                <a:sym typeface="Wingdings" panose="05000000000000000000" pitchFamily="2" charset="2"/>
              </a:rPr>
              <a:t>UnderGrad</a:t>
            </a:r>
            <a:r>
              <a:rPr lang="en-CA" dirty="0">
                <a:sym typeface="Wingdings" panose="05000000000000000000" pitchFamily="2" charset="2"/>
              </a:rPr>
              <a:t> method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needs an </a:t>
            </a:r>
            <a:r>
              <a:rPr lang="en-CA" dirty="0" err="1">
                <a:sym typeface="Wingdings" panose="05000000000000000000" pitchFamily="2" charset="2"/>
              </a:rPr>
              <a:t>UnderGrad</a:t>
            </a:r>
            <a:r>
              <a:rPr lang="en-CA" dirty="0">
                <a:sym typeface="Wingdings" panose="05000000000000000000" pitchFamily="2" charset="2"/>
              </a:rPr>
              <a:t> parameter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only </a:t>
            </a:r>
            <a:r>
              <a:rPr lang="en-CA" dirty="0" err="1">
                <a:sym typeface="Wingdings" panose="05000000000000000000" pitchFamily="2" charset="2"/>
              </a:rPr>
              <a:t>UnderGrad</a:t>
            </a:r>
            <a:r>
              <a:rPr lang="en-CA" dirty="0">
                <a:sym typeface="Wingdings" panose="05000000000000000000" pitchFamily="2" charset="2"/>
              </a:rPr>
              <a:t> has all the required methods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15389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F2261-4199-F4D6-D64A-840A3634C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Java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BAC64-D93B-D0A0-4046-3CB367331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Java interface is (</a:t>
            </a:r>
            <a:r>
              <a:rPr lang="en-CA" i="1" dirty="0"/>
              <a:t>was</a:t>
            </a:r>
            <a:r>
              <a:rPr lang="en-CA" dirty="0"/>
              <a:t>) just a list of methods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interface Measurable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rgbClr val="A06D3A"/>
                </a:solidFill>
              </a:rPr>
              <a:t>    public double </a:t>
            </a:r>
            <a:r>
              <a:rPr lang="en-CA" sz="2400" dirty="0" err="1">
                <a:solidFill>
                  <a:srgbClr val="A06D3A"/>
                </a:solidFill>
              </a:rPr>
              <a:t>getArea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rgbClr val="A06D3A"/>
                </a:solidFill>
              </a:rPr>
              <a:t>    public double </a:t>
            </a:r>
            <a:r>
              <a:rPr lang="en-CA" sz="2400" dirty="0" err="1">
                <a:solidFill>
                  <a:srgbClr val="A06D3A"/>
                </a:solidFill>
              </a:rPr>
              <a:t>getPerimeter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r>
              <a:rPr lang="en-CA" dirty="0"/>
              <a:t>Can be used as parameter type: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public static double roundness(</a:t>
            </a:r>
            <a:r>
              <a:rPr lang="en-CA" sz="2400" b="1" dirty="0">
                <a:solidFill>
                  <a:schemeClr val="accent1">
                    <a:lumMod val="75000"/>
                  </a:schemeClr>
                </a:solidFill>
              </a:rPr>
              <a:t>Measurable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arg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return 4 *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Math.PI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*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Math.pow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arg.</a:t>
            </a:r>
            <a:r>
              <a:rPr lang="en-CA" sz="2400" b="1" dirty="0" err="1">
                <a:solidFill>
                  <a:schemeClr val="accent1">
                    <a:lumMod val="75000"/>
                  </a:schemeClr>
                </a:solidFill>
              </a:rPr>
              <a:t>getPerimeter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(), 2)</a:t>
            </a:r>
            <a:br>
              <a:rPr lang="en-CA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                /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arg.</a:t>
            </a:r>
            <a:r>
              <a:rPr lang="en-CA" sz="2400" b="1" dirty="0" err="1">
                <a:solidFill>
                  <a:schemeClr val="accent1">
                    <a:lumMod val="75000"/>
                  </a:schemeClr>
                </a:solidFill>
              </a:rPr>
              <a:t>getArea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770705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Why Use Interfaces?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We can say </a:t>
            </a:r>
            <a:r>
              <a:rPr lang="en-CA" i="1" dirty="0"/>
              <a:t>what needs doing </a:t>
            </a:r>
            <a:r>
              <a:rPr lang="en-CA" dirty="0"/>
              <a:t>without saying </a:t>
            </a:r>
            <a:r>
              <a:rPr lang="en-CA" i="1" dirty="0"/>
              <a:t>how it needs to be done</a:t>
            </a:r>
          </a:p>
          <a:p>
            <a:pPr lvl="1">
              <a:defRPr/>
            </a:pPr>
            <a:r>
              <a:rPr lang="en-CA" dirty="0"/>
              <a:t>different classes have different ways of calculating area (and perimeter)</a:t>
            </a:r>
          </a:p>
          <a:p>
            <a:pPr lvl="2">
              <a:defRPr/>
            </a:pPr>
            <a:r>
              <a:rPr lang="en-CA" dirty="0"/>
              <a:t>Circle: </a:t>
            </a:r>
            <a:r>
              <a:rPr lang="en-CA" dirty="0" err="1">
                <a:solidFill>
                  <a:srgbClr val="A06D3A"/>
                </a:solidFill>
              </a:rPr>
              <a:t>Math.PI</a:t>
            </a:r>
            <a:r>
              <a:rPr lang="en-CA" dirty="0">
                <a:solidFill>
                  <a:srgbClr val="A06D3A"/>
                </a:solidFill>
              </a:rPr>
              <a:t> * </a:t>
            </a:r>
            <a:r>
              <a:rPr lang="en-CA" dirty="0" err="1">
                <a:solidFill>
                  <a:srgbClr val="A06D3A"/>
                </a:solidFill>
              </a:rPr>
              <a:t>Math.pow</a:t>
            </a:r>
            <a:r>
              <a:rPr lang="en-CA" dirty="0">
                <a:solidFill>
                  <a:srgbClr val="A06D3A"/>
                </a:solidFill>
              </a:rPr>
              <a:t>(radius, 2);</a:t>
            </a:r>
          </a:p>
          <a:p>
            <a:pPr lvl="2">
              <a:defRPr/>
            </a:pPr>
            <a:r>
              <a:rPr lang="en-CA" dirty="0"/>
              <a:t>Rectangle: </a:t>
            </a:r>
            <a:r>
              <a:rPr lang="en-CA" dirty="0">
                <a:solidFill>
                  <a:srgbClr val="A06D3A"/>
                </a:solidFill>
              </a:rPr>
              <a:t>width * height;</a:t>
            </a:r>
          </a:p>
          <a:p>
            <a:pPr lvl="1">
              <a:defRPr/>
            </a:pPr>
            <a:r>
              <a:rPr lang="en-CA" dirty="0"/>
              <a:t>can ask for roundness of either</a:t>
            </a:r>
          </a:p>
          <a:p>
            <a:pPr lvl="2">
              <a:defRPr/>
            </a:pPr>
            <a:r>
              <a:rPr lang="en-CA" dirty="0"/>
              <a:t>both have </a:t>
            </a:r>
            <a:r>
              <a:rPr lang="en-CA" dirty="0" err="1"/>
              <a:t>getArea</a:t>
            </a:r>
            <a:r>
              <a:rPr lang="en-CA" dirty="0"/>
              <a:t> and </a:t>
            </a:r>
            <a:r>
              <a:rPr lang="en-CA" dirty="0" err="1"/>
              <a:t>getPerimeter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402130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Implementing an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If you say you implement an interface…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Rectangle </a:t>
            </a:r>
            <a:r>
              <a:rPr lang="en-CA" sz="2400" b="1" dirty="0">
                <a:solidFill>
                  <a:srgbClr val="A06D3A"/>
                </a:solidFill>
              </a:rPr>
              <a:t>implements</a:t>
            </a:r>
            <a:r>
              <a:rPr lang="en-CA" sz="2400" dirty="0">
                <a:solidFill>
                  <a:srgbClr val="A06D3A"/>
                </a:solidFill>
              </a:rPr>
              <a:t> Measurable</a:t>
            </a:r>
          </a:p>
          <a:p>
            <a:r>
              <a:rPr lang="en-CA" dirty="0"/>
              <a:t>…you must define all its methods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@Override </a:t>
            </a:r>
            <a:r>
              <a:rPr lang="en-CA" sz="2400" b="1" dirty="0">
                <a:solidFill>
                  <a:srgbClr val="A06D3A"/>
                </a:solidFill>
              </a:rPr>
              <a:t>public double </a:t>
            </a:r>
            <a:r>
              <a:rPr lang="en-CA" sz="2400" b="1" dirty="0" err="1">
                <a:solidFill>
                  <a:srgbClr val="A06D3A"/>
                </a:solidFill>
              </a:rPr>
              <a:t>getArea</a:t>
            </a:r>
            <a:r>
              <a:rPr lang="en-CA" sz="2400" b="1" dirty="0">
                <a:solidFill>
                  <a:srgbClr val="A06D3A"/>
                </a:solidFill>
              </a:rPr>
              <a:t>()</a:t>
            </a:r>
            <a:r>
              <a:rPr lang="en-CA" sz="2400" dirty="0">
                <a:solidFill>
                  <a:srgbClr val="A06D3A"/>
                </a:solidFill>
              </a:rPr>
              <a:t>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length * width;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@Override </a:t>
            </a:r>
            <a:r>
              <a:rPr lang="en-CA" sz="2400" b="1" dirty="0">
                <a:solidFill>
                  <a:srgbClr val="A06D3A"/>
                </a:solidFill>
              </a:rPr>
              <a:t>public double </a:t>
            </a:r>
            <a:r>
              <a:rPr lang="en-CA" sz="2400" b="1" dirty="0" err="1">
                <a:solidFill>
                  <a:srgbClr val="A06D3A"/>
                </a:solidFill>
              </a:rPr>
              <a:t>getPerimeter</a:t>
            </a:r>
            <a:r>
              <a:rPr lang="en-CA" sz="2400" b="1" dirty="0">
                <a:solidFill>
                  <a:srgbClr val="A06D3A"/>
                </a:solidFill>
              </a:rPr>
              <a:t>() </a:t>
            </a:r>
            <a:r>
              <a:rPr lang="en-CA" sz="2400" dirty="0">
                <a:solidFill>
                  <a:srgbClr val="A06D3A"/>
                </a:solidFill>
              </a:rPr>
              <a:t>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2 * (length + width);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1139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Implementing an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If you say you implement an interface…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Circle </a:t>
            </a:r>
            <a:r>
              <a:rPr lang="en-CA" sz="2400" b="1" dirty="0">
                <a:solidFill>
                  <a:srgbClr val="A06D3A"/>
                </a:solidFill>
              </a:rPr>
              <a:t>implements</a:t>
            </a:r>
            <a:r>
              <a:rPr lang="en-CA" sz="2400" dirty="0">
                <a:solidFill>
                  <a:srgbClr val="A06D3A"/>
                </a:solidFill>
              </a:rPr>
              <a:t> Measurable</a:t>
            </a:r>
          </a:p>
          <a:p>
            <a:r>
              <a:rPr lang="en-CA" dirty="0"/>
              <a:t>…you must define all its methods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@Override </a:t>
            </a:r>
            <a:r>
              <a:rPr lang="en-CA" sz="2400" b="1" dirty="0">
                <a:solidFill>
                  <a:srgbClr val="A06D3A"/>
                </a:solidFill>
              </a:rPr>
              <a:t>public double </a:t>
            </a:r>
            <a:r>
              <a:rPr lang="en-CA" sz="2400" b="1" dirty="0" err="1">
                <a:solidFill>
                  <a:srgbClr val="A06D3A"/>
                </a:solidFill>
              </a:rPr>
              <a:t>getArea</a:t>
            </a:r>
            <a:r>
              <a:rPr lang="en-CA" sz="2400" b="1" dirty="0">
                <a:solidFill>
                  <a:srgbClr val="A06D3A"/>
                </a:solidFill>
              </a:rPr>
              <a:t>() </a:t>
            </a:r>
            <a:r>
              <a:rPr lang="en-CA" sz="2400" dirty="0">
                <a:solidFill>
                  <a:srgbClr val="A06D3A"/>
                </a:solidFill>
              </a:rPr>
              <a:t>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Math.PI</a:t>
            </a:r>
            <a:r>
              <a:rPr lang="en-CA" sz="2400" dirty="0">
                <a:solidFill>
                  <a:srgbClr val="A06D3A"/>
                </a:solidFill>
              </a:rPr>
              <a:t> * Math.pow(radius, 2);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@Override </a:t>
            </a:r>
            <a:r>
              <a:rPr lang="en-CA" sz="2400" b="1" dirty="0">
                <a:solidFill>
                  <a:srgbClr val="A06D3A"/>
                </a:solidFill>
              </a:rPr>
              <a:t>public double </a:t>
            </a:r>
            <a:r>
              <a:rPr lang="en-CA" sz="2400" b="1" dirty="0" err="1">
                <a:solidFill>
                  <a:srgbClr val="A06D3A"/>
                </a:solidFill>
              </a:rPr>
              <a:t>getPerimeter</a:t>
            </a:r>
            <a:r>
              <a:rPr lang="en-CA" sz="2400" b="1" dirty="0">
                <a:solidFill>
                  <a:srgbClr val="A06D3A"/>
                </a:solidFill>
              </a:rPr>
              <a:t>() </a:t>
            </a:r>
            <a:r>
              <a:rPr lang="en-CA" sz="2400" dirty="0">
                <a:solidFill>
                  <a:srgbClr val="A06D3A"/>
                </a:solidFill>
              </a:rPr>
              <a:t>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2 * </a:t>
            </a:r>
            <a:r>
              <a:rPr lang="en-CA" sz="2400" dirty="0" err="1">
                <a:solidFill>
                  <a:srgbClr val="A06D3A"/>
                </a:solidFill>
              </a:rPr>
              <a:t>Math.PI</a:t>
            </a:r>
            <a:r>
              <a:rPr lang="en-CA" sz="2400" dirty="0">
                <a:solidFill>
                  <a:srgbClr val="A06D3A"/>
                </a:solidFill>
              </a:rPr>
              <a:t> * radius;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5112DE-8B3C-415A-AD07-4EB0DA001ED5}"/>
              </a:ext>
            </a:extLst>
          </p:cNvPr>
          <p:cNvSpPr txBox="1"/>
          <p:nvPr/>
        </p:nvSpPr>
        <p:spPr>
          <a:xfrm>
            <a:off x="3117094" y="6457890"/>
            <a:ext cx="6026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000" dirty="0">
                <a:solidFill>
                  <a:schemeClr val="bg2"/>
                </a:solidFill>
                <a:latin typeface="Arial Nova" panose="020B0604020202020204" pitchFamily="34" charset="0"/>
              </a:rPr>
              <a:t>NOTE: totally different definitions than for Rectangle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Using an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Tell method to expect a Measurable object</a:t>
            </a:r>
          </a:p>
          <a:p>
            <a:pPr lvl="1">
              <a:defRPr/>
            </a:pPr>
            <a:r>
              <a:rPr lang="en-CA" dirty="0"/>
              <a:t>can use any Measurable method for that object</a:t>
            </a:r>
          </a:p>
          <a:p>
            <a:pPr lvl="2">
              <a:defRPr/>
            </a:pPr>
            <a:r>
              <a:rPr lang="en-CA" dirty="0" err="1"/>
              <a:t>getArea</a:t>
            </a:r>
            <a:r>
              <a:rPr lang="en-CA" dirty="0"/>
              <a:t> or </a:t>
            </a:r>
            <a:r>
              <a:rPr lang="en-CA" dirty="0" err="1"/>
              <a:t>getPerimeter</a:t>
            </a:r>
            <a:endParaRPr lang="en-CA" dirty="0"/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public static double roundness(</a:t>
            </a:r>
            <a:r>
              <a:rPr lang="en-CA" sz="2400" b="1" dirty="0">
                <a:solidFill>
                  <a:schemeClr val="accent1"/>
                </a:solidFill>
                <a:cs typeface="Courier New" pitchFamily="49" charset="0"/>
              </a:rPr>
              <a:t>Measurable m</a:t>
            </a: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) {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    return 4 * </a:t>
            </a:r>
            <a:r>
              <a:rPr lang="en-CA" sz="2400" dirty="0" err="1">
                <a:solidFill>
                  <a:schemeClr val="accent1"/>
                </a:solidFill>
                <a:cs typeface="Courier New" pitchFamily="49" charset="0"/>
              </a:rPr>
              <a:t>Math.PI</a:t>
            </a: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 * </a:t>
            </a:r>
            <a:r>
              <a:rPr lang="en-CA" sz="2400" b="1" dirty="0" err="1">
                <a:solidFill>
                  <a:schemeClr val="accent1"/>
                </a:solidFill>
                <a:cs typeface="Courier New" pitchFamily="49" charset="0"/>
              </a:rPr>
              <a:t>m.getArea</a:t>
            </a:r>
            <a:r>
              <a:rPr lang="en-CA" sz="2400" b="1" dirty="0">
                <a:solidFill>
                  <a:schemeClr val="accent1"/>
                </a:solidFill>
                <a:cs typeface="Courier New" pitchFamily="49" charset="0"/>
              </a:rPr>
              <a:t>()</a:t>
            </a: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 </a:t>
            </a:r>
            <a:br>
              <a:rPr lang="en-CA" sz="2400" dirty="0">
                <a:solidFill>
                  <a:schemeClr val="accent1"/>
                </a:solidFill>
                <a:cs typeface="Courier New" pitchFamily="49" charset="0"/>
              </a:rPr>
            </a:b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           		/ </a:t>
            </a:r>
            <a:r>
              <a:rPr lang="en-CA" sz="2400" dirty="0" err="1">
                <a:solidFill>
                  <a:schemeClr val="accent1"/>
                </a:solidFill>
                <a:cs typeface="Courier New" pitchFamily="49" charset="0"/>
              </a:rPr>
              <a:t>Math.pow</a:t>
            </a: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(</a:t>
            </a:r>
            <a:r>
              <a:rPr lang="en-CA" sz="2400" b="1" dirty="0" err="1">
                <a:solidFill>
                  <a:schemeClr val="accent1"/>
                </a:solidFill>
                <a:cs typeface="Courier New" pitchFamily="49" charset="0"/>
              </a:rPr>
              <a:t>m.getPerimeter</a:t>
            </a:r>
            <a:r>
              <a:rPr lang="en-CA" sz="2400" b="1" dirty="0">
                <a:solidFill>
                  <a:schemeClr val="accent1"/>
                </a:solidFill>
                <a:cs typeface="Courier New" pitchFamily="49" charset="0"/>
              </a:rPr>
              <a:t>()</a:t>
            </a: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, 2);</a:t>
            </a:r>
            <a:endParaRPr lang="en-CA" sz="1800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defRPr/>
            </a:pPr>
            <a:r>
              <a:rPr lang="en-CA" dirty="0"/>
              <a:t>cannot use </a:t>
            </a:r>
            <a:r>
              <a:rPr lang="en-CA" i="1" dirty="0"/>
              <a:t>any</a:t>
            </a:r>
            <a:r>
              <a:rPr lang="en-CA" dirty="0"/>
              <a:t> other methods! (*)</a:t>
            </a:r>
          </a:p>
          <a:p>
            <a:pPr lvl="2">
              <a:defRPr/>
            </a:pPr>
            <a:r>
              <a:rPr lang="en-CA" dirty="0"/>
              <a:t>we don’t know what other methods it might have</a:t>
            </a:r>
          </a:p>
          <a:p>
            <a:pPr lvl="3">
              <a:buFontTx/>
              <a:buNone/>
              <a:defRPr/>
            </a:pPr>
            <a:r>
              <a:rPr lang="en-CA" dirty="0"/>
              <a:t>(*) actually, we can still call Object methods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56363" y="6457950"/>
            <a:ext cx="2687637" cy="400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See MeasuringStuff.java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Using an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roundness works for any Measurable object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Circle c = new Circle(10.0);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 err="1">
                <a:solidFill>
                  <a:schemeClr val="accent1"/>
                </a:solidFill>
              </a:rPr>
              <a:t>System.out.println</a:t>
            </a:r>
            <a:r>
              <a:rPr lang="en-CA" sz="2000" dirty="0">
                <a:solidFill>
                  <a:schemeClr val="accent1"/>
                </a:solidFill>
              </a:rPr>
              <a:t>("Roundness of c is " + roundness(c));</a:t>
            </a:r>
          </a:p>
          <a:p>
            <a:pPr lvl="1">
              <a:defRPr/>
            </a:pPr>
            <a:r>
              <a:rPr lang="en-CA" dirty="0"/>
              <a:t>c has </a:t>
            </a:r>
            <a:r>
              <a:rPr lang="en-CA" dirty="0" err="1"/>
              <a:t>getArea</a:t>
            </a:r>
            <a:r>
              <a:rPr lang="en-CA" dirty="0"/>
              <a:t> and </a:t>
            </a:r>
            <a:r>
              <a:rPr lang="en-CA" dirty="0" err="1"/>
              <a:t>getPerimeter</a:t>
            </a:r>
            <a:r>
              <a:rPr lang="en-CA" dirty="0"/>
              <a:t> methods…</a:t>
            </a:r>
          </a:p>
          <a:p>
            <a:pPr lvl="2">
              <a:defRPr/>
            </a:pPr>
            <a:r>
              <a:rPr lang="en-CA" dirty="0"/>
              <a:t>because Circles are </a:t>
            </a:r>
            <a:r>
              <a:rPr lang="en-CA" dirty="0" err="1"/>
              <a:t>Measurables</a:t>
            </a:r>
            <a:endParaRPr lang="en-CA" dirty="0"/>
          </a:p>
          <a:p>
            <a:pPr lvl="1">
              <a:defRPr/>
            </a:pPr>
            <a:r>
              <a:rPr lang="en-CA" dirty="0"/>
              <a:t>…so method works just fine</a:t>
            </a:r>
          </a:p>
          <a:p>
            <a:pPr lvl="1">
              <a:defRPr/>
            </a:pPr>
            <a:r>
              <a:rPr lang="en-CA" dirty="0"/>
              <a:t>similarly for Rectangles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Rectangle r = new Rectangle(10.0, 20.0);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 err="1">
                <a:solidFill>
                  <a:schemeClr val="accent1"/>
                </a:solidFill>
              </a:rPr>
              <a:t>System.out.println</a:t>
            </a:r>
            <a:r>
              <a:rPr lang="en-CA" sz="2000" dirty="0">
                <a:solidFill>
                  <a:schemeClr val="accent1"/>
                </a:solidFill>
              </a:rPr>
              <a:t>("Roundness of r is " + roundness(r)); </a:t>
            </a:r>
            <a:endParaRPr lang="en-CA" sz="2400" dirty="0">
              <a:solidFill>
                <a:schemeClr val="accent1"/>
              </a:solidFill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1371600" y="5791200"/>
            <a:ext cx="6324600" cy="762000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Roundness of c is 1.0</a:t>
            </a:r>
          </a:p>
          <a:p>
            <a:r>
              <a:rPr lang="en-CA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Roundness of r is 0.6981317007977318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Declare an interface named Playable that has the following methods:</a:t>
            </a:r>
          </a:p>
          <a:p>
            <a:pPr lvl="1">
              <a:defRPr/>
            </a:pPr>
            <a:r>
              <a:rPr lang="en-CA" dirty="0"/>
              <a:t>void play()</a:t>
            </a:r>
          </a:p>
          <a:p>
            <a:pPr lvl="1">
              <a:defRPr/>
            </a:pPr>
            <a:r>
              <a:rPr lang="en-CA" dirty="0"/>
              <a:t>void play(</a:t>
            </a:r>
            <a:r>
              <a:rPr lang="en-CA" dirty="0" err="1"/>
              <a:t>int</a:t>
            </a:r>
            <a:r>
              <a:rPr lang="en-CA" dirty="0"/>
              <a:t> </a:t>
            </a:r>
            <a:r>
              <a:rPr lang="en-CA" dirty="0" err="1"/>
              <a:t>numTimes</a:t>
            </a:r>
            <a:r>
              <a:rPr lang="en-CA" dirty="0"/>
              <a:t>)</a:t>
            </a:r>
          </a:p>
          <a:p>
            <a:pPr lvl="1">
              <a:defRPr/>
            </a:pPr>
            <a:r>
              <a:rPr lang="en-CA" dirty="0"/>
              <a:t>double </a:t>
            </a:r>
            <a:r>
              <a:rPr lang="en-CA" dirty="0" err="1"/>
              <a:t>playLength</a:t>
            </a:r>
            <a:r>
              <a:rPr lang="en-CA" dirty="0"/>
              <a:t>()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Non-Interface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Class may have methods that are not part of the interface</a:t>
            </a:r>
          </a:p>
          <a:p>
            <a:pPr lvl="1">
              <a:defRPr/>
            </a:pPr>
            <a:r>
              <a:rPr lang="en-CA" dirty="0"/>
              <a:t>Rectangle:  </a:t>
            </a:r>
            <a:r>
              <a:rPr lang="en-CA" dirty="0" err="1"/>
              <a:t>getHeight</a:t>
            </a:r>
            <a:r>
              <a:rPr lang="en-CA" dirty="0"/>
              <a:t> &amp; </a:t>
            </a:r>
            <a:r>
              <a:rPr lang="en-CA" dirty="0" err="1"/>
              <a:t>getWidth</a:t>
            </a:r>
            <a:endParaRPr lang="en-CA" dirty="0"/>
          </a:p>
          <a:p>
            <a:pPr lvl="1">
              <a:defRPr/>
            </a:pPr>
            <a:r>
              <a:rPr lang="en-CA" dirty="0"/>
              <a:t>Circle:  </a:t>
            </a:r>
            <a:r>
              <a:rPr lang="en-CA" dirty="0" err="1"/>
              <a:t>getRadius</a:t>
            </a:r>
            <a:r>
              <a:rPr lang="en-CA" dirty="0"/>
              <a:t> &amp; </a:t>
            </a:r>
            <a:r>
              <a:rPr lang="en-CA" dirty="0" err="1"/>
              <a:t>getCircumference</a:t>
            </a:r>
            <a:endParaRPr lang="en-CA" dirty="0"/>
          </a:p>
          <a:p>
            <a:pPr>
              <a:defRPr/>
            </a:pPr>
            <a:r>
              <a:rPr lang="en-CA" dirty="0"/>
              <a:t>Polymorphic parameters/variables cannot use those methods</a:t>
            </a:r>
          </a:p>
          <a:p>
            <a:pPr lvl="1">
              <a:defRPr/>
            </a:pPr>
            <a:r>
              <a:rPr lang="en-CA" dirty="0"/>
              <a:t>can only use interface methods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F6795-F207-3084-8446-D53334DD3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to Throw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B29CB-9976-A9A6-DB85-5E66063B4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Depends on what went wrong</a:t>
            </a:r>
          </a:p>
          <a:p>
            <a:pPr lvl="1"/>
            <a:r>
              <a:rPr lang="en-CA" dirty="0"/>
              <a:t>wrong kind of input?</a:t>
            </a:r>
          </a:p>
          <a:p>
            <a:pPr lvl="2"/>
            <a:r>
              <a:rPr lang="en-CA" dirty="0" err="1"/>
              <a:t>InputMismatchException</a:t>
            </a:r>
            <a:endParaRPr lang="en-CA" dirty="0"/>
          </a:p>
          <a:p>
            <a:pPr lvl="1"/>
            <a:r>
              <a:rPr lang="en-CA" dirty="0"/>
              <a:t>no input there there at all?</a:t>
            </a:r>
          </a:p>
          <a:p>
            <a:pPr lvl="2"/>
            <a:r>
              <a:rPr lang="en-CA" dirty="0" err="1"/>
              <a:t>NoSuchElementException</a:t>
            </a:r>
            <a:endParaRPr lang="en-CA" dirty="0"/>
          </a:p>
          <a:p>
            <a:pPr lvl="1"/>
            <a:r>
              <a:rPr lang="en-CA" dirty="0"/>
              <a:t>asking null a question?</a:t>
            </a:r>
          </a:p>
          <a:p>
            <a:pPr lvl="2"/>
            <a:r>
              <a:rPr lang="en-CA" dirty="0" err="1"/>
              <a:t>NullPointerException</a:t>
            </a:r>
            <a:endParaRPr lang="en-CA" dirty="0"/>
          </a:p>
          <a:p>
            <a:pPr lvl="1"/>
            <a:r>
              <a:rPr lang="en-CA" dirty="0"/>
              <a:t>index out of bounds on an array?</a:t>
            </a:r>
          </a:p>
          <a:p>
            <a:pPr lvl="2"/>
            <a:r>
              <a:rPr lang="en-CA" dirty="0" err="1"/>
              <a:t>ArrayIndexOutOfBoundsException</a:t>
            </a:r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02981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Circle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public class Circle </a:t>
            </a:r>
            <a:r>
              <a:rPr lang="en-CA" sz="1800" b="1" dirty="0">
                <a:solidFill>
                  <a:srgbClr val="A06D3A"/>
                </a:solidFill>
              </a:rPr>
              <a:t>implements Measurable </a:t>
            </a:r>
            <a:r>
              <a:rPr lang="en-CA" sz="1800" dirty="0">
                <a:solidFill>
                  <a:srgbClr val="A06D3A"/>
                </a:solidFill>
              </a:rPr>
              <a:t>{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private double radius;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Circle(double r) 	{ radius = r; }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double </a:t>
            </a:r>
            <a:r>
              <a:rPr lang="en-CA" sz="1800" dirty="0" err="1">
                <a:solidFill>
                  <a:srgbClr val="A06D3A"/>
                </a:solidFill>
              </a:rPr>
              <a:t>getRadius</a:t>
            </a:r>
            <a:r>
              <a:rPr lang="en-CA" sz="1800" dirty="0">
                <a:solidFill>
                  <a:srgbClr val="A06D3A"/>
                </a:solidFill>
              </a:rPr>
              <a:t>()	{ return radius; }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double </a:t>
            </a:r>
            <a:r>
              <a:rPr lang="en-CA" sz="1800" dirty="0" err="1">
                <a:solidFill>
                  <a:srgbClr val="A06D3A"/>
                </a:solidFill>
              </a:rPr>
              <a:t>getCircumference</a:t>
            </a:r>
            <a:r>
              <a:rPr lang="en-CA" sz="1800" dirty="0">
                <a:solidFill>
                  <a:srgbClr val="A06D3A"/>
                </a:solidFill>
              </a:rPr>
              <a:t>() 	{ return 2 * </a:t>
            </a:r>
            <a:r>
              <a:rPr lang="en-CA" sz="1800" dirty="0" err="1">
                <a:solidFill>
                  <a:srgbClr val="A06D3A"/>
                </a:solidFill>
              </a:rPr>
              <a:t>Math.PI</a:t>
            </a:r>
            <a:r>
              <a:rPr lang="en-CA" sz="1800" dirty="0">
                <a:solidFill>
                  <a:srgbClr val="A06D3A"/>
                </a:solidFill>
              </a:rPr>
              <a:t> * radius; }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double </a:t>
            </a:r>
            <a:r>
              <a:rPr lang="en-CA" sz="1800" dirty="0" err="1">
                <a:solidFill>
                  <a:srgbClr val="A06D3A"/>
                </a:solidFill>
              </a:rPr>
              <a:t>getDiameter</a:t>
            </a:r>
            <a:r>
              <a:rPr lang="en-CA" sz="1800" dirty="0">
                <a:solidFill>
                  <a:srgbClr val="A06D3A"/>
                </a:solidFill>
              </a:rPr>
              <a:t>()	{ return 2 * radius; }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b="1" dirty="0">
                <a:solidFill>
                  <a:srgbClr val="A06D3A"/>
                </a:solidFill>
              </a:rPr>
              <a:t>    @Override public double </a:t>
            </a:r>
            <a:r>
              <a:rPr lang="en-CA" sz="1800" b="1" dirty="0" err="1">
                <a:solidFill>
                  <a:srgbClr val="A06D3A"/>
                </a:solidFill>
              </a:rPr>
              <a:t>getArea</a:t>
            </a:r>
            <a:r>
              <a:rPr lang="en-CA" sz="1800" b="1" dirty="0">
                <a:solidFill>
                  <a:srgbClr val="A06D3A"/>
                </a:solidFill>
              </a:rPr>
              <a:t>()	{ return </a:t>
            </a:r>
            <a:r>
              <a:rPr lang="en-CA" sz="1800" b="1" dirty="0" err="1">
                <a:solidFill>
                  <a:srgbClr val="A06D3A"/>
                </a:solidFill>
              </a:rPr>
              <a:t>Math.PI</a:t>
            </a:r>
            <a:r>
              <a:rPr lang="en-CA" sz="1800" b="1" dirty="0">
                <a:solidFill>
                  <a:srgbClr val="A06D3A"/>
                </a:solidFill>
              </a:rPr>
              <a:t> * Math.pow(radius, 2); }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b="1" dirty="0">
                <a:solidFill>
                  <a:srgbClr val="A06D3A"/>
                </a:solidFill>
              </a:rPr>
              <a:t>    @Override public double </a:t>
            </a:r>
            <a:r>
              <a:rPr lang="en-CA" sz="1800" b="1" dirty="0" err="1">
                <a:solidFill>
                  <a:srgbClr val="A06D3A"/>
                </a:solidFill>
              </a:rPr>
              <a:t>getPerimeter</a:t>
            </a:r>
            <a:r>
              <a:rPr lang="en-CA" sz="1800" b="1" dirty="0">
                <a:solidFill>
                  <a:srgbClr val="A06D3A"/>
                </a:solidFill>
              </a:rPr>
              <a:t> ()	{ return </a:t>
            </a:r>
            <a:r>
              <a:rPr lang="en-CA" sz="1800" b="1" dirty="0" err="1">
                <a:solidFill>
                  <a:srgbClr val="A06D3A"/>
                </a:solidFill>
              </a:rPr>
              <a:t>getCircumference</a:t>
            </a:r>
            <a:r>
              <a:rPr lang="en-CA" sz="1800" b="1" dirty="0">
                <a:solidFill>
                  <a:srgbClr val="A06D3A"/>
                </a:solidFill>
              </a:rPr>
              <a:t>(); }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}</a:t>
            </a:r>
            <a:endParaRPr lang="en-CA" sz="2800" dirty="0">
              <a:solidFill>
                <a:srgbClr val="A06D3A"/>
              </a:solidFill>
            </a:endParaRPr>
          </a:p>
          <a:p>
            <a:pPr lvl="1">
              <a:defRPr/>
            </a:pPr>
            <a:r>
              <a:rPr lang="en-CA" i="1" dirty="0"/>
              <a:t>says</a:t>
            </a:r>
            <a:r>
              <a:rPr lang="en-CA" dirty="0"/>
              <a:t> it implements Measurable, then </a:t>
            </a:r>
            <a:r>
              <a:rPr lang="en-CA" i="1" dirty="0"/>
              <a:t>does</a:t>
            </a:r>
          </a:p>
          <a:p>
            <a:pPr lvl="2">
              <a:defRPr/>
            </a:pPr>
            <a:r>
              <a:rPr lang="en-CA" i="1" dirty="0"/>
              <a:t>has </a:t>
            </a:r>
            <a:r>
              <a:rPr lang="en-CA" dirty="0"/>
              <a:t>other</a:t>
            </a:r>
            <a:r>
              <a:rPr lang="en-CA" i="1" dirty="0"/>
              <a:t> methods, too – but that’s OK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04100" y="6457950"/>
            <a:ext cx="1739900" cy="400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See Circle.java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Rectangle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public class Rectangle </a:t>
            </a:r>
            <a:r>
              <a:rPr lang="en-CA" sz="1800" b="1" dirty="0">
                <a:solidFill>
                  <a:srgbClr val="A06D3A"/>
                </a:solidFill>
              </a:rPr>
              <a:t>implements Measurable </a:t>
            </a:r>
            <a:r>
              <a:rPr lang="en-CA" sz="1800" dirty="0">
                <a:solidFill>
                  <a:srgbClr val="A06D3A"/>
                </a:solidFill>
              </a:rPr>
              <a:t>{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private double length, width;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Rectangle(double l, double w) 	{ length = l; width = w; }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double </a:t>
            </a:r>
            <a:r>
              <a:rPr lang="en-CA" sz="1800" dirty="0" err="1">
                <a:solidFill>
                  <a:srgbClr val="A06D3A"/>
                </a:solidFill>
              </a:rPr>
              <a:t>getLength</a:t>
            </a:r>
            <a:r>
              <a:rPr lang="en-CA" sz="1800" dirty="0">
                <a:solidFill>
                  <a:srgbClr val="A06D3A"/>
                </a:solidFill>
              </a:rPr>
              <a:t>()	{ return length; }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double </a:t>
            </a:r>
            <a:r>
              <a:rPr lang="en-CA" sz="1800" dirty="0" err="1">
                <a:solidFill>
                  <a:srgbClr val="A06D3A"/>
                </a:solidFill>
              </a:rPr>
              <a:t>getWidth</a:t>
            </a:r>
            <a:r>
              <a:rPr lang="en-CA" sz="1800" dirty="0">
                <a:solidFill>
                  <a:srgbClr val="A06D3A"/>
                </a:solidFill>
              </a:rPr>
              <a:t>()	{ return width; }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b="1" dirty="0">
                <a:solidFill>
                  <a:srgbClr val="A06D3A"/>
                </a:solidFill>
              </a:rPr>
              <a:t>    @Override public double </a:t>
            </a:r>
            <a:r>
              <a:rPr lang="en-CA" sz="1800" b="1" dirty="0" err="1">
                <a:solidFill>
                  <a:srgbClr val="A06D3A"/>
                </a:solidFill>
              </a:rPr>
              <a:t>getArea</a:t>
            </a:r>
            <a:r>
              <a:rPr lang="en-CA" sz="1800" b="1" dirty="0">
                <a:solidFill>
                  <a:srgbClr val="A06D3A"/>
                </a:solidFill>
              </a:rPr>
              <a:t>() 	{ return length * width; }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b="1" dirty="0">
                <a:solidFill>
                  <a:srgbClr val="A06D3A"/>
                </a:solidFill>
              </a:rPr>
              <a:t>    @Override public double </a:t>
            </a:r>
            <a:r>
              <a:rPr lang="en-CA" sz="1800" b="1" dirty="0" err="1">
                <a:solidFill>
                  <a:srgbClr val="A06D3A"/>
                </a:solidFill>
              </a:rPr>
              <a:t>getPerimeter</a:t>
            </a:r>
            <a:r>
              <a:rPr lang="en-CA" sz="1800" b="1" dirty="0">
                <a:solidFill>
                  <a:srgbClr val="A06D3A"/>
                </a:solidFill>
              </a:rPr>
              <a:t> ()	{ return 2 * (length + width); }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}</a:t>
            </a:r>
            <a:endParaRPr lang="en-CA" sz="2800" dirty="0">
              <a:solidFill>
                <a:srgbClr val="A06D3A"/>
              </a:solidFill>
            </a:endParaRPr>
          </a:p>
          <a:p>
            <a:pPr lvl="1">
              <a:defRPr/>
            </a:pPr>
            <a:r>
              <a:rPr lang="en-CA" i="1" dirty="0"/>
              <a:t>says</a:t>
            </a:r>
            <a:r>
              <a:rPr lang="en-CA" dirty="0"/>
              <a:t> it implements Measurable, then </a:t>
            </a:r>
            <a:r>
              <a:rPr lang="en-CA" i="1" dirty="0"/>
              <a:t>does</a:t>
            </a:r>
          </a:p>
          <a:p>
            <a:pPr lvl="2">
              <a:defRPr/>
            </a:pPr>
            <a:r>
              <a:rPr lang="en-CA" dirty="0"/>
              <a:t>the implementations are </a:t>
            </a:r>
            <a:r>
              <a:rPr lang="en-CA" i="1" dirty="0"/>
              <a:t>different</a:t>
            </a:r>
            <a:r>
              <a:rPr lang="en-CA" dirty="0"/>
              <a:t> than for Circles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10400" y="6457950"/>
            <a:ext cx="2133600" cy="400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See Rectangle.java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What’s OK?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CA" dirty="0"/>
              <a:t>Methods you can ask for depend on the </a:t>
            </a:r>
            <a:r>
              <a:rPr lang="en-CA" i="1" dirty="0"/>
              <a:t>variable</a:t>
            </a:r>
            <a:r>
              <a:rPr lang="en-CA" dirty="0"/>
              <a:t>, not the </a:t>
            </a:r>
            <a:r>
              <a:rPr lang="en-CA" i="1" dirty="0"/>
              <a:t>object</a:t>
            </a:r>
            <a:endParaRPr lang="en-CA" dirty="0"/>
          </a:p>
        </p:txBody>
      </p:sp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609600" y="3200400"/>
            <a:ext cx="34131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>
                <a:solidFill>
                  <a:schemeClr val="accent1"/>
                </a:solidFill>
              </a:rPr>
              <a:t>Circle c = new Circle(10);</a:t>
            </a:r>
          </a:p>
          <a:p>
            <a:r>
              <a:rPr lang="en-CA" altLang="en-US">
                <a:solidFill>
                  <a:schemeClr val="accent1"/>
                </a:solidFill>
              </a:rPr>
              <a:t>c.getPerimeter();</a:t>
            </a:r>
          </a:p>
          <a:p>
            <a:r>
              <a:rPr lang="en-CA" altLang="en-US">
                <a:solidFill>
                  <a:schemeClr val="accent1"/>
                </a:solidFill>
              </a:rPr>
              <a:t>c.getArea();</a:t>
            </a:r>
          </a:p>
          <a:p>
            <a:r>
              <a:rPr lang="en-CA" altLang="en-US">
                <a:solidFill>
                  <a:schemeClr val="accent1"/>
                </a:solidFill>
              </a:rPr>
              <a:t>c.getRadius();</a:t>
            </a:r>
          </a:p>
          <a:p>
            <a:r>
              <a:rPr lang="en-CA" altLang="en-US">
                <a:solidFill>
                  <a:schemeClr val="accent1"/>
                </a:solidFill>
              </a:rPr>
              <a:t>c.getCircumference();</a:t>
            </a:r>
          </a:p>
        </p:txBody>
      </p:sp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4114800" y="3200400"/>
            <a:ext cx="47958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dirty="0">
                <a:solidFill>
                  <a:schemeClr val="accent1"/>
                </a:solidFill>
              </a:rPr>
              <a:t>Rectangle r = new Rectangle(10, 20);</a:t>
            </a:r>
          </a:p>
          <a:p>
            <a:r>
              <a:rPr lang="en-CA" altLang="en-US" dirty="0" err="1">
                <a:solidFill>
                  <a:schemeClr val="accent1"/>
                </a:solidFill>
              </a:rPr>
              <a:t>r.getPerimeter</a:t>
            </a:r>
            <a:r>
              <a:rPr lang="en-CA" altLang="en-US" dirty="0">
                <a:solidFill>
                  <a:schemeClr val="accent1"/>
                </a:solidFill>
              </a:rPr>
              <a:t>();</a:t>
            </a:r>
          </a:p>
          <a:p>
            <a:r>
              <a:rPr lang="en-CA" altLang="en-US" dirty="0" err="1">
                <a:solidFill>
                  <a:schemeClr val="accent1"/>
                </a:solidFill>
              </a:rPr>
              <a:t>r.getArea</a:t>
            </a:r>
            <a:r>
              <a:rPr lang="en-CA" altLang="en-US" dirty="0">
                <a:solidFill>
                  <a:schemeClr val="accent1"/>
                </a:solidFill>
              </a:rPr>
              <a:t>();</a:t>
            </a:r>
          </a:p>
          <a:p>
            <a:r>
              <a:rPr lang="en-CA" altLang="en-US" dirty="0" err="1">
                <a:solidFill>
                  <a:schemeClr val="accent1"/>
                </a:solidFill>
              </a:rPr>
              <a:t>r.getHeight</a:t>
            </a:r>
            <a:r>
              <a:rPr lang="en-CA" altLang="en-US" dirty="0">
                <a:solidFill>
                  <a:schemeClr val="accent1"/>
                </a:solidFill>
              </a:rPr>
              <a:t>();</a:t>
            </a:r>
          </a:p>
          <a:p>
            <a:r>
              <a:rPr lang="en-CA" altLang="en-US" dirty="0" err="1">
                <a:solidFill>
                  <a:schemeClr val="accent1"/>
                </a:solidFill>
              </a:rPr>
              <a:t>r.getWidth</a:t>
            </a:r>
            <a:r>
              <a:rPr lang="en-CA" altLang="en-US" dirty="0">
                <a:solidFill>
                  <a:schemeClr val="accent1"/>
                </a:solidFill>
              </a:rPr>
              <a:t>();</a:t>
            </a:r>
          </a:p>
        </p:txBody>
      </p:sp>
      <p:sp>
        <p:nvSpPr>
          <p:cNvPr id="25606" name="TextBox 5"/>
          <p:cNvSpPr txBox="1">
            <a:spLocks noChangeArrowheads="1"/>
          </p:cNvSpPr>
          <p:nvPr/>
        </p:nvSpPr>
        <p:spPr bwMode="auto">
          <a:xfrm>
            <a:off x="1968500" y="5276850"/>
            <a:ext cx="42005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dirty="0">
                <a:solidFill>
                  <a:schemeClr val="accent1"/>
                </a:solidFill>
              </a:rPr>
              <a:t>Measurable m = new Circle(10);</a:t>
            </a:r>
          </a:p>
          <a:p>
            <a:r>
              <a:rPr lang="en-CA" altLang="en-US" dirty="0" err="1">
                <a:solidFill>
                  <a:schemeClr val="accent1"/>
                </a:solidFill>
              </a:rPr>
              <a:t>m.getPerimeter</a:t>
            </a:r>
            <a:r>
              <a:rPr lang="en-CA" altLang="en-US" dirty="0">
                <a:solidFill>
                  <a:schemeClr val="accent1"/>
                </a:solidFill>
              </a:rPr>
              <a:t>();</a:t>
            </a:r>
          </a:p>
          <a:p>
            <a:r>
              <a:rPr lang="en-CA" altLang="en-US" dirty="0" err="1">
                <a:solidFill>
                  <a:schemeClr val="accent1"/>
                </a:solidFill>
              </a:rPr>
              <a:t>m.getArea</a:t>
            </a:r>
            <a:r>
              <a:rPr lang="en-CA" altLang="en-US" dirty="0">
                <a:solidFill>
                  <a:schemeClr val="accent1"/>
                </a:solidFill>
              </a:rPr>
              <a:t>();</a:t>
            </a:r>
          </a:p>
        </p:txBody>
      </p:sp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5467350" y="5799138"/>
            <a:ext cx="2990850" cy="83026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u="wavyHeavy" dirty="0" err="1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m.getRadius</a:t>
            </a:r>
            <a:r>
              <a:rPr lang="en-CA" altLang="en-US" u="wavyHeavy" dirty="0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();</a:t>
            </a:r>
          </a:p>
          <a:p>
            <a:r>
              <a:rPr lang="en-CA" altLang="en-US" u="wavyHeavy" dirty="0" err="1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m.getCircumference</a:t>
            </a:r>
            <a:r>
              <a:rPr lang="en-CA" altLang="en-US" u="wavyHeavy" dirty="0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();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9AA83-0957-4EFF-9E2D-7369898FA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Measurable is a Data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BBF0D-1FFA-4701-83AA-39B21E73E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 have a variable of type Measurable</a:t>
            </a:r>
          </a:p>
          <a:p>
            <a:pPr lvl="1"/>
            <a:r>
              <a:rPr lang="en-CA" dirty="0"/>
              <a:t>the parameter for roundness, for example</a:t>
            </a:r>
          </a:p>
          <a:p>
            <a:r>
              <a:rPr lang="en-CA" dirty="0"/>
              <a:t>Can assign it any Measurable object</a:t>
            </a:r>
          </a:p>
          <a:p>
            <a:pPr lvl="1"/>
            <a:r>
              <a:rPr lang="en-CA" dirty="0"/>
              <a:t>object of any class that implements Measurable</a:t>
            </a:r>
          </a:p>
          <a:p>
            <a:pPr lvl="2"/>
            <a:r>
              <a:rPr lang="en-CA" dirty="0"/>
              <a:t>Circles or Rectangles, for example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Measurable m1 = new Rectangle(7, 200);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Measurable m2 = new Circle(25);</a:t>
            </a:r>
          </a:p>
          <a:p>
            <a:r>
              <a:rPr lang="en-CA" dirty="0"/>
              <a:t>Mostly used to make polymorphic methods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double roundness(Measurable m) { … }</a:t>
            </a:r>
          </a:p>
        </p:txBody>
      </p:sp>
    </p:spTree>
    <p:extLst>
      <p:ext uri="{BB962C8B-B14F-4D97-AF65-F5344CB8AC3E}">
        <p14:creationId xmlns:p14="http://schemas.microsoft.com/office/powerpoint/2010/main" val="312701791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C6E57-94D4-483A-A697-9D4206ABC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and Inheritance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60FC4-E716-410C-9900-F23B6D52E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class may both extend and implement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A06D3A"/>
                </a:solidFill>
              </a:rPr>
              <a:t>public class Both </a:t>
            </a:r>
            <a:r>
              <a:rPr lang="en-US" sz="2400" b="1" dirty="0">
                <a:solidFill>
                  <a:srgbClr val="A06D3A"/>
                </a:solidFill>
              </a:rPr>
              <a:t>extends</a:t>
            </a:r>
            <a:r>
              <a:rPr lang="en-US" sz="2400" dirty="0">
                <a:solidFill>
                  <a:srgbClr val="A06D3A"/>
                </a:solidFill>
              </a:rPr>
              <a:t> Parent </a:t>
            </a:r>
            <a:r>
              <a:rPr lang="en-US" sz="2400" b="1" dirty="0">
                <a:solidFill>
                  <a:srgbClr val="A06D3A"/>
                </a:solidFill>
              </a:rPr>
              <a:t>implements</a:t>
            </a:r>
            <a:r>
              <a:rPr lang="en-US" sz="2400" dirty="0">
                <a:solidFill>
                  <a:srgbClr val="A06D3A"/>
                </a:solidFill>
              </a:rPr>
              <a:t> Ability {</a:t>
            </a:r>
          </a:p>
          <a:p>
            <a:pPr lvl="1"/>
            <a:r>
              <a:rPr lang="en-US" dirty="0"/>
              <a:t>extends has to come first</a:t>
            </a:r>
          </a:p>
          <a:p>
            <a:pPr lvl="1"/>
            <a:r>
              <a:rPr lang="en-US" dirty="0"/>
              <a:t>no punctuation between the clauses</a:t>
            </a:r>
          </a:p>
          <a:p>
            <a:r>
              <a:rPr lang="en-US" dirty="0"/>
              <a:t>Subclasses automatically implement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A06D3A"/>
                </a:solidFill>
              </a:rPr>
              <a:t>public class </a:t>
            </a:r>
            <a:r>
              <a:rPr lang="en-US" sz="2400" dirty="0" err="1">
                <a:solidFill>
                  <a:srgbClr val="A06D3A"/>
                </a:solidFill>
              </a:rPr>
              <a:t>SubBoth</a:t>
            </a:r>
            <a:r>
              <a:rPr lang="en-US" sz="2400" dirty="0">
                <a:solidFill>
                  <a:srgbClr val="A06D3A"/>
                </a:solidFill>
              </a:rPr>
              <a:t> </a:t>
            </a:r>
            <a:r>
              <a:rPr lang="en-US" sz="2400" b="1" dirty="0">
                <a:solidFill>
                  <a:srgbClr val="A06D3A"/>
                </a:solidFill>
              </a:rPr>
              <a:t>extends</a:t>
            </a:r>
            <a:r>
              <a:rPr lang="en-US" sz="2400" dirty="0">
                <a:solidFill>
                  <a:srgbClr val="A06D3A"/>
                </a:solidFill>
              </a:rPr>
              <a:t> Both {</a:t>
            </a:r>
          </a:p>
          <a:p>
            <a:pPr lvl="1"/>
            <a:r>
              <a:rPr lang="en-US" dirty="0" err="1"/>
              <a:t>SubBoth</a:t>
            </a:r>
            <a:r>
              <a:rPr lang="en-US" dirty="0"/>
              <a:t> </a:t>
            </a:r>
            <a:r>
              <a:rPr lang="en-US" i="1" dirty="0"/>
              <a:t>is a</a:t>
            </a:r>
            <a:r>
              <a:rPr lang="en-US" dirty="0"/>
              <a:t> Both and Both implements Ability</a:t>
            </a:r>
            <a:endParaRPr lang="en-CA" dirty="0"/>
          </a:p>
          <a:p>
            <a:pPr lvl="2"/>
            <a:r>
              <a:rPr lang="en-US" dirty="0" err="1"/>
              <a:t>SubBoth</a:t>
            </a:r>
            <a:r>
              <a:rPr lang="en-US" dirty="0"/>
              <a:t> implements Ability because Both does and </a:t>
            </a:r>
            <a:r>
              <a:rPr lang="en-US" dirty="0" err="1"/>
              <a:t>SubBoth</a:t>
            </a:r>
            <a:r>
              <a:rPr lang="en-US" dirty="0"/>
              <a:t> inherits all those methods</a:t>
            </a:r>
          </a:p>
        </p:txBody>
      </p:sp>
    </p:spTree>
    <p:extLst>
      <p:ext uri="{BB962C8B-B14F-4D97-AF65-F5344CB8AC3E}">
        <p14:creationId xmlns:p14="http://schemas.microsoft.com/office/powerpoint/2010/main" val="27538555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69926-A50D-4A35-9DF4-E3662C36F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Implementing Multiple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7BA10-DFAA-40B4-818F-65179966A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Can implement more than one interface</a:t>
            </a:r>
          </a:p>
          <a:p>
            <a:pPr lvl="1">
              <a:defRPr/>
            </a:pPr>
            <a:r>
              <a:rPr lang="en-CA" dirty="0"/>
              <a:t>list interfaces, separated by commas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</a:t>
            </a:r>
            <a:r>
              <a:rPr lang="en-CA" sz="2400" dirty="0" err="1">
                <a:solidFill>
                  <a:srgbClr val="A06D3A"/>
                </a:solidFill>
              </a:rPr>
              <a:t>MultiPurpose</a:t>
            </a:r>
            <a:r>
              <a:rPr lang="en-CA" sz="2400" dirty="0">
                <a:solidFill>
                  <a:srgbClr val="A06D3A"/>
                </a:solidFill>
              </a:rPr>
              <a:t> implements </a:t>
            </a:r>
            <a:r>
              <a:rPr lang="en-CA" sz="2400" dirty="0" err="1">
                <a:solidFill>
                  <a:srgbClr val="A06D3A"/>
                </a:solidFill>
              </a:rPr>
              <a:t>InterA</a:t>
            </a:r>
            <a:r>
              <a:rPr lang="en-CA" sz="2400" dirty="0">
                <a:solidFill>
                  <a:srgbClr val="A06D3A"/>
                </a:solidFill>
              </a:rPr>
              <a:t>, </a:t>
            </a:r>
            <a:r>
              <a:rPr lang="en-CA" sz="2400" dirty="0" err="1">
                <a:solidFill>
                  <a:srgbClr val="A06D3A"/>
                </a:solidFill>
              </a:rPr>
              <a:t>InterB</a:t>
            </a:r>
            <a:r>
              <a:rPr lang="en-CA" sz="2400" dirty="0">
                <a:solidFill>
                  <a:srgbClr val="A06D3A"/>
                </a:solidFill>
              </a:rPr>
              <a:t> {...}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Yikes implements IA, IB, IC, </a:t>
            </a:r>
            <a:r>
              <a:rPr lang="en-CA" sz="2400" dirty="0" err="1">
                <a:solidFill>
                  <a:srgbClr val="A06D3A"/>
                </a:solidFill>
              </a:rPr>
              <a:t>IDa</a:t>
            </a:r>
            <a:r>
              <a:rPr lang="en-CA" sz="2400" dirty="0">
                <a:solidFill>
                  <a:srgbClr val="A06D3A"/>
                </a:solidFill>
              </a:rPr>
              <a:t>, </a:t>
            </a:r>
            <a:r>
              <a:rPr lang="en-CA" sz="2400" dirty="0" err="1">
                <a:solidFill>
                  <a:srgbClr val="A06D3A"/>
                </a:solidFill>
              </a:rPr>
              <a:t>IDb</a:t>
            </a:r>
            <a:r>
              <a:rPr lang="en-CA" sz="2400" dirty="0">
                <a:solidFill>
                  <a:srgbClr val="A06D3A"/>
                </a:solidFill>
              </a:rPr>
              <a:t> {...}</a:t>
            </a:r>
            <a:endParaRPr lang="en-CA" dirty="0">
              <a:solidFill>
                <a:srgbClr val="A06D3A"/>
              </a:solidFill>
            </a:endParaRPr>
          </a:p>
          <a:p>
            <a:pPr>
              <a:defRPr/>
            </a:pPr>
            <a:r>
              <a:rPr lang="en-CA" dirty="0"/>
              <a:t>Must define every method from every interface it implements</a:t>
            </a:r>
          </a:p>
          <a:p>
            <a:pPr lvl="1">
              <a:defRPr/>
            </a:pPr>
            <a:r>
              <a:rPr lang="en-CA" dirty="0"/>
              <a:t>no lying!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BB963-AD97-4642-AAA2-B031901E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Extending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C2F16-7E2B-4491-8138-28A8AA537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Consider this interface: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Polygonal {  </a:t>
            </a:r>
            <a:r>
              <a:rPr lang="en-CA" sz="2400" i="1" dirty="0">
                <a:solidFill>
                  <a:srgbClr val="A06D3A"/>
                </a:solidFill>
              </a:rPr>
              <a:t>// longer than it needs to be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double </a:t>
            </a:r>
            <a:r>
              <a:rPr lang="en-CA" sz="2400" dirty="0" err="1">
                <a:solidFill>
                  <a:srgbClr val="A06D3A"/>
                </a:solidFill>
              </a:rPr>
              <a:t>getArea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double </a:t>
            </a:r>
            <a:r>
              <a:rPr lang="en-CA" sz="2400" dirty="0" err="1">
                <a:solidFill>
                  <a:srgbClr val="A06D3A"/>
                </a:solidFill>
              </a:rPr>
              <a:t>getPerimeter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getNumberOfSides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defRPr/>
            </a:pPr>
            <a:r>
              <a:rPr lang="en-CA" dirty="0"/>
              <a:t>has all Measurable’s methods, plus one more</a:t>
            </a:r>
          </a:p>
          <a:p>
            <a:pPr>
              <a:defRPr/>
            </a:pPr>
            <a:r>
              <a:rPr lang="en-CA" dirty="0"/>
              <a:t>Can simplify the definition: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Polygonal </a:t>
            </a:r>
            <a:r>
              <a:rPr lang="en-CA" sz="2400" b="1" dirty="0">
                <a:solidFill>
                  <a:srgbClr val="A06D3A"/>
                </a:solidFill>
              </a:rPr>
              <a:t>extends</a:t>
            </a:r>
            <a:r>
              <a:rPr lang="en-CA" sz="2400" dirty="0">
                <a:solidFill>
                  <a:srgbClr val="A06D3A"/>
                </a:solidFill>
              </a:rPr>
              <a:t> Measurable {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getNumberOfSides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2AA8B-50F7-4F99-A608-CF1EF134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Implementing Polygonal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EBC81-1635-486F-B541-9F8B51DAA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Anything that implements Polygonal must define all the methods mentioned in Polygonal interface...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getNumberOfSides</a:t>
            </a:r>
            <a:r>
              <a:rPr lang="en-CA" sz="2400" dirty="0">
                <a:solidFill>
                  <a:srgbClr val="A06D3A"/>
                </a:solidFill>
              </a:rPr>
              <a:t>()</a:t>
            </a:r>
          </a:p>
          <a:p>
            <a:pPr>
              <a:defRPr/>
            </a:pPr>
            <a:r>
              <a:rPr lang="en-CA" dirty="0"/>
              <a:t>...plus all those mentioned in Measurable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double </a:t>
            </a:r>
            <a:r>
              <a:rPr lang="en-CA" sz="2400" dirty="0" err="1">
                <a:solidFill>
                  <a:srgbClr val="A06D3A"/>
                </a:solidFill>
              </a:rPr>
              <a:t>getArea</a:t>
            </a:r>
            <a:r>
              <a:rPr lang="en-CA" sz="2400" dirty="0">
                <a:solidFill>
                  <a:srgbClr val="A06D3A"/>
                </a:solidFill>
              </a:rPr>
              <a:t>()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double </a:t>
            </a:r>
            <a:r>
              <a:rPr lang="en-CA" sz="2400" dirty="0" err="1">
                <a:solidFill>
                  <a:srgbClr val="A06D3A"/>
                </a:solidFill>
              </a:rPr>
              <a:t>getPerimeter</a:t>
            </a:r>
            <a:r>
              <a:rPr lang="en-CA" sz="2400" dirty="0">
                <a:solidFill>
                  <a:srgbClr val="A06D3A"/>
                </a:solidFill>
              </a:rPr>
              <a:t>()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4C747-2C5F-4149-B264-890EA1CAD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And So On...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E887-6093-4855-AC63-F39E8AF5A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Can extend an interface that extends another</a:t>
            </a:r>
          </a:p>
          <a:p>
            <a:pPr lvl="1">
              <a:defRPr/>
            </a:pPr>
            <a:r>
              <a:rPr lang="en-CA" dirty="0"/>
              <a:t>just adding more methods to implement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</a:t>
            </a:r>
            <a:r>
              <a:rPr lang="en-CA" sz="2400" dirty="0" err="1">
                <a:solidFill>
                  <a:srgbClr val="A06D3A"/>
                </a:solidFill>
              </a:rPr>
              <a:t>RegularPolygonal</a:t>
            </a:r>
            <a:r>
              <a:rPr lang="en-CA" sz="2400" dirty="0">
                <a:solidFill>
                  <a:srgbClr val="A06D3A"/>
                </a:solidFill>
              </a:rPr>
              <a:t> extends Polygonal {...}</a:t>
            </a:r>
          </a:p>
          <a:p>
            <a:pPr>
              <a:defRPr/>
            </a:pPr>
            <a:r>
              <a:rPr lang="en-CA" dirty="0"/>
              <a:t>Can extend more than one interface</a:t>
            </a:r>
          </a:p>
          <a:p>
            <a:pPr lvl="1">
              <a:defRPr/>
            </a:pPr>
            <a:r>
              <a:rPr lang="en-CA" dirty="0"/>
              <a:t>again, adding more methods to implement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</a:t>
            </a:r>
            <a:r>
              <a:rPr lang="en-CA" sz="2400" dirty="0" err="1">
                <a:solidFill>
                  <a:srgbClr val="A06D3A"/>
                </a:solidFill>
              </a:rPr>
              <a:t>FiniteSurface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extends Measurable,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             Colourable {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...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5F9ABEA-DB67-4EEB-8AA9-839488A3E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00600"/>
            <a:ext cx="1752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Measurable</a:t>
            </a:r>
          </a:p>
        </p:txBody>
      </p:sp>
      <p:sp>
        <p:nvSpPr>
          <p:cNvPr id="36869" name="Rectangle 4">
            <a:extLst>
              <a:ext uri="{FF2B5EF4-FFF2-40B4-BE49-F238E27FC236}">
                <a16:creationId xmlns:a16="http://schemas.microsoft.com/office/drawing/2014/main" id="{1AC1C0F4-F95E-40B4-9235-057E25A13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486400"/>
            <a:ext cx="1752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Polygonal</a:t>
            </a:r>
          </a:p>
        </p:txBody>
      </p:sp>
      <p:sp>
        <p:nvSpPr>
          <p:cNvPr id="36870" name="Rectangle 5">
            <a:extLst>
              <a:ext uri="{FF2B5EF4-FFF2-40B4-BE49-F238E27FC236}">
                <a16:creationId xmlns:a16="http://schemas.microsoft.com/office/drawing/2014/main" id="{E9B8BC19-1DD3-45FB-AE44-C54A8137B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172200"/>
            <a:ext cx="2514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RegularPolygonal</a:t>
            </a:r>
          </a:p>
        </p:txBody>
      </p:sp>
      <p:sp>
        <p:nvSpPr>
          <p:cNvPr id="36871" name="Rectangle 6">
            <a:extLst>
              <a:ext uri="{FF2B5EF4-FFF2-40B4-BE49-F238E27FC236}">
                <a16:creationId xmlns:a16="http://schemas.microsoft.com/office/drawing/2014/main" id="{E80BB251-7A22-4E3B-B9F1-66C6852FA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953000"/>
            <a:ext cx="1752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Colourable</a:t>
            </a:r>
          </a:p>
        </p:txBody>
      </p:sp>
      <p:sp>
        <p:nvSpPr>
          <p:cNvPr id="36872" name="Rectangle 7">
            <a:extLst>
              <a:ext uri="{FF2B5EF4-FFF2-40B4-BE49-F238E27FC236}">
                <a16:creationId xmlns:a16="http://schemas.microsoft.com/office/drawing/2014/main" id="{AEA35A6A-FEC7-4C6E-9900-B8BDB487C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638800"/>
            <a:ext cx="20574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FiniteSurface</a:t>
            </a:r>
          </a:p>
        </p:txBody>
      </p:sp>
      <p:cxnSp>
        <p:nvCxnSpPr>
          <p:cNvPr id="36873" name="Straight Arrow Connector 9">
            <a:extLst>
              <a:ext uri="{FF2B5EF4-FFF2-40B4-BE49-F238E27FC236}">
                <a16:creationId xmlns:a16="http://schemas.microsoft.com/office/drawing/2014/main" id="{93D393E5-7DC3-46D7-B348-95766D91767F}"/>
              </a:ext>
            </a:extLst>
          </p:cNvPr>
          <p:cNvCxnSpPr>
            <a:cxnSpLocks noChangeShapeType="1"/>
            <a:stCxn id="36869" idx="0"/>
            <a:endCxn id="36868" idx="2"/>
          </p:cNvCxnSpPr>
          <p:nvPr/>
        </p:nvCxnSpPr>
        <p:spPr bwMode="auto">
          <a:xfrm rot="5400000" flipH="1" flipV="1">
            <a:off x="5676901" y="5334000"/>
            <a:ext cx="304800" cy="3175"/>
          </a:xfrm>
          <a:prstGeom prst="straightConnector1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4" name="Straight Arrow Connector 11">
            <a:extLst>
              <a:ext uri="{FF2B5EF4-FFF2-40B4-BE49-F238E27FC236}">
                <a16:creationId xmlns:a16="http://schemas.microsoft.com/office/drawing/2014/main" id="{B8819757-AE4E-4241-BC37-327A731DEB1D}"/>
              </a:ext>
            </a:extLst>
          </p:cNvPr>
          <p:cNvCxnSpPr>
            <a:cxnSpLocks noChangeShapeType="1"/>
            <a:stCxn id="36870" idx="0"/>
            <a:endCxn id="36869" idx="2"/>
          </p:cNvCxnSpPr>
          <p:nvPr/>
        </p:nvCxnSpPr>
        <p:spPr bwMode="auto">
          <a:xfrm rot="5400000" flipH="1" flipV="1">
            <a:off x="5676901" y="6019800"/>
            <a:ext cx="304800" cy="3175"/>
          </a:xfrm>
          <a:prstGeom prst="straightConnector1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5" name="Straight Arrow Connector 13">
            <a:extLst>
              <a:ext uri="{FF2B5EF4-FFF2-40B4-BE49-F238E27FC236}">
                <a16:creationId xmlns:a16="http://schemas.microsoft.com/office/drawing/2014/main" id="{0BC0CB16-9F50-4C4A-9377-62FAFBC68CEB}"/>
              </a:ext>
            </a:extLst>
          </p:cNvPr>
          <p:cNvCxnSpPr>
            <a:cxnSpLocks noChangeShapeType="1"/>
            <a:stCxn id="36872" idx="0"/>
            <a:endCxn id="36871" idx="2"/>
          </p:cNvCxnSpPr>
          <p:nvPr/>
        </p:nvCxnSpPr>
        <p:spPr bwMode="auto">
          <a:xfrm rot="5400000" flipH="1" flipV="1">
            <a:off x="7734301" y="5486400"/>
            <a:ext cx="304800" cy="3175"/>
          </a:xfrm>
          <a:prstGeom prst="straightConnector1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6" name="Curved Connector 19">
            <a:extLst>
              <a:ext uri="{FF2B5EF4-FFF2-40B4-BE49-F238E27FC236}">
                <a16:creationId xmlns:a16="http://schemas.microsoft.com/office/drawing/2014/main" id="{9927F996-F59D-4ABA-889E-4426BE16EF65}"/>
              </a:ext>
            </a:extLst>
          </p:cNvPr>
          <p:cNvCxnSpPr>
            <a:cxnSpLocks noChangeShapeType="1"/>
            <a:stCxn id="36872" idx="0"/>
            <a:endCxn id="36868" idx="2"/>
          </p:cNvCxnSpPr>
          <p:nvPr/>
        </p:nvCxnSpPr>
        <p:spPr bwMode="auto">
          <a:xfrm rot="16200000" flipV="1">
            <a:off x="6629400" y="4381500"/>
            <a:ext cx="457200" cy="2057400"/>
          </a:xfrm>
          <a:prstGeom prst="curvedConnector3">
            <a:avLst>
              <a:gd name="adj1" fmla="val 50000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0B1B-812D-432D-B055-78322DAFA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Combining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422F6-D1B9-4F86-A4AA-C742110C4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When one interface extends two others...</a:t>
            </a:r>
          </a:p>
          <a:p>
            <a:pPr lvl="1">
              <a:defRPr/>
            </a:pPr>
            <a:r>
              <a:rPr lang="en-CA" dirty="0"/>
              <a:t>(or more than two others)</a:t>
            </a:r>
          </a:p>
          <a:p>
            <a:pPr>
              <a:defRPr/>
            </a:pPr>
            <a:r>
              <a:rPr lang="en-CA" dirty="0"/>
              <a:t>...it may not need any more methods</a:t>
            </a:r>
          </a:p>
          <a:p>
            <a:pPr lvl="1">
              <a:defRPr/>
            </a:pPr>
            <a:r>
              <a:rPr lang="en-CA" dirty="0"/>
              <a:t>it just puts those two (or more) interfaces together</a:t>
            </a:r>
          </a:p>
          <a:p>
            <a:pPr lvl="1">
              <a:defRPr/>
            </a:pPr>
            <a:r>
              <a:rPr lang="en-CA" dirty="0"/>
              <a:t>use empty braces (no new methods required)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</a:t>
            </a:r>
            <a:r>
              <a:rPr lang="en-CA" sz="2400" dirty="0" err="1">
                <a:solidFill>
                  <a:srgbClr val="A06D3A"/>
                </a:solidFill>
              </a:rPr>
              <a:t>FiniteSurface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extends Measureable, Colourable {}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90F19-3E80-D879-7ACA-AC86B77F0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Preferred Exceptions for 2341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DA543-5D53-92AC-6B08-F76DED058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IllegalArgumentException</a:t>
            </a:r>
            <a:endParaRPr lang="en-CA" dirty="0"/>
          </a:p>
          <a:p>
            <a:pPr lvl="1"/>
            <a:r>
              <a:rPr lang="en-CA" dirty="0"/>
              <a:t>the argument has an invalid value</a:t>
            </a:r>
          </a:p>
          <a:p>
            <a:pPr lvl="1"/>
            <a:r>
              <a:rPr lang="en-CA" dirty="0"/>
              <a:t>for example: negative height for a rectangle</a:t>
            </a:r>
          </a:p>
          <a:p>
            <a:r>
              <a:rPr lang="en-CA" dirty="0" err="1"/>
              <a:t>IllegalStateException</a:t>
            </a:r>
            <a:endParaRPr lang="en-CA" dirty="0"/>
          </a:p>
          <a:p>
            <a:pPr lvl="1"/>
            <a:r>
              <a:rPr lang="en-CA" dirty="0"/>
              <a:t>that request is inappropriate </a:t>
            </a:r>
            <a:r>
              <a:rPr lang="en-CA" i="1" dirty="0"/>
              <a:t>at this time</a:t>
            </a:r>
          </a:p>
          <a:p>
            <a:pPr lvl="1"/>
            <a:r>
              <a:rPr lang="en-CA" dirty="0"/>
              <a:t>for example: putting something into a </a:t>
            </a:r>
            <a:r>
              <a:rPr lang="en-CA" i="1" dirty="0"/>
              <a:t>full</a:t>
            </a:r>
            <a:r>
              <a:rPr lang="en-CA" dirty="0"/>
              <a:t> bag</a:t>
            </a:r>
          </a:p>
          <a:p>
            <a:r>
              <a:rPr lang="en-CA" dirty="0" err="1"/>
              <a:t>NoSuchElementException</a:t>
            </a:r>
            <a:endParaRPr lang="en-CA" dirty="0"/>
          </a:p>
          <a:p>
            <a:pPr lvl="1"/>
            <a:r>
              <a:rPr lang="en-CA" dirty="0"/>
              <a:t>for example: taking something out of an </a:t>
            </a:r>
            <a:r>
              <a:rPr lang="en-CA" i="1" dirty="0"/>
              <a:t>empty</a:t>
            </a:r>
            <a:r>
              <a:rPr lang="en-CA" dirty="0"/>
              <a:t> bag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31941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E6487-9AB5-4A4B-A864-7D6EC9822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9F3C3-709C-4858-A565-8A762C5E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CA" dirty="0"/>
              <a:t>What methods must these classes define?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IA {public void is();}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IB {public int </a:t>
            </a:r>
            <a:r>
              <a:rPr lang="en-CA" sz="2400" dirty="0" err="1">
                <a:solidFill>
                  <a:srgbClr val="A06D3A"/>
                </a:solidFill>
              </a:rPr>
              <a:t>howMany</a:t>
            </a:r>
            <a:r>
              <a:rPr lang="en-CA" sz="2400" dirty="0">
                <a:solidFill>
                  <a:srgbClr val="A06D3A"/>
                </a:solidFill>
              </a:rPr>
              <a:t>();}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IC extends IB {public String </a:t>
            </a:r>
            <a:r>
              <a:rPr lang="en-CA" sz="2400" dirty="0" err="1">
                <a:solidFill>
                  <a:srgbClr val="A06D3A"/>
                </a:solidFill>
              </a:rPr>
              <a:t>whatKind</a:t>
            </a:r>
            <a:r>
              <a:rPr lang="en-CA" sz="2400" dirty="0">
                <a:solidFill>
                  <a:srgbClr val="A06D3A"/>
                </a:solidFill>
              </a:rPr>
              <a:t>();}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ID extends IA, IC {}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IE extends IA, IB {public void what();}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endParaRPr lang="en-CA" sz="2400" dirty="0">
              <a:solidFill>
                <a:srgbClr val="A06D3A"/>
              </a:solidFill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F implements IC {...}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G implements ID {...}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H implements IA, IB {...}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J implements IE {...}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public </a:t>
            </a:r>
            <a:r>
              <a:rPr lang="en-CA" sz="2400" dirty="0">
                <a:solidFill>
                  <a:srgbClr val="A06D3A"/>
                </a:solidFill>
              </a:rPr>
              <a:t>class K extends F implements IA {…}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Interface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An interface is a data type</a:t>
            </a:r>
          </a:p>
          <a:p>
            <a:pPr lvl="1">
              <a:defRPr/>
            </a:pPr>
            <a:r>
              <a:rPr lang="en-CA" dirty="0"/>
              <a:t>variables can have that data type</a:t>
            </a:r>
          </a:p>
          <a:p>
            <a:pPr lvl="2">
              <a:defRPr/>
            </a:pPr>
            <a:r>
              <a:rPr lang="en-CA" dirty="0"/>
              <a:t>including (</a:t>
            </a:r>
            <a:r>
              <a:rPr lang="en-CA" i="1" dirty="0"/>
              <a:t>especially</a:t>
            </a:r>
            <a:r>
              <a:rPr lang="en-CA" dirty="0"/>
              <a:t>) parameters for methods</a:t>
            </a:r>
          </a:p>
          <a:p>
            <a:pPr lvl="1">
              <a:defRPr/>
            </a:pPr>
            <a:r>
              <a:rPr lang="en-CA" dirty="0"/>
              <a:t>such variables (methods) called polymorphic</a:t>
            </a:r>
          </a:p>
          <a:p>
            <a:pPr>
              <a:defRPr/>
            </a:pPr>
            <a:r>
              <a:rPr lang="en-CA" dirty="0"/>
              <a:t>An interface lists public method headers</a:t>
            </a:r>
          </a:p>
          <a:p>
            <a:pPr lvl="1">
              <a:defRPr/>
            </a:pPr>
            <a:r>
              <a:rPr lang="en-CA" i="1" dirty="0"/>
              <a:t>abstract </a:t>
            </a:r>
            <a:r>
              <a:rPr lang="en-CA" dirty="0"/>
              <a:t>methods have no body</a:t>
            </a:r>
          </a:p>
          <a:p>
            <a:pPr lvl="1">
              <a:defRPr/>
            </a:pPr>
            <a:r>
              <a:rPr lang="en-CA" dirty="0"/>
              <a:t>classes </a:t>
            </a:r>
            <a:r>
              <a:rPr lang="en-CA" i="1" dirty="0"/>
              <a:t>implement</a:t>
            </a:r>
            <a:r>
              <a:rPr lang="en-CA" dirty="0"/>
              <a:t> interfaces</a:t>
            </a:r>
          </a:p>
          <a:p>
            <a:pPr lvl="2">
              <a:defRPr/>
            </a:pPr>
            <a:r>
              <a:rPr lang="en-CA" i="1" dirty="0">
                <a:sym typeface="Wingdings" panose="05000000000000000000" pitchFamily="2" charset="2"/>
              </a:rPr>
              <a:t>define</a:t>
            </a:r>
            <a:r>
              <a:rPr lang="en-CA" dirty="0">
                <a:sym typeface="Wingdings" panose="05000000000000000000" pitchFamily="2" charset="2"/>
              </a:rPr>
              <a:t> the abstract methods for that interface</a:t>
            </a:r>
          </a:p>
          <a:p>
            <a:pPr lvl="2">
              <a:defRPr/>
            </a:pPr>
            <a:r>
              <a:rPr lang="en-CA" dirty="0">
                <a:sym typeface="Wingdings" panose="05000000000000000000" pitchFamily="2" charset="2"/>
              </a:rPr>
              <a:t>may </a:t>
            </a:r>
            <a:r>
              <a:rPr lang="en-CA" i="1" dirty="0">
                <a:sym typeface="Wingdings" panose="05000000000000000000" pitchFamily="2" charset="2"/>
              </a:rPr>
              <a:t>inherit</a:t>
            </a:r>
            <a:r>
              <a:rPr lang="en-CA" dirty="0">
                <a:sym typeface="Wingdings" panose="05000000000000000000" pitchFamily="2" charset="2"/>
              </a:rPr>
              <a:t> definitions </a:t>
            </a:r>
            <a:r>
              <a:rPr lang="en-CA">
                <a:sym typeface="Wingdings" panose="05000000000000000000" pitchFamily="2" charset="2"/>
              </a:rPr>
              <a:t>from super-class</a:t>
            </a:r>
            <a:endParaRPr lang="en-CA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78C85-B5A6-479A-B2BC-6B4C2BEC8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Java Uses Lots of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244DD-5893-4099-9A44-7AEB05FAD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javax.swing</a:t>
            </a:r>
            <a:r>
              <a:rPr lang="en-CA" dirty="0"/>
              <a:t> defines 25 interfaces</a:t>
            </a:r>
          </a:p>
          <a:p>
            <a:pPr lvl="1"/>
            <a:r>
              <a:rPr lang="en-CA" dirty="0"/>
              <a:t>plus many more in sub-packages</a:t>
            </a:r>
          </a:p>
          <a:p>
            <a:r>
              <a:rPr lang="en-CA" dirty="0" err="1"/>
              <a:t>java.awt</a:t>
            </a:r>
            <a:r>
              <a:rPr lang="en-CA" dirty="0"/>
              <a:t> defines 17 interfaces</a:t>
            </a:r>
          </a:p>
          <a:p>
            <a:pPr lvl="1"/>
            <a:r>
              <a:rPr lang="en-CA" dirty="0"/>
              <a:t>plus many more in </a:t>
            </a:r>
            <a:r>
              <a:rPr lang="en-CA" dirty="0" err="1"/>
              <a:t>subpackages</a:t>
            </a:r>
            <a:endParaRPr lang="en-CA" dirty="0"/>
          </a:p>
          <a:p>
            <a:r>
              <a:rPr lang="en-CA" dirty="0" err="1"/>
              <a:t>java.lang</a:t>
            </a:r>
            <a:r>
              <a:rPr lang="en-CA" dirty="0"/>
              <a:t> defines 9 interfaces</a:t>
            </a:r>
          </a:p>
          <a:p>
            <a:pPr lvl="1"/>
            <a:r>
              <a:rPr lang="en-CA" dirty="0"/>
              <a:t>these are the most generally useful interfaces</a:t>
            </a:r>
          </a:p>
          <a:p>
            <a:pPr lvl="1"/>
            <a:r>
              <a:rPr lang="en-CA" dirty="0"/>
              <a:t>one used, for example, in sorting arrays</a:t>
            </a:r>
          </a:p>
          <a:p>
            <a:pPr lvl="1"/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119431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Interfaces and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Arrays.sort</a:t>
            </a:r>
            <a:r>
              <a:rPr lang="en-CA" dirty="0"/>
              <a:t> sorts arrays of </a:t>
            </a:r>
            <a:r>
              <a:rPr lang="en-CA" i="1" dirty="0"/>
              <a:t>some</a:t>
            </a:r>
            <a:r>
              <a:rPr lang="en-CA" dirty="0"/>
              <a:t> types</a:t>
            </a:r>
          </a:p>
          <a:p>
            <a:pPr lvl="1"/>
            <a:r>
              <a:rPr lang="en-CA" dirty="0"/>
              <a:t>Java must know </a:t>
            </a:r>
            <a:r>
              <a:rPr lang="en-CA" i="1" dirty="0"/>
              <a:t>how</a:t>
            </a:r>
            <a:r>
              <a:rPr lang="en-CA" dirty="0"/>
              <a:t> to sort them</a:t>
            </a:r>
          </a:p>
          <a:p>
            <a:pPr lvl="1"/>
            <a:r>
              <a:rPr lang="en-CA" dirty="0"/>
              <a:t>knows how to sort </a:t>
            </a:r>
            <a:r>
              <a:rPr lang="en-CA" dirty="0" err="1"/>
              <a:t>int</a:t>
            </a:r>
            <a:r>
              <a:rPr lang="en-CA" dirty="0"/>
              <a:t>, double, String, …</a:t>
            </a:r>
          </a:p>
          <a:p>
            <a:pPr lvl="1"/>
            <a:r>
              <a:rPr lang="en-CA" dirty="0"/>
              <a:t>doesn’t know how to sort user-defined classes</a:t>
            </a:r>
          </a:p>
          <a:p>
            <a:r>
              <a:rPr lang="en-CA" dirty="0"/>
              <a:t>Tell Java how to sort user-defined classes</a:t>
            </a:r>
          </a:p>
          <a:p>
            <a:pPr lvl="1"/>
            <a:r>
              <a:rPr lang="en-CA" dirty="0" err="1"/>
              <a:t>Arrays.sort</a:t>
            </a:r>
            <a:r>
              <a:rPr lang="en-CA" dirty="0"/>
              <a:t> expects an array of </a:t>
            </a:r>
            <a:r>
              <a:rPr lang="en-CA" dirty="0" err="1"/>
              <a:t>Comparables</a:t>
            </a:r>
            <a:endParaRPr lang="en-CA" dirty="0"/>
          </a:p>
          <a:p>
            <a:pPr lvl="2"/>
            <a:r>
              <a:rPr lang="en-CA" dirty="0"/>
              <a:t>objects that can be compared to each other</a:t>
            </a:r>
          </a:p>
          <a:p>
            <a:pPr lvl="1"/>
            <a:r>
              <a:rPr lang="en-CA" dirty="0"/>
              <a:t>implement the Comparable&lt;…&gt; interface</a:t>
            </a:r>
          </a:p>
          <a:p>
            <a:pPr lvl="2"/>
            <a:r>
              <a:rPr lang="en-CA" dirty="0"/>
              <a:t>Comparable&lt;…&gt; </a:t>
            </a:r>
            <a:r>
              <a:rPr lang="en-CA" dirty="0">
                <a:sym typeface="Wingdings" panose="05000000000000000000" pitchFamily="2" charset="2"/>
              </a:rPr>
              <a:t> I can compare myself to …</a:t>
            </a:r>
            <a:endParaRPr lang="en-CA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55CB3-3438-4AD3-B146-0E464A0C4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Sorting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502AB-28D9-407F-9DB6-E9005F25B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Sort </a:t>
            </a:r>
            <a:r>
              <a:rPr lang="en-CA" dirty="0">
                <a:sym typeface="Wingdings" panose="05000000000000000000" pitchFamily="2" charset="2"/>
              </a:rPr>
              <a:t> put into order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usually smallest to largest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[5, 1, 7, 3, 9]  [1, 3, 5, 7, 9]</a:t>
            </a:r>
          </a:p>
          <a:p>
            <a:r>
              <a:rPr lang="en-CA" dirty="0">
                <a:sym typeface="Wingdings" panose="05000000000000000000" pitchFamily="2" charset="2"/>
              </a:rPr>
              <a:t>Sorting by </a:t>
            </a:r>
            <a:r>
              <a:rPr lang="en-CA" i="1" dirty="0">
                <a:sym typeface="Wingdings" panose="05000000000000000000" pitchFamily="2" charset="2"/>
              </a:rPr>
              <a:t>pair</a:t>
            </a:r>
            <a:r>
              <a:rPr lang="en-CA" dirty="0">
                <a:sym typeface="Wingdings" panose="05000000000000000000" pitchFamily="2" charset="2"/>
              </a:rPr>
              <a:t>-wise comparisons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compare two elements and </a:t>
            </a:r>
            <a:r>
              <a:rPr lang="en-CA" i="1" dirty="0">
                <a:sym typeface="Wingdings" panose="05000000000000000000" pitchFamily="2" charset="2"/>
              </a:rPr>
              <a:t>maybe</a:t>
            </a:r>
            <a:r>
              <a:rPr lang="en-CA" dirty="0">
                <a:sym typeface="Wingdings" panose="05000000000000000000" pitchFamily="2" charset="2"/>
              </a:rPr>
              <a:t> swap them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[5, 1, …]  5 and 1 are out of order, so swap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[…, 5, 7, …]  5 and 7 are OK, so no swap</a:t>
            </a:r>
          </a:p>
          <a:p>
            <a:r>
              <a:rPr lang="en-CA" dirty="0">
                <a:sym typeface="Wingdings" panose="05000000000000000000" pitchFamily="2" charset="2"/>
              </a:rPr>
              <a:t>Keep going until no swaps left to make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831215-1CF8-4299-B9ED-DDD23A5B0C3C}"/>
              </a:ext>
            </a:extLst>
          </p:cNvPr>
          <p:cNvSpPr txBox="1"/>
          <p:nvPr/>
        </p:nvSpPr>
        <p:spPr>
          <a:xfrm>
            <a:off x="1905000" y="6211669"/>
            <a:ext cx="7239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sz="1800" i="1" dirty="0"/>
              <a:t>There are literally </a:t>
            </a:r>
            <a:r>
              <a:rPr lang="en-CA" sz="1800" b="1" i="1" dirty="0"/>
              <a:t>thousands</a:t>
            </a:r>
            <a:r>
              <a:rPr lang="en-CA" sz="1800" i="1" dirty="0"/>
              <a:t> of different ways of choosing which pairs to compare. You will learn some of them later in this course.</a:t>
            </a:r>
          </a:p>
        </p:txBody>
      </p:sp>
    </p:spTree>
    <p:extLst>
      <p:ext uri="{BB962C8B-B14F-4D97-AF65-F5344CB8AC3E}">
        <p14:creationId xmlns:p14="http://schemas.microsoft.com/office/powerpoint/2010/main" val="53848623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Comparable&lt;…&gt;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Have to fill in the &lt;…&gt;</a:t>
            </a:r>
          </a:p>
          <a:p>
            <a:pPr lvl="1"/>
            <a:r>
              <a:rPr lang="en-CA" dirty="0"/>
              <a:t>what kind of thing it can be sorted with</a:t>
            </a:r>
          </a:p>
          <a:p>
            <a:pPr lvl="2"/>
            <a:r>
              <a:rPr lang="en-CA" dirty="0"/>
              <a:t>almost always </a:t>
            </a:r>
            <a:r>
              <a:rPr lang="en-CA" i="1" dirty="0"/>
              <a:t>itself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Student </a:t>
            </a:r>
            <a:r>
              <a:rPr lang="en-CA" sz="2400" b="1" dirty="0">
                <a:solidFill>
                  <a:srgbClr val="A06D3A"/>
                </a:solidFill>
              </a:rPr>
              <a:t>implements Comparable&lt;Student&gt;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Circle </a:t>
            </a:r>
            <a:r>
              <a:rPr lang="en-CA" sz="2400" b="1" dirty="0">
                <a:solidFill>
                  <a:srgbClr val="A06D3A"/>
                </a:solidFill>
              </a:rPr>
              <a:t>implements Comparable&lt;Circle&gt; </a:t>
            </a:r>
          </a:p>
          <a:p>
            <a:r>
              <a:rPr lang="en-CA" dirty="0"/>
              <a:t>Has exactly one abstract method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@Override public int </a:t>
            </a:r>
            <a:r>
              <a:rPr lang="en-CA" sz="2400" dirty="0" err="1">
                <a:solidFill>
                  <a:srgbClr val="A06D3A"/>
                </a:solidFill>
              </a:rPr>
              <a:t>compareTo</a:t>
            </a:r>
            <a:r>
              <a:rPr lang="en-CA" sz="2400" dirty="0">
                <a:solidFill>
                  <a:srgbClr val="A06D3A"/>
                </a:solidFill>
              </a:rPr>
              <a:t>(Student other)</a:t>
            </a:r>
          </a:p>
          <a:p>
            <a:pPr lvl="2"/>
            <a:r>
              <a:rPr lang="en-CA" dirty="0"/>
              <a:t>how does this Student compare to other Student</a:t>
            </a:r>
          </a:p>
          <a:p>
            <a:pPr lvl="3"/>
            <a:r>
              <a:rPr lang="en-CA" dirty="0"/>
              <a:t>should this Student be </a:t>
            </a:r>
            <a:r>
              <a:rPr lang="en-CA" i="1" dirty="0"/>
              <a:t>before</a:t>
            </a:r>
            <a:r>
              <a:rPr lang="en-CA" dirty="0"/>
              <a:t> or </a:t>
            </a:r>
            <a:r>
              <a:rPr lang="en-CA" i="1" dirty="0"/>
              <a:t>after</a:t>
            </a:r>
            <a:r>
              <a:rPr lang="en-CA" dirty="0"/>
              <a:t> the other Student</a:t>
            </a:r>
          </a:p>
          <a:p>
            <a:pPr lvl="2"/>
            <a:r>
              <a:rPr lang="en-CA" dirty="0"/>
              <a:t>for Circle: </a:t>
            </a:r>
            <a:r>
              <a:rPr lang="en-CA" dirty="0">
                <a:solidFill>
                  <a:srgbClr val="A06D3A"/>
                </a:solidFill>
              </a:rPr>
              <a:t>public int </a:t>
            </a:r>
            <a:r>
              <a:rPr lang="en-CA" dirty="0" err="1">
                <a:solidFill>
                  <a:srgbClr val="A06D3A"/>
                </a:solidFill>
              </a:rPr>
              <a:t>compareTo</a:t>
            </a:r>
            <a:r>
              <a:rPr lang="en-CA" dirty="0">
                <a:solidFill>
                  <a:srgbClr val="A06D3A"/>
                </a:solidFill>
              </a:rPr>
              <a:t>(Circle other)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</a:t>
            </a:r>
            <a:r>
              <a:rPr lang="en-CA" dirty="0" err="1"/>
              <a:t>compareTo</a:t>
            </a:r>
            <a:r>
              <a:rPr lang="en-CA" dirty="0"/>
              <a:t>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sym typeface="Wingdings" pitchFamily="2" charset="2"/>
              </a:rPr>
              <a:t>Based on sorting numbers and subtraction:</a:t>
            </a:r>
          </a:p>
          <a:p>
            <a:pPr lvl="1">
              <a:tabLst>
                <a:tab pos="1166813" algn="ctr"/>
                <a:tab pos="1881188" algn="ctr"/>
                <a:tab pos="2870200" algn="ctr"/>
                <a:tab pos="3944938" algn="ctr"/>
                <a:tab pos="4306888" algn="l"/>
                <a:tab pos="5830888" algn="ctr"/>
              </a:tabLst>
            </a:pPr>
            <a:r>
              <a:rPr lang="en-CA" dirty="0">
                <a:sym typeface="Wingdings" pitchFamily="2" charset="2"/>
              </a:rPr>
              <a:t>	a &lt; b		a – b &lt; 0		a comes before b</a:t>
            </a:r>
          </a:p>
          <a:p>
            <a:pPr lvl="1">
              <a:tabLst>
                <a:tab pos="1166813" algn="ctr"/>
                <a:tab pos="1881188" algn="ctr"/>
                <a:tab pos="2870200" algn="ctr"/>
                <a:tab pos="3944938" algn="ctr"/>
                <a:tab pos="4306888" algn="l"/>
                <a:tab pos="5830888" algn="ctr"/>
              </a:tabLst>
            </a:pPr>
            <a:r>
              <a:rPr lang="en-CA" dirty="0">
                <a:sym typeface="Wingdings" pitchFamily="2" charset="2"/>
              </a:rPr>
              <a:t>	a &gt; b		a – b &gt; 0		a comes after b</a:t>
            </a:r>
          </a:p>
          <a:p>
            <a:pPr lvl="1">
              <a:tabLst>
                <a:tab pos="1166813" algn="ctr"/>
                <a:tab pos="1881188" algn="ctr"/>
                <a:tab pos="2870200" algn="ctr"/>
                <a:tab pos="3944938" algn="ctr"/>
                <a:tab pos="4306888" algn="l"/>
                <a:tab pos="5830888" algn="ctr"/>
              </a:tabLst>
            </a:pPr>
            <a:r>
              <a:rPr lang="en-CA" dirty="0">
                <a:sym typeface="Wingdings" pitchFamily="2" charset="2"/>
              </a:rPr>
              <a:t>a == b		a – b == 0		doesn’t matter (equal)</a:t>
            </a:r>
          </a:p>
          <a:p>
            <a:r>
              <a:rPr lang="en-CA" dirty="0" err="1"/>
              <a:t>compareTo</a:t>
            </a:r>
            <a:r>
              <a:rPr lang="en-CA" dirty="0"/>
              <a:t> returns an int value</a:t>
            </a:r>
          </a:p>
          <a:p>
            <a:pPr lvl="1">
              <a:tabLst>
                <a:tab pos="1166813" algn="ctr"/>
                <a:tab pos="1881188" algn="ctr"/>
                <a:tab pos="2870200" algn="ctr"/>
                <a:tab pos="4037013" algn="ctr"/>
                <a:tab pos="4394200" algn="l"/>
                <a:tab pos="5830888" algn="ctr"/>
              </a:tabLst>
            </a:pPr>
            <a:r>
              <a:rPr lang="en-CA" dirty="0"/>
              <a:t> </a:t>
            </a:r>
            <a:r>
              <a:rPr lang="en-CA" dirty="0" err="1"/>
              <a:t>a.compareTo</a:t>
            </a:r>
            <a:r>
              <a:rPr lang="en-CA" dirty="0"/>
              <a:t>(b) &lt; 0	</a:t>
            </a:r>
            <a:r>
              <a:rPr lang="en-CA" dirty="0">
                <a:sym typeface="Wingdings" pitchFamily="2" charset="2"/>
              </a:rPr>
              <a:t>	a comes before b</a:t>
            </a:r>
          </a:p>
          <a:p>
            <a:pPr lvl="1">
              <a:tabLst>
                <a:tab pos="1166813" algn="ctr"/>
                <a:tab pos="1881188" algn="ctr"/>
                <a:tab pos="2870200" algn="ctr"/>
                <a:tab pos="4037013" algn="ctr"/>
                <a:tab pos="4394200" algn="l"/>
                <a:tab pos="5830888" algn="ctr"/>
              </a:tabLst>
            </a:pPr>
            <a:r>
              <a:rPr lang="en-CA" dirty="0">
                <a:sym typeface="Wingdings" pitchFamily="2" charset="2"/>
              </a:rPr>
              <a:t> </a:t>
            </a:r>
            <a:r>
              <a:rPr lang="en-CA" dirty="0" err="1">
                <a:sym typeface="Wingdings" pitchFamily="2" charset="2"/>
              </a:rPr>
              <a:t>a.compareTo</a:t>
            </a:r>
            <a:r>
              <a:rPr lang="en-CA" dirty="0">
                <a:sym typeface="Wingdings" pitchFamily="2" charset="2"/>
              </a:rPr>
              <a:t>(b) &gt; 0		a comes after b</a:t>
            </a:r>
          </a:p>
          <a:p>
            <a:pPr lvl="1">
              <a:tabLst>
                <a:tab pos="1166813" algn="ctr"/>
                <a:tab pos="1881188" algn="ctr"/>
                <a:tab pos="2870200" algn="ctr"/>
                <a:tab pos="4037013" algn="ctr"/>
                <a:tab pos="4394200" algn="l"/>
                <a:tab pos="5830888" algn="ctr"/>
              </a:tabLst>
            </a:pPr>
            <a:r>
              <a:rPr lang="en-CA" dirty="0" err="1">
                <a:sym typeface="Wingdings" pitchFamily="2" charset="2"/>
              </a:rPr>
              <a:t>a.compareTo</a:t>
            </a:r>
            <a:r>
              <a:rPr lang="en-CA" dirty="0">
                <a:sym typeface="Wingdings" pitchFamily="2" charset="2"/>
              </a:rPr>
              <a:t>(b) == 0		doesn’t matter (equal)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3230" y="6096000"/>
            <a:ext cx="4882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For integer numbers, can just return a – b</a:t>
            </a:r>
          </a:p>
          <a:p>
            <a:r>
              <a:rPr lang="en-CA" dirty="0"/>
              <a:t>because a &lt; b same as a – b &lt; 0.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Sorting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Let’s sort Students by name</a:t>
            </a:r>
          </a:p>
          <a:p>
            <a:pPr lvl="1"/>
            <a:r>
              <a:rPr lang="en-CA" dirty="0"/>
              <a:t>name is a String</a:t>
            </a:r>
          </a:p>
          <a:p>
            <a:pPr lvl="1"/>
            <a:r>
              <a:rPr lang="en-CA" dirty="0"/>
              <a:t>String has a </a:t>
            </a:r>
            <a:r>
              <a:rPr lang="en-CA" dirty="0" err="1"/>
              <a:t>compareTo</a:t>
            </a:r>
            <a:r>
              <a:rPr lang="en-CA" dirty="0"/>
              <a:t> method</a:t>
            </a:r>
          </a:p>
          <a:p>
            <a:pPr lvl="1"/>
            <a:r>
              <a:rPr lang="en-CA" dirty="0"/>
              <a:t>so just return whatever it returns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compareTo</a:t>
            </a:r>
            <a:r>
              <a:rPr lang="en-CA" sz="2400" dirty="0">
                <a:solidFill>
                  <a:srgbClr val="A06D3A"/>
                </a:solidFill>
              </a:rPr>
              <a:t>(Student other)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this.name.compareTo</a:t>
            </a:r>
            <a:r>
              <a:rPr lang="en-CA" sz="2400" dirty="0">
                <a:solidFill>
                  <a:srgbClr val="A06D3A"/>
                </a:solidFill>
              </a:rPr>
              <a:t>(other.name);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/>
            <a:r>
              <a:rPr lang="en-CA" dirty="0"/>
              <a:t>“if you want to compare Students, compare their names.”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4455" y="6457950"/>
            <a:ext cx="2789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See </a:t>
            </a:r>
            <a:r>
              <a:rPr lang="en-CA" dirty="0" err="1"/>
              <a:t>byName</a:t>
            </a:r>
            <a:r>
              <a:rPr lang="en-CA" dirty="0"/>
              <a:t>/Student.java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Sorting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Add Students to list; sort list; print list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Student[] ss = new </a:t>
            </a:r>
            <a:r>
              <a:rPr lang="en-CA" sz="2400" dirty="0" err="1">
                <a:solidFill>
                  <a:schemeClr val="accent1"/>
                </a:solidFill>
              </a:rPr>
              <a:t>new</a:t>
            </a:r>
            <a:r>
              <a:rPr lang="en-CA" sz="2400" dirty="0">
                <a:solidFill>
                  <a:schemeClr val="accent1"/>
                </a:solidFill>
              </a:rPr>
              <a:t> Student[]{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new Student("Jake"), 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new Student("Angie"), 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new Student("</a:t>
            </a:r>
            <a:r>
              <a:rPr lang="en-CA" sz="2400" dirty="0" err="1">
                <a:solidFill>
                  <a:schemeClr val="accent1"/>
                </a:solidFill>
              </a:rPr>
              <a:t>Geety</a:t>
            </a:r>
            <a:r>
              <a:rPr lang="en-CA" sz="2400" dirty="0">
                <a:solidFill>
                  <a:schemeClr val="accent1"/>
                </a:solidFill>
              </a:rPr>
              <a:t>")};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Arrays.sort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ss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Arrays.toString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ss</a:t>
            </a:r>
            <a:r>
              <a:rPr lang="en-CA" sz="2400" dirty="0">
                <a:solidFill>
                  <a:schemeClr val="accent1"/>
                </a:solidFill>
              </a:rPr>
              <a:t>));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28600" y="5029200"/>
            <a:ext cx="8763000" cy="5334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000" b="0" i="0" u="none" strike="noStrike" cap="none" normalizeH="0" baseline="0" dirty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[Angie (A00000002), </a:t>
            </a:r>
            <a:r>
              <a:rPr kumimoji="0" lang="en-CA" sz="2000" b="0" i="0" u="none" strike="noStrike" cap="none" normalizeH="0" baseline="0" dirty="0" err="1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Geety</a:t>
            </a:r>
            <a:r>
              <a:rPr kumimoji="0" lang="en-CA" sz="2000" b="0" i="0" u="none" strike="noStrike" cap="none" normalizeH="0" baseline="0" dirty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 (A00000003), Jake (A00000001)]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8670" y="6457950"/>
            <a:ext cx="3315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See </a:t>
            </a:r>
            <a:r>
              <a:rPr lang="en-CA" dirty="0" err="1"/>
              <a:t>byName</a:t>
            </a:r>
            <a:r>
              <a:rPr lang="en-CA" dirty="0"/>
              <a:t>/SortStudents.java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5FDA6-CFC0-C5E1-1D53-C57FD1F23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</a:t>
            </a:r>
            <a:r>
              <a:rPr lang="en-CA" dirty="0" err="1"/>
              <a:t>compareTo</a:t>
            </a:r>
            <a:r>
              <a:rPr lang="en-CA" dirty="0"/>
              <a:t>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B2606-AC9B-93F9-6DA7-BD0F56D3F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Many Java classes come with </a:t>
            </a:r>
            <a:r>
              <a:rPr lang="en-CA" dirty="0" err="1"/>
              <a:t>compareTo</a:t>
            </a:r>
            <a:endParaRPr lang="en-CA" dirty="0"/>
          </a:p>
          <a:p>
            <a:pPr lvl="1"/>
            <a:r>
              <a:rPr lang="en-CA" dirty="0"/>
              <a:t>String, Integer, Double, …</a:t>
            </a:r>
          </a:p>
          <a:p>
            <a:r>
              <a:rPr lang="en-CA" dirty="0"/>
              <a:t>Can call any of those in your </a:t>
            </a:r>
            <a:r>
              <a:rPr lang="en-CA" dirty="0" err="1"/>
              <a:t>compareTo</a:t>
            </a:r>
            <a:endParaRPr lang="en-CA" dirty="0"/>
          </a:p>
          <a:p>
            <a:pPr lvl="1"/>
            <a:r>
              <a:rPr lang="en-CA" dirty="0"/>
              <a:t>Line object has a length (a double value), so: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@Override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 </a:t>
            </a:r>
            <a:r>
              <a:rPr lang="en-CA" sz="2400" dirty="0" err="1">
                <a:solidFill>
                  <a:srgbClr val="A06D3A"/>
                </a:solidFill>
              </a:rPr>
              <a:t>compareTo</a:t>
            </a:r>
            <a:r>
              <a:rPr lang="en-CA" sz="2400" dirty="0">
                <a:solidFill>
                  <a:srgbClr val="A06D3A"/>
                </a:solidFill>
              </a:rPr>
              <a:t>(Line that)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Double.compareTo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this.length</a:t>
            </a:r>
            <a:r>
              <a:rPr lang="en-CA" sz="2400" dirty="0">
                <a:solidFill>
                  <a:srgbClr val="A06D3A"/>
                </a:solidFill>
              </a:rPr>
              <a:t>, </a:t>
            </a:r>
            <a:r>
              <a:rPr lang="en-CA" sz="2400" dirty="0" err="1">
                <a:solidFill>
                  <a:srgbClr val="A06D3A"/>
                </a:solidFill>
              </a:rPr>
              <a:t>that.length</a:t>
            </a:r>
            <a:r>
              <a:rPr lang="en-CA" sz="2400" dirty="0">
                <a:solidFill>
                  <a:srgbClr val="A06D3A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2"/>
            <a:r>
              <a:rPr lang="en-CA" dirty="0"/>
              <a:t>compare the Lines lengths</a:t>
            </a:r>
          </a:p>
          <a:p>
            <a:pPr lvl="2"/>
            <a:r>
              <a:rPr lang="en-CA" dirty="0"/>
              <a:t>shorter lines come before longer lines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0405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6B4EB-252B-5526-D683-558CF320F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Who Catches Them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6D27A-24F5-2F93-976A-899F5FF5E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client catches them</a:t>
            </a:r>
          </a:p>
          <a:p>
            <a:pPr lvl="1"/>
            <a:r>
              <a:rPr lang="en-CA" dirty="0"/>
              <a:t>whichever class called the data type method</a:t>
            </a:r>
          </a:p>
          <a:p>
            <a:pPr lvl="1"/>
            <a:r>
              <a:rPr lang="en-CA" dirty="0"/>
              <a:t>the method that can deal with the problem</a:t>
            </a:r>
          </a:p>
          <a:p>
            <a:pPr lvl="1"/>
            <a:r>
              <a:rPr lang="en-CA" dirty="0"/>
              <a:t>in the place where it is best dealt with</a:t>
            </a:r>
          </a:p>
          <a:p>
            <a:r>
              <a:rPr lang="en-CA" dirty="0"/>
              <a:t>Never catch an exception thrown in the same method</a:t>
            </a:r>
          </a:p>
          <a:p>
            <a:pPr lvl="1"/>
            <a:r>
              <a:rPr lang="en-CA" dirty="0"/>
              <a:t>they are for telling </a:t>
            </a:r>
            <a:r>
              <a:rPr lang="en-CA" i="1" dirty="0"/>
              <a:t>others</a:t>
            </a:r>
            <a:r>
              <a:rPr lang="en-CA" dirty="0"/>
              <a:t> about a problem</a:t>
            </a:r>
          </a:p>
          <a:p>
            <a:pPr lvl="1"/>
            <a:r>
              <a:rPr lang="en-CA" dirty="0"/>
              <a:t>use if/else or similar control instead</a:t>
            </a:r>
          </a:p>
        </p:txBody>
      </p:sp>
    </p:spTree>
    <p:extLst>
      <p:ext uri="{BB962C8B-B14F-4D97-AF65-F5344CB8AC3E}">
        <p14:creationId xmlns:p14="http://schemas.microsoft.com/office/powerpoint/2010/main" val="367696641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Sorting by Grade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To sort in reverse order, reverse the </a:t>
            </a:r>
            <a:r>
              <a:rPr lang="en-CA" dirty="0" err="1"/>
              <a:t>args</a:t>
            </a:r>
            <a:endParaRPr lang="en-CA" dirty="0"/>
          </a:p>
          <a:p>
            <a:pPr lvl="1"/>
            <a:r>
              <a:rPr lang="en-CA" dirty="0"/>
              <a:t>to sort students from highest grade to lowest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@Overide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 </a:t>
            </a:r>
            <a:r>
              <a:rPr lang="en-CA" sz="2400" dirty="0" err="1">
                <a:solidFill>
                  <a:srgbClr val="A06D3A"/>
                </a:solidFill>
              </a:rPr>
              <a:t>compareTo</a:t>
            </a:r>
            <a:r>
              <a:rPr lang="en-CA" sz="2400" dirty="0">
                <a:solidFill>
                  <a:srgbClr val="A06D3A"/>
                </a:solidFill>
              </a:rPr>
              <a:t>(Student that)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Integer.compare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that.getGrade</a:t>
            </a:r>
            <a:r>
              <a:rPr lang="en-CA" sz="2400" dirty="0">
                <a:solidFill>
                  <a:srgbClr val="A06D3A"/>
                </a:solidFill>
              </a:rPr>
              <a:t>(), </a:t>
            </a:r>
            <a:r>
              <a:rPr lang="en-CA" sz="2400" dirty="0" err="1">
                <a:solidFill>
                  <a:srgbClr val="A06D3A"/>
                </a:solidFill>
              </a:rPr>
              <a:t>this.getGrade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r>
              <a:rPr lang="en-CA" dirty="0"/>
              <a:t>NOTE: can only have </a:t>
            </a:r>
            <a:r>
              <a:rPr lang="en-CA" i="1" dirty="0"/>
              <a:t>one</a:t>
            </a:r>
            <a:r>
              <a:rPr lang="en-CA" dirty="0"/>
              <a:t> </a:t>
            </a:r>
            <a:r>
              <a:rPr lang="en-CA" dirty="0" err="1"/>
              <a:t>compareTo</a:t>
            </a:r>
            <a:endParaRPr lang="en-CA" dirty="0"/>
          </a:p>
          <a:p>
            <a:pPr lvl="1"/>
            <a:r>
              <a:rPr lang="en-CA" dirty="0"/>
              <a:t>Students sort </a:t>
            </a:r>
            <a:r>
              <a:rPr lang="en-CA" i="1" dirty="0"/>
              <a:t>either</a:t>
            </a:r>
            <a:r>
              <a:rPr lang="en-CA" dirty="0"/>
              <a:t> by name or by grade</a:t>
            </a:r>
          </a:p>
          <a:p>
            <a:pPr lvl="2"/>
            <a:r>
              <a:rPr lang="en-CA" dirty="0"/>
              <a:t>not both!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18605" y="6457950"/>
            <a:ext cx="6125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See </a:t>
            </a:r>
            <a:r>
              <a:rPr lang="en-CA" dirty="0" err="1"/>
              <a:t>byGrade</a:t>
            </a:r>
            <a:r>
              <a:rPr lang="en-CA" dirty="0"/>
              <a:t>/Student.java and </a:t>
            </a:r>
            <a:r>
              <a:rPr lang="en-CA" dirty="0" err="1"/>
              <a:t>byGrade</a:t>
            </a:r>
            <a:r>
              <a:rPr lang="en-CA" dirty="0"/>
              <a:t>/SortStudents.java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Sorting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String normally sort by lexicographic order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Arrays.sort</a:t>
            </a:r>
            <a:r>
              <a:rPr lang="en-CA" sz="2400" dirty="0">
                <a:solidFill>
                  <a:schemeClr val="accent1"/>
                </a:solidFill>
              </a:rPr>
              <a:t>(words);</a:t>
            </a:r>
          </a:p>
          <a:p>
            <a:pPr lvl="1"/>
            <a:r>
              <a:rPr lang="en-CA" dirty="0"/>
              <a:t>all capital letters come before any small letters</a:t>
            </a:r>
          </a:p>
          <a:p>
            <a:pPr lvl="1"/>
            <a:r>
              <a:rPr lang="en-CA" dirty="0"/>
              <a:t>“Zulu” comes before “alpha”</a:t>
            </a:r>
          </a:p>
          <a:p>
            <a:r>
              <a:rPr lang="en-CA" dirty="0"/>
              <a:t>Often want alphabetical order</a:t>
            </a:r>
          </a:p>
          <a:p>
            <a:pPr lvl="1"/>
            <a:r>
              <a:rPr lang="en-CA" dirty="0"/>
              <a:t>“alpha” before “Zulu”</a:t>
            </a:r>
          </a:p>
          <a:p>
            <a:r>
              <a:rPr lang="en-CA" dirty="0"/>
              <a:t>Tell </a:t>
            </a:r>
            <a:r>
              <a:rPr lang="en-CA" dirty="0" err="1"/>
              <a:t>Arrays.sort</a:t>
            </a:r>
            <a:r>
              <a:rPr lang="en-CA" dirty="0"/>
              <a:t> we want a different order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Arrays.sort</a:t>
            </a:r>
            <a:r>
              <a:rPr lang="en-CA" sz="2400" dirty="0">
                <a:solidFill>
                  <a:schemeClr val="accent1"/>
                </a:solidFill>
              </a:rPr>
              <a:t>(words, </a:t>
            </a:r>
            <a:r>
              <a:rPr lang="en-CA" sz="2400" dirty="0" err="1">
                <a:solidFill>
                  <a:schemeClr val="accent1"/>
                </a:solidFill>
              </a:rPr>
              <a:t>String.CASE_INSENSITIVE_ORDER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  <a:endParaRPr lang="en-C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String’s Case Insensitive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String.CASE_INSENSITIVE_ORDER</a:t>
            </a:r>
            <a:r>
              <a:rPr lang="en-CA" dirty="0"/>
              <a:t> is a </a:t>
            </a:r>
            <a:r>
              <a:rPr lang="en-CA" b="1" dirty="0"/>
              <a:t>Comparator&lt;String&gt; </a:t>
            </a:r>
            <a:r>
              <a:rPr lang="en-CA" dirty="0"/>
              <a:t>object</a:t>
            </a:r>
          </a:p>
          <a:p>
            <a:pPr lvl="1"/>
            <a:r>
              <a:rPr lang="en-CA" dirty="0"/>
              <a:t>defines compare(String, String) method</a:t>
            </a:r>
          </a:p>
          <a:p>
            <a:pPr lvl="1"/>
            <a:r>
              <a:rPr lang="en-CA" dirty="0"/>
              <a:t>compare(a, b) &lt; 0 </a:t>
            </a:r>
            <a:r>
              <a:rPr lang="en-CA" dirty="0">
                <a:sym typeface="Wingdings" pitchFamily="2" charset="2"/>
              </a:rPr>
              <a:t> a comes before b</a:t>
            </a:r>
          </a:p>
          <a:p>
            <a:pPr lvl="1"/>
            <a:r>
              <a:rPr lang="en-CA" dirty="0">
                <a:sym typeface="Wingdings" pitchFamily="2" charset="2"/>
              </a:rPr>
              <a:t>compare(a, b) &gt; 0  a comes after b</a:t>
            </a:r>
          </a:p>
          <a:p>
            <a:pPr lvl="1"/>
            <a:r>
              <a:rPr lang="en-CA" dirty="0">
                <a:sym typeface="Wingdings" pitchFamily="2" charset="2"/>
              </a:rPr>
              <a:t>compare(a, b) == 0  doesn’t matter (equal)</a:t>
            </a:r>
          </a:p>
          <a:p>
            <a:r>
              <a:rPr lang="en-CA" dirty="0">
                <a:sym typeface="Wingdings" pitchFamily="2" charset="2"/>
              </a:rPr>
              <a:t>Note the difference</a:t>
            </a:r>
          </a:p>
          <a:p>
            <a:pPr lvl="1"/>
            <a:r>
              <a:rPr lang="en-CA" dirty="0">
                <a:sym typeface="Wingdings" pitchFamily="2" charset="2"/>
              </a:rPr>
              <a:t>Compar</a:t>
            </a:r>
            <a:r>
              <a:rPr lang="en-CA" i="1" dirty="0">
                <a:sym typeface="Wingdings" pitchFamily="2" charset="2"/>
              </a:rPr>
              <a:t>able</a:t>
            </a:r>
            <a:r>
              <a:rPr lang="en-CA" dirty="0">
                <a:sym typeface="Wingdings" pitchFamily="2" charset="2"/>
              </a:rPr>
              <a:t>  </a:t>
            </a:r>
            <a:r>
              <a:rPr lang="en-CA" dirty="0" err="1">
                <a:sym typeface="Wingdings" pitchFamily="2" charset="2"/>
              </a:rPr>
              <a:t>this.compareTo</a:t>
            </a:r>
            <a:r>
              <a:rPr lang="en-CA" dirty="0">
                <a:sym typeface="Wingdings" pitchFamily="2" charset="2"/>
              </a:rPr>
              <a:t>(that)</a:t>
            </a:r>
          </a:p>
          <a:p>
            <a:pPr lvl="1"/>
            <a:r>
              <a:rPr lang="en-CA" dirty="0">
                <a:sym typeface="Wingdings" pitchFamily="2" charset="2"/>
              </a:rPr>
              <a:t>Compar</a:t>
            </a:r>
            <a:r>
              <a:rPr lang="en-CA" i="1" dirty="0">
                <a:sym typeface="Wingdings" pitchFamily="2" charset="2"/>
              </a:rPr>
              <a:t>ator</a:t>
            </a:r>
            <a:r>
              <a:rPr lang="en-CA" dirty="0">
                <a:sym typeface="Wingdings" pitchFamily="2" charset="2"/>
              </a:rPr>
              <a:t>  </a:t>
            </a:r>
            <a:r>
              <a:rPr lang="en-CA" dirty="0" err="1">
                <a:sym typeface="Wingdings" pitchFamily="2" charset="2"/>
              </a:rPr>
              <a:t>comparer.compare</a:t>
            </a:r>
            <a:r>
              <a:rPr lang="en-CA" dirty="0">
                <a:sym typeface="Wingdings" pitchFamily="2" charset="2"/>
              </a:rPr>
              <a:t>(one, other)</a:t>
            </a:r>
            <a:endParaRPr lang="en-CA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Sorting in Many 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696200" cy="4114800"/>
          </a:xfrm>
        </p:spPr>
        <p:txBody>
          <a:bodyPr/>
          <a:lstStyle/>
          <a:p>
            <a:r>
              <a:rPr lang="en-CA" dirty="0"/>
              <a:t>Can have many Comparators in a class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Arrays.sort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myStudents</a:t>
            </a:r>
            <a:r>
              <a:rPr lang="en-CA" sz="2400" dirty="0">
                <a:solidFill>
                  <a:schemeClr val="accent1"/>
                </a:solidFill>
              </a:rPr>
              <a:t>, </a:t>
            </a:r>
            <a:r>
              <a:rPr lang="en-CA" sz="2400" dirty="0" err="1">
                <a:solidFill>
                  <a:schemeClr val="accent1"/>
                </a:solidFill>
              </a:rPr>
              <a:t>Student.BY_GRADE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  <a:endParaRPr lang="en-CA" dirty="0">
              <a:solidFill>
                <a:schemeClr val="accent1"/>
              </a:solidFill>
            </a:endParaRPr>
          </a:p>
          <a:p>
            <a:pPr lvl="1"/>
            <a:r>
              <a:rPr lang="en-CA" dirty="0"/>
              <a:t>Students want (at least) these “ways to sort”:</a:t>
            </a:r>
          </a:p>
          <a:p>
            <a:pPr lvl="2"/>
            <a:r>
              <a:rPr lang="en-CA" dirty="0" err="1"/>
              <a:t>Student.BY_NAME</a:t>
            </a:r>
            <a:endParaRPr lang="en-CA" dirty="0"/>
          </a:p>
          <a:p>
            <a:pPr lvl="2"/>
            <a:r>
              <a:rPr lang="en-CA" dirty="0" err="1"/>
              <a:t>Student.BY_GRADE</a:t>
            </a:r>
            <a:endParaRPr lang="en-CA" dirty="0"/>
          </a:p>
          <a:p>
            <a:pPr lvl="2"/>
            <a:r>
              <a:rPr lang="en-CA" dirty="0" err="1"/>
              <a:t>Student.BY_ANUMBER</a:t>
            </a:r>
            <a:endParaRPr lang="en-CA" dirty="0"/>
          </a:p>
          <a:p>
            <a:pPr lvl="1"/>
            <a:r>
              <a:rPr lang="en-CA" dirty="0"/>
              <a:t>each of these is a Comparator&lt;Student&gt;</a:t>
            </a:r>
          </a:p>
          <a:p>
            <a:pPr lvl="2"/>
            <a:r>
              <a:rPr lang="en-CA" dirty="0"/>
              <a:t>can compare Student objects</a:t>
            </a:r>
          </a:p>
          <a:p>
            <a:pPr lvl="2"/>
            <a:r>
              <a:rPr lang="en-CA" dirty="0"/>
              <a:t>sort can ask it if two Students are out of order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10728-78E6-AC08-62EB-5C8871CC5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Creating a Comparator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4C174-7D47-8655-ABC1-E06527043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350696" cy="4114800"/>
          </a:xfrm>
        </p:spPr>
        <p:txBody>
          <a:bodyPr/>
          <a:lstStyle/>
          <a:p>
            <a:r>
              <a:rPr lang="en-CA" dirty="0"/>
              <a:t>Comparator interface has one method</a:t>
            </a:r>
          </a:p>
          <a:p>
            <a:pPr lvl="1"/>
            <a:r>
              <a:rPr lang="en-CA" dirty="0"/>
              <a:t>compare(one, other)</a:t>
            </a:r>
          </a:p>
          <a:p>
            <a:pPr lvl="1"/>
            <a:r>
              <a:rPr lang="en-CA" dirty="0"/>
              <a:t>need to define </a:t>
            </a:r>
            <a:r>
              <a:rPr lang="en-CA" i="1" dirty="0"/>
              <a:t>that</a:t>
            </a:r>
            <a:r>
              <a:rPr lang="en-CA" dirty="0"/>
              <a:t> method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 compare(Student one, Student other)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Double.compare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one.getGrade</a:t>
            </a:r>
            <a:r>
              <a:rPr lang="en-CA" sz="2400" dirty="0">
                <a:solidFill>
                  <a:srgbClr val="A06D3A"/>
                </a:solidFill>
              </a:rPr>
              <a:t>(), </a:t>
            </a:r>
            <a:r>
              <a:rPr lang="en-CA" sz="2400" dirty="0" err="1">
                <a:solidFill>
                  <a:srgbClr val="A06D3A"/>
                </a:solidFill>
              </a:rPr>
              <a:t>other.getGrade</a:t>
            </a:r>
            <a:r>
              <a:rPr lang="en-CA" sz="2400" dirty="0">
                <a:solidFill>
                  <a:srgbClr val="A06D3A"/>
                </a:solidFill>
              </a:rPr>
              <a:t>());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/>
            <a:r>
              <a:rPr lang="en-CA" dirty="0"/>
              <a:t>but it needs to be put into a class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</a:t>
            </a:r>
            <a:r>
              <a:rPr lang="en-CA" sz="2400" dirty="0" err="1">
                <a:solidFill>
                  <a:srgbClr val="A06D3A"/>
                </a:solidFill>
              </a:rPr>
              <a:t>GradeComparator</a:t>
            </a:r>
            <a:r>
              <a:rPr lang="en-CA" sz="2400" dirty="0">
                <a:solidFill>
                  <a:srgbClr val="A06D3A"/>
                </a:solidFill>
              </a:rPr>
              <a:t>&lt;Student&gt;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...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951207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Lambda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4800"/>
          </a:xfrm>
        </p:spPr>
        <p:txBody>
          <a:bodyPr/>
          <a:lstStyle/>
          <a:p>
            <a:r>
              <a:rPr lang="en-CA" dirty="0"/>
              <a:t>Java has an easy way to create an object that has the required method definition</a:t>
            </a:r>
          </a:p>
          <a:p>
            <a:pPr lvl="1"/>
            <a:r>
              <a:rPr lang="en-CA" dirty="0"/>
              <a:t>(parameter names)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 err="1">
                <a:sym typeface="Wingdings" panose="05000000000000000000" pitchFamily="2" charset="2"/>
              </a:rPr>
              <a:t>returnValue</a:t>
            </a:r>
            <a:endParaRPr lang="en-CA" dirty="0">
              <a:sym typeface="Wingdings" panose="05000000000000000000" pitchFamily="2" charset="2"/>
            </a:endParaRPr>
          </a:p>
          <a:p>
            <a:pPr lvl="1"/>
            <a:r>
              <a:rPr lang="en-CA" dirty="0">
                <a:sym typeface="Wingdings" panose="05000000000000000000" pitchFamily="2" charset="2"/>
              </a:rPr>
              <a:t>shortens this: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rgbClr val="A06D3A"/>
                </a:solidFill>
              </a:rPr>
              <a:t>public int compare(Student </a:t>
            </a:r>
            <a:r>
              <a:rPr lang="en-CA" sz="2000" b="1" dirty="0">
                <a:solidFill>
                  <a:srgbClr val="A06D3A"/>
                </a:solidFill>
              </a:rPr>
              <a:t>one</a:t>
            </a:r>
            <a:r>
              <a:rPr lang="en-CA" sz="2000" dirty="0">
                <a:solidFill>
                  <a:srgbClr val="A06D3A"/>
                </a:solidFill>
              </a:rPr>
              <a:t>, Student </a:t>
            </a:r>
            <a:r>
              <a:rPr lang="en-CA" sz="2000" b="1" dirty="0">
                <a:solidFill>
                  <a:srgbClr val="A06D3A"/>
                </a:solidFill>
              </a:rPr>
              <a:t>other</a:t>
            </a:r>
            <a:r>
              <a:rPr lang="en-CA" sz="2000" dirty="0">
                <a:solidFill>
                  <a:srgbClr val="A06D3A"/>
                </a:solidFill>
              </a:rPr>
              <a:t>) {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rgbClr val="A06D3A"/>
                </a:solidFill>
              </a:rPr>
              <a:t>    return </a:t>
            </a:r>
            <a:r>
              <a:rPr lang="en-CA" sz="2000" b="1" dirty="0" err="1">
                <a:solidFill>
                  <a:srgbClr val="A06D3A"/>
                </a:solidFill>
              </a:rPr>
              <a:t>Double.compare</a:t>
            </a:r>
            <a:r>
              <a:rPr lang="en-CA" sz="2000" b="1" dirty="0">
                <a:solidFill>
                  <a:srgbClr val="A06D3A"/>
                </a:solidFill>
              </a:rPr>
              <a:t>(</a:t>
            </a:r>
            <a:r>
              <a:rPr lang="en-CA" sz="2000" b="1" dirty="0" err="1">
                <a:solidFill>
                  <a:srgbClr val="A06D3A"/>
                </a:solidFill>
              </a:rPr>
              <a:t>one.getGrade</a:t>
            </a:r>
            <a:r>
              <a:rPr lang="en-CA" sz="2000" b="1" dirty="0">
                <a:solidFill>
                  <a:srgbClr val="A06D3A"/>
                </a:solidFill>
              </a:rPr>
              <a:t>(), </a:t>
            </a:r>
            <a:r>
              <a:rPr lang="en-CA" sz="2000" b="1" dirty="0" err="1">
                <a:solidFill>
                  <a:srgbClr val="A06D3A"/>
                </a:solidFill>
              </a:rPr>
              <a:t>other.getGrade</a:t>
            </a:r>
            <a:r>
              <a:rPr lang="en-CA" sz="2000" b="1" dirty="0">
                <a:solidFill>
                  <a:srgbClr val="A06D3A"/>
                </a:solidFill>
              </a:rPr>
              <a:t>())</a:t>
            </a:r>
            <a:r>
              <a:rPr lang="en-CA" sz="2000" dirty="0">
                <a:solidFill>
                  <a:srgbClr val="A06D3A"/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rgbClr val="A06D3A"/>
                </a:solidFill>
              </a:rPr>
              <a:t>}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into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rgbClr val="A06D3A"/>
                </a:solidFill>
              </a:rPr>
              <a:t>(</a:t>
            </a:r>
            <a:r>
              <a:rPr lang="en-CA" sz="2000" b="1" dirty="0">
                <a:solidFill>
                  <a:srgbClr val="A06D3A"/>
                </a:solidFill>
              </a:rPr>
              <a:t>one</a:t>
            </a:r>
            <a:r>
              <a:rPr lang="en-CA" sz="2000" dirty="0">
                <a:solidFill>
                  <a:srgbClr val="A06D3A"/>
                </a:solidFill>
              </a:rPr>
              <a:t>, </a:t>
            </a:r>
            <a:r>
              <a:rPr lang="en-CA" sz="2000" b="1" dirty="0">
                <a:solidFill>
                  <a:srgbClr val="A06D3A"/>
                </a:solidFill>
              </a:rPr>
              <a:t>other</a:t>
            </a:r>
            <a:r>
              <a:rPr lang="en-CA" sz="2000" dirty="0">
                <a:solidFill>
                  <a:srgbClr val="A06D3A"/>
                </a:solidFill>
              </a:rPr>
              <a:t>) </a:t>
            </a:r>
            <a:r>
              <a:rPr lang="en-CA" sz="2000" dirty="0">
                <a:solidFill>
                  <a:srgbClr val="A06D3A"/>
                </a:solidFill>
                <a:sym typeface="Wingdings" panose="05000000000000000000" pitchFamily="2" charset="2"/>
              </a:rPr>
              <a:t>-&gt; </a:t>
            </a:r>
            <a:r>
              <a:rPr lang="en-CA" sz="2000" b="1" dirty="0" err="1">
                <a:solidFill>
                  <a:srgbClr val="A06D3A"/>
                </a:solidFill>
                <a:sym typeface="Wingdings" panose="05000000000000000000" pitchFamily="2" charset="2"/>
              </a:rPr>
              <a:t>Double.compare</a:t>
            </a:r>
            <a:r>
              <a:rPr lang="en-CA" sz="2000" b="1" dirty="0">
                <a:solidFill>
                  <a:srgbClr val="A06D3A"/>
                </a:solidFill>
                <a:sym typeface="Wingdings" panose="05000000000000000000" pitchFamily="2" charset="2"/>
              </a:rPr>
              <a:t>(</a:t>
            </a:r>
            <a:r>
              <a:rPr lang="en-CA" sz="2000" b="1" dirty="0" err="1">
                <a:solidFill>
                  <a:srgbClr val="A06D3A"/>
                </a:solidFill>
                <a:sym typeface="Wingdings" panose="05000000000000000000" pitchFamily="2" charset="2"/>
              </a:rPr>
              <a:t>one.getGrade</a:t>
            </a:r>
            <a:r>
              <a:rPr lang="en-CA" sz="2000" b="1" dirty="0">
                <a:solidFill>
                  <a:srgbClr val="A06D3A"/>
                </a:solidFill>
                <a:sym typeface="Wingdings" panose="05000000000000000000" pitchFamily="2" charset="2"/>
              </a:rPr>
              <a:t>(), </a:t>
            </a:r>
            <a:r>
              <a:rPr lang="en-CA" sz="2000" b="1" dirty="0" err="1">
                <a:solidFill>
                  <a:srgbClr val="A06D3A"/>
                </a:solidFill>
                <a:sym typeface="Wingdings" panose="05000000000000000000" pitchFamily="2" charset="2"/>
              </a:rPr>
              <a:t>other.getGrade</a:t>
            </a:r>
            <a:r>
              <a:rPr lang="en-CA" sz="2000" b="1" dirty="0">
                <a:solidFill>
                  <a:srgbClr val="A06D3A"/>
                </a:solidFill>
                <a:sym typeface="Wingdings" panose="05000000000000000000" pitchFamily="2" charset="2"/>
              </a:rPr>
              <a:t>())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96948-0C72-417B-8DCF-74EDE14EA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it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D0577-E181-4FFC-947C-1F1E23313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Java expecting a certain kind of thing:</a:t>
            </a:r>
          </a:p>
          <a:p>
            <a:pPr lvl="1"/>
            <a:r>
              <a:rPr lang="en-CA" dirty="0"/>
              <a:t>a Comparable&lt;Student&gt;, for example</a:t>
            </a:r>
          </a:p>
          <a:p>
            <a:r>
              <a:rPr lang="en-CA" dirty="0"/>
              <a:t>That kind of thing only has one method: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 compare(Student a, Student b)</a:t>
            </a:r>
          </a:p>
          <a:p>
            <a:r>
              <a:rPr lang="en-CA" dirty="0"/>
              <a:t>Lambda expression must be that method: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(one, other) </a:t>
            </a:r>
            <a:r>
              <a:rPr lang="en-CA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br>
              <a:rPr lang="en-CA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2400" dirty="0" err="1">
                <a:solidFill>
                  <a:schemeClr val="accent1"/>
                </a:solidFill>
              </a:rPr>
              <a:t>one.getName</a:t>
            </a:r>
            <a:r>
              <a:rPr lang="en-CA" sz="2400" dirty="0">
                <a:solidFill>
                  <a:schemeClr val="accent1"/>
                </a:solidFill>
              </a:rPr>
              <a:t>().</a:t>
            </a:r>
            <a:r>
              <a:rPr lang="en-CA" sz="2400" dirty="0" err="1">
                <a:solidFill>
                  <a:schemeClr val="accent1"/>
                </a:solidFill>
              </a:rPr>
              <a:t>compareTo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other.getName</a:t>
            </a:r>
            <a:r>
              <a:rPr lang="en-CA" sz="2400" dirty="0">
                <a:solidFill>
                  <a:schemeClr val="accent1"/>
                </a:solidFill>
              </a:rPr>
              <a:t>())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 compare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>
                <a:solidFill>
                  <a:srgbClr val="A06D3A"/>
                </a:solidFill>
              </a:rPr>
              <a:t>Student </a:t>
            </a:r>
            <a:r>
              <a:rPr lang="en-CA" sz="2400" dirty="0">
                <a:solidFill>
                  <a:schemeClr val="accent1"/>
                </a:solidFill>
              </a:rPr>
              <a:t>one,</a:t>
            </a:r>
            <a:r>
              <a:rPr lang="en-CA" sz="2400" dirty="0">
                <a:solidFill>
                  <a:srgbClr val="A06D3A"/>
                </a:solidFill>
              </a:rPr>
              <a:t> Student </a:t>
            </a:r>
            <a:r>
              <a:rPr lang="en-CA" sz="2400" dirty="0">
                <a:solidFill>
                  <a:schemeClr val="accent1"/>
                </a:solidFill>
              </a:rPr>
              <a:t>other)</a:t>
            </a:r>
            <a:r>
              <a:rPr lang="en-CA" sz="2400" dirty="0">
                <a:solidFill>
                  <a:srgbClr val="A06D3A"/>
                </a:solidFill>
              </a:rPr>
              <a:t>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chemeClr val="accent1"/>
                </a:solidFill>
              </a:rPr>
              <a:t>one.getName</a:t>
            </a:r>
            <a:r>
              <a:rPr lang="en-CA" sz="2400" dirty="0">
                <a:solidFill>
                  <a:schemeClr val="accent1"/>
                </a:solidFill>
              </a:rPr>
              <a:t>().</a:t>
            </a:r>
            <a:r>
              <a:rPr lang="en-CA" sz="2400" dirty="0" err="1">
                <a:solidFill>
                  <a:schemeClr val="accent1"/>
                </a:solidFill>
              </a:rPr>
              <a:t>compareTo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other.getName</a:t>
            </a:r>
            <a:r>
              <a:rPr lang="en-CA" sz="2400" dirty="0">
                <a:solidFill>
                  <a:schemeClr val="accent1"/>
                </a:solidFill>
              </a:rPr>
              <a:t>())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2510959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62D8D-79F8-CCAE-B27A-CAFEFD480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Multiple Sorting for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9678D-D2E6-BA82-E8A5-F7EA911A4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r>
              <a:rPr lang="en-CA" dirty="0"/>
              <a:t>Most common sorting is by name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rgbClr val="A06D3A"/>
                </a:solidFill>
              </a:rPr>
              <a:t>public class Student extends Person </a:t>
            </a:r>
            <a:br>
              <a:rPr lang="en-CA" sz="2000" dirty="0">
                <a:solidFill>
                  <a:srgbClr val="A06D3A"/>
                </a:solidFill>
              </a:rPr>
            </a:br>
            <a:r>
              <a:rPr lang="en-CA" sz="2000" dirty="0">
                <a:solidFill>
                  <a:srgbClr val="A06D3A"/>
                </a:solidFill>
              </a:rPr>
              <a:t>        implements Comparable&lt;Student&gt; {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rgbClr val="A06D3A"/>
                </a:solidFill>
              </a:rPr>
              <a:t>    </a:t>
            </a:r>
            <a:r>
              <a:rPr lang="en-CA" sz="2000" b="1" dirty="0">
                <a:solidFill>
                  <a:srgbClr val="A06D3A"/>
                </a:solidFill>
              </a:rPr>
              <a:t>public int compare(Student that) {</a:t>
            </a:r>
          </a:p>
          <a:p>
            <a:pPr marL="457200" lvl="1" indent="0">
              <a:buNone/>
            </a:pPr>
            <a:r>
              <a:rPr lang="en-CA" sz="2000" b="1" dirty="0">
                <a:solidFill>
                  <a:srgbClr val="A06D3A"/>
                </a:solidFill>
              </a:rPr>
              <a:t>        return </a:t>
            </a:r>
            <a:r>
              <a:rPr lang="en-CA" sz="2000" b="1" dirty="0" err="1">
                <a:solidFill>
                  <a:srgbClr val="A06D3A"/>
                </a:solidFill>
              </a:rPr>
              <a:t>this.name.compareTo</a:t>
            </a:r>
            <a:r>
              <a:rPr lang="en-CA" sz="2000" b="1" dirty="0">
                <a:solidFill>
                  <a:srgbClr val="A06D3A"/>
                </a:solidFill>
              </a:rPr>
              <a:t>(that.name);</a:t>
            </a:r>
          </a:p>
          <a:p>
            <a:pPr marL="457200" lvl="1" indent="0">
              <a:buNone/>
            </a:pPr>
            <a:r>
              <a:rPr lang="en-CA" sz="2000" b="1" dirty="0">
                <a:solidFill>
                  <a:srgbClr val="A06D3A"/>
                </a:solidFill>
              </a:rPr>
              <a:t>    }</a:t>
            </a:r>
          </a:p>
          <a:p>
            <a:r>
              <a:rPr lang="en-CA" dirty="0"/>
              <a:t>Otherwise sort by A-number or grade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rgbClr val="A06D3A"/>
                </a:solidFill>
              </a:rPr>
              <a:t>Comparator&lt;Student&gt; BY_ANUMBER = </a:t>
            </a:r>
            <a:br>
              <a:rPr lang="en-CA" sz="2000" dirty="0">
                <a:solidFill>
                  <a:srgbClr val="A06D3A"/>
                </a:solidFill>
              </a:rPr>
            </a:br>
            <a:r>
              <a:rPr lang="en-CA" sz="2000" dirty="0">
                <a:solidFill>
                  <a:srgbClr val="A06D3A"/>
                </a:solidFill>
              </a:rPr>
              <a:t>    (one, other) -&gt; </a:t>
            </a:r>
            <a:r>
              <a:rPr lang="en-CA" sz="2000" dirty="0" err="1">
                <a:solidFill>
                  <a:srgbClr val="A06D3A"/>
                </a:solidFill>
              </a:rPr>
              <a:t>one.A_NUMBER.compareTo</a:t>
            </a:r>
            <a:r>
              <a:rPr lang="en-CA" sz="2000" dirty="0">
                <a:solidFill>
                  <a:srgbClr val="A06D3A"/>
                </a:solidFill>
              </a:rPr>
              <a:t>(</a:t>
            </a:r>
            <a:r>
              <a:rPr lang="en-CA" sz="2000" dirty="0" err="1">
                <a:solidFill>
                  <a:srgbClr val="A06D3A"/>
                </a:solidFill>
              </a:rPr>
              <a:t>other.A_NUMBER</a:t>
            </a:r>
            <a:r>
              <a:rPr lang="en-CA" sz="2000" dirty="0">
                <a:solidFill>
                  <a:srgbClr val="A06D3A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rgbClr val="A06D3A"/>
                </a:solidFill>
              </a:rPr>
              <a:t>Comparator&lt;Student&gt; BY_GRADE =</a:t>
            </a:r>
            <a:br>
              <a:rPr lang="en-CA" sz="2000" dirty="0">
                <a:solidFill>
                  <a:srgbClr val="A06D3A"/>
                </a:solidFill>
              </a:rPr>
            </a:br>
            <a:r>
              <a:rPr lang="en-CA" sz="2000" dirty="0">
                <a:solidFill>
                  <a:srgbClr val="A06D3A"/>
                </a:solidFill>
              </a:rPr>
              <a:t>    (one, other) -&gt; </a:t>
            </a:r>
            <a:r>
              <a:rPr lang="en-CA" sz="2000" dirty="0" err="1">
                <a:solidFill>
                  <a:srgbClr val="A06D3A"/>
                </a:solidFill>
              </a:rPr>
              <a:t>Integer.compare</a:t>
            </a:r>
            <a:r>
              <a:rPr lang="en-CA" sz="2000" dirty="0">
                <a:solidFill>
                  <a:srgbClr val="A06D3A"/>
                </a:solidFill>
              </a:rPr>
              <a:t>(</a:t>
            </a:r>
            <a:r>
              <a:rPr lang="en-CA" sz="2000" dirty="0" err="1">
                <a:solidFill>
                  <a:srgbClr val="A06D3A"/>
                </a:solidFill>
              </a:rPr>
              <a:t>other.getGrade</a:t>
            </a:r>
            <a:r>
              <a:rPr lang="en-CA" sz="2000" dirty="0">
                <a:solidFill>
                  <a:srgbClr val="A06D3A"/>
                </a:solidFill>
              </a:rPr>
              <a:t>(), </a:t>
            </a:r>
            <a:r>
              <a:rPr lang="en-CA" sz="2000" dirty="0" err="1">
                <a:solidFill>
                  <a:srgbClr val="A06D3A"/>
                </a:solidFill>
              </a:rPr>
              <a:t>one.getGrade</a:t>
            </a:r>
            <a:r>
              <a:rPr lang="en-CA" sz="2000" dirty="0">
                <a:solidFill>
                  <a:srgbClr val="A06D3A"/>
                </a:solidFill>
              </a:rPr>
              <a:t>());</a:t>
            </a:r>
          </a:p>
          <a:p>
            <a:pPr lvl="2"/>
            <a:r>
              <a:rPr lang="en-CA" dirty="0"/>
              <a:t>should add BY_NAME for completeness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970063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6F061-74AB-4AE5-A80E-BD21C6B16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Ad-Hoc 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387C7-47F2-419A-B2EE-D251461A9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 give </a:t>
            </a:r>
            <a:r>
              <a:rPr lang="en-CA" dirty="0" err="1"/>
              <a:t>Arrays.sort</a:t>
            </a:r>
            <a:r>
              <a:rPr lang="en-CA" dirty="0"/>
              <a:t> a lambda expression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String[] words = </a:t>
            </a:r>
            <a:r>
              <a:rPr lang="en-CA" sz="2000" dirty="0" err="1">
                <a:solidFill>
                  <a:schemeClr val="accent1"/>
                </a:solidFill>
              </a:rPr>
              <a:t>readWords</a:t>
            </a:r>
            <a:r>
              <a:rPr lang="en-CA" sz="2000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CA" sz="2000" dirty="0" err="1">
                <a:solidFill>
                  <a:schemeClr val="accent1"/>
                </a:solidFill>
              </a:rPr>
              <a:t>System.out.println</a:t>
            </a:r>
            <a:r>
              <a:rPr lang="en-CA" sz="2000" dirty="0">
                <a:solidFill>
                  <a:schemeClr val="accent1"/>
                </a:solidFill>
              </a:rPr>
              <a:t>("The words were: " + </a:t>
            </a:r>
            <a:r>
              <a:rPr lang="en-CA" sz="2000" dirty="0" err="1">
                <a:solidFill>
                  <a:schemeClr val="accent1"/>
                </a:solidFill>
              </a:rPr>
              <a:t>Arrays.toString</a:t>
            </a:r>
            <a:r>
              <a:rPr lang="en-CA" sz="2000" dirty="0">
                <a:solidFill>
                  <a:schemeClr val="accent1"/>
                </a:solidFill>
              </a:rPr>
              <a:t>(words));</a:t>
            </a:r>
          </a:p>
          <a:p>
            <a:pPr marL="457200" lvl="1" indent="0">
              <a:buNone/>
            </a:pPr>
            <a:r>
              <a:rPr lang="en-CA" sz="2000" dirty="0" err="1">
                <a:solidFill>
                  <a:schemeClr val="accent1"/>
                </a:solidFill>
              </a:rPr>
              <a:t>Arrays.sort</a:t>
            </a:r>
            <a:r>
              <a:rPr lang="en-CA" sz="2000" dirty="0">
                <a:solidFill>
                  <a:schemeClr val="accent1"/>
                </a:solidFill>
              </a:rPr>
              <a:t>(words, </a:t>
            </a:r>
            <a:r>
              <a:rPr lang="en-CA" sz="2000" b="1" dirty="0">
                <a:solidFill>
                  <a:schemeClr val="accent1"/>
                </a:solidFill>
              </a:rPr>
              <a:t>(one, other) </a:t>
            </a:r>
            <a:r>
              <a:rPr lang="en-CA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CA" sz="2000" b="1" dirty="0">
                <a:solidFill>
                  <a:schemeClr val="accent1"/>
                </a:solidFill>
              </a:rPr>
              <a:t> </a:t>
            </a:r>
            <a:r>
              <a:rPr lang="en-CA" sz="2000" b="1" dirty="0" err="1">
                <a:solidFill>
                  <a:schemeClr val="accent1"/>
                </a:solidFill>
              </a:rPr>
              <a:t>one.length</a:t>
            </a:r>
            <a:r>
              <a:rPr lang="en-CA" sz="2000" b="1" dirty="0">
                <a:solidFill>
                  <a:schemeClr val="accent1"/>
                </a:solidFill>
              </a:rPr>
              <a:t>() – </a:t>
            </a:r>
            <a:r>
              <a:rPr lang="en-CA" sz="2000" b="1" dirty="0" err="1">
                <a:solidFill>
                  <a:schemeClr val="accent1"/>
                </a:solidFill>
              </a:rPr>
              <a:t>other.length</a:t>
            </a:r>
            <a:r>
              <a:rPr lang="en-CA" sz="2000" b="1" dirty="0">
                <a:solidFill>
                  <a:schemeClr val="accent1"/>
                </a:solidFill>
              </a:rPr>
              <a:t>()</a:t>
            </a:r>
            <a:r>
              <a:rPr lang="en-CA" sz="2000" dirty="0">
                <a:solidFill>
                  <a:schemeClr val="accent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000" dirty="0" err="1">
                <a:solidFill>
                  <a:schemeClr val="accent1"/>
                </a:solidFill>
              </a:rPr>
              <a:t>System.out.println</a:t>
            </a:r>
            <a:r>
              <a:rPr lang="en-CA" sz="2000" dirty="0">
                <a:solidFill>
                  <a:schemeClr val="accent1"/>
                </a:solidFill>
              </a:rPr>
              <a:t>("Sorted from shortest to longest: " </a:t>
            </a:r>
            <a:br>
              <a:rPr lang="en-CA" sz="2000" dirty="0">
                <a:solidFill>
                  <a:schemeClr val="accent1"/>
                </a:solidFill>
              </a:rPr>
            </a:br>
            <a:r>
              <a:rPr lang="en-CA" sz="2000" dirty="0">
                <a:solidFill>
                  <a:schemeClr val="accent1"/>
                </a:solidFill>
              </a:rPr>
              <a:t>	+ </a:t>
            </a:r>
            <a:r>
              <a:rPr lang="en-CA" sz="2000" dirty="0" err="1">
                <a:solidFill>
                  <a:schemeClr val="accent1"/>
                </a:solidFill>
              </a:rPr>
              <a:t>Arrays.toString</a:t>
            </a:r>
            <a:r>
              <a:rPr lang="en-CA" sz="2000" dirty="0">
                <a:solidFill>
                  <a:schemeClr val="accent1"/>
                </a:solidFill>
              </a:rPr>
              <a:t>(words));</a:t>
            </a:r>
          </a:p>
          <a:p>
            <a:pPr lvl="1"/>
            <a:r>
              <a:rPr lang="en-CA" dirty="0"/>
              <a:t>words is a String[], so second argument must be a Comparator&lt;String&gt;</a:t>
            </a:r>
          </a:p>
          <a:p>
            <a:pPr lvl="2"/>
            <a:r>
              <a:rPr lang="en-CA" dirty="0"/>
              <a:t>says how to compare any two Strings in the array</a:t>
            </a:r>
          </a:p>
          <a:p>
            <a:pPr lvl="2"/>
            <a:r>
              <a:rPr lang="en-CA" dirty="0"/>
              <a:t>if </a:t>
            </a:r>
            <a:r>
              <a:rPr lang="en-CA" dirty="0">
                <a:solidFill>
                  <a:schemeClr val="accent1"/>
                </a:solidFill>
              </a:rPr>
              <a:t>one</a:t>
            </a:r>
            <a:r>
              <a:rPr lang="en-CA" dirty="0"/>
              <a:t> is shorter than </a:t>
            </a:r>
            <a:r>
              <a:rPr lang="en-CA" dirty="0">
                <a:solidFill>
                  <a:schemeClr val="accent1"/>
                </a:solidFill>
              </a:rPr>
              <a:t>other</a:t>
            </a:r>
            <a:r>
              <a:rPr lang="en-CA" dirty="0"/>
              <a:t>, expression is negative</a:t>
            </a:r>
          </a:p>
          <a:p>
            <a:pPr lvl="3"/>
            <a:r>
              <a:rPr lang="en-CA" dirty="0"/>
              <a:t>thus shorter Strings get sorted to front of the array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836308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Single (Abstract)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CA" dirty="0"/>
              <a:t>Can use lambda expressions because Comparator has a </a:t>
            </a:r>
            <a:r>
              <a:rPr lang="en-CA" i="1" dirty="0"/>
              <a:t>single (abstract) method</a:t>
            </a:r>
            <a:endParaRPr lang="en-CA" dirty="0"/>
          </a:p>
          <a:p>
            <a:pPr lvl="1"/>
            <a:r>
              <a:rPr lang="en-CA" dirty="0"/>
              <a:t>public int compare(String a, String b)</a:t>
            </a:r>
          </a:p>
          <a:p>
            <a:r>
              <a:rPr lang="en-CA" dirty="0"/>
              <a:t>Java knows the lambda expression must give the definition for that method</a:t>
            </a:r>
          </a:p>
          <a:p>
            <a:pPr lvl="1"/>
            <a:r>
              <a:rPr lang="en-CA" dirty="0"/>
              <a:t>that method expects to get two String objects</a:t>
            </a:r>
          </a:p>
          <a:p>
            <a:pPr lvl="2"/>
            <a:r>
              <a:rPr lang="en-CA" dirty="0"/>
              <a:t>so (one, other) must be String variables</a:t>
            </a:r>
          </a:p>
          <a:p>
            <a:pPr lvl="1"/>
            <a:r>
              <a:rPr lang="en-CA" dirty="0"/>
              <a:t>that method needs a body that returns an int</a:t>
            </a:r>
          </a:p>
          <a:p>
            <a:pPr lvl="2"/>
            <a:r>
              <a:rPr lang="en-CA" dirty="0"/>
              <a:t>so the method returns the difference in lengths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CDC6E-2C03-B142-03C6-DBF08A740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to Catch Them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ACA7C-2DC6-F46A-733A-2EC012E23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Use a try-catch block</a:t>
            </a:r>
          </a:p>
          <a:p>
            <a:pPr lvl="1"/>
            <a:r>
              <a:rPr lang="en-CA" dirty="0"/>
              <a:t>try part includes the method call</a:t>
            </a:r>
          </a:p>
          <a:p>
            <a:pPr lvl="1"/>
            <a:r>
              <a:rPr lang="en-CA" dirty="0"/>
              <a:t>catch part indicates what kind of exception…</a:t>
            </a:r>
          </a:p>
          <a:p>
            <a:pPr lvl="1"/>
            <a:r>
              <a:rPr lang="en-CA" dirty="0"/>
              <a:t>… and deals with that problem</a:t>
            </a:r>
          </a:p>
          <a:p>
            <a:pPr marL="457200" lvl="1" indent="0">
              <a:buNone/>
            </a:pPr>
            <a:r>
              <a:rPr lang="en-CA" sz="2400" b="1" dirty="0">
                <a:solidFill>
                  <a:schemeClr val="accent1">
                    <a:lumMod val="75000"/>
                  </a:schemeClr>
                </a:solidFill>
              </a:rPr>
              <a:t>try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num =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KBD.nextInt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();	</a:t>
            </a:r>
            <a:r>
              <a:rPr lang="en-CA" sz="2400" i="1" dirty="0">
                <a:solidFill>
                  <a:schemeClr val="accent1">
                    <a:lumMod val="75000"/>
                  </a:schemeClr>
                </a:solidFill>
              </a:rPr>
              <a:t>// read an int value</a:t>
            </a:r>
            <a:endParaRPr lang="en-CA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 </a:t>
            </a:r>
            <a:r>
              <a:rPr lang="en-CA" sz="2400" b="1" dirty="0">
                <a:solidFill>
                  <a:schemeClr val="accent1">
                    <a:lumMod val="75000"/>
                  </a:schemeClr>
                </a:solidFill>
              </a:rPr>
              <a:t>catch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InputMismatchException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ime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CA" sz="2400" i="1" dirty="0" err="1">
                <a:solidFill>
                  <a:schemeClr val="accent1">
                    <a:lumMod val="75000"/>
                  </a:schemeClr>
                </a:solidFill>
              </a:rPr>
              <a:t>sout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("That is not an integer!");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CA" sz="2400" dirty="0" err="1">
                <a:solidFill>
                  <a:schemeClr val="accent1">
                    <a:lumMod val="75000"/>
                  </a:schemeClr>
                </a:solidFill>
              </a:rPr>
              <a:t>KBD.next</a:t>
            </a: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();	</a:t>
            </a:r>
            <a:r>
              <a:rPr lang="en-CA" sz="2400" i="1" dirty="0">
                <a:solidFill>
                  <a:schemeClr val="accent1">
                    <a:lumMod val="75000"/>
                  </a:schemeClr>
                </a:solidFill>
              </a:rPr>
              <a:t>// delete the offending input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>
                    <a:lumMod val="75000"/>
                  </a:schemeClr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7196110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Lambda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Arrays.sort</a:t>
            </a:r>
            <a:r>
              <a:rPr lang="en-CA" dirty="0"/>
              <a:t> 2</a:t>
            </a:r>
            <a:r>
              <a:rPr lang="en-CA" baseline="30000" dirty="0"/>
              <a:t>nd</a:t>
            </a:r>
            <a:r>
              <a:rPr lang="en-CA" dirty="0"/>
              <a:t> argument is a Comparable</a:t>
            </a:r>
          </a:p>
          <a:p>
            <a:pPr lvl="1"/>
            <a:r>
              <a:rPr lang="en-CA" dirty="0" err="1"/>
              <a:t>Arrays.sort</a:t>
            </a:r>
            <a:r>
              <a:rPr lang="en-CA" dirty="0"/>
              <a:t>(words, x)</a:t>
            </a:r>
          </a:p>
          <a:p>
            <a:pPr lvl="1"/>
            <a:r>
              <a:rPr lang="en-CA" dirty="0"/>
              <a:t>words is String[] </a:t>
            </a:r>
            <a:r>
              <a:rPr lang="en-CA" dirty="0">
                <a:sym typeface="Wingdings" pitchFamily="2" charset="2"/>
              </a:rPr>
              <a:t> x is Comparator&lt;String&gt;</a:t>
            </a:r>
          </a:p>
          <a:p>
            <a:pPr lvl="1"/>
            <a:r>
              <a:rPr lang="en-CA" dirty="0">
                <a:sym typeface="Wingdings" pitchFamily="2" charset="2"/>
              </a:rPr>
              <a:t>x has compare(String, String) method</a:t>
            </a:r>
          </a:p>
          <a:p>
            <a:pPr lvl="1"/>
            <a:r>
              <a:rPr lang="en-CA" dirty="0">
                <a:sym typeface="Wingdings" pitchFamily="2" charset="2"/>
              </a:rPr>
              <a:t>lambda expression must say what that is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(a, b)  </a:t>
            </a: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a.length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() – </a:t>
            </a: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b.length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()</a:t>
            </a:r>
          </a:p>
          <a:p>
            <a:pPr lvl="1"/>
            <a:r>
              <a:rPr lang="en-CA" dirty="0">
                <a:sym typeface="Wingdings" pitchFamily="2" charset="2"/>
              </a:rPr>
              <a:t>becomes</a:t>
            </a:r>
          </a:p>
          <a:p>
            <a:pPr lvl="1">
              <a:buNone/>
            </a:pPr>
            <a:r>
              <a:rPr lang="en-CA" sz="2400" dirty="0">
                <a:solidFill>
                  <a:srgbClr val="8A7057"/>
                </a:solidFill>
                <a:sym typeface="Wingdings" pitchFamily="2" charset="2"/>
              </a:rPr>
              <a:t>@Override public </a:t>
            </a:r>
            <a:r>
              <a:rPr lang="en-CA" sz="2400" dirty="0" err="1">
                <a:solidFill>
                  <a:srgbClr val="8A7057"/>
                </a:solidFill>
                <a:sym typeface="Wingdings" pitchFamily="2" charset="2"/>
              </a:rPr>
              <a:t>int</a:t>
            </a:r>
            <a:r>
              <a:rPr lang="en-CA" sz="2400" dirty="0">
                <a:solidFill>
                  <a:srgbClr val="8A7057"/>
                </a:solidFill>
                <a:sym typeface="Wingdings" pitchFamily="2" charset="2"/>
              </a:rPr>
              <a:t> compare(String a, String b) {</a:t>
            </a:r>
          </a:p>
          <a:p>
            <a:pPr lvl="1">
              <a:buNone/>
            </a:pPr>
            <a:r>
              <a:rPr lang="en-CA" sz="2400" dirty="0">
                <a:solidFill>
                  <a:srgbClr val="8A7057"/>
                </a:solidFill>
                <a:sym typeface="Wingdings" pitchFamily="2" charset="2"/>
              </a:rPr>
              <a:t>    return </a:t>
            </a:r>
            <a:r>
              <a:rPr lang="en-CA" sz="2400" dirty="0" err="1">
                <a:solidFill>
                  <a:srgbClr val="8A7057"/>
                </a:solidFill>
                <a:sym typeface="Wingdings" pitchFamily="2" charset="2"/>
              </a:rPr>
              <a:t>a.length</a:t>
            </a:r>
            <a:r>
              <a:rPr lang="en-CA" sz="2400" dirty="0">
                <a:solidFill>
                  <a:srgbClr val="8A7057"/>
                </a:solidFill>
                <a:sym typeface="Wingdings" pitchFamily="2" charset="2"/>
              </a:rPr>
              <a:t>() – </a:t>
            </a:r>
            <a:r>
              <a:rPr lang="en-CA" sz="2400" dirty="0" err="1">
                <a:solidFill>
                  <a:srgbClr val="8A7057"/>
                </a:solidFill>
                <a:sym typeface="Wingdings" pitchFamily="2" charset="2"/>
              </a:rPr>
              <a:t>b.length</a:t>
            </a:r>
            <a:r>
              <a:rPr lang="en-CA" sz="2400" dirty="0">
                <a:solidFill>
                  <a:srgbClr val="8A7057"/>
                </a:solidFill>
                <a:sym typeface="Wingdings" pitchFamily="2" charset="2"/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rgbClr val="8A7057"/>
                </a:solidFill>
                <a:sym typeface="Wingdings" pitchFamily="2" charset="2"/>
              </a:rPr>
              <a:t>}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2017-05-Loops</Template>
  <TotalTime>259920408</TotalTime>
  <Pages>31</Pages>
  <Words>6319</Words>
  <Application>Microsoft Office PowerPoint</Application>
  <PresentationFormat>On-screen Show (4:3)</PresentationFormat>
  <Paragraphs>962</Paragraphs>
  <Slides>91</Slides>
  <Notes>64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91</vt:i4>
      </vt:variant>
    </vt:vector>
  </HeadingPairs>
  <TitlesOfParts>
    <vt:vector size="105" baseType="lpstr">
      <vt:lpstr>Arial</vt:lpstr>
      <vt:lpstr>Arial Nova</vt:lpstr>
      <vt:lpstr>Calibri</vt:lpstr>
      <vt:lpstr>Courier New</vt:lpstr>
      <vt:lpstr>Monotype Sorts</vt:lpstr>
      <vt:lpstr>Times New Roman</vt:lpstr>
      <vt:lpstr>Wingdings</vt:lpstr>
      <vt:lpstr>1_CSCITheme</vt:lpstr>
      <vt:lpstr>CSCITheme</vt:lpstr>
      <vt:lpstr>brknbars</vt:lpstr>
      <vt:lpstr>2_CSCITheme</vt:lpstr>
      <vt:lpstr>1_brknbars</vt:lpstr>
      <vt:lpstr>2_brknbars</vt:lpstr>
      <vt:lpstr>06loops</vt:lpstr>
      <vt:lpstr>Review of CSCI 1228</vt:lpstr>
      <vt:lpstr>Part I</vt:lpstr>
      <vt:lpstr>Exceptional Circumstances</vt:lpstr>
      <vt:lpstr>Exceptional Circumstances</vt:lpstr>
      <vt:lpstr>Who Throws Them</vt:lpstr>
      <vt:lpstr>What to Throw</vt:lpstr>
      <vt:lpstr>Preferred Exceptions for 2341</vt:lpstr>
      <vt:lpstr>Who Catches Them</vt:lpstr>
      <vt:lpstr>How to Catch Them</vt:lpstr>
      <vt:lpstr>About the Try Block</vt:lpstr>
      <vt:lpstr>Multiple Catch Blocks</vt:lpstr>
      <vt:lpstr>Combined Catch Blocks</vt:lpstr>
      <vt:lpstr>Part II</vt:lpstr>
      <vt:lpstr>Inheritance</vt:lpstr>
      <vt:lpstr>Is vs. Has</vt:lpstr>
      <vt:lpstr>Declaring Inheritance</vt:lpstr>
      <vt:lpstr>Inheriting Public Methods</vt:lpstr>
      <vt:lpstr>Sort-of-Inheriting Fields</vt:lpstr>
      <vt:lpstr>Parents vs. Children</vt:lpstr>
      <vt:lpstr>Changed Methods</vt:lpstr>
      <vt:lpstr>The toString Method</vt:lpstr>
      <vt:lpstr>Over-Riding Methods</vt:lpstr>
      <vt:lpstr>More Inheritance</vt:lpstr>
      <vt:lpstr>Variable Types vs. Object Types</vt:lpstr>
      <vt:lpstr>Constructors in Subclasses</vt:lpstr>
      <vt:lpstr>Constructors in Subclasses</vt:lpstr>
      <vt:lpstr>Recommendations</vt:lpstr>
      <vt:lpstr>Notes on Constructors</vt:lpstr>
      <vt:lpstr>Person-Student-Faculty Example</vt:lpstr>
      <vt:lpstr>Sample Hierarchy</vt:lpstr>
      <vt:lpstr>Person</vt:lpstr>
      <vt:lpstr>Student</vt:lpstr>
      <vt:lpstr>Undergrad</vt:lpstr>
      <vt:lpstr>GradStudent</vt:lpstr>
      <vt:lpstr>The Object Class</vt:lpstr>
      <vt:lpstr>Object Methods</vt:lpstr>
      <vt:lpstr>Over-Riding toString</vt:lpstr>
      <vt:lpstr>Over-Riding toString</vt:lpstr>
      <vt:lpstr>Not Over-Riding toString</vt:lpstr>
      <vt:lpstr>The equals Method</vt:lpstr>
      <vt:lpstr>Over-Riding equals</vt:lpstr>
      <vt:lpstr>Over-Riding equals</vt:lpstr>
      <vt:lpstr>Type Casting</vt:lpstr>
      <vt:lpstr>Over-Riding equals</vt:lpstr>
      <vt:lpstr>c2.equals(c3)</vt:lpstr>
      <vt:lpstr>c2.equals("(Not a Circle)")</vt:lpstr>
      <vt:lpstr>Part III</vt:lpstr>
      <vt:lpstr>Variables and Objects</vt:lpstr>
      <vt:lpstr>Polymorphism</vt:lpstr>
      <vt:lpstr>Having the Methods</vt:lpstr>
      <vt:lpstr>Required Methods</vt:lpstr>
      <vt:lpstr>Java Interfaces</vt:lpstr>
      <vt:lpstr>Why Use Interfaces?</vt:lpstr>
      <vt:lpstr>Implementing an Interface</vt:lpstr>
      <vt:lpstr>Implementing an Interface</vt:lpstr>
      <vt:lpstr>Using an Interface</vt:lpstr>
      <vt:lpstr>Using an Interface</vt:lpstr>
      <vt:lpstr>Exercise</vt:lpstr>
      <vt:lpstr>Non-Interface Methods</vt:lpstr>
      <vt:lpstr>The Circle Implementation</vt:lpstr>
      <vt:lpstr>The Rectangle Implementation</vt:lpstr>
      <vt:lpstr>What’s OK?</vt:lpstr>
      <vt:lpstr>Measurable is a Data Type</vt:lpstr>
      <vt:lpstr>Interfaces and Inheritance</vt:lpstr>
      <vt:lpstr>Implementing Multiple Interfaces</vt:lpstr>
      <vt:lpstr>Extending Interfaces</vt:lpstr>
      <vt:lpstr>Implementing Polygonal</vt:lpstr>
      <vt:lpstr>And So On...</vt:lpstr>
      <vt:lpstr>Combining Interfaces</vt:lpstr>
      <vt:lpstr>Exercise</vt:lpstr>
      <vt:lpstr>Interface Summary</vt:lpstr>
      <vt:lpstr>Java Uses Lots of Interfaces</vt:lpstr>
      <vt:lpstr>Interfaces and Sorting</vt:lpstr>
      <vt:lpstr>Sorting Arrays</vt:lpstr>
      <vt:lpstr>The Comparable&lt;…&gt; Interface</vt:lpstr>
      <vt:lpstr>The compareTo Method</vt:lpstr>
      <vt:lpstr>Sorting Students</vt:lpstr>
      <vt:lpstr>Sorting Students</vt:lpstr>
      <vt:lpstr>The compareTo method</vt:lpstr>
      <vt:lpstr>Sorting by Grade</vt:lpstr>
      <vt:lpstr>Sorting Strings</vt:lpstr>
      <vt:lpstr>String’s Case Insensitive Order</vt:lpstr>
      <vt:lpstr>Sorting in Many Ways</vt:lpstr>
      <vt:lpstr>Creating a Comparator</vt:lpstr>
      <vt:lpstr>Lambda Expression</vt:lpstr>
      <vt:lpstr>How it Works</vt:lpstr>
      <vt:lpstr>Multiple Sorting for Students</vt:lpstr>
      <vt:lpstr>Ad-Hoc Sorting</vt:lpstr>
      <vt:lpstr>Single (Abstract) Method</vt:lpstr>
      <vt:lpstr>Lambda Expressions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Looping</dc:title>
  <dc:creator>Mark</dc:creator>
  <cp:lastModifiedBy>Mark Young</cp:lastModifiedBy>
  <cp:revision>292</cp:revision>
  <cp:lastPrinted>1601-01-01T00:00:00Z</cp:lastPrinted>
  <dcterms:created xsi:type="dcterms:W3CDTF">1998-05-26T02:22:10Z</dcterms:created>
  <dcterms:modified xsi:type="dcterms:W3CDTF">2024-01-17T01:30:49Z</dcterms:modified>
</cp:coreProperties>
</file>