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48"/>
  </p:notesMasterIdLst>
  <p:sldIdLst>
    <p:sldId id="256" r:id="rId2"/>
    <p:sldId id="264" r:id="rId3"/>
    <p:sldId id="265" r:id="rId4"/>
    <p:sldId id="349" r:id="rId5"/>
    <p:sldId id="350" r:id="rId6"/>
    <p:sldId id="352" r:id="rId7"/>
    <p:sldId id="353" r:id="rId8"/>
    <p:sldId id="258" r:id="rId9"/>
    <p:sldId id="354" r:id="rId10"/>
    <p:sldId id="259" r:id="rId11"/>
    <p:sldId id="275" r:id="rId12"/>
    <p:sldId id="364" r:id="rId13"/>
    <p:sldId id="311" r:id="rId14"/>
    <p:sldId id="312" r:id="rId15"/>
    <p:sldId id="366" r:id="rId16"/>
    <p:sldId id="318" r:id="rId17"/>
    <p:sldId id="367" r:id="rId18"/>
    <p:sldId id="326" r:id="rId19"/>
    <p:sldId id="368" r:id="rId20"/>
    <p:sldId id="369" r:id="rId21"/>
    <p:sldId id="334" r:id="rId22"/>
    <p:sldId id="370" r:id="rId23"/>
    <p:sldId id="393" r:id="rId24"/>
    <p:sldId id="338" r:id="rId25"/>
    <p:sldId id="375" r:id="rId26"/>
    <p:sldId id="376" r:id="rId27"/>
    <p:sldId id="387" r:id="rId28"/>
    <p:sldId id="377" r:id="rId29"/>
    <p:sldId id="394" r:id="rId30"/>
    <p:sldId id="399" r:id="rId31"/>
    <p:sldId id="398" r:id="rId32"/>
    <p:sldId id="400" r:id="rId33"/>
    <p:sldId id="378" r:id="rId34"/>
    <p:sldId id="401" r:id="rId35"/>
    <p:sldId id="402" r:id="rId36"/>
    <p:sldId id="403" r:id="rId37"/>
    <p:sldId id="404" r:id="rId38"/>
    <p:sldId id="381" r:id="rId39"/>
    <p:sldId id="379" r:id="rId40"/>
    <p:sldId id="380" r:id="rId41"/>
    <p:sldId id="382" r:id="rId42"/>
    <p:sldId id="383" r:id="rId43"/>
    <p:sldId id="384" r:id="rId44"/>
    <p:sldId id="385" r:id="rId45"/>
    <p:sldId id="386" r:id="rId46"/>
    <p:sldId id="346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FF33"/>
    <a:srgbClr val="66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339D3-383A-41B4-ACAF-F258186C3B1F}" v="5" dt="2024-03-15T14:29:54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3" autoAdjust="0"/>
    <p:restoredTop sz="90929"/>
  </p:normalViewPr>
  <p:slideViewPr>
    <p:cSldViewPr>
      <p:cViewPr varScale="1">
        <p:scale>
          <a:sx n="102" d="100"/>
          <a:sy n="102" d="100"/>
        </p:scale>
        <p:origin x="1164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A56339D3-383A-41B4-ACAF-F258186C3B1F}"/>
    <pc:docChg chg="undo custSel modSld">
      <pc:chgData name="Mark Young" userId="055a4c4f-05b9-4cd6-bda8-0cc88b7b58d3" providerId="ADAL" clId="{A56339D3-383A-41B4-ACAF-F258186C3B1F}" dt="2024-03-15T14:38:21.616" v="109" actId="114"/>
      <pc:docMkLst>
        <pc:docMk/>
      </pc:docMkLst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256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56"/>
            <ac:spMk id="2051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3:47.204" v="15" actId="208"/>
        <pc:sldMkLst>
          <pc:docMk/>
          <pc:sldMk cId="0" sldId="258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58"/>
            <ac:spMk id="512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58"/>
            <ac:spMk id="512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3:32.962" v="13" actId="207"/>
          <ac:spMkLst>
            <pc:docMk/>
            <pc:sldMk cId="0" sldId="258"/>
            <ac:spMk id="13318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3:32.962" v="13" actId="207"/>
          <ac:spMkLst>
            <pc:docMk/>
            <pc:sldMk cId="0" sldId="258"/>
            <ac:spMk id="13319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3:42.303" v="14" actId="208"/>
          <ac:spMkLst>
            <pc:docMk/>
            <pc:sldMk cId="0" sldId="258"/>
            <ac:spMk id="13320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3:32.962" v="13" actId="207"/>
          <ac:spMkLst>
            <pc:docMk/>
            <pc:sldMk cId="0" sldId="258"/>
            <ac:spMk id="13321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3:32.962" v="13" actId="207"/>
          <ac:spMkLst>
            <pc:docMk/>
            <pc:sldMk cId="0" sldId="258"/>
            <ac:spMk id="1332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3:47.204" v="15" actId="208"/>
          <ac:spMkLst>
            <pc:docMk/>
            <pc:sldMk cId="0" sldId="258"/>
            <ac:spMk id="1332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5:14.719" v="26" actId="207"/>
        <pc:sldMkLst>
          <pc:docMk/>
          <pc:sldMk cId="0" sldId="259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59"/>
            <ac:spMk id="614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59"/>
            <ac:spMk id="6147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5:08.768" v="25" actId="207"/>
          <ac:spMkLst>
            <pc:docMk/>
            <pc:sldMk cId="0" sldId="259"/>
            <ac:spMk id="15365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5:00.003" v="24" actId="207"/>
          <ac:spMkLst>
            <pc:docMk/>
            <pc:sldMk cId="0" sldId="259"/>
            <ac:spMk id="1536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4:56.145" v="23" actId="207"/>
          <ac:spMkLst>
            <pc:docMk/>
            <pc:sldMk cId="0" sldId="259"/>
            <ac:spMk id="15367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5:14.719" v="26" actId="207"/>
          <ac:spMkLst>
            <pc:docMk/>
            <pc:sldMk cId="0" sldId="259"/>
            <ac:spMk id="15368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4:37.139" v="19" actId="208"/>
          <ac:spMkLst>
            <pc:docMk/>
            <pc:sldMk cId="0" sldId="259"/>
            <ac:spMk id="15369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264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64"/>
            <ac:spMk id="14338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64"/>
            <ac:spMk id="14339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265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65"/>
            <ac:spMk id="1536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65"/>
            <ac:spMk id="1536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5:33.768" v="27" actId="207"/>
        <pc:sldMkLst>
          <pc:docMk/>
          <pc:sldMk cId="0" sldId="275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275"/>
            <ac:spMk id="2560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5:33.768" v="27" actId="207"/>
          <ac:spMkLst>
            <pc:docMk/>
            <pc:sldMk cId="0" sldId="275"/>
            <ac:spMk id="2560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11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11"/>
            <ac:spMk id="8194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11"/>
            <ac:spMk id="8195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6:50.872" v="35" actId="208"/>
        <pc:sldMkLst>
          <pc:docMk/>
          <pc:sldMk cId="0" sldId="312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12"/>
            <ac:spMk id="1024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12"/>
            <ac:spMk id="1024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6:50.872" v="35" actId="208"/>
          <ac:spMkLst>
            <pc:docMk/>
            <pc:sldMk cId="0" sldId="312"/>
            <ac:spMk id="30728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6:50.872" v="35" actId="208"/>
          <ac:spMkLst>
            <pc:docMk/>
            <pc:sldMk cId="0" sldId="312"/>
            <ac:spMk id="30729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6:50.872" v="35" actId="208"/>
          <ac:spMkLst>
            <pc:docMk/>
            <pc:sldMk cId="0" sldId="312"/>
            <ac:spMk id="30730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6:50.872" v="35" actId="208"/>
          <ac:spMkLst>
            <pc:docMk/>
            <pc:sldMk cId="0" sldId="312"/>
            <ac:spMk id="30731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6:50.872" v="35" actId="208"/>
          <ac:spMkLst>
            <pc:docMk/>
            <pc:sldMk cId="0" sldId="312"/>
            <ac:spMk id="3073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6:50.872" v="35" actId="208"/>
          <ac:spMkLst>
            <pc:docMk/>
            <pc:sldMk cId="0" sldId="312"/>
            <ac:spMk id="3073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6:50.872" v="35" actId="208"/>
          <ac:spMkLst>
            <pc:docMk/>
            <pc:sldMk cId="0" sldId="312"/>
            <ac:spMk id="30734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7:54.964" v="43" actId="208"/>
        <pc:sldMkLst>
          <pc:docMk/>
          <pc:sldMk cId="0" sldId="318"/>
        </pc:sldMkLst>
        <pc:spChg chg="mod">
          <ac:chgData name="Mark Young" userId="055a4c4f-05b9-4cd6-bda8-0cc88b7b58d3" providerId="ADAL" clId="{A56339D3-383A-41B4-ACAF-F258186C3B1F}" dt="2024-03-15T14:27:54.964" v="43" actId="208"/>
          <ac:spMkLst>
            <pc:docMk/>
            <pc:sldMk cId="0" sldId="318"/>
            <ac:spMk id="1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6.273" v="42" actId="207"/>
          <ac:spMkLst>
            <pc:docMk/>
            <pc:sldMk cId="0" sldId="318"/>
            <ac:spMk id="1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54.964" v="43" actId="208"/>
          <ac:spMkLst>
            <pc:docMk/>
            <pc:sldMk cId="0" sldId="318"/>
            <ac:spMk id="17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6.273" v="42" actId="207"/>
          <ac:spMkLst>
            <pc:docMk/>
            <pc:sldMk cId="0" sldId="318"/>
            <ac:spMk id="18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18"/>
            <ac:spMk id="14338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18"/>
            <ac:spMk id="14339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54.964" v="43" actId="208"/>
          <ac:spMkLst>
            <pc:docMk/>
            <pc:sldMk cId="0" sldId="318"/>
            <ac:spMk id="32775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6.273" v="42" actId="207"/>
          <ac:spMkLst>
            <pc:docMk/>
            <pc:sldMk cId="0" sldId="318"/>
            <ac:spMk id="3277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1.229" v="41" actId="122"/>
          <ac:spMkLst>
            <pc:docMk/>
            <pc:sldMk cId="0" sldId="318"/>
            <ac:spMk id="32779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1.229" v="41" actId="122"/>
          <ac:spMkLst>
            <pc:docMk/>
            <pc:sldMk cId="0" sldId="318"/>
            <ac:spMk id="32780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1.229" v="41" actId="122"/>
          <ac:spMkLst>
            <pc:docMk/>
            <pc:sldMk cId="0" sldId="318"/>
            <ac:spMk id="32781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1.229" v="41" actId="122"/>
          <ac:spMkLst>
            <pc:docMk/>
            <pc:sldMk cId="0" sldId="318"/>
            <ac:spMk id="3278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1.229" v="41" actId="122"/>
          <ac:spMkLst>
            <pc:docMk/>
            <pc:sldMk cId="0" sldId="318"/>
            <ac:spMk id="3278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1.229" v="41" actId="122"/>
          <ac:spMkLst>
            <pc:docMk/>
            <pc:sldMk cId="0" sldId="318"/>
            <ac:spMk id="32784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41.229" v="41" actId="122"/>
          <ac:spMkLst>
            <pc:docMk/>
            <pc:sldMk cId="0" sldId="318"/>
            <ac:spMk id="32785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26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26"/>
            <ac:spMk id="2048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26"/>
            <ac:spMk id="2048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30:09.884" v="57" actId="208"/>
        <pc:sldMkLst>
          <pc:docMk/>
          <pc:sldMk cId="0" sldId="334"/>
        </pc:sldMkLst>
        <pc:spChg chg="mod">
          <ac:chgData name="Mark Young" userId="055a4c4f-05b9-4cd6-bda8-0cc88b7b58d3" providerId="ADAL" clId="{A56339D3-383A-41B4-ACAF-F258186C3B1F}" dt="2024-03-15T14:30:09.884" v="57" actId="208"/>
          <ac:spMkLst>
            <pc:docMk/>
            <pc:sldMk cId="0" sldId="334"/>
            <ac:spMk id="1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4.131" v="54" actId="207"/>
          <ac:spMkLst>
            <pc:docMk/>
            <pc:sldMk cId="0" sldId="334"/>
            <ac:spMk id="1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0:09.884" v="57" actId="208"/>
          <ac:spMkLst>
            <pc:docMk/>
            <pc:sldMk cId="0" sldId="334"/>
            <ac:spMk id="14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4.131" v="54" actId="207"/>
          <ac:spMkLst>
            <pc:docMk/>
            <pc:sldMk cId="0" sldId="334"/>
            <ac:spMk id="15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0:09.884" v="57" actId="208"/>
          <ac:spMkLst>
            <pc:docMk/>
            <pc:sldMk cId="0" sldId="334"/>
            <ac:spMk id="1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4.131" v="54" actId="207"/>
          <ac:spMkLst>
            <pc:docMk/>
            <pc:sldMk cId="0" sldId="334"/>
            <ac:spMk id="17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9.538" v="56" actId="122"/>
          <ac:spMkLst>
            <pc:docMk/>
            <pc:sldMk cId="0" sldId="334"/>
            <ac:spMk id="37899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9.538" v="56" actId="122"/>
          <ac:spMkLst>
            <pc:docMk/>
            <pc:sldMk cId="0" sldId="334"/>
            <ac:spMk id="37900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9.538" v="56" actId="122"/>
          <ac:spMkLst>
            <pc:docMk/>
            <pc:sldMk cId="0" sldId="334"/>
            <ac:spMk id="37901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9.538" v="56" actId="122"/>
          <ac:spMkLst>
            <pc:docMk/>
            <pc:sldMk cId="0" sldId="334"/>
            <ac:spMk id="3790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9.538" v="56" actId="122"/>
          <ac:spMkLst>
            <pc:docMk/>
            <pc:sldMk cId="0" sldId="334"/>
            <ac:spMk id="3790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9.538" v="56" actId="122"/>
          <ac:spMkLst>
            <pc:docMk/>
            <pc:sldMk cId="0" sldId="334"/>
            <ac:spMk id="37904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59.538" v="56" actId="122"/>
          <ac:spMkLst>
            <pc:docMk/>
            <pc:sldMk cId="0" sldId="334"/>
            <ac:spMk id="37905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34"/>
            <ac:spMk id="124930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34"/>
            <ac:spMk id="124931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38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38"/>
            <ac:spMk id="2662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38"/>
            <ac:spMk id="26627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46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46"/>
            <ac:spMk id="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46"/>
            <ac:spMk id="102402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49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49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49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2:10.625" v="4" actId="207"/>
        <pc:sldMkLst>
          <pc:docMk/>
          <pc:sldMk cId="0" sldId="350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50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2:10.625" v="4" actId="207"/>
          <ac:spMkLst>
            <pc:docMk/>
            <pc:sldMk cId="0" sldId="350"/>
            <ac:spMk id="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1:36.183" v="1" actId="207"/>
          <ac:spMkLst>
            <pc:docMk/>
            <pc:sldMk cId="0" sldId="350"/>
            <ac:spMk id="5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1:36.183" v="1" actId="207"/>
          <ac:spMkLst>
            <pc:docMk/>
            <pc:sldMk cId="0" sldId="350"/>
            <ac:spMk id="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1:36.183" v="1" actId="207"/>
          <ac:spMkLst>
            <pc:docMk/>
            <pc:sldMk cId="0" sldId="350"/>
            <ac:spMk id="922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2:44.814" v="8" actId="207"/>
        <pc:sldMkLst>
          <pc:docMk/>
          <pc:sldMk cId="0" sldId="352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52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2:44.814" v="8" actId="207"/>
          <ac:spMkLst>
            <pc:docMk/>
            <pc:sldMk cId="0" sldId="352"/>
            <ac:spMk id="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2:31.267" v="5" actId="207"/>
          <ac:spMkLst>
            <pc:docMk/>
            <pc:sldMk cId="0" sldId="352"/>
            <ac:spMk id="5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2:31.267" v="5" actId="207"/>
          <ac:spMkLst>
            <pc:docMk/>
            <pc:sldMk cId="0" sldId="352"/>
            <ac:spMk id="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2:31.267" v="5" actId="207"/>
          <ac:spMkLst>
            <pc:docMk/>
            <pc:sldMk cId="0" sldId="352"/>
            <ac:spMk id="10247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3:18.370" v="12" actId="207"/>
        <pc:sldMkLst>
          <pc:docMk/>
          <pc:sldMk cId="0" sldId="353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53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3:18.370" v="12" actId="207"/>
          <ac:spMkLst>
            <pc:docMk/>
            <pc:sldMk cId="0" sldId="353"/>
            <ac:spMk id="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2:59.981" v="9" actId="207"/>
          <ac:spMkLst>
            <pc:docMk/>
            <pc:sldMk cId="0" sldId="353"/>
            <ac:spMk id="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2:59.981" v="9" actId="207"/>
          <ac:spMkLst>
            <pc:docMk/>
            <pc:sldMk cId="0" sldId="353"/>
            <ac:spMk id="11270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4:10.387" v="18" actId="207"/>
        <pc:sldMkLst>
          <pc:docMk/>
          <pc:sldMk cId="0" sldId="354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54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4:10.387" v="18" actId="207"/>
          <ac:spMkLst>
            <pc:docMk/>
            <pc:sldMk cId="0" sldId="354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6:13.356" v="33" actId="207"/>
        <pc:sldMkLst>
          <pc:docMk/>
          <pc:sldMk cId="0" sldId="364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64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6:13.356" v="33" actId="207"/>
          <ac:spMkLst>
            <pc:docMk/>
            <pc:sldMk cId="0" sldId="364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7:26.532" v="40" actId="20577"/>
        <pc:sldMkLst>
          <pc:docMk/>
          <pc:sldMk cId="0" sldId="366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66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7:26.532" v="40" actId="20577"/>
          <ac:spMkLst>
            <pc:docMk/>
            <pc:sldMk cId="0" sldId="366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67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67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67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28:50.012" v="49" actId="208"/>
        <pc:sldMkLst>
          <pc:docMk/>
          <pc:sldMk cId="0" sldId="368"/>
        </pc:sldMkLst>
        <pc:spChg chg="mod">
          <ac:chgData name="Mark Young" userId="055a4c4f-05b9-4cd6-bda8-0cc88b7b58d3" providerId="ADAL" clId="{A56339D3-383A-41B4-ACAF-F258186C3B1F}" dt="2024-03-15T14:28:50.012" v="49" actId="208"/>
          <ac:spMkLst>
            <pc:docMk/>
            <pc:sldMk cId="0" sldId="368"/>
            <ac:spMk id="5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8:50.012" v="49" actId="208"/>
          <ac:spMkLst>
            <pc:docMk/>
            <pc:sldMk cId="0" sldId="368"/>
            <ac:spMk id="7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8:50.012" v="49" actId="208"/>
          <ac:spMkLst>
            <pc:docMk/>
            <pc:sldMk cId="0" sldId="368"/>
            <ac:spMk id="8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8:50.012" v="49" actId="208"/>
          <ac:spMkLst>
            <pc:docMk/>
            <pc:sldMk cId="0" sldId="368"/>
            <ac:spMk id="9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8:50.012" v="49" actId="208"/>
          <ac:spMkLst>
            <pc:docMk/>
            <pc:sldMk cId="0" sldId="368"/>
            <ac:spMk id="10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8:50.012" v="49" actId="208"/>
          <ac:spMkLst>
            <pc:docMk/>
            <pc:sldMk cId="0" sldId="368"/>
            <ac:spMk id="11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8:31.642" v="46" actId="207"/>
          <ac:spMkLst>
            <pc:docMk/>
            <pc:sldMk cId="0" sldId="368"/>
            <ac:spMk id="35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68"/>
            <ac:spMk id="2048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8:22.214" v="45" actId="1076"/>
          <ac:spMkLst>
            <pc:docMk/>
            <pc:sldMk cId="0" sldId="368"/>
            <ac:spMk id="2048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8:50.012" v="49" actId="208"/>
          <ac:spMkLst>
            <pc:docMk/>
            <pc:sldMk cId="0" sldId="368"/>
            <ac:spMk id="35845" creationId="{00000000-0000-0000-0000-000000000000}"/>
          </ac:spMkLst>
        </pc:spChg>
        <pc:cxnChg chg="mod">
          <ac:chgData name="Mark Young" userId="055a4c4f-05b9-4cd6-bda8-0cc88b7b58d3" providerId="ADAL" clId="{A56339D3-383A-41B4-ACAF-F258186C3B1F}" dt="2024-03-15T14:28:50.012" v="49" actId="208"/>
          <ac:cxnSpMkLst>
            <pc:docMk/>
            <pc:sldMk cId="0" sldId="368"/>
            <ac:cxnSpMk id="19" creationId="{00000000-0000-0000-0000-000000000000}"/>
          </ac:cxnSpMkLst>
        </pc:cxnChg>
        <pc:cxnChg chg="mod">
          <ac:chgData name="Mark Young" userId="055a4c4f-05b9-4cd6-bda8-0cc88b7b58d3" providerId="ADAL" clId="{A56339D3-383A-41B4-ACAF-F258186C3B1F}" dt="2024-03-15T14:28:50.012" v="49" actId="208"/>
          <ac:cxnSpMkLst>
            <pc:docMk/>
            <pc:sldMk cId="0" sldId="368"/>
            <ac:cxnSpMk id="20" creationId="{00000000-0000-0000-0000-000000000000}"/>
          </ac:cxnSpMkLst>
        </pc:cxnChg>
        <pc:cxnChg chg="mod">
          <ac:chgData name="Mark Young" userId="055a4c4f-05b9-4cd6-bda8-0cc88b7b58d3" providerId="ADAL" clId="{A56339D3-383A-41B4-ACAF-F258186C3B1F}" dt="2024-03-15T14:28:50.012" v="49" actId="208"/>
          <ac:cxnSpMkLst>
            <pc:docMk/>
            <pc:sldMk cId="0" sldId="368"/>
            <ac:cxnSpMk id="23" creationId="{00000000-0000-0000-0000-000000000000}"/>
          </ac:cxnSpMkLst>
        </pc:cxnChg>
        <pc:cxnChg chg="mod">
          <ac:chgData name="Mark Young" userId="055a4c4f-05b9-4cd6-bda8-0cc88b7b58d3" providerId="ADAL" clId="{A56339D3-383A-41B4-ACAF-F258186C3B1F}" dt="2024-03-15T14:28:50.012" v="49" actId="208"/>
          <ac:cxnSpMkLst>
            <pc:docMk/>
            <pc:sldMk cId="0" sldId="368"/>
            <ac:cxnSpMk id="26" creationId="{00000000-0000-0000-0000-000000000000}"/>
          </ac:cxnSpMkLst>
        </pc:cxnChg>
        <pc:cxnChg chg="mod">
          <ac:chgData name="Mark Young" userId="055a4c4f-05b9-4cd6-bda8-0cc88b7b58d3" providerId="ADAL" clId="{A56339D3-383A-41B4-ACAF-F258186C3B1F}" dt="2024-03-15T14:28:50.012" v="49" actId="208"/>
          <ac:cxnSpMkLst>
            <pc:docMk/>
            <pc:sldMk cId="0" sldId="368"/>
            <ac:cxnSpMk id="29" creationId="{00000000-0000-0000-0000-000000000000}"/>
          </ac:cxnSpMkLst>
        </pc:cxnChg>
        <pc:cxnChg chg="mod">
          <ac:chgData name="Mark Young" userId="055a4c4f-05b9-4cd6-bda8-0cc88b7b58d3" providerId="ADAL" clId="{A56339D3-383A-41B4-ACAF-F258186C3B1F}" dt="2024-03-15T14:28:50.012" v="49" actId="208"/>
          <ac:cxnSpMkLst>
            <pc:docMk/>
            <pc:sldMk cId="0" sldId="368"/>
            <ac:cxnSpMk id="32" creationId="{00000000-0000-0000-0000-000000000000}"/>
          </ac:cxnSpMkLst>
        </pc:cxnChg>
      </pc:sldChg>
      <pc:sldChg chg="modSp mod">
        <pc:chgData name="Mark Young" userId="055a4c4f-05b9-4cd6-bda8-0cc88b7b58d3" providerId="ADAL" clId="{A56339D3-383A-41B4-ACAF-F258186C3B1F}" dt="2024-03-15T14:29:34.723" v="53" actId="207"/>
        <pc:sldMkLst>
          <pc:docMk/>
          <pc:sldMk cId="0" sldId="369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69"/>
            <ac:spMk id="2048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9:34.723" v="53" actId="207"/>
          <ac:spMkLst>
            <pc:docMk/>
            <pc:sldMk cId="0" sldId="369"/>
            <ac:spMk id="2048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30:42.469" v="62" actId="207"/>
        <pc:sldMkLst>
          <pc:docMk/>
          <pc:sldMk cId="0" sldId="370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0"/>
            <ac:spMk id="2048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0:42.469" v="62" actId="207"/>
          <ac:spMkLst>
            <pc:docMk/>
            <pc:sldMk cId="0" sldId="370"/>
            <ac:spMk id="2048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75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5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32:24.649" v="81" actId="20577"/>
        <pc:sldMkLst>
          <pc:docMk/>
          <pc:sldMk cId="0" sldId="376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6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2:24.649" v="81" actId="20577"/>
          <ac:spMkLst>
            <pc:docMk/>
            <pc:sldMk cId="0" sldId="376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77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7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7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78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8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8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79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9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79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80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0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0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35:53.491" v="106" actId="207"/>
        <pc:sldMkLst>
          <pc:docMk/>
          <pc:sldMk cId="0" sldId="381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1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5:53.491" v="106" actId="207"/>
          <ac:spMkLst>
            <pc:docMk/>
            <pc:sldMk cId="0" sldId="381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82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2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2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83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3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84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4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4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85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5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38:21.616" v="109" actId="114"/>
        <pc:sldMkLst>
          <pc:docMk/>
          <pc:sldMk cId="0" sldId="386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6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8:21.616" v="109" actId="114"/>
          <ac:spMkLst>
            <pc:docMk/>
            <pc:sldMk cId="0" sldId="386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32:40.759" v="82" actId="207"/>
        <pc:sldMkLst>
          <pc:docMk/>
          <pc:sldMk cId="0" sldId="387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87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2:40.759" v="82" actId="207"/>
          <ac:spMkLst>
            <pc:docMk/>
            <pc:sldMk cId="0" sldId="387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31:10.663" v="66" actId="207"/>
        <pc:sldMkLst>
          <pc:docMk/>
          <pc:sldMk cId="0" sldId="393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93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1:10.663" v="66" actId="207"/>
          <ac:spMkLst>
            <pc:docMk/>
            <pc:sldMk cId="0" sldId="39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94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94"/>
            <ac:spMk id="2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98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98"/>
            <ac:spMk id="2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399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399"/>
            <ac:spMk id="2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400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400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400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401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401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401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402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402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402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A56339D3-383A-41B4-ACAF-F258186C3B1F}" dt="2024-03-15T14:20:21.005" v="0"/>
        <pc:sldMkLst>
          <pc:docMk/>
          <pc:sldMk cId="0" sldId="403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403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403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A56339D3-383A-41B4-ACAF-F258186C3B1F}" dt="2024-03-15T14:35:36.681" v="105" actId="1036"/>
        <pc:sldMkLst>
          <pc:docMk/>
          <pc:sldMk cId="0" sldId="404"/>
        </pc:sldMkLst>
        <pc:spChg chg="mod">
          <ac:chgData name="Mark Young" userId="055a4c4f-05b9-4cd6-bda8-0cc88b7b58d3" providerId="ADAL" clId="{A56339D3-383A-41B4-ACAF-F258186C3B1F}" dt="2024-03-15T14:20:21.005" v="0"/>
          <ac:spMkLst>
            <pc:docMk/>
            <pc:sldMk cId="0" sldId="404"/>
            <ac:spMk id="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5:15.340" v="102" actId="20577"/>
          <ac:spMkLst>
            <pc:docMk/>
            <pc:sldMk cId="0" sldId="404"/>
            <ac:spMk id="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5:30.959" v="103" actId="1035"/>
          <ac:spMkLst>
            <pc:docMk/>
            <pc:sldMk cId="0" sldId="404"/>
            <ac:spMk id="5427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5:30.959" v="103" actId="1035"/>
          <ac:spMkLst>
            <pc:docMk/>
            <pc:sldMk cId="0" sldId="404"/>
            <ac:spMk id="54277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5:30.959" v="103" actId="1035"/>
          <ac:spMkLst>
            <pc:docMk/>
            <pc:sldMk cId="0" sldId="404"/>
            <ac:spMk id="54278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5:30.959" v="103" actId="1035"/>
          <ac:spMkLst>
            <pc:docMk/>
            <pc:sldMk cId="0" sldId="404"/>
            <ac:spMk id="54279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43.371" v="88" actId="1035"/>
          <ac:spMkLst>
            <pc:docMk/>
            <pc:sldMk cId="0" sldId="404"/>
            <ac:spMk id="54280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5:36.681" v="105" actId="1036"/>
          <ac:spMkLst>
            <pc:docMk/>
            <pc:sldMk cId="0" sldId="404"/>
            <ac:spMk id="54281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43.371" v="88" actId="1035"/>
          <ac:spMkLst>
            <pc:docMk/>
            <pc:sldMk cId="0" sldId="404"/>
            <ac:spMk id="5428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43.371" v="88" actId="1035"/>
          <ac:spMkLst>
            <pc:docMk/>
            <pc:sldMk cId="0" sldId="404"/>
            <ac:spMk id="54284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43.371" v="88" actId="1035"/>
          <ac:spMkLst>
            <pc:docMk/>
            <pc:sldMk cId="0" sldId="404"/>
            <ac:spMk id="54285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43.371" v="88" actId="1035"/>
          <ac:spMkLst>
            <pc:docMk/>
            <pc:sldMk cId="0" sldId="404"/>
            <ac:spMk id="54286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01.557" v="84" actId="208"/>
          <ac:spMkLst>
            <pc:docMk/>
            <pc:sldMk cId="0" sldId="404"/>
            <ac:spMk id="54287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01.557" v="84" actId="208"/>
          <ac:spMkLst>
            <pc:docMk/>
            <pc:sldMk cId="0" sldId="404"/>
            <ac:spMk id="54288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01.557" v="84" actId="208"/>
          <ac:spMkLst>
            <pc:docMk/>
            <pc:sldMk cId="0" sldId="404"/>
            <ac:spMk id="54289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01.557" v="84" actId="208"/>
          <ac:spMkLst>
            <pc:docMk/>
            <pc:sldMk cId="0" sldId="404"/>
            <ac:spMk id="54290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01.557" v="84" actId="208"/>
          <ac:spMkLst>
            <pc:docMk/>
            <pc:sldMk cId="0" sldId="404"/>
            <ac:spMk id="54291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01.557" v="84" actId="208"/>
          <ac:spMkLst>
            <pc:docMk/>
            <pc:sldMk cId="0" sldId="404"/>
            <ac:spMk id="54292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01.557" v="84" actId="208"/>
          <ac:spMkLst>
            <pc:docMk/>
            <pc:sldMk cId="0" sldId="404"/>
            <ac:spMk id="54293" creationId="{00000000-0000-0000-0000-000000000000}"/>
          </ac:spMkLst>
        </pc:spChg>
        <pc:spChg chg="mod">
          <ac:chgData name="Mark Young" userId="055a4c4f-05b9-4cd6-bda8-0cc88b7b58d3" providerId="ADAL" clId="{A56339D3-383A-41B4-ACAF-F258186C3B1F}" dt="2024-03-15T14:34:01.557" v="84" actId="208"/>
          <ac:spMkLst>
            <pc:docMk/>
            <pc:sldMk cId="0" sldId="404"/>
            <ac:spMk id="54294" creationId="{00000000-0000-0000-0000-000000000000}"/>
          </ac:spMkLst>
        </pc:spChg>
        <pc:grpChg chg="mod">
          <ac:chgData name="Mark Young" userId="055a4c4f-05b9-4cd6-bda8-0cc88b7b58d3" providerId="ADAL" clId="{A56339D3-383A-41B4-ACAF-F258186C3B1F}" dt="2024-03-15T14:34:43.371" v="88" actId="1035"/>
          <ac:grpSpMkLst>
            <pc:docMk/>
            <pc:sldMk cId="0" sldId="404"/>
            <ac:grpSpMk id="54282" creationId="{00000000-0000-0000-0000-000000000000}"/>
          </ac:grpSpMkLst>
        </pc:grpChg>
      </pc:sldChg>
    </pc:docChg>
  </pc:docChgLst>
  <pc:docChgLst>
    <pc:chgData name="Mark Young" userId="055a4c4f-05b9-4cd6-bda8-0cc88b7b58d3" providerId="ADAL" clId="{08115723-D496-49E2-A3A9-CF3226E3714A}"/>
    <pc:docChg chg="undo redo custSel modSld">
      <pc:chgData name="Mark Young" userId="055a4c4f-05b9-4cd6-bda8-0cc88b7b58d3" providerId="ADAL" clId="{08115723-D496-49E2-A3A9-CF3226E3714A}" dt="2021-08-02T15:55:53.258" v="35" actId="26606"/>
      <pc:docMkLst>
        <pc:docMk/>
      </pc:docMkLst>
      <pc:sldChg chg="modSp mod">
        <pc:chgData name="Mark Young" userId="055a4c4f-05b9-4cd6-bda8-0cc88b7b58d3" providerId="ADAL" clId="{08115723-D496-49E2-A3A9-CF3226E3714A}" dt="2021-08-02T15:55:41.058" v="33"/>
        <pc:sldMkLst>
          <pc:docMk/>
          <pc:sldMk cId="0" sldId="256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56"/>
            <ac:spMk id="2051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258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58"/>
            <ac:spMk id="512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58"/>
            <ac:spMk id="512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259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59"/>
            <ac:spMk id="6146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59"/>
            <ac:spMk id="6147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264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64"/>
            <ac:spMk id="14338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64"/>
            <ac:spMk id="14339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265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65"/>
            <ac:spMk id="1536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65"/>
            <ac:spMk id="1536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275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75"/>
            <ac:spMk id="2560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275"/>
            <ac:spMk id="2560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11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11"/>
            <ac:spMk id="8194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11"/>
            <ac:spMk id="8195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12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12"/>
            <ac:spMk id="1024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12"/>
            <ac:spMk id="1024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18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18"/>
            <ac:spMk id="14338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18"/>
            <ac:spMk id="14339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26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26"/>
            <ac:spMk id="2048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26"/>
            <ac:spMk id="2048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34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34"/>
            <ac:spMk id="124930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34"/>
            <ac:spMk id="124931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38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38"/>
            <ac:spMk id="26626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38"/>
            <ac:spMk id="26627" creationId="{00000000-0000-0000-0000-000000000000}"/>
          </ac:spMkLst>
        </pc:spChg>
      </pc:sldChg>
      <pc:sldChg chg="addSp delSp modSp mod modClrScheme chgLayout">
        <pc:chgData name="Mark Young" userId="055a4c4f-05b9-4cd6-bda8-0cc88b7b58d3" providerId="ADAL" clId="{08115723-D496-49E2-A3A9-CF3226E3714A}" dt="2021-08-02T15:55:53.258" v="35" actId="26606"/>
        <pc:sldMkLst>
          <pc:docMk/>
          <pc:sldMk cId="0" sldId="346"/>
        </pc:sldMkLst>
        <pc:spChg chg="mod">
          <ac:chgData name="Mark Young" userId="055a4c4f-05b9-4cd6-bda8-0cc88b7b58d3" providerId="ADAL" clId="{08115723-D496-49E2-A3A9-CF3226E3714A}" dt="2021-08-02T15:55:53.258" v="35" actId="26606"/>
          <ac:spMkLst>
            <pc:docMk/>
            <pc:sldMk cId="0" sldId="346"/>
            <ac:spMk id="3" creationId="{00000000-0000-0000-0000-000000000000}"/>
          </ac:spMkLst>
        </pc:spChg>
        <pc:spChg chg="add del mod">
          <ac:chgData name="Mark Young" userId="055a4c4f-05b9-4cd6-bda8-0cc88b7b58d3" providerId="ADAL" clId="{08115723-D496-49E2-A3A9-CF3226E3714A}" dt="2021-08-02T15:55:16.821" v="19" actId="26606"/>
          <ac:spMkLst>
            <pc:docMk/>
            <pc:sldMk cId="0" sldId="346"/>
            <ac:spMk id="71" creationId="{D6EDDB32-157B-4F26-8B7E-C0D9B4089CFA}"/>
          </ac:spMkLst>
        </pc:spChg>
        <pc:spChg chg="add del mod">
          <ac:chgData name="Mark Young" userId="055a4c4f-05b9-4cd6-bda8-0cc88b7b58d3" providerId="ADAL" clId="{08115723-D496-49E2-A3A9-CF3226E3714A}" dt="2021-08-02T15:55:22.878" v="23" actId="26606"/>
          <ac:spMkLst>
            <pc:docMk/>
            <pc:sldMk cId="0" sldId="346"/>
            <ac:spMk id="73" creationId="{9E2301F3-E4C9-4F11-9002-B1EBDB5210C1}"/>
          </ac:spMkLst>
        </pc:spChg>
        <pc:spChg chg="add del mod">
          <ac:chgData name="Mark Young" userId="055a4c4f-05b9-4cd6-bda8-0cc88b7b58d3" providerId="ADAL" clId="{08115723-D496-49E2-A3A9-CF3226E3714A}" dt="2021-08-02T15:55:22.878" v="23" actId="26606"/>
          <ac:spMkLst>
            <pc:docMk/>
            <pc:sldMk cId="0" sldId="346"/>
            <ac:spMk id="75" creationId="{07598B0E-6F37-48FA-A0D2-9ADE837AE3CC}"/>
          </ac:spMkLst>
        </pc:spChg>
        <pc:spChg chg="mod">
          <ac:chgData name="Mark Young" userId="055a4c4f-05b9-4cd6-bda8-0cc88b7b58d3" providerId="ADAL" clId="{08115723-D496-49E2-A3A9-CF3226E3714A}" dt="2021-08-02T15:55:53.258" v="35" actId="26606"/>
          <ac:spMkLst>
            <pc:docMk/>
            <pc:sldMk cId="0" sldId="346"/>
            <ac:spMk id="102402" creationId="{00000000-0000-0000-0000-000000000000}"/>
          </ac:spMkLst>
        </pc:spChg>
        <pc:spChg chg="add del mod">
          <ac:chgData name="Mark Young" userId="055a4c4f-05b9-4cd6-bda8-0cc88b7b58d3" providerId="ADAL" clId="{08115723-D496-49E2-A3A9-CF3226E3714A}" dt="2021-08-02T15:55:22.878" v="23" actId="26606"/>
          <ac:spMkLst>
            <pc:docMk/>
            <pc:sldMk cId="0" sldId="346"/>
            <ac:spMk id="102404" creationId="{E2A479D5-75C1-4BDE-8E0D-73A7ED9C95FC}"/>
          </ac:spMkLst>
        </pc:spChg>
        <pc:spChg chg="add del mod">
          <ac:chgData name="Mark Young" userId="055a4c4f-05b9-4cd6-bda8-0cc88b7b58d3" providerId="ADAL" clId="{08115723-D496-49E2-A3A9-CF3226E3714A}" dt="2021-08-02T15:55:25.780" v="25" actId="26606"/>
          <ac:spMkLst>
            <pc:docMk/>
            <pc:sldMk cId="0" sldId="346"/>
            <ac:spMk id="102406" creationId="{FF98A53E-9176-4A65-9624-B180F7D0340F}"/>
          </ac:spMkLst>
        </pc:spChg>
        <pc:spChg chg="add del mod">
          <ac:chgData name="Mark Young" userId="055a4c4f-05b9-4cd6-bda8-0cc88b7b58d3" providerId="ADAL" clId="{08115723-D496-49E2-A3A9-CF3226E3714A}" dt="2021-08-02T15:55:53.258" v="35" actId="26606"/>
          <ac:spMkLst>
            <pc:docMk/>
            <pc:sldMk cId="0" sldId="346"/>
            <ac:spMk id="102408" creationId="{99A344B4-E9EC-481E-924C-03C1B4D1366B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49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49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49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50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50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50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52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52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52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53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53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5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54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54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54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64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4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4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66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6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6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67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7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7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68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8"/>
            <ac:spMk id="2048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8"/>
            <ac:spMk id="2048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69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9"/>
            <ac:spMk id="2048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69"/>
            <ac:spMk id="2048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70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0"/>
            <ac:spMk id="2048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0"/>
            <ac:spMk id="2048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75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5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5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76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6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6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77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7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7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78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8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8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79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9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79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80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0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0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81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1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1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82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2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2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83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3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84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4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4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85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5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5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86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6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6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87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7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87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93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93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9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94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94"/>
            <ac:spMk id="2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98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98"/>
            <ac:spMk id="2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399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399"/>
            <ac:spMk id="2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400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0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0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401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1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1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402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2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2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403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3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8115723-D496-49E2-A3A9-CF3226E3714A}" dt="2021-08-02T15:55:41.058" v="33"/>
        <pc:sldMkLst>
          <pc:docMk/>
          <pc:sldMk cId="0" sldId="404"/>
        </pc:sldMkLst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4"/>
            <ac:spMk id="2" creationId="{00000000-0000-0000-0000-000000000000}"/>
          </ac:spMkLst>
        </pc:spChg>
        <pc:spChg chg="mod">
          <ac:chgData name="Mark Young" userId="055a4c4f-05b9-4cd6-bda8-0cc88b7b58d3" providerId="ADAL" clId="{08115723-D496-49E2-A3A9-CF3226E3714A}" dt="2021-08-02T15:55:41.058" v="33"/>
          <ac:spMkLst>
            <pc:docMk/>
            <pc:sldMk cId="0" sldId="40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B447B7-958F-4B1B-BFB7-3A23B31BEB11}" type="datetimeFigureOut">
              <a:rPr lang="en-CA"/>
              <a:pPr>
                <a:defRPr/>
              </a:pPr>
              <a:t>2024-03-15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2CEEB58-ACCD-421F-9FB4-35AD8858965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C5D74D-4DEC-4603-AF7F-B4D95177E65B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015F59-DAAE-44AC-8A2D-D5E58EA36121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AC9C6E-F605-4532-84CC-35BC5ABE5A52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0A2DA1-DA69-437A-A861-2B152A7A56F6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8C7473-94C8-455D-84DB-9BFD6DF309C0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3F9A52-CAFE-40E6-8F15-415B34E8B4D9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D1D0E4-B804-493E-94B4-CBB64219E005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56703A-2C23-4A26-B7CF-9553FE54887C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97C318-29A7-4423-9C40-36B927F375F4}" type="slidenum">
              <a:rPr lang="en-CA" smtClean="0"/>
              <a:pPr/>
              <a:t>25</a:t>
            </a:fld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3B0B29-5999-423D-80F5-0136E625C4E6}" type="slidenum">
              <a:rPr lang="en-CA" smtClean="0"/>
              <a:pPr/>
              <a:t>26</a:t>
            </a:fld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D0D524-29A4-41A1-AA3A-6E88340D0FB7}" type="slidenum">
              <a:rPr lang="en-CA" smtClean="0"/>
              <a:pPr/>
              <a:t>27</a:t>
            </a:fld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C91FAD-705E-439E-90F8-3C3F2B32552A}" type="slidenum">
              <a:rPr lang="en-CA" smtClean="0"/>
              <a:pPr/>
              <a:t>28</a:t>
            </a:fld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5D7055-4AC7-4822-A35B-3BE6B436BF05}" type="slidenum">
              <a:rPr lang="en-CA" smtClean="0"/>
              <a:pPr/>
              <a:t>29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B64C807-F417-4C04-99BA-71E2C779BD63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71E2F4-5919-4805-B8D0-5CEF0B876A15}" type="slidenum">
              <a:rPr lang="en-CA" smtClean="0"/>
              <a:pPr/>
              <a:t>30</a:t>
            </a:fld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2DA335-A71A-4DFB-A53C-9A45645A02FD}" type="slidenum">
              <a:rPr lang="en-CA" smtClean="0"/>
              <a:pPr/>
              <a:t>31</a:t>
            </a:fld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CE4F08-925B-4EE4-8C9D-2985A49224CF}" type="slidenum">
              <a:rPr lang="en-CA" smtClean="0"/>
              <a:pPr/>
              <a:t>32</a:t>
            </a:fld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A930BA-0707-44C0-9AFF-4BFB3E7958BF}" type="slidenum">
              <a:rPr lang="en-CA" smtClean="0"/>
              <a:pPr/>
              <a:t>33</a:t>
            </a:fld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86ED7E-DF3E-4EFC-BB79-855E26F1995A}" type="slidenum">
              <a:rPr lang="en-CA" smtClean="0"/>
              <a:pPr/>
              <a:t>34</a:t>
            </a:fld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DAFDE4-FE47-43D2-AC6E-00D83402DFF2}" type="slidenum">
              <a:rPr lang="en-CA" smtClean="0"/>
              <a:pPr/>
              <a:t>35</a:t>
            </a:fld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37D4B5-4656-4806-BED9-65B18DE998A4}" type="slidenum">
              <a:rPr lang="en-CA" smtClean="0"/>
              <a:pPr/>
              <a:t>36</a:t>
            </a:fld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F33B21-72F6-435C-80DA-F4EB938D8661}" type="slidenum">
              <a:rPr lang="en-CA" smtClean="0"/>
              <a:pPr/>
              <a:t>37</a:t>
            </a:fld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984D12-AB00-4878-A34E-4D4730EE3BF9}" type="slidenum">
              <a:rPr lang="en-CA" smtClean="0"/>
              <a:pPr/>
              <a:t>38</a:t>
            </a:fld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68EA12-E8D2-4050-AA58-59E9ADF5932B}" type="slidenum">
              <a:rPr lang="en-CA" smtClean="0"/>
              <a:pPr/>
              <a:t>39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78027F-B3C7-4F9C-9B93-099E967D991F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1A318A-5A09-4485-BA6F-D28B0C221A09}" type="slidenum">
              <a:rPr lang="en-CA" smtClean="0"/>
              <a:pPr/>
              <a:t>40</a:t>
            </a:fld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34CB6F-0C9A-46D4-92BE-64EE77C907F4}" type="slidenum">
              <a:rPr lang="en-CA" smtClean="0"/>
              <a:pPr/>
              <a:t>41</a:t>
            </a:fld>
            <a:endParaRPr lang="en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343755-05D5-4D86-8D0C-86EA8EBA6D5A}" type="slidenum">
              <a:rPr lang="en-CA" smtClean="0"/>
              <a:pPr/>
              <a:t>42</a:t>
            </a:fld>
            <a:endParaRPr lang="en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46C4E8-184A-4560-A26B-F712D9828AA3}" type="slidenum">
              <a:rPr lang="en-CA" smtClean="0"/>
              <a:pPr/>
              <a:t>43</a:t>
            </a:fld>
            <a:endParaRPr lang="en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BE5AD9-8BC9-4F2D-B35B-A34882950FAB}" type="slidenum">
              <a:rPr lang="en-CA" smtClean="0"/>
              <a:pPr/>
              <a:t>44</a:t>
            </a:fld>
            <a:endParaRPr lang="en-CA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519A24-54E9-4E80-AFB1-2D09427EC4C5}" type="slidenum">
              <a:rPr lang="en-CA" smtClean="0"/>
              <a:pPr/>
              <a:t>45</a:t>
            </a:fld>
            <a:endParaRPr lang="en-CA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B4DD86-4AA4-463B-A3C9-2C7AC6CD2FE0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46D545-9E7F-4A95-AD44-C64DC7D23853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8B3E8C-C8DE-47FC-BE3F-6B86E194387B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BBEA1E-63EE-40FF-B984-E2FFA4DC32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F56CE3-55D9-4EED-B257-704CB76FA79D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149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2371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1875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306097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6270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1274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589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508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047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60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557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412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948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/>
              <a:t> Recursion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Smaller. Stop.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Getting Smaller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4! = 4 * 3!	Recursive Case	4 * 6 = 24</a:t>
            </a:r>
          </a:p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3! = 3 * 2!	Recursive Case	3 * 2 = 6</a:t>
            </a:r>
          </a:p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2! = 2 * 1!	Recursive Case	2 * 1 = 2</a:t>
            </a:r>
          </a:p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1! = 1 * 0!	Recursive Case	1 * 1 = 1</a:t>
            </a:r>
          </a:p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0! = 1	Base Case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1550988" y="5164136"/>
            <a:ext cx="4968876" cy="863599"/>
            <a:chOff x="1371" y="1872"/>
            <a:chExt cx="3130" cy="544"/>
          </a:xfrm>
        </p:grpSpPr>
        <p:sp>
          <p:nvSpPr>
            <p:cNvPr id="15367" name="Text Box 5"/>
            <p:cNvSpPr txBox="1">
              <a:spLocks noChangeArrowheads="1"/>
            </p:cNvSpPr>
            <p:nvPr/>
          </p:nvSpPr>
          <p:spPr bwMode="auto">
            <a:xfrm>
              <a:off x="1371" y="2008"/>
              <a:ext cx="581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dirty="0">
                  <a:solidFill>
                    <a:schemeClr val="accent1"/>
                  </a:solidFill>
                  <a:latin typeface="Courier New" pitchFamily="49" charset="0"/>
                </a:rPr>
                <a:t>n! =</a:t>
              </a:r>
            </a:p>
          </p:txBody>
        </p:sp>
        <p:sp>
          <p:nvSpPr>
            <p:cNvPr id="15368" name="Text Box 6"/>
            <p:cNvSpPr txBox="1">
              <a:spLocks noChangeArrowheads="1"/>
            </p:cNvSpPr>
            <p:nvPr/>
          </p:nvSpPr>
          <p:spPr bwMode="auto">
            <a:xfrm>
              <a:off x="2176" y="1893"/>
              <a:ext cx="2325" cy="5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dirty="0">
                  <a:solidFill>
                    <a:srgbClr val="00B050"/>
                  </a:solidFill>
                  <a:latin typeface="Courier New" pitchFamily="49" charset="0"/>
                </a:rPr>
                <a:t>1		if n == 0</a:t>
              </a:r>
            </a:p>
            <a:p>
              <a:pPr algn="l"/>
              <a:r>
                <a:rPr lang="en-US" dirty="0">
                  <a:solidFill>
                    <a:schemeClr val="accent1"/>
                  </a:solidFill>
                  <a:latin typeface="Courier New" pitchFamily="49" charset="0"/>
                </a:rPr>
                <a:t>n*(n-1)!	otherwise</a:t>
              </a:r>
            </a:p>
          </p:txBody>
        </p:sp>
        <p:sp>
          <p:nvSpPr>
            <p:cNvPr id="15369" name="AutoShape 7"/>
            <p:cNvSpPr>
              <a:spLocks/>
            </p:cNvSpPr>
            <p:nvPr/>
          </p:nvSpPr>
          <p:spPr bwMode="auto">
            <a:xfrm>
              <a:off x="1958" y="1872"/>
              <a:ext cx="211" cy="528"/>
            </a:xfrm>
            <a:prstGeom prst="leftBrace">
              <a:avLst>
                <a:gd name="adj1" fmla="val 20853"/>
                <a:gd name="adj2" fmla="val 50000"/>
              </a:avLst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6400800" y="4876800"/>
            <a:ext cx="1444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B050"/>
                </a:solidFill>
              </a:rPr>
              <a:t>Base Case</a:t>
            </a: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6400800" y="5867400"/>
            <a:ext cx="20701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</a:rPr>
              <a:t>Recursive Case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Calling a Recursive Function</a:t>
            </a:r>
          </a:p>
        </p:txBody>
      </p:sp>
      <p:sp>
        <p:nvSpPr>
          <p:cNvPr id="2560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Just like calling any other function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(factorial(5));</a:t>
            </a:r>
          </a:p>
          <a:p>
            <a:pPr>
              <a:defRPr/>
            </a:pPr>
            <a:r>
              <a:rPr lang="en-US" dirty="0"/>
              <a:t>The function returns the factorial of what you give it</a:t>
            </a:r>
          </a:p>
          <a:p>
            <a:pPr lvl="1">
              <a:defRPr/>
            </a:pPr>
            <a:r>
              <a:rPr lang="en-US" dirty="0"/>
              <a:t>because </a:t>
            </a:r>
            <a:r>
              <a:rPr lang="en-US" i="1" dirty="0"/>
              <a:t>that’s what it does</a:t>
            </a:r>
          </a:p>
          <a:p>
            <a:pPr lvl="1">
              <a:defRPr/>
            </a:pPr>
            <a:r>
              <a:rPr lang="en-US" dirty="0"/>
              <a:t>it returns the factorial </a:t>
            </a:r>
            <a:r>
              <a:rPr lang="en-US" i="1" dirty="0"/>
              <a:t>every time you call it</a:t>
            </a:r>
            <a:endParaRPr lang="en-US" dirty="0"/>
          </a:p>
          <a:p>
            <a:pPr lvl="1">
              <a:defRPr/>
            </a:pPr>
            <a:r>
              <a:rPr lang="en-US" i="1" dirty="0"/>
              <a:t>including when you call it inside its definition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Towers of Hanoi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// ----- s == start, f == finish, x == extra ----- //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</a:rPr>
              <a:t>hanoi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n, char s, char f, char x) {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if (n &gt; 0) {	</a:t>
            </a:r>
            <a:r>
              <a:rPr lang="en-CA" sz="2400" i="1" dirty="0"/>
              <a:t>// </a:t>
            </a:r>
            <a:r>
              <a:rPr lang="en-CA" sz="2400" b="1" i="1" dirty="0"/>
              <a:t>stop</a:t>
            </a:r>
            <a:r>
              <a:rPr lang="en-CA" sz="2400" i="1" dirty="0"/>
              <a:t> if n == 0</a:t>
            </a:r>
            <a:endParaRPr lang="en-CA" sz="2400" dirty="0"/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hanoi</a:t>
            </a:r>
            <a:r>
              <a:rPr lang="en-CA" sz="2400" dirty="0">
                <a:solidFill>
                  <a:schemeClr val="accent1"/>
                </a:solidFill>
              </a:rPr>
              <a:t>(n - 1, s, x, f);	</a:t>
            </a:r>
            <a:r>
              <a:rPr lang="en-CA" sz="2400" i="1" dirty="0"/>
              <a:t>// </a:t>
            </a:r>
            <a:r>
              <a:rPr lang="en-CA" sz="2400" b="1" i="1" dirty="0"/>
              <a:t>smaller</a:t>
            </a:r>
            <a:r>
              <a:rPr lang="en-CA" sz="2400" i="1" dirty="0"/>
              <a:t> from start to extra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("Move a disk from " 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		+ s + " to " + f + ".");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hanoi</a:t>
            </a:r>
            <a:r>
              <a:rPr lang="en-CA" sz="2400" dirty="0">
                <a:solidFill>
                  <a:schemeClr val="accent1"/>
                </a:solidFill>
              </a:rPr>
              <a:t>(n - 1, x, f, s);	</a:t>
            </a:r>
            <a:r>
              <a:rPr lang="en-CA" sz="2400" i="1" dirty="0"/>
              <a:t>// </a:t>
            </a:r>
            <a:r>
              <a:rPr lang="en-CA" sz="2400" b="1" i="1" dirty="0"/>
              <a:t>smaller</a:t>
            </a:r>
            <a:r>
              <a:rPr lang="en-CA" sz="2400" i="1" dirty="0"/>
              <a:t> from extra to finish</a:t>
            </a:r>
            <a:endParaRPr lang="en-CA" sz="2400" dirty="0"/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Recursion with Arrays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Simple recursion</a:t>
            </a:r>
          </a:p>
          <a:p>
            <a:pPr lvl="1">
              <a:buSzPct val="75000"/>
              <a:defRPr/>
            </a:pPr>
            <a:r>
              <a:rPr lang="en-US"/>
              <a:t>Values get smaller</a:t>
            </a:r>
          </a:p>
          <a:p>
            <a:pPr lvl="1">
              <a:buSzPct val="75000"/>
              <a:defRPr/>
            </a:pPr>
            <a:r>
              <a:rPr lang="en-US"/>
              <a:t>Hanoi(64) calls Hanoi(63)</a:t>
            </a:r>
          </a:p>
          <a:p>
            <a:pPr lvl="1">
              <a:buSzPct val="75000"/>
              <a:defRPr/>
            </a:pPr>
            <a:r>
              <a:rPr lang="en-US"/>
              <a:t>Hanoi(63) calls Hanoi(62)</a:t>
            </a:r>
          </a:p>
          <a:p>
            <a:pPr>
              <a:defRPr/>
            </a:pPr>
            <a:r>
              <a:rPr lang="en-US"/>
              <a:t>Recursion with arrays</a:t>
            </a:r>
          </a:p>
          <a:p>
            <a:pPr lvl="1">
              <a:buSzPct val="75000"/>
              <a:defRPr/>
            </a:pPr>
            <a:r>
              <a:rPr lang="en-US"/>
              <a:t>Array length gets smaller</a:t>
            </a:r>
          </a:p>
          <a:p>
            <a:pPr lvl="1">
              <a:buSzPct val="75000"/>
              <a:defRPr/>
            </a:pPr>
            <a:r>
              <a:rPr lang="en-US"/>
              <a:t>Look at less of the array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Array Recursion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To Print an Array in reverse</a:t>
            </a:r>
          </a:p>
          <a:p>
            <a:pPr lvl="1">
              <a:defRPr/>
            </a:pPr>
            <a:r>
              <a:rPr lang="en-US" dirty="0"/>
              <a:t>Base Case (Stop)</a:t>
            </a:r>
          </a:p>
          <a:p>
            <a:pPr lvl="2">
              <a:buSzPct val="75000"/>
              <a:defRPr/>
            </a:pPr>
            <a:r>
              <a:rPr lang="en-US" dirty="0"/>
              <a:t>If the array has length zero, do nothing</a:t>
            </a:r>
          </a:p>
          <a:p>
            <a:pPr lvl="1">
              <a:defRPr/>
            </a:pPr>
            <a:r>
              <a:rPr lang="en-US" dirty="0"/>
              <a:t>Recursive Case (Smaller)</a:t>
            </a:r>
            <a:endParaRPr lang="en-US" dirty="0">
              <a:latin typeface="Courier New" pitchFamily="49" charset="0"/>
            </a:endParaRPr>
          </a:p>
          <a:p>
            <a:pPr lvl="2">
              <a:buSzPct val="75000"/>
              <a:defRPr/>
            </a:pPr>
            <a:r>
              <a:rPr lang="en-US" dirty="0"/>
              <a:t>First print the last element of the array</a:t>
            </a:r>
          </a:p>
          <a:p>
            <a:pPr lvl="2">
              <a:buSzPct val="75000"/>
              <a:defRPr/>
            </a:pPr>
            <a:r>
              <a:rPr lang="en-US" dirty="0"/>
              <a:t>Then print the rest of the array in reverse</a:t>
            </a:r>
          </a:p>
        </p:txBody>
      </p:sp>
      <p:grpSp>
        <p:nvGrpSpPr>
          <p:cNvPr id="30724" name="Group 10"/>
          <p:cNvGrpSpPr>
            <a:grpSpLocks/>
          </p:cNvGrpSpPr>
          <p:nvPr/>
        </p:nvGrpSpPr>
        <p:grpSpPr bwMode="auto">
          <a:xfrm>
            <a:off x="2362200" y="4953000"/>
            <a:ext cx="4267200" cy="381000"/>
            <a:chOff x="1447800" y="4953000"/>
            <a:chExt cx="4267200" cy="381000"/>
          </a:xfrm>
        </p:grpSpPr>
        <p:sp>
          <p:nvSpPr>
            <p:cNvPr id="30728" name="Rectangle 3"/>
            <p:cNvSpPr>
              <a:spLocks noChangeArrowheads="1"/>
            </p:cNvSpPr>
            <p:nvPr/>
          </p:nvSpPr>
          <p:spPr bwMode="auto">
            <a:xfrm>
              <a:off x="14478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6</a:t>
              </a:r>
            </a:p>
          </p:txBody>
        </p:sp>
        <p:sp>
          <p:nvSpPr>
            <p:cNvPr id="30729" name="Rectangle 4"/>
            <p:cNvSpPr>
              <a:spLocks noChangeArrowheads="1"/>
            </p:cNvSpPr>
            <p:nvPr/>
          </p:nvSpPr>
          <p:spPr bwMode="auto">
            <a:xfrm>
              <a:off x="20574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100</a:t>
              </a:r>
            </a:p>
          </p:txBody>
        </p:sp>
        <p:sp>
          <p:nvSpPr>
            <p:cNvPr id="30730" name="Rectangle 5"/>
            <p:cNvSpPr>
              <a:spLocks noChangeArrowheads="1"/>
            </p:cNvSpPr>
            <p:nvPr/>
          </p:nvSpPr>
          <p:spPr bwMode="auto">
            <a:xfrm>
              <a:off x="26670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3</a:t>
              </a:r>
            </a:p>
          </p:txBody>
        </p:sp>
        <p:sp>
          <p:nvSpPr>
            <p:cNvPr id="30731" name="Rectangle 6"/>
            <p:cNvSpPr>
              <a:spLocks noChangeArrowheads="1"/>
            </p:cNvSpPr>
            <p:nvPr/>
          </p:nvSpPr>
          <p:spPr bwMode="auto">
            <a:xfrm>
              <a:off x="32766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-2</a:t>
              </a:r>
            </a:p>
          </p:txBody>
        </p:sp>
        <p:sp>
          <p:nvSpPr>
            <p:cNvPr id="30732" name="Rectangle 7"/>
            <p:cNvSpPr>
              <a:spLocks noChangeArrowheads="1"/>
            </p:cNvSpPr>
            <p:nvPr/>
          </p:nvSpPr>
          <p:spPr bwMode="auto">
            <a:xfrm>
              <a:off x="38862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8</a:t>
              </a:r>
            </a:p>
          </p:txBody>
        </p:sp>
        <p:sp>
          <p:nvSpPr>
            <p:cNvPr id="30733" name="Rectangle 8"/>
            <p:cNvSpPr>
              <a:spLocks noChangeArrowheads="1"/>
            </p:cNvSpPr>
            <p:nvPr/>
          </p:nvSpPr>
          <p:spPr bwMode="auto">
            <a:xfrm>
              <a:off x="44958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18</a:t>
              </a:r>
            </a:p>
          </p:txBody>
        </p:sp>
        <p:sp>
          <p:nvSpPr>
            <p:cNvPr id="30734" name="Rectangle 9"/>
            <p:cNvSpPr>
              <a:spLocks noChangeArrowheads="1"/>
            </p:cNvSpPr>
            <p:nvPr/>
          </p:nvSpPr>
          <p:spPr bwMode="auto">
            <a:xfrm>
              <a:off x="51054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5</a:t>
              </a:r>
            </a:p>
          </p:txBody>
        </p:sp>
      </p:grp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2362200" y="5715000"/>
            <a:ext cx="4343400" cy="3810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CA" sz="200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362200" y="5715000"/>
            <a:ext cx="4343400" cy="3810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CA" sz="2000">
                <a:latin typeface="Courier New" pitchFamily="49" charset="0"/>
                <a:cs typeface="Courier New" pitchFamily="49" charset="0"/>
              </a:rPr>
              <a:t>5 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5715000"/>
            <a:ext cx="4343400" cy="3810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CA" sz="2000">
                <a:latin typeface="Courier New" pitchFamily="49" charset="0"/>
                <a:cs typeface="Courier New" pitchFamily="49" charset="0"/>
              </a:rPr>
              <a:t>5 18 8 -2 3 100 6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Print Array in Reverse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Give “length” of array to print, too</a:t>
            </a:r>
          </a:p>
          <a:p>
            <a:pPr lvl="1">
              <a:defRPr/>
            </a:pPr>
            <a:r>
              <a:rPr lang="en-CA" dirty="0"/>
              <a:t>reduce “length” by 1 until get to 0</a:t>
            </a:r>
          </a:p>
          <a:p>
            <a:pPr lvl="2">
              <a:defRPr/>
            </a:pPr>
            <a:r>
              <a:rPr lang="en-CA" dirty="0"/>
              <a:t>NOTE: we’re just </a:t>
            </a:r>
            <a:r>
              <a:rPr lang="en-CA" i="1" dirty="0"/>
              <a:t>pretending</a:t>
            </a:r>
            <a:r>
              <a:rPr lang="en-CA" dirty="0"/>
              <a:t> it’s smaller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</a:rPr>
              <a:t>printInReverse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</a:t>
            </a:r>
            <a:r>
              <a:rPr lang="en-CA" sz="2400" dirty="0" err="1">
                <a:solidFill>
                  <a:schemeClr val="accent1"/>
                </a:solidFill>
              </a:rPr>
              <a:t>arr</a:t>
            </a:r>
            <a:r>
              <a:rPr lang="en-CA" sz="2400" dirty="0">
                <a:solidFill>
                  <a:schemeClr val="accent1"/>
                </a:solidFill>
              </a:rPr>
              <a:t>,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len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if (</a:t>
            </a:r>
            <a:r>
              <a:rPr lang="en-CA" sz="2400" dirty="0" err="1">
                <a:solidFill>
                  <a:schemeClr val="accent1"/>
                </a:solidFill>
              </a:rPr>
              <a:t>len</a:t>
            </a:r>
            <a:r>
              <a:rPr lang="en-CA" sz="2400" dirty="0">
                <a:solidFill>
                  <a:schemeClr val="accent1"/>
                </a:solidFill>
              </a:rPr>
              <a:t> &gt; 0) {			</a:t>
            </a:r>
            <a:r>
              <a:rPr lang="en-CA" sz="2400" i="1" dirty="0"/>
              <a:t>// stop if </a:t>
            </a:r>
            <a:r>
              <a:rPr lang="en-CA" sz="2400" i="1" dirty="0" err="1"/>
              <a:t>len</a:t>
            </a:r>
            <a:r>
              <a:rPr lang="en-CA" sz="2400" i="1" dirty="0"/>
              <a:t> == 0</a:t>
            </a:r>
            <a:endParaRPr lang="en-CA" sz="2400" dirty="0"/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arr</a:t>
            </a:r>
            <a:r>
              <a:rPr lang="en-CA" sz="2400" dirty="0">
                <a:solidFill>
                  <a:schemeClr val="accent1"/>
                </a:solidFill>
              </a:rPr>
              <a:t>[</a:t>
            </a:r>
            <a:r>
              <a:rPr lang="en-CA" sz="2400" dirty="0" err="1">
                <a:solidFill>
                  <a:schemeClr val="accent1"/>
                </a:solidFill>
              </a:rPr>
              <a:t>len</a:t>
            </a:r>
            <a:r>
              <a:rPr lang="en-CA" sz="2400" dirty="0">
                <a:solidFill>
                  <a:schemeClr val="accent1"/>
                </a:solidFill>
              </a:rPr>
              <a:t> - 1] + " 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printInReverse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arr</a:t>
            </a:r>
            <a:r>
              <a:rPr lang="en-CA" sz="2400" dirty="0">
                <a:solidFill>
                  <a:schemeClr val="accent1"/>
                </a:solidFill>
              </a:rPr>
              <a:t>, </a:t>
            </a:r>
            <a:r>
              <a:rPr lang="en-CA" sz="2400" dirty="0" err="1">
                <a:solidFill>
                  <a:schemeClr val="accent1"/>
                </a:solidFill>
              </a:rPr>
              <a:t>len</a:t>
            </a:r>
            <a:r>
              <a:rPr lang="en-CA" sz="2400" dirty="0">
                <a:solidFill>
                  <a:schemeClr val="accent1"/>
                </a:solidFill>
              </a:rPr>
              <a:t> - 1);	</a:t>
            </a:r>
            <a:r>
              <a:rPr lang="en-CA" sz="2400" i="1" dirty="0"/>
              <a:t>// “smaller” array</a:t>
            </a:r>
            <a:endParaRPr lang="en-CA" sz="2400" dirty="0"/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Another Example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To Find the Maximum Value in an Array</a:t>
            </a:r>
          </a:p>
          <a:p>
            <a:pPr lvl="1">
              <a:defRPr/>
            </a:pPr>
            <a:r>
              <a:rPr lang="en-US" dirty="0"/>
              <a:t>Base Case</a:t>
            </a:r>
          </a:p>
          <a:p>
            <a:pPr lvl="2">
              <a:buSzPct val="75000"/>
              <a:defRPr/>
            </a:pPr>
            <a:r>
              <a:rPr lang="en-US" dirty="0"/>
              <a:t>if length is 1, the only element is the maximum</a:t>
            </a:r>
          </a:p>
          <a:p>
            <a:pPr lvl="1">
              <a:defRPr/>
            </a:pPr>
            <a:r>
              <a:rPr lang="en-US" dirty="0"/>
              <a:t>Recursive Case</a:t>
            </a:r>
          </a:p>
          <a:p>
            <a:pPr lvl="2">
              <a:buSzPct val="75000"/>
              <a:defRPr/>
            </a:pPr>
            <a:r>
              <a:rPr lang="en-US" dirty="0"/>
              <a:t>Get the maximum from the rest of the array...</a:t>
            </a:r>
          </a:p>
          <a:p>
            <a:pPr lvl="2">
              <a:buSzPct val="75000"/>
              <a:defRPr/>
            </a:pPr>
            <a:r>
              <a:rPr lang="en-US" dirty="0"/>
              <a:t>...&amp; compare it to the last element</a:t>
            </a:r>
          </a:p>
          <a:p>
            <a:pPr lvl="2">
              <a:buSzPct val="75000"/>
              <a:defRPr/>
            </a:pPr>
            <a:r>
              <a:rPr lang="en-US" dirty="0"/>
              <a:t>Return the bigger</a:t>
            </a:r>
          </a:p>
        </p:txBody>
      </p:sp>
      <p:grpSp>
        <p:nvGrpSpPr>
          <p:cNvPr id="32772" name="Group 3"/>
          <p:cNvGrpSpPr>
            <a:grpSpLocks/>
          </p:cNvGrpSpPr>
          <p:nvPr/>
        </p:nvGrpSpPr>
        <p:grpSpPr bwMode="auto">
          <a:xfrm>
            <a:off x="4267200" y="4953000"/>
            <a:ext cx="4267200" cy="381000"/>
            <a:chOff x="1447800" y="4953000"/>
            <a:chExt cx="4267200" cy="381000"/>
          </a:xfrm>
        </p:grpSpPr>
        <p:sp>
          <p:nvSpPr>
            <p:cNvPr id="32779" name="Rectangle 4"/>
            <p:cNvSpPr>
              <a:spLocks noChangeArrowheads="1"/>
            </p:cNvSpPr>
            <p:nvPr/>
          </p:nvSpPr>
          <p:spPr bwMode="auto">
            <a:xfrm>
              <a:off x="14478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6</a:t>
              </a:r>
            </a:p>
          </p:txBody>
        </p:sp>
        <p:sp>
          <p:nvSpPr>
            <p:cNvPr id="32780" name="Rectangle 5"/>
            <p:cNvSpPr>
              <a:spLocks noChangeArrowheads="1"/>
            </p:cNvSpPr>
            <p:nvPr/>
          </p:nvSpPr>
          <p:spPr bwMode="auto">
            <a:xfrm>
              <a:off x="20574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100</a:t>
              </a:r>
            </a:p>
          </p:txBody>
        </p:sp>
        <p:sp>
          <p:nvSpPr>
            <p:cNvPr id="32781" name="Rectangle 6"/>
            <p:cNvSpPr>
              <a:spLocks noChangeArrowheads="1"/>
            </p:cNvSpPr>
            <p:nvPr/>
          </p:nvSpPr>
          <p:spPr bwMode="auto">
            <a:xfrm>
              <a:off x="26670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3</a:t>
              </a:r>
            </a:p>
          </p:txBody>
        </p:sp>
        <p:sp>
          <p:nvSpPr>
            <p:cNvPr id="32782" name="Rectangle 7"/>
            <p:cNvSpPr>
              <a:spLocks noChangeArrowheads="1"/>
            </p:cNvSpPr>
            <p:nvPr/>
          </p:nvSpPr>
          <p:spPr bwMode="auto">
            <a:xfrm>
              <a:off x="32766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-2</a:t>
              </a:r>
            </a:p>
          </p:txBody>
        </p:sp>
        <p:sp>
          <p:nvSpPr>
            <p:cNvPr id="32783" name="Rectangle 8"/>
            <p:cNvSpPr>
              <a:spLocks noChangeArrowheads="1"/>
            </p:cNvSpPr>
            <p:nvPr/>
          </p:nvSpPr>
          <p:spPr bwMode="auto">
            <a:xfrm>
              <a:off x="38862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8</a:t>
              </a:r>
            </a:p>
          </p:txBody>
        </p:sp>
        <p:sp>
          <p:nvSpPr>
            <p:cNvPr id="32784" name="Rectangle 9"/>
            <p:cNvSpPr>
              <a:spLocks noChangeArrowheads="1"/>
            </p:cNvSpPr>
            <p:nvPr/>
          </p:nvSpPr>
          <p:spPr bwMode="auto">
            <a:xfrm>
              <a:off x="44958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18</a:t>
              </a:r>
            </a:p>
          </p:txBody>
        </p:sp>
        <p:sp>
          <p:nvSpPr>
            <p:cNvPr id="32785" name="Rectangle 10"/>
            <p:cNvSpPr>
              <a:spLocks noChangeArrowheads="1"/>
            </p:cNvSpPr>
            <p:nvPr/>
          </p:nvSpPr>
          <p:spPr bwMode="auto">
            <a:xfrm>
              <a:off x="51054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5</a:t>
              </a:r>
            </a:p>
          </p:txBody>
        </p:sp>
      </p:grpSp>
      <p:sp>
        <p:nvSpPr>
          <p:cNvPr id="12" name="Right Brace 11"/>
          <p:cNvSpPr>
            <a:spLocks/>
          </p:cNvSpPr>
          <p:nvPr/>
        </p:nvSpPr>
        <p:spPr bwMode="auto">
          <a:xfrm rot="5400000">
            <a:off x="6019800" y="3657600"/>
            <a:ext cx="152400" cy="36576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791200" y="5562600"/>
            <a:ext cx="646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100</a:t>
            </a:r>
          </a:p>
        </p:txBody>
      </p:sp>
      <p:sp>
        <p:nvSpPr>
          <p:cNvPr id="32775" name="Right Brace 13"/>
          <p:cNvSpPr>
            <a:spLocks/>
          </p:cNvSpPr>
          <p:nvPr/>
        </p:nvSpPr>
        <p:spPr bwMode="auto">
          <a:xfrm rot="5400000">
            <a:off x="8153400" y="5181600"/>
            <a:ext cx="152400" cy="6096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32776" name="TextBox 15"/>
          <p:cNvSpPr txBox="1">
            <a:spLocks noChangeArrowheads="1"/>
          </p:cNvSpPr>
          <p:nvPr/>
        </p:nvSpPr>
        <p:spPr bwMode="auto">
          <a:xfrm>
            <a:off x="8078788" y="55626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17" name="Right Brace 16"/>
          <p:cNvSpPr>
            <a:spLocks/>
          </p:cNvSpPr>
          <p:nvPr/>
        </p:nvSpPr>
        <p:spPr bwMode="auto">
          <a:xfrm rot="5400000">
            <a:off x="6311900" y="3949700"/>
            <a:ext cx="177800" cy="426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096000" y="6172200"/>
            <a:ext cx="646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100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7" grpId="0" animBg="1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Translate the (recursive) algorithm from the previous slide into Java</a:t>
            </a:r>
          </a:p>
          <a:p>
            <a:pPr lvl="1">
              <a:defRPr/>
            </a:pPr>
            <a:r>
              <a:rPr lang="en-US" dirty="0"/>
              <a:t>Base Case</a:t>
            </a:r>
          </a:p>
          <a:p>
            <a:pPr lvl="2">
              <a:buSzPct val="75000"/>
              <a:defRPr/>
            </a:pPr>
            <a:r>
              <a:rPr lang="en-US" dirty="0"/>
              <a:t>if length is 1, the only element is the maximum</a:t>
            </a:r>
          </a:p>
          <a:p>
            <a:pPr lvl="1">
              <a:defRPr/>
            </a:pPr>
            <a:r>
              <a:rPr lang="en-US" dirty="0"/>
              <a:t>Recursive Case</a:t>
            </a:r>
          </a:p>
          <a:p>
            <a:pPr lvl="2">
              <a:buSzPct val="75000"/>
              <a:defRPr/>
            </a:pPr>
            <a:r>
              <a:rPr lang="en-US" dirty="0"/>
              <a:t>Get the maximum from the rest of the array...</a:t>
            </a:r>
          </a:p>
          <a:p>
            <a:pPr lvl="2">
              <a:buSzPct val="75000"/>
              <a:defRPr/>
            </a:pPr>
            <a:r>
              <a:rPr lang="en-US" dirty="0"/>
              <a:t>...&amp; compare it to the last element</a:t>
            </a:r>
          </a:p>
          <a:p>
            <a:pPr lvl="2">
              <a:buSzPct val="75000"/>
              <a:defRPr/>
            </a:pPr>
            <a:r>
              <a:rPr lang="en-US" dirty="0"/>
              <a:t>Return the bigger</a:t>
            </a:r>
          </a:p>
        </p:txBody>
      </p:sp>
      <p:sp>
        <p:nvSpPr>
          <p:cNvPr id="33796" name="TextBox 3"/>
          <p:cNvSpPr txBox="1">
            <a:spLocks noChangeArrowheads="1"/>
          </p:cNvSpPr>
          <p:nvPr/>
        </p:nvSpPr>
        <p:spPr bwMode="auto">
          <a:xfrm>
            <a:off x="4376738" y="6324600"/>
            <a:ext cx="4727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i="1"/>
              <a:t>Remember to use a “pretend” length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Working From Both Ends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Sometimes we want to be able to shorten the array at either end</a:t>
            </a:r>
          </a:p>
          <a:p>
            <a:pPr>
              <a:defRPr/>
            </a:pPr>
            <a:r>
              <a:rPr lang="en-US"/>
              <a:t>Pass start and end points instead of length</a:t>
            </a:r>
          </a:p>
          <a:p>
            <a:pPr>
              <a:defRPr/>
            </a:pPr>
            <a:r>
              <a:rPr lang="en-US"/>
              <a:t>Done when</a:t>
            </a:r>
          </a:p>
          <a:p>
            <a:pPr lvl="1">
              <a:buSzPct val="75000"/>
              <a:defRPr/>
            </a:pPr>
            <a:r>
              <a:rPr lang="en-US"/>
              <a:t>lo &gt; hi (for len==0), or</a:t>
            </a:r>
          </a:p>
          <a:p>
            <a:pPr lvl="1">
              <a:buSzPct val="75000"/>
              <a:defRPr/>
            </a:pPr>
            <a:r>
              <a:rPr lang="en-US"/>
              <a:t>lo == hi (for len==1)</a:t>
            </a:r>
          </a:p>
          <a:p>
            <a:pPr>
              <a:defRPr/>
            </a:pPr>
            <a:r>
              <a:rPr lang="en-US"/>
              <a:t>“Sub-Array processing”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Working From Both Ends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Alternate way to find array maximum</a:t>
            </a:r>
          </a:p>
          <a:p>
            <a:pPr lvl="1">
              <a:defRPr/>
            </a:pPr>
            <a:r>
              <a:rPr lang="en-US" dirty="0"/>
              <a:t>compare first and last elements</a:t>
            </a:r>
          </a:p>
          <a:p>
            <a:pPr lvl="1">
              <a:defRPr/>
            </a:pPr>
            <a:r>
              <a:rPr lang="en-US" dirty="0"/>
              <a:t>drop the smaller out of range we’re using</a:t>
            </a:r>
          </a:p>
          <a:p>
            <a:pPr lvl="1">
              <a:defRPr/>
            </a:pPr>
            <a:r>
              <a:rPr lang="en-US" dirty="0"/>
              <a:t>stop when array has only one element left</a:t>
            </a:r>
          </a:p>
          <a:p>
            <a:pPr lvl="2">
              <a:defRPr/>
            </a:pPr>
            <a:r>
              <a:rPr lang="en-US" dirty="0"/>
              <a:t>maximum is that one element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0" y="4572000"/>
            <a:ext cx="609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2000"/>
              <a:t>6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895600" y="4572000"/>
            <a:ext cx="609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2000"/>
              <a:t>100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505200" y="4572000"/>
            <a:ext cx="609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2000"/>
              <a:t>3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4800" y="4572000"/>
            <a:ext cx="609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2000"/>
              <a:t>-2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724400" y="4572000"/>
            <a:ext cx="609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2000"/>
              <a:t>8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334000" y="4572000"/>
            <a:ext cx="609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2000"/>
              <a:t>18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943600" y="4572000"/>
            <a:ext cx="609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sz="2000"/>
              <a:t>5</a:t>
            </a:r>
          </a:p>
        </p:txBody>
      </p:sp>
      <p:cxnSp>
        <p:nvCxnSpPr>
          <p:cNvPr id="19" name="Elbow Connector 18"/>
          <p:cNvCxnSpPr>
            <a:cxnSpLocks noChangeShapeType="1"/>
            <a:stCxn id="5" idx="2"/>
            <a:endCxn id="11" idx="2"/>
          </p:cNvCxnSpPr>
          <p:nvPr/>
        </p:nvCxnSpPr>
        <p:spPr bwMode="auto">
          <a:xfrm rot="16200000" flipH="1">
            <a:off x="4419600" y="3124200"/>
            <a:ext cx="12700" cy="3657600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bg2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0" name="Elbow Connector 19"/>
          <p:cNvCxnSpPr>
            <a:cxnSpLocks noChangeShapeType="1"/>
            <a:stCxn id="5" idx="2"/>
            <a:endCxn id="10" idx="2"/>
          </p:cNvCxnSpPr>
          <p:nvPr/>
        </p:nvCxnSpPr>
        <p:spPr bwMode="auto">
          <a:xfrm rot="16200000" flipH="1">
            <a:off x="4114800" y="3429000"/>
            <a:ext cx="12700" cy="3048000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bg2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3" name="Elbow Connector 22"/>
          <p:cNvCxnSpPr>
            <a:cxnSpLocks noChangeShapeType="1"/>
            <a:stCxn id="35845" idx="2"/>
            <a:endCxn id="10" idx="2"/>
          </p:cNvCxnSpPr>
          <p:nvPr/>
        </p:nvCxnSpPr>
        <p:spPr bwMode="auto">
          <a:xfrm rot="16200000" flipH="1">
            <a:off x="4419600" y="3733800"/>
            <a:ext cx="12700" cy="2438400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bg2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6" name="Elbow Connector 25"/>
          <p:cNvCxnSpPr>
            <a:cxnSpLocks noChangeShapeType="1"/>
            <a:stCxn id="35845" idx="2"/>
            <a:endCxn id="9" idx="2"/>
          </p:cNvCxnSpPr>
          <p:nvPr/>
        </p:nvCxnSpPr>
        <p:spPr bwMode="auto">
          <a:xfrm rot="16200000" flipH="1">
            <a:off x="4114800" y="4038600"/>
            <a:ext cx="12700" cy="1828800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bg2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9" name="Elbow Connector 28"/>
          <p:cNvCxnSpPr>
            <a:cxnSpLocks noChangeShapeType="1"/>
            <a:stCxn id="35845" idx="2"/>
            <a:endCxn id="8" idx="2"/>
          </p:cNvCxnSpPr>
          <p:nvPr/>
        </p:nvCxnSpPr>
        <p:spPr bwMode="auto">
          <a:xfrm rot="16200000" flipH="1">
            <a:off x="3810000" y="4343400"/>
            <a:ext cx="12700" cy="1219200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bg2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32" name="Elbow Connector 31"/>
          <p:cNvCxnSpPr>
            <a:cxnSpLocks noChangeShapeType="1"/>
            <a:stCxn id="35845" idx="2"/>
            <a:endCxn id="7" idx="2"/>
          </p:cNvCxnSpPr>
          <p:nvPr/>
        </p:nvCxnSpPr>
        <p:spPr bwMode="auto">
          <a:xfrm rot="16200000" flipH="1">
            <a:off x="3505200" y="4648200"/>
            <a:ext cx="12700" cy="609600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bg2"/>
            </a:solidFill>
            <a:round/>
            <a:headEnd type="arrow" w="med" len="med"/>
            <a:tailEnd type="arrow" w="med" len="med"/>
          </a:ln>
        </p:spPr>
      </p:cxn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895600" y="5257800"/>
            <a:ext cx="609600" cy="381000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r>
              <a:rPr lang="en-CA" sz="2000" dirty="0">
                <a:solidFill>
                  <a:schemeClr val="bg2"/>
                </a:solidFill>
              </a:rPr>
              <a:t>100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Outline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is recursion</a:t>
            </a:r>
          </a:p>
          <a:p>
            <a:pPr>
              <a:defRPr/>
            </a:pPr>
            <a:r>
              <a:rPr lang="en-US" dirty="0"/>
              <a:t>Recursive algorithms with simple variables</a:t>
            </a:r>
          </a:p>
          <a:p>
            <a:pPr>
              <a:defRPr/>
            </a:pPr>
            <a:r>
              <a:rPr lang="en-US" dirty="0"/>
              <a:t>Recursion and arrays</a:t>
            </a:r>
          </a:p>
          <a:p>
            <a:pPr>
              <a:defRPr/>
            </a:pPr>
            <a:r>
              <a:rPr lang="en-US" dirty="0"/>
              <a:t>Recursion and complexity</a:t>
            </a:r>
          </a:p>
          <a:p>
            <a:pPr lvl="1">
              <a:defRPr/>
            </a:pPr>
            <a:r>
              <a:rPr lang="en-US" dirty="0"/>
              <a:t>proof by induction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Working From Both Ends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Alternate way to find array maximum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public static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maximum(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[] 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lo,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hi) {</a:t>
            </a:r>
            <a:endParaRPr lang="en-US" dirty="0">
              <a:solidFill>
                <a:schemeClr val="accent1"/>
              </a:solidFill>
            </a:endParaRP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if (lo == hi) {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return 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[lo];				</a:t>
            </a:r>
            <a:r>
              <a:rPr lang="en-US" sz="2400" i="1" dirty="0"/>
              <a:t>// stop!</a:t>
            </a:r>
            <a:endParaRPr lang="en-US" sz="2400" dirty="0"/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} else if (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[lo] &gt; 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[hi]) {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return maximum(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, lo, hi - 1);	</a:t>
            </a:r>
            <a:r>
              <a:rPr lang="en-US" sz="2400" i="1" dirty="0"/>
              <a:t>// smaller</a:t>
            </a:r>
            <a:endParaRPr lang="en-US" sz="2400" dirty="0"/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} else {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return maximum(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, lo + 1, hi);	</a:t>
            </a:r>
            <a:r>
              <a:rPr lang="en-US" sz="2400" i="1" dirty="0"/>
              <a:t>// smaller</a:t>
            </a:r>
            <a:endParaRPr lang="en-US" sz="2400" dirty="0"/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Array Splitting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Sub-array processing can get rid of more than one element at a time</a:t>
            </a:r>
          </a:p>
          <a:p>
            <a:pPr>
              <a:defRPr/>
            </a:pPr>
            <a:r>
              <a:rPr lang="en-US" dirty="0"/>
              <a:t>Binary split is a common method</a:t>
            </a:r>
          </a:p>
          <a:p>
            <a:pPr lvl="1">
              <a:defRPr/>
            </a:pPr>
            <a:r>
              <a:rPr lang="en-US" dirty="0"/>
              <a:t>do top “half” and bottom “half” separately</a:t>
            </a:r>
          </a:p>
          <a:p>
            <a:pPr lvl="1">
              <a:defRPr/>
            </a:pPr>
            <a:r>
              <a:rPr lang="en-US" dirty="0"/>
              <a:t>combine to get answer</a:t>
            </a:r>
          </a:p>
        </p:txBody>
      </p:sp>
      <p:grpSp>
        <p:nvGrpSpPr>
          <p:cNvPr id="37892" name="Group 3"/>
          <p:cNvGrpSpPr>
            <a:grpSpLocks/>
          </p:cNvGrpSpPr>
          <p:nvPr/>
        </p:nvGrpSpPr>
        <p:grpSpPr bwMode="auto">
          <a:xfrm>
            <a:off x="2514600" y="4724400"/>
            <a:ext cx="4267200" cy="381000"/>
            <a:chOff x="1447800" y="4953000"/>
            <a:chExt cx="4267200" cy="381000"/>
          </a:xfrm>
        </p:grpSpPr>
        <p:sp>
          <p:nvSpPr>
            <p:cNvPr id="37899" name="Rectangle 4"/>
            <p:cNvSpPr>
              <a:spLocks noChangeArrowheads="1"/>
            </p:cNvSpPr>
            <p:nvPr/>
          </p:nvSpPr>
          <p:spPr bwMode="auto">
            <a:xfrm>
              <a:off x="14478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6</a:t>
              </a:r>
            </a:p>
          </p:txBody>
        </p:sp>
        <p:sp>
          <p:nvSpPr>
            <p:cNvPr id="37900" name="Rectangle 5"/>
            <p:cNvSpPr>
              <a:spLocks noChangeArrowheads="1"/>
            </p:cNvSpPr>
            <p:nvPr/>
          </p:nvSpPr>
          <p:spPr bwMode="auto">
            <a:xfrm>
              <a:off x="20574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100</a:t>
              </a:r>
            </a:p>
          </p:txBody>
        </p:sp>
        <p:sp>
          <p:nvSpPr>
            <p:cNvPr id="37901" name="Rectangle 6"/>
            <p:cNvSpPr>
              <a:spLocks noChangeArrowheads="1"/>
            </p:cNvSpPr>
            <p:nvPr/>
          </p:nvSpPr>
          <p:spPr bwMode="auto">
            <a:xfrm>
              <a:off x="26670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3</a:t>
              </a:r>
            </a:p>
          </p:txBody>
        </p:sp>
        <p:sp>
          <p:nvSpPr>
            <p:cNvPr id="37902" name="Rectangle 7"/>
            <p:cNvSpPr>
              <a:spLocks noChangeArrowheads="1"/>
            </p:cNvSpPr>
            <p:nvPr/>
          </p:nvSpPr>
          <p:spPr bwMode="auto">
            <a:xfrm>
              <a:off x="32766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-2</a:t>
              </a:r>
            </a:p>
          </p:txBody>
        </p:sp>
        <p:sp>
          <p:nvSpPr>
            <p:cNvPr id="37903" name="Rectangle 8"/>
            <p:cNvSpPr>
              <a:spLocks noChangeArrowheads="1"/>
            </p:cNvSpPr>
            <p:nvPr/>
          </p:nvSpPr>
          <p:spPr bwMode="auto">
            <a:xfrm>
              <a:off x="38862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8</a:t>
              </a:r>
            </a:p>
          </p:txBody>
        </p:sp>
        <p:sp>
          <p:nvSpPr>
            <p:cNvPr id="37904" name="Rectangle 9"/>
            <p:cNvSpPr>
              <a:spLocks noChangeArrowheads="1"/>
            </p:cNvSpPr>
            <p:nvPr/>
          </p:nvSpPr>
          <p:spPr bwMode="auto">
            <a:xfrm>
              <a:off x="44958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18</a:t>
              </a:r>
            </a:p>
          </p:txBody>
        </p:sp>
        <p:sp>
          <p:nvSpPr>
            <p:cNvPr id="37905" name="Rectangle 10"/>
            <p:cNvSpPr>
              <a:spLocks noChangeArrowheads="1"/>
            </p:cNvSpPr>
            <p:nvPr/>
          </p:nvSpPr>
          <p:spPr bwMode="auto">
            <a:xfrm>
              <a:off x="5105400" y="49530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5</a:t>
              </a:r>
            </a:p>
          </p:txBody>
        </p:sp>
      </p:grpSp>
      <p:sp>
        <p:nvSpPr>
          <p:cNvPr id="12" name="Right Brace 11"/>
          <p:cNvSpPr>
            <a:spLocks/>
          </p:cNvSpPr>
          <p:nvPr/>
        </p:nvSpPr>
        <p:spPr bwMode="auto">
          <a:xfrm rot="5400000">
            <a:off x="3352800" y="4343400"/>
            <a:ext cx="152400" cy="1828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124200" y="5334000"/>
            <a:ext cx="646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100</a:t>
            </a:r>
          </a:p>
        </p:txBody>
      </p:sp>
      <p:sp>
        <p:nvSpPr>
          <p:cNvPr id="14" name="Right Brace 13"/>
          <p:cNvSpPr>
            <a:spLocks/>
          </p:cNvSpPr>
          <p:nvPr/>
        </p:nvSpPr>
        <p:spPr bwMode="auto">
          <a:xfrm rot="5400000">
            <a:off x="5486400" y="4038600"/>
            <a:ext cx="152400" cy="2438400"/>
          </a:xfrm>
          <a:prstGeom prst="rightBrace">
            <a:avLst>
              <a:gd name="adj1" fmla="val 8296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334000" y="5334000"/>
            <a:ext cx="49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18</a:t>
            </a:r>
          </a:p>
        </p:txBody>
      </p:sp>
      <p:sp>
        <p:nvSpPr>
          <p:cNvPr id="16" name="Right Brace 15"/>
          <p:cNvSpPr>
            <a:spLocks/>
          </p:cNvSpPr>
          <p:nvPr/>
        </p:nvSpPr>
        <p:spPr bwMode="auto">
          <a:xfrm rot="5400000">
            <a:off x="4559300" y="3721100"/>
            <a:ext cx="177800" cy="426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343400" y="5943600"/>
            <a:ext cx="646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100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Array Splitting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Alternate way to find array maximum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public static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maximum(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[] 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lo,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hi) {</a:t>
            </a:r>
            <a:endParaRPr lang="en-US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if (lo == hi)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return 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[lo];					</a:t>
            </a:r>
            <a:r>
              <a:rPr lang="en-US" sz="2400" i="1" dirty="0"/>
              <a:t>// stop!</a:t>
            </a:r>
            <a:endParaRPr lang="en-US" sz="2400" dirty="0"/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} else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mid = lo + (hi - lo) / 2;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maxLo</a:t>
            </a:r>
            <a:r>
              <a:rPr lang="en-US" sz="2400" dirty="0">
                <a:solidFill>
                  <a:schemeClr val="accent1"/>
                </a:solidFill>
              </a:rPr>
              <a:t> = maximum(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, lo, mid);       </a:t>
            </a:r>
            <a:r>
              <a:rPr lang="en-US" sz="2400" i="1" dirty="0"/>
              <a:t>// smaller!</a:t>
            </a:r>
            <a:endParaRPr lang="en-US" sz="2400" dirty="0"/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maxHi</a:t>
            </a:r>
            <a:r>
              <a:rPr lang="en-US" sz="2400" dirty="0">
                <a:solidFill>
                  <a:schemeClr val="accent1"/>
                </a:solidFill>
              </a:rPr>
              <a:t> = maximum(</a:t>
            </a:r>
            <a:r>
              <a:rPr lang="en-US" sz="2400" dirty="0" err="1">
                <a:solidFill>
                  <a:schemeClr val="accent1"/>
                </a:solidFill>
              </a:rPr>
              <a:t>arr</a:t>
            </a:r>
            <a:r>
              <a:rPr lang="en-US" sz="2400" dirty="0">
                <a:solidFill>
                  <a:schemeClr val="accent1"/>
                </a:solidFill>
              </a:rPr>
              <a:t>, mid+1, hi);   </a:t>
            </a:r>
            <a:r>
              <a:rPr lang="en-US" sz="2400" i="1" dirty="0"/>
              <a:t>// smaller!</a:t>
            </a:r>
            <a:endParaRPr lang="en-US" sz="2400" dirty="0"/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return Math.max(</a:t>
            </a:r>
            <a:r>
              <a:rPr lang="en-US" sz="2400" dirty="0" err="1">
                <a:solidFill>
                  <a:schemeClr val="accent1"/>
                </a:solidFill>
              </a:rPr>
              <a:t>maxLo</a:t>
            </a:r>
            <a:r>
              <a:rPr lang="en-US" sz="2400" dirty="0">
                <a:solidFill>
                  <a:schemeClr val="accent1"/>
                </a:solidFill>
              </a:rPr>
              <a:t> , </a:t>
            </a:r>
            <a:r>
              <a:rPr lang="en-US" sz="2400" dirty="0" err="1">
                <a:solidFill>
                  <a:schemeClr val="accent1"/>
                </a:solidFill>
              </a:rPr>
              <a:t>maxHi</a:t>
            </a:r>
            <a:r>
              <a:rPr lang="en-US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Defensive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Consider finding the midpoint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mid = lo + (hi – lo) / 2;</a:t>
            </a:r>
          </a:p>
          <a:p>
            <a:pPr lvl="1">
              <a:defRPr/>
            </a:pPr>
            <a:r>
              <a:rPr lang="en-CA" i="1" dirty="0"/>
              <a:t>could</a:t>
            </a:r>
            <a:r>
              <a:rPr lang="en-CA" dirty="0"/>
              <a:t> just do </a:t>
            </a:r>
            <a:r>
              <a:rPr lang="en-CA" sz="2400" dirty="0">
                <a:solidFill>
                  <a:schemeClr val="accent1"/>
                </a:solidFill>
              </a:rPr>
              <a:t>(hi + lo) / 2</a:t>
            </a:r>
            <a:endParaRPr lang="en-CA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CA" dirty="0"/>
              <a:t>BUT what if the array is HUGE</a:t>
            </a:r>
          </a:p>
          <a:p>
            <a:pPr lvl="1">
              <a:defRPr/>
            </a:pPr>
            <a:r>
              <a:rPr lang="en-CA" sz="2400" dirty="0"/>
              <a:t>hi == 2,000,000,000; lo == 1,000,000,000</a:t>
            </a:r>
          </a:p>
          <a:p>
            <a:pPr lvl="1">
              <a:defRPr/>
            </a:pPr>
            <a:r>
              <a:rPr lang="en-CA" sz="2400" dirty="0">
                <a:solidFill>
                  <a:schemeClr val="accent1"/>
                </a:solidFill>
              </a:rPr>
              <a:t>(hi + lo) / 2 == -647,483,648 </a:t>
            </a:r>
            <a:r>
              <a:rPr lang="en-CA" dirty="0"/>
              <a:t>(</a:t>
            </a:r>
            <a:r>
              <a:rPr lang="en-CA" dirty="0" err="1"/>
              <a:t>int</a:t>
            </a:r>
            <a:r>
              <a:rPr lang="en-CA" dirty="0"/>
              <a:t> overflow)</a:t>
            </a:r>
          </a:p>
          <a:p>
            <a:pPr lvl="1">
              <a:defRPr/>
            </a:pPr>
            <a:r>
              <a:rPr lang="en-CA" sz="2400" dirty="0">
                <a:solidFill>
                  <a:schemeClr val="accent1"/>
                </a:solidFill>
              </a:rPr>
              <a:t>lo + (hi – lo) / 2 == 1,500,000,000 </a:t>
            </a:r>
            <a:r>
              <a:rPr lang="en-CA" dirty="0"/>
              <a:t>(no overflow)</a:t>
            </a:r>
          </a:p>
          <a:p>
            <a:pPr lvl="2">
              <a:defRPr/>
            </a:pPr>
            <a:r>
              <a:rPr lang="en-CA" dirty="0"/>
              <a:t>hi and lo both positive, so no underflow worry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Array Recursion Exercise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Given an array and a number, find out if the number is in the array (contains method)</a:t>
            </a:r>
          </a:p>
          <a:p>
            <a:pPr lvl="2">
              <a:defRPr/>
            </a:pPr>
            <a:r>
              <a:rPr lang="en-US" dirty="0"/>
              <a:t>NOTE:  the array is </a:t>
            </a:r>
            <a:r>
              <a:rPr lang="en-US" i="1" dirty="0"/>
              <a:t>un</a:t>
            </a:r>
            <a:r>
              <a:rPr lang="en-US" dirty="0"/>
              <a:t>sorted</a:t>
            </a:r>
          </a:p>
          <a:p>
            <a:pPr lvl="1">
              <a:defRPr/>
            </a:pPr>
            <a:r>
              <a:rPr lang="en-US" dirty="0"/>
              <a:t>Base Case(s)</a:t>
            </a:r>
          </a:p>
          <a:p>
            <a:pPr lvl="2">
              <a:buSzPct val="75000"/>
              <a:defRPr/>
            </a:pP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Recursive Case(s)</a:t>
            </a:r>
          </a:p>
          <a:p>
            <a:pPr lvl="2">
              <a:buSzPct val="75000"/>
              <a:defRPr/>
            </a:pPr>
            <a:r>
              <a:rPr lang="en-US" dirty="0"/>
              <a:t>?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Recursive Algorithm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Still in terms of size of problem</a:t>
            </a:r>
          </a:p>
          <a:p>
            <a:pPr lvl="1">
              <a:defRPr/>
            </a:pPr>
            <a:r>
              <a:rPr lang="en-CA" dirty="0"/>
              <a:t>size of n for factorial(n), </a:t>
            </a:r>
            <a:r>
              <a:rPr lang="en-CA" dirty="0" err="1"/>
              <a:t>fibonacci</a:t>
            </a:r>
            <a:r>
              <a:rPr lang="en-CA" dirty="0"/>
              <a:t>(n), …</a:t>
            </a:r>
          </a:p>
          <a:p>
            <a:pPr lvl="1">
              <a:defRPr/>
            </a:pPr>
            <a:r>
              <a:rPr lang="en-CA" dirty="0"/>
              <a:t>size of array/linked structure in </a:t>
            </a:r>
            <a:r>
              <a:rPr lang="en-CA" dirty="0" err="1"/>
              <a:t>printInReverse</a:t>
            </a:r>
            <a:r>
              <a:rPr lang="en-CA" dirty="0"/>
              <a:t>, </a:t>
            </a:r>
            <a:r>
              <a:rPr lang="en-CA" dirty="0" err="1"/>
              <a:t>findMaximum</a:t>
            </a:r>
            <a:r>
              <a:rPr lang="en-CA" dirty="0"/>
              <a:t>, …</a:t>
            </a:r>
          </a:p>
          <a:p>
            <a:pPr>
              <a:defRPr/>
            </a:pPr>
            <a:r>
              <a:rPr lang="en-CA" dirty="0"/>
              <a:t>Base case probably just one operation</a:t>
            </a:r>
          </a:p>
          <a:p>
            <a:pPr>
              <a:defRPr/>
            </a:pPr>
            <a:r>
              <a:rPr lang="en-CA" dirty="0"/>
              <a:t>Recursive case </a:t>
            </a:r>
            <a:r>
              <a:rPr lang="en-CA" dirty="0">
                <a:sym typeface="Wingdings" pitchFamily="2" charset="2"/>
              </a:rPr>
              <a:t> recursive count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amount of work for n in terms of amount of work for n - 1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Work for </a:t>
            </a:r>
            <a:r>
              <a:rPr lang="en-CA" dirty="0" err="1"/>
              <a:t>printInReverse</a:t>
            </a:r>
            <a:r>
              <a:rPr lang="en-CA" dirty="0"/>
              <a:t> (Array)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 is the “length” of the array (</a:t>
            </a:r>
            <a:r>
              <a:rPr lang="en-CA" dirty="0" err="1"/>
              <a:t>len</a:t>
            </a:r>
            <a:r>
              <a:rPr lang="en-CA" dirty="0"/>
              <a:t>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public static void </a:t>
            </a:r>
            <a:r>
              <a:rPr lang="en-CA" sz="2000" dirty="0" err="1">
                <a:solidFill>
                  <a:schemeClr val="accent1"/>
                </a:solidFill>
              </a:rPr>
              <a:t>printInReverse</a:t>
            </a:r>
            <a:r>
              <a:rPr lang="en-CA" sz="2000" dirty="0">
                <a:solidFill>
                  <a:schemeClr val="accent1"/>
                </a:solidFill>
              </a:rPr>
              <a:t>(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[] </a:t>
            </a:r>
            <a:r>
              <a:rPr lang="en-CA" sz="2000" dirty="0" err="1">
                <a:solidFill>
                  <a:schemeClr val="accent1"/>
                </a:solidFill>
              </a:rPr>
              <a:t>arr</a:t>
            </a:r>
            <a:r>
              <a:rPr lang="en-CA" sz="2000" dirty="0">
                <a:solidFill>
                  <a:schemeClr val="accent1"/>
                </a:solidFill>
              </a:rPr>
              <a:t>, 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 </a:t>
            </a:r>
            <a:r>
              <a:rPr lang="en-CA" sz="2000" dirty="0" err="1">
                <a:solidFill>
                  <a:schemeClr val="accent1"/>
                </a:solidFill>
              </a:rPr>
              <a:t>len</a:t>
            </a:r>
            <a:r>
              <a:rPr lang="en-CA" sz="20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if (</a:t>
            </a:r>
            <a:r>
              <a:rPr lang="en-CA" sz="2000" dirty="0" err="1">
                <a:solidFill>
                  <a:schemeClr val="accent1"/>
                </a:solidFill>
              </a:rPr>
              <a:t>len</a:t>
            </a:r>
            <a:r>
              <a:rPr lang="en-CA" sz="2000" dirty="0">
                <a:solidFill>
                  <a:schemeClr val="accent1"/>
                </a:solidFill>
              </a:rPr>
              <a:t> &gt; 0) {			</a:t>
            </a:r>
            <a:r>
              <a:rPr lang="en-CA" sz="2000" i="1" dirty="0"/>
              <a:t>// stop if </a:t>
            </a:r>
            <a:r>
              <a:rPr lang="en-CA" sz="2000" i="1" dirty="0" err="1"/>
              <a:t>len</a:t>
            </a:r>
            <a:r>
              <a:rPr lang="en-CA" sz="2000" i="1" dirty="0"/>
              <a:t> == 0</a:t>
            </a:r>
            <a:endParaRPr lang="en-CA" sz="2000" dirty="0"/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</a:t>
            </a:r>
            <a:r>
              <a:rPr lang="en-CA" sz="2000" dirty="0" err="1">
                <a:solidFill>
                  <a:schemeClr val="accent1"/>
                </a:solidFill>
              </a:rPr>
              <a:t>System.out.print</a:t>
            </a:r>
            <a:r>
              <a:rPr lang="en-CA" sz="2000" dirty="0">
                <a:solidFill>
                  <a:schemeClr val="accent1"/>
                </a:solidFill>
              </a:rPr>
              <a:t>(</a:t>
            </a:r>
            <a:r>
              <a:rPr lang="en-CA" sz="2000" dirty="0" err="1">
                <a:solidFill>
                  <a:schemeClr val="accent1"/>
                </a:solidFill>
              </a:rPr>
              <a:t>arr</a:t>
            </a:r>
            <a:r>
              <a:rPr lang="en-CA" sz="2000" dirty="0">
                <a:solidFill>
                  <a:schemeClr val="accent1"/>
                </a:solidFill>
              </a:rPr>
              <a:t>[</a:t>
            </a:r>
            <a:r>
              <a:rPr lang="en-CA" sz="2000" dirty="0" err="1">
                <a:solidFill>
                  <a:schemeClr val="accent1"/>
                </a:solidFill>
              </a:rPr>
              <a:t>len</a:t>
            </a:r>
            <a:r>
              <a:rPr lang="en-CA" sz="2000" dirty="0">
                <a:solidFill>
                  <a:schemeClr val="accent1"/>
                </a:solidFill>
              </a:rPr>
              <a:t> - 1] + " ");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</a:t>
            </a:r>
            <a:r>
              <a:rPr lang="en-CA" sz="2000" dirty="0" err="1">
                <a:solidFill>
                  <a:schemeClr val="accent1"/>
                </a:solidFill>
              </a:rPr>
              <a:t>printInReverse</a:t>
            </a:r>
            <a:r>
              <a:rPr lang="en-CA" sz="2000" dirty="0">
                <a:solidFill>
                  <a:schemeClr val="accent1"/>
                </a:solidFill>
              </a:rPr>
              <a:t>(</a:t>
            </a:r>
            <a:r>
              <a:rPr lang="en-CA" sz="2000" dirty="0" err="1">
                <a:solidFill>
                  <a:schemeClr val="accent1"/>
                </a:solidFill>
              </a:rPr>
              <a:t>arr</a:t>
            </a:r>
            <a:r>
              <a:rPr lang="en-CA" sz="2000" dirty="0">
                <a:solidFill>
                  <a:schemeClr val="accent1"/>
                </a:solidFill>
              </a:rPr>
              <a:t>, </a:t>
            </a:r>
            <a:r>
              <a:rPr lang="en-CA" sz="2000" dirty="0" err="1">
                <a:solidFill>
                  <a:schemeClr val="accent1"/>
                </a:solidFill>
              </a:rPr>
              <a:t>len</a:t>
            </a:r>
            <a:r>
              <a:rPr lang="en-CA" sz="2000" dirty="0">
                <a:solidFill>
                  <a:schemeClr val="accent1"/>
                </a:solidFill>
              </a:rPr>
              <a:t> - 1);	</a:t>
            </a:r>
            <a:r>
              <a:rPr lang="en-CA" sz="2000" i="1" dirty="0"/>
              <a:t>// “smaller” array</a:t>
            </a:r>
            <a:endParaRPr lang="en-CA" sz="2000" dirty="0"/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if </a:t>
            </a:r>
            <a:r>
              <a:rPr lang="en-CA" dirty="0" err="1"/>
              <a:t>len</a:t>
            </a:r>
            <a:r>
              <a:rPr lang="en-CA" dirty="0"/>
              <a:t> == 0: compare </a:t>
            </a:r>
            <a:r>
              <a:rPr lang="en-CA" dirty="0" err="1"/>
              <a:t>len</a:t>
            </a:r>
            <a:r>
              <a:rPr lang="en-CA" dirty="0"/>
              <a:t> to 0:  W(0) = 1</a:t>
            </a:r>
          </a:p>
          <a:p>
            <a:pPr lvl="1">
              <a:defRPr/>
            </a:pPr>
            <a:r>
              <a:rPr lang="en-CA" dirty="0"/>
              <a:t>if </a:t>
            </a:r>
            <a:r>
              <a:rPr lang="en-CA" dirty="0" err="1"/>
              <a:t>len</a:t>
            </a:r>
            <a:r>
              <a:rPr lang="en-CA" dirty="0"/>
              <a:t> &gt; 0: compare </a:t>
            </a:r>
            <a:r>
              <a:rPr lang="en-CA" dirty="0" err="1"/>
              <a:t>len</a:t>
            </a:r>
            <a:r>
              <a:rPr lang="en-CA" dirty="0"/>
              <a:t> to 0, print </a:t>
            </a:r>
            <a:r>
              <a:rPr lang="en-CA" dirty="0" err="1"/>
              <a:t>arr</a:t>
            </a:r>
            <a:r>
              <a:rPr lang="en-CA" dirty="0"/>
              <a:t>[</a:t>
            </a:r>
            <a:r>
              <a:rPr lang="en-CA" dirty="0" err="1"/>
              <a:t>len</a:t>
            </a:r>
            <a:r>
              <a:rPr lang="en-CA" dirty="0"/>
              <a:t> – 1], call </a:t>
            </a:r>
            <a:r>
              <a:rPr lang="en-CA" dirty="0" err="1"/>
              <a:t>printInReverse</a:t>
            </a:r>
            <a:r>
              <a:rPr lang="en-CA" dirty="0"/>
              <a:t> with len-1:</a:t>
            </a:r>
          </a:p>
          <a:p>
            <a:pPr lvl="2">
              <a:defRPr/>
            </a:pPr>
            <a:r>
              <a:rPr lang="en-CA" dirty="0"/>
              <a:t>W(</a:t>
            </a:r>
            <a:r>
              <a:rPr lang="en-CA" dirty="0" err="1"/>
              <a:t>len</a:t>
            </a:r>
            <a:r>
              <a:rPr lang="en-CA" dirty="0"/>
              <a:t>) = 2 + W(</a:t>
            </a:r>
            <a:r>
              <a:rPr lang="en-CA" dirty="0" err="1"/>
              <a:t>len</a:t>
            </a:r>
            <a:r>
              <a:rPr lang="en-CA" dirty="0"/>
              <a:t> – 1)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Recurrence 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When W(n) defined in terms of W(n – 1)…</a:t>
            </a:r>
          </a:p>
          <a:p>
            <a:pPr lvl="1">
              <a:defRPr/>
            </a:pPr>
            <a:r>
              <a:rPr lang="en-CA" dirty="0"/>
              <a:t>or some other smaller value than n</a:t>
            </a:r>
          </a:p>
          <a:p>
            <a:pPr>
              <a:defRPr/>
            </a:pPr>
            <a:r>
              <a:rPr lang="en-CA" dirty="0"/>
              <a:t>… it’s called a recurrence relation</a:t>
            </a:r>
          </a:p>
          <a:p>
            <a:pPr>
              <a:defRPr/>
            </a:pPr>
            <a:r>
              <a:rPr lang="en-CA" dirty="0"/>
              <a:t>It’s a recursive definition of W</a:t>
            </a:r>
          </a:p>
          <a:p>
            <a:pPr lvl="1">
              <a:defRPr/>
            </a:pPr>
            <a:r>
              <a:rPr lang="en-CA" dirty="0"/>
              <a:t>has a base case (n = 0 or n = 1 or …)</a:t>
            </a:r>
          </a:p>
          <a:p>
            <a:pPr lvl="1">
              <a:defRPr/>
            </a:pPr>
            <a:r>
              <a:rPr lang="en-CA" dirty="0"/>
              <a:t>has a recursive case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W(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if (n == 0) return 1;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else return 2 + W(n – 1);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Solving by Inspection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42950" algn="l"/>
                <a:tab pos="4572000" algn="l"/>
              </a:tabLst>
              <a:defRPr/>
            </a:pPr>
            <a:r>
              <a:rPr lang="en-CA" dirty="0"/>
              <a:t>Work for </a:t>
            </a:r>
            <a:r>
              <a:rPr lang="en-CA" dirty="0" err="1"/>
              <a:t>printInReverse</a:t>
            </a:r>
            <a:r>
              <a:rPr lang="en-CA" dirty="0"/>
              <a:t>:</a:t>
            </a:r>
          </a:p>
          <a:p>
            <a:pPr lvl="1">
              <a:tabLst>
                <a:tab pos="742950" algn="l"/>
                <a:tab pos="4572000" algn="l"/>
              </a:tabLst>
              <a:defRPr/>
            </a:pPr>
            <a:r>
              <a:rPr lang="en-CA" dirty="0"/>
              <a:t>W(0) = 1	(change)</a:t>
            </a:r>
          </a:p>
          <a:p>
            <a:pPr lvl="1">
              <a:tabLst>
                <a:tab pos="742950" algn="l"/>
                <a:tab pos="4572000" algn="l"/>
              </a:tabLst>
              <a:defRPr/>
            </a:pPr>
            <a:r>
              <a:rPr lang="en-CA" dirty="0"/>
              <a:t>W(1) = 2 + W(0) = 3	+2</a:t>
            </a:r>
          </a:p>
          <a:p>
            <a:pPr lvl="1">
              <a:tabLst>
                <a:tab pos="742950" algn="l"/>
                <a:tab pos="4572000" algn="l"/>
              </a:tabLst>
              <a:defRPr/>
            </a:pPr>
            <a:r>
              <a:rPr lang="en-CA" dirty="0"/>
              <a:t>W(2) = 2 + W(1) = 5	+2</a:t>
            </a:r>
          </a:p>
          <a:p>
            <a:pPr lvl="1">
              <a:tabLst>
                <a:tab pos="742950" algn="l"/>
                <a:tab pos="4572000" algn="l"/>
              </a:tabLst>
              <a:defRPr/>
            </a:pPr>
            <a:r>
              <a:rPr lang="en-CA" dirty="0"/>
              <a:t>W(3) = 2 + W(2) = 7	+2</a:t>
            </a:r>
          </a:p>
          <a:p>
            <a:pPr lvl="1">
              <a:tabLst>
                <a:tab pos="742950" algn="l"/>
                <a:tab pos="4572000" algn="l"/>
              </a:tabLst>
              <a:defRPr/>
            </a:pPr>
            <a:r>
              <a:rPr lang="en-CA" dirty="0"/>
              <a:t>W(4) = 2 + W(3) = 9	+2</a:t>
            </a:r>
          </a:p>
          <a:p>
            <a:pPr lvl="1">
              <a:tabLst>
                <a:tab pos="742950" algn="l"/>
                <a:tab pos="4572000" algn="l"/>
              </a:tabLst>
              <a:defRPr/>
            </a:pPr>
            <a:r>
              <a:rPr lang="en-CA" dirty="0"/>
              <a:t>…	linear: factor of 2</a:t>
            </a:r>
          </a:p>
          <a:p>
            <a:pPr lvl="1">
              <a:tabLst>
                <a:tab pos="742950" algn="l"/>
                <a:tab pos="4572000" algn="l"/>
              </a:tabLst>
              <a:defRPr/>
            </a:pPr>
            <a:r>
              <a:rPr lang="en-CA" dirty="0"/>
              <a:t>W(N) = 2 + W(N–1) 		= 2N + 1?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Solving by Inspection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CA" dirty="0"/>
              <a:t>Table with N and Work for N (W)</a:t>
            </a:r>
          </a:p>
          <a:p>
            <a:pPr lvl="1">
              <a:defRPr/>
            </a:pPr>
            <a:r>
              <a:rPr lang="en-CA" dirty="0"/>
              <a:t>calculate change in work (</a:t>
            </a:r>
            <a:r>
              <a:rPr lang="el-GR" dirty="0"/>
              <a:t>Δ</a:t>
            </a:r>
            <a:r>
              <a:rPr lang="en-CA" dirty="0"/>
              <a:t>W) for each step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3200400"/>
          <a:ext cx="319182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recurrence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CA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W(0)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W(1)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W(2)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W(3)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W(4)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What is Recursion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Recursion is a kind of “Divide &amp; Conquer”</a:t>
            </a:r>
          </a:p>
          <a:p>
            <a:pPr>
              <a:defRPr/>
            </a:pPr>
            <a:r>
              <a:rPr lang="en-US"/>
              <a:t>Divide &amp; Conquer</a:t>
            </a:r>
          </a:p>
          <a:p>
            <a:pPr lvl="1">
              <a:defRPr/>
            </a:pPr>
            <a:r>
              <a:rPr lang="en-US"/>
              <a:t>Divide problem into smaller problems</a:t>
            </a:r>
          </a:p>
          <a:p>
            <a:pPr lvl="1">
              <a:defRPr/>
            </a:pPr>
            <a:r>
              <a:rPr lang="en-US"/>
              <a:t>Solve the smaller problems</a:t>
            </a:r>
          </a:p>
          <a:p>
            <a:pPr>
              <a:defRPr/>
            </a:pPr>
            <a:r>
              <a:rPr lang="en-US"/>
              <a:t>Recursion</a:t>
            </a:r>
          </a:p>
          <a:p>
            <a:pPr lvl="1">
              <a:defRPr/>
            </a:pPr>
            <a:r>
              <a:rPr lang="en-US"/>
              <a:t>Divide problem into smaller versions of </a:t>
            </a:r>
            <a:r>
              <a:rPr lang="en-US" i="1"/>
              <a:t>itself</a:t>
            </a:r>
            <a:endParaRPr lang="en-US"/>
          </a:p>
          <a:p>
            <a:pPr lvl="1">
              <a:defRPr/>
            </a:pPr>
            <a:r>
              <a:rPr lang="en-US"/>
              <a:t>Smallest version(s) can be solved directly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Solving by Inspection: Linear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CA" dirty="0"/>
              <a:t>Change in W will be a constant &gt; 0</a:t>
            </a:r>
          </a:p>
          <a:p>
            <a:pPr lvl="1">
              <a:defRPr/>
            </a:pPr>
            <a:r>
              <a:rPr lang="en-CA" i="1" dirty="0"/>
              <a:t>probably</a:t>
            </a:r>
            <a:r>
              <a:rPr lang="en-CA" dirty="0"/>
              <a:t>: W(N) = (</a:t>
            </a:r>
            <a:r>
              <a:rPr lang="el-GR" dirty="0"/>
              <a:t>Δ</a:t>
            </a:r>
            <a:r>
              <a:rPr lang="en-CA" dirty="0"/>
              <a:t>W)N + W(0)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3200400"/>
          <a:ext cx="319182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recurrence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CA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W(0)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W(1)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W(2)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W(3)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W(4)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2N</a:t>
                      </a:r>
                      <a:r>
                        <a:rPr lang="en-CA" baseline="0" dirty="0"/>
                        <a:t> + 1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62000" y="3200400"/>
          <a:ext cx="66289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6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  <a:r>
                        <a:rPr lang="en-CA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Solving by Inspection: Quadratic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CA" dirty="0"/>
              <a:t>Add column for change in </a:t>
            </a:r>
            <a:r>
              <a:rPr lang="el-GR" dirty="0"/>
              <a:t>Δ</a:t>
            </a:r>
            <a:r>
              <a:rPr lang="en-CA" dirty="0"/>
              <a:t>W</a:t>
            </a:r>
          </a:p>
          <a:p>
            <a:pPr lvl="1">
              <a:defRPr/>
            </a:pPr>
            <a:r>
              <a:rPr lang="el-GR" dirty="0"/>
              <a:t>Δ</a:t>
            </a:r>
            <a:r>
              <a:rPr lang="en-CA" dirty="0"/>
              <a:t>(</a:t>
            </a:r>
            <a:r>
              <a:rPr lang="el-GR" dirty="0"/>
              <a:t>Δ</a:t>
            </a:r>
            <a:r>
              <a:rPr lang="en-CA" dirty="0"/>
              <a:t>W) constant </a:t>
            </a:r>
            <a:r>
              <a:rPr lang="en-CA" dirty="0">
                <a:sym typeface="Wingdings" pitchFamily="2" charset="2"/>
              </a:rPr>
              <a:t></a:t>
            </a:r>
            <a:r>
              <a:rPr lang="en-CA" dirty="0"/>
              <a:t> W(N) = (</a:t>
            </a:r>
            <a:r>
              <a:rPr lang="el-GR" dirty="0"/>
              <a:t>Δ</a:t>
            </a:r>
            <a:r>
              <a:rPr lang="en-CA" dirty="0"/>
              <a:t>(</a:t>
            </a:r>
            <a:r>
              <a:rPr lang="el-GR" dirty="0"/>
              <a:t>Δ</a:t>
            </a:r>
            <a:r>
              <a:rPr lang="en-CA" dirty="0"/>
              <a:t>W)/2)N</a:t>
            </a:r>
            <a:r>
              <a:rPr lang="en-CA" baseline="30000" dirty="0"/>
              <a:t>2</a:t>
            </a:r>
            <a:r>
              <a:rPr lang="en-CA" dirty="0"/>
              <a:t> + 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3200400"/>
          <a:ext cx="622141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6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recurrence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CA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recurrence(2)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CA" dirty="0"/>
                        <a:t>(</a:t>
                      </a:r>
                      <a:r>
                        <a:rPr lang="el-GR" dirty="0"/>
                        <a:t>Δ</a:t>
                      </a:r>
                      <a:r>
                        <a:rPr lang="en-CA" dirty="0"/>
                        <a:t>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W(0)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W(1) + 4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Δ</a:t>
                      </a:r>
                      <a:r>
                        <a:rPr lang="en-CA" dirty="0"/>
                        <a:t>W(1)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W(2) + 6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Δ</a:t>
                      </a:r>
                      <a:r>
                        <a:rPr lang="en-CA" dirty="0"/>
                        <a:t>W(2)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W(3) + 8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Δ</a:t>
                      </a:r>
                      <a:r>
                        <a:rPr lang="en-CA" dirty="0"/>
                        <a:t>W(3)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W(4) + 10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Δ</a:t>
                      </a:r>
                      <a:r>
                        <a:rPr lang="en-CA" dirty="0"/>
                        <a:t>W(4) + 2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86275" y="5791200"/>
            <a:ext cx="466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800">
                <a:solidFill>
                  <a:schemeClr val="bg2"/>
                </a:solidFill>
              </a:rPr>
              <a:t>2N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71800" y="5791200"/>
            <a:ext cx="1443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800">
                <a:solidFill>
                  <a:schemeClr val="bg2"/>
                </a:solidFill>
              </a:rPr>
              <a:t>W(N-1) + 2N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752600" y="5791200"/>
            <a:ext cx="1201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800">
                <a:solidFill>
                  <a:schemeClr val="bg2"/>
                </a:solidFill>
              </a:rPr>
              <a:t>N</a:t>
            </a:r>
            <a:r>
              <a:rPr lang="en-CA" sz="1800" baseline="30000">
                <a:solidFill>
                  <a:schemeClr val="bg2"/>
                </a:solidFill>
              </a:rPr>
              <a:t>2</a:t>
            </a:r>
            <a:r>
              <a:rPr lang="en-CA" sz="1800">
                <a:solidFill>
                  <a:schemeClr val="bg2"/>
                </a:solidFill>
              </a:rPr>
              <a:t> + N + 1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52600" y="5791200"/>
            <a:ext cx="1123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800">
                <a:solidFill>
                  <a:schemeClr val="bg2"/>
                </a:solidFill>
              </a:rPr>
              <a:t>N</a:t>
            </a:r>
            <a:r>
              <a:rPr lang="en-CA" sz="1800" baseline="30000">
                <a:solidFill>
                  <a:schemeClr val="bg2"/>
                </a:solidFill>
              </a:rPr>
              <a:t>2</a:t>
            </a:r>
            <a:r>
              <a:rPr lang="en-CA" sz="1800">
                <a:solidFill>
                  <a:schemeClr val="bg2"/>
                </a:solidFill>
              </a:rPr>
              <a:t> + ? +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1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i="1" dirty="0"/>
              <a:t>Proving</a:t>
            </a:r>
            <a:r>
              <a:rPr lang="en-CA" dirty="0"/>
              <a:t> Your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You only looked at a </a:t>
            </a:r>
            <a:r>
              <a:rPr lang="en-CA" i="1" dirty="0"/>
              <a:t>few</a:t>
            </a:r>
            <a:r>
              <a:rPr lang="en-CA" dirty="0"/>
              <a:t> values</a:t>
            </a:r>
          </a:p>
          <a:p>
            <a:pPr lvl="1">
              <a:defRPr/>
            </a:pPr>
            <a:r>
              <a:rPr lang="en-CA" dirty="0"/>
              <a:t>will the formula you got work on </a:t>
            </a:r>
            <a:r>
              <a:rPr lang="en-CA" i="1" dirty="0"/>
              <a:t>all</a:t>
            </a:r>
            <a:r>
              <a:rPr lang="en-CA" dirty="0"/>
              <a:t> values?</a:t>
            </a:r>
          </a:p>
          <a:p>
            <a:pPr>
              <a:defRPr/>
            </a:pPr>
            <a:r>
              <a:rPr lang="en-CA" dirty="0"/>
              <a:t>Can prove that a formula will work</a:t>
            </a:r>
          </a:p>
          <a:p>
            <a:pPr lvl="1">
              <a:defRPr/>
            </a:pPr>
            <a:r>
              <a:rPr lang="en-CA" dirty="0"/>
              <a:t>proof by induction</a:t>
            </a:r>
          </a:p>
          <a:p>
            <a:pPr>
              <a:defRPr/>
            </a:pPr>
            <a:r>
              <a:rPr lang="en-CA" dirty="0"/>
              <a:t>Assume it works up to an arbitrary N – 1</a:t>
            </a:r>
          </a:p>
          <a:p>
            <a:pPr lvl="1">
              <a:defRPr/>
            </a:pPr>
            <a:r>
              <a:rPr lang="en-CA" dirty="0"/>
              <a:t>use recurrence relation to show it works for N</a:t>
            </a:r>
          </a:p>
          <a:p>
            <a:pPr lvl="1">
              <a:defRPr/>
            </a:pPr>
            <a:r>
              <a:rPr lang="en-CA" dirty="0"/>
              <a:t>proves it works up to </a:t>
            </a:r>
            <a:r>
              <a:rPr lang="en-CA" i="1" dirty="0"/>
              <a:t>any</a:t>
            </a:r>
            <a:r>
              <a:rPr lang="en-CA" dirty="0"/>
              <a:t> 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Proof by Induction (Linear)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Suppose W(n) = 2n + 1 for n &lt; N</a:t>
            </a:r>
          </a:p>
          <a:p>
            <a:pPr>
              <a:defRPr/>
            </a:pPr>
            <a:r>
              <a:rPr lang="en-CA" dirty="0"/>
              <a:t>What is W(N)?</a:t>
            </a:r>
          </a:p>
          <a:p>
            <a:pPr lvl="1">
              <a:defRPr/>
            </a:pPr>
            <a:r>
              <a:rPr lang="en-CA" dirty="0"/>
              <a:t>W(N) = </a:t>
            </a:r>
            <a:r>
              <a:rPr lang="en-CA" i="1" dirty="0"/>
              <a:t>W(N – 1) + 2</a:t>
            </a:r>
            <a:r>
              <a:rPr lang="en-CA" dirty="0"/>
              <a:t>	</a:t>
            </a:r>
            <a:r>
              <a:rPr lang="en-CA" i="1" dirty="0"/>
              <a:t>(recurrence relation)</a:t>
            </a:r>
          </a:p>
          <a:p>
            <a:pPr lvl="1">
              <a:defRPr/>
            </a:pPr>
            <a:r>
              <a:rPr lang="en-CA" dirty="0"/>
              <a:t>but N – 1 &lt; N, so:</a:t>
            </a:r>
          </a:p>
          <a:p>
            <a:pPr lvl="2">
              <a:defRPr/>
            </a:pPr>
            <a:r>
              <a:rPr lang="en-CA" dirty="0"/>
              <a:t>W(N – 1) = 2(N – 1) + 1 = 2N – 2 +1 = 2N – 1</a:t>
            </a:r>
          </a:p>
          <a:p>
            <a:pPr lvl="1">
              <a:defRPr/>
            </a:pPr>
            <a:r>
              <a:rPr lang="en-CA" dirty="0"/>
              <a:t>W(N) = (2N – 1) + 2 = 2N + 1</a:t>
            </a:r>
          </a:p>
          <a:p>
            <a:pPr lvl="1">
              <a:defRPr/>
            </a:pPr>
            <a:r>
              <a:rPr lang="en-CA" dirty="0"/>
              <a:t>so W(N) </a:t>
            </a:r>
            <a:r>
              <a:rPr lang="en-CA" i="1" dirty="0"/>
              <a:t>also</a:t>
            </a:r>
            <a:r>
              <a:rPr lang="en-CA" dirty="0"/>
              <a:t> = 2N + 1</a:t>
            </a:r>
          </a:p>
          <a:p>
            <a:pPr lvl="1">
              <a:defRPr/>
            </a:pPr>
            <a:r>
              <a:rPr lang="en-CA" dirty="0"/>
              <a:t>and that’s for </a:t>
            </a:r>
            <a:r>
              <a:rPr lang="en-CA" i="1" dirty="0"/>
              <a:t>any</a:t>
            </a:r>
            <a:r>
              <a:rPr lang="en-CA" dirty="0"/>
              <a:t> N &gt; 0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Proof by Induction (Quadratic)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Suppose W(n) = n</a:t>
            </a:r>
            <a:r>
              <a:rPr lang="en-CA" baseline="30000" dirty="0"/>
              <a:t>2</a:t>
            </a:r>
            <a:r>
              <a:rPr lang="en-CA" dirty="0"/>
              <a:t> + n + 1 for n &lt; N</a:t>
            </a:r>
          </a:p>
          <a:p>
            <a:pPr>
              <a:defRPr/>
            </a:pPr>
            <a:r>
              <a:rPr lang="en-CA" dirty="0"/>
              <a:t>What is W(N)?</a:t>
            </a:r>
          </a:p>
          <a:p>
            <a:pPr lvl="1">
              <a:defRPr/>
            </a:pPr>
            <a:r>
              <a:rPr lang="en-CA" dirty="0"/>
              <a:t>W(N) = </a:t>
            </a:r>
            <a:r>
              <a:rPr lang="en-CA" i="1" dirty="0"/>
              <a:t>W(N – 1) + 2N</a:t>
            </a:r>
            <a:r>
              <a:rPr lang="en-CA" dirty="0"/>
              <a:t>	</a:t>
            </a:r>
            <a:r>
              <a:rPr lang="en-CA" i="1" dirty="0"/>
              <a:t>(recurrence relation)</a:t>
            </a:r>
          </a:p>
          <a:p>
            <a:pPr lvl="1">
              <a:defRPr/>
            </a:pPr>
            <a:r>
              <a:rPr lang="en-CA" dirty="0"/>
              <a:t>but N – 1 &lt; N, so:</a:t>
            </a:r>
          </a:p>
          <a:p>
            <a:pPr lvl="2">
              <a:defRPr/>
            </a:pPr>
            <a:r>
              <a:rPr lang="en-CA" dirty="0"/>
              <a:t>W(N – 1) = (N – 1)</a:t>
            </a:r>
            <a:r>
              <a:rPr lang="en-CA" baseline="30000" dirty="0"/>
              <a:t>2</a:t>
            </a:r>
            <a:r>
              <a:rPr lang="en-CA" dirty="0"/>
              <a:t> + (N – 1) + 1 = N</a:t>
            </a:r>
            <a:r>
              <a:rPr lang="en-CA" baseline="30000" dirty="0"/>
              <a:t>2</a:t>
            </a:r>
            <a:r>
              <a:rPr lang="en-CA" dirty="0"/>
              <a:t> – N + 1</a:t>
            </a:r>
          </a:p>
          <a:p>
            <a:pPr lvl="1">
              <a:defRPr/>
            </a:pPr>
            <a:r>
              <a:rPr lang="en-CA" dirty="0"/>
              <a:t>W(N) = (N</a:t>
            </a:r>
            <a:r>
              <a:rPr lang="en-CA" baseline="30000" dirty="0"/>
              <a:t>2</a:t>
            </a:r>
            <a:r>
              <a:rPr lang="en-CA" dirty="0"/>
              <a:t> – N + 1) + 2N = N</a:t>
            </a:r>
            <a:r>
              <a:rPr lang="en-CA" baseline="30000" dirty="0"/>
              <a:t>2</a:t>
            </a:r>
            <a:r>
              <a:rPr lang="en-CA" dirty="0"/>
              <a:t> + N + 1</a:t>
            </a:r>
          </a:p>
          <a:p>
            <a:pPr lvl="1">
              <a:defRPr/>
            </a:pPr>
            <a:r>
              <a:rPr lang="en-CA" dirty="0"/>
              <a:t>so W(N) </a:t>
            </a:r>
            <a:r>
              <a:rPr lang="en-CA" i="1" dirty="0"/>
              <a:t>also</a:t>
            </a:r>
            <a:r>
              <a:rPr lang="en-CA" dirty="0"/>
              <a:t> = N</a:t>
            </a:r>
            <a:r>
              <a:rPr lang="en-CA" baseline="30000" dirty="0"/>
              <a:t>2</a:t>
            </a:r>
            <a:r>
              <a:rPr lang="en-CA" dirty="0"/>
              <a:t> + N + 1</a:t>
            </a:r>
          </a:p>
          <a:p>
            <a:pPr lvl="1">
              <a:defRPr/>
            </a:pPr>
            <a:r>
              <a:rPr lang="en-CA" dirty="0"/>
              <a:t>and that’s for </a:t>
            </a:r>
            <a:r>
              <a:rPr lang="en-CA" i="1" dirty="0"/>
              <a:t>any</a:t>
            </a:r>
            <a:r>
              <a:rPr lang="en-CA" dirty="0"/>
              <a:t> N &gt; 0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Given recurrence </a:t>
            </a:r>
            <a:r>
              <a:rPr lang="en-CA" dirty="0" err="1"/>
              <a:t>rel</a:t>
            </a:r>
            <a:r>
              <a:rPr lang="en-CA" baseline="30000" dirty="0" err="1"/>
              <a:t>n</a:t>
            </a:r>
            <a:r>
              <a:rPr lang="en-CA" dirty="0"/>
              <a:t> W(N) = </a:t>
            </a:r>
            <a:r>
              <a:rPr lang="en-CA" i="1" dirty="0"/>
              <a:t>W(N-1) + 4</a:t>
            </a:r>
            <a:r>
              <a:rPr lang="en-CA" dirty="0"/>
              <a:t>, prove that W(N) = 4N + 5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Given W(N) = </a:t>
            </a:r>
            <a:r>
              <a:rPr lang="en-CA" i="1" dirty="0"/>
              <a:t>W(N-1) + 2N + 1</a:t>
            </a:r>
            <a:r>
              <a:rPr lang="en-CA" dirty="0"/>
              <a:t>, prove that W(N) = N</a:t>
            </a:r>
            <a:r>
              <a:rPr lang="en-CA" baseline="30000" dirty="0"/>
              <a:t>2</a:t>
            </a:r>
            <a:r>
              <a:rPr lang="en-CA" dirty="0"/>
              <a:t> + 2N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Analyzing Array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Split array into two equal(</a:t>
            </a:r>
            <a:r>
              <a:rPr lang="en-CA" dirty="0" err="1"/>
              <a:t>ish</a:t>
            </a:r>
            <a:r>
              <a:rPr lang="en-CA" dirty="0"/>
              <a:t>) pieces</a:t>
            </a:r>
          </a:p>
          <a:p>
            <a:pPr lvl="1">
              <a:defRPr/>
            </a:pPr>
            <a:r>
              <a:rPr lang="en-CA" dirty="0"/>
              <a:t>easiest to analyze if N is a power of 2</a:t>
            </a:r>
          </a:p>
          <a:p>
            <a:pPr lvl="2">
              <a:defRPr/>
            </a:pPr>
            <a:r>
              <a:rPr lang="en-CA" dirty="0"/>
              <a:t>1, 2, 4, 8, 16, …</a:t>
            </a:r>
          </a:p>
          <a:p>
            <a:pPr lvl="1">
              <a:defRPr/>
            </a:pPr>
            <a:r>
              <a:rPr lang="en-CA" dirty="0"/>
              <a:t>or one less than that (if middle item removed)</a:t>
            </a:r>
          </a:p>
          <a:p>
            <a:pPr lvl="2">
              <a:defRPr/>
            </a:pPr>
            <a:r>
              <a:rPr lang="en-CA" dirty="0"/>
              <a:t>0, 1, 3, 7, 15</a:t>
            </a:r>
          </a:p>
          <a:p>
            <a:pPr lvl="1">
              <a:defRPr/>
            </a:pPr>
            <a:r>
              <a:rPr lang="en-CA" dirty="0"/>
              <a:t>makes exactly equal splits</a:t>
            </a:r>
          </a:p>
          <a:p>
            <a:pPr>
              <a:defRPr/>
            </a:pPr>
            <a:r>
              <a:rPr lang="en-CA" dirty="0"/>
              <a:t>Need to factor in change in 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Analyzing Array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Work when splitting exactly</a:t>
            </a:r>
          </a:p>
          <a:p>
            <a:pPr lvl="1">
              <a:defRPr/>
            </a:pPr>
            <a:r>
              <a:rPr lang="en-CA" dirty="0"/>
              <a:t>find maximum using array splitting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W(8) = 2W(4)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W(4) = 2 W(2)</a:t>
            </a:r>
          </a:p>
          <a:p>
            <a:pPr lvl="1">
              <a:defRPr/>
            </a:pPr>
            <a:r>
              <a:rPr lang="en-CA" dirty="0"/>
              <a:t>W(2N) = 2W(N)</a:t>
            </a:r>
          </a:p>
        </p:txBody>
      </p:sp>
      <p:sp>
        <p:nvSpPr>
          <p:cNvPr id="54276" name="Right Brace 11"/>
          <p:cNvSpPr>
            <a:spLocks/>
          </p:cNvSpPr>
          <p:nvPr/>
        </p:nvSpPr>
        <p:spPr bwMode="auto">
          <a:xfrm rot="5400000">
            <a:off x="3657600" y="2895601"/>
            <a:ext cx="152400" cy="2438400"/>
          </a:xfrm>
          <a:prstGeom prst="rightBrace">
            <a:avLst>
              <a:gd name="adj1" fmla="val 8296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54277" name="TextBox 12"/>
          <p:cNvSpPr txBox="1">
            <a:spLocks noChangeArrowheads="1"/>
          </p:cNvSpPr>
          <p:nvPr/>
        </p:nvSpPr>
        <p:spPr bwMode="auto">
          <a:xfrm>
            <a:off x="3316288" y="4114801"/>
            <a:ext cx="835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W(4)</a:t>
            </a:r>
          </a:p>
        </p:txBody>
      </p:sp>
      <p:sp>
        <p:nvSpPr>
          <p:cNvPr id="54278" name="Right Brace 13"/>
          <p:cNvSpPr>
            <a:spLocks/>
          </p:cNvSpPr>
          <p:nvPr/>
        </p:nvSpPr>
        <p:spPr bwMode="auto">
          <a:xfrm rot="5400000">
            <a:off x="6096000" y="2895601"/>
            <a:ext cx="152400" cy="2438400"/>
          </a:xfrm>
          <a:prstGeom prst="rightBrace">
            <a:avLst>
              <a:gd name="adj1" fmla="val 8296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54279" name="TextBox 14"/>
          <p:cNvSpPr txBox="1">
            <a:spLocks noChangeArrowheads="1"/>
          </p:cNvSpPr>
          <p:nvPr/>
        </p:nvSpPr>
        <p:spPr bwMode="auto">
          <a:xfrm>
            <a:off x="5772150" y="4114801"/>
            <a:ext cx="835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W(4)</a:t>
            </a:r>
          </a:p>
        </p:txBody>
      </p:sp>
      <p:sp>
        <p:nvSpPr>
          <p:cNvPr id="54280" name="Right Brace 15"/>
          <p:cNvSpPr>
            <a:spLocks/>
          </p:cNvSpPr>
          <p:nvPr/>
        </p:nvSpPr>
        <p:spPr bwMode="auto">
          <a:xfrm rot="5400000">
            <a:off x="4876800" y="1143000"/>
            <a:ext cx="152400" cy="4876800"/>
          </a:xfrm>
          <a:prstGeom prst="rightBrace">
            <a:avLst>
              <a:gd name="adj1" fmla="val 8296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54281" name="TextBox 16"/>
          <p:cNvSpPr txBox="1">
            <a:spLocks noChangeArrowheads="1"/>
          </p:cNvSpPr>
          <p:nvPr/>
        </p:nvSpPr>
        <p:spPr bwMode="auto">
          <a:xfrm>
            <a:off x="4576763" y="3652837"/>
            <a:ext cx="833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W(8)</a:t>
            </a:r>
          </a:p>
        </p:txBody>
      </p:sp>
      <p:grpSp>
        <p:nvGrpSpPr>
          <p:cNvPr id="54282" name="Group 18"/>
          <p:cNvGrpSpPr>
            <a:grpSpLocks/>
          </p:cNvGrpSpPr>
          <p:nvPr/>
        </p:nvGrpSpPr>
        <p:grpSpPr bwMode="auto">
          <a:xfrm>
            <a:off x="2514600" y="3048000"/>
            <a:ext cx="4876800" cy="381000"/>
            <a:chOff x="2514600" y="3200400"/>
            <a:chExt cx="4876800" cy="381000"/>
          </a:xfrm>
        </p:grpSpPr>
        <p:sp>
          <p:nvSpPr>
            <p:cNvPr id="54287" name="Rectangle 4"/>
            <p:cNvSpPr>
              <a:spLocks noChangeArrowheads="1"/>
            </p:cNvSpPr>
            <p:nvPr/>
          </p:nvSpPr>
          <p:spPr bwMode="auto">
            <a:xfrm>
              <a:off x="2514600" y="32004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6</a:t>
              </a:r>
            </a:p>
          </p:txBody>
        </p:sp>
        <p:sp>
          <p:nvSpPr>
            <p:cNvPr id="54288" name="Rectangle 5"/>
            <p:cNvSpPr>
              <a:spLocks noChangeArrowheads="1"/>
            </p:cNvSpPr>
            <p:nvPr/>
          </p:nvSpPr>
          <p:spPr bwMode="auto">
            <a:xfrm>
              <a:off x="3124200" y="32004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100</a:t>
              </a:r>
            </a:p>
          </p:txBody>
        </p:sp>
        <p:sp>
          <p:nvSpPr>
            <p:cNvPr id="54289" name="Rectangle 6"/>
            <p:cNvSpPr>
              <a:spLocks noChangeArrowheads="1"/>
            </p:cNvSpPr>
            <p:nvPr/>
          </p:nvSpPr>
          <p:spPr bwMode="auto">
            <a:xfrm>
              <a:off x="3733800" y="32004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3</a:t>
              </a:r>
            </a:p>
          </p:txBody>
        </p:sp>
        <p:sp>
          <p:nvSpPr>
            <p:cNvPr id="54290" name="Rectangle 7"/>
            <p:cNvSpPr>
              <a:spLocks noChangeArrowheads="1"/>
            </p:cNvSpPr>
            <p:nvPr/>
          </p:nvSpPr>
          <p:spPr bwMode="auto">
            <a:xfrm>
              <a:off x="4343400" y="32004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-2</a:t>
              </a:r>
            </a:p>
          </p:txBody>
        </p:sp>
        <p:sp>
          <p:nvSpPr>
            <p:cNvPr id="54291" name="Rectangle 8"/>
            <p:cNvSpPr>
              <a:spLocks noChangeArrowheads="1"/>
            </p:cNvSpPr>
            <p:nvPr/>
          </p:nvSpPr>
          <p:spPr bwMode="auto">
            <a:xfrm>
              <a:off x="4953000" y="32004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8</a:t>
              </a:r>
            </a:p>
          </p:txBody>
        </p:sp>
        <p:sp>
          <p:nvSpPr>
            <p:cNvPr id="54292" name="Rectangle 9"/>
            <p:cNvSpPr>
              <a:spLocks noChangeArrowheads="1"/>
            </p:cNvSpPr>
            <p:nvPr/>
          </p:nvSpPr>
          <p:spPr bwMode="auto">
            <a:xfrm>
              <a:off x="5562600" y="32004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18</a:t>
              </a:r>
            </a:p>
          </p:txBody>
        </p:sp>
        <p:sp>
          <p:nvSpPr>
            <p:cNvPr id="54293" name="Rectangle 10"/>
            <p:cNvSpPr>
              <a:spLocks noChangeArrowheads="1"/>
            </p:cNvSpPr>
            <p:nvPr/>
          </p:nvSpPr>
          <p:spPr bwMode="auto">
            <a:xfrm>
              <a:off x="6172200" y="32004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5</a:t>
              </a:r>
            </a:p>
          </p:txBody>
        </p:sp>
        <p:sp>
          <p:nvSpPr>
            <p:cNvPr id="54294" name="Rectangle 17"/>
            <p:cNvSpPr>
              <a:spLocks noChangeArrowheads="1"/>
            </p:cNvSpPr>
            <p:nvPr/>
          </p:nvSpPr>
          <p:spPr bwMode="auto">
            <a:xfrm>
              <a:off x="6781800" y="3200400"/>
              <a:ext cx="609600" cy="3810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 sz="2000"/>
                <a:t>35</a:t>
              </a:r>
            </a:p>
          </p:txBody>
        </p:sp>
      </p:grpSp>
      <p:sp>
        <p:nvSpPr>
          <p:cNvPr id="54283" name="Right Brace 19"/>
          <p:cNvSpPr>
            <a:spLocks/>
          </p:cNvSpPr>
          <p:nvPr/>
        </p:nvSpPr>
        <p:spPr bwMode="auto">
          <a:xfrm rot="5400000">
            <a:off x="3050381" y="4417219"/>
            <a:ext cx="147638" cy="1219200"/>
          </a:xfrm>
          <a:prstGeom prst="rightBrace">
            <a:avLst>
              <a:gd name="adj1" fmla="val 8334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54284" name="TextBox 20"/>
          <p:cNvSpPr txBox="1">
            <a:spLocks noChangeArrowheads="1"/>
          </p:cNvSpPr>
          <p:nvPr/>
        </p:nvSpPr>
        <p:spPr bwMode="auto">
          <a:xfrm>
            <a:off x="2747963" y="5024438"/>
            <a:ext cx="833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W(2)</a:t>
            </a:r>
          </a:p>
        </p:txBody>
      </p:sp>
      <p:sp>
        <p:nvSpPr>
          <p:cNvPr id="54285" name="Right Brace 21"/>
          <p:cNvSpPr>
            <a:spLocks/>
          </p:cNvSpPr>
          <p:nvPr/>
        </p:nvSpPr>
        <p:spPr bwMode="auto">
          <a:xfrm rot="5400000">
            <a:off x="4269581" y="4417219"/>
            <a:ext cx="147638" cy="1219200"/>
          </a:xfrm>
          <a:prstGeom prst="rightBrace">
            <a:avLst>
              <a:gd name="adj1" fmla="val 8334"/>
              <a:gd name="adj2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54286" name="TextBox 22"/>
          <p:cNvSpPr txBox="1">
            <a:spLocks noChangeArrowheads="1"/>
          </p:cNvSpPr>
          <p:nvPr/>
        </p:nvSpPr>
        <p:spPr bwMode="auto">
          <a:xfrm>
            <a:off x="3967163" y="5024438"/>
            <a:ext cx="833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W(2)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Array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60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public static 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maximum(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[] </a:t>
            </a:r>
            <a:r>
              <a:rPr lang="en-US" sz="2000" dirty="0" err="1">
                <a:solidFill>
                  <a:schemeClr val="accent1"/>
                </a:solidFill>
              </a:rPr>
              <a:t>arr</a:t>
            </a:r>
            <a:r>
              <a:rPr lang="en-US" sz="2000" dirty="0">
                <a:solidFill>
                  <a:schemeClr val="accent1"/>
                </a:solidFill>
              </a:rPr>
              <a:t>, 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lo, 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hi) {</a:t>
            </a:r>
            <a:endParaRPr lang="en-US" sz="2400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    if (lo == hi) {	</a:t>
            </a:r>
            <a:r>
              <a:rPr lang="en-US" sz="2000" i="1" dirty="0">
                <a:solidFill>
                  <a:schemeClr val="accent1"/>
                </a:solidFill>
              </a:rPr>
              <a:t>// 1 comparison</a:t>
            </a:r>
            <a:endParaRPr lang="en-US" sz="2000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        return </a:t>
            </a:r>
            <a:r>
              <a:rPr lang="en-US" sz="2000" dirty="0" err="1">
                <a:solidFill>
                  <a:schemeClr val="accent1"/>
                </a:solidFill>
              </a:rPr>
              <a:t>arr</a:t>
            </a:r>
            <a:r>
              <a:rPr lang="en-US" sz="2000" dirty="0">
                <a:solidFill>
                  <a:schemeClr val="accent1"/>
                </a:solidFill>
              </a:rPr>
              <a:t>[lo];	</a:t>
            </a:r>
            <a:r>
              <a:rPr lang="en-US" sz="2000" i="1" dirty="0">
                <a:solidFill>
                  <a:schemeClr val="accent1"/>
                </a:solidFill>
              </a:rPr>
              <a:t>// 1 array access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    } else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        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mid = lo + (hi - lo) / 2;	</a:t>
            </a:r>
            <a:r>
              <a:rPr lang="en-US" sz="2000" i="1" dirty="0">
                <a:solidFill>
                  <a:schemeClr val="accent1"/>
                </a:solidFill>
              </a:rPr>
              <a:t>// 3 math ops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        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maxLo</a:t>
            </a:r>
            <a:r>
              <a:rPr lang="en-US" sz="2000" dirty="0">
                <a:solidFill>
                  <a:schemeClr val="accent1"/>
                </a:solidFill>
              </a:rPr>
              <a:t> = maximum(</a:t>
            </a:r>
            <a:r>
              <a:rPr lang="en-US" sz="2000" dirty="0" err="1">
                <a:solidFill>
                  <a:schemeClr val="accent1"/>
                </a:solidFill>
              </a:rPr>
              <a:t>arr</a:t>
            </a:r>
            <a:r>
              <a:rPr lang="en-US" sz="2000" dirty="0">
                <a:solidFill>
                  <a:schemeClr val="accent1"/>
                </a:solidFill>
              </a:rPr>
              <a:t>, lo, mid);	</a:t>
            </a:r>
            <a:r>
              <a:rPr lang="en-US" sz="2000" i="1" dirty="0">
                <a:solidFill>
                  <a:schemeClr val="accent1"/>
                </a:solidFill>
              </a:rPr>
              <a:t>// 1 </a:t>
            </a:r>
            <a:r>
              <a:rPr lang="en-US" sz="2000" i="1" dirty="0" err="1">
                <a:solidFill>
                  <a:schemeClr val="accent1"/>
                </a:solidFill>
              </a:rPr>
              <a:t>asgn</a:t>
            </a:r>
            <a:r>
              <a:rPr lang="en-US" sz="2000" i="1" dirty="0">
                <a:solidFill>
                  <a:schemeClr val="accent1"/>
                </a:solidFill>
              </a:rPr>
              <a:t> + REC</a:t>
            </a:r>
            <a:endParaRPr lang="en-US" sz="2000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        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maxHi</a:t>
            </a:r>
            <a:r>
              <a:rPr lang="en-US" sz="2000" dirty="0">
                <a:solidFill>
                  <a:schemeClr val="accent1"/>
                </a:solidFill>
              </a:rPr>
              <a:t> = maximum(</a:t>
            </a:r>
            <a:r>
              <a:rPr lang="en-US" sz="2000" dirty="0" err="1">
                <a:solidFill>
                  <a:schemeClr val="accent1"/>
                </a:solidFill>
              </a:rPr>
              <a:t>arr</a:t>
            </a:r>
            <a:r>
              <a:rPr lang="en-US" sz="2000" dirty="0">
                <a:solidFill>
                  <a:schemeClr val="accent1"/>
                </a:solidFill>
              </a:rPr>
              <a:t>, mid+1, hi);	</a:t>
            </a:r>
            <a:r>
              <a:rPr lang="en-US" sz="2000" i="1" dirty="0">
                <a:solidFill>
                  <a:schemeClr val="accent1"/>
                </a:solidFill>
              </a:rPr>
              <a:t>// 1 </a:t>
            </a:r>
            <a:r>
              <a:rPr lang="en-US" sz="2000" i="1" dirty="0" err="1">
                <a:solidFill>
                  <a:schemeClr val="accent1"/>
                </a:solidFill>
              </a:rPr>
              <a:t>asgn</a:t>
            </a:r>
            <a:r>
              <a:rPr lang="en-US" sz="2000" i="1" dirty="0">
                <a:solidFill>
                  <a:schemeClr val="accent1"/>
                </a:solidFill>
              </a:rPr>
              <a:t> + REC</a:t>
            </a:r>
            <a:endParaRPr lang="en-US" sz="2000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        return (</a:t>
            </a:r>
            <a:r>
              <a:rPr lang="en-US" sz="2000" dirty="0" err="1">
                <a:solidFill>
                  <a:schemeClr val="accent1"/>
                </a:solidFill>
              </a:rPr>
              <a:t>maxLo</a:t>
            </a:r>
            <a:r>
              <a:rPr lang="en-US" sz="2000" dirty="0">
                <a:solidFill>
                  <a:schemeClr val="accent1"/>
                </a:solidFill>
              </a:rPr>
              <a:t> &gt; </a:t>
            </a:r>
            <a:r>
              <a:rPr lang="en-US" sz="2000" dirty="0" err="1">
                <a:solidFill>
                  <a:schemeClr val="accent1"/>
                </a:solidFill>
              </a:rPr>
              <a:t>maxHi</a:t>
            </a:r>
            <a:r>
              <a:rPr lang="en-US" sz="2000" dirty="0">
                <a:solidFill>
                  <a:schemeClr val="accent1"/>
                </a:solidFill>
              </a:rPr>
              <a:t>) ? </a:t>
            </a:r>
            <a:r>
              <a:rPr lang="en-US" sz="2000" dirty="0" err="1">
                <a:solidFill>
                  <a:schemeClr val="accent1"/>
                </a:solidFill>
              </a:rPr>
              <a:t>maxLo</a:t>
            </a:r>
            <a:r>
              <a:rPr lang="en-US" sz="2000" dirty="0">
                <a:solidFill>
                  <a:schemeClr val="accent1"/>
                </a:solidFill>
              </a:rPr>
              <a:t> : </a:t>
            </a:r>
            <a:r>
              <a:rPr lang="en-US" sz="2000" dirty="0" err="1">
                <a:solidFill>
                  <a:schemeClr val="accent1"/>
                </a:solidFill>
              </a:rPr>
              <a:t>maxHi</a:t>
            </a:r>
            <a:r>
              <a:rPr lang="en-US" sz="2000" dirty="0">
                <a:solidFill>
                  <a:schemeClr val="accent1"/>
                </a:solidFill>
              </a:rPr>
              <a:t>;	</a:t>
            </a:r>
            <a:r>
              <a:rPr lang="en-US" sz="2000" i="1" dirty="0">
                <a:solidFill>
                  <a:schemeClr val="accent1"/>
                </a:solidFill>
              </a:rPr>
              <a:t>// 1 comparison</a:t>
            </a:r>
            <a:endParaRPr lang="en-US" sz="2000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/>
              <a:t>W(1) = 2	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W / 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N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/>
              <a:t>W(2) = 7 + 2W(1) = 7 + 2(2) = 11	+ 9 / +1	9N – 7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/>
              <a:t>W(4) = 7 + 2W(2) = 7 + 2(11) = 29	+18 / +2	9N – 7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/>
              <a:t>W(8) = 7 + 2W(4) = 7 + 2(29) = 65	+36 / +4	9N – 7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tabLst>
                <a:tab pos="5605463" algn="l"/>
                <a:tab pos="6862763" algn="l"/>
              </a:tabLst>
              <a:defRPr/>
            </a:pPr>
            <a:r>
              <a:rPr lang="en-US" sz="2000" dirty="0"/>
              <a:t>W(16) = 7 + 2W(8) = 7 + 2(65) = 137	+72 / +8	9N – 7</a:t>
            </a:r>
            <a:endParaRPr lang="en-US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findMaximum</a:t>
            </a:r>
            <a:r>
              <a:rPr lang="en-CA" dirty="0"/>
              <a:t> by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Split array into two (nearly equal) parts</a:t>
            </a:r>
          </a:p>
          <a:p>
            <a:pPr lvl="1">
              <a:defRPr/>
            </a:pPr>
            <a:r>
              <a:rPr lang="en-CA" dirty="0"/>
              <a:t>look at only powers of 2</a:t>
            </a:r>
          </a:p>
          <a:p>
            <a:pPr lvl="2">
              <a:defRPr/>
            </a:pPr>
            <a:r>
              <a:rPr lang="en-CA" dirty="0"/>
              <a:t>even splits all the way down</a:t>
            </a:r>
          </a:p>
          <a:p>
            <a:pPr lvl="1">
              <a:defRPr/>
            </a:pPr>
            <a:r>
              <a:rPr lang="en-CA" dirty="0"/>
              <a:t>looks like W(N) = 9N – 7</a:t>
            </a:r>
          </a:p>
          <a:p>
            <a:pPr lvl="2">
              <a:defRPr/>
            </a:pPr>
            <a:r>
              <a:rPr lang="en-CA" dirty="0"/>
              <a:t>linear</a:t>
            </a:r>
          </a:p>
          <a:p>
            <a:pPr lvl="2">
              <a:defRPr/>
            </a:pPr>
            <a:r>
              <a:rPr lang="en-CA" dirty="0"/>
              <a:t>works for N &lt;= 16</a:t>
            </a:r>
          </a:p>
          <a:p>
            <a:pPr lvl="1">
              <a:defRPr/>
            </a:pPr>
            <a:r>
              <a:rPr lang="en-CA" dirty="0"/>
              <a:t>do induction on 2N instead of N+1</a:t>
            </a:r>
          </a:p>
          <a:p>
            <a:pPr lvl="1">
              <a:defRPr/>
            </a:pPr>
            <a:r>
              <a:rPr lang="en-CA" dirty="0"/>
              <a:t>(later we’ll do 2N+1)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Coding Recursively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Remember the two imperatives:</a:t>
            </a:r>
          </a:p>
          <a:p>
            <a:pPr lvl="1">
              <a:defRPr/>
            </a:pPr>
            <a:r>
              <a:rPr lang="en-CA" dirty="0"/>
              <a:t>SMALLER!</a:t>
            </a:r>
          </a:p>
          <a:p>
            <a:pPr lvl="2">
              <a:defRPr/>
            </a:pPr>
            <a:r>
              <a:rPr lang="en-CA" dirty="0"/>
              <a:t>when you call the method inside itself, one of the arguments has to be smaller than it was</a:t>
            </a:r>
          </a:p>
          <a:p>
            <a:pPr lvl="1">
              <a:defRPr/>
            </a:pPr>
            <a:r>
              <a:rPr lang="en-CA" dirty="0"/>
              <a:t>STOP!</a:t>
            </a:r>
          </a:p>
          <a:p>
            <a:pPr lvl="2">
              <a:defRPr/>
            </a:pPr>
            <a:r>
              <a:rPr lang="en-CA" dirty="0"/>
              <a:t>if the argument that gets smaller is very small (usually 0 or 1), then don’t do the recursion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Proof by Induction (Part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624138" algn="l"/>
              </a:tabLst>
              <a:defRPr/>
            </a:pPr>
            <a:r>
              <a:rPr lang="en-CA" dirty="0"/>
              <a:t>Assume W(n) = 9n – 7 for n &lt; 2N</a:t>
            </a:r>
          </a:p>
          <a:p>
            <a:pPr>
              <a:tabLst>
                <a:tab pos="2624138" algn="l"/>
              </a:tabLst>
              <a:defRPr/>
            </a:pPr>
            <a:r>
              <a:rPr lang="en-CA" dirty="0"/>
              <a:t>What’s W(2N)?</a:t>
            </a:r>
          </a:p>
          <a:p>
            <a:pPr lvl="1">
              <a:tabLst>
                <a:tab pos="2624138" algn="l"/>
              </a:tabLst>
              <a:defRPr/>
            </a:pPr>
            <a:r>
              <a:rPr lang="en-CA" dirty="0"/>
              <a:t>W(2N) = 7 + 2W(N)</a:t>
            </a:r>
          </a:p>
          <a:p>
            <a:pPr lvl="1">
              <a:tabLst>
                <a:tab pos="2624138" algn="l"/>
              </a:tabLst>
              <a:defRPr/>
            </a:pPr>
            <a:r>
              <a:rPr lang="en-CA" dirty="0"/>
              <a:t>but N &lt; 2N, so W(N) = 9N – 7…</a:t>
            </a:r>
          </a:p>
          <a:p>
            <a:pPr lvl="1">
              <a:tabLst>
                <a:tab pos="2624138" algn="l"/>
              </a:tabLst>
              <a:defRPr/>
            </a:pPr>
            <a:r>
              <a:rPr lang="en-CA" dirty="0"/>
              <a:t>… so W(2N) = 7 + 2(9N–7)</a:t>
            </a:r>
            <a:br>
              <a:rPr lang="en-CA" dirty="0"/>
            </a:br>
            <a:r>
              <a:rPr lang="en-CA" dirty="0"/>
              <a:t> 	 = 7 + 18N – 14</a:t>
            </a:r>
            <a:br>
              <a:rPr lang="en-CA" dirty="0"/>
            </a:br>
            <a:r>
              <a:rPr lang="en-CA" dirty="0"/>
              <a:t>	 = 18N – 7</a:t>
            </a:r>
            <a:br>
              <a:rPr lang="en-CA" dirty="0"/>
            </a:br>
            <a:r>
              <a:rPr lang="en-CA" dirty="0"/>
              <a:t>	 = 9(2N) – 7</a:t>
            </a:r>
          </a:p>
          <a:p>
            <a:pPr lvl="1">
              <a:tabLst>
                <a:tab pos="2624138" algn="l"/>
              </a:tabLst>
              <a:defRPr/>
            </a:pPr>
            <a:r>
              <a:rPr lang="en-CA" dirty="0"/>
              <a:t>same formula works for all </a:t>
            </a:r>
            <a:r>
              <a:rPr lang="en-CA" i="1" dirty="0"/>
              <a:t>even</a:t>
            </a:r>
            <a:r>
              <a:rPr lang="en-CA" dirty="0"/>
              <a:t> 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Proof by Induction (Part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344738" algn="l"/>
              </a:tabLst>
              <a:defRPr/>
            </a:pPr>
            <a:r>
              <a:rPr lang="en-CA" dirty="0"/>
              <a:t>Assume W(n) = 9n – 7 for n &lt; 2N</a:t>
            </a:r>
          </a:p>
          <a:p>
            <a:pPr>
              <a:tabLst>
                <a:tab pos="2344738" algn="l"/>
              </a:tabLst>
              <a:defRPr/>
            </a:pPr>
            <a:r>
              <a:rPr lang="en-CA" dirty="0"/>
              <a:t>What’s W(2N + 1)?</a:t>
            </a:r>
          </a:p>
          <a:p>
            <a:pPr lvl="1">
              <a:tabLst>
                <a:tab pos="2344738" algn="l"/>
              </a:tabLst>
              <a:defRPr/>
            </a:pPr>
            <a:r>
              <a:rPr lang="en-CA" dirty="0"/>
              <a:t>W(2N + 1) = 7 + W(N) + W(N+1)</a:t>
            </a:r>
          </a:p>
          <a:p>
            <a:pPr lvl="1">
              <a:tabLst>
                <a:tab pos="2344738" algn="l"/>
              </a:tabLst>
              <a:defRPr/>
            </a:pPr>
            <a:r>
              <a:rPr lang="en-CA" dirty="0"/>
              <a:t>but N &lt; N+1 &lt; 2N, so …</a:t>
            </a:r>
          </a:p>
          <a:p>
            <a:pPr lvl="1">
              <a:tabLst>
                <a:tab pos="2344738" algn="l"/>
              </a:tabLst>
              <a:defRPr/>
            </a:pPr>
            <a:r>
              <a:rPr lang="en-CA" dirty="0"/>
              <a:t>W(2N + 1) = 7 + (9N – 7) + (9(N+1) – 7) </a:t>
            </a:r>
            <a:br>
              <a:rPr lang="en-CA" dirty="0"/>
            </a:br>
            <a:r>
              <a:rPr lang="en-CA" dirty="0"/>
              <a:t> 	 = 7 + 9N – 7 + 9N + 9 – 7 </a:t>
            </a:r>
            <a:br>
              <a:rPr lang="en-CA" dirty="0"/>
            </a:br>
            <a:r>
              <a:rPr lang="en-CA" dirty="0"/>
              <a:t>	 = 18N + 9 – 7</a:t>
            </a:r>
            <a:br>
              <a:rPr lang="en-CA" dirty="0"/>
            </a:br>
            <a:r>
              <a:rPr lang="en-CA" dirty="0"/>
              <a:t>	 = 9(2N+1) – 7</a:t>
            </a:r>
          </a:p>
          <a:p>
            <a:pPr lvl="1">
              <a:tabLst>
                <a:tab pos="2344738" algn="l"/>
              </a:tabLst>
              <a:defRPr/>
            </a:pPr>
            <a:r>
              <a:rPr lang="en-CA" dirty="0"/>
              <a:t>same formula works for all </a:t>
            </a:r>
            <a:r>
              <a:rPr lang="en-CA" i="1" dirty="0"/>
              <a:t>odd</a:t>
            </a:r>
            <a:r>
              <a:rPr lang="en-CA" dirty="0"/>
              <a:t> 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Towers of Hanoi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486400" algn="l"/>
              </a:tabLst>
              <a:defRPr/>
            </a:pPr>
            <a:r>
              <a:rPr lang="en-CA" dirty="0"/>
              <a:t>N = number of disks</a:t>
            </a:r>
          </a:p>
          <a:p>
            <a:pPr>
              <a:tabLst>
                <a:tab pos="5486400" algn="l"/>
              </a:tabLst>
              <a:defRPr/>
            </a:pPr>
            <a:r>
              <a:rPr lang="en-CA" dirty="0"/>
              <a:t>Work = number of moves</a:t>
            </a:r>
          </a:p>
          <a:p>
            <a:pPr lvl="1">
              <a:tabLst>
                <a:tab pos="5486400" algn="l"/>
              </a:tabLst>
              <a:defRPr/>
            </a:pPr>
            <a:r>
              <a:rPr lang="en-CA" dirty="0"/>
              <a:t>W(0) = 0	(change)</a:t>
            </a:r>
          </a:p>
          <a:p>
            <a:pPr lvl="1">
              <a:tabLst>
                <a:tab pos="5486400" algn="l"/>
              </a:tabLst>
              <a:defRPr/>
            </a:pPr>
            <a:r>
              <a:rPr lang="en-CA" dirty="0"/>
              <a:t>W(1) = W(0) + 1 + W(0) = 1	+1</a:t>
            </a:r>
          </a:p>
          <a:p>
            <a:pPr lvl="1">
              <a:tabLst>
                <a:tab pos="5486400" algn="l"/>
              </a:tabLst>
              <a:defRPr/>
            </a:pPr>
            <a:r>
              <a:rPr lang="en-CA" dirty="0"/>
              <a:t>W(2) = W(1) + 1 + W(1) = 3	+2</a:t>
            </a:r>
          </a:p>
          <a:p>
            <a:pPr lvl="1">
              <a:tabLst>
                <a:tab pos="5486400" algn="l"/>
              </a:tabLst>
              <a:defRPr/>
            </a:pPr>
            <a:r>
              <a:rPr lang="en-CA" dirty="0"/>
              <a:t>W(3) = W(2) + 1 + W(2) = 7	+4</a:t>
            </a:r>
          </a:p>
          <a:p>
            <a:pPr lvl="1">
              <a:tabLst>
                <a:tab pos="5486400" algn="l"/>
              </a:tabLst>
              <a:defRPr/>
            </a:pPr>
            <a:r>
              <a:rPr lang="en-CA" dirty="0"/>
              <a:t>W(4) = W(3) + 1 + W(3) = 15	+8</a:t>
            </a:r>
          </a:p>
          <a:p>
            <a:pPr lvl="1">
              <a:tabLst>
                <a:tab pos="5486400" algn="l"/>
              </a:tabLst>
              <a:defRPr/>
            </a:pPr>
            <a:r>
              <a:rPr lang="en-CA" dirty="0"/>
              <a:t>W(5) = W(4) + 1 + W(4) = 31	+16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Solve by Inspection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Work doubles at each step of N</a:t>
            </a:r>
          </a:p>
          <a:p>
            <a:pPr lvl="1">
              <a:defRPr/>
            </a:pPr>
            <a:r>
              <a:rPr lang="en-CA" dirty="0"/>
              <a:t>sounds exponential</a:t>
            </a:r>
          </a:p>
          <a:p>
            <a:pPr lvl="1">
              <a:defRPr/>
            </a:pPr>
            <a:r>
              <a:rPr lang="en-CA" dirty="0"/>
              <a:t>compare work with 2</a:t>
            </a:r>
            <a:r>
              <a:rPr lang="en-CA" baseline="30000" dirty="0"/>
              <a:t>N</a:t>
            </a:r>
            <a:endParaRPr lang="en-CA" dirty="0"/>
          </a:p>
          <a:p>
            <a:pPr lvl="1">
              <a:defRPr/>
            </a:pPr>
            <a:r>
              <a:rPr lang="en-CA" dirty="0"/>
              <a:t>2</a:t>
            </a:r>
            <a:r>
              <a:rPr lang="en-CA" baseline="30000" dirty="0"/>
              <a:t>N</a:t>
            </a:r>
            <a:r>
              <a:rPr lang="en-CA" dirty="0"/>
              <a:t> = W(N) + 1</a:t>
            </a:r>
          </a:p>
          <a:p>
            <a:pPr lvl="1">
              <a:defRPr/>
            </a:pPr>
            <a:r>
              <a:rPr lang="en-CA" dirty="0"/>
              <a:t>so work = 2</a:t>
            </a:r>
            <a:r>
              <a:rPr lang="en-CA" baseline="30000" dirty="0"/>
              <a:t>N</a:t>
            </a:r>
            <a:r>
              <a:rPr lang="en-CA" dirty="0"/>
              <a:t> – 1</a:t>
            </a:r>
          </a:p>
          <a:p>
            <a:pPr lvl="1">
              <a:defRPr/>
            </a:pPr>
            <a:r>
              <a:rPr lang="en-CA" dirty="0"/>
              <a:t>exponential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29200" y="2667000"/>
          <a:ext cx="2514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  <a:r>
                        <a:rPr lang="en-CA" baseline="30000" dirty="0"/>
                        <a:t>N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  <a:r>
                        <a:rPr lang="en-CA" baseline="30000" dirty="0"/>
                        <a:t>N</a:t>
                      </a:r>
                      <a:r>
                        <a:rPr lang="en-CA" baseline="0" dirty="0"/>
                        <a:t> – 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  <a:r>
                        <a:rPr lang="en-CA" baseline="30000" dirty="0"/>
                        <a:t>N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Proof by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657350" algn="l"/>
              </a:tabLst>
              <a:defRPr/>
            </a:pPr>
            <a:r>
              <a:rPr lang="en-CA" dirty="0"/>
              <a:t>Assume W(n) = 2</a:t>
            </a:r>
            <a:r>
              <a:rPr lang="en-CA" baseline="30000" dirty="0"/>
              <a:t>n</a:t>
            </a:r>
            <a:r>
              <a:rPr lang="en-CA" dirty="0"/>
              <a:t> – 1 for n &lt; N</a:t>
            </a:r>
          </a:p>
          <a:p>
            <a:pPr>
              <a:tabLst>
                <a:tab pos="1657350" algn="l"/>
              </a:tabLst>
              <a:defRPr/>
            </a:pPr>
            <a:r>
              <a:rPr lang="en-CA" dirty="0"/>
              <a:t>What’s W(N)?</a:t>
            </a:r>
          </a:p>
          <a:p>
            <a:pPr lvl="1">
              <a:tabLst>
                <a:tab pos="1657350" algn="l"/>
              </a:tabLst>
              <a:defRPr/>
            </a:pPr>
            <a:r>
              <a:rPr lang="en-CA" dirty="0"/>
              <a:t>W(N) = 1 + 2W(N–1)</a:t>
            </a:r>
          </a:p>
          <a:p>
            <a:pPr lvl="1">
              <a:buFont typeface="Wingdings" pitchFamily="2" charset="2"/>
              <a:buNone/>
              <a:tabLst>
                <a:tab pos="1657350" algn="l"/>
              </a:tabLst>
              <a:defRPr/>
            </a:pPr>
            <a:r>
              <a:rPr lang="en-CA" dirty="0"/>
              <a:t>	 	= 1 + 2(2</a:t>
            </a:r>
            <a:r>
              <a:rPr lang="en-CA" baseline="30000" dirty="0"/>
              <a:t>N–1</a:t>
            </a:r>
            <a:r>
              <a:rPr lang="en-CA" dirty="0"/>
              <a:t> – 1)</a:t>
            </a:r>
          </a:p>
          <a:p>
            <a:pPr lvl="1">
              <a:buFont typeface="Wingdings" pitchFamily="2" charset="2"/>
              <a:buNone/>
              <a:tabLst>
                <a:tab pos="1657350" algn="l"/>
              </a:tabLst>
              <a:defRPr/>
            </a:pPr>
            <a:r>
              <a:rPr lang="en-CA" dirty="0"/>
              <a:t>		= 1 + 2</a:t>
            </a:r>
            <a:r>
              <a:rPr lang="en-CA" baseline="30000" dirty="0"/>
              <a:t>N</a:t>
            </a:r>
            <a:r>
              <a:rPr lang="en-CA" dirty="0"/>
              <a:t> – 2</a:t>
            </a:r>
          </a:p>
          <a:p>
            <a:pPr lvl="1">
              <a:buFont typeface="Wingdings" pitchFamily="2" charset="2"/>
              <a:buNone/>
              <a:tabLst>
                <a:tab pos="1657350" algn="l"/>
              </a:tabLst>
              <a:defRPr/>
            </a:pPr>
            <a:r>
              <a:rPr lang="en-CA" dirty="0"/>
              <a:t>		= 2</a:t>
            </a:r>
            <a:r>
              <a:rPr lang="en-CA" baseline="30000" dirty="0"/>
              <a:t>N</a:t>
            </a:r>
            <a:r>
              <a:rPr lang="en-CA" dirty="0"/>
              <a:t> – 1</a:t>
            </a:r>
          </a:p>
          <a:p>
            <a:pPr lvl="1">
              <a:tabLst>
                <a:tab pos="1657350" algn="l"/>
              </a:tabLst>
              <a:defRPr/>
            </a:pPr>
            <a:r>
              <a:rPr lang="en-CA" dirty="0"/>
              <a:t>formula works for all 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How much work is done by </a:t>
            </a:r>
            <a:r>
              <a:rPr lang="en-CA" dirty="0" err="1"/>
              <a:t>printInReverse</a:t>
            </a:r>
            <a:r>
              <a:rPr lang="en-CA" dirty="0"/>
              <a:t> for the </a:t>
            </a:r>
            <a:r>
              <a:rPr lang="en-CA" i="1" dirty="0"/>
              <a:t>linked</a:t>
            </a:r>
            <a:r>
              <a:rPr lang="en-CA" dirty="0"/>
              <a:t> structure?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private void </a:t>
            </a:r>
            <a:r>
              <a:rPr lang="en-US" sz="2400" dirty="0" err="1">
                <a:solidFill>
                  <a:srgbClr val="A06D3A"/>
                </a:solidFill>
              </a:rPr>
              <a:t>printInReverse</a:t>
            </a:r>
            <a:r>
              <a:rPr lang="en-US" sz="2400" dirty="0">
                <a:solidFill>
                  <a:srgbClr val="A06D3A"/>
                </a:solidFill>
              </a:rPr>
              <a:t>(Node first)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if (first != null) {		</a:t>
            </a:r>
            <a:r>
              <a:rPr lang="en-US" sz="2400" i="1" dirty="0">
                <a:solidFill>
                  <a:srgbClr val="A06D3A"/>
                </a:solidFill>
              </a:rPr>
              <a:t>// stop if list is empty!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    </a:t>
            </a:r>
            <a:r>
              <a:rPr lang="en-US" sz="2400" dirty="0" err="1">
                <a:solidFill>
                  <a:srgbClr val="A06D3A"/>
                </a:solidFill>
              </a:rPr>
              <a:t>printInReverse</a:t>
            </a:r>
            <a:r>
              <a:rPr lang="en-US" sz="2400" dirty="0">
                <a:solidFill>
                  <a:srgbClr val="A06D3A"/>
                </a:solidFill>
              </a:rPr>
              <a:t>(</a:t>
            </a:r>
            <a:r>
              <a:rPr lang="en-US" sz="2400" dirty="0" err="1">
                <a:solidFill>
                  <a:srgbClr val="A06D3A"/>
                </a:solidFill>
              </a:rPr>
              <a:t>first.next</a:t>
            </a:r>
            <a:r>
              <a:rPr lang="en-US" sz="2400" dirty="0">
                <a:solidFill>
                  <a:srgbClr val="A06D3A"/>
                </a:solidFill>
              </a:rPr>
              <a:t>);       </a:t>
            </a:r>
            <a:r>
              <a:rPr lang="en-US" sz="2400" i="1" dirty="0">
                <a:solidFill>
                  <a:srgbClr val="A06D3A"/>
                </a:solidFill>
              </a:rPr>
              <a:t>// smaller!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    </a:t>
            </a:r>
            <a:r>
              <a:rPr lang="en-US" sz="2400" dirty="0" err="1">
                <a:solidFill>
                  <a:srgbClr val="A06D3A"/>
                </a:solidFill>
              </a:rPr>
              <a:t>System.out.println</a:t>
            </a:r>
            <a:r>
              <a:rPr lang="en-US" sz="2400" dirty="0">
                <a:solidFill>
                  <a:srgbClr val="A06D3A"/>
                </a:solidFill>
              </a:rPr>
              <a:t>(</a:t>
            </a:r>
            <a:r>
              <a:rPr lang="en-US" sz="2400" dirty="0" err="1">
                <a:solidFill>
                  <a:srgbClr val="A06D3A"/>
                </a:solidFill>
              </a:rPr>
              <a:t>first.data</a:t>
            </a:r>
            <a:r>
              <a:rPr lang="en-US" sz="2400" dirty="0">
                <a:solidFill>
                  <a:srgbClr val="A06D3A"/>
                </a:solidFill>
              </a:rPr>
              <a:t> + " ");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write recurrence relation</a:t>
            </a:r>
          </a:p>
          <a:p>
            <a:pPr lvl="1">
              <a:defRPr/>
            </a:pPr>
            <a:r>
              <a:rPr lang="en-CA" dirty="0"/>
              <a:t>solve order of magnitude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Next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Faster </a:t>
            </a:r>
            <a:r>
              <a:rPr lang="en-CA"/>
              <a:t>sorting methods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Recursive Countdown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Print the numbers from N down to 1</a:t>
            </a:r>
          </a:p>
          <a:p>
            <a:pPr lvl="1">
              <a:defRPr/>
            </a:pPr>
            <a:r>
              <a:rPr lang="en-CA" dirty="0"/>
              <a:t>recursive method (stop when N is zero)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</a:rPr>
              <a:t>countDownFrom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if (n &gt; 0) {			</a:t>
            </a:r>
            <a:r>
              <a:rPr lang="en-CA" sz="2400" i="1" dirty="0"/>
              <a:t>// STOP if n == 0!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(n + " 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countDownFrom</a:t>
            </a:r>
            <a:r>
              <a:rPr lang="en-CA" sz="2400" dirty="0">
                <a:solidFill>
                  <a:schemeClr val="accent1"/>
                </a:solidFill>
              </a:rPr>
              <a:t>(n - 1);	</a:t>
            </a:r>
            <a:r>
              <a:rPr lang="en-CA" sz="2400" i="1" dirty="0"/>
              <a:t>// SMALLER!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267200" y="6096000"/>
            <a:ext cx="4495800" cy="4572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CA" b="1">
                <a:latin typeface="Courier New" pitchFamily="49" charset="0"/>
                <a:cs typeface="Courier New" pitchFamily="49" charset="0"/>
              </a:rPr>
              <a:t>10</a:t>
            </a:r>
            <a:r>
              <a:rPr lang="en-CA">
                <a:latin typeface="Courier New" pitchFamily="49" charset="0"/>
                <a:cs typeface="Courier New" pitchFamily="49" charset="0"/>
              </a:rPr>
              <a:t> 9 8 7 6 5 4 3 2 1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75" y="5715000"/>
            <a:ext cx="1235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dirty="0">
                <a:solidFill>
                  <a:schemeClr val="bg2"/>
                </a:solidFill>
              </a:rPr>
              <a:t>print 10;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76788" y="5710238"/>
            <a:ext cx="2995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count down from 9 ….</a:t>
            </a:r>
          </a:p>
        </p:txBody>
      </p:sp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3090863" y="5334000"/>
            <a:ext cx="3167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>
                <a:solidFill>
                  <a:schemeClr val="bg2"/>
                </a:solidFill>
              </a:rPr>
              <a:t>to count down from 10: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Recursive Countdown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Print the numbers from N down to 1</a:t>
            </a:r>
          </a:p>
          <a:p>
            <a:pPr lvl="1">
              <a:defRPr/>
            </a:pPr>
            <a:r>
              <a:rPr lang="en-CA" dirty="0"/>
              <a:t>recursive method (stop when N is zero)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</a:rPr>
              <a:t>countDownFrom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if (n &gt; 0) {			</a:t>
            </a:r>
            <a:r>
              <a:rPr lang="en-CA" sz="2400" i="1" dirty="0"/>
              <a:t>// STOP if n == 0!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(n + " 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countDownFrom</a:t>
            </a:r>
            <a:r>
              <a:rPr lang="en-CA" sz="2400" dirty="0">
                <a:solidFill>
                  <a:schemeClr val="accent1"/>
                </a:solidFill>
              </a:rPr>
              <a:t>(n - 1);	</a:t>
            </a:r>
            <a:r>
              <a:rPr lang="en-CA" sz="2400" i="1" dirty="0"/>
              <a:t>// SMALLER!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267200" y="6096000"/>
            <a:ext cx="4495800" cy="4572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r>
              <a:rPr lang="en-CA" dirty="0">
                <a:solidFill>
                  <a:schemeClr val="bg2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9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8 7 6 5 4 3 2 1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14800" y="5715000"/>
            <a:ext cx="1081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>
                <a:solidFill>
                  <a:schemeClr val="bg2"/>
                </a:solidFill>
              </a:rPr>
              <a:t>print 9;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64138" y="5710238"/>
            <a:ext cx="299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count down from 8….</a:t>
            </a:r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>
            <a:off x="3090863" y="5334000"/>
            <a:ext cx="2935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>
                <a:solidFill>
                  <a:schemeClr val="bg2"/>
                </a:solidFill>
              </a:rPr>
              <a:t>to count down from 9: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Recursive Countdown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Print the numbers from N down to 1</a:t>
            </a:r>
          </a:p>
          <a:p>
            <a:pPr lvl="1">
              <a:defRPr/>
            </a:pPr>
            <a:r>
              <a:rPr lang="en-CA" dirty="0"/>
              <a:t>recursive method (stop when N is zero)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</a:rPr>
              <a:t>countDownFrom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if (n &gt; 0) {			</a:t>
            </a:r>
            <a:r>
              <a:rPr lang="en-CA" sz="2400" i="1" dirty="0"/>
              <a:t>// STOP if n == 0!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(n + " 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countDownFrom</a:t>
            </a:r>
            <a:r>
              <a:rPr lang="en-CA" sz="2400" dirty="0">
                <a:solidFill>
                  <a:schemeClr val="accent1"/>
                </a:solidFill>
              </a:rPr>
              <a:t>(n - 1);	</a:t>
            </a:r>
            <a:r>
              <a:rPr lang="en-CA" sz="2400" i="1" dirty="0"/>
              <a:t>// SMALLER!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267200" y="6096000"/>
            <a:ext cx="4495800" cy="4572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r>
              <a:rPr lang="en-CA" dirty="0">
                <a:solidFill>
                  <a:schemeClr val="bg2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10 9 8 7 6 5 4 3 2 1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124700" y="5710238"/>
            <a:ext cx="171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bg2"/>
                </a:solidFill>
              </a:rPr>
              <a:t>(do nothing)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3090863" y="5334000"/>
            <a:ext cx="2935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>
                <a:solidFill>
                  <a:schemeClr val="bg2"/>
                </a:solidFill>
              </a:rPr>
              <a:t>to count down from 0: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Recursive Functions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Function defined in terms of itself</a:t>
            </a:r>
          </a:p>
          <a:p>
            <a:pPr lvl="1">
              <a:defRPr/>
            </a:pPr>
            <a:r>
              <a:rPr lang="en-US" dirty="0"/>
              <a:t>one or more STOPs (“base case(s)”)</a:t>
            </a:r>
          </a:p>
          <a:p>
            <a:pPr lvl="1">
              <a:defRPr/>
            </a:pPr>
            <a:r>
              <a:rPr lang="en-US" dirty="0"/>
              <a:t>one or more SMALLERs (“recursive case(s)”)</a:t>
            </a:r>
          </a:p>
        </p:txBody>
      </p:sp>
      <p:grpSp>
        <p:nvGrpSpPr>
          <p:cNvPr id="13316" name="Group 5"/>
          <p:cNvGrpSpPr>
            <a:grpSpLocks/>
          </p:cNvGrpSpPr>
          <p:nvPr/>
        </p:nvGrpSpPr>
        <p:grpSpPr bwMode="auto">
          <a:xfrm>
            <a:off x="1558925" y="3657600"/>
            <a:ext cx="4960938" cy="863600"/>
            <a:chOff x="1376" y="1872"/>
            <a:chExt cx="3125" cy="544"/>
          </a:xfrm>
        </p:grpSpPr>
        <p:sp>
          <p:nvSpPr>
            <p:cNvPr id="13321" name="Text Box 6"/>
            <p:cNvSpPr txBox="1">
              <a:spLocks noChangeArrowheads="1"/>
            </p:cNvSpPr>
            <p:nvPr/>
          </p:nvSpPr>
          <p:spPr bwMode="auto">
            <a:xfrm>
              <a:off x="1376" y="2008"/>
              <a:ext cx="57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n! =</a:t>
              </a:r>
            </a:p>
          </p:txBody>
        </p:sp>
        <p:sp>
          <p:nvSpPr>
            <p:cNvPr id="13322" name="Text Box 7"/>
            <p:cNvSpPr txBox="1">
              <a:spLocks noChangeArrowheads="1"/>
            </p:cNvSpPr>
            <p:nvPr/>
          </p:nvSpPr>
          <p:spPr bwMode="auto">
            <a:xfrm>
              <a:off x="2176" y="1893"/>
              <a:ext cx="2325" cy="5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1		if n == 0</a:t>
              </a:r>
              <a:endParaRPr lang="en-US" i="1">
                <a:solidFill>
                  <a:schemeClr val="accent1"/>
                </a:solidFill>
                <a:latin typeface="Courier New" pitchFamily="49" charset="0"/>
              </a:endParaRPr>
            </a:p>
            <a:p>
              <a:pPr algn="l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n*(n-1)!	otherwise</a:t>
              </a:r>
              <a:endParaRPr lang="en-US" i="1">
                <a:solidFill>
                  <a:schemeClr val="accent1"/>
                </a:solidFill>
                <a:latin typeface="Courier New" pitchFamily="49" charset="0"/>
              </a:endParaRPr>
            </a:p>
          </p:txBody>
        </p:sp>
        <p:sp>
          <p:nvSpPr>
            <p:cNvPr id="13323" name="AutoShape 8"/>
            <p:cNvSpPr>
              <a:spLocks/>
            </p:cNvSpPr>
            <p:nvPr/>
          </p:nvSpPr>
          <p:spPr bwMode="auto">
            <a:xfrm>
              <a:off x="1958" y="1872"/>
              <a:ext cx="211" cy="528"/>
            </a:xfrm>
            <a:prstGeom prst="leftBrace">
              <a:avLst>
                <a:gd name="adj1" fmla="val 20853"/>
                <a:gd name="adj2" fmla="val 50000"/>
              </a:avLst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>
                <a:solidFill>
                  <a:schemeClr val="accent1"/>
                </a:solidFill>
              </a:endParaRPr>
            </a:p>
          </p:txBody>
        </p:sp>
      </p:grpSp>
      <p:grpSp>
        <p:nvGrpSpPr>
          <p:cNvPr id="13317" name="Group 17"/>
          <p:cNvGrpSpPr>
            <a:grpSpLocks/>
          </p:cNvGrpSpPr>
          <p:nvPr/>
        </p:nvGrpSpPr>
        <p:grpSpPr bwMode="auto">
          <a:xfrm>
            <a:off x="828675" y="4800600"/>
            <a:ext cx="7537451" cy="1219200"/>
            <a:chOff x="1099" y="2592"/>
            <a:chExt cx="4748" cy="768"/>
          </a:xfrm>
        </p:grpSpPr>
        <p:sp>
          <p:nvSpPr>
            <p:cNvPr id="13318" name="Text Box 10"/>
            <p:cNvSpPr txBox="1">
              <a:spLocks noChangeArrowheads="1"/>
            </p:cNvSpPr>
            <p:nvPr/>
          </p:nvSpPr>
          <p:spPr bwMode="auto">
            <a:xfrm>
              <a:off x="1099" y="2832"/>
              <a:ext cx="103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dirty="0">
                  <a:solidFill>
                    <a:schemeClr val="accent1"/>
                  </a:solidFill>
                  <a:latin typeface="Courier New" pitchFamily="49" charset="0"/>
                </a:rPr>
                <a:t>Fib(n) =</a:t>
              </a:r>
            </a:p>
          </p:txBody>
        </p:sp>
        <p:sp>
          <p:nvSpPr>
            <p:cNvPr id="13319" name="Text Box 11"/>
            <p:cNvSpPr txBox="1">
              <a:spLocks noChangeArrowheads="1"/>
            </p:cNvSpPr>
            <p:nvPr/>
          </p:nvSpPr>
          <p:spPr bwMode="auto">
            <a:xfrm>
              <a:off x="2359" y="2603"/>
              <a:ext cx="3488" cy="7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0</a:t>
              </a:r>
              <a:r>
                <a:rPr lang="en-US" dirty="0">
                  <a:solidFill>
                    <a:schemeClr val="accent1"/>
                  </a:solidFill>
                  <a:latin typeface="Courier New" pitchFamily="49" charset="0"/>
                </a:rPr>
                <a:t>				if n == 0</a:t>
              </a:r>
            </a:p>
            <a:p>
              <a:pPr algn="l"/>
              <a:r>
                <a:rPr lang="en-US" dirty="0">
                  <a:solidFill>
                    <a:schemeClr val="accent1"/>
                  </a:solidFill>
                  <a:latin typeface="Courier New" pitchFamily="49" charset="0"/>
                </a:rPr>
                <a:t>1				if n == 1</a:t>
              </a:r>
            </a:p>
            <a:p>
              <a:pPr algn="l"/>
              <a:r>
                <a:rPr lang="en-US" dirty="0">
                  <a:solidFill>
                    <a:schemeClr val="accent1"/>
                  </a:solidFill>
                  <a:latin typeface="Courier New" pitchFamily="49" charset="0"/>
                </a:rPr>
                <a:t>Fib(n–1)+Fib(n–2)	otherwise</a:t>
              </a:r>
            </a:p>
          </p:txBody>
        </p:sp>
        <p:sp>
          <p:nvSpPr>
            <p:cNvPr id="13320" name="AutoShape 12"/>
            <p:cNvSpPr>
              <a:spLocks/>
            </p:cNvSpPr>
            <p:nvPr/>
          </p:nvSpPr>
          <p:spPr bwMode="auto">
            <a:xfrm>
              <a:off x="2112" y="2592"/>
              <a:ext cx="240" cy="768"/>
            </a:xfrm>
            <a:prstGeom prst="leftBrace">
              <a:avLst>
                <a:gd name="adj1" fmla="val 26667"/>
                <a:gd name="adj2" fmla="val 50000"/>
              </a:avLst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Factorial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Product of numbers from N down to 1</a:t>
            </a:r>
          </a:p>
          <a:p>
            <a:pPr lvl="1">
              <a:defRPr/>
            </a:pPr>
            <a:r>
              <a:rPr lang="en-CA" dirty="0"/>
              <a:t>recursive method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factorial(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if (n &gt; 0)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return n * factorial(n - 1);	</a:t>
            </a:r>
            <a:r>
              <a:rPr lang="en-CA" sz="2400" i="1" dirty="0"/>
              <a:t>// smaller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} else {</a:t>
            </a:r>
            <a:endParaRPr lang="en-CA" sz="2400" i="1" dirty="0">
              <a:solidFill>
                <a:schemeClr val="accent1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return 1; 			</a:t>
            </a:r>
            <a:r>
              <a:rPr lang="en-CA" sz="2400" i="1" dirty="0"/>
              <a:t>// stop</a:t>
            </a:r>
            <a:endParaRPr lang="en-CA" sz="2400" dirty="0"/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2024-09-Sorting</Template>
  <TotalTime>1298</TotalTime>
  <Words>3641</Words>
  <Application>Microsoft Office PowerPoint</Application>
  <PresentationFormat>On-screen Show (4:3)</PresentationFormat>
  <Paragraphs>592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Calibri</vt:lpstr>
      <vt:lpstr>Courier New</vt:lpstr>
      <vt:lpstr>Symbol</vt:lpstr>
      <vt:lpstr>Times New Roman</vt:lpstr>
      <vt:lpstr>Wingdings</vt:lpstr>
      <vt:lpstr>06loops</vt:lpstr>
      <vt:lpstr> Recursion</vt:lpstr>
      <vt:lpstr>Outline</vt:lpstr>
      <vt:lpstr>What is Recursion</vt:lpstr>
      <vt:lpstr>Coding Recursively</vt:lpstr>
      <vt:lpstr>Recursive Countdown</vt:lpstr>
      <vt:lpstr>Recursive Countdown</vt:lpstr>
      <vt:lpstr>Recursive Countdown</vt:lpstr>
      <vt:lpstr>Recursive Functions</vt:lpstr>
      <vt:lpstr>The Factorial Method</vt:lpstr>
      <vt:lpstr>Getting Smaller</vt:lpstr>
      <vt:lpstr>Calling a Recursive Function</vt:lpstr>
      <vt:lpstr>Towers of Hanoi</vt:lpstr>
      <vt:lpstr>Recursion with Arrays</vt:lpstr>
      <vt:lpstr>Example Array Recursion</vt:lpstr>
      <vt:lpstr>Print Array in Reverse</vt:lpstr>
      <vt:lpstr>Another Example</vt:lpstr>
      <vt:lpstr>Exercise</vt:lpstr>
      <vt:lpstr>Working From Both Ends</vt:lpstr>
      <vt:lpstr>Working From Both Ends</vt:lpstr>
      <vt:lpstr>Working From Both Ends</vt:lpstr>
      <vt:lpstr>Array Splitting</vt:lpstr>
      <vt:lpstr>Array Splitting</vt:lpstr>
      <vt:lpstr>Defensive Programming</vt:lpstr>
      <vt:lpstr>Array Recursion Exercise</vt:lpstr>
      <vt:lpstr>Recursive Algorithm Analysis</vt:lpstr>
      <vt:lpstr>Work for printInReverse (Array)</vt:lpstr>
      <vt:lpstr>Recurrence Relation</vt:lpstr>
      <vt:lpstr>Solving by Inspection</vt:lpstr>
      <vt:lpstr>Solving by Inspection</vt:lpstr>
      <vt:lpstr>Solving by Inspection: Linear</vt:lpstr>
      <vt:lpstr>Solving by Inspection: Quadratic</vt:lpstr>
      <vt:lpstr>Proving Your Formula</vt:lpstr>
      <vt:lpstr>Proof by Induction (Linear)</vt:lpstr>
      <vt:lpstr>Proof by Induction (Quadratic)</vt:lpstr>
      <vt:lpstr>Exercise</vt:lpstr>
      <vt:lpstr>Analyzing Array Splitting</vt:lpstr>
      <vt:lpstr>Analyzing Array Splitting</vt:lpstr>
      <vt:lpstr>Array Splitting</vt:lpstr>
      <vt:lpstr>findMaximum by Splitting</vt:lpstr>
      <vt:lpstr>Proof by Induction (Part 1)</vt:lpstr>
      <vt:lpstr>Proof by Induction (Part 2)</vt:lpstr>
      <vt:lpstr>Towers of Hanoi</vt:lpstr>
      <vt:lpstr>Solve by Inspection</vt:lpstr>
      <vt:lpstr>Proof by Induction</vt:lpstr>
      <vt:lpstr>Exercise</vt:lpstr>
      <vt:lpstr>Next Time</vt:lpstr>
    </vt:vector>
  </TitlesOfParts>
  <Company>St. Mary's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Mark Young</dc:creator>
  <cp:lastModifiedBy>Mark Young</cp:lastModifiedBy>
  <cp:revision>33</cp:revision>
  <dcterms:created xsi:type="dcterms:W3CDTF">1999-07-05T20:08:04Z</dcterms:created>
  <dcterms:modified xsi:type="dcterms:W3CDTF">2024-03-15T14:38:25Z</dcterms:modified>
</cp:coreProperties>
</file>