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75"/>
  </p:notesMasterIdLst>
  <p:sldIdLst>
    <p:sldId id="405" r:id="rId2"/>
    <p:sldId id="264" r:id="rId3"/>
    <p:sldId id="265" r:id="rId4"/>
    <p:sldId id="349" r:id="rId5"/>
    <p:sldId id="350" r:id="rId6"/>
    <p:sldId id="352" r:id="rId7"/>
    <p:sldId id="353" r:id="rId8"/>
    <p:sldId id="258" r:id="rId9"/>
    <p:sldId id="354" r:id="rId10"/>
    <p:sldId id="259" r:id="rId11"/>
    <p:sldId id="275" r:id="rId12"/>
    <p:sldId id="364" r:id="rId13"/>
    <p:sldId id="311" r:id="rId14"/>
    <p:sldId id="312" r:id="rId15"/>
    <p:sldId id="366" r:id="rId16"/>
    <p:sldId id="318" r:id="rId17"/>
    <p:sldId id="367" r:id="rId18"/>
    <p:sldId id="326" r:id="rId19"/>
    <p:sldId id="368" r:id="rId20"/>
    <p:sldId id="369" r:id="rId21"/>
    <p:sldId id="334" r:id="rId22"/>
    <p:sldId id="370" r:id="rId23"/>
    <p:sldId id="393" r:id="rId24"/>
    <p:sldId id="338" r:id="rId25"/>
    <p:sldId id="768" r:id="rId26"/>
    <p:sldId id="769" r:id="rId27"/>
    <p:sldId id="770" r:id="rId28"/>
    <p:sldId id="771" r:id="rId29"/>
    <p:sldId id="772" r:id="rId30"/>
    <p:sldId id="773" r:id="rId31"/>
    <p:sldId id="774" r:id="rId32"/>
    <p:sldId id="775" r:id="rId33"/>
    <p:sldId id="776" r:id="rId34"/>
    <p:sldId id="777" r:id="rId35"/>
    <p:sldId id="778" r:id="rId36"/>
    <p:sldId id="779" r:id="rId37"/>
    <p:sldId id="780" r:id="rId38"/>
    <p:sldId id="863" r:id="rId39"/>
    <p:sldId id="864" r:id="rId40"/>
    <p:sldId id="781" r:id="rId41"/>
    <p:sldId id="782" r:id="rId42"/>
    <p:sldId id="790" r:id="rId43"/>
    <p:sldId id="791" r:id="rId44"/>
    <p:sldId id="792" r:id="rId45"/>
    <p:sldId id="793" r:id="rId46"/>
    <p:sldId id="794" r:id="rId47"/>
    <p:sldId id="795" r:id="rId48"/>
    <p:sldId id="796" r:id="rId49"/>
    <p:sldId id="797" r:id="rId50"/>
    <p:sldId id="798" r:id="rId51"/>
    <p:sldId id="799" r:id="rId52"/>
    <p:sldId id="800" r:id="rId53"/>
    <p:sldId id="801" r:id="rId54"/>
    <p:sldId id="802" r:id="rId55"/>
    <p:sldId id="803" r:id="rId56"/>
    <p:sldId id="804" r:id="rId57"/>
    <p:sldId id="805" r:id="rId58"/>
    <p:sldId id="806" r:id="rId59"/>
    <p:sldId id="807" r:id="rId60"/>
    <p:sldId id="808" r:id="rId61"/>
    <p:sldId id="809" r:id="rId62"/>
    <p:sldId id="816" r:id="rId63"/>
    <p:sldId id="817" r:id="rId64"/>
    <p:sldId id="818" r:id="rId65"/>
    <p:sldId id="819" r:id="rId66"/>
    <p:sldId id="895" r:id="rId67"/>
    <p:sldId id="815" r:id="rId68"/>
    <p:sldId id="897" r:id="rId69"/>
    <p:sldId id="898" r:id="rId70"/>
    <p:sldId id="899" r:id="rId71"/>
    <p:sldId id="900" r:id="rId72"/>
    <p:sldId id="901" r:id="rId73"/>
    <p:sldId id="820" r:id="rId7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FF33"/>
    <a:srgbClr val="66FF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6339D3-383A-41B4-ACAF-F258186C3B1F}" v="5" dt="2024-03-15T14:29:54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3" autoAdjust="0"/>
    <p:restoredTop sz="90929"/>
  </p:normalViewPr>
  <p:slideViewPr>
    <p:cSldViewPr>
      <p:cViewPr varScale="1">
        <p:scale>
          <a:sx n="102" d="100"/>
          <a:sy n="102" d="100"/>
        </p:scale>
        <p:origin x="62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8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Young" userId="055a4c4f-05b9-4cd6-bda8-0cc88b7b58d3" providerId="ADAL" clId="{08115723-D496-49E2-A3A9-CF3226E3714A}"/>
    <pc:docChg chg="undo redo custSel modSld">
      <pc:chgData name="Mark Young" userId="055a4c4f-05b9-4cd6-bda8-0cc88b7b58d3" providerId="ADAL" clId="{08115723-D496-49E2-A3A9-CF3226E3714A}" dt="2021-08-02T15:55:53.258" v="35" actId="26606"/>
      <pc:docMkLst>
        <pc:docMk/>
      </pc:docMkLst>
      <pc:sldChg chg="modSp mod">
        <pc:chgData name="Mark Young" userId="055a4c4f-05b9-4cd6-bda8-0cc88b7b58d3" providerId="ADAL" clId="{08115723-D496-49E2-A3A9-CF3226E3714A}" dt="2021-08-02T15:55:41.058" v="33"/>
        <pc:sldMkLst>
          <pc:docMk/>
          <pc:sldMk cId="0" sldId="256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56"/>
            <ac:spMk id="2051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25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58"/>
            <ac:spMk id="512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58"/>
            <ac:spMk id="512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259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59"/>
            <ac:spMk id="6146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59"/>
            <ac:spMk id="6147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26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64"/>
            <ac:spMk id="14338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64"/>
            <ac:spMk id="14339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265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65"/>
            <ac:spMk id="1536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65"/>
            <ac:spMk id="1536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275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75"/>
            <ac:spMk id="2560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275"/>
            <ac:spMk id="2560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11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1"/>
            <ac:spMk id="8194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1"/>
            <ac:spMk id="8195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12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2"/>
            <ac:spMk id="1024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2"/>
            <ac:spMk id="1024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1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8"/>
            <ac:spMk id="14338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18"/>
            <ac:spMk id="14339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26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26"/>
            <ac:spMk id="2048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26"/>
            <ac:spMk id="2048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3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34"/>
            <ac:spMk id="124930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34"/>
            <ac:spMk id="124931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3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38"/>
            <ac:spMk id="26626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38"/>
            <ac:spMk id="26627" creationId="{00000000-0000-0000-0000-000000000000}"/>
          </ac:spMkLst>
        </pc:spChg>
      </pc:sldChg>
      <pc:sldChg chg="addSp delSp modSp mod modClrScheme chgLayout">
        <pc:chgData name="Mark Young" userId="055a4c4f-05b9-4cd6-bda8-0cc88b7b58d3" providerId="ADAL" clId="{08115723-D496-49E2-A3A9-CF3226E3714A}" dt="2021-08-02T15:55:53.258" v="35" actId="26606"/>
        <pc:sldMkLst>
          <pc:docMk/>
          <pc:sldMk cId="0" sldId="346"/>
        </pc:sldMkLst>
        <pc:spChg chg="mod">
          <ac:chgData name="Mark Young" userId="055a4c4f-05b9-4cd6-bda8-0cc88b7b58d3" providerId="ADAL" clId="{08115723-D496-49E2-A3A9-CF3226E3714A}" dt="2021-08-02T15:55:53.258" v="35" actId="26606"/>
          <ac:spMkLst>
            <pc:docMk/>
            <pc:sldMk cId="0" sldId="346"/>
            <ac:spMk id="3" creationId="{00000000-0000-0000-0000-000000000000}"/>
          </ac:spMkLst>
        </pc:spChg>
        <pc:spChg chg="add del mod">
          <ac:chgData name="Mark Young" userId="055a4c4f-05b9-4cd6-bda8-0cc88b7b58d3" providerId="ADAL" clId="{08115723-D496-49E2-A3A9-CF3226E3714A}" dt="2021-08-02T15:55:16.821" v="19" actId="26606"/>
          <ac:spMkLst>
            <pc:docMk/>
            <pc:sldMk cId="0" sldId="346"/>
            <ac:spMk id="71" creationId="{D6EDDB32-157B-4F26-8B7E-C0D9B4089CFA}"/>
          </ac:spMkLst>
        </pc:spChg>
        <pc:spChg chg="add del mod">
          <ac:chgData name="Mark Young" userId="055a4c4f-05b9-4cd6-bda8-0cc88b7b58d3" providerId="ADAL" clId="{08115723-D496-49E2-A3A9-CF3226E3714A}" dt="2021-08-02T15:55:22.878" v="23" actId="26606"/>
          <ac:spMkLst>
            <pc:docMk/>
            <pc:sldMk cId="0" sldId="346"/>
            <ac:spMk id="73" creationId="{9E2301F3-E4C9-4F11-9002-B1EBDB5210C1}"/>
          </ac:spMkLst>
        </pc:spChg>
        <pc:spChg chg="add del mod">
          <ac:chgData name="Mark Young" userId="055a4c4f-05b9-4cd6-bda8-0cc88b7b58d3" providerId="ADAL" clId="{08115723-D496-49E2-A3A9-CF3226E3714A}" dt="2021-08-02T15:55:22.878" v="23" actId="26606"/>
          <ac:spMkLst>
            <pc:docMk/>
            <pc:sldMk cId="0" sldId="346"/>
            <ac:spMk id="75" creationId="{07598B0E-6F37-48FA-A0D2-9ADE837AE3CC}"/>
          </ac:spMkLst>
        </pc:spChg>
        <pc:spChg chg="mod">
          <ac:chgData name="Mark Young" userId="055a4c4f-05b9-4cd6-bda8-0cc88b7b58d3" providerId="ADAL" clId="{08115723-D496-49E2-A3A9-CF3226E3714A}" dt="2021-08-02T15:55:53.258" v="35" actId="26606"/>
          <ac:spMkLst>
            <pc:docMk/>
            <pc:sldMk cId="0" sldId="346"/>
            <ac:spMk id="102402" creationId="{00000000-0000-0000-0000-000000000000}"/>
          </ac:spMkLst>
        </pc:spChg>
        <pc:spChg chg="add del mod">
          <ac:chgData name="Mark Young" userId="055a4c4f-05b9-4cd6-bda8-0cc88b7b58d3" providerId="ADAL" clId="{08115723-D496-49E2-A3A9-CF3226E3714A}" dt="2021-08-02T15:55:22.878" v="23" actId="26606"/>
          <ac:spMkLst>
            <pc:docMk/>
            <pc:sldMk cId="0" sldId="346"/>
            <ac:spMk id="102404" creationId="{E2A479D5-75C1-4BDE-8E0D-73A7ED9C95FC}"/>
          </ac:spMkLst>
        </pc:spChg>
        <pc:spChg chg="add del mod">
          <ac:chgData name="Mark Young" userId="055a4c4f-05b9-4cd6-bda8-0cc88b7b58d3" providerId="ADAL" clId="{08115723-D496-49E2-A3A9-CF3226E3714A}" dt="2021-08-02T15:55:25.780" v="25" actId="26606"/>
          <ac:spMkLst>
            <pc:docMk/>
            <pc:sldMk cId="0" sldId="346"/>
            <ac:spMk id="102406" creationId="{FF98A53E-9176-4A65-9624-B180F7D0340F}"/>
          </ac:spMkLst>
        </pc:spChg>
        <pc:spChg chg="add del mod">
          <ac:chgData name="Mark Young" userId="055a4c4f-05b9-4cd6-bda8-0cc88b7b58d3" providerId="ADAL" clId="{08115723-D496-49E2-A3A9-CF3226E3714A}" dt="2021-08-02T15:55:53.258" v="35" actId="26606"/>
          <ac:spMkLst>
            <pc:docMk/>
            <pc:sldMk cId="0" sldId="346"/>
            <ac:spMk id="102408" creationId="{99A344B4-E9EC-481E-924C-03C1B4D1366B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49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49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49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50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0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0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52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2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53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3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5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4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54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6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4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4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66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6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67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7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7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6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8"/>
            <ac:spMk id="2048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8"/>
            <ac:spMk id="2048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69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9"/>
            <ac:spMk id="2048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69"/>
            <ac:spMk id="2048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0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0"/>
            <ac:spMk id="2048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0"/>
            <ac:spMk id="2048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5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5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5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6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6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7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7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7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8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8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79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9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79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0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0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0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1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1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2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2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3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3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4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4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5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5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5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6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6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87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7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87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93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93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9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9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94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98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98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399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399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400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0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0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401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1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402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2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403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3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08115723-D496-49E2-A3A9-CF3226E3714A}" dt="2021-08-02T15:55:41.058" v="33"/>
        <pc:sldMkLst>
          <pc:docMk/>
          <pc:sldMk cId="0" sldId="404"/>
        </pc:sldMkLst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4"/>
            <ac:spMk id="2" creationId="{00000000-0000-0000-0000-000000000000}"/>
          </ac:spMkLst>
        </pc:spChg>
        <pc:spChg chg="mod">
          <ac:chgData name="Mark Young" userId="055a4c4f-05b9-4cd6-bda8-0cc88b7b58d3" providerId="ADAL" clId="{08115723-D496-49E2-A3A9-CF3226E3714A}" dt="2021-08-02T15:55:41.058" v="33"/>
          <ac:spMkLst>
            <pc:docMk/>
            <pc:sldMk cId="0" sldId="404"/>
            <ac:spMk id="3" creationId="{00000000-0000-0000-0000-000000000000}"/>
          </ac:spMkLst>
        </pc:spChg>
      </pc:sldChg>
    </pc:docChg>
  </pc:docChgLst>
  <pc:docChgLst>
    <pc:chgData name="Mark Young" userId="055a4c4f-05b9-4cd6-bda8-0cc88b7b58d3" providerId="ADAL" clId="{A56339D3-383A-41B4-ACAF-F258186C3B1F}"/>
    <pc:docChg chg="undo custSel modSld">
      <pc:chgData name="Mark Young" userId="055a4c4f-05b9-4cd6-bda8-0cc88b7b58d3" providerId="ADAL" clId="{A56339D3-383A-41B4-ACAF-F258186C3B1F}" dt="2024-03-15T14:38:21.616" v="109" actId="114"/>
      <pc:docMkLst>
        <pc:docMk/>
      </pc:docMkLst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25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3:47.204" v="15" actId="208"/>
        <pc:sldMkLst>
          <pc:docMk/>
          <pc:sldMk cId="0" sldId="258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58"/>
            <ac:spMk id="512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58"/>
            <ac:spMk id="512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32.962" v="13" actId="207"/>
          <ac:spMkLst>
            <pc:docMk/>
            <pc:sldMk cId="0" sldId="258"/>
            <ac:spMk id="1331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32.962" v="13" actId="207"/>
          <ac:spMkLst>
            <pc:docMk/>
            <pc:sldMk cId="0" sldId="258"/>
            <ac:spMk id="1331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42.303" v="14" actId="208"/>
          <ac:spMkLst>
            <pc:docMk/>
            <pc:sldMk cId="0" sldId="258"/>
            <ac:spMk id="1332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32.962" v="13" actId="207"/>
          <ac:spMkLst>
            <pc:docMk/>
            <pc:sldMk cId="0" sldId="258"/>
            <ac:spMk id="1332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32.962" v="13" actId="207"/>
          <ac:spMkLst>
            <pc:docMk/>
            <pc:sldMk cId="0" sldId="258"/>
            <ac:spMk id="1332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47.204" v="15" actId="208"/>
          <ac:spMkLst>
            <pc:docMk/>
            <pc:sldMk cId="0" sldId="258"/>
            <ac:spMk id="1332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5:14.719" v="26" actId="207"/>
        <pc:sldMkLst>
          <pc:docMk/>
          <pc:sldMk cId="0" sldId="259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59"/>
            <ac:spMk id="614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59"/>
            <ac:spMk id="614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5:08.768" v="25" actId="207"/>
          <ac:spMkLst>
            <pc:docMk/>
            <pc:sldMk cId="0" sldId="259"/>
            <ac:spMk id="1536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5:00.003" v="24" actId="207"/>
          <ac:spMkLst>
            <pc:docMk/>
            <pc:sldMk cId="0" sldId="259"/>
            <ac:spMk id="1536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4:56.145" v="23" actId="207"/>
          <ac:spMkLst>
            <pc:docMk/>
            <pc:sldMk cId="0" sldId="259"/>
            <ac:spMk id="1536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5:14.719" v="26" actId="207"/>
          <ac:spMkLst>
            <pc:docMk/>
            <pc:sldMk cId="0" sldId="259"/>
            <ac:spMk id="1536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4:37.139" v="19" actId="208"/>
          <ac:spMkLst>
            <pc:docMk/>
            <pc:sldMk cId="0" sldId="259"/>
            <ac:spMk id="15369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26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64"/>
            <ac:spMk id="1433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64"/>
            <ac:spMk id="14339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265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65"/>
            <ac:spMk id="1536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65"/>
            <ac:spMk id="1536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5:33.768" v="27" actId="207"/>
        <pc:sldMkLst>
          <pc:docMk/>
          <pc:sldMk cId="0" sldId="275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275"/>
            <ac:spMk id="2560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5:33.768" v="27" actId="207"/>
          <ac:spMkLst>
            <pc:docMk/>
            <pc:sldMk cId="0" sldId="275"/>
            <ac:spMk id="2560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11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1"/>
            <ac:spMk id="8194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1"/>
            <ac:spMk id="8195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6:50.872" v="35" actId="208"/>
        <pc:sldMkLst>
          <pc:docMk/>
          <pc:sldMk cId="0" sldId="312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2"/>
            <ac:spMk id="1024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2"/>
            <ac:spMk id="1024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2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2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3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3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3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3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50.872" v="35" actId="208"/>
          <ac:spMkLst>
            <pc:docMk/>
            <pc:sldMk cId="0" sldId="312"/>
            <ac:spMk id="30734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7:54.964" v="43" actId="208"/>
        <pc:sldMkLst>
          <pc:docMk/>
          <pc:sldMk cId="0" sldId="318"/>
        </pc:sldMkLst>
        <pc:spChg chg="mod">
          <ac:chgData name="Mark Young" userId="055a4c4f-05b9-4cd6-bda8-0cc88b7b58d3" providerId="ADAL" clId="{A56339D3-383A-41B4-ACAF-F258186C3B1F}" dt="2024-03-15T14:27:54.964" v="43" actId="208"/>
          <ac:spMkLst>
            <pc:docMk/>
            <pc:sldMk cId="0" sldId="318"/>
            <ac:spMk id="1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6.273" v="42" actId="207"/>
          <ac:spMkLst>
            <pc:docMk/>
            <pc:sldMk cId="0" sldId="318"/>
            <ac:spMk id="1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54.964" v="43" actId="208"/>
          <ac:spMkLst>
            <pc:docMk/>
            <pc:sldMk cId="0" sldId="318"/>
            <ac:spMk id="1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6.273" v="42" actId="207"/>
          <ac:spMkLst>
            <pc:docMk/>
            <pc:sldMk cId="0" sldId="318"/>
            <ac:spMk id="1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8"/>
            <ac:spMk id="1433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18"/>
            <ac:spMk id="1433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54.964" v="43" actId="208"/>
          <ac:spMkLst>
            <pc:docMk/>
            <pc:sldMk cId="0" sldId="318"/>
            <ac:spMk id="3277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6.273" v="42" actId="207"/>
          <ac:spMkLst>
            <pc:docMk/>
            <pc:sldMk cId="0" sldId="318"/>
            <ac:spMk id="3277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7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4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41.229" v="41" actId="122"/>
          <ac:spMkLst>
            <pc:docMk/>
            <pc:sldMk cId="0" sldId="318"/>
            <ac:spMk id="32785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2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26"/>
            <ac:spMk id="2048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26"/>
            <ac:spMk id="2048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0:09.884" v="57" actId="208"/>
        <pc:sldMkLst>
          <pc:docMk/>
          <pc:sldMk cId="0" sldId="334"/>
        </pc:sldMkLst>
        <pc:spChg chg="mod">
          <ac:chgData name="Mark Young" userId="055a4c4f-05b9-4cd6-bda8-0cc88b7b58d3" providerId="ADAL" clId="{A56339D3-383A-41B4-ACAF-F258186C3B1F}" dt="2024-03-15T14:30:09.884" v="57" actId="208"/>
          <ac:spMkLst>
            <pc:docMk/>
            <pc:sldMk cId="0" sldId="334"/>
            <ac:spMk id="1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4.131" v="54" actId="207"/>
          <ac:spMkLst>
            <pc:docMk/>
            <pc:sldMk cId="0" sldId="334"/>
            <ac:spMk id="1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0:09.884" v="57" actId="208"/>
          <ac:spMkLst>
            <pc:docMk/>
            <pc:sldMk cId="0" sldId="334"/>
            <ac:spMk id="14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4.131" v="54" actId="207"/>
          <ac:spMkLst>
            <pc:docMk/>
            <pc:sldMk cId="0" sldId="334"/>
            <ac:spMk id="1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0:09.884" v="57" actId="208"/>
          <ac:spMkLst>
            <pc:docMk/>
            <pc:sldMk cId="0" sldId="334"/>
            <ac:spMk id="1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4.131" v="54" actId="207"/>
          <ac:spMkLst>
            <pc:docMk/>
            <pc:sldMk cId="0" sldId="334"/>
            <ac:spMk id="1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89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4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59.538" v="56" actId="122"/>
          <ac:spMkLst>
            <pc:docMk/>
            <pc:sldMk cId="0" sldId="334"/>
            <ac:spMk id="3790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34"/>
            <ac:spMk id="12493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34"/>
            <ac:spMk id="124931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38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38"/>
            <ac:spMk id="2662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38"/>
            <ac:spMk id="26627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4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46"/>
            <ac:spMk id="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46"/>
            <ac:spMk id="102402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49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49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49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2:10.625" v="4" actId="207"/>
        <pc:sldMkLst>
          <pc:docMk/>
          <pc:sldMk cId="0" sldId="350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50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10.625" v="4" actId="207"/>
          <ac:spMkLst>
            <pc:docMk/>
            <pc:sldMk cId="0" sldId="350"/>
            <ac:spMk id="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1:36.183" v="1" actId="207"/>
          <ac:spMkLst>
            <pc:docMk/>
            <pc:sldMk cId="0" sldId="350"/>
            <ac:spMk id="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1:36.183" v="1" actId="207"/>
          <ac:spMkLst>
            <pc:docMk/>
            <pc:sldMk cId="0" sldId="350"/>
            <ac:spMk id="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1:36.183" v="1" actId="207"/>
          <ac:spMkLst>
            <pc:docMk/>
            <pc:sldMk cId="0" sldId="350"/>
            <ac:spMk id="922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2:44.814" v="8" actId="207"/>
        <pc:sldMkLst>
          <pc:docMk/>
          <pc:sldMk cId="0" sldId="352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52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44.814" v="8" actId="207"/>
          <ac:spMkLst>
            <pc:docMk/>
            <pc:sldMk cId="0" sldId="352"/>
            <ac:spMk id="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31.267" v="5" actId="207"/>
          <ac:spMkLst>
            <pc:docMk/>
            <pc:sldMk cId="0" sldId="352"/>
            <ac:spMk id="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31.267" v="5" actId="207"/>
          <ac:spMkLst>
            <pc:docMk/>
            <pc:sldMk cId="0" sldId="352"/>
            <ac:spMk id="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31.267" v="5" actId="207"/>
          <ac:spMkLst>
            <pc:docMk/>
            <pc:sldMk cId="0" sldId="352"/>
            <ac:spMk id="10247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3:18.370" v="12" actId="207"/>
        <pc:sldMkLst>
          <pc:docMk/>
          <pc:sldMk cId="0" sldId="353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53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3:18.370" v="12" actId="207"/>
          <ac:spMkLst>
            <pc:docMk/>
            <pc:sldMk cId="0" sldId="353"/>
            <ac:spMk id="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59.981" v="9" actId="207"/>
          <ac:spMkLst>
            <pc:docMk/>
            <pc:sldMk cId="0" sldId="353"/>
            <ac:spMk id="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2:59.981" v="9" actId="207"/>
          <ac:spMkLst>
            <pc:docMk/>
            <pc:sldMk cId="0" sldId="353"/>
            <ac:spMk id="11270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4:10.387" v="18" actId="207"/>
        <pc:sldMkLst>
          <pc:docMk/>
          <pc:sldMk cId="0" sldId="35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54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4:10.387" v="18" actId="207"/>
          <ac:spMkLst>
            <pc:docMk/>
            <pc:sldMk cId="0" sldId="354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6:13.356" v="33" actId="207"/>
        <pc:sldMkLst>
          <pc:docMk/>
          <pc:sldMk cId="0" sldId="36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4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6:13.356" v="33" actId="207"/>
          <ac:spMkLst>
            <pc:docMk/>
            <pc:sldMk cId="0" sldId="364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7:26.532" v="40" actId="20577"/>
        <pc:sldMkLst>
          <pc:docMk/>
          <pc:sldMk cId="0" sldId="36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6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7:26.532" v="40" actId="20577"/>
          <ac:spMkLst>
            <pc:docMk/>
            <pc:sldMk cId="0" sldId="36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67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7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7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28:50.012" v="49" actId="208"/>
        <pc:sldMkLst>
          <pc:docMk/>
          <pc:sldMk cId="0" sldId="368"/>
        </pc:sldMkLst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1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1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31.642" v="46" actId="207"/>
          <ac:spMkLst>
            <pc:docMk/>
            <pc:sldMk cId="0" sldId="368"/>
            <ac:spMk id="3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8"/>
            <ac:spMk id="2048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22.214" v="45" actId="1076"/>
          <ac:spMkLst>
            <pc:docMk/>
            <pc:sldMk cId="0" sldId="368"/>
            <ac:spMk id="2048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8:50.012" v="49" actId="208"/>
          <ac:spMkLst>
            <pc:docMk/>
            <pc:sldMk cId="0" sldId="368"/>
            <ac:spMk id="35845" creationId="{00000000-0000-0000-0000-000000000000}"/>
          </ac:spMkLst>
        </pc:sp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19" creationId="{00000000-0000-0000-0000-000000000000}"/>
          </ac:cxnSpMkLst>
        </pc:cxn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20" creationId="{00000000-0000-0000-0000-000000000000}"/>
          </ac:cxnSpMkLst>
        </pc:cxn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23" creationId="{00000000-0000-0000-0000-000000000000}"/>
          </ac:cxnSpMkLst>
        </pc:cxn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26" creationId="{00000000-0000-0000-0000-000000000000}"/>
          </ac:cxnSpMkLst>
        </pc:cxn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29" creationId="{00000000-0000-0000-0000-000000000000}"/>
          </ac:cxnSpMkLst>
        </pc:cxnChg>
        <pc:cxnChg chg="mod">
          <ac:chgData name="Mark Young" userId="055a4c4f-05b9-4cd6-bda8-0cc88b7b58d3" providerId="ADAL" clId="{A56339D3-383A-41B4-ACAF-F258186C3B1F}" dt="2024-03-15T14:28:50.012" v="49" actId="208"/>
          <ac:cxnSpMkLst>
            <pc:docMk/>
            <pc:sldMk cId="0" sldId="368"/>
            <ac:cxnSpMk id="32" creationId="{00000000-0000-0000-0000-000000000000}"/>
          </ac:cxnSpMkLst>
        </pc:cxnChg>
      </pc:sldChg>
      <pc:sldChg chg="modSp mod">
        <pc:chgData name="Mark Young" userId="055a4c4f-05b9-4cd6-bda8-0cc88b7b58d3" providerId="ADAL" clId="{A56339D3-383A-41B4-ACAF-F258186C3B1F}" dt="2024-03-15T14:29:34.723" v="53" actId="207"/>
        <pc:sldMkLst>
          <pc:docMk/>
          <pc:sldMk cId="0" sldId="369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69"/>
            <ac:spMk id="2048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9:34.723" v="53" actId="207"/>
          <ac:spMkLst>
            <pc:docMk/>
            <pc:sldMk cId="0" sldId="369"/>
            <ac:spMk id="2048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0:42.469" v="62" actId="207"/>
        <pc:sldMkLst>
          <pc:docMk/>
          <pc:sldMk cId="0" sldId="370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0"/>
            <ac:spMk id="2048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0:42.469" v="62" actId="207"/>
          <ac:spMkLst>
            <pc:docMk/>
            <pc:sldMk cId="0" sldId="370"/>
            <ac:spMk id="2048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75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5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5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2:24.649" v="81" actId="20577"/>
        <pc:sldMkLst>
          <pc:docMk/>
          <pc:sldMk cId="0" sldId="37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6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2:24.649" v="81" actId="20577"/>
          <ac:spMkLst>
            <pc:docMk/>
            <pc:sldMk cId="0" sldId="37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77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7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7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78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8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8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79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9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79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80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0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5:53.491" v="106" actId="207"/>
        <pc:sldMkLst>
          <pc:docMk/>
          <pc:sldMk cId="0" sldId="381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1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53.491" v="106" actId="207"/>
          <ac:spMkLst>
            <pc:docMk/>
            <pc:sldMk cId="0" sldId="38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82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2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83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3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8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4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4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85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5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5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8:21.616" v="109" actId="114"/>
        <pc:sldMkLst>
          <pc:docMk/>
          <pc:sldMk cId="0" sldId="386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6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8:21.616" v="109" actId="114"/>
          <ac:spMkLst>
            <pc:docMk/>
            <pc:sldMk cId="0" sldId="386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2:40.759" v="82" actId="207"/>
        <pc:sldMkLst>
          <pc:docMk/>
          <pc:sldMk cId="0" sldId="387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2:40.759" v="82" actId="207"/>
          <ac:spMkLst>
            <pc:docMk/>
            <pc:sldMk cId="0" sldId="387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1:10.663" v="66" actId="207"/>
        <pc:sldMkLst>
          <pc:docMk/>
          <pc:sldMk cId="0" sldId="393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93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1:10.663" v="66" actId="207"/>
          <ac:spMkLst>
            <pc:docMk/>
            <pc:sldMk cId="0" sldId="39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9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94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98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98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399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399"/>
            <ac:spMk id="2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400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0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0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401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1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402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2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A56339D3-383A-41B4-ACAF-F258186C3B1F}" dt="2024-03-15T14:20:21.005" v="0"/>
        <pc:sldMkLst>
          <pc:docMk/>
          <pc:sldMk cId="0" sldId="403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3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3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A56339D3-383A-41B4-ACAF-F258186C3B1F}" dt="2024-03-15T14:35:36.681" v="105" actId="1036"/>
        <pc:sldMkLst>
          <pc:docMk/>
          <pc:sldMk cId="0" sldId="404"/>
        </pc:sldMkLst>
        <pc:spChg chg="mod">
          <ac:chgData name="Mark Young" userId="055a4c4f-05b9-4cd6-bda8-0cc88b7b58d3" providerId="ADAL" clId="{A56339D3-383A-41B4-ACAF-F258186C3B1F}" dt="2024-03-15T14:20:21.005" v="0"/>
          <ac:spMkLst>
            <pc:docMk/>
            <pc:sldMk cId="0" sldId="404"/>
            <ac:spMk id="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15.340" v="102" actId="20577"/>
          <ac:spMkLst>
            <pc:docMk/>
            <pc:sldMk cId="0" sldId="404"/>
            <ac:spMk id="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30.959" v="103" actId="1035"/>
          <ac:spMkLst>
            <pc:docMk/>
            <pc:sldMk cId="0" sldId="404"/>
            <ac:spMk id="5427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30.959" v="103" actId="1035"/>
          <ac:spMkLst>
            <pc:docMk/>
            <pc:sldMk cId="0" sldId="404"/>
            <ac:spMk id="5427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30.959" v="103" actId="1035"/>
          <ac:spMkLst>
            <pc:docMk/>
            <pc:sldMk cId="0" sldId="404"/>
            <ac:spMk id="5427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30.959" v="103" actId="1035"/>
          <ac:spMkLst>
            <pc:docMk/>
            <pc:sldMk cId="0" sldId="404"/>
            <ac:spMk id="5427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43.371" v="88" actId="1035"/>
          <ac:spMkLst>
            <pc:docMk/>
            <pc:sldMk cId="0" sldId="404"/>
            <ac:spMk id="5428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5:36.681" v="105" actId="1036"/>
          <ac:spMkLst>
            <pc:docMk/>
            <pc:sldMk cId="0" sldId="404"/>
            <ac:spMk id="5428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43.371" v="88" actId="1035"/>
          <ac:spMkLst>
            <pc:docMk/>
            <pc:sldMk cId="0" sldId="404"/>
            <ac:spMk id="5428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43.371" v="88" actId="1035"/>
          <ac:spMkLst>
            <pc:docMk/>
            <pc:sldMk cId="0" sldId="404"/>
            <ac:spMk id="54284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43.371" v="88" actId="1035"/>
          <ac:spMkLst>
            <pc:docMk/>
            <pc:sldMk cId="0" sldId="404"/>
            <ac:spMk id="54285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43.371" v="88" actId="1035"/>
          <ac:spMkLst>
            <pc:docMk/>
            <pc:sldMk cId="0" sldId="404"/>
            <ac:spMk id="54286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87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88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89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90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91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92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93" creationId="{00000000-0000-0000-0000-000000000000}"/>
          </ac:spMkLst>
        </pc:spChg>
        <pc:spChg chg="mod">
          <ac:chgData name="Mark Young" userId="055a4c4f-05b9-4cd6-bda8-0cc88b7b58d3" providerId="ADAL" clId="{A56339D3-383A-41B4-ACAF-F258186C3B1F}" dt="2024-03-15T14:34:01.557" v="84" actId="208"/>
          <ac:spMkLst>
            <pc:docMk/>
            <pc:sldMk cId="0" sldId="404"/>
            <ac:spMk id="54294" creationId="{00000000-0000-0000-0000-000000000000}"/>
          </ac:spMkLst>
        </pc:spChg>
        <pc:grpChg chg="mod">
          <ac:chgData name="Mark Young" userId="055a4c4f-05b9-4cd6-bda8-0cc88b7b58d3" providerId="ADAL" clId="{A56339D3-383A-41B4-ACAF-F258186C3B1F}" dt="2024-03-15T14:34:43.371" v="88" actId="1035"/>
          <ac:grpSpMkLst>
            <pc:docMk/>
            <pc:sldMk cId="0" sldId="404"/>
            <ac:grpSpMk id="54282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3B447B7-958F-4B1B-BFB7-3A23B31BEB11}" type="datetimeFigureOut">
              <a:rPr lang="en-CA"/>
              <a:pPr>
                <a:defRPr/>
              </a:pPr>
              <a:t>2025-12-20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2CEEB58-ACCD-421F-9FB4-35AD8858965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D1D0E4-B804-493E-94B4-CBB64219E005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AC9C6E-F605-4532-84CC-35BC5ABE5A5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0A2DA1-DA69-437A-A861-2B152A7A56F6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8C7473-94C8-455D-84DB-9BFD6DF309C0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3F9A52-CAFE-40E6-8F15-415B34E8B4D9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64C807-F417-4C04-99BA-71E2C779BD63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56703A-2C23-4A26-B7CF-9553FE54887C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78027F-B3C7-4F9C-9B93-099E967D991F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60229E4-8A35-4B67-8CFF-506E3E59DED1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CA" altLang="en-US">
              <a:latin typeface="Times New Roman" pitchFamily="18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983067E-EF60-4D5A-84CF-CF10748E9059}" type="slidenum">
              <a:rPr lang="en-CA" altLang="en-US"/>
              <a:pPr/>
              <a:t>38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77561F8-E86A-4E55-A1BA-AEB408C4E184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B4DD86-4AA4-463B-A3C9-2C7AC6CD2FE0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3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02023A1-BB9D-4A54-AD8D-0B589025DB38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3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818E466-7170-4A64-946C-43C64725616E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46D545-9E7F-4A95-AD44-C64DC7D23853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3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7ECDECE7-0581-4977-8CA2-CE876830F69C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8B3E8C-C8DE-47FC-BE3F-6B86E194387B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BBEA1E-63EE-40FF-B984-E2FFA4DC324D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F56CE3-55D9-4EED-B257-704CB76FA79D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015F59-DAAE-44AC-8A2D-D5E58EA36121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149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371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1875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306097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627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127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2589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508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9047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60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557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12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9488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CBC8E-D62D-49C2-CB1B-E11481F342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Faster Sorting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AC101E-3D46-CE37-B1BB-090710A0A9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Recursion</a:t>
            </a:r>
          </a:p>
          <a:p>
            <a:r>
              <a:rPr lang="en-CA" dirty="0"/>
              <a:t>Recursive Sorting Methods</a:t>
            </a:r>
          </a:p>
        </p:txBody>
      </p:sp>
    </p:spTree>
    <p:extLst>
      <p:ext uri="{BB962C8B-B14F-4D97-AF65-F5344CB8AC3E}">
        <p14:creationId xmlns:p14="http://schemas.microsoft.com/office/powerpoint/2010/main" val="1981292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Getting Smaller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667000" algn="l"/>
                <a:tab pos="7334250" algn="r"/>
              </a:tabLst>
              <a:defRPr/>
            </a:pPr>
            <a:r>
              <a:rPr lang="en-US"/>
              <a:t>4! = 4 * 3!	Recursive Case	4 * 6 = 24</a:t>
            </a:r>
          </a:p>
          <a:p>
            <a:pPr>
              <a:tabLst>
                <a:tab pos="2667000" algn="l"/>
                <a:tab pos="7334250" algn="r"/>
              </a:tabLst>
              <a:defRPr/>
            </a:pPr>
            <a:r>
              <a:rPr lang="en-US"/>
              <a:t>3! = 3 * 2!	Recursive Case	3 * 2 = 6</a:t>
            </a:r>
          </a:p>
          <a:p>
            <a:pPr>
              <a:tabLst>
                <a:tab pos="2667000" algn="l"/>
                <a:tab pos="7334250" algn="r"/>
              </a:tabLst>
              <a:defRPr/>
            </a:pPr>
            <a:r>
              <a:rPr lang="en-US"/>
              <a:t>2! = 2 * 1!	Recursive Case	2 * 1 = 2</a:t>
            </a:r>
          </a:p>
          <a:p>
            <a:pPr>
              <a:tabLst>
                <a:tab pos="2667000" algn="l"/>
                <a:tab pos="7334250" algn="r"/>
              </a:tabLst>
              <a:defRPr/>
            </a:pPr>
            <a:r>
              <a:rPr lang="en-US"/>
              <a:t>1! = 1 * 0!	Recursive Case	1 * 1 = 1</a:t>
            </a:r>
          </a:p>
          <a:p>
            <a:pPr>
              <a:tabLst>
                <a:tab pos="2667000" algn="l"/>
                <a:tab pos="7334250" algn="r"/>
              </a:tabLst>
              <a:defRPr/>
            </a:pPr>
            <a:r>
              <a:rPr lang="en-US"/>
              <a:t>0! = 1	Base Case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1550988" y="5164136"/>
            <a:ext cx="4968876" cy="863599"/>
            <a:chOff x="1371" y="1872"/>
            <a:chExt cx="3130" cy="544"/>
          </a:xfrm>
        </p:grpSpPr>
        <p:sp>
          <p:nvSpPr>
            <p:cNvPr id="15367" name="Text Box 5"/>
            <p:cNvSpPr txBox="1">
              <a:spLocks noChangeArrowheads="1"/>
            </p:cNvSpPr>
            <p:nvPr/>
          </p:nvSpPr>
          <p:spPr bwMode="auto">
            <a:xfrm>
              <a:off x="1371" y="2008"/>
              <a:ext cx="581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n! =</a:t>
              </a:r>
            </a:p>
          </p:txBody>
        </p:sp>
        <p:sp>
          <p:nvSpPr>
            <p:cNvPr id="15368" name="Text Box 6"/>
            <p:cNvSpPr txBox="1">
              <a:spLocks noChangeArrowheads="1"/>
            </p:cNvSpPr>
            <p:nvPr/>
          </p:nvSpPr>
          <p:spPr bwMode="auto">
            <a:xfrm>
              <a:off x="2176" y="1893"/>
              <a:ext cx="2325" cy="5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dirty="0">
                  <a:solidFill>
                    <a:srgbClr val="00B050"/>
                  </a:solidFill>
                  <a:latin typeface="Courier New" pitchFamily="49" charset="0"/>
                </a:rPr>
                <a:t>1		if n == 0</a:t>
              </a:r>
            </a:p>
            <a:p>
              <a:pPr algn="l"/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n*(n-1)!	otherwise</a:t>
              </a:r>
            </a:p>
          </p:txBody>
        </p:sp>
        <p:sp>
          <p:nvSpPr>
            <p:cNvPr id="15369" name="AutoShape 7"/>
            <p:cNvSpPr>
              <a:spLocks/>
            </p:cNvSpPr>
            <p:nvPr/>
          </p:nvSpPr>
          <p:spPr bwMode="auto">
            <a:xfrm>
              <a:off x="1958" y="1872"/>
              <a:ext cx="211" cy="528"/>
            </a:xfrm>
            <a:prstGeom prst="leftBrace">
              <a:avLst>
                <a:gd name="adj1" fmla="val 20853"/>
                <a:gd name="adj2" fmla="val 50000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6400800" y="4876800"/>
            <a:ext cx="14446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rgbClr val="00B050"/>
                </a:solidFill>
              </a:rPr>
              <a:t>Base Case</a:t>
            </a:r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6400800" y="5867400"/>
            <a:ext cx="2070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accent1"/>
                </a:solidFill>
              </a:rPr>
              <a:t>Recursive Case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Calling a Recursive Function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Just like calling any other function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US" sz="2400" dirty="0" err="1">
                <a:solidFill>
                  <a:schemeClr val="accent1"/>
                </a:solidFill>
              </a:rPr>
              <a:t>System.out.println</a:t>
            </a:r>
            <a:r>
              <a:rPr lang="en-US" sz="2400" dirty="0">
                <a:solidFill>
                  <a:schemeClr val="accent1"/>
                </a:solidFill>
              </a:rPr>
              <a:t>(factorial(5));</a:t>
            </a:r>
          </a:p>
          <a:p>
            <a:pPr>
              <a:defRPr/>
            </a:pPr>
            <a:r>
              <a:rPr lang="en-US" dirty="0"/>
              <a:t>The function returns the factorial of what you give it</a:t>
            </a:r>
          </a:p>
          <a:p>
            <a:pPr lvl="1">
              <a:defRPr/>
            </a:pPr>
            <a:r>
              <a:rPr lang="en-US" dirty="0"/>
              <a:t>because </a:t>
            </a:r>
            <a:r>
              <a:rPr lang="en-US" i="1" dirty="0"/>
              <a:t>that’s what it does</a:t>
            </a:r>
          </a:p>
          <a:p>
            <a:pPr lvl="1">
              <a:defRPr/>
            </a:pPr>
            <a:r>
              <a:rPr lang="en-US" dirty="0"/>
              <a:t>it returns the factorial </a:t>
            </a:r>
            <a:r>
              <a:rPr lang="en-US" i="1" dirty="0"/>
              <a:t>every time you call it</a:t>
            </a:r>
            <a:endParaRPr lang="en-US" dirty="0"/>
          </a:p>
          <a:p>
            <a:pPr lvl="1">
              <a:defRPr/>
            </a:pPr>
            <a:r>
              <a:rPr lang="en-US" i="1" dirty="0"/>
              <a:t>including when you call it inside its definition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Towers of Hanoi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// ----- s == start, f == finish, x == extra ----- //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void </a:t>
            </a:r>
            <a:r>
              <a:rPr lang="en-CA" sz="2400" dirty="0" err="1">
                <a:solidFill>
                  <a:schemeClr val="accent1"/>
                </a:solidFill>
              </a:rPr>
              <a:t>hanoi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n, char s, char f, char x) {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(n &gt; 0) {	</a:t>
            </a:r>
            <a:r>
              <a:rPr lang="en-CA" sz="2400" i="1" dirty="0"/>
              <a:t>// </a:t>
            </a:r>
            <a:r>
              <a:rPr lang="en-CA" sz="2400" b="1" i="1" dirty="0"/>
              <a:t>stop</a:t>
            </a:r>
            <a:r>
              <a:rPr lang="en-CA" sz="2400" i="1" dirty="0"/>
              <a:t> if n == 0</a:t>
            </a:r>
            <a:endParaRPr lang="en-CA" sz="24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hanoi</a:t>
            </a:r>
            <a:r>
              <a:rPr lang="en-CA" sz="2400" dirty="0">
                <a:solidFill>
                  <a:schemeClr val="accent1"/>
                </a:solidFill>
              </a:rPr>
              <a:t>(n - 1, s, x, f);	</a:t>
            </a:r>
            <a:r>
              <a:rPr lang="en-CA" sz="2400" i="1" dirty="0"/>
              <a:t>// </a:t>
            </a:r>
            <a:r>
              <a:rPr lang="en-CA" sz="2400" b="1" i="1" dirty="0"/>
              <a:t>smaller</a:t>
            </a:r>
            <a:r>
              <a:rPr lang="en-CA" sz="2400" i="1" dirty="0"/>
              <a:t> from start to extra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("Move a disk from " 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dirty="0">
                <a:solidFill>
                  <a:schemeClr val="accent1"/>
                </a:solidFill>
              </a:rPr>
              <a:t>		+ s + " to " + f + ".");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hanoi</a:t>
            </a:r>
            <a:r>
              <a:rPr lang="en-CA" sz="2400" dirty="0">
                <a:solidFill>
                  <a:schemeClr val="accent1"/>
                </a:solidFill>
              </a:rPr>
              <a:t>(n - 1, x, f, s);	</a:t>
            </a:r>
            <a:r>
              <a:rPr lang="en-CA" sz="2400" i="1" dirty="0"/>
              <a:t>// </a:t>
            </a:r>
            <a:r>
              <a:rPr lang="en-CA" sz="2400" b="1" i="1" dirty="0"/>
              <a:t>smaller</a:t>
            </a:r>
            <a:r>
              <a:rPr lang="en-CA" sz="2400" i="1" dirty="0"/>
              <a:t> from extra to finish</a:t>
            </a:r>
            <a:endParaRPr lang="en-CA" sz="24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  <a:endParaRPr lang="en-CA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Recursion with Arrays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Simple recursion</a:t>
            </a:r>
          </a:p>
          <a:p>
            <a:pPr lvl="1">
              <a:buSzPct val="75000"/>
              <a:defRPr/>
            </a:pPr>
            <a:r>
              <a:rPr lang="en-US"/>
              <a:t>Values get smaller</a:t>
            </a:r>
          </a:p>
          <a:p>
            <a:pPr lvl="1">
              <a:buSzPct val="75000"/>
              <a:defRPr/>
            </a:pPr>
            <a:r>
              <a:rPr lang="en-US"/>
              <a:t>Hanoi(64) calls Hanoi(63)</a:t>
            </a:r>
          </a:p>
          <a:p>
            <a:pPr lvl="1">
              <a:buSzPct val="75000"/>
              <a:defRPr/>
            </a:pPr>
            <a:r>
              <a:rPr lang="en-US"/>
              <a:t>Hanoi(63) calls Hanoi(62)</a:t>
            </a:r>
          </a:p>
          <a:p>
            <a:pPr>
              <a:defRPr/>
            </a:pPr>
            <a:r>
              <a:rPr lang="en-US"/>
              <a:t>Recursion with arrays</a:t>
            </a:r>
          </a:p>
          <a:p>
            <a:pPr lvl="1">
              <a:buSzPct val="75000"/>
              <a:defRPr/>
            </a:pPr>
            <a:r>
              <a:rPr lang="en-US"/>
              <a:t>Array length gets smaller</a:t>
            </a:r>
          </a:p>
          <a:p>
            <a:pPr lvl="1">
              <a:buSzPct val="75000"/>
              <a:defRPr/>
            </a:pPr>
            <a:r>
              <a:rPr lang="en-US"/>
              <a:t>Look at less of the array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Array Recursion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To Print an Array in reverse</a:t>
            </a:r>
          </a:p>
          <a:p>
            <a:pPr lvl="1">
              <a:defRPr/>
            </a:pPr>
            <a:r>
              <a:rPr lang="en-US" dirty="0"/>
              <a:t>Base Case (Stop)</a:t>
            </a:r>
          </a:p>
          <a:p>
            <a:pPr lvl="2">
              <a:buSzPct val="75000"/>
              <a:defRPr/>
            </a:pPr>
            <a:r>
              <a:rPr lang="en-US" dirty="0"/>
              <a:t>If the array has length zero, do nothing</a:t>
            </a:r>
          </a:p>
          <a:p>
            <a:pPr lvl="1">
              <a:defRPr/>
            </a:pPr>
            <a:r>
              <a:rPr lang="en-US" dirty="0"/>
              <a:t>Recursive Case (Smaller)</a:t>
            </a:r>
            <a:endParaRPr lang="en-US" dirty="0">
              <a:latin typeface="Courier New" pitchFamily="49" charset="0"/>
            </a:endParaRPr>
          </a:p>
          <a:p>
            <a:pPr lvl="2">
              <a:buSzPct val="75000"/>
              <a:defRPr/>
            </a:pPr>
            <a:r>
              <a:rPr lang="en-US" dirty="0"/>
              <a:t>First print the last element of the array</a:t>
            </a:r>
          </a:p>
          <a:p>
            <a:pPr lvl="2">
              <a:buSzPct val="75000"/>
              <a:defRPr/>
            </a:pPr>
            <a:r>
              <a:rPr lang="en-US" dirty="0"/>
              <a:t>Then print the rest of the array in reverse</a:t>
            </a:r>
          </a:p>
        </p:txBody>
      </p:sp>
      <p:grpSp>
        <p:nvGrpSpPr>
          <p:cNvPr id="30724" name="Group 10"/>
          <p:cNvGrpSpPr>
            <a:grpSpLocks/>
          </p:cNvGrpSpPr>
          <p:nvPr/>
        </p:nvGrpSpPr>
        <p:grpSpPr bwMode="auto">
          <a:xfrm>
            <a:off x="2362200" y="4953000"/>
            <a:ext cx="4267200" cy="381000"/>
            <a:chOff x="1447800" y="4953000"/>
            <a:chExt cx="4267200" cy="381000"/>
          </a:xfrm>
        </p:grpSpPr>
        <p:sp>
          <p:nvSpPr>
            <p:cNvPr id="30728" name="Rectangle 3"/>
            <p:cNvSpPr>
              <a:spLocks noChangeArrowheads="1"/>
            </p:cNvSpPr>
            <p:nvPr/>
          </p:nvSpPr>
          <p:spPr bwMode="auto">
            <a:xfrm>
              <a:off x="1447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6</a:t>
              </a:r>
            </a:p>
          </p:txBody>
        </p:sp>
        <p:sp>
          <p:nvSpPr>
            <p:cNvPr id="30729" name="Rectangle 4"/>
            <p:cNvSpPr>
              <a:spLocks noChangeArrowheads="1"/>
            </p:cNvSpPr>
            <p:nvPr/>
          </p:nvSpPr>
          <p:spPr bwMode="auto">
            <a:xfrm>
              <a:off x="2057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100</a:t>
              </a:r>
            </a:p>
          </p:txBody>
        </p:sp>
        <p:sp>
          <p:nvSpPr>
            <p:cNvPr id="30730" name="Rectangle 5"/>
            <p:cNvSpPr>
              <a:spLocks noChangeArrowheads="1"/>
            </p:cNvSpPr>
            <p:nvPr/>
          </p:nvSpPr>
          <p:spPr bwMode="auto">
            <a:xfrm>
              <a:off x="26670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3</a:t>
              </a:r>
            </a:p>
          </p:txBody>
        </p:sp>
        <p:sp>
          <p:nvSpPr>
            <p:cNvPr id="30731" name="Rectangle 6"/>
            <p:cNvSpPr>
              <a:spLocks noChangeArrowheads="1"/>
            </p:cNvSpPr>
            <p:nvPr/>
          </p:nvSpPr>
          <p:spPr bwMode="auto">
            <a:xfrm>
              <a:off x="32766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-2</a:t>
              </a:r>
            </a:p>
          </p:txBody>
        </p:sp>
        <p:sp>
          <p:nvSpPr>
            <p:cNvPr id="30732" name="Rectangle 7"/>
            <p:cNvSpPr>
              <a:spLocks noChangeArrowheads="1"/>
            </p:cNvSpPr>
            <p:nvPr/>
          </p:nvSpPr>
          <p:spPr bwMode="auto">
            <a:xfrm>
              <a:off x="38862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8</a:t>
              </a:r>
            </a:p>
          </p:txBody>
        </p:sp>
        <p:sp>
          <p:nvSpPr>
            <p:cNvPr id="30733" name="Rectangle 8"/>
            <p:cNvSpPr>
              <a:spLocks noChangeArrowheads="1"/>
            </p:cNvSpPr>
            <p:nvPr/>
          </p:nvSpPr>
          <p:spPr bwMode="auto">
            <a:xfrm>
              <a:off x="4495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18</a:t>
              </a:r>
            </a:p>
          </p:txBody>
        </p:sp>
        <p:sp>
          <p:nvSpPr>
            <p:cNvPr id="30734" name="Rectangle 9"/>
            <p:cNvSpPr>
              <a:spLocks noChangeArrowheads="1"/>
            </p:cNvSpPr>
            <p:nvPr/>
          </p:nvSpPr>
          <p:spPr bwMode="auto">
            <a:xfrm>
              <a:off x="5105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5</a:t>
              </a:r>
            </a:p>
          </p:txBody>
        </p:sp>
      </p:grpSp>
      <p:sp>
        <p:nvSpPr>
          <p:cNvPr id="30725" name="Rectangle 11"/>
          <p:cNvSpPr>
            <a:spLocks noChangeArrowheads="1"/>
          </p:cNvSpPr>
          <p:nvPr/>
        </p:nvSpPr>
        <p:spPr bwMode="auto">
          <a:xfrm>
            <a:off x="2362200" y="5715000"/>
            <a:ext cx="4343400" cy="381000"/>
          </a:xfrm>
          <a:prstGeom prst="rect">
            <a:avLst/>
          </a:prstGeom>
          <a:solidFill>
            <a:schemeClr val="tx2">
              <a:lumMod val="85000"/>
            </a:schemeClr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CA" sz="200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362200" y="5715000"/>
            <a:ext cx="4343400" cy="381000"/>
          </a:xfrm>
          <a:prstGeom prst="rect">
            <a:avLst/>
          </a:prstGeom>
          <a:solidFill>
            <a:schemeClr val="tx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A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5 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362200" y="5715000"/>
            <a:ext cx="4343400" cy="381000"/>
          </a:xfrm>
          <a:prstGeom prst="rect">
            <a:avLst/>
          </a:prstGeom>
          <a:solidFill>
            <a:schemeClr val="tx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A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5 18 8 -2 3 100 6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Print Array in Reverse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Give “length” of array to print, too</a:t>
            </a:r>
          </a:p>
          <a:p>
            <a:pPr lvl="1">
              <a:defRPr/>
            </a:pPr>
            <a:r>
              <a:rPr lang="en-CA" dirty="0"/>
              <a:t>reduce “length” by 1 until get to 0</a:t>
            </a:r>
          </a:p>
          <a:p>
            <a:pPr lvl="2">
              <a:defRPr/>
            </a:pPr>
            <a:r>
              <a:rPr lang="en-CA" dirty="0"/>
              <a:t>NOTE: we’re just </a:t>
            </a:r>
            <a:r>
              <a:rPr lang="en-CA" i="1" dirty="0"/>
              <a:t>pretending</a:t>
            </a:r>
            <a:r>
              <a:rPr lang="en-CA" dirty="0"/>
              <a:t> it’s smaller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void </a:t>
            </a:r>
            <a:r>
              <a:rPr lang="en-CA" sz="2400" dirty="0" err="1">
                <a:solidFill>
                  <a:schemeClr val="accent1"/>
                </a:solidFill>
              </a:rPr>
              <a:t>printInReverse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[] </a:t>
            </a:r>
            <a:r>
              <a:rPr lang="en-CA" sz="2400" dirty="0" err="1">
                <a:solidFill>
                  <a:schemeClr val="accent1"/>
                </a:solidFill>
              </a:rPr>
              <a:t>arr</a:t>
            </a:r>
            <a:r>
              <a:rPr lang="en-CA" sz="2400" dirty="0">
                <a:solidFill>
                  <a:schemeClr val="accent1"/>
                </a:solidFill>
              </a:rPr>
              <a:t>, 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</a:t>
            </a:r>
            <a:r>
              <a:rPr lang="en-CA" sz="2400" dirty="0" err="1">
                <a:solidFill>
                  <a:schemeClr val="accent1"/>
                </a:solidFill>
              </a:rPr>
              <a:t>len</a:t>
            </a:r>
            <a:r>
              <a:rPr lang="en-CA" sz="2400" dirty="0">
                <a:solidFill>
                  <a:schemeClr val="accent1"/>
                </a:solidFill>
              </a:rPr>
              <a:t>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</a:t>
            </a:r>
            <a:r>
              <a:rPr lang="en-CA" sz="2400" dirty="0" err="1">
                <a:solidFill>
                  <a:schemeClr val="accent1"/>
                </a:solidFill>
              </a:rPr>
              <a:t>len</a:t>
            </a:r>
            <a:r>
              <a:rPr lang="en-CA" sz="2400" dirty="0">
                <a:solidFill>
                  <a:schemeClr val="accent1"/>
                </a:solidFill>
              </a:rPr>
              <a:t> &gt; 0) {			</a:t>
            </a:r>
            <a:r>
              <a:rPr lang="en-CA" sz="2400" i="1" dirty="0"/>
              <a:t>// stop if </a:t>
            </a:r>
            <a:r>
              <a:rPr lang="en-CA" sz="2400" i="1" dirty="0" err="1"/>
              <a:t>len</a:t>
            </a:r>
            <a:r>
              <a:rPr lang="en-CA" sz="2400" i="1" dirty="0"/>
              <a:t> == 0</a:t>
            </a:r>
            <a:endParaRPr lang="en-CA" sz="2400" dirty="0"/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System.out.print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arr</a:t>
            </a:r>
            <a:r>
              <a:rPr lang="en-CA" sz="2400" dirty="0">
                <a:solidFill>
                  <a:schemeClr val="accent1"/>
                </a:solidFill>
              </a:rPr>
              <a:t>[</a:t>
            </a:r>
            <a:r>
              <a:rPr lang="en-CA" sz="2400" dirty="0" err="1">
                <a:solidFill>
                  <a:schemeClr val="accent1"/>
                </a:solidFill>
              </a:rPr>
              <a:t>len</a:t>
            </a:r>
            <a:r>
              <a:rPr lang="en-CA" sz="2400" dirty="0">
                <a:solidFill>
                  <a:schemeClr val="accent1"/>
                </a:solidFill>
              </a:rPr>
              <a:t> - 1] + " 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printInReverse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arr</a:t>
            </a:r>
            <a:r>
              <a:rPr lang="en-CA" sz="2400" dirty="0">
                <a:solidFill>
                  <a:schemeClr val="accent1"/>
                </a:solidFill>
              </a:rPr>
              <a:t>, </a:t>
            </a:r>
            <a:r>
              <a:rPr lang="en-CA" sz="2400" dirty="0" err="1">
                <a:solidFill>
                  <a:schemeClr val="accent1"/>
                </a:solidFill>
              </a:rPr>
              <a:t>len</a:t>
            </a:r>
            <a:r>
              <a:rPr lang="en-CA" sz="2400" dirty="0">
                <a:solidFill>
                  <a:schemeClr val="accent1"/>
                </a:solidFill>
              </a:rPr>
              <a:t> - 1);	</a:t>
            </a:r>
            <a:r>
              <a:rPr lang="en-CA" sz="2400" i="1" dirty="0"/>
              <a:t>// “smaller” array</a:t>
            </a:r>
            <a:endParaRPr lang="en-CA" sz="2400" dirty="0"/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Another Example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To Find the Maximum Value in an Array</a:t>
            </a:r>
          </a:p>
          <a:p>
            <a:pPr lvl="1">
              <a:defRPr/>
            </a:pPr>
            <a:r>
              <a:rPr lang="en-US" dirty="0"/>
              <a:t>Base Case</a:t>
            </a:r>
          </a:p>
          <a:p>
            <a:pPr lvl="2">
              <a:buSzPct val="75000"/>
              <a:defRPr/>
            </a:pPr>
            <a:r>
              <a:rPr lang="en-US" dirty="0"/>
              <a:t>if length is 1, the only element is the maximum</a:t>
            </a:r>
          </a:p>
          <a:p>
            <a:pPr lvl="1">
              <a:defRPr/>
            </a:pPr>
            <a:r>
              <a:rPr lang="en-US" dirty="0"/>
              <a:t>Recursive Case</a:t>
            </a:r>
          </a:p>
          <a:p>
            <a:pPr lvl="2">
              <a:buSzPct val="75000"/>
              <a:defRPr/>
            </a:pPr>
            <a:r>
              <a:rPr lang="en-US" dirty="0"/>
              <a:t>Get the maximum from the rest of the array...</a:t>
            </a:r>
          </a:p>
          <a:p>
            <a:pPr lvl="2">
              <a:buSzPct val="75000"/>
              <a:defRPr/>
            </a:pPr>
            <a:r>
              <a:rPr lang="en-US" dirty="0"/>
              <a:t>...&amp; compare it to the last element</a:t>
            </a:r>
          </a:p>
          <a:p>
            <a:pPr lvl="2">
              <a:buSzPct val="75000"/>
              <a:defRPr/>
            </a:pPr>
            <a:r>
              <a:rPr lang="en-US" dirty="0"/>
              <a:t>Return the bigger</a:t>
            </a:r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4267200" y="4953000"/>
            <a:ext cx="4267200" cy="381000"/>
            <a:chOff x="1447800" y="4953000"/>
            <a:chExt cx="4267200" cy="381000"/>
          </a:xfrm>
        </p:grpSpPr>
        <p:sp>
          <p:nvSpPr>
            <p:cNvPr id="32779" name="Rectangle 4"/>
            <p:cNvSpPr>
              <a:spLocks noChangeArrowheads="1"/>
            </p:cNvSpPr>
            <p:nvPr/>
          </p:nvSpPr>
          <p:spPr bwMode="auto">
            <a:xfrm>
              <a:off x="1447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6</a:t>
              </a:r>
            </a:p>
          </p:txBody>
        </p:sp>
        <p:sp>
          <p:nvSpPr>
            <p:cNvPr id="32780" name="Rectangle 5"/>
            <p:cNvSpPr>
              <a:spLocks noChangeArrowheads="1"/>
            </p:cNvSpPr>
            <p:nvPr/>
          </p:nvSpPr>
          <p:spPr bwMode="auto">
            <a:xfrm>
              <a:off x="2057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100</a:t>
              </a:r>
            </a:p>
          </p:txBody>
        </p:sp>
        <p:sp>
          <p:nvSpPr>
            <p:cNvPr id="32781" name="Rectangle 6"/>
            <p:cNvSpPr>
              <a:spLocks noChangeArrowheads="1"/>
            </p:cNvSpPr>
            <p:nvPr/>
          </p:nvSpPr>
          <p:spPr bwMode="auto">
            <a:xfrm>
              <a:off x="26670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3</a:t>
              </a:r>
            </a:p>
          </p:txBody>
        </p:sp>
        <p:sp>
          <p:nvSpPr>
            <p:cNvPr id="32782" name="Rectangle 7"/>
            <p:cNvSpPr>
              <a:spLocks noChangeArrowheads="1"/>
            </p:cNvSpPr>
            <p:nvPr/>
          </p:nvSpPr>
          <p:spPr bwMode="auto">
            <a:xfrm>
              <a:off x="32766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-2</a:t>
              </a:r>
            </a:p>
          </p:txBody>
        </p:sp>
        <p:sp>
          <p:nvSpPr>
            <p:cNvPr id="32783" name="Rectangle 8"/>
            <p:cNvSpPr>
              <a:spLocks noChangeArrowheads="1"/>
            </p:cNvSpPr>
            <p:nvPr/>
          </p:nvSpPr>
          <p:spPr bwMode="auto">
            <a:xfrm>
              <a:off x="38862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8</a:t>
              </a:r>
            </a:p>
          </p:txBody>
        </p:sp>
        <p:sp>
          <p:nvSpPr>
            <p:cNvPr id="32784" name="Rectangle 9"/>
            <p:cNvSpPr>
              <a:spLocks noChangeArrowheads="1"/>
            </p:cNvSpPr>
            <p:nvPr/>
          </p:nvSpPr>
          <p:spPr bwMode="auto">
            <a:xfrm>
              <a:off x="4495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18</a:t>
              </a:r>
            </a:p>
          </p:txBody>
        </p:sp>
        <p:sp>
          <p:nvSpPr>
            <p:cNvPr id="32785" name="Rectangle 10"/>
            <p:cNvSpPr>
              <a:spLocks noChangeArrowheads="1"/>
            </p:cNvSpPr>
            <p:nvPr/>
          </p:nvSpPr>
          <p:spPr bwMode="auto">
            <a:xfrm>
              <a:off x="5105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5</a:t>
              </a:r>
            </a:p>
          </p:txBody>
        </p:sp>
      </p:grpSp>
      <p:sp>
        <p:nvSpPr>
          <p:cNvPr id="12" name="Right Brace 11"/>
          <p:cNvSpPr>
            <a:spLocks/>
          </p:cNvSpPr>
          <p:nvPr/>
        </p:nvSpPr>
        <p:spPr bwMode="auto">
          <a:xfrm rot="5400000">
            <a:off x="6019800" y="3657600"/>
            <a:ext cx="152400" cy="3657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91200" y="5562600"/>
            <a:ext cx="646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100</a:t>
            </a:r>
          </a:p>
        </p:txBody>
      </p:sp>
      <p:sp>
        <p:nvSpPr>
          <p:cNvPr id="32775" name="Right Brace 13"/>
          <p:cNvSpPr>
            <a:spLocks/>
          </p:cNvSpPr>
          <p:nvPr/>
        </p:nvSpPr>
        <p:spPr bwMode="auto">
          <a:xfrm rot="5400000">
            <a:off x="8153400" y="5181600"/>
            <a:ext cx="152400" cy="6096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32776" name="TextBox 15"/>
          <p:cNvSpPr txBox="1">
            <a:spLocks noChangeArrowheads="1"/>
          </p:cNvSpPr>
          <p:nvPr/>
        </p:nvSpPr>
        <p:spPr bwMode="auto">
          <a:xfrm>
            <a:off x="8078788" y="5562600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7" name="Right Brace 16"/>
          <p:cNvSpPr>
            <a:spLocks/>
          </p:cNvSpPr>
          <p:nvPr/>
        </p:nvSpPr>
        <p:spPr bwMode="auto">
          <a:xfrm rot="5400000">
            <a:off x="6311900" y="3949700"/>
            <a:ext cx="177800" cy="42672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96000" y="6172200"/>
            <a:ext cx="646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100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32775" grpId="0" animBg="1"/>
      <p:bldP spid="32776" grpId="0"/>
      <p:bldP spid="17" grpId="0" animBg="1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Translate the (recursive) algorithm from the previous slide into Java</a:t>
            </a:r>
          </a:p>
          <a:p>
            <a:pPr lvl="1">
              <a:defRPr/>
            </a:pPr>
            <a:r>
              <a:rPr lang="en-US" dirty="0"/>
              <a:t>Base Case</a:t>
            </a:r>
          </a:p>
          <a:p>
            <a:pPr lvl="2">
              <a:buSzPct val="75000"/>
              <a:defRPr/>
            </a:pPr>
            <a:r>
              <a:rPr lang="en-US" dirty="0"/>
              <a:t>if length is 1, the only element is the maximum</a:t>
            </a:r>
          </a:p>
          <a:p>
            <a:pPr lvl="1">
              <a:defRPr/>
            </a:pPr>
            <a:r>
              <a:rPr lang="en-US" dirty="0"/>
              <a:t>Recursive Case</a:t>
            </a:r>
          </a:p>
          <a:p>
            <a:pPr lvl="2">
              <a:buSzPct val="75000"/>
              <a:defRPr/>
            </a:pPr>
            <a:r>
              <a:rPr lang="en-US" dirty="0"/>
              <a:t>Get the maximum from the rest of the array...</a:t>
            </a:r>
          </a:p>
          <a:p>
            <a:pPr lvl="2">
              <a:buSzPct val="75000"/>
              <a:defRPr/>
            </a:pPr>
            <a:r>
              <a:rPr lang="en-US" dirty="0"/>
              <a:t>...&amp; compare it to the last element</a:t>
            </a:r>
          </a:p>
          <a:p>
            <a:pPr lvl="2">
              <a:buSzPct val="75000"/>
              <a:defRPr/>
            </a:pPr>
            <a:r>
              <a:rPr lang="en-US" dirty="0"/>
              <a:t>Return the bigger</a:t>
            </a:r>
          </a:p>
        </p:txBody>
      </p:sp>
      <p:sp>
        <p:nvSpPr>
          <p:cNvPr id="33796" name="TextBox 3"/>
          <p:cNvSpPr txBox="1">
            <a:spLocks noChangeArrowheads="1"/>
          </p:cNvSpPr>
          <p:nvPr/>
        </p:nvSpPr>
        <p:spPr bwMode="auto">
          <a:xfrm>
            <a:off x="4376738" y="6324600"/>
            <a:ext cx="4727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i="1">
                <a:solidFill>
                  <a:schemeClr val="bg2"/>
                </a:solidFill>
              </a:rPr>
              <a:t>Remember to use a “pretend” length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Working From Both Ends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Sometimes we want to be able to shorten the array at either end</a:t>
            </a:r>
          </a:p>
          <a:p>
            <a:pPr>
              <a:defRPr/>
            </a:pPr>
            <a:r>
              <a:rPr lang="en-US" dirty="0"/>
              <a:t>Pass start and end points instead of length</a:t>
            </a:r>
          </a:p>
          <a:p>
            <a:pPr>
              <a:defRPr/>
            </a:pPr>
            <a:r>
              <a:rPr lang="en-US" dirty="0"/>
              <a:t>Done when</a:t>
            </a:r>
          </a:p>
          <a:p>
            <a:pPr lvl="1">
              <a:buSzPct val="75000"/>
              <a:defRPr/>
            </a:pPr>
            <a:r>
              <a:rPr lang="en-US" dirty="0"/>
              <a:t>lo &gt; hi (for </a:t>
            </a:r>
            <a:r>
              <a:rPr lang="en-US" dirty="0" err="1"/>
              <a:t>len</a:t>
            </a:r>
            <a:r>
              <a:rPr lang="en-US" dirty="0"/>
              <a:t> == 0), or</a:t>
            </a:r>
          </a:p>
          <a:p>
            <a:pPr lvl="1">
              <a:buSzPct val="75000"/>
              <a:defRPr/>
            </a:pPr>
            <a:r>
              <a:rPr lang="en-US" dirty="0"/>
              <a:t>lo == hi (for </a:t>
            </a:r>
            <a:r>
              <a:rPr lang="en-US" dirty="0" err="1"/>
              <a:t>len</a:t>
            </a:r>
            <a:r>
              <a:rPr lang="en-US" dirty="0"/>
              <a:t> == 1)</a:t>
            </a:r>
          </a:p>
          <a:p>
            <a:pPr>
              <a:defRPr/>
            </a:pPr>
            <a:r>
              <a:rPr lang="en-US" dirty="0"/>
              <a:t>“Sub-Array processing”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Working From Both Ends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Alternate way to find array maximum</a:t>
            </a:r>
          </a:p>
          <a:p>
            <a:pPr lvl="1">
              <a:defRPr/>
            </a:pPr>
            <a:r>
              <a:rPr lang="en-US" dirty="0"/>
              <a:t>compare first and last elements</a:t>
            </a:r>
          </a:p>
          <a:p>
            <a:pPr lvl="1">
              <a:defRPr/>
            </a:pPr>
            <a:r>
              <a:rPr lang="en-US" dirty="0"/>
              <a:t>drop the smaller out of range we’re using</a:t>
            </a:r>
          </a:p>
          <a:p>
            <a:pPr lvl="1">
              <a:defRPr/>
            </a:pPr>
            <a:r>
              <a:rPr lang="en-US" dirty="0"/>
              <a:t>stop when array has only one element left</a:t>
            </a:r>
          </a:p>
          <a:p>
            <a:pPr lvl="2">
              <a:defRPr/>
            </a:pPr>
            <a:r>
              <a:rPr lang="en-US" dirty="0"/>
              <a:t>maximum is that one element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6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8956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100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5052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3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48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-2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7244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8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340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18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943600" y="4572000"/>
            <a:ext cx="609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2000"/>
              <a:t>5</a:t>
            </a:r>
          </a:p>
        </p:txBody>
      </p:sp>
      <p:cxnSp>
        <p:nvCxnSpPr>
          <p:cNvPr id="19" name="Elbow Connector 18"/>
          <p:cNvCxnSpPr>
            <a:cxnSpLocks noChangeShapeType="1"/>
            <a:stCxn id="5" idx="2"/>
            <a:endCxn id="11" idx="2"/>
          </p:cNvCxnSpPr>
          <p:nvPr/>
        </p:nvCxnSpPr>
        <p:spPr bwMode="auto">
          <a:xfrm rot="16200000" flipH="1">
            <a:off x="4419600" y="3124200"/>
            <a:ext cx="12700" cy="36576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0" name="Elbow Connector 19"/>
          <p:cNvCxnSpPr>
            <a:cxnSpLocks noChangeShapeType="1"/>
            <a:stCxn id="5" idx="2"/>
            <a:endCxn id="10" idx="2"/>
          </p:cNvCxnSpPr>
          <p:nvPr/>
        </p:nvCxnSpPr>
        <p:spPr bwMode="auto">
          <a:xfrm rot="16200000" flipH="1">
            <a:off x="4114800" y="3429000"/>
            <a:ext cx="12700" cy="30480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" name="Elbow Connector 22"/>
          <p:cNvCxnSpPr>
            <a:cxnSpLocks noChangeShapeType="1"/>
            <a:stCxn id="35845" idx="2"/>
            <a:endCxn id="10" idx="2"/>
          </p:cNvCxnSpPr>
          <p:nvPr/>
        </p:nvCxnSpPr>
        <p:spPr bwMode="auto">
          <a:xfrm rot="16200000" flipH="1">
            <a:off x="4419600" y="3733800"/>
            <a:ext cx="12700" cy="24384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6" name="Elbow Connector 25"/>
          <p:cNvCxnSpPr>
            <a:cxnSpLocks noChangeShapeType="1"/>
            <a:stCxn id="35845" idx="2"/>
            <a:endCxn id="9" idx="2"/>
          </p:cNvCxnSpPr>
          <p:nvPr/>
        </p:nvCxnSpPr>
        <p:spPr bwMode="auto">
          <a:xfrm rot="16200000" flipH="1">
            <a:off x="4114800" y="4038600"/>
            <a:ext cx="12700" cy="18288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9" name="Elbow Connector 28"/>
          <p:cNvCxnSpPr>
            <a:cxnSpLocks noChangeShapeType="1"/>
            <a:stCxn id="35845" idx="2"/>
            <a:endCxn id="8" idx="2"/>
          </p:cNvCxnSpPr>
          <p:nvPr/>
        </p:nvCxnSpPr>
        <p:spPr bwMode="auto">
          <a:xfrm rot="16200000" flipH="1">
            <a:off x="3810000" y="4343400"/>
            <a:ext cx="12700" cy="12192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32" name="Elbow Connector 31"/>
          <p:cNvCxnSpPr>
            <a:cxnSpLocks noChangeShapeType="1"/>
            <a:stCxn id="35845" idx="2"/>
            <a:endCxn id="7" idx="2"/>
          </p:cNvCxnSpPr>
          <p:nvPr/>
        </p:nvCxnSpPr>
        <p:spPr bwMode="auto">
          <a:xfrm rot="16200000" flipH="1">
            <a:off x="3505200" y="4648200"/>
            <a:ext cx="12700" cy="609600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bg2"/>
            </a:solidFill>
            <a:round/>
            <a:headEnd type="arrow" w="med" len="med"/>
            <a:tailEnd type="arrow" w="med" len="med"/>
          </a:ln>
        </p:spPr>
      </p:cxn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895600" y="5257800"/>
            <a:ext cx="609600" cy="381000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/>
          <a:lstStyle/>
          <a:p>
            <a:r>
              <a:rPr lang="en-CA" sz="2000" dirty="0">
                <a:solidFill>
                  <a:schemeClr val="bg2"/>
                </a:solidFill>
              </a:rPr>
              <a:t>100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6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Outline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Review of recursion: SMALLER! STOP!</a:t>
            </a:r>
          </a:p>
          <a:p>
            <a:pPr lvl="1">
              <a:defRPr/>
            </a:pPr>
            <a:r>
              <a:rPr lang="en-US" dirty="0"/>
              <a:t>Recursive algorithms with simple variables</a:t>
            </a:r>
          </a:p>
          <a:p>
            <a:pPr lvl="1">
              <a:defRPr/>
            </a:pPr>
            <a:r>
              <a:rPr lang="en-US" dirty="0"/>
              <a:t>Recursion and arrays</a:t>
            </a:r>
          </a:p>
          <a:p>
            <a:pPr>
              <a:defRPr/>
            </a:pPr>
            <a:r>
              <a:rPr lang="en-US" dirty="0"/>
              <a:t>Recursive Sorting Methods</a:t>
            </a:r>
          </a:p>
          <a:p>
            <a:pPr lvl="1">
              <a:defRPr/>
            </a:pPr>
            <a:r>
              <a:rPr lang="en-US" dirty="0"/>
              <a:t>Merge Sort</a:t>
            </a:r>
          </a:p>
          <a:p>
            <a:pPr lvl="1">
              <a:defRPr/>
            </a:pPr>
            <a:r>
              <a:rPr lang="en-US" dirty="0"/>
              <a:t>Quick Sort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Working From Both Ends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Alternate way to find array maximum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public static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maximum(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[] 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lo,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hi) {</a:t>
            </a:r>
            <a:endParaRPr lang="en-US" dirty="0">
              <a:solidFill>
                <a:schemeClr val="accent1"/>
              </a:solidFill>
            </a:endParaRP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if (lo == hi) {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return 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[lo];				</a:t>
            </a:r>
            <a:r>
              <a:rPr lang="en-US" sz="2400" i="1" dirty="0"/>
              <a:t>// stop!</a:t>
            </a:r>
            <a:endParaRPr lang="en-US" sz="24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} else if (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[lo] &gt; 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[hi]) {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return maximum(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lo, hi - 1);	</a:t>
            </a:r>
            <a:r>
              <a:rPr lang="en-US" sz="2400" i="1" dirty="0"/>
              <a:t>// smaller</a:t>
            </a:r>
            <a:endParaRPr lang="en-US" sz="24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} else {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return maximum(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lo + 1, hi);	</a:t>
            </a:r>
            <a:r>
              <a:rPr lang="en-US" sz="2400" i="1" dirty="0"/>
              <a:t>// smaller</a:t>
            </a:r>
            <a:endParaRPr lang="en-US" sz="24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Array Splitting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Sub-array processing can get rid of more than one element at a time</a:t>
            </a:r>
          </a:p>
          <a:p>
            <a:pPr>
              <a:defRPr/>
            </a:pPr>
            <a:r>
              <a:rPr lang="en-US" dirty="0"/>
              <a:t>Binary split is a common method</a:t>
            </a:r>
          </a:p>
          <a:p>
            <a:pPr lvl="1">
              <a:defRPr/>
            </a:pPr>
            <a:r>
              <a:rPr lang="en-US" dirty="0"/>
              <a:t>do top “half” and bottom “half” separately</a:t>
            </a:r>
          </a:p>
          <a:p>
            <a:pPr lvl="1">
              <a:defRPr/>
            </a:pPr>
            <a:r>
              <a:rPr lang="en-US" dirty="0"/>
              <a:t>combine to get answer</a:t>
            </a:r>
          </a:p>
        </p:txBody>
      </p:sp>
      <p:grpSp>
        <p:nvGrpSpPr>
          <p:cNvPr id="37892" name="Group 3"/>
          <p:cNvGrpSpPr>
            <a:grpSpLocks/>
          </p:cNvGrpSpPr>
          <p:nvPr/>
        </p:nvGrpSpPr>
        <p:grpSpPr bwMode="auto">
          <a:xfrm>
            <a:off x="2514600" y="4724400"/>
            <a:ext cx="4267200" cy="381000"/>
            <a:chOff x="1447800" y="4953000"/>
            <a:chExt cx="4267200" cy="381000"/>
          </a:xfrm>
        </p:grpSpPr>
        <p:sp>
          <p:nvSpPr>
            <p:cNvPr id="37899" name="Rectangle 4"/>
            <p:cNvSpPr>
              <a:spLocks noChangeArrowheads="1"/>
            </p:cNvSpPr>
            <p:nvPr/>
          </p:nvSpPr>
          <p:spPr bwMode="auto">
            <a:xfrm>
              <a:off x="1447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6</a:t>
              </a:r>
            </a:p>
          </p:txBody>
        </p:sp>
        <p:sp>
          <p:nvSpPr>
            <p:cNvPr id="37900" name="Rectangle 5"/>
            <p:cNvSpPr>
              <a:spLocks noChangeArrowheads="1"/>
            </p:cNvSpPr>
            <p:nvPr/>
          </p:nvSpPr>
          <p:spPr bwMode="auto">
            <a:xfrm>
              <a:off x="2057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100</a:t>
              </a:r>
            </a:p>
          </p:txBody>
        </p:sp>
        <p:sp>
          <p:nvSpPr>
            <p:cNvPr id="37901" name="Rectangle 6"/>
            <p:cNvSpPr>
              <a:spLocks noChangeArrowheads="1"/>
            </p:cNvSpPr>
            <p:nvPr/>
          </p:nvSpPr>
          <p:spPr bwMode="auto">
            <a:xfrm>
              <a:off x="26670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3</a:t>
              </a:r>
            </a:p>
          </p:txBody>
        </p:sp>
        <p:sp>
          <p:nvSpPr>
            <p:cNvPr id="37902" name="Rectangle 7"/>
            <p:cNvSpPr>
              <a:spLocks noChangeArrowheads="1"/>
            </p:cNvSpPr>
            <p:nvPr/>
          </p:nvSpPr>
          <p:spPr bwMode="auto">
            <a:xfrm>
              <a:off x="32766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-2</a:t>
              </a:r>
            </a:p>
          </p:txBody>
        </p:sp>
        <p:sp>
          <p:nvSpPr>
            <p:cNvPr id="37903" name="Rectangle 8"/>
            <p:cNvSpPr>
              <a:spLocks noChangeArrowheads="1"/>
            </p:cNvSpPr>
            <p:nvPr/>
          </p:nvSpPr>
          <p:spPr bwMode="auto">
            <a:xfrm>
              <a:off x="38862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8</a:t>
              </a:r>
            </a:p>
          </p:txBody>
        </p:sp>
        <p:sp>
          <p:nvSpPr>
            <p:cNvPr id="37904" name="Rectangle 9"/>
            <p:cNvSpPr>
              <a:spLocks noChangeArrowheads="1"/>
            </p:cNvSpPr>
            <p:nvPr/>
          </p:nvSpPr>
          <p:spPr bwMode="auto">
            <a:xfrm>
              <a:off x="44958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18</a:t>
              </a:r>
            </a:p>
          </p:txBody>
        </p:sp>
        <p:sp>
          <p:nvSpPr>
            <p:cNvPr id="37905" name="Rectangle 10"/>
            <p:cNvSpPr>
              <a:spLocks noChangeArrowheads="1"/>
            </p:cNvSpPr>
            <p:nvPr/>
          </p:nvSpPr>
          <p:spPr bwMode="auto">
            <a:xfrm>
              <a:off x="5105400" y="4953000"/>
              <a:ext cx="609600" cy="381000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CA" sz="2000"/>
                <a:t>5</a:t>
              </a:r>
            </a:p>
          </p:txBody>
        </p:sp>
      </p:grpSp>
      <p:sp>
        <p:nvSpPr>
          <p:cNvPr id="12" name="Right Brace 11"/>
          <p:cNvSpPr>
            <a:spLocks/>
          </p:cNvSpPr>
          <p:nvPr/>
        </p:nvSpPr>
        <p:spPr bwMode="auto">
          <a:xfrm rot="5400000">
            <a:off x="3352800" y="4343400"/>
            <a:ext cx="152400" cy="1828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24200" y="5334000"/>
            <a:ext cx="646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100</a:t>
            </a:r>
          </a:p>
        </p:txBody>
      </p:sp>
      <p:sp>
        <p:nvSpPr>
          <p:cNvPr id="14" name="Right Brace 13"/>
          <p:cNvSpPr>
            <a:spLocks/>
          </p:cNvSpPr>
          <p:nvPr/>
        </p:nvSpPr>
        <p:spPr bwMode="auto">
          <a:xfrm rot="5400000">
            <a:off x="5486400" y="4038600"/>
            <a:ext cx="152400" cy="2438400"/>
          </a:xfrm>
          <a:prstGeom prst="rightBrace">
            <a:avLst>
              <a:gd name="adj1" fmla="val 8296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334000" y="5334000"/>
            <a:ext cx="49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18</a:t>
            </a:r>
          </a:p>
        </p:txBody>
      </p:sp>
      <p:sp>
        <p:nvSpPr>
          <p:cNvPr id="16" name="Right Brace 15"/>
          <p:cNvSpPr>
            <a:spLocks/>
          </p:cNvSpPr>
          <p:nvPr/>
        </p:nvSpPr>
        <p:spPr bwMode="auto">
          <a:xfrm rot="5400000">
            <a:off x="4559300" y="3721100"/>
            <a:ext cx="177800" cy="42672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343400" y="5943600"/>
            <a:ext cx="646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100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Array Splitting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Alternate way to find array maximum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public static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maximum(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[] 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lo,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hi) {</a:t>
            </a:r>
            <a:endParaRPr lang="en-US" dirty="0">
              <a:solidFill>
                <a:schemeClr val="accent1"/>
              </a:solidFill>
            </a:endParaRP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if (lo == hi)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return 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[lo];					</a:t>
            </a:r>
            <a:r>
              <a:rPr lang="en-US" sz="2400" i="1" dirty="0"/>
              <a:t>// stop!</a:t>
            </a:r>
            <a:endParaRPr lang="en-US" sz="2400" dirty="0"/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} else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mid = lo + (hi - lo) / 2;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maxLo</a:t>
            </a:r>
            <a:r>
              <a:rPr lang="en-US" sz="2400" dirty="0">
                <a:solidFill>
                  <a:schemeClr val="accent1"/>
                </a:solidFill>
              </a:rPr>
              <a:t> = maximum(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lo, mid);       </a:t>
            </a:r>
            <a:r>
              <a:rPr lang="en-US" sz="2400" i="1" dirty="0"/>
              <a:t>// smaller!</a:t>
            </a:r>
            <a:endParaRPr lang="en-US" sz="2400" dirty="0"/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maxHi</a:t>
            </a:r>
            <a:r>
              <a:rPr lang="en-US" sz="2400" dirty="0">
                <a:solidFill>
                  <a:schemeClr val="accent1"/>
                </a:solidFill>
              </a:rPr>
              <a:t> = maximum(</a:t>
            </a:r>
            <a:r>
              <a:rPr lang="en-US" sz="2400" dirty="0" err="1">
                <a:solidFill>
                  <a:schemeClr val="accent1"/>
                </a:solidFill>
              </a:rPr>
              <a:t>arr</a:t>
            </a:r>
            <a:r>
              <a:rPr lang="en-US" sz="2400" dirty="0">
                <a:solidFill>
                  <a:schemeClr val="accent1"/>
                </a:solidFill>
              </a:rPr>
              <a:t>, mid+1, hi);   </a:t>
            </a:r>
            <a:r>
              <a:rPr lang="en-US" sz="2400" i="1" dirty="0"/>
              <a:t>// smaller!</a:t>
            </a:r>
            <a:endParaRPr lang="en-US" sz="2400" dirty="0"/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    return Math.max(</a:t>
            </a:r>
            <a:r>
              <a:rPr lang="en-US" sz="2400" dirty="0" err="1">
                <a:solidFill>
                  <a:schemeClr val="accent1"/>
                </a:solidFill>
              </a:rPr>
              <a:t>maxLo</a:t>
            </a:r>
            <a:r>
              <a:rPr lang="en-US" sz="2400" dirty="0">
                <a:solidFill>
                  <a:schemeClr val="accent1"/>
                </a:solidFill>
              </a:rPr>
              <a:t> , </a:t>
            </a:r>
            <a:r>
              <a:rPr lang="en-US" sz="2400" dirty="0" err="1">
                <a:solidFill>
                  <a:schemeClr val="accent1"/>
                </a:solidFill>
              </a:rPr>
              <a:t>maxHi</a:t>
            </a:r>
            <a:r>
              <a:rPr lang="en-US" sz="2400" dirty="0">
                <a:solidFill>
                  <a:schemeClr val="accent1"/>
                </a:solidFill>
              </a:rPr>
              <a:t>);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accent1"/>
                </a:solidFill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Defensive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Consider finding the midpoint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mid = lo + (hi – lo) / 2;</a:t>
            </a:r>
          </a:p>
          <a:p>
            <a:pPr lvl="1">
              <a:defRPr/>
            </a:pPr>
            <a:r>
              <a:rPr lang="en-CA" i="1" dirty="0"/>
              <a:t>could</a:t>
            </a:r>
            <a:r>
              <a:rPr lang="en-CA" dirty="0"/>
              <a:t> just do </a:t>
            </a:r>
            <a:r>
              <a:rPr lang="en-CA" sz="2400" dirty="0">
                <a:solidFill>
                  <a:schemeClr val="accent1"/>
                </a:solidFill>
              </a:rPr>
              <a:t>(hi + lo) / 2</a:t>
            </a:r>
            <a:endParaRPr lang="en-CA" dirty="0">
              <a:solidFill>
                <a:schemeClr val="accent1"/>
              </a:solidFill>
            </a:endParaRPr>
          </a:p>
          <a:p>
            <a:pPr>
              <a:defRPr/>
            </a:pPr>
            <a:r>
              <a:rPr lang="en-CA" dirty="0"/>
              <a:t>BUT what if the array is HUGE</a:t>
            </a:r>
          </a:p>
          <a:p>
            <a:pPr lvl="1">
              <a:defRPr/>
            </a:pPr>
            <a:r>
              <a:rPr lang="en-CA" sz="2400" dirty="0"/>
              <a:t>hi == 2,000,000,000; lo == 1,000,000,000</a:t>
            </a:r>
          </a:p>
          <a:p>
            <a:pPr lvl="1">
              <a:defRPr/>
            </a:pPr>
            <a:r>
              <a:rPr lang="en-CA" sz="2400" dirty="0">
                <a:solidFill>
                  <a:schemeClr val="accent1"/>
                </a:solidFill>
              </a:rPr>
              <a:t>(hi + lo) / 2 == -647,483,648 </a:t>
            </a:r>
            <a:r>
              <a:rPr lang="en-CA" dirty="0"/>
              <a:t>(</a:t>
            </a:r>
            <a:r>
              <a:rPr lang="en-CA" dirty="0" err="1"/>
              <a:t>int</a:t>
            </a:r>
            <a:r>
              <a:rPr lang="en-CA" dirty="0"/>
              <a:t> overflow)</a:t>
            </a:r>
          </a:p>
          <a:p>
            <a:pPr lvl="1">
              <a:defRPr/>
            </a:pPr>
            <a:r>
              <a:rPr lang="en-CA" sz="2400" dirty="0">
                <a:solidFill>
                  <a:schemeClr val="accent1"/>
                </a:solidFill>
              </a:rPr>
              <a:t>lo + (hi – lo) / 2 == 1,500,000,000 </a:t>
            </a:r>
            <a:r>
              <a:rPr lang="en-CA" dirty="0"/>
              <a:t>(no overflow)</a:t>
            </a:r>
          </a:p>
          <a:p>
            <a:pPr lvl="2">
              <a:defRPr/>
            </a:pPr>
            <a:r>
              <a:rPr lang="en-CA" dirty="0"/>
              <a:t>hi and lo both positive, so no underflow worry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Array Recursion Exercise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Given an array and a number, find out if the number is in the array (contains method)</a:t>
            </a:r>
          </a:p>
          <a:p>
            <a:pPr lvl="2">
              <a:defRPr/>
            </a:pPr>
            <a:r>
              <a:rPr lang="en-US" dirty="0"/>
              <a:t>NOTE:  the array is </a:t>
            </a:r>
            <a:r>
              <a:rPr lang="en-US" i="1" dirty="0"/>
              <a:t>un</a:t>
            </a:r>
            <a:r>
              <a:rPr lang="en-US" dirty="0"/>
              <a:t>sorted</a:t>
            </a:r>
          </a:p>
          <a:p>
            <a:pPr lvl="1">
              <a:defRPr/>
            </a:pPr>
            <a:r>
              <a:rPr lang="en-US" dirty="0"/>
              <a:t>Base Case(s)</a:t>
            </a:r>
          </a:p>
          <a:p>
            <a:pPr lvl="2">
              <a:buSzPct val="75000"/>
              <a:defRPr/>
            </a:pPr>
            <a:r>
              <a:rPr lang="en-US" dirty="0"/>
              <a:t>?</a:t>
            </a:r>
          </a:p>
          <a:p>
            <a:pPr lvl="1">
              <a:defRPr/>
            </a:pPr>
            <a:r>
              <a:rPr lang="en-US" dirty="0"/>
              <a:t>Recursive Case(s)</a:t>
            </a:r>
          </a:p>
          <a:p>
            <a:pPr lvl="2">
              <a:buSzPct val="75000"/>
              <a:defRPr/>
            </a:pPr>
            <a:r>
              <a:rPr lang="en-US" dirty="0"/>
              <a:t>?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Recursive Sorting Methods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  <a:p>
            <a:pPr lvl="1">
              <a:defRPr/>
            </a:pPr>
            <a:r>
              <a:rPr lang="en-US" altLang="en-US"/>
              <a:t>split list in half (as close as possible)</a:t>
            </a:r>
          </a:p>
          <a:p>
            <a:pPr lvl="1">
              <a:defRPr/>
            </a:pPr>
            <a:r>
              <a:rPr lang="en-US" altLang="en-US"/>
              <a:t>sort each half separately</a:t>
            </a:r>
          </a:p>
          <a:p>
            <a:pPr lvl="1">
              <a:defRPr/>
            </a:pPr>
            <a:r>
              <a:rPr lang="en-US" altLang="en-US"/>
              <a:t>merge results</a:t>
            </a:r>
          </a:p>
          <a:p>
            <a:pPr>
              <a:defRPr/>
            </a:pPr>
            <a:r>
              <a:rPr lang="en-US" altLang="en-US"/>
              <a:t>Quick sort</a:t>
            </a:r>
          </a:p>
          <a:p>
            <a:pPr lvl="1">
              <a:defRPr/>
            </a:pPr>
            <a:r>
              <a:rPr lang="en-US" altLang="en-US"/>
              <a:t>small items to front</a:t>
            </a:r>
          </a:p>
          <a:p>
            <a:pPr lvl="1">
              <a:defRPr/>
            </a:pPr>
            <a:r>
              <a:rPr lang="en-US" altLang="en-US"/>
              <a:t>larger items to rear</a:t>
            </a:r>
          </a:p>
          <a:p>
            <a:pPr lvl="1">
              <a:defRPr/>
            </a:pPr>
            <a:r>
              <a:rPr lang="en-US" altLang="en-US"/>
              <a:t>sort each part (not “half”) separately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Based on combining pre-sorted lists</a:t>
            </a:r>
          </a:p>
          <a:p>
            <a:pPr lvl="1">
              <a:defRPr/>
            </a:pPr>
            <a:r>
              <a:rPr lang="en-US" altLang="en-US"/>
              <a:t>compare first elements of both lists</a:t>
            </a:r>
          </a:p>
          <a:p>
            <a:pPr lvl="1">
              <a:defRPr/>
            </a:pPr>
            <a:r>
              <a:rPr lang="en-US" altLang="en-US"/>
              <a:t>move smaller to result &amp; repeat</a:t>
            </a:r>
          </a:p>
          <a:p>
            <a:pPr lvl="1">
              <a:defRPr/>
            </a:pPr>
            <a:r>
              <a:rPr lang="en-US" altLang="en-US"/>
              <a:t>when done one list, just copy rest of other</a:t>
            </a:r>
          </a:p>
          <a:p>
            <a:pPr>
              <a:defRPr/>
            </a:pPr>
            <a:r>
              <a:rPr lang="en-US" altLang="en-US"/>
              <a:t>Use recursion to get sorted sub-lists</a:t>
            </a:r>
          </a:p>
          <a:p>
            <a:pPr lvl="1">
              <a:defRPr/>
            </a:pPr>
            <a:r>
              <a:rPr lang="en-US" altLang="en-US"/>
              <a:t>when down to length 1, automatically sorted</a:t>
            </a:r>
          </a:p>
          <a:p>
            <a:pPr>
              <a:defRPr/>
            </a:pPr>
            <a:r>
              <a:rPr lang="en-US" altLang="en-US"/>
              <a:t>Requires an auxiliary array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6167438" y="1828800"/>
            <a:ext cx="4762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5100638" y="1828800"/>
            <a:ext cx="4762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88084" name="Rectangle 20"/>
          <p:cNvSpPr>
            <a:spLocks noChangeArrowheads="1"/>
          </p:cNvSpPr>
          <p:nvPr/>
        </p:nvSpPr>
        <p:spPr bwMode="auto">
          <a:xfrm>
            <a:off x="4572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88085" name="Rectangle 21"/>
          <p:cNvSpPr>
            <a:spLocks noChangeArrowheads="1"/>
          </p:cNvSpPr>
          <p:nvPr/>
        </p:nvSpPr>
        <p:spPr bwMode="auto">
          <a:xfrm>
            <a:off x="40386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45720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038600" y="1981200"/>
            <a:ext cx="1066800" cy="457200"/>
            <a:chOff x="2544" y="1248"/>
            <a:chExt cx="672" cy="288"/>
          </a:xfrm>
        </p:grpSpPr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288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2544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84" grpId="0" animBg="1" autoUpdateAnimBg="0"/>
      <p:bldP spid="8808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Recursion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Recursion is a kind of “Divide &amp; Conquer”</a:t>
            </a:r>
          </a:p>
          <a:p>
            <a:pPr>
              <a:defRPr/>
            </a:pPr>
            <a:r>
              <a:rPr lang="en-US"/>
              <a:t>Divide &amp; Conquer</a:t>
            </a:r>
          </a:p>
          <a:p>
            <a:pPr lvl="1">
              <a:defRPr/>
            </a:pPr>
            <a:r>
              <a:rPr lang="en-US"/>
              <a:t>Divide problem into smaller problems</a:t>
            </a:r>
          </a:p>
          <a:p>
            <a:pPr lvl="1">
              <a:defRPr/>
            </a:pPr>
            <a:r>
              <a:rPr lang="en-US"/>
              <a:t>Solve the smaller problems</a:t>
            </a:r>
          </a:p>
          <a:p>
            <a:pPr>
              <a:defRPr/>
            </a:pPr>
            <a:r>
              <a:rPr lang="en-US"/>
              <a:t>Recursion</a:t>
            </a:r>
          </a:p>
          <a:p>
            <a:pPr lvl="1">
              <a:defRPr/>
            </a:pPr>
            <a:r>
              <a:rPr lang="en-US"/>
              <a:t>Divide problem into smaller versions of </a:t>
            </a:r>
            <a:r>
              <a:rPr lang="en-US" i="1"/>
              <a:t>itself</a:t>
            </a:r>
            <a:endParaRPr lang="en-US"/>
          </a:p>
          <a:p>
            <a:pPr lvl="1">
              <a:defRPr/>
            </a:pPr>
            <a:r>
              <a:rPr lang="en-US"/>
              <a:t>Smallest version(s) can be solved directly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56388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89109" name="Rectangle 21"/>
          <p:cNvSpPr>
            <a:spLocks noChangeArrowheads="1"/>
          </p:cNvSpPr>
          <p:nvPr/>
        </p:nvSpPr>
        <p:spPr bwMode="auto">
          <a:xfrm>
            <a:off x="5105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56388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105400" y="1981200"/>
            <a:ext cx="1066800" cy="457200"/>
            <a:chOff x="3216" y="1248"/>
            <a:chExt cx="672" cy="288"/>
          </a:xfrm>
        </p:grpSpPr>
        <p:sp>
          <p:nvSpPr>
            <p:cNvPr id="16408" name="Rectangle 24"/>
            <p:cNvSpPr>
              <a:spLocks noChangeArrowheads="1"/>
            </p:cNvSpPr>
            <p:nvPr/>
          </p:nvSpPr>
          <p:spPr bwMode="auto">
            <a:xfrm>
              <a:off x="3552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16409" name="Rectangle 25"/>
            <p:cNvSpPr>
              <a:spLocks noChangeArrowheads="1"/>
            </p:cNvSpPr>
            <p:nvPr/>
          </p:nvSpPr>
          <p:spPr bwMode="auto">
            <a:xfrm>
              <a:off x="321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8" grpId="0" animBg="1" autoUpdateAnimBg="0"/>
      <p:bldP spid="89109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046538" y="1981200"/>
            <a:ext cx="2132012" cy="457200"/>
            <a:chOff x="2549" y="1248"/>
            <a:chExt cx="1343" cy="288"/>
          </a:xfrm>
        </p:grpSpPr>
        <p:sp>
          <p:nvSpPr>
            <p:cNvPr id="18458" name="Rectangle 21"/>
            <p:cNvSpPr>
              <a:spLocks noChangeArrowheads="1"/>
            </p:cNvSpPr>
            <p:nvPr/>
          </p:nvSpPr>
          <p:spPr bwMode="auto">
            <a:xfrm>
              <a:off x="355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18459" name="Rectangle 22"/>
            <p:cNvSpPr>
              <a:spLocks noChangeArrowheads="1"/>
            </p:cNvSpPr>
            <p:nvPr/>
          </p:nvSpPr>
          <p:spPr bwMode="auto">
            <a:xfrm>
              <a:off x="3221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18460" name="Rectangle 23"/>
            <p:cNvSpPr>
              <a:spLocks noChangeArrowheads="1"/>
            </p:cNvSpPr>
            <p:nvPr/>
          </p:nvSpPr>
          <p:spPr bwMode="auto">
            <a:xfrm>
              <a:off x="288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18461" name="Rectangle 24"/>
            <p:cNvSpPr>
              <a:spLocks noChangeArrowheads="1"/>
            </p:cNvSpPr>
            <p:nvPr/>
          </p:nvSpPr>
          <p:spPr bwMode="auto">
            <a:xfrm>
              <a:off x="2549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</p:grpSp>
      <p:sp>
        <p:nvSpPr>
          <p:cNvPr id="90137" name="Rectangle 25"/>
          <p:cNvSpPr>
            <a:spLocks noChangeArrowheads="1"/>
          </p:cNvSpPr>
          <p:nvPr/>
        </p:nvSpPr>
        <p:spPr bwMode="auto">
          <a:xfrm>
            <a:off x="563721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90138" name="Rectangle 26"/>
          <p:cNvSpPr>
            <a:spLocks noChangeArrowheads="1"/>
          </p:cNvSpPr>
          <p:nvPr/>
        </p:nvSpPr>
        <p:spPr bwMode="auto">
          <a:xfrm>
            <a:off x="5105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90139" name="Rectangle 27"/>
          <p:cNvSpPr>
            <a:spLocks noChangeArrowheads="1"/>
          </p:cNvSpPr>
          <p:nvPr/>
        </p:nvSpPr>
        <p:spPr bwMode="auto">
          <a:xfrm>
            <a:off x="4572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90140" name="Rectangle 28"/>
          <p:cNvSpPr>
            <a:spLocks noChangeArrowheads="1"/>
          </p:cNvSpPr>
          <p:nvPr/>
        </p:nvSpPr>
        <p:spPr bwMode="auto">
          <a:xfrm>
            <a:off x="40386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18457" name="Line 29"/>
          <p:cNvSpPr>
            <a:spLocks noChangeShapeType="1"/>
          </p:cNvSpPr>
          <p:nvPr/>
        </p:nvSpPr>
        <p:spPr bwMode="auto">
          <a:xfrm>
            <a:off x="5100638" y="1828800"/>
            <a:ext cx="4762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7" grpId="0" animBg="1" autoUpdateAnimBg="0"/>
      <p:bldP spid="90138" grpId="0" animBg="1" autoUpdateAnimBg="0"/>
      <p:bldP spid="90139" grpId="0" animBg="1" autoUpdateAnimBg="0"/>
      <p:bldP spid="90140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7234238" y="1828800"/>
            <a:ext cx="4762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2180" name="Rectangle 20"/>
          <p:cNvSpPr>
            <a:spLocks noChangeArrowheads="1"/>
          </p:cNvSpPr>
          <p:nvPr/>
        </p:nvSpPr>
        <p:spPr bwMode="auto">
          <a:xfrm>
            <a:off x="67056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92181" name="Rectangle 21"/>
          <p:cNvSpPr>
            <a:spLocks noChangeArrowheads="1"/>
          </p:cNvSpPr>
          <p:nvPr/>
        </p:nvSpPr>
        <p:spPr bwMode="auto">
          <a:xfrm>
            <a:off x="61722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67056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172200" y="1981200"/>
            <a:ext cx="1066800" cy="457200"/>
            <a:chOff x="3888" y="1248"/>
            <a:chExt cx="672" cy="288"/>
          </a:xfrm>
        </p:grpSpPr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4224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3888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0" grpId="0" animBg="1" autoUpdateAnimBg="0"/>
      <p:bldP spid="92181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3204" name="Rectangle 20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93205" name="Rectangle 21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77724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239000" y="1981200"/>
            <a:ext cx="1066800" cy="457200"/>
            <a:chOff x="4560" y="1248"/>
            <a:chExt cx="672" cy="288"/>
          </a:xfrm>
        </p:grpSpPr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489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456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4" grpId="0" animBg="1" autoUpdateAnimBg="0"/>
      <p:bldP spid="93205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640388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5632450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1006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45672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033838" y="25908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72310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4235" name="Rectangle 27"/>
          <p:cNvSpPr>
            <a:spLocks noChangeArrowheads="1"/>
          </p:cNvSpPr>
          <p:nvPr/>
        </p:nvSpPr>
        <p:spPr bwMode="auto">
          <a:xfrm>
            <a:off x="66992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94236" name="Rectangle 28"/>
          <p:cNvSpPr>
            <a:spLocks noChangeArrowheads="1"/>
          </p:cNvSpPr>
          <p:nvPr/>
        </p:nvSpPr>
        <p:spPr bwMode="auto">
          <a:xfrm>
            <a:off x="616585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77644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4238" name="Rectangle 30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94239" name="Rectangle 31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6173788" y="1981200"/>
            <a:ext cx="2132012" cy="457200"/>
            <a:chOff x="3889" y="1248"/>
            <a:chExt cx="1343" cy="288"/>
          </a:xfrm>
        </p:grpSpPr>
        <p:sp>
          <p:nvSpPr>
            <p:cNvPr id="26658" name="Rectangle 33"/>
            <p:cNvSpPr>
              <a:spLocks noChangeArrowheads="1"/>
            </p:cNvSpPr>
            <p:nvPr/>
          </p:nvSpPr>
          <p:spPr bwMode="auto">
            <a:xfrm>
              <a:off x="422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26659" name="Rectangle 34"/>
            <p:cNvSpPr>
              <a:spLocks noChangeArrowheads="1"/>
            </p:cNvSpPr>
            <p:nvPr/>
          </p:nvSpPr>
          <p:spPr bwMode="auto">
            <a:xfrm>
              <a:off x="3889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26660" name="Rectangle 35"/>
            <p:cNvSpPr>
              <a:spLocks noChangeArrowheads="1"/>
            </p:cNvSpPr>
            <p:nvPr/>
          </p:nvSpPr>
          <p:spPr bwMode="auto">
            <a:xfrm>
              <a:off x="489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26661" name="Rectangle 36"/>
            <p:cNvSpPr>
              <a:spLocks noChangeArrowheads="1"/>
            </p:cNvSpPr>
            <p:nvPr/>
          </p:nvSpPr>
          <p:spPr bwMode="auto">
            <a:xfrm>
              <a:off x="456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</p:grpSp>
      <p:sp>
        <p:nvSpPr>
          <p:cNvPr id="26657" name="Line 37"/>
          <p:cNvSpPr>
            <a:spLocks noChangeShapeType="1"/>
          </p:cNvSpPr>
          <p:nvPr/>
        </p:nvSpPr>
        <p:spPr bwMode="auto">
          <a:xfrm>
            <a:off x="72390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5" grpId="0" animBg="1" autoUpdateAnimBg="0"/>
      <p:bldP spid="94236" grpId="0" animBg="1" autoUpdateAnimBg="0"/>
      <p:bldP spid="94238" grpId="0" animBg="1" autoUpdateAnimBg="0"/>
      <p:bldP spid="94239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Sort left half</a:t>
            </a:r>
          </a:p>
          <a:p>
            <a:pPr>
              <a:defRPr/>
            </a:pPr>
            <a:r>
              <a:rPr lang="en-US" altLang="en-US"/>
              <a:t>Sort right half</a:t>
            </a:r>
          </a:p>
          <a:p>
            <a:pPr lvl="1">
              <a:defRPr/>
            </a:pPr>
            <a:r>
              <a:rPr lang="en-US" altLang="en-US"/>
              <a:t>sort each into the auxiliary array</a:t>
            </a:r>
          </a:p>
          <a:p>
            <a:pPr>
              <a:defRPr/>
            </a:pPr>
            <a:r>
              <a:rPr lang="en-US" altLang="en-US"/>
              <a:t>Merge two halves into auxiliary array</a:t>
            </a:r>
          </a:p>
          <a:p>
            <a:pPr lvl="1">
              <a:defRPr/>
            </a:pPr>
            <a:r>
              <a:rPr lang="en-US" altLang="en-US"/>
              <a:t>copy result back to original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67071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6173788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643563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51085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45751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4041775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56435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51085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45751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417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670718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617378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72390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95257" name="Rectangle 25"/>
          <p:cNvSpPr>
            <a:spLocks noChangeArrowheads="1"/>
          </p:cNvSpPr>
          <p:nvPr/>
        </p:nvSpPr>
        <p:spPr bwMode="auto">
          <a:xfrm>
            <a:off x="670718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95258" name="Rectangle 26"/>
          <p:cNvSpPr>
            <a:spLocks noChangeArrowheads="1"/>
          </p:cNvSpPr>
          <p:nvPr/>
        </p:nvSpPr>
        <p:spPr bwMode="auto">
          <a:xfrm>
            <a:off x="617378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7772400" y="1981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5261" name="Rectangle 29"/>
          <p:cNvSpPr>
            <a:spLocks noChangeArrowheads="1"/>
          </p:cNvSpPr>
          <p:nvPr/>
        </p:nvSpPr>
        <p:spPr bwMode="auto">
          <a:xfrm>
            <a:off x="45751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95262" name="Rectangle 30"/>
          <p:cNvSpPr>
            <a:spLocks noChangeArrowheads="1"/>
          </p:cNvSpPr>
          <p:nvPr/>
        </p:nvSpPr>
        <p:spPr bwMode="auto">
          <a:xfrm>
            <a:off x="40417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 </a:t>
            </a:r>
          </a:p>
        </p:txBody>
      </p:sp>
      <p:sp>
        <p:nvSpPr>
          <p:cNvPr id="95264" name="Rectangle 32"/>
          <p:cNvSpPr>
            <a:spLocks noChangeArrowheads="1"/>
          </p:cNvSpPr>
          <p:nvPr/>
        </p:nvSpPr>
        <p:spPr bwMode="auto">
          <a:xfrm>
            <a:off x="5643563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95265" name="Rectangle 33"/>
          <p:cNvSpPr>
            <a:spLocks noChangeArrowheads="1"/>
          </p:cNvSpPr>
          <p:nvPr/>
        </p:nvSpPr>
        <p:spPr bwMode="auto">
          <a:xfrm>
            <a:off x="5108575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95266" name="Rectangle 34"/>
          <p:cNvSpPr>
            <a:spLocks noChangeArrowheads="1"/>
          </p:cNvSpPr>
          <p:nvPr/>
        </p:nvSpPr>
        <p:spPr bwMode="auto">
          <a:xfrm>
            <a:off x="77724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95267" name="Rectangle 35"/>
          <p:cNvSpPr>
            <a:spLocks noChangeArrowheads="1"/>
          </p:cNvSpPr>
          <p:nvPr/>
        </p:nvSpPr>
        <p:spPr bwMode="auto">
          <a:xfrm>
            <a:off x="7239000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6172200" y="1828800"/>
            <a:ext cx="4763" cy="137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041775" y="1981200"/>
            <a:ext cx="4264025" cy="457200"/>
            <a:chOff x="2546" y="1248"/>
            <a:chExt cx="2686" cy="288"/>
          </a:xfrm>
        </p:grpSpPr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22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3889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2882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254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355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3218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489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56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5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5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7" grpId="0" animBg="1" autoUpdateAnimBg="0"/>
      <p:bldP spid="95258" grpId="0" animBg="1" autoUpdateAnimBg="0"/>
      <p:bldP spid="95261" grpId="0" animBg="1" autoUpdateAnimBg="0"/>
      <p:bldP spid="95262" grpId="0" animBg="1" autoUpdateAnimBg="0"/>
      <p:bldP spid="95264" grpId="0" animBg="1" autoUpdateAnimBg="0"/>
      <p:bldP spid="95265" grpId="0" animBg="1" autoUpdateAnimBg="0"/>
      <p:bldP spid="95266" grpId="0" animBg="1" autoUpdateAnimBg="0"/>
      <p:bldP spid="95267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Merge Sort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77200" cy="4267200"/>
          </a:xfrm>
        </p:spPr>
        <p:txBody>
          <a:bodyPr/>
          <a:lstStyle/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to </a:t>
            </a:r>
            <a:r>
              <a:rPr lang="en-US" altLang="en-US" sz="2800" dirty="0" err="1"/>
              <a:t>MergeSort</a:t>
            </a:r>
            <a:r>
              <a:rPr lang="en-US" altLang="en-US" sz="2800" dirty="0"/>
              <a:t>(List a)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temp </a:t>
            </a:r>
            <a:r>
              <a:rPr lang="en-US" altLang="en-US" sz="2800" dirty="0">
                <a:sym typeface="Wingdings" pitchFamily="2" charset="2"/>
              </a:rPr>
              <a:t> new List(Length(a));</a:t>
            </a:r>
            <a:endParaRPr lang="en-US" altLang="en-US" sz="2800" dirty="0"/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</a:t>
            </a:r>
            <a:r>
              <a:rPr lang="en-US" altLang="en-US" sz="2800" dirty="0" err="1"/>
              <a:t>MergeSort</a:t>
            </a:r>
            <a:r>
              <a:rPr lang="en-US" altLang="en-US" sz="2800" dirty="0"/>
              <a:t>(a, temp, 1, Length(a));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endParaRPr lang="en-US" altLang="en-US" sz="2800" dirty="0"/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to </a:t>
            </a:r>
            <a:r>
              <a:rPr lang="en-US" altLang="en-US" sz="2800" dirty="0" err="1"/>
              <a:t>MergeSort</a:t>
            </a:r>
            <a:r>
              <a:rPr lang="en-US" altLang="en-US" sz="2800" dirty="0"/>
              <a:t>(List a, List b, </a:t>
            </a:r>
            <a:r>
              <a:rPr lang="en-US" altLang="en-US" sz="2800" dirty="0" err="1"/>
              <a:t>int</a:t>
            </a:r>
            <a:r>
              <a:rPr lang="en-US" altLang="en-US" sz="2800" dirty="0"/>
              <a:t> lo, </a:t>
            </a:r>
            <a:r>
              <a:rPr lang="en-US" altLang="en-US" sz="2800" dirty="0" err="1"/>
              <a:t>int</a:t>
            </a:r>
            <a:r>
              <a:rPr lang="en-US" altLang="en-US" sz="2800" dirty="0"/>
              <a:t> hi)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if (lo &lt; hi)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mid </a:t>
            </a:r>
            <a:r>
              <a:rPr lang="en-US" altLang="en-US" sz="2800" dirty="0">
                <a:sym typeface="Wingdings" pitchFamily="2" charset="2"/>
              </a:rPr>
              <a:t> lo + (hi – lo) </a:t>
            </a:r>
            <a:r>
              <a:rPr lang="en-US" altLang="en-US" sz="2800" dirty="0">
                <a:sym typeface="Symbol" pitchFamily="18" charset="2"/>
              </a:rPr>
              <a:t></a:t>
            </a:r>
            <a:r>
              <a:rPr lang="en-US" altLang="en-US" sz="2800" dirty="0">
                <a:sym typeface="Wingdings" pitchFamily="2" charset="2"/>
              </a:rPr>
              <a:t> 2;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	</a:t>
            </a:r>
            <a:r>
              <a:rPr lang="en-US" altLang="en-US" sz="2800" dirty="0" err="1">
                <a:sym typeface="Wingdings" pitchFamily="2" charset="2"/>
              </a:rPr>
              <a:t>MergeSort</a:t>
            </a:r>
            <a:r>
              <a:rPr lang="en-US" altLang="en-US" sz="2800" dirty="0">
                <a:sym typeface="Wingdings" pitchFamily="2" charset="2"/>
              </a:rPr>
              <a:t>(a, b, lo, mid);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	</a:t>
            </a:r>
            <a:r>
              <a:rPr lang="en-US" altLang="en-US" sz="2800" dirty="0" err="1">
                <a:sym typeface="Wingdings" pitchFamily="2" charset="2"/>
              </a:rPr>
              <a:t>MergeSort</a:t>
            </a:r>
            <a:r>
              <a:rPr lang="en-US" altLang="en-US" sz="2800" dirty="0">
                <a:sym typeface="Wingdings" pitchFamily="2" charset="2"/>
              </a:rPr>
              <a:t>(a, b, mid+1, hi);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	Merge(a, b, lo, mid+1, hi);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Defensive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Consider finding the midpoint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mid = lo + (hi – lo) / 2;</a:t>
            </a:r>
          </a:p>
          <a:p>
            <a:pPr lvl="1">
              <a:defRPr/>
            </a:pPr>
            <a:r>
              <a:rPr lang="en-CA" i="1" dirty="0"/>
              <a:t>could</a:t>
            </a:r>
            <a:r>
              <a:rPr lang="en-CA" dirty="0"/>
              <a:t> just do </a:t>
            </a:r>
            <a:r>
              <a:rPr lang="en-CA" dirty="0">
                <a:solidFill>
                  <a:schemeClr val="accent1"/>
                </a:solidFill>
              </a:rPr>
              <a:t>mid = </a:t>
            </a:r>
            <a:r>
              <a:rPr lang="en-CA" sz="2400" dirty="0">
                <a:solidFill>
                  <a:schemeClr val="accent1"/>
                </a:solidFill>
              </a:rPr>
              <a:t>(hi + lo) / 2;</a:t>
            </a:r>
            <a:endParaRPr lang="en-CA" dirty="0">
              <a:solidFill>
                <a:schemeClr val="accent1"/>
              </a:solidFill>
            </a:endParaRPr>
          </a:p>
          <a:p>
            <a:pPr>
              <a:defRPr/>
            </a:pPr>
            <a:r>
              <a:rPr lang="en-CA" dirty="0"/>
              <a:t>BUT what if the array is HUGE</a:t>
            </a:r>
          </a:p>
          <a:p>
            <a:pPr lvl="1">
              <a:defRPr/>
            </a:pPr>
            <a:r>
              <a:rPr lang="en-CA" sz="2400" dirty="0"/>
              <a:t>hi == 2,000,000,000; lo == 1,000,000,000</a:t>
            </a:r>
          </a:p>
          <a:p>
            <a:pPr lvl="1">
              <a:defRPr/>
            </a:pPr>
            <a:r>
              <a:rPr lang="en-CA" sz="2400" dirty="0">
                <a:solidFill>
                  <a:schemeClr val="accent1"/>
                </a:solidFill>
              </a:rPr>
              <a:t>(hi + lo) / 2 == -647,483,648 </a:t>
            </a:r>
            <a:r>
              <a:rPr lang="en-CA" dirty="0"/>
              <a:t>(</a:t>
            </a:r>
            <a:r>
              <a:rPr lang="en-CA" dirty="0" err="1"/>
              <a:t>int</a:t>
            </a:r>
            <a:r>
              <a:rPr lang="en-CA" dirty="0"/>
              <a:t> overflow)</a:t>
            </a:r>
          </a:p>
          <a:p>
            <a:pPr lvl="1">
              <a:defRPr/>
            </a:pPr>
            <a:r>
              <a:rPr lang="en-CA" sz="2400" dirty="0">
                <a:solidFill>
                  <a:schemeClr val="accent1"/>
                </a:solidFill>
              </a:rPr>
              <a:t>lo + (hi – lo) / 2 == 1,500,000,000 </a:t>
            </a:r>
            <a:r>
              <a:rPr lang="en-CA" dirty="0"/>
              <a:t>(no overflow)</a:t>
            </a:r>
          </a:p>
          <a:p>
            <a:pPr lvl="2">
              <a:defRPr/>
            </a:pPr>
            <a:r>
              <a:rPr lang="en-CA" dirty="0"/>
              <a:t>hi and lo both positive, so no underflow worry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Merging Sorted Sub-lists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Each half sorted</a:t>
            </a:r>
          </a:p>
          <a:p>
            <a:pPr lvl="1">
              <a:defRPr/>
            </a:pPr>
            <a:r>
              <a:rPr lang="en-US" altLang="en-US" dirty="0"/>
              <a:t>left start</a:t>
            </a:r>
          </a:p>
          <a:p>
            <a:pPr lvl="1">
              <a:defRPr/>
            </a:pPr>
            <a:r>
              <a:rPr lang="en-US" altLang="en-US" dirty="0"/>
              <a:t>right start</a:t>
            </a:r>
          </a:p>
          <a:p>
            <a:pPr lvl="1">
              <a:defRPr/>
            </a:pPr>
            <a:r>
              <a:rPr lang="en-US" altLang="en-US" dirty="0"/>
              <a:t>right end</a:t>
            </a:r>
          </a:p>
          <a:p>
            <a:pPr lvl="1">
              <a:defRPr/>
            </a:pPr>
            <a:r>
              <a:rPr lang="en-US" altLang="en-US" dirty="0"/>
              <a:t>left end (right start – 1)</a:t>
            </a:r>
          </a:p>
          <a:p>
            <a:pPr>
              <a:defRPr/>
            </a:pPr>
            <a:r>
              <a:rPr lang="en-US" altLang="en-US" dirty="0"/>
              <a:t>Take smaller front item until one side ends</a:t>
            </a:r>
          </a:p>
          <a:p>
            <a:pPr>
              <a:defRPr/>
            </a:pPr>
            <a:r>
              <a:rPr lang="en-US" altLang="en-US" dirty="0"/>
              <a:t>Take rest of items</a:t>
            </a:r>
          </a:p>
          <a:p>
            <a:pPr>
              <a:defRPr/>
            </a:pPr>
            <a:r>
              <a:rPr lang="en-US" altLang="en-US" dirty="0"/>
              <a:t>Copy back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74803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69484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64150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58848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53498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4" name="Rectangle 9"/>
          <p:cNvSpPr>
            <a:spLocks noChangeArrowheads="1"/>
          </p:cNvSpPr>
          <p:nvPr/>
        </p:nvSpPr>
        <p:spPr bwMode="auto">
          <a:xfrm>
            <a:off x="48164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42830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80137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27" name="Rectangle 22"/>
          <p:cNvSpPr>
            <a:spLocks noChangeArrowheads="1"/>
          </p:cNvSpPr>
          <p:nvPr/>
        </p:nvSpPr>
        <p:spPr bwMode="auto">
          <a:xfrm>
            <a:off x="80137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28" name="Rectangle 23"/>
          <p:cNvSpPr>
            <a:spLocks noChangeArrowheads="1"/>
          </p:cNvSpPr>
          <p:nvPr/>
        </p:nvSpPr>
        <p:spPr bwMode="auto">
          <a:xfrm>
            <a:off x="74803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4829" name="Rectangle 24"/>
          <p:cNvSpPr>
            <a:spLocks noChangeArrowheads="1"/>
          </p:cNvSpPr>
          <p:nvPr/>
        </p:nvSpPr>
        <p:spPr bwMode="auto">
          <a:xfrm>
            <a:off x="74803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30" name="Rectangle 27"/>
          <p:cNvSpPr>
            <a:spLocks noChangeArrowheads="1"/>
          </p:cNvSpPr>
          <p:nvPr/>
        </p:nvSpPr>
        <p:spPr bwMode="auto">
          <a:xfrm>
            <a:off x="801370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</a:p>
        </p:txBody>
      </p:sp>
      <p:sp>
        <p:nvSpPr>
          <p:cNvPr id="34832" name="Rectangle 4"/>
          <p:cNvSpPr>
            <a:spLocks noChangeArrowheads="1"/>
          </p:cNvSpPr>
          <p:nvPr/>
        </p:nvSpPr>
        <p:spPr bwMode="auto">
          <a:xfrm>
            <a:off x="72390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4833" name="Rectangle 5"/>
          <p:cNvSpPr>
            <a:spLocks noChangeArrowheads="1"/>
          </p:cNvSpPr>
          <p:nvPr/>
        </p:nvSpPr>
        <p:spPr bwMode="auto">
          <a:xfrm>
            <a:off x="6707188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4834" name="Rectangle 6"/>
          <p:cNvSpPr>
            <a:spLocks noChangeArrowheads="1"/>
          </p:cNvSpPr>
          <p:nvPr/>
        </p:nvSpPr>
        <p:spPr bwMode="auto">
          <a:xfrm>
            <a:off x="6173788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34835" name="Rectangle 7"/>
          <p:cNvSpPr>
            <a:spLocks noChangeArrowheads="1"/>
          </p:cNvSpPr>
          <p:nvPr/>
        </p:nvSpPr>
        <p:spPr bwMode="auto">
          <a:xfrm>
            <a:off x="5643563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94</a:t>
            </a:r>
          </a:p>
        </p:txBody>
      </p:sp>
      <p:sp>
        <p:nvSpPr>
          <p:cNvPr id="34836" name="Rectangle 8"/>
          <p:cNvSpPr>
            <a:spLocks noChangeArrowheads="1"/>
          </p:cNvSpPr>
          <p:nvPr/>
        </p:nvSpPr>
        <p:spPr bwMode="auto">
          <a:xfrm>
            <a:off x="51085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34837" name="Rectangle 9"/>
          <p:cNvSpPr>
            <a:spLocks noChangeArrowheads="1"/>
          </p:cNvSpPr>
          <p:nvPr/>
        </p:nvSpPr>
        <p:spPr bwMode="auto">
          <a:xfrm>
            <a:off x="45751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32</a:t>
            </a:r>
          </a:p>
        </p:txBody>
      </p:sp>
      <p:sp>
        <p:nvSpPr>
          <p:cNvPr id="34838" name="Rectangle 10"/>
          <p:cNvSpPr>
            <a:spLocks noChangeArrowheads="1"/>
          </p:cNvSpPr>
          <p:nvPr/>
        </p:nvSpPr>
        <p:spPr bwMode="auto">
          <a:xfrm>
            <a:off x="40417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11</a:t>
            </a:r>
          </a:p>
        </p:txBody>
      </p:sp>
      <p:sp>
        <p:nvSpPr>
          <p:cNvPr id="34839" name="Rectangle 11"/>
          <p:cNvSpPr>
            <a:spLocks noChangeArrowheads="1"/>
          </p:cNvSpPr>
          <p:nvPr/>
        </p:nvSpPr>
        <p:spPr bwMode="auto">
          <a:xfrm>
            <a:off x="77724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40" name="Rectangle 12"/>
          <p:cNvSpPr>
            <a:spLocks noChangeArrowheads="1"/>
          </p:cNvSpPr>
          <p:nvPr/>
        </p:nvSpPr>
        <p:spPr bwMode="auto">
          <a:xfrm>
            <a:off x="588645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1" name="Rectangle 13"/>
          <p:cNvSpPr>
            <a:spLocks noChangeArrowheads="1"/>
          </p:cNvSpPr>
          <p:nvPr/>
        </p:nvSpPr>
        <p:spPr bwMode="auto">
          <a:xfrm>
            <a:off x="53514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2" name="Rectangle 14"/>
          <p:cNvSpPr>
            <a:spLocks noChangeArrowheads="1"/>
          </p:cNvSpPr>
          <p:nvPr/>
        </p:nvSpPr>
        <p:spPr bwMode="auto">
          <a:xfrm>
            <a:off x="48180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3" name="Rectangle 15"/>
          <p:cNvSpPr>
            <a:spLocks noChangeArrowheads="1"/>
          </p:cNvSpPr>
          <p:nvPr/>
        </p:nvSpPr>
        <p:spPr bwMode="auto">
          <a:xfrm>
            <a:off x="42846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4" name="Rectangle 16"/>
          <p:cNvSpPr>
            <a:spLocks noChangeArrowheads="1"/>
          </p:cNvSpPr>
          <p:nvPr/>
        </p:nvSpPr>
        <p:spPr bwMode="auto">
          <a:xfrm>
            <a:off x="74818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5" name="Rectangle 17"/>
          <p:cNvSpPr>
            <a:spLocks noChangeArrowheads="1"/>
          </p:cNvSpPr>
          <p:nvPr/>
        </p:nvSpPr>
        <p:spPr bwMode="auto">
          <a:xfrm>
            <a:off x="69500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6" name="Rectangle 18"/>
          <p:cNvSpPr>
            <a:spLocks noChangeArrowheads="1"/>
          </p:cNvSpPr>
          <p:nvPr/>
        </p:nvSpPr>
        <p:spPr bwMode="auto">
          <a:xfrm>
            <a:off x="64166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7" name="Rectangle 19"/>
          <p:cNvSpPr>
            <a:spLocks noChangeArrowheads="1"/>
          </p:cNvSpPr>
          <p:nvPr/>
        </p:nvSpPr>
        <p:spPr bwMode="auto">
          <a:xfrm>
            <a:off x="80152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8" name="Rectangle 20"/>
          <p:cNvSpPr>
            <a:spLocks noChangeArrowheads="1"/>
          </p:cNvSpPr>
          <p:nvPr/>
        </p:nvSpPr>
        <p:spPr bwMode="auto">
          <a:xfrm>
            <a:off x="80152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49" name="Rectangle 21"/>
          <p:cNvSpPr>
            <a:spLocks noChangeArrowheads="1"/>
          </p:cNvSpPr>
          <p:nvPr/>
        </p:nvSpPr>
        <p:spPr bwMode="auto">
          <a:xfrm>
            <a:off x="74818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34850" name="Rectangle 22"/>
          <p:cNvSpPr>
            <a:spLocks noChangeArrowheads="1"/>
          </p:cNvSpPr>
          <p:nvPr/>
        </p:nvSpPr>
        <p:spPr bwMode="auto">
          <a:xfrm>
            <a:off x="77724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51" name="Rectangle 23"/>
          <p:cNvSpPr>
            <a:spLocks noChangeArrowheads="1"/>
          </p:cNvSpPr>
          <p:nvPr/>
        </p:nvSpPr>
        <p:spPr bwMode="auto">
          <a:xfrm>
            <a:off x="72390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34852" name="Rectangle 24"/>
          <p:cNvSpPr>
            <a:spLocks noChangeArrowheads="1"/>
          </p:cNvSpPr>
          <p:nvPr/>
        </p:nvSpPr>
        <p:spPr bwMode="auto">
          <a:xfrm>
            <a:off x="72390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95257" name="Rectangle 25"/>
          <p:cNvSpPr>
            <a:spLocks noChangeArrowheads="1"/>
          </p:cNvSpPr>
          <p:nvPr/>
        </p:nvSpPr>
        <p:spPr bwMode="auto">
          <a:xfrm>
            <a:off x="69500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32</a:t>
            </a:r>
          </a:p>
        </p:txBody>
      </p:sp>
      <p:sp>
        <p:nvSpPr>
          <p:cNvPr id="95258" name="Rectangle 26"/>
          <p:cNvSpPr>
            <a:spLocks noChangeArrowheads="1"/>
          </p:cNvSpPr>
          <p:nvPr/>
        </p:nvSpPr>
        <p:spPr bwMode="auto">
          <a:xfrm>
            <a:off x="6416675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55" name="Rectangle 27"/>
          <p:cNvSpPr>
            <a:spLocks noChangeArrowheads="1"/>
          </p:cNvSpPr>
          <p:nvPr/>
        </p:nvSpPr>
        <p:spPr bwMode="auto">
          <a:xfrm>
            <a:off x="77724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34856" name="Rectangle 28"/>
          <p:cNvSpPr>
            <a:spLocks noChangeArrowheads="1"/>
          </p:cNvSpPr>
          <p:nvPr/>
        </p:nvSpPr>
        <p:spPr bwMode="auto">
          <a:xfrm>
            <a:off x="74818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95261" name="Rectangle 29"/>
          <p:cNvSpPr>
            <a:spLocks noChangeArrowheads="1"/>
          </p:cNvSpPr>
          <p:nvPr/>
        </p:nvSpPr>
        <p:spPr bwMode="auto">
          <a:xfrm>
            <a:off x="48180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95262" name="Rectangle 30"/>
          <p:cNvSpPr>
            <a:spLocks noChangeArrowheads="1"/>
          </p:cNvSpPr>
          <p:nvPr/>
        </p:nvSpPr>
        <p:spPr bwMode="auto">
          <a:xfrm>
            <a:off x="42846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11</a:t>
            </a:r>
          </a:p>
        </p:txBody>
      </p:sp>
      <p:sp>
        <p:nvSpPr>
          <p:cNvPr id="34859" name="Rectangle 31"/>
          <p:cNvSpPr>
            <a:spLocks noChangeArrowheads="1"/>
          </p:cNvSpPr>
          <p:nvPr/>
        </p:nvSpPr>
        <p:spPr bwMode="auto">
          <a:xfrm>
            <a:off x="80152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 </a:t>
            </a:r>
          </a:p>
        </p:txBody>
      </p:sp>
      <p:sp>
        <p:nvSpPr>
          <p:cNvPr id="95264" name="Rectangle 32"/>
          <p:cNvSpPr>
            <a:spLocks noChangeArrowheads="1"/>
          </p:cNvSpPr>
          <p:nvPr/>
        </p:nvSpPr>
        <p:spPr bwMode="auto">
          <a:xfrm>
            <a:off x="5886450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95265" name="Rectangle 33"/>
          <p:cNvSpPr>
            <a:spLocks noChangeArrowheads="1"/>
          </p:cNvSpPr>
          <p:nvPr/>
        </p:nvSpPr>
        <p:spPr bwMode="auto">
          <a:xfrm>
            <a:off x="5351463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95266" name="Rectangle 34"/>
          <p:cNvSpPr>
            <a:spLocks noChangeArrowheads="1"/>
          </p:cNvSpPr>
          <p:nvPr/>
        </p:nvSpPr>
        <p:spPr bwMode="auto">
          <a:xfrm>
            <a:off x="80152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94</a:t>
            </a:r>
          </a:p>
        </p:txBody>
      </p:sp>
      <p:sp>
        <p:nvSpPr>
          <p:cNvPr id="95267" name="Rectangle 35"/>
          <p:cNvSpPr>
            <a:spLocks noChangeArrowheads="1"/>
          </p:cNvSpPr>
          <p:nvPr/>
        </p:nvSpPr>
        <p:spPr bwMode="auto">
          <a:xfrm>
            <a:off x="7481888" y="50593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34864" name="Line 36"/>
          <p:cNvSpPr>
            <a:spLocks noChangeShapeType="1"/>
          </p:cNvSpPr>
          <p:nvPr/>
        </p:nvSpPr>
        <p:spPr bwMode="auto">
          <a:xfrm flipH="1">
            <a:off x="6156325" y="1828800"/>
            <a:ext cx="15875" cy="8080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140200" y="249237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6227763" y="2924175"/>
            <a:ext cx="360362" cy="433388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34867" name="Rectangle 48"/>
          <p:cNvSpPr>
            <a:spLocks noChangeArrowheads="1"/>
          </p:cNvSpPr>
          <p:nvPr/>
        </p:nvSpPr>
        <p:spPr bwMode="auto">
          <a:xfrm>
            <a:off x="7885113" y="3429000"/>
            <a:ext cx="358775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827088" y="2492375"/>
            <a:ext cx="360362" cy="4318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/>
              <a:t>0</a:t>
            </a: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3995738" y="1916113"/>
            <a:ext cx="647700" cy="576262"/>
          </a:xfrm>
          <a:prstGeom prst="rect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CA" altLang="en-US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6084888" y="1916113"/>
            <a:ext cx="647700" cy="576262"/>
          </a:xfrm>
          <a:prstGeom prst="rect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CA" altLang="en-US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4662488" y="2492375"/>
            <a:ext cx="358775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6786563" y="2924175"/>
            <a:ext cx="360362" cy="433388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7343775" y="2924175"/>
            <a:ext cx="360363" cy="433388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7902575" y="2924175"/>
            <a:ext cx="360363" cy="433388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8459788" y="2924175"/>
            <a:ext cx="360362" cy="433388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5184775" y="2492375"/>
            <a:ext cx="358775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705475" y="249237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227763" y="2492375"/>
            <a:ext cx="360362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707188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32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173788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29</a:t>
            </a:r>
          </a:p>
        </p:txBody>
      </p:sp>
      <p:sp>
        <p:nvSpPr>
          <p:cNvPr id="87" name="Rectangle 29"/>
          <p:cNvSpPr>
            <a:spLocks noChangeArrowheads="1"/>
          </p:cNvSpPr>
          <p:nvPr/>
        </p:nvSpPr>
        <p:spPr bwMode="auto">
          <a:xfrm>
            <a:off x="45751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12</a:t>
            </a:r>
          </a:p>
        </p:txBody>
      </p:sp>
      <p:sp>
        <p:nvSpPr>
          <p:cNvPr id="88" name="Rectangle 30"/>
          <p:cNvSpPr>
            <a:spLocks noChangeArrowheads="1"/>
          </p:cNvSpPr>
          <p:nvPr/>
        </p:nvSpPr>
        <p:spPr bwMode="auto">
          <a:xfrm>
            <a:off x="40417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11</a:t>
            </a:r>
          </a:p>
        </p:txBody>
      </p:sp>
      <p:sp>
        <p:nvSpPr>
          <p:cNvPr id="90" name="Rectangle 32"/>
          <p:cNvSpPr>
            <a:spLocks noChangeArrowheads="1"/>
          </p:cNvSpPr>
          <p:nvPr/>
        </p:nvSpPr>
        <p:spPr bwMode="auto">
          <a:xfrm>
            <a:off x="5643563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24</a:t>
            </a:r>
          </a:p>
        </p:txBody>
      </p:sp>
      <p:sp>
        <p:nvSpPr>
          <p:cNvPr id="91" name="Rectangle 33"/>
          <p:cNvSpPr>
            <a:spLocks noChangeArrowheads="1"/>
          </p:cNvSpPr>
          <p:nvPr/>
        </p:nvSpPr>
        <p:spPr bwMode="auto">
          <a:xfrm>
            <a:off x="5108575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17</a:t>
            </a:r>
          </a:p>
        </p:txBody>
      </p:sp>
      <p:sp>
        <p:nvSpPr>
          <p:cNvPr id="92" name="Rectangle 34"/>
          <p:cNvSpPr>
            <a:spLocks noChangeArrowheads="1"/>
          </p:cNvSpPr>
          <p:nvPr/>
        </p:nvSpPr>
        <p:spPr bwMode="auto">
          <a:xfrm>
            <a:off x="77724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94</a:t>
            </a:r>
          </a:p>
        </p:txBody>
      </p:sp>
      <p:sp>
        <p:nvSpPr>
          <p:cNvPr id="93" name="Rectangle 35"/>
          <p:cNvSpPr>
            <a:spLocks noChangeArrowheads="1"/>
          </p:cNvSpPr>
          <p:nvPr/>
        </p:nvSpPr>
        <p:spPr bwMode="auto">
          <a:xfrm>
            <a:off x="7239000" y="1963738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81</a:t>
            </a: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724525" y="3860800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4356100" y="566102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4886325" y="566102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5418138" y="5661025"/>
            <a:ext cx="360362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948363" y="5661025"/>
            <a:ext cx="360362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6480175" y="566102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7011988" y="5661025"/>
            <a:ext cx="358775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7542213" y="5661025"/>
            <a:ext cx="360362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8074025" y="5661025"/>
            <a:ext cx="358775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8604250" y="5661025"/>
            <a:ext cx="360363" cy="431800"/>
          </a:xfrm>
          <a:prstGeom prst="rect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altLang="en-US">
                <a:solidFill>
                  <a:schemeClr val="bg2"/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5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2871E-6 L 0.05902 -3.32871E-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5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2871E-6 L 0.05903 -3.32871E-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03 -3.32871E-6 L 0.11805 -3.32871E-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5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05 -3.32871E-6 L 0.17708 -3.32871E-6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9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3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708 -3.32871E-6 L 0.25 -3.32871E-6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2 -3.32871E-6 L 0.11423 -3.32871E-6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9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423 -3.32871E-6 L 0.17326 -3.32871E-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9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63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26 -2.00786E-6 L 0.22448 0.00023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7" grpId="0" animBg="1" autoUpdateAnimBg="0"/>
      <p:bldP spid="95258" grpId="0" animBg="1" autoUpdateAnimBg="0"/>
      <p:bldP spid="95261" grpId="0" animBg="1" autoUpdateAnimBg="0"/>
      <p:bldP spid="95262" grpId="0" animBg="1" autoUpdateAnimBg="0"/>
      <p:bldP spid="95264" grpId="0" animBg="1" autoUpdateAnimBg="0"/>
      <p:bldP spid="95265" grpId="0" animBg="1" autoUpdateAnimBg="0"/>
      <p:bldP spid="95266" grpId="0" animBg="1" autoUpdateAnimBg="0"/>
      <p:bldP spid="95267" grpId="0" animBg="1" autoUpdateAnimBg="0"/>
      <p:bldP spid="47" grpId="0" animBg="1"/>
      <p:bldP spid="48" grpId="0" animBg="1"/>
      <p:bldP spid="50" grpId="0" animBg="1"/>
      <p:bldP spid="63" grpId="0" animBg="1"/>
      <p:bldP spid="63" grpId="1" animBg="1"/>
      <p:bldP spid="63" grpId="2" animBg="1"/>
      <p:bldP spid="63" grpId="3" animBg="1"/>
      <p:bldP spid="63" grpId="4" animBg="1"/>
      <p:bldP spid="63" grpId="5" animBg="1"/>
      <p:bldP spid="64" grpId="0" animBg="1"/>
      <p:bldP spid="64" grpId="1" animBg="1"/>
      <p:bldP spid="64" grpId="2" animBg="1"/>
      <p:bldP spid="64" grpId="3" animBg="1"/>
      <p:bldP spid="64" grpId="4" animBg="1"/>
      <p:bldP spid="64" grpId="5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  <p:bldP spid="71" grpId="1" animBg="1"/>
      <p:bldP spid="72" grpId="0" animBg="1"/>
      <p:bldP spid="84" grpId="0" animBg="1" autoUpdateAnimBg="0"/>
      <p:bldP spid="85" grpId="0" animBg="1" autoUpdateAnimBg="0"/>
      <p:bldP spid="87" grpId="0" animBg="1" autoUpdateAnimBg="0"/>
      <p:bldP spid="88" grpId="0" animBg="1" autoUpdateAnimBg="0"/>
      <p:bldP spid="90" grpId="0" animBg="1" autoUpdateAnimBg="0"/>
      <p:bldP spid="91" grpId="0" animBg="1" autoUpdateAnimBg="0"/>
      <p:bldP spid="92" grpId="0" animBg="1" autoUpdateAnimBg="0"/>
      <p:bldP spid="93" grpId="0" animBg="1" autoUpdateAnimBg="0"/>
      <p:bldP spid="94" grpId="0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Coding Recursively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Remember the two imperatives:</a:t>
            </a:r>
          </a:p>
          <a:p>
            <a:pPr lvl="1">
              <a:defRPr/>
            </a:pPr>
            <a:r>
              <a:rPr lang="en-CA" dirty="0"/>
              <a:t>SMALLER!</a:t>
            </a:r>
          </a:p>
          <a:p>
            <a:pPr lvl="2">
              <a:defRPr/>
            </a:pPr>
            <a:r>
              <a:rPr lang="en-CA" dirty="0"/>
              <a:t>when you call the method inside itself, one of the arguments has to be smaller than it was</a:t>
            </a:r>
          </a:p>
          <a:p>
            <a:pPr lvl="1">
              <a:defRPr/>
            </a:pPr>
            <a:r>
              <a:rPr lang="en-CA" dirty="0"/>
              <a:t>STOP!</a:t>
            </a:r>
          </a:p>
          <a:p>
            <a:pPr lvl="2">
              <a:defRPr/>
            </a:pPr>
            <a:r>
              <a:rPr lang="en-CA" dirty="0"/>
              <a:t>if the argument that gets smaller is very small (usually 0 or 1), then don’t do the recursion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Merging Sorted Sub-lists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153400" cy="4267200"/>
          </a:xfrm>
        </p:spPr>
        <p:txBody>
          <a:bodyPr/>
          <a:lstStyle/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/>
              <a:t>to Merge(List a, List b, int ls, int rs, int re)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/>
              <a:t>	le </a:t>
            </a:r>
            <a:r>
              <a:rPr lang="en-US" altLang="en-US" sz="2800">
                <a:sym typeface="Wingdings" pitchFamily="2" charset="2"/>
              </a:rPr>
              <a:t> rs – 1, p  ls, initialLS  ls;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endParaRPr lang="en-US" altLang="en-US" sz="2800">
              <a:sym typeface="Wingdings" pitchFamily="2" charset="2"/>
            </a:endParaRP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while (</a:t>
            </a:r>
            <a:r>
              <a:rPr lang="en-US" altLang="en-US" sz="2800"/>
              <a:t>ls </a:t>
            </a:r>
            <a:r>
              <a:rPr lang="en-US" altLang="en-US" sz="2800">
                <a:sym typeface="Symbol" pitchFamily="18" charset="2"/>
              </a:rPr>
              <a:t></a:t>
            </a:r>
            <a:r>
              <a:rPr lang="en-US" altLang="en-US" sz="2800"/>
              <a:t> le &amp;&amp; rs </a:t>
            </a:r>
            <a:r>
              <a:rPr lang="en-US" altLang="en-US" sz="2800">
                <a:sym typeface="Symbol" pitchFamily="18" charset="2"/>
              </a:rPr>
              <a:t></a:t>
            </a:r>
            <a:r>
              <a:rPr lang="en-US" altLang="en-US" sz="2800"/>
              <a:t> re)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/>
              <a:t>		b[p++] </a:t>
            </a:r>
            <a:r>
              <a:rPr lang="en-US" altLang="en-US" sz="2800">
                <a:sym typeface="Wingdings" pitchFamily="2" charset="2"/>
              </a:rPr>
              <a:t> </a:t>
            </a:r>
            <a:r>
              <a:rPr lang="en-US" altLang="en-US" sz="2800"/>
              <a:t>(a[ls] &lt; a[rs]) ? </a:t>
            </a:r>
            <a:r>
              <a:rPr lang="en-US" altLang="en-US" sz="2800">
                <a:sym typeface="Wingdings" pitchFamily="2" charset="2"/>
              </a:rPr>
              <a:t>a[ls++] : a[rs++];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while (ls </a:t>
            </a:r>
            <a:r>
              <a:rPr lang="en-US" altLang="en-US" sz="2800">
                <a:sym typeface="Symbol" pitchFamily="18" charset="2"/>
              </a:rPr>
              <a:t></a:t>
            </a:r>
            <a:r>
              <a:rPr lang="en-US" altLang="en-US" sz="2800">
                <a:sym typeface="Wingdings" pitchFamily="2" charset="2"/>
              </a:rPr>
              <a:t> le)	b[p++]  a[ls++];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while (rs </a:t>
            </a:r>
            <a:r>
              <a:rPr lang="en-US" altLang="en-US" sz="2800">
                <a:sym typeface="Symbol" pitchFamily="18" charset="2"/>
              </a:rPr>
              <a:t></a:t>
            </a:r>
            <a:r>
              <a:rPr lang="en-US" altLang="en-US" sz="2800">
                <a:sym typeface="Wingdings" pitchFamily="2" charset="2"/>
              </a:rPr>
              <a:t> re)	b[p++]  a[rs++];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for i  initialLS .. re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>
                <a:sym typeface="Wingdings" pitchFamily="2" charset="2"/>
              </a:rPr>
              <a:t>		a[i]  b[i];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031875" y="5943600"/>
            <a:ext cx="68167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3206750" algn="ctr"/>
              </a:tabLst>
            </a:pPr>
            <a:r>
              <a:rPr lang="en-US" altLang="en-US" i="1">
                <a:solidFill>
                  <a:schemeClr val="accent1"/>
                </a:solidFill>
              </a:rPr>
              <a:t>ls = “left start”	rs = “right start”	re = “right end”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the following Lists under merge sort:</a:t>
            </a:r>
          </a:p>
          <a:p>
            <a:pPr lvl="1">
              <a:defRPr/>
            </a:pPr>
            <a:r>
              <a:rPr lang="en-US" altLang="en-US"/>
              <a:t>lst1 </a:t>
            </a:r>
            <a:r>
              <a:rPr lang="en-US" altLang="en-US">
                <a:sym typeface="Wingdings" pitchFamily="2" charset="2"/>
              </a:rPr>
              <a:t></a:t>
            </a:r>
            <a:r>
              <a:rPr lang="en-US" altLang="en-US"/>
              <a:t>  [15, 3, 21, 45, 7, 17, 4, 12];</a:t>
            </a:r>
          </a:p>
          <a:p>
            <a:pPr lvl="1">
              <a:defRPr/>
            </a:pPr>
            <a:r>
              <a:rPr lang="en-US" altLang="en-US"/>
              <a:t>lst2 </a:t>
            </a:r>
            <a:r>
              <a:rPr lang="en-US" altLang="en-US">
                <a:sym typeface="Wingdings" pitchFamily="2" charset="2"/>
              </a:rPr>
              <a:t> [13, 11, 20, 15, 16, 6, 9, 87];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Quicksort Overview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Get all the small items down near the front</a:t>
            </a:r>
          </a:p>
          <a:p>
            <a:pPr>
              <a:defRPr/>
            </a:pPr>
            <a:r>
              <a:rPr lang="en-US" altLang="en-US"/>
              <a:t>Get all the large items up near the back</a:t>
            </a:r>
          </a:p>
          <a:p>
            <a:pPr>
              <a:defRPr/>
            </a:pPr>
            <a:r>
              <a:rPr lang="en-US" altLang="en-US"/>
              <a:t>Sort each half separately</a:t>
            </a:r>
          </a:p>
          <a:p>
            <a:pPr>
              <a:defRPr/>
            </a:pPr>
            <a:r>
              <a:rPr lang="en-US" altLang="en-US"/>
              <a:t>No need to merge the results!</a:t>
            </a:r>
          </a:p>
        </p:txBody>
      </p:sp>
      <p:sp>
        <p:nvSpPr>
          <p:cNvPr id="55300" name="Rectangle 24"/>
          <p:cNvSpPr>
            <a:spLocks noChangeArrowheads="1"/>
          </p:cNvSpPr>
          <p:nvPr/>
        </p:nvSpPr>
        <p:spPr bwMode="auto">
          <a:xfrm>
            <a:off x="5635625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5301" name="Rectangle 25"/>
          <p:cNvSpPr>
            <a:spLocks noChangeArrowheads="1"/>
          </p:cNvSpPr>
          <p:nvPr/>
        </p:nvSpPr>
        <p:spPr bwMode="auto">
          <a:xfrm>
            <a:off x="51038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5302" name="Rectangle 26"/>
          <p:cNvSpPr>
            <a:spLocks noChangeArrowheads="1"/>
          </p:cNvSpPr>
          <p:nvPr/>
        </p:nvSpPr>
        <p:spPr bwMode="auto">
          <a:xfrm>
            <a:off x="45704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5303" name="Rectangle 27"/>
          <p:cNvSpPr>
            <a:spLocks noChangeArrowheads="1"/>
          </p:cNvSpPr>
          <p:nvPr/>
        </p:nvSpPr>
        <p:spPr bwMode="auto">
          <a:xfrm>
            <a:off x="40370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5304" name="Rectangle 28"/>
          <p:cNvSpPr>
            <a:spLocks noChangeArrowheads="1"/>
          </p:cNvSpPr>
          <p:nvPr/>
        </p:nvSpPr>
        <p:spPr bwMode="auto">
          <a:xfrm>
            <a:off x="35052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5305" name="Rectangle 29"/>
          <p:cNvSpPr>
            <a:spLocks noChangeArrowheads="1"/>
          </p:cNvSpPr>
          <p:nvPr/>
        </p:nvSpPr>
        <p:spPr bwMode="auto">
          <a:xfrm>
            <a:off x="29718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5306" name="Rectangle 30"/>
          <p:cNvSpPr>
            <a:spLocks noChangeArrowheads="1"/>
          </p:cNvSpPr>
          <p:nvPr/>
        </p:nvSpPr>
        <p:spPr bwMode="auto">
          <a:xfrm>
            <a:off x="24384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5307" name="Rectangle 31"/>
          <p:cNvSpPr>
            <a:spLocks noChangeArrowheads="1"/>
          </p:cNvSpPr>
          <p:nvPr/>
        </p:nvSpPr>
        <p:spPr bwMode="auto">
          <a:xfrm>
            <a:off x="6169025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55308" name="Group 44"/>
          <p:cNvGrpSpPr>
            <a:grpSpLocks/>
          </p:cNvGrpSpPr>
          <p:nvPr/>
        </p:nvGrpSpPr>
        <p:grpSpPr bwMode="auto">
          <a:xfrm>
            <a:off x="2411413" y="5181600"/>
            <a:ext cx="4291012" cy="1371600"/>
            <a:chOff x="1519" y="3264"/>
            <a:chExt cx="2703" cy="864"/>
          </a:xfrm>
        </p:grpSpPr>
        <p:sp>
          <p:nvSpPr>
            <p:cNvPr id="55309" name="Rectangle 33"/>
            <p:cNvSpPr>
              <a:spLocks noChangeArrowheads="1"/>
            </p:cNvSpPr>
            <p:nvPr/>
          </p:nvSpPr>
          <p:spPr bwMode="auto">
            <a:xfrm>
              <a:off x="3550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5310" name="Rectangle 34"/>
            <p:cNvSpPr>
              <a:spLocks noChangeArrowheads="1"/>
            </p:cNvSpPr>
            <p:nvPr/>
          </p:nvSpPr>
          <p:spPr bwMode="auto">
            <a:xfrm>
              <a:off x="3215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55311" name="Rectangle 35"/>
            <p:cNvSpPr>
              <a:spLocks noChangeArrowheads="1"/>
            </p:cNvSpPr>
            <p:nvPr/>
          </p:nvSpPr>
          <p:spPr bwMode="auto">
            <a:xfrm>
              <a:off x="2879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55312" name="Rectangle 36"/>
            <p:cNvSpPr>
              <a:spLocks noChangeArrowheads="1"/>
            </p:cNvSpPr>
            <p:nvPr/>
          </p:nvSpPr>
          <p:spPr bwMode="auto">
            <a:xfrm>
              <a:off x="2543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55313" name="Rectangle 37"/>
            <p:cNvSpPr>
              <a:spLocks noChangeArrowheads="1"/>
            </p:cNvSpPr>
            <p:nvPr/>
          </p:nvSpPr>
          <p:spPr bwMode="auto">
            <a:xfrm>
              <a:off x="2208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55314" name="Rectangle 38"/>
            <p:cNvSpPr>
              <a:spLocks noChangeArrowheads="1"/>
            </p:cNvSpPr>
            <p:nvPr/>
          </p:nvSpPr>
          <p:spPr bwMode="auto">
            <a:xfrm>
              <a:off x="1872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55315" name="Rectangle 39"/>
            <p:cNvSpPr>
              <a:spLocks noChangeArrowheads="1"/>
            </p:cNvSpPr>
            <p:nvPr/>
          </p:nvSpPr>
          <p:spPr bwMode="auto">
            <a:xfrm>
              <a:off x="1536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5316" name="Rectangle 40"/>
            <p:cNvSpPr>
              <a:spLocks noChangeArrowheads="1"/>
            </p:cNvSpPr>
            <p:nvPr/>
          </p:nvSpPr>
          <p:spPr bwMode="auto">
            <a:xfrm>
              <a:off x="3886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55317" name="Text Box 14"/>
            <p:cNvSpPr txBox="1">
              <a:spLocks noChangeArrowheads="1"/>
            </p:cNvSpPr>
            <p:nvPr/>
          </p:nvSpPr>
          <p:spPr bwMode="auto">
            <a:xfrm>
              <a:off x="1519" y="3686"/>
              <a:ext cx="70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accent1"/>
                  </a:solidFill>
                </a:rPr>
                <a:t>all </a:t>
              </a:r>
              <a:r>
                <a:rPr lang="en-US" altLang="en-US" dirty="0">
                  <a:solidFill>
                    <a:schemeClr val="accent1"/>
                  </a:solidFill>
                  <a:sym typeface="Symbol" pitchFamily="18" charset="2"/>
                </a:rPr>
                <a:t></a:t>
              </a:r>
              <a:r>
                <a:rPr lang="en-US" altLang="en-US" dirty="0">
                  <a:solidFill>
                    <a:schemeClr val="accent1"/>
                  </a:solidFill>
                </a:rPr>
                <a:t> 29</a:t>
              </a:r>
            </a:p>
          </p:txBody>
        </p:sp>
        <p:sp>
          <p:nvSpPr>
            <p:cNvPr id="55318" name="Text Box 15"/>
            <p:cNvSpPr txBox="1">
              <a:spLocks noChangeArrowheads="1"/>
            </p:cNvSpPr>
            <p:nvPr/>
          </p:nvSpPr>
          <p:spPr bwMode="auto">
            <a:xfrm>
              <a:off x="3515" y="3686"/>
              <a:ext cx="70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accent1"/>
                  </a:solidFill>
                </a:rPr>
                <a:t>all </a:t>
              </a:r>
              <a:r>
                <a:rPr lang="en-US" altLang="en-US">
                  <a:solidFill>
                    <a:schemeClr val="accent1"/>
                  </a:solidFill>
                  <a:sym typeface="Symbol" pitchFamily="18" charset="2"/>
                </a:rPr>
                <a:t></a:t>
              </a:r>
              <a:r>
                <a:rPr lang="en-US" altLang="en-US">
                  <a:solidFill>
                    <a:schemeClr val="accent1"/>
                  </a:solidFill>
                </a:rPr>
                <a:t> 29</a:t>
              </a:r>
            </a:p>
          </p:txBody>
        </p:sp>
        <p:sp>
          <p:nvSpPr>
            <p:cNvPr id="55319" name="Oval 41"/>
            <p:cNvSpPr>
              <a:spLocks noChangeArrowheads="1"/>
            </p:cNvSpPr>
            <p:nvPr/>
          </p:nvSpPr>
          <p:spPr bwMode="auto">
            <a:xfrm>
              <a:off x="2832" y="3264"/>
              <a:ext cx="432" cy="624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 altLang="en-US"/>
            </a:p>
          </p:txBody>
        </p:sp>
        <p:sp>
          <p:nvSpPr>
            <p:cNvPr id="55320" name="Text Box 42"/>
            <p:cNvSpPr txBox="1">
              <a:spLocks noChangeArrowheads="1"/>
            </p:cNvSpPr>
            <p:nvPr/>
          </p:nvSpPr>
          <p:spPr bwMode="auto">
            <a:xfrm>
              <a:off x="2728" y="3840"/>
              <a:ext cx="68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accent1"/>
                  </a:solidFill>
                </a:rPr>
                <a:t>“pivot”</a:t>
              </a:r>
            </a:p>
          </p:txBody>
        </p:sp>
      </p:grp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Quicksort Overview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List is partitioned into small &amp; large parts</a:t>
            </a:r>
          </a:p>
          <a:p>
            <a:pPr lvl="1">
              <a:defRPr/>
            </a:pPr>
            <a:endParaRPr lang="en-US" altLang="en-US"/>
          </a:p>
          <a:p>
            <a:pPr lvl="1"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Sort part below pivot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Sort part above pivot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6934200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640238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586898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5335588" y="4191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4803775" y="4191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4270375" y="4191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3736975" y="4191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7467600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7356" name="Rectangle 13"/>
          <p:cNvSpPr>
            <a:spLocks noChangeArrowheads="1"/>
          </p:cNvSpPr>
          <p:nvPr/>
        </p:nvSpPr>
        <p:spPr bwMode="auto">
          <a:xfrm>
            <a:off x="6934200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7357" name="Rectangle 14"/>
          <p:cNvSpPr>
            <a:spLocks noChangeArrowheads="1"/>
          </p:cNvSpPr>
          <p:nvPr/>
        </p:nvSpPr>
        <p:spPr bwMode="auto">
          <a:xfrm>
            <a:off x="6402388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7358" name="Rectangle 15"/>
          <p:cNvSpPr>
            <a:spLocks noChangeArrowheads="1"/>
          </p:cNvSpPr>
          <p:nvPr/>
        </p:nvSpPr>
        <p:spPr bwMode="auto">
          <a:xfrm>
            <a:off x="5868988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7359" name="Rectangle 16"/>
          <p:cNvSpPr>
            <a:spLocks noChangeArrowheads="1"/>
          </p:cNvSpPr>
          <p:nvPr/>
        </p:nvSpPr>
        <p:spPr bwMode="auto">
          <a:xfrm>
            <a:off x="5335588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7360" name="Rectangle 17"/>
          <p:cNvSpPr>
            <a:spLocks noChangeArrowheads="1"/>
          </p:cNvSpPr>
          <p:nvPr/>
        </p:nvSpPr>
        <p:spPr bwMode="auto">
          <a:xfrm>
            <a:off x="4803775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7361" name="Rectangle 18"/>
          <p:cNvSpPr>
            <a:spLocks noChangeArrowheads="1"/>
          </p:cNvSpPr>
          <p:nvPr/>
        </p:nvSpPr>
        <p:spPr bwMode="auto">
          <a:xfrm>
            <a:off x="4270375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7362" name="Rectangle 19"/>
          <p:cNvSpPr>
            <a:spLocks noChangeArrowheads="1"/>
          </p:cNvSpPr>
          <p:nvPr/>
        </p:nvSpPr>
        <p:spPr bwMode="auto">
          <a:xfrm>
            <a:off x="3736975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7363" name="Rectangle 20"/>
          <p:cNvSpPr>
            <a:spLocks noChangeArrowheads="1"/>
          </p:cNvSpPr>
          <p:nvPr/>
        </p:nvSpPr>
        <p:spPr bwMode="auto">
          <a:xfrm>
            <a:off x="7467600" y="2819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7364" name="Oval 23"/>
          <p:cNvSpPr>
            <a:spLocks noChangeArrowheads="1"/>
          </p:cNvSpPr>
          <p:nvPr/>
        </p:nvSpPr>
        <p:spPr bwMode="auto">
          <a:xfrm>
            <a:off x="5794375" y="2590800"/>
            <a:ext cx="685800" cy="990600"/>
          </a:xfrm>
          <a:prstGeom prst="ellipse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57365" name="Rectangle 25"/>
          <p:cNvSpPr>
            <a:spLocks noChangeArrowheads="1"/>
          </p:cNvSpPr>
          <p:nvPr/>
        </p:nvSpPr>
        <p:spPr bwMode="auto">
          <a:xfrm>
            <a:off x="6934200" y="5410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7366" name="Rectangle 26"/>
          <p:cNvSpPr>
            <a:spLocks noChangeArrowheads="1"/>
          </p:cNvSpPr>
          <p:nvPr/>
        </p:nvSpPr>
        <p:spPr bwMode="auto">
          <a:xfrm>
            <a:off x="6402388" y="5410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7367" name="Rectangle 27"/>
          <p:cNvSpPr>
            <a:spLocks noChangeArrowheads="1"/>
          </p:cNvSpPr>
          <p:nvPr/>
        </p:nvSpPr>
        <p:spPr bwMode="auto">
          <a:xfrm>
            <a:off x="5868988" y="5410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7368" name="Rectangle 28"/>
          <p:cNvSpPr>
            <a:spLocks noChangeArrowheads="1"/>
          </p:cNvSpPr>
          <p:nvPr/>
        </p:nvSpPr>
        <p:spPr bwMode="auto">
          <a:xfrm>
            <a:off x="5335588" y="5410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7369" name="Rectangle 29"/>
          <p:cNvSpPr>
            <a:spLocks noChangeArrowheads="1"/>
          </p:cNvSpPr>
          <p:nvPr/>
        </p:nvSpPr>
        <p:spPr bwMode="auto">
          <a:xfrm>
            <a:off x="4803775" y="5410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7370" name="Rectangle 30"/>
          <p:cNvSpPr>
            <a:spLocks noChangeArrowheads="1"/>
          </p:cNvSpPr>
          <p:nvPr/>
        </p:nvSpPr>
        <p:spPr bwMode="auto">
          <a:xfrm>
            <a:off x="4270375" y="5410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7371" name="Rectangle 31"/>
          <p:cNvSpPr>
            <a:spLocks noChangeArrowheads="1"/>
          </p:cNvSpPr>
          <p:nvPr/>
        </p:nvSpPr>
        <p:spPr bwMode="auto">
          <a:xfrm>
            <a:off x="3736975" y="5410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7372" name="Rectangle 32"/>
          <p:cNvSpPr>
            <a:spLocks noChangeArrowheads="1"/>
          </p:cNvSpPr>
          <p:nvPr/>
        </p:nvSpPr>
        <p:spPr bwMode="auto">
          <a:xfrm>
            <a:off x="7467600" y="5410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Quicksort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66725" indent="-466725">
              <a:buFont typeface="Monotype Sorts" pitchFamily="2" charset="2"/>
              <a:buNone/>
              <a:defRPr/>
            </a:pPr>
            <a:r>
              <a:rPr lang="en-US" altLang="en-US" dirty="0"/>
              <a:t>to Quicksort(List A, int lo, int hi)</a:t>
            </a:r>
          </a:p>
          <a:p>
            <a:pPr marL="466725" indent="-466725">
              <a:buFont typeface="Monotype Sorts" pitchFamily="2" charset="2"/>
              <a:buNone/>
              <a:defRPr/>
            </a:pPr>
            <a:r>
              <a:rPr lang="en-US" altLang="en-US" dirty="0"/>
              <a:t>	if (lo &lt; hi)	</a:t>
            </a:r>
            <a:r>
              <a:rPr lang="en-US" altLang="en-US" sz="2800" dirty="0">
                <a:solidFill>
                  <a:schemeClr val="accent1"/>
                </a:solidFill>
              </a:rPr>
              <a:t>/* more than 1 item left */</a:t>
            </a:r>
          </a:p>
          <a:p>
            <a:pPr marL="466725" indent="-466725">
              <a:buFont typeface="Monotype Sorts" pitchFamily="2" charset="2"/>
              <a:buNone/>
              <a:defRPr/>
            </a:pPr>
            <a:r>
              <a:rPr lang="en-US" altLang="en-US" dirty="0"/>
              <a:t>		mid </a:t>
            </a:r>
            <a:r>
              <a:rPr lang="en-US" altLang="en-US" dirty="0">
                <a:sym typeface="Wingdings" pitchFamily="2" charset="2"/>
              </a:rPr>
              <a:t> Partition(A, lo, hi);</a:t>
            </a:r>
          </a:p>
          <a:p>
            <a:pPr marL="466725" indent="-466725">
              <a:buFont typeface="Monotype Sorts" pitchFamily="2" charset="2"/>
              <a:buNone/>
              <a:defRPr/>
            </a:pPr>
            <a:r>
              <a:rPr lang="en-US" altLang="en-US" dirty="0">
                <a:sym typeface="Wingdings" pitchFamily="2" charset="2"/>
              </a:rPr>
              <a:t>		Quicksort(A, lo, mid–1);</a:t>
            </a:r>
          </a:p>
          <a:p>
            <a:pPr marL="466725" indent="-466725">
              <a:buFont typeface="Monotype Sorts" pitchFamily="2" charset="2"/>
              <a:buNone/>
              <a:defRPr/>
            </a:pPr>
            <a:r>
              <a:rPr lang="en-US" altLang="en-US" dirty="0">
                <a:sym typeface="Wingdings" pitchFamily="2" charset="2"/>
              </a:rPr>
              <a:t>		Quicksort(A, mid+1, hi);</a:t>
            </a:r>
            <a:endParaRPr lang="en-US" altLang="en-US" dirty="0"/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2041525" y="5257800"/>
            <a:ext cx="50609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800" i="1" dirty="0">
                <a:solidFill>
                  <a:schemeClr val="accent1"/>
                </a:solidFill>
                <a:latin typeface="Times New Roman" charset="0"/>
              </a:rPr>
              <a:t>most of the work done in Partition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a List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Getting a list into the shape required…</a:t>
            </a:r>
          </a:p>
          <a:p>
            <a:pPr lvl="1">
              <a:defRPr/>
            </a:pPr>
            <a:r>
              <a:rPr lang="en-US" altLang="en-US"/>
              <a:t>small items all to front, large all to rear</a:t>
            </a:r>
          </a:p>
          <a:p>
            <a:pPr>
              <a:defRPr/>
            </a:pPr>
            <a:r>
              <a:rPr lang="en-US" altLang="en-US"/>
              <a:t>…is called </a:t>
            </a:r>
            <a:r>
              <a:rPr lang="en-US" altLang="en-US" i="1"/>
              <a:t>partitioning</a:t>
            </a:r>
            <a:r>
              <a:rPr lang="en-US" altLang="en-US"/>
              <a:t> the list</a:t>
            </a:r>
          </a:p>
          <a:p>
            <a:pPr>
              <a:defRPr/>
            </a:pPr>
            <a:r>
              <a:rPr lang="en-US" altLang="en-US"/>
              <a:t>Pivot might not end up right in the middle</a:t>
            </a:r>
          </a:p>
        </p:txBody>
      </p:sp>
      <p:sp>
        <p:nvSpPr>
          <p:cNvPr id="61444" name="Rectangle 24"/>
          <p:cNvSpPr>
            <a:spLocks noChangeArrowheads="1"/>
          </p:cNvSpPr>
          <p:nvPr/>
        </p:nvSpPr>
        <p:spPr bwMode="auto">
          <a:xfrm>
            <a:off x="5635625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61445" name="Rectangle 25"/>
          <p:cNvSpPr>
            <a:spLocks noChangeArrowheads="1"/>
          </p:cNvSpPr>
          <p:nvPr/>
        </p:nvSpPr>
        <p:spPr bwMode="auto">
          <a:xfrm>
            <a:off x="51038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61446" name="Rectangle 26"/>
          <p:cNvSpPr>
            <a:spLocks noChangeArrowheads="1"/>
          </p:cNvSpPr>
          <p:nvPr/>
        </p:nvSpPr>
        <p:spPr bwMode="auto">
          <a:xfrm>
            <a:off x="45704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61447" name="Rectangle 27"/>
          <p:cNvSpPr>
            <a:spLocks noChangeArrowheads="1"/>
          </p:cNvSpPr>
          <p:nvPr/>
        </p:nvSpPr>
        <p:spPr bwMode="auto">
          <a:xfrm>
            <a:off x="4037013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61448" name="Rectangle 28"/>
          <p:cNvSpPr>
            <a:spLocks noChangeArrowheads="1"/>
          </p:cNvSpPr>
          <p:nvPr/>
        </p:nvSpPr>
        <p:spPr bwMode="auto">
          <a:xfrm>
            <a:off x="35052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61449" name="Rectangle 29"/>
          <p:cNvSpPr>
            <a:spLocks noChangeArrowheads="1"/>
          </p:cNvSpPr>
          <p:nvPr/>
        </p:nvSpPr>
        <p:spPr bwMode="auto">
          <a:xfrm>
            <a:off x="29718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61450" name="Rectangle 30"/>
          <p:cNvSpPr>
            <a:spLocks noChangeArrowheads="1"/>
          </p:cNvSpPr>
          <p:nvPr/>
        </p:nvSpPr>
        <p:spPr bwMode="auto">
          <a:xfrm>
            <a:off x="2438400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61451" name="Rectangle 31"/>
          <p:cNvSpPr>
            <a:spLocks noChangeArrowheads="1"/>
          </p:cNvSpPr>
          <p:nvPr/>
        </p:nvSpPr>
        <p:spPr bwMode="auto">
          <a:xfrm>
            <a:off x="6169025" y="4343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61452" name="Group 44"/>
          <p:cNvGrpSpPr>
            <a:grpSpLocks/>
          </p:cNvGrpSpPr>
          <p:nvPr/>
        </p:nvGrpSpPr>
        <p:grpSpPr bwMode="auto">
          <a:xfrm>
            <a:off x="2411413" y="5181600"/>
            <a:ext cx="4291012" cy="1371600"/>
            <a:chOff x="1519" y="3264"/>
            <a:chExt cx="2703" cy="864"/>
          </a:xfrm>
        </p:grpSpPr>
        <p:sp>
          <p:nvSpPr>
            <p:cNvPr id="61453" name="Rectangle 33"/>
            <p:cNvSpPr>
              <a:spLocks noChangeArrowheads="1"/>
            </p:cNvSpPr>
            <p:nvPr/>
          </p:nvSpPr>
          <p:spPr bwMode="auto">
            <a:xfrm>
              <a:off x="3550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1454" name="Rectangle 34"/>
            <p:cNvSpPr>
              <a:spLocks noChangeArrowheads="1"/>
            </p:cNvSpPr>
            <p:nvPr/>
          </p:nvSpPr>
          <p:spPr bwMode="auto">
            <a:xfrm>
              <a:off x="3215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1455" name="Rectangle 35"/>
            <p:cNvSpPr>
              <a:spLocks noChangeArrowheads="1"/>
            </p:cNvSpPr>
            <p:nvPr/>
          </p:nvSpPr>
          <p:spPr bwMode="auto">
            <a:xfrm>
              <a:off x="2879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61456" name="Rectangle 36"/>
            <p:cNvSpPr>
              <a:spLocks noChangeArrowheads="1"/>
            </p:cNvSpPr>
            <p:nvPr/>
          </p:nvSpPr>
          <p:spPr bwMode="auto">
            <a:xfrm>
              <a:off x="2543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1457" name="Rectangle 37"/>
            <p:cNvSpPr>
              <a:spLocks noChangeArrowheads="1"/>
            </p:cNvSpPr>
            <p:nvPr/>
          </p:nvSpPr>
          <p:spPr bwMode="auto">
            <a:xfrm>
              <a:off x="2208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1458" name="Rectangle 38"/>
            <p:cNvSpPr>
              <a:spLocks noChangeArrowheads="1"/>
            </p:cNvSpPr>
            <p:nvPr/>
          </p:nvSpPr>
          <p:spPr bwMode="auto">
            <a:xfrm>
              <a:off x="1872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1459" name="Rectangle 39"/>
            <p:cNvSpPr>
              <a:spLocks noChangeArrowheads="1"/>
            </p:cNvSpPr>
            <p:nvPr/>
          </p:nvSpPr>
          <p:spPr bwMode="auto">
            <a:xfrm>
              <a:off x="1536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 dirty="0"/>
                <a:t>12</a:t>
              </a:r>
            </a:p>
          </p:txBody>
        </p:sp>
        <p:sp>
          <p:nvSpPr>
            <p:cNvPr id="61460" name="Rectangle 40"/>
            <p:cNvSpPr>
              <a:spLocks noChangeArrowheads="1"/>
            </p:cNvSpPr>
            <p:nvPr/>
          </p:nvSpPr>
          <p:spPr bwMode="auto">
            <a:xfrm>
              <a:off x="3886" y="340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61461" name="Text Box 14"/>
            <p:cNvSpPr txBox="1">
              <a:spLocks noChangeArrowheads="1"/>
            </p:cNvSpPr>
            <p:nvPr/>
          </p:nvSpPr>
          <p:spPr bwMode="auto">
            <a:xfrm>
              <a:off x="1519" y="3686"/>
              <a:ext cx="70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accent1"/>
                  </a:solidFill>
                </a:rPr>
                <a:t>all </a:t>
              </a:r>
              <a:r>
                <a:rPr lang="en-US" altLang="en-US" dirty="0">
                  <a:solidFill>
                    <a:schemeClr val="accent1"/>
                  </a:solidFill>
                  <a:sym typeface="Symbol" pitchFamily="18" charset="2"/>
                </a:rPr>
                <a:t></a:t>
              </a:r>
              <a:r>
                <a:rPr lang="en-US" altLang="en-US" dirty="0">
                  <a:solidFill>
                    <a:schemeClr val="accent1"/>
                  </a:solidFill>
                </a:rPr>
                <a:t> 29</a:t>
              </a:r>
            </a:p>
          </p:txBody>
        </p:sp>
        <p:sp>
          <p:nvSpPr>
            <p:cNvPr id="61462" name="Text Box 15"/>
            <p:cNvSpPr txBox="1">
              <a:spLocks noChangeArrowheads="1"/>
            </p:cNvSpPr>
            <p:nvPr/>
          </p:nvSpPr>
          <p:spPr bwMode="auto">
            <a:xfrm>
              <a:off x="3515" y="3686"/>
              <a:ext cx="70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accent1"/>
                  </a:solidFill>
                </a:rPr>
                <a:t>all </a:t>
              </a:r>
              <a:r>
                <a:rPr lang="en-US" altLang="en-US">
                  <a:solidFill>
                    <a:schemeClr val="accent1"/>
                  </a:solidFill>
                  <a:sym typeface="Symbol" pitchFamily="18" charset="2"/>
                </a:rPr>
                <a:t></a:t>
              </a:r>
              <a:r>
                <a:rPr lang="en-US" altLang="en-US">
                  <a:solidFill>
                    <a:schemeClr val="accent1"/>
                  </a:solidFill>
                </a:rPr>
                <a:t> 29</a:t>
              </a:r>
            </a:p>
          </p:txBody>
        </p:sp>
        <p:sp>
          <p:nvSpPr>
            <p:cNvPr id="61463" name="Oval 41"/>
            <p:cNvSpPr>
              <a:spLocks noChangeArrowheads="1"/>
            </p:cNvSpPr>
            <p:nvPr/>
          </p:nvSpPr>
          <p:spPr bwMode="auto">
            <a:xfrm>
              <a:off x="2832" y="3264"/>
              <a:ext cx="432" cy="624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 altLang="en-US"/>
            </a:p>
          </p:txBody>
        </p:sp>
        <p:sp>
          <p:nvSpPr>
            <p:cNvPr id="61464" name="Text Box 42"/>
            <p:cNvSpPr txBox="1">
              <a:spLocks noChangeArrowheads="1"/>
            </p:cNvSpPr>
            <p:nvPr/>
          </p:nvSpPr>
          <p:spPr bwMode="auto">
            <a:xfrm>
              <a:off x="2728" y="3840"/>
              <a:ext cx="68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accent1"/>
                  </a:solidFill>
                </a:rPr>
                <a:t>“pivot”</a:t>
              </a:r>
            </a:p>
          </p:txBody>
        </p: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a List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Need to move big items away from the front</a:t>
            </a:r>
          </a:p>
          <a:p>
            <a:pPr lvl="1">
              <a:defRPr/>
            </a:pPr>
            <a:r>
              <a:rPr lang="en-US" altLang="en-US"/>
              <a:t>and small items away from the back</a:t>
            </a:r>
          </a:p>
          <a:p>
            <a:pPr lvl="1">
              <a:defRPr/>
            </a:pPr>
            <a:r>
              <a:rPr lang="en-US" altLang="en-US"/>
              <a:t>small </a:t>
            </a:r>
            <a:r>
              <a:rPr lang="en-US" altLang="en-US">
                <a:sym typeface="Symbol" pitchFamily="18" charset="2"/>
              </a:rPr>
              <a:t></a:t>
            </a:r>
            <a:r>
              <a:rPr lang="en-US" altLang="en-US">
                <a:sym typeface="Wingdings" pitchFamily="2" charset="2"/>
              </a:rPr>
              <a:t> </a:t>
            </a:r>
            <a:r>
              <a:rPr lang="en-US" altLang="en-US"/>
              <a:t>the pivot; big </a:t>
            </a:r>
            <a:r>
              <a:rPr lang="en-US" altLang="en-US">
                <a:sym typeface="Symbol" pitchFamily="18" charset="2"/>
              </a:rPr>
              <a:t> </a:t>
            </a:r>
            <a:r>
              <a:rPr lang="en-US" altLang="en-US"/>
              <a:t>the pivot</a:t>
            </a:r>
          </a:p>
          <a:p>
            <a:pPr lvl="1">
              <a:defRPr/>
            </a:pPr>
            <a:r>
              <a:rPr lang="en-US" altLang="en-US"/>
              <a:t>pivot is small </a:t>
            </a:r>
            <a:r>
              <a:rPr lang="en-US" altLang="en-US" i="1"/>
              <a:t>and</a:t>
            </a:r>
            <a:r>
              <a:rPr lang="en-US" altLang="en-US"/>
              <a:t> big</a:t>
            </a:r>
          </a:p>
          <a:p>
            <a:pPr>
              <a:defRPr/>
            </a:pPr>
            <a:r>
              <a:rPr lang="en-US" altLang="en-US"/>
              <a:t>“Match” small items with big ones</a:t>
            </a:r>
          </a:p>
          <a:p>
            <a:pPr lvl="1">
              <a:defRPr/>
            </a:pPr>
            <a:r>
              <a:rPr lang="en-US" altLang="en-US"/>
              <a:t>find first big item &amp; last small one</a:t>
            </a:r>
          </a:p>
          <a:p>
            <a:pPr lvl="1">
              <a:defRPr/>
            </a:pPr>
            <a:r>
              <a:rPr lang="en-US" altLang="en-US"/>
              <a:t>if they’re out of order, swap them</a:t>
            </a:r>
          </a:p>
          <a:p>
            <a:pPr>
              <a:defRPr/>
            </a:pPr>
            <a:r>
              <a:rPr lang="en-US" altLang="en-US"/>
              <a:t>Need to return where split point is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Example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Pick 29 as the pivot</a:t>
            </a:r>
          </a:p>
          <a:p>
            <a:pPr lvl="1">
              <a:defRPr/>
            </a:pPr>
            <a:r>
              <a:rPr lang="en-US" altLang="en-US"/>
              <a:t>using the “lucky guess” </a:t>
            </a:r>
            <a:br>
              <a:rPr lang="en-US" altLang="en-US"/>
            </a:br>
            <a:r>
              <a:rPr lang="en-US" altLang="en-US"/>
              <a:t>method</a:t>
            </a:r>
          </a:p>
          <a:p>
            <a:pPr>
              <a:defRPr/>
            </a:pPr>
            <a:r>
              <a:rPr lang="en-US" altLang="en-US"/>
              <a:t>Swap pivot to front</a:t>
            </a:r>
          </a:p>
          <a:p>
            <a:pPr lvl="1">
              <a:defRPr/>
            </a:pPr>
            <a:r>
              <a:rPr lang="en-US" altLang="en-US"/>
              <a:t>temporary location</a:t>
            </a:r>
          </a:p>
        </p:txBody>
      </p:sp>
      <p:grpSp>
        <p:nvGrpSpPr>
          <p:cNvPr id="65540" name="Group 35"/>
          <p:cNvGrpSpPr>
            <a:grpSpLocks/>
          </p:cNvGrpSpPr>
          <p:nvPr/>
        </p:nvGrpSpPr>
        <p:grpSpPr bwMode="auto">
          <a:xfrm>
            <a:off x="4651375" y="1981200"/>
            <a:ext cx="4264025" cy="457200"/>
            <a:chOff x="1392" y="2640"/>
            <a:chExt cx="2686" cy="288"/>
          </a:xfrm>
        </p:grpSpPr>
        <p:sp>
          <p:nvSpPr>
            <p:cNvPr id="65553" name="Rectangle 36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5554" name="Rectangle 37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5555" name="Rectangle 38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5556" name="Rectangle 39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5557" name="Rectangle 40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5558" name="Rectangle 41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5559" name="Rectangle 42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65560" name="Rectangle 43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4648200" y="3733800"/>
            <a:ext cx="4264025" cy="457200"/>
            <a:chOff x="1392" y="2640"/>
            <a:chExt cx="2686" cy="288"/>
          </a:xfrm>
        </p:grpSpPr>
        <p:sp>
          <p:nvSpPr>
            <p:cNvPr id="65545" name="Rectangle 58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5546" name="Rectangle 59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5547" name="Rectangle 60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5548" name="Rectangle 61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5549" name="Rectangle 62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5550" name="Rectangle 63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5551" name="Rectangle 64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65552" name="Rectangle 65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4876800" y="2438400"/>
            <a:ext cx="3733800" cy="1295400"/>
            <a:chOff x="3408" y="2304"/>
            <a:chExt cx="1680" cy="1008"/>
          </a:xfrm>
        </p:grpSpPr>
        <p:sp>
          <p:nvSpPr>
            <p:cNvPr id="65543" name="Line 79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544" name="Line 80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Example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Look for value </a:t>
            </a:r>
            <a:br>
              <a:rPr lang="en-US" altLang="en-US"/>
            </a:br>
            <a:r>
              <a:rPr lang="en-US" altLang="en-US"/>
              <a:t>bigger than pivot</a:t>
            </a:r>
          </a:p>
          <a:p>
            <a:pPr lvl="1">
              <a:defRPr/>
            </a:pPr>
            <a:r>
              <a:rPr lang="en-US" altLang="en-US"/>
              <a:t>start above pivot, go up</a:t>
            </a:r>
          </a:p>
          <a:p>
            <a:pPr lvl="1">
              <a:defRPr/>
            </a:pPr>
            <a:r>
              <a:rPr lang="en-US" altLang="en-US"/>
              <a:t>find 94 right away</a:t>
            </a:r>
          </a:p>
          <a:p>
            <a:pPr>
              <a:defRPr/>
            </a:pPr>
            <a:r>
              <a:rPr lang="en-US" altLang="en-US"/>
              <a:t>Look for value smaller than pivot</a:t>
            </a:r>
          </a:p>
          <a:p>
            <a:pPr lvl="1">
              <a:defRPr/>
            </a:pPr>
            <a:r>
              <a:rPr lang="en-US" altLang="en-US"/>
              <a:t>start at end of array, back down</a:t>
            </a:r>
          </a:p>
          <a:p>
            <a:pPr lvl="1">
              <a:defRPr/>
            </a:pPr>
            <a:r>
              <a:rPr lang="en-US" altLang="en-US"/>
              <a:t>find 17</a:t>
            </a:r>
          </a:p>
          <a:p>
            <a:pPr>
              <a:defRPr/>
            </a:pPr>
            <a:r>
              <a:rPr lang="en-US" altLang="en-US"/>
              <a:t>Swap them</a:t>
            </a:r>
          </a:p>
        </p:txBody>
      </p:sp>
      <p:grpSp>
        <p:nvGrpSpPr>
          <p:cNvPr id="67588" name="Group 4"/>
          <p:cNvGrpSpPr>
            <a:grpSpLocks/>
          </p:cNvGrpSpPr>
          <p:nvPr/>
        </p:nvGrpSpPr>
        <p:grpSpPr bwMode="auto">
          <a:xfrm>
            <a:off x="4651375" y="1981200"/>
            <a:ext cx="4264025" cy="457200"/>
            <a:chOff x="1392" y="2640"/>
            <a:chExt cx="2686" cy="288"/>
          </a:xfrm>
        </p:grpSpPr>
        <p:sp>
          <p:nvSpPr>
            <p:cNvPr id="67604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7605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7606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7607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7608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7609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7610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67611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648200" y="5562600"/>
            <a:ext cx="4264025" cy="457200"/>
            <a:chOff x="1392" y="2640"/>
            <a:chExt cx="2686" cy="288"/>
          </a:xfrm>
        </p:grpSpPr>
        <p:sp>
          <p:nvSpPr>
            <p:cNvPr id="67596" name="Rectangle 23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7597" name="Rectangle 24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7598" name="Rectangle 25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7599" name="Rectangle 26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7600" name="Rectangle 27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7601" name="Rectangle 28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7602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67603" name="Rectangle 30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410200" y="2971800"/>
            <a:ext cx="2667000" cy="2590800"/>
            <a:chOff x="3408" y="2304"/>
            <a:chExt cx="1680" cy="1008"/>
          </a:xfrm>
        </p:grpSpPr>
        <p:sp>
          <p:nvSpPr>
            <p:cNvPr id="67594" name="Line 32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595" name="Line 33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59781" name="Line 37"/>
          <p:cNvSpPr>
            <a:spLocks noChangeShapeType="1"/>
          </p:cNvSpPr>
          <p:nvPr/>
        </p:nvSpPr>
        <p:spPr bwMode="auto">
          <a:xfrm flipV="1">
            <a:off x="5410200" y="24384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59782" name="Line 38"/>
          <p:cNvSpPr>
            <a:spLocks noChangeShapeType="1"/>
          </p:cNvSpPr>
          <p:nvPr/>
        </p:nvSpPr>
        <p:spPr bwMode="auto">
          <a:xfrm flipV="1">
            <a:off x="8686800" y="2438400"/>
            <a:ext cx="0" cy="533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59783" name="Line 39"/>
          <p:cNvSpPr>
            <a:spLocks noChangeShapeType="1"/>
          </p:cNvSpPr>
          <p:nvPr/>
        </p:nvSpPr>
        <p:spPr bwMode="auto">
          <a:xfrm flipV="1">
            <a:off x="8077200" y="2438400"/>
            <a:ext cx="0" cy="533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9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81" grpId="0" animBg="1"/>
      <p:bldP spid="159782" grpId="0" animBg="1"/>
      <p:bldP spid="159783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Example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Repeat</a:t>
            </a:r>
          </a:p>
          <a:p>
            <a:pPr lvl="1">
              <a:defRPr/>
            </a:pPr>
            <a:r>
              <a:rPr lang="en-US" altLang="en-US"/>
              <a:t>find next “big”</a:t>
            </a:r>
          </a:p>
          <a:p>
            <a:pPr lvl="1">
              <a:defRPr/>
            </a:pPr>
            <a:r>
              <a:rPr lang="en-US" altLang="en-US"/>
              <a:t>find next “small”</a:t>
            </a:r>
          </a:p>
          <a:p>
            <a:pPr lvl="1">
              <a:defRPr/>
            </a:pPr>
            <a:r>
              <a:rPr lang="en-US" altLang="en-US"/>
              <a:t>Swap them</a:t>
            </a:r>
          </a:p>
          <a:p>
            <a:pPr>
              <a:defRPr/>
            </a:pPr>
            <a:r>
              <a:rPr lang="en-US" altLang="en-US"/>
              <a:t>Repeat until no more </a:t>
            </a:r>
            <a:br>
              <a:rPr lang="en-US" altLang="en-US"/>
            </a:br>
            <a:r>
              <a:rPr lang="en-US" altLang="en-US"/>
              <a:t>swaps to do</a:t>
            </a:r>
          </a:p>
          <a:p>
            <a:pPr lvl="1">
              <a:defRPr/>
            </a:pPr>
            <a:r>
              <a:rPr lang="en-US" altLang="en-US"/>
              <a:t>looking for small, reach last big</a:t>
            </a:r>
          </a:p>
          <a:p>
            <a:pPr lvl="1">
              <a:defRPr/>
            </a:pPr>
            <a:r>
              <a:rPr lang="en-US" altLang="en-US"/>
              <a:t>(maybe was no last big = go past end of array)</a:t>
            </a:r>
          </a:p>
        </p:txBody>
      </p:sp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4651375" y="1981200"/>
            <a:ext cx="4264025" cy="457200"/>
            <a:chOff x="1392" y="2640"/>
            <a:chExt cx="2686" cy="288"/>
          </a:xfrm>
        </p:grpSpPr>
        <p:sp>
          <p:nvSpPr>
            <p:cNvPr id="69654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9655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9656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9657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9658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9659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9660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69661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648200" y="3657600"/>
            <a:ext cx="4264025" cy="457200"/>
            <a:chOff x="1392" y="2640"/>
            <a:chExt cx="2686" cy="288"/>
          </a:xfrm>
        </p:grpSpPr>
        <p:sp>
          <p:nvSpPr>
            <p:cNvPr id="69646" name="Rectangle 14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69647" name="Rectangle 15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69648" name="Rectangle 16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69649" name="Rectangle 17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69650" name="Rectangle 18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69651" name="Rectangle 19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69652" name="Rectangle 20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69653" name="Rectangle 21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019800" y="2971800"/>
            <a:ext cx="1524000" cy="685800"/>
            <a:chOff x="3408" y="2304"/>
            <a:chExt cx="1680" cy="1008"/>
          </a:xfrm>
        </p:grpSpPr>
        <p:sp>
          <p:nvSpPr>
            <p:cNvPr id="69644" name="Line 23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645" name="Line 24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61817" name="Line 25"/>
          <p:cNvSpPr>
            <a:spLocks noChangeShapeType="1"/>
          </p:cNvSpPr>
          <p:nvPr/>
        </p:nvSpPr>
        <p:spPr bwMode="auto">
          <a:xfrm flipV="1">
            <a:off x="6019800" y="24384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61819" name="Line 27"/>
          <p:cNvSpPr>
            <a:spLocks noChangeShapeType="1"/>
          </p:cNvSpPr>
          <p:nvPr/>
        </p:nvSpPr>
        <p:spPr bwMode="auto">
          <a:xfrm flipV="1">
            <a:off x="7543800" y="2438400"/>
            <a:ext cx="0" cy="533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61822" name="Line 30"/>
          <p:cNvSpPr>
            <a:spLocks noChangeShapeType="1"/>
          </p:cNvSpPr>
          <p:nvPr/>
        </p:nvSpPr>
        <p:spPr bwMode="auto">
          <a:xfrm flipV="1">
            <a:off x="6477000" y="41148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61823" name="Line 31"/>
          <p:cNvSpPr>
            <a:spLocks noChangeShapeType="1"/>
          </p:cNvSpPr>
          <p:nvPr/>
        </p:nvSpPr>
        <p:spPr bwMode="auto">
          <a:xfrm flipV="1">
            <a:off x="7086600" y="41148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61824" name="Line 32"/>
          <p:cNvSpPr>
            <a:spLocks noChangeShapeType="1"/>
          </p:cNvSpPr>
          <p:nvPr/>
        </p:nvSpPr>
        <p:spPr bwMode="auto">
          <a:xfrm flipV="1">
            <a:off x="7620000" y="41148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1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1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18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18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18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7" grpId="0" animBg="1"/>
      <p:bldP spid="161819" grpId="0" animBg="1"/>
      <p:bldP spid="161822" grpId="0" animBg="1"/>
      <p:bldP spid="161823" grpId="0" animBg="1"/>
      <p:bldP spid="1618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Recursive Countdown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Print the numbers from N down to 1</a:t>
            </a:r>
          </a:p>
          <a:p>
            <a:pPr lvl="1">
              <a:defRPr/>
            </a:pPr>
            <a:r>
              <a:rPr lang="en-CA" dirty="0"/>
              <a:t>recursive method (stop when N is zero)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void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n)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(n &gt; 0) {			</a:t>
            </a:r>
            <a:r>
              <a:rPr lang="en-CA" sz="2400" i="1" dirty="0"/>
              <a:t>// STOP if n == 0!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System.out.print</a:t>
            </a:r>
            <a:r>
              <a:rPr lang="en-CA" sz="2400" dirty="0">
                <a:solidFill>
                  <a:schemeClr val="accent1"/>
                </a:solidFill>
              </a:rPr>
              <a:t>(n + " 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(n - 1);	</a:t>
            </a:r>
            <a:r>
              <a:rPr lang="en-CA" sz="2400" i="1" dirty="0"/>
              <a:t>// SMALLER!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4267200" y="6172200"/>
            <a:ext cx="4495800" cy="457200"/>
          </a:xfrm>
          <a:prstGeom prst="rect">
            <a:avLst/>
          </a:prstGeom>
          <a:solidFill>
            <a:schemeClr val="tx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A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CA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9 8 7 6 5 4 3 2 1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75" y="5715000"/>
            <a:ext cx="1235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 dirty="0">
                <a:solidFill>
                  <a:schemeClr val="bg2"/>
                </a:solidFill>
              </a:rPr>
              <a:t>print 10;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776788" y="5710238"/>
            <a:ext cx="2995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count down from 9 ….</a:t>
            </a:r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3090863" y="5334000"/>
            <a:ext cx="3167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CA">
                <a:solidFill>
                  <a:schemeClr val="bg2"/>
                </a:solidFill>
              </a:rPr>
              <a:t>to count down from 10: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Partitioning Example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 more exchanges</a:t>
            </a:r>
            <a:br>
              <a:rPr lang="en-US" altLang="en-US"/>
            </a:br>
            <a:r>
              <a:rPr lang="en-US" altLang="en-US"/>
              <a:t>left to do</a:t>
            </a:r>
          </a:p>
          <a:p>
            <a:pPr lvl="1">
              <a:defRPr/>
            </a:pPr>
            <a:r>
              <a:rPr lang="en-US" altLang="en-US"/>
              <a:t>next big value (32) in place</a:t>
            </a:r>
          </a:p>
          <a:p>
            <a:pPr>
              <a:defRPr/>
            </a:pPr>
            <a:r>
              <a:rPr lang="en-US" altLang="en-US"/>
              <a:t>Put pivot into place</a:t>
            </a:r>
          </a:p>
          <a:p>
            <a:pPr lvl="1">
              <a:defRPr/>
            </a:pPr>
            <a:r>
              <a:rPr lang="en-US" altLang="en-US"/>
              <a:t>exchange with last</a:t>
            </a:r>
            <a:br>
              <a:rPr lang="en-US" altLang="en-US"/>
            </a:br>
            <a:r>
              <a:rPr lang="en-US" altLang="en-US"/>
              <a:t>small value</a:t>
            </a:r>
          </a:p>
          <a:p>
            <a:pPr lvl="1">
              <a:defRPr/>
            </a:pPr>
            <a:r>
              <a:rPr lang="en-US" altLang="en-US"/>
              <a:t>(just in front of “next big value 32)”)</a:t>
            </a:r>
          </a:p>
          <a:p>
            <a:pPr>
              <a:defRPr/>
            </a:pPr>
            <a:r>
              <a:rPr lang="en-US" altLang="en-US"/>
              <a:t>Return pivot’s (final) position</a:t>
            </a:r>
          </a:p>
        </p:txBody>
      </p:sp>
      <p:grpSp>
        <p:nvGrpSpPr>
          <p:cNvPr id="71684" name="Group 13"/>
          <p:cNvGrpSpPr>
            <a:grpSpLocks/>
          </p:cNvGrpSpPr>
          <p:nvPr/>
        </p:nvGrpSpPr>
        <p:grpSpPr bwMode="auto">
          <a:xfrm>
            <a:off x="4648200" y="2057400"/>
            <a:ext cx="4264025" cy="457200"/>
            <a:chOff x="1392" y="2640"/>
            <a:chExt cx="2686" cy="288"/>
          </a:xfrm>
        </p:grpSpPr>
        <p:sp>
          <p:nvSpPr>
            <p:cNvPr id="71699" name="Rectangle 14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71700" name="Rectangle 15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1701" name="Rectangle 16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1702" name="Rectangle 17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1703" name="Rectangle 18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1704" name="Rectangle 19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1705" name="Rectangle 20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71706" name="Rectangle 21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648200" y="4114800"/>
            <a:ext cx="4264025" cy="457200"/>
            <a:chOff x="1392" y="2640"/>
            <a:chExt cx="2686" cy="288"/>
          </a:xfrm>
        </p:grpSpPr>
        <p:sp>
          <p:nvSpPr>
            <p:cNvPr id="71691" name="Rectangle 23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71692" name="Rectangle 24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1693" name="Rectangle 25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71694" name="Rectangle 26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1695" name="Rectangle 27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1696" name="Rectangle 28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1697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1698" name="Rectangle 30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2514600"/>
            <a:ext cx="2209800" cy="1600200"/>
            <a:chOff x="3408" y="2304"/>
            <a:chExt cx="1680" cy="1008"/>
          </a:xfrm>
        </p:grpSpPr>
        <p:sp>
          <p:nvSpPr>
            <p:cNvPr id="71689" name="Line 32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690" name="Line 33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60805" name="Line 37"/>
          <p:cNvSpPr>
            <a:spLocks noChangeShapeType="1"/>
          </p:cNvSpPr>
          <p:nvPr/>
        </p:nvSpPr>
        <p:spPr bwMode="auto">
          <a:xfrm flipV="1">
            <a:off x="7086600" y="2514600"/>
            <a:ext cx="0" cy="5334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71688" name="Line 38"/>
          <p:cNvSpPr>
            <a:spLocks noChangeShapeType="1"/>
          </p:cNvSpPr>
          <p:nvPr/>
        </p:nvSpPr>
        <p:spPr bwMode="auto">
          <a:xfrm flipV="1">
            <a:off x="7543800" y="2514600"/>
            <a:ext cx="0" cy="533400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0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Partition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458200" cy="4495800"/>
          </a:xfrm>
        </p:spPr>
        <p:txBody>
          <a:bodyPr/>
          <a:lstStyle/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/>
              <a:t>to Partition( List A, int lo, int hi 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/>
              <a:t>	p </a:t>
            </a:r>
            <a:r>
              <a:rPr lang="en-US" altLang="en-US" dirty="0">
                <a:sym typeface="Wingdings" pitchFamily="2" charset="2"/>
              </a:rPr>
              <a:t> </a:t>
            </a:r>
            <a:r>
              <a:rPr lang="en-US" altLang="en-US" dirty="0" err="1">
                <a:sym typeface="Wingdings" pitchFamily="2" charset="2"/>
              </a:rPr>
              <a:t>PivotPlace</a:t>
            </a:r>
            <a:r>
              <a:rPr lang="en-US" altLang="en-US" dirty="0">
                <a:sym typeface="Wingdings" pitchFamily="2" charset="2"/>
              </a:rPr>
              <a:t>(A, lo, hi)</a:t>
            </a:r>
            <a:r>
              <a:rPr lang="en-US" altLang="en-US" dirty="0"/>
              <a:t>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/>
              <a:t>	A[p] </a:t>
            </a:r>
            <a:r>
              <a:rPr lang="en-US" altLang="en-US" dirty="0">
                <a:sym typeface="Wingdings" pitchFamily="2" charset="2"/>
              </a:rPr>
              <a:t> A[lo]	</a:t>
            </a:r>
            <a:r>
              <a:rPr lang="en-US" altLang="en-US" sz="2800" dirty="0">
                <a:solidFill>
                  <a:schemeClr val="accent1"/>
                </a:solidFill>
                <a:sym typeface="Wingdings" pitchFamily="2" charset="2"/>
              </a:rPr>
              <a:t>/* put pivot at front */</a:t>
            </a:r>
            <a:endParaRPr lang="en-US" altLang="en-US" sz="2800" dirty="0">
              <a:solidFill>
                <a:schemeClr val="accent1"/>
              </a:solidFill>
            </a:endParaRP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/>
              <a:t>	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 lo + 1, j  hi;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while (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 &lt; j)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	while (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>
                <a:sym typeface="Symbol" pitchFamily="18" charset="2"/>
              </a:rPr>
              <a:t></a:t>
            </a:r>
            <a:r>
              <a:rPr lang="en-US" altLang="en-US" dirty="0">
                <a:sym typeface="Wingdings" pitchFamily="2" charset="2"/>
              </a:rPr>
              <a:t> j &amp;&amp; A[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] </a:t>
            </a:r>
            <a:r>
              <a:rPr lang="en-US" altLang="en-US" dirty="0">
                <a:sym typeface="Symbol" pitchFamily="18" charset="2"/>
              </a:rPr>
              <a:t></a:t>
            </a:r>
            <a:r>
              <a:rPr lang="en-US" altLang="en-US" dirty="0">
                <a:sym typeface="Wingdings" pitchFamily="2" charset="2"/>
              </a:rPr>
              <a:t> A[lo])	{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++;}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	while (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>
                <a:sym typeface="Symbol" pitchFamily="18" charset="2"/>
              </a:rPr>
              <a:t></a:t>
            </a:r>
            <a:r>
              <a:rPr lang="en-US" altLang="en-US" dirty="0">
                <a:sym typeface="Wingdings" pitchFamily="2" charset="2"/>
              </a:rPr>
              <a:t> j &amp;&amp; A[lo] </a:t>
            </a:r>
            <a:r>
              <a:rPr lang="en-US" altLang="en-US" dirty="0">
                <a:sym typeface="Symbol" pitchFamily="18" charset="2"/>
              </a:rPr>
              <a:t></a:t>
            </a:r>
            <a:r>
              <a:rPr lang="en-US" altLang="en-US" dirty="0">
                <a:sym typeface="Wingdings" pitchFamily="2" charset="2"/>
              </a:rPr>
              <a:t> A[j]) 	{j--;}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	if (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 &lt; j)  	{A[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]  A[j];}</a:t>
            </a:r>
            <a:endParaRPr lang="en-US" altLang="en-US" sz="2800" dirty="0">
              <a:solidFill>
                <a:srgbClr val="FFFF00"/>
              </a:solidFill>
              <a:sym typeface="Wingdings" pitchFamily="2" charset="2"/>
            </a:endParaRP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A[lo]  A[j];	</a:t>
            </a:r>
            <a:r>
              <a:rPr lang="en-US" altLang="en-US" sz="2800" dirty="0">
                <a:solidFill>
                  <a:schemeClr val="accent1"/>
                </a:solidFill>
                <a:sym typeface="Wingdings" pitchFamily="2" charset="2"/>
              </a:rPr>
              <a:t>/* put pivot in place */</a:t>
            </a:r>
          </a:p>
          <a:p>
            <a:pPr marL="466725" indent="-466725"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7308850" algn="r"/>
              </a:tabLst>
              <a:defRPr/>
            </a:pPr>
            <a:r>
              <a:rPr lang="en-US" altLang="en-US" dirty="0">
                <a:sym typeface="Wingdings" pitchFamily="2" charset="2"/>
              </a:rPr>
              <a:t>	return j;	</a:t>
            </a:r>
            <a:r>
              <a:rPr lang="en-US" altLang="en-US" sz="2800" dirty="0">
                <a:solidFill>
                  <a:schemeClr val="accent1"/>
                </a:solidFill>
                <a:sym typeface="Wingdings" pitchFamily="2" charset="2"/>
              </a:rPr>
              <a:t>/* return pivot location */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Picking a Pivot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Need to pick some number</a:t>
            </a:r>
          </a:p>
          <a:p>
            <a:pPr>
              <a:defRPr/>
            </a:pPr>
            <a:r>
              <a:rPr lang="en-US" altLang="en-US"/>
              <a:t>Want it to split the list into two equal parts</a:t>
            </a:r>
          </a:p>
          <a:p>
            <a:pPr lvl="1">
              <a:defRPr/>
            </a:pPr>
            <a:r>
              <a:rPr lang="en-US" altLang="en-US"/>
              <a:t>hard to get exactly right</a:t>
            </a:r>
          </a:p>
          <a:p>
            <a:pPr lvl="1">
              <a:defRPr/>
            </a:pPr>
            <a:r>
              <a:rPr lang="en-US" altLang="en-US" i="1"/>
              <a:t>expensive</a:t>
            </a:r>
            <a:r>
              <a:rPr lang="en-US" altLang="en-US"/>
              <a:t> to get exactly right</a:t>
            </a:r>
          </a:p>
          <a:p>
            <a:pPr>
              <a:defRPr/>
            </a:pPr>
            <a:r>
              <a:rPr lang="en-US" altLang="en-US"/>
              <a:t>Need to go with something cheap to get</a:t>
            </a:r>
          </a:p>
          <a:p>
            <a:pPr lvl="1">
              <a:defRPr/>
            </a:pPr>
            <a:r>
              <a:rPr lang="en-US" altLang="en-US"/>
              <a:t>first item in list is very cheap</a:t>
            </a:r>
          </a:p>
          <a:p>
            <a:pPr lvl="1">
              <a:defRPr/>
            </a:pPr>
            <a:r>
              <a:rPr lang="en-US" altLang="en-US"/>
              <a:t>others a </a:t>
            </a:r>
            <a:r>
              <a:rPr lang="en-US" altLang="en-US" i="1"/>
              <a:t>little</a:t>
            </a:r>
            <a:r>
              <a:rPr lang="en-US" altLang="en-US"/>
              <a:t> more expensive – but worth it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First Element Pivot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Pick 81 as the pivot</a:t>
            </a:r>
          </a:p>
          <a:p>
            <a:pPr lvl="1">
              <a:defRPr/>
            </a:pPr>
            <a:r>
              <a:rPr lang="en-US" altLang="en-US"/>
              <a:t>using the “first element” method</a:t>
            </a:r>
          </a:p>
          <a:p>
            <a:pPr>
              <a:defRPr/>
            </a:pPr>
            <a:r>
              <a:rPr lang="en-US" altLang="en-US"/>
              <a:t>First big = 94; last small = 29</a:t>
            </a:r>
          </a:p>
          <a:p>
            <a:pPr lvl="1">
              <a:defRPr/>
            </a:pPr>
            <a:r>
              <a:rPr lang="en-US" altLang="en-US"/>
              <a:t>out of order – swap them</a:t>
            </a:r>
          </a:p>
          <a:p>
            <a:pPr>
              <a:defRPr/>
            </a:pPr>
            <a:r>
              <a:rPr lang="en-US" altLang="en-US"/>
              <a:t>Done</a:t>
            </a:r>
          </a:p>
          <a:p>
            <a:pPr lvl="1">
              <a:defRPr/>
            </a:pPr>
            <a:r>
              <a:rPr lang="en-US" altLang="en-US"/>
              <a:t>swap pivot with last small</a:t>
            </a:r>
          </a:p>
          <a:p>
            <a:pPr lvl="1">
              <a:defRPr/>
            </a:pPr>
            <a:r>
              <a:rPr lang="en-US" altLang="en-US"/>
              <a:t>6 to 1 split</a:t>
            </a:r>
          </a:p>
          <a:p>
            <a:pPr lvl="1">
              <a:defRPr/>
            </a:pPr>
            <a:r>
              <a:rPr lang="en-US" altLang="en-US"/>
              <a:t>not good</a:t>
            </a:r>
          </a:p>
        </p:txBody>
      </p:sp>
      <p:sp>
        <p:nvSpPr>
          <p:cNvPr id="77828" name="Rectangle 24"/>
          <p:cNvSpPr>
            <a:spLocks noChangeArrowheads="1"/>
          </p:cNvSpPr>
          <p:nvPr/>
        </p:nvSpPr>
        <p:spPr bwMode="auto">
          <a:xfrm>
            <a:off x="7845425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77829" name="Rectangle 25"/>
          <p:cNvSpPr>
            <a:spLocks noChangeArrowheads="1"/>
          </p:cNvSpPr>
          <p:nvPr/>
        </p:nvSpPr>
        <p:spPr bwMode="auto">
          <a:xfrm>
            <a:off x="7313613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77830" name="Rectangle 26"/>
          <p:cNvSpPr>
            <a:spLocks noChangeArrowheads="1"/>
          </p:cNvSpPr>
          <p:nvPr/>
        </p:nvSpPr>
        <p:spPr bwMode="auto">
          <a:xfrm>
            <a:off x="6780213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77831" name="Rectangle 27"/>
          <p:cNvSpPr>
            <a:spLocks noChangeArrowheads="1"/>
          </p:cNvSpPr>
          <p:nvPr/>
        </p:nvSpPr>
        <p:spPr bwMode="auto">
          <a:xfrm>
            <a:off x="6246813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77832" name="Rectangle 28"/>
          <p:cNvSpPr>
            <a:spLocks noChangeArrowheads="1"/>
          </p:cNvSpPr>
          <p:nvPr/>
        </p:nvSpPr>
        <p:spPr bwMode="auto">
          <a:xfrm>
            <a:off x="5715000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77833" name="Rectangle 29"/>
          <p:cNvSpPr>
            <a:spLocks noChangeArrowheads="1"/>
          </p:cNvSpPr>
          <p:nvPr/>
        </p:nvSpPr>
        <p:spPr bwMode="auto">
          <a:xfrm>
            <a:off x="5181600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77834" name="Rectangle 30"/>
          <p:cNvSpPr>
            <a:spLocks noChangeArrowheads="1"/>
          </p:cNvSpPr>
          <p:nvPr/>
        </p:nvSpPr>
        <p:spPr bwMode="auto">
          <a:xfrm>
            <a:off x="4648200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>
                <a:solidFill>
                  <a:srgbClr val="FFFF00"/>
                </a:solidFill>
              </a:rPr>
              <a:t>81</a:t>
            </a:r>
          </a:p>
        </p:txBody>
      </p:sp>
      <p:sp>
        <p:nvSpPr>
          <p:cNvPr id="77835" name="Rectangle 31"/>
          <p:cNvSpPr>
            <a:spLocks noChangeArrowheads="1"/>
          </p:cNvSpPr>
          <p:nvPr/>
        </p:nvSpPr>
        <p:spPr bwMode="auto">
          <a:xfrm>
            <a:off x="8378825" y="2057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648200" y="4114800"/>
            <a:ext cx="4264025" cy="457200"/>
            <a:chOff x="4648200" y="4114800"/>
            <a:chExt cx="4264025" cy="457200"/>
          </a:xfrm>
        </p:grpSpPr>
        <p:sp>
          <p:nvSpPr>
            <p:cNvPr id="77852" name="Rectangle 32"/>
            <p:cNvSpPr>
              <a:spLocks noChangeArrowheads="1"/>
            </p:cNvSpPr>
            <p:nvPr/>
          </p:nvSpPr>
          <p:spPr bwMode="auto">
            <a:xfrm>
              <a:off x="7845425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7853" name="Rectangle 33"/>
            <p:cNvSpPr>
              <a:spLocks noChangeArrowheads="1"/>
            </p:cNvSpPr>
            <p:nvPr/>
          </p:nvSpPr>
          <p:spPr bwMode="auto">
            <a:xfrm>
              <a:off x="7313613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7854" name="Rectangle 34"/>
            <p:cNvSpPr>
              <a:spLocks noChangeArrowheads="1"/>
            </p:cNvSpPr>
            <p:nvPr/>
          </p:nvSpPr>
          <p:spPr bwMode="auto">
            <a:xfrm>
              <a:off x="6780213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7855" name="Rectangle 35"/>
            <p:cNvSpPr>
              <a:spLocks noChangeArrowheads="1"/>
            </p:cNvSpPr>
            <p:nvPr/>
          </p:nvSpPr>
          <p:spPr bwMode="auto">
            <a:xfrm>
              <a:off x="6246813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7856" name="Rectangle 36"/>
            <p:cNvSpPr>
              <a:spLocks noChangeArrowheads="1"/>
            </p:cNvSpPr>
            <p:nvPr/>
          </p:nvSpPr>
          <p:spPr bwMode="auto">
            <a:xfrm>
              <a:off x="5715000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7857" name="Rectangle 37"/>
            <p:cNvSpPr>
              <a:spLocks noChangeArrowheads="1"/>
            </p:cNvSpPr>
            <p:nvPr/>
          </p:nvSpPr>
          <p:spPr bwMode="auto">
            <a:xfrm>
              <a:off x="5181600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77858" name="Rectangle 38"/>
            <p:cNvSpPr>
              <a:spLocks noChangeArrowheads="1"/>
            </p:cNvSpPr>
            <p:nvPr/>
          </p:nvSpPr>
          <p:spPr bwMode="auto">
            <a:xfrm>
              <a:off x="4648200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81</a:t>
              </a:r>
            </a:p>
          </p:txBody>
        </p:sp>
        <p:sp>
          <p:nvSpPr>
            <p:cNvPr id="77859" name="Rectangle 39"/>
            <p:cNvSpPr>
              <a:spLocks noChangeArrowheads="1"/>
            </p:cNvSpPr>
            <p:nvPr/>
          </p:nvSpPr>
          <p:spPr bwMode="auto">
            <a:xfrm>
              <a:off x="8378825" y="4114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648200" y="5257800"/>
            <a:ext cx="4264025" cy="457200"/>
            <a:chOff x="4648200" y="5257800"/>
            <a:chExt cx="4264025" cy="457200"/>
          </a:xfrm>
        </p:grpSpPr>
        <p:sp>
          <p:nvSpPr>
            <p:cNvPr id="77844" name="Rectangle 40"/>
            <p:cNvSpPr>
              <a:spLocks noChangeArrowheads="1"/>
            </p:cNvSpPr>
            <p:nvPr/>
          </p:nvSpPr>
          <p:spPr bwMode="auto">
            <a:xfrm>
              <a:off x="7845425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81</a:t>
              </a:r>
            </a:p>
          </p:txBody>
        </p:sp>
        <p:sp>
          <p:nvSpPr>
            <p:cNvPr id="77845" name="Rectangle 41"/>
            <p:cNvSpPr>
              <a:spLocks noChangeArrowheads="1"/>
            </p:cNvSpPr>
            <p:nvPr/>
          </p:nvSpPr>
          <p:spPr bwMode="auto">
            <a:xfrm>
              <a:off x="7313613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7846" name="Rectangle 42"/>
            <p:cNvSpPr>
              <a:spLocks noChangeArrowheads="1"/>
            </p:cNvSpPr>
            <p:nvPr/>
          </p:nvSpPr>
          <p:spPr bwMode="auto">
            <a:xfrm>
              <a:off x="6780213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7847" name="Rectangle 43"/>
            <p:cNvSpPr>
              <a:spLocks noChangeArrowheads="1"/>
            </p:cNvSpPr>
            <p:nvPr/>
          </p:nvSpPr>
          <p:spPr bwMode="auto">
            <a:xfrm>
              <a:off x="6246813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7848" name="Rectangle 44"/>
            <p:cNvSpPr>
              <a:spLocks noChangeArrowheads="1"/>
            </p:cNvSpPr>
            <p:nvPr/>
          </p:nvSpPr>
          <p:spPr bwMode="auto">
            <a:xfrm>
              <a:off x="5715000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7849" name="Rectangle 45"/>
            <p:cNvSpPr>
              <a:spLocks noChangeArrowheads="1"/>
            </p:cNvSpPr>
            <p:nvPr/>
          </p:nvSpPr>
          <p:spPr bwMode="auto">
            <a:xfrm>
              <a:off x="5181600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77850" name="Rectangle 46"/>
            <p:cNvSpPr>
              <a:spLocks noChangeArrowheads="1"/>
            </p:cNvSpPr>
            <p:nvPr/>
          </p:nvSpPr>
          <p:spPr bwMode="auto">
            <a:xfrm>
              <a:off x="4648200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7851" name="Rectangle 47"/>
            <p:cNvSpPr>
              <a:spLocks noChangeArrowheads="1"/>
            </p:cNvSpPr>
            <p:nvPr/>
          </p:nvSpPr>
          <p:spPr bwMode="auto">
            <a:xfrm>
              <a:off x="8378825" y="5257800"/>
              <a:ext cx="533400" cy="4572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457825" y="2565400"/>
            <a:ext cx="3146425" cy="1511300"/>
            <a:chOff x="3408" y="2304"/>
            <a:chExt cx="1680" cy="1008"/>
          </a:xfrm>
        </p:grpSpPr>
        <p:sp>
          <p:nvSpPr>
            <p:cNvPr id="77842" name="Line 32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843" name="Line 33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4932363" y="4581525"/>
            <a:ext cx="3144837" cy="647700"/>
            <a:chOff x="3408" y="2304"/>
            <a:chExt cx="1680" cy="1008"/>
          </a:xfrm>
        </p:grpSpPr>
        <p:sp>
          <p:nvSpPr>
            <p:cNvPr id="77840" name="Line 32"/>
            <p:cNvSpPr>
              <a:spLocks noChangeShapeType="1"/>
            </p:cNvSpPr>
            <p:nvPr/>
          </p:nvSpPr>
          <p:spPr bwMode="auto">
            <a:xfrm>
              <a:off x="3408" y="2304"/>
              <a:ext cx="1680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841" name="Line 33"/>
            <p:cNvSpPr>
              <a:spLocks noChangeShapeType="1"/>
            </p:cNvSpPr>
            <p:nvPr/>
          </p:nvSpPr>
          <p:spPr bwMode="auto">
            <a:xfrm flipH="1">
              <a:off x="3456" y="2304"/>
              <a:ext cx="1632" cy="100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Median of Three Pivot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Compare 1</a:t>
            </a:r>
            <a:r>
              <a:rPr lang="en-US" altLang="en-US" baseline="30000" dirty="0"/>
              <a:t>st</a:t>
            </a:r>
            <a:r>
              <a:rPr lang="en-US" altLang="en-US" dirty="0"/>
              <a:t>, last &amp; mid-point elements</a:t>
            </a:r>
          </a:p>
          <a:p>
            <a:pPr lvl="1">
              <a:defRPr/>
            </a:pPr>
            <a:r>
              <a:rPr lang="en-US" altLang="en-US" dirty="0"/>
              <a:t>0, 3 and 7</a:t>
            </a:r>
          </a:p>
          <a:p>
            <a:pPr>
              <a:defRPr/>
            </a:pPr>
            <a:r>
              <a:rPr lang="en-US" altLang="en-US" dirty="0"/>
              <a:t>Pick the median</a:t>
            </a:r>
          </a:p>
          <a:p>
            <a:pPr lvl="1">
              <a:defRPr/>
            </a:pPr>
            <a:r>
              <a:rPr lang="en-US" altLang="en-US" dirty="0"/>
              <a:t>the one that’s neither biggest nor smallest</a:t>
            </a:r>
          </a:p>
          <a:p>
            <a:pPr lvl="1">
              <a:defRPr/>
            </a:pPr>
            <a:r>
              <a:rPr lang="en-US" altLang="en-US" dirty="0"/>
              <a:t>the median of 81, 11 and 29 is 29</a:t>
            </a:r>
          </a:p>
          <a:p>
            <a:pPr>
              <a:defRPr/>
            </a:pPr>
            <a:r>
              <a:rPr lang="en-US" altLang="en-US" dirty="0"/>
              <a:t>Less chance of getting a bad choice</a:t>
            </a:r>
          </a:p>
          <a:p>
            <a:pPr lvl="1">
              <a:defRPr/>
            </a:pPr>
            <a:r>
              <a:rPr lang="en-US" altLang="en-US" dirty="0"/>
              <a:t>this splits 4 to 3</a:t>
            </a:r>
          </a:p>
        </p:txBody>
      </p:sp>
      <p:grpSp>
        <p:nvGrpSpPr>
          <p:cNvPr id="79876" name="Group 4"/>
          <p:cNvGrpSpPr>
            <a:grpSpLocks/>
          </p:cNvGrpSpPr>
          <p:nvPr/>
        </p:nvGrpSpPr>
        <p:grpSpPr bwMode="auto">
          <a:xfrm>
            <a:off x="4195763" y="2590800"/>
            <a:ext cx="4264025" cy="457200"/>
            <a:chOff x="1392" y="2640"/>
            <a:chExt cx="2686" cy="288"/>
          </a:xfrm>
        </p:grpSpPr>
        <p:sp>
          <p:nvSpPr>
            <p:cNvPr id="79891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9892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9893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9894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9895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9896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79897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79898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</p:grpSp>
      <p:sp>
        <p:nvSpPr>
          <p:cNvPr id="22" name="Oval 41"/>
          <p:cNvSpPr>
            <a:spLocks noChangeArrowheads="1"/>
          </p:cNvSpPr>
          <p:nvPr/>
        </p:nvSpPr>
        <p:spPr bwMode="auto">
          <a:xfrm>
            <a:off x="4067175" y="2420938"/>
            <a:ext cx="685800" cy="863600"/>
          </a:xfrm>
          <a:prstGeom prst="ellipse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23" name="Oval 41"/>
          <p:cNvSpPr>
            <a:spLocks noChangeArrowheads="1"/>
          </p:cNvSpPr>
          <p:nvPr/>
        </p:nvSpPr>
        <p:spPr bwMode="auto">
          <a:xfrm>
            <a:off x="5724525" y="2420938"/>
            <a:ext cx="685800" cy="863600"/>
          </a:xfrm>
          <a:prstGeom prst="ellipse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sp>
        <p:nvSpPr>
          <p:cNvPr id="24" name="Oval 41"/>
          <p:cNvSpPr>
            <a:spLocks noChangeArrowheads="1"/>
          </p:cNvSpPr>
          <p:nvPr/>
        </p:nvSpPr>
        <p:spPr bwMode="auto">
          <a:xfrm>
            <a:off x="7847013" y="2420938"/>
            <a:ext cx="685800" cy="863600"/>
          </a:xfrm>
          <a:prstGeom prst="ellipse">
            <a:avLst/>
          </a:prstGeom>
          <a:noFill/>
          <a:ln w="38100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 alt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211638" y="5203825"/>
            <a:ext cx="4264025" cy="457200"/>
            <a:chOff x="1392" y="2640"/>
            <a:chExt cx="2686" cy="288"/>
          </a:xfrm>
        </p:grpSpPr>
        <p:sp>
          <p:nvSpPr>
            <p:cNvPr id="79883" name="Rectangle 23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79884" name="Rectangle 24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79885" name="Rectangle 25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>
                  <a:solidFill>
                    <a:srgbClr val="FFFF00"/>
                  </a:solidFill>
                </a:rPr>
                <a:t>29</a:t>
              </a:r>
            </a:p>
          </p:txBody>
        </p:sp>
        <p:sp>
          <p:nvSpPr>
            <p:cNvPr id="79886" name="Rectangle 26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79887" name="Rectangle 27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79888" name="Rectangle 28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79889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79890" name="Rectangle 30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7926388" y="2590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>
                <a:solidFill>
                  <a:srgbClr val="FFFF00"/>
                </a:solidFill>
              </a:rPr>
              <a:t>29</a:t>
            </a:r>
          </a:p>
        </p:txBody>
      </p:sp>
      <p:sp>
        <p:nvSpPr>
          <p:cNvPr id="44" name="Up Arrow 43"/>
          <p:cNvSpPr>
            <a:spLocks noChangeArrowheads="1"/>
          </p:cNvSpPr>
          <p:nvPr/>
        </p:nvSpPr>
        <p:spPr bwMode="auto">
          <a:xfrm>
            <a:off x="8027988" y="3068638"/>
            <a:ext cx="288925" cy="1223962"/>
          </a:xfrm>
          <a:prstGeom prst="upArrow">
            <a:avLst>
              <a:gd name="adj1" fmla="val 50000"/>
              <a:gd name="adj2" fmla="val 49835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43" grpId="0" animBg="1"/>
      <p:bldP spid="4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Small “sorting” problem</a:t>
            </a:r>
          </a:p>
          <a:p>
            <a:pPr lvl="1">
              <a:defRPr/>
            </a:pPr>
            <a:r>
              <a:rPr lang="en-US" altLang="en-US"/>
              <a:t>three elements</a:t>
            </a:r>
          </a:p>
          <a:p>
            <a:pPr lvl="1">
              <a:defRPr/>
            </a:pPr>
            <a:r>
              <a:rPr lang="en-US" altLang="en-US"/>
              <a:t>but don’t move the elements!</a:t>
            </a:r>
          </a:p>
          <a:p>
            <a:pPr lvl="1">
              <a:defRPr/>
            </a:pPr>
            <a:r>
              <a:rPr lang="en-US" altLang="en-US"/>
              <a:t>find small, medium &amp; large</a:t>
            </a:r>
          </a:p>
        </p:txBody>
      </p:sp>
      <p:grpSp>
        <p:nvGrpSpPr>
          <p:cNvPr id="81924" name="Group 4"/>
          <p:cNvGrpSpPr>
            <a:grpSpLocks/>
          </p:cNvGrpSpPr>
          <p:nvPr/>
        </p:nvGrpSpPr>
        <p:grpSpPr bwMode="auto">
          <a:xfrm>
            <a:off x="2667000" y="4156075"/>
            <a:ext cx="4264025" cy="457200"/>
            <a:chOff x="1392" y="2640"/>
            <a:chExt cx="2686" cy="288"/>
          </a:xfrm>
        </p:grpSpPr>
        <p:sp>
          <p:nvSpPr>
            <p:cNvPr id="81935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17</a:t>
              </a:r>
            </a:p>
          </p:txBody>
        </p:sp>
        <p:sp>
          <p:nvSpPr>
            <p:cNvPr id="81936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24</a:t>
              </a:r>
            </a:p>
          </p:txBody>
        </p:sp>
        <p:sp>
          <p:nvSpPr>
            <p:cNvPr id="81937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12</a:t>
              </a:r>
            </a:p>
          </p:txBody>
        </p:sp>
        <p:sp>
          <p:nvSpPr>
            <p:cNvPr id="81938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11</a:t>
              </a:r>
            </a:p>
          </p:txBody>
        </p:sp>
        <p:sp>
          <p:nvSpPr>
            <p:cNvPr id="81939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32</a:t>
              </a:r>
            </a:p>
          </p:txBody>
        </p:sp>
        <p:sp>
          <p:nvSpPr>
            <p:cNvPr id="81940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94</a:t>
              </a:r>
            </a:p>
          </p:txBody>
        </p:sp>
        <p:sp>
          <p:nvSpPr>
            <p:cNvPr id="81941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81</a:t>
              </a:r>
            </a:p>
          </p:txBody>
        </p:sp>
        <p:sp>
          <p:nvSpPr>
            <p:cNvPr id="81942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29</a:t>
              </a:r>
            </a:p>
          </p:txBody>
        </p:sp>
      </p:grpSp>
      <p:sp>
        <p:nvSpPr>
          <p:cNvPr id="81925" name="Text Box 13"/>
          <p:cNvSpPr txBox="1">
            <a:spLocks noChangeArrowheads="1"/>
          </p:cNvSpPr>
          <p:nvPr/>
        </p:nvSpPr>
        <p:spPr bwMode="auto">
          <a:xfrm>
            <a:off x="1404938" y="4765675"/>
            <a:ext cx="842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small</a:t>
            </a:r>
          </a:p>
        </p:txBody>
      </p:sp>
      <p:sp>
        <p:nvSpPr>
          <p:cNvPr id="81926" name="Text Box 14"/>
          <p:cNvSpPr txBox="1">
            <a:spLocks noChangeArrowheads="1"/>
          </p:cNvSpPr>
          <p:nvPr/>
        </p:nvSpPr>
        <p:spPr bwMode="auto">
          <a:xfrm>
            <a:off x="1066800" y="5202238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medium</a:t>
            </a:r>
          </a:p>
        </p:txBody>
      </p:sp>
      <p:sp>
        <p:nvSpPr>
          <p:cNvPr id="81927" name="Text Box 15"/>
          <p:cNvSpPr txBox="1">
            <a:spLocks noChangeArrowheads="1"/>
          </p:cNvSpPr>
          <p:nvPr/>
        </p:nvSpPr>
        <p:spPr bwMode="auto">
          <a:xfrm>
            <a:off x="1455738" y="5638800"/>
            <a:ext cx="792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large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686050" y="4613275"/>
            <a:ext cx="420688" cy="914400"/>
            <a:chOff x="1692" y="2906"/>
            <a:chExt cx="265" cy="576"/>
          </a:xfrm>
        </p:grpSpPr>
        <p:sp>
          <p:nvSpPr>
            <p:cNvPr id="81933" name="Line 16"/>
            <p:cNvSpPr>
              <a:spLocks noChangeShapeType="1"/>
            </p:cNvSpPr>
            <p:nvPr/>
          </p:nvSpPr>
          <p:spPr bwMode="auto">
            <a:xfrm flipV="1">
              <a:off x="1824" y="2906"/>
              <a:ext cx="0" cy="2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>
                <a:solidFill>
                  <a:schemeClr val="bg2"/>
                </a:solidFill>
              </a:endParaRPr>
            </a:p>
          </p:txBody>
        </p:sp>
        <p:sp>
          <p:nvSpPr>
            <p:cNvPr id="81934" name="Text Box 21"/>
            <p:cNvSpPr txBox="1">
              <a:spLocks noChangeArrowheads="1"/>
            </p:cNvSpPr>
            <p:nvPr/>
          </p:nvSpPr>
          <p:spPr bwMode="auto">
            <a:xfrm>
              <a:off x="1692" y="3194"/>
              <a:ext cx="265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bg2"/>
                  </a:solidFill>
                </a:rPr>
                <a:t>lo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244975" y="4613275"/>
            <a:ext cx="657225" cy="914400"/>
            <a:chOff x="2674" y="2906"/>
            <a:chExt cx="414" cy="576"/>
          </a:xfrm>
        </p:grpSpPr>
        <p:sp>
          <p:nvSpPr>
            <p:cNvPr id="81931" name="Line 18"/>
            <p:cNvSpPr>
              <a:spLocks noChangeShapeType="1"/>
            </p:cNvSpPr>
            <p:nvPr/>
          </p:nvSpPr>
          <p:spPr bwMode="auto">
            <a:xfrm flipV="1">
              <a:off x="2880" y="2906"/>
              <a:ext cx="0" cy="2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>
                <a:solidFill>
                  <a:schemeClr val="bg2"/>
                </a:solidFill>
              </a:endParaRPr>
            </a:p>
          </p:txBody>
        </p:sp>
        <p:sp>
          <p:nvSpPr>
            <p:cNvPr id="81932" name="Text Box 22"/>
            <p:cNvSpPr txBox="1">
              <a:spLocks noChangeArrowheads="1"/>
            </p:cNvSpPr>
            <p:nvPr/>
          </p:nvSpPr>
          <p:spPr bwMode="auto">
            <a:xfrm>
              <a:off x="2674" y="3194"/>
              <a:ext cx="41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bg2"/>
                  </a:solidFill>
                </a:rPr>
                <a:t>mid</a:t>
              </a:r>
            </a:p>
          </p:txBody>
        </p:sp>
      </p:grpSp>
      <p:sp>
        <p:nvSpPr>
          <p:cNvPr id="158743" name="Text Box 23"/>
          <p:cNvSpPr txBox="1">
            <a:spLocks noChangeArrowheads="1"/>
          </p:cNvSpPr>
          <p:nvPr/>
        </p:nvSpPr>
        <p:spPr bwMode="auto">
          <a:xfrm>
            <a:off x="3505200" y="5562600"/>
            <a:ext cx="277812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chemeClr val="bg2"/>
                </a:solidFill>
              </a:rPr>
              <a:t>compare lo to mid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8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43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Small “sorting” problem</a:t>
            </a:r>
          </a:p>
          <a:p>
            <a:pPr lvl="1">
              <a:defRPr/>
            </a:pPr>
            <a:r>
              <a:rPr lang="en-US" altLang="en-US"/>
              <a:t>three elements</a:t>
            </a:r>
          </a:p>
          <a:p>
            <a:pPr lvl="1">
              <a:defRPr/>
            </a:pPr>
            <a:r>
              <a:rPr lang="en-US" altLang="en-US"/>
              <a:t>but don’t move the elements!</a:t>
            </a:r>
          </a:p>
          <a:p>
            <a:pPr lvl="1">
              <a:defRPr/>
            </a:pPr>
            <a:r>
              <a:rPr lang="en-US" altLang="en-US"/>
              <a:t>find small, medium &amp; large</a:t>
            </a:r>
          </a:p>
        </p:txBody>
      </p:sp>
      <p:grpSp>
        <p:nvGrpSpPr>
          <p:cNvPr id="83972" name="Group 4"/>
          <p:cNvGrpSpPr>
            <a:grpSpLocks/>
          </p:cNvGrpSpPr>
          <p:nvPr/>
        </p:nvGrpSpPr>
        <p:grpSpPr bwMode="auto">
          <a:xfrm>
            <a:off x="2667000" y="4156075"/>
            <a:ext cx="4264025" cy="457200"/>
            <a:chOff x="1392" y="2640"/>
            <a:chExt cx="2686" cy="288"/>
          </a:xfrm>
        </p:grpSpPr>
        <p:sp>
          <p:nvSpPr>
            <p:cNvPr id="83984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17</a:t>
              </a:r>
            </a:p>
          </p:txBody>
        </p:sp>
        <p:sp>
          <p:nvSpPr>
            <p:cNvPr id="83985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24</a:t>
              </a:r>
            </a:p>
          </p:txBody>
        </p:sp>
        <p:sp>
          <p:nvSpPr>
            <p:cNvPr id="83986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12</a:t>
              </a:r>
            </a:p>
          </p:txBody>
        </p:sp>
        <p:sp>
          <p:nvSpPr>
            <p:cNvPr id="83987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11</a:t>
              </a:r>
            </a:p>
          </p:txBody>
        </p:sp>
        <p:sp>
          <p:nvSpPr>
            <p:cNvPr id="83988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32</a:t>
              </a:r>
            </a:p>
          </p:txBody>
        </p:sp>
        <p:sp>
          <p:nvSpPr>
            <p:cNvPr id="83989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94</a:t>
              </a:r>
            </a:p>
          </p:txBody>
        </p:sp>
        <p:sp>
          <p:nvSpPr>
            <p:cNvPr id="83990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81</a:t>
              </a:r>
            </a:p>
          </p:txBody>
        </p:sp>
        <p:sp>
          <p:nvSpPr>
            <p:cNvPr id="83991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29</a:t>
              </a:r>
            </a:p>
          </p:txBody>
        </p:sp>
      </p:grpSp>
      <p:sp>
        <p:nvSpPr>
          <p:cNvPr id="83973" name="Text Box 13"/>
          <p:cNvSpPr txBox="1">
            <a:spLocks noChangeArrowheads="1"/>
          </p:cNvSpPr>
          <p:nvPr/>
        </p:nvSpPr>
        <p:spPr bwMode="auto">
          <a:xfrm>
            <a:off x="1404938" y="4765675"/>
            <a:ext cx="842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small</a:t>
            </a:r>
          </a:p>
        </p:txBody>
      </p:sp>
      <p:sp>
        <p:nvSpPr>
          <p:cNvPr id="83974" name="Text Box 14"/>
          <p:cNvSpPr txBox="1">
            <a:spLocks noChangeArrowheads="1"/>
          </p:cNvSpPr>
          <p:nvPr/>
        </p:nvSpPr>
        <p:spPr bwMode="auto">
          <a:xfrm>
            <a:off x="1066800" y="5202238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medium</a:t>
            </a:r>
          </a:p>
        </p:txBody>
      </p:sp>
      <p:sp>
        <p:nvSpPr>
          <p:cNvPr id="83975" name="Text Box 15"/>
          <p:cNvSpPr txBox="1">
            <a:spLocks noChangeArrowheads="1"/>
          </p:cNvSpPr>
          <p:nvPr/>
        </p:nvSpPr>
        <p:spPr bwMode="auto">
          <a:xfrm>
            <a:off x="1455738" y="5638800"/>
            <a:ext cx="792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large</a:t>
            </a:r>
          </a:p>
        </p:txBody>
      </p:sp>
      <p:sp>
        <p:nvSpPr>
          <p:cNvPr id="83976" name="Line 16"/>
          <p:cNvSpPr>
            <a:spLocks noChangeShapeType="1"/>
          </p:cNvSpPr>
          <p:nvPr/>
        </p:nvSpPr>
        <p:spPr bwMode="auto">
          <a:xfrm flipV="1">
            <a:off x="28956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83977" name="Line 17"/>
          <p:cNvSpPr>
            <a:spLocks noChangeShapeType="1"/>
          </p:cNvSpPr>
          <p:nvPr/>
        </p:nvSpPr>
        <p:spPr bwMode="auto">
          <a:xfrm flipV="1">
            <a:off x="45720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cxnSp>
        <p:nvCxnSpPr>
          <p:cNvPr id="162834" name="AutoShape 18"/>
          <p:cNvCxnSpPr>
            <a:cxnSpLocks noChangeShapeType="1"/>
            <a:stCxn id="83973" idx="3"/>
            <a:endCxn id="83977" idx="0"/>
          </p:cNvCxnSpPr>
          <p:nvPr/>
        </p:nvCxnSpPr>
        <p:spPr bwMode="auto">
          <a:xfrm>
            <a:off x="2247900" y="4994275"/>
            <a:ext cx="2324100" cy="1588"/>
          </a:xfrm>
          <a:prstGeom prst="bentConnector4">
            <a:avLst>
              <a:gd name="adj1" fmla="val 14824"/>
              <a:gd name="adj2" fmla="val 14400005"/>
            </a:avLst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162835" name="AutoShape 19"/>
          <p:cNvCxnSpPr>
            <a:cxnSpLocks noChangeShapeType="1"/>
            <a:stCxn id="83974" idx="3"/>
            <a:endCxn id="83976" idx="0"/>
          </p:cNvCxnSpPr>
          <p:nvPr/>
        </p:nvCxnSpPr>
        <p:spPr bwMode="auto">
          <a:xfrm flipV="1">
            <a:off x="2247900" y="4994275"/>
            <a:ext cx="647700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sp>
        <p:nvSpPr>
          <p:cNvPr id="162836" name="Text Box 20"/>
          <p:cNvSpPr txBox="1">
            <a:spLocks noChangeArrowheads="1"/>
          </p:cNvSpPr>
          <p:nvPr/>
        </p:nvSpPr>
        <p:spPr bwMode="auto">
          <a:xfrm>
            <a:off x="3219450" y="5562600"/>
            <a:ext cx="3351213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chemeClr val="bg2"/>
                </a:solidFill>
              </a:rPr>
              <a:t>compare </a:t>
            </a:r>
            <a:r>
              <a:rPr lang="en-US" altLang="en-US" sz="2800" i="1">
                <a:solidFill>
                  <a:schemeClr val="bg2"/>
                </a:solidFill>
              </a:rPr>
              <a:t>medium</a:t>
            </a:r>
            <a:r>
              <a:rPr lang="en-US" altLang="en-US" sz="2800">
                <a:solidFill>
                  <a:schemeClr val="bg2"/>
                </a:solidFill>
              </a:rPr>
              <a:t> to hi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6437313" y="4613275"/>
            <a:ext cx="420687" cy="914400"/>
            <a:chOff x="1692" y="2906"/>
            <a:chExt cx="265" cy="576"/>
          </a:xfrm>
        </p:grpSpPr>
        <p:sp>
          <p:nvSpPr>
            <p:cNvPr id="83982" name="Line 22"/>
            <p:cNvSpPr>
              <a:spLocks noChangeShapeType="1"/>
            </p:cNvSpPr>
            <p:nvPr/>
          </p:nvSpPr>
          <p:spPr bwMode="auto">
            <a:xfrm flipV="1">
              <a:off x="1824" y="2906"/>
              <a:ext cx="0" cy="24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983" name="Text Box 23"/>
            <p:cNvSpPr txBox="1">
              <a:spLocks noChangeArrowheads="1"/>
            </p:cNvSpPr>
            <p:nvPr/>
          </p:nvSpPr>
          <p:spPr bwMode="auto">
            <a:xfrm>
              <a:off x="1692" y="3194"/>
              <a:ext cx="265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bg2"/>
                  </a:solidFill>
                </a:rPr>
                <a:t>hi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2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36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Small “sorting” problem</a:t>
            </a:r>
          </a:p>
          <a:p>
            <a:pPr lvl="1">
              <a:defRPr/>
            </a:pPr>
            <a:r>
              <a:rPr lang="en-US" altLang="en-US"/>
              <a:t>three elements</a:t>
            </a:r>
          </a:p>
          <a:p>
            <a:pPr lvl="1">
              <a:defRPr/>
            </a:pPr>
            <a:r>
              <a:rPr lang="en-US" altLang="en-US"/>
              <a:t>but don’t move the elements!</a:t>
            </a:r>
          </a:p>
          <a:p>
            <a:pPr lvl="1">
              <a:defRPr/>
            </a:pPr>
            <a:r>
              <a:rPr lang="en-US" altLang="en-US"/>
              <a:t>find small, medium &amp; large</a:t>
            </a:r>
          </a:p>
        </p:txBody>
      </p:sp>
      <p:grpSp>
        <p:nvGrpSpPr>
          <p:cNvPr id="86020" name="Group 4"/>
          <p:cNvGrpSpPr>
            <a:grpSpLocks/>
          </p:cNvGrpSpPr>
          <p:nvPr/>
        </p:nvGrpSpPr>
        <p:grpSpPr bwMode="auto">
          <a:xfrm>
            <a:off x="2667000" y="4156075"/>
            <a:ext cx="4264025" cy="457200"/>
            <a:chOff x="1392" y="2640"/>
            <a:chExt cx="2686" cy="288"/>
          </a:xfrm>
        </p:grpSpPr>
        <p:sp>
          <p:nvSpPr>
            <p:cNvPr id="86032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17</a:t>
              </a:r>
            </a:p>
          </p:txBody>
        </p:sp>
        <p:sp>
          <p:nvSpPr>
            <p:cNvPr id="86033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24</a:t>
              </a:r>
            </a:p>
          </p:txBody>
        </p:sp>
        <p:sp>
          <p:nvSpPr>
            <p:cNvPr id="86034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12</a:t>
              </a:r>
            </a:p>
          </p:txBody>
        </p:sp>
        <p:sp>
          <p:nvSpPr>
            <p:cNvPr id="86035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11</a:t>
              </a:r>
            </a:p>
          </p:txBody>
        </p:sp>
        <p:sp>
          <p:nvSpPr>
            <p:cNvPr id="86036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32</a:t>
              </a:r>
            </a:p>
          </p:txBody>
        </p:sp>
        <p:sp>
          <p:nvSpPr>
            <p:cNvPr id="86037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94</a:t>
              </a:r>
            </a:p>
          </p:txBody>
        </p:sp>
        <p:sp>
          <p:nvSpPr>
            <p:cNvPr id="86038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81</a:t>
              </a:r>
            </a:p>
          </p:txBody>
        </p:sp>
        <p:sp>
          <p:nvSpPr>
            <p:cNvPr id="86039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29</a:t>
              </a:r>
            </a:p>
          </p:txBody>
        </p:sp>
      </p:grpSp>
      <p:sp>
        <p:nvSpPr>
          <p:cNvPr id="86021" name="Text Box 13"/>
          <p:cNvSpPr txBox="1">
            <a:spLocks noChangeArrowheads="1"/>
          </p:cNvSpPr>
          <p:nvPr/>
        </p:nvSpPr>
        <p:spPr bwMode="auto">
          <a:xfrm>
            <a:off x="1404938" y="4765675"/>
            <a:ext cx="842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small</a:t>
            </a:r>
          </a:p>
        </p:txBody>
      </p:sp>
      <p:sp>
        <p:nvSpPr>
          <p:cNvPr id="86022" name="Text Box 14"/>
          <p:cNvSpPr txBox="1">
            <a:spLocks noChangeArrowheads="1"/>
          </p:cNvSpPr>
          <p:nvPr/>
        </p:nvSpPr>
        <p:spPr bwMode="auto">
          <a:xfrm>
            <a:off x="1066800" y="5202238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medium</a:t>
            </a:r>
          </a:p>
        </p:txBody>
      </p:sp>
      <p:sp>
        <p:nvSpPr>
          <p:cNvPr id="86023" name="Text Box 15"/>
          <p:cNvSpPr txBox="1">
            <a:spLocks noChangeArrowheads="1"/>
          </p:cNvSpPr>
          <p:nvPr/>
        </p:nvSpPr>
        <p:spPr bwMode="auto">
          <a:xfrm>
            <a:off x="1455738" y="5638800"/>
            <a:ext cx="792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large</a:t>
            </a:r>
          </a:p>
        </p:txBody>
      </p:sp>
      <p:sp>
        <p:nvSpPr>
          <p:cNvPr id="86024" name="Line 16"/>
          <p:cNvSpPr>
            <a:spLocks noChangeShapeType="1"/>
          </p:cNvSpPr>
          <p:nvPr/>
        </p:nvSpPr>
        <p:spPr bwMode="auto">
          <a:xfrm flipV="1">
            <a:off x="28956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sp>
        <p:nvSpPr>
          <p:cNvPr id="86025" name="Line 17"/>
          <p:cNvSpPr>
            <a:spLocks noChangeShapeType="1"/>
          </p:cNvSpPr>
          <p:nvPr/>
        </p:nvSpPr>
        <p:spPr bwMode="auto">
          <a:xfrm flipV="1">
            <a:off x="45720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cxnSp>
        <p:nvCxnSpPr>
          <p:cNvPr id="86026" name="AutoShape 18"/>
          <p:cNvCxnSpPr>
            <a:cxnSpLocks noChangeShapeType="1"/>
            <a:stCxn id="86021" idx="3"/>
            <a:endCxn id="86025" idx="0"/>
          </p:cNvCxnSpPr>
          <p:nvPr/>
        </p:nvCxnSpPr>
        <p:spPr bwMode="auto">
          <a:xfrm>
            <a:off x="2247900" y="4994275"/>
            <a:ext cx="2324100" cy="1588"/>
          </a:xfrm>
          <a:prstGeom prst="bentConnector4">
            <a:avLst>
              <a:gd name="adj1" fmla="val 15097"/>
              <a:gd name="adj2" fmla="val 14400005"/>
            </a:avLst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86027" name="AutoShape 19"/>
          <p:cNvCxnSpPr>
            <a:cxnSpLocks noChangeShapeType="1"/>
            <a:stCxn id="86022" idx="3"/>
            <a:endCxn id="86024" idx="0"/>
          </p:cNvCxnSpPr>
          <p:nvPr/>
        </p:nvCxnSpPr>
        <p:spPr bwMode="auto">
          <a:xfrm flipV="1">
            <a:off x="2247900" y="4994275"/>
            <a:ext cx="647700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sp>
        <p:nvSpPr>
          <p:cNvPr id="86028" name="Text Box 20"/>
          <p:cNvSpPr txBox="1">
            <a:spLocks noChangeArrowheads="1"/>
          </p:cNvSpPr>
          <p:nvPr/>
        </p:nvSpPr>
        <p:spPr bwMode="auto">
          <a:xfrm>
            <a:off x="3219450" y="5562600"/>
            <a:ext cx="3351213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chemeClr val="bg2"/>
                </a:solidFill>
              </a:rPr>
              <a:t>compare </a:t>
            </a:r>
            <a:r>
              <a:rPr lang="en-US" altLang="en-US" sz="2800" i="1">
                <a:solidFill>
                  <a:schemeClr val="bg2"/>
                </a:solidFill>
              </a:rPr>
              <a:t>medium</a:t>
            </a:r>
            <a:r>
              <a:rPr lang="en-US" altLang="en-US" sz="2800">
                <a:solidFill>
                  <a:schemeClr val="bg2"/>
                </a:solidFill>
              </a:rPr>
              <a:t> to hi</a:t>
            </a:r>
          </a:p>
        </p:txBody>
      </p:sp>
      <p:sp>
        <p:nvSpPr>
          <p:cNvPr id="86029" name="Line 22"/>
          <p:cNvSpPr>
            <a:spLocks noChangeShapeType="1"/>
          </p:cNvSpPr>
          <p:nvPr/>
        </p:nvSpPr>
        <p:spPr bwMode="auto">
          <a:xfrm flipV="1">
            <a:off x="6646863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>
              <a:solidFill>
                <a:schemeClr val="bg2"/>
              </a:solidFill>
            </a:endParaRPr>
          </a:p>
        </p:txBody>
      </p:sp>
      <p:cxnSp>
        <p:nvCxnSpPr>
          <p:cNvPr id="165912" name="AutoShape 24"/>
          <p:cNvCxnSpPr>
            <a:cxnSpLocks noChangeShapeType="1"/>
            <a:stCxn id="86023" idx="3"/>
            <a:endCxn id="86024" idx="0"/>
          </p:cNvCxnSpPr>
          <p:nvPr/>
        </p:nvCxnSpPr>
        <p:spPr bwMode="auto">
          <a:xfrm flipV="1">
            <a:off x="2247900" y="4994275"/>
            <a:ext cx="647700" cy="873125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165913" name="AutoShape 25"/>
          <p:cNvCxnSpPr>
            <a:cxnSpLocks noChangeShapeType="1"/>
            <a:stCxn id="86022" idx="3"/>
            <a:endCxn id="86029" idx="0"/>
          </p:cNvCxnSpPr>
          <p:nvPr/>
        </p:nvCxnSpPr>
        <p:spPr bwMode="auto">
          <a:xfrm flipV="1">
            <a:off x="2247900" y="4994275"/>
            <a:ext cx="4398963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5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5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Small “sorting” problem</a:t>
            </a:r>
          </a:p>
          <a:p>
            <a:pPr lvl="1">
              <a:defRPr/>
            </a:pPr>
            <a:r>
              <a:rPr lang="en-US" altLang="en-US"/>
              <a:t>three elements</a:t>
            </a:r>
          </a:p>
          <a:p>
            <a:pPr lvl="1">
              <a:defRPr/>
            </a:pPr>
            <a:r>
              <a:rPr lang="en-US" altLang="en-US"/>
              <a:t>but don’t move the elements!</a:t>
            </a:r>
          </a:p>
          <a:p>
            <a:pPr lvl="1">
              <a:defRPr/>
            </a:pPr>
            <a:r>
              <a:rPr lang="en-US" altLang="en-US"/>
              <a:t>find small, medium &amp; large</a:t>
            </a:r>
          </a:p>
        </p:txBody>
      </p:sp>
      <p:grpSp>
        <p:nvGrpSpPr>
          <p:cNvPr id="88068" name="Group 4"/>
          <p:cNvGrpSpPr>
            <a:grpSpLocks/>
          </p:cNvGrpSpPr>
          <p:nvPr/>
        </p:nvGrpSpPr>
        <p:grpSpPr bwMode="auto">
          <a:xfrm>
            <a:off x="2667000" y="4156075"/>
            <a:ext cx="4264025" cy="457200"/>
            <a:chOff x="1392" y="2640"/>
            <a:chExt cx="2686" cy="288"/>
          </a:xfrm>
        </p:grpSpPr>
        <p:sp>
          <p:nvSpPr>
            <p:cNvPr id="88079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17</a:t>
              </a:r>
            </a:p>
          </p:txBody>
        </p:sp>
        <p:sp>
          <p:nvSpPr>
            <p:cNvPr id="88080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24</a:t>
              </a:r>
            </a:p>
          </p:txBody>
        </p:sp>
        <p:sp>
          <p:nvSpPr>
            <p:cNvPr id="88081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12</a:t>
              </a:r>
            </a:p>
          </p:txBody>
        </p:sp>
        <p:sp>
          <p:nvSpPr>
            <p:cNvPr id="88082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11</a:t>
              </a:r>
            </a:p>
          </p:txBody>
        </p:sp>
        <p:sp>
          <p:nvSpPr>
            <p:cNvPr id="88083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32</a:t>
              </a:r>
            </a:p>
          </p:txBody>
        </p:sp>
        <p:sp>
          <p:nvSpPr>
            <p:cNvPr id="88084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94</a:t>
              </a:r>
            </a:p>
          </p:txBody>
        </p:sp>
        <p:sp>
          <p:nvSpPr>
            <p:cNvPr id="88085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81</a:t>
              </a:r>
            </a:p>
          </p:txBody>
        </p:sp>
        <p:sp>
          <p:nvSpPr>
            <p:cNvPr id="88086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29</a:t>
              </a:r>
            </a:p>
          </p:txBody>
        </p:sp>
      </p:grpSp>
      <p:sp>
        <p:nvSpPr>
          <p:cNvPr id="88069" name="Text Box 13"/>
          <p:cNvSpPr txBox="1">
            <a:spLocks noChangeArrowheads="1"/>
          </p:cNvSpPr>
          <p:nvPr/>
        </p:nvSpPr>
        <p:spPr bwMode="auto">
          <a:xfrm>
            <a:off x="1404938" y="4765675"/>
            <a:ext cx="842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small</a:t>
            </a:r>
          </a:p>
        </p:txBody>
      </p:sp>
      <p:sp>
        <p:nvSpPr>
          <p:cNvPr id="88070" name="Text Box 14"/>
          <p:cNvSpPr txBox="1">
            <a:spLocks noChangeArrowheads="1"/>
          </p:cNvSpPr>
          <p:nvPr/>
        </p:nvSpPr>
        <p:spPr bwMode="auto">
          <a:xfrm>
            <a:off x="1066800" y="5202238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medium</a:t>
            </a:r>
          </a:p>
        </p:txBody>
      </p:sp>
      <p:sp>
        <p:nvSpPr>
          <p:cNvPr id="88071" name="Text Box 15"/>
          <p:cNvSpPr txBox="1">
            <a:spLocks noChangeArrowheads="1"/>
          </p:cNvSpPr>
          <p:nvPr/>
        </p:nvSpPr>
        <p:spPr bwMode="auto">
          <a:xfrm>
            <a:off x="1455738" y="5638800"/>
            <a:ext cx="792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large</a:t>
            </a:r>
          </a:p>
        </p:txBody>
      </p:sp>
      <p:sp>
        <p:nvSpPr>
          <p:cNvPr id="88072" name="Line 16"/>
          <p:cNvSpPr>
            <a:spLocks noChangeShapeType="1"/>
          </p:cNvSpPr>
          <p:nvPr/>
        </p:nvSpPr>
        <p:spPr bwMode="auto">
          <a:xfrm flipV="1">
            <a:off x="28956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88073" name="Line 17"/>
          <p:cNvSpPr>
            <a:spLocks noChangeShapeType="1"/>
          </p:cNvSpPr>
          <p:nvPr/>
        </p:nvSpPr>
        <p:spPr bwMode="auto">
          <a:xfrm flipV="1">
            <a:off x="45720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cxnSp>
        <p:nvCxnSpPr>
          <p:cNvPr id="88074" name="AutoShape 18"/>
          <p:cNvCxnSpPr>
            <a:cxnSpLocks noChangeShapeType="1"/>
            <a:stCxn id="88069" idx="3"/>
            <a:endCxn id="88073" idx="0"/>
          </p:cNvCxnSpPr>
          <p:nvPr/>
        </p:nvCxnSpPr>
        <p:spPr bwMode="auto">
          <a:xfrm>
            <a:off x="2247900" y="4994275"/>
            <a:ext cx="2324100" cy="1588"/>
          </a:xfrm>
          <a:prstGeom prst="bentConnector4">
            <a:avLst>
              <a:gd name="adj1" fmla="val 15028"/>
              <a:gd name="adj2" fmla="val 14400005"/>
            </a:avLst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sp>
        <p:nvSpPr>
          <p:cNvPr id="166932" name="Text Box 20"/>
          <p:cNvSpPr txBox="1">
            <a:spLocks noChangeArrowheads="1"/>
          </p:cNvSpPr>
          <p:nvPr/>
        </p:nvSpPr>
        <p:spPr bwMode="auto">
          <a:xfrm>
            <a:off x="2978150" y="5562600"/>
            <a:ext cx="3844925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i="1">
                <a:solidFill>
                  <a:schemeClr val="bg2"/>
                </a:solidFill>
              </a:rPr>
              <a:t>if medium changed:</a:t>
            </a:r>
          </a:p>
          <a:p>
            <a:r>
              <a:rPr lang="en-US" altLang="en-US" sz="2800">
                <a:solidFill>
                  <a:schemeClr val="bg2"/>
                </a:solidFill>
              </a:rPr>
              <a:t>compare </a:t>
            </a:r>
            <a:r>
              <a:rPr lang="en-US" altLang="en-US" sz="2800" i="1">
                <a:solidFill>
                  <a:schemeClr val="bg2"/>
                </a:solidFill>
              </a:rPr>
              <a:t>medium</a:t>
            </a:r>
            <a:r>
              <a:rPr lang="en-US" altLang="en-US" sz="2800">
                <a:solidFill>
                  <a:schemeClr val="bg2"/>
                </a:solidFill>
              </a:rPr>
              <a:t> to </a:t>
            </a:r>
            <a:r>
              <a:rPr lang="en-US" altLang="en-US" sz="2800" i="1">
                <a:solidFill>
                  <a:schemeClr val="bg2"/>
                </a:solidFill>
              </a:rPr>
              <a:t>small</a:t>
            </a:r>
          </a:p>
        </p:txBody>
      </p:sp>
      <p:sp>
        <p:nvSpPr>
          <p:cNvPr id="88076" name="Line 21"/>
          <p:cNvSpPr>
            <a:spLocks noChangeShapeType="1"/>
          </p:cNvSpPr>
          <p:nvPr/>
        </p:nvSpPr>
        <p:spPr bwMode="auto">
          <a:xfrm flipV="1">
            <a:off x="6646863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cxnSp>
        <p:nvCxnSpPr>
          <p:cNvPr id="88077" name="AutoShape 22"/>
          <p:cNvCxnSpPr>
            <a:cxnSpLocks noChangeShapeType="1"/>
            <a:stCxn id="88071" idx="3"/>
            <a:endCxn id="88072" idx="0"/>
          </p:cNvCxnSpPr>
          <p:nvPr/>
        </p:nvCxnSpPr>
        <p:spPr bwMode="auto">
          <a:xfrm flipV="1">
            <a:off x="2247900" y="4994275"/>
            <a:ext cx="647700" cy="873125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88078" name="AutoShape 23"/>
          <p:cNvCxnSpPr>
            <a:cxnSpLocks noChangeShapeType="1"/>
            <a:stCxn id="88070" idx="3"/>
            <a:endCxn id="88076" idx="0"/>
          </p:cNvCxnSpPr>
          <p:nvPr/>
        </p:nvCxnSpPr>
        <p:spPr bwMode="auto">
          <a:xfrm flipV="1">
            <a:off x="2247900" y="4994275"/>
            <a:ext cx="4398963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6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32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Small “sorting” problem</a:t>
            </a:r>
          </a:p>
          <a:p>
            <a:pPr lvl="1">
              <a:defRPr/>
            </a:pPr>
            <a:r>
              <a:rPr lang="en-US" altLang="en-US"/>
              <a:t>three elements</a:t>
            </a:r>
          </a:p>
          <a:p>
            <a:pPr lvl="1">
              <a:defRPr/>
            </a:pPr>
            <a:r>
              <a:rPr lang="en-US" altLang="en-US"/>
              <a:t>but don’t move the elements!</a:t>
            </a:r>
          </a:p>
          <a:p>
            <a:pPr lvl="1">
              <a:defRPr/>
            </a:pPr>
            <a:r>
              <a:rPr lang="en-US" altLang="en-US"/>
              <a:t>find small, medium &amp; large</a:t>
            </a:r>
          </a:p>
        </p:txBody>
      </p:sp>
      <p:grpSp>
        <p:nvGrpSpPr>
          <p:cNvPr id="90116" name="Group 4"/>
          <p:cNvGrpSpPr>
            <a:grpSpLocks/>
          </p:cNvGrpSpPr>
          <p:nvPr/>
        </p:nvGrpSpPr>
        <p:grpSpPr bwMode="auto">
          <a:xfrm>
            <a:off x="2667000" y="4156075"/>
            <a:ext cx="4264025" cy="457200"/>
            <a:chOff x="1392" y="2640"/>
            <a:chExt cx="2686" cy="288"/>
          </a:xfrm>
        </p:grpSpPr>
        <p:sp>
          <p:nvSpPr>
            <p:cNvPr id="90128" name="Rectangle 5"/>
            <p:cNvSpPr>
              <a:spLocks noChangeArrowheads="1"/>
            </p:cNvSpPr>
            <p:nvPr/>
          </p:nvSpPr>
          <p:spPr bwMode="auto">
            <a:xfrm>
              <a:off x="3406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17</a:t>
              </a:r>
            </a:p>
          </p:txBody>
        </p:sp>
        <p:sp>
          <p:nvSpPr>
            <p:cNvPr id="90129" name="Rectangle 6"/>
            <p:cNvSpPr>
              <a:spLocks noChangeArrowheads="1"/>
            </p:cNvSpPr>
            <p:nvPr/>
          </p:nvSpPr>
          <p:spPr bwMode="auto">
            <a:xfrm>
              <a:off x="307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24</a:t>
              </a:r>
            </a:p>
          </p:txBody>
        </p:sp>
        <p:sp>
          <p:nvSpPr>
            <p:cNvPr id="90130" name="Rectangle 7"/>
            <p:cNvSpPr>
              <a:spLocks noChangeArrowheads="1"/>
            </p:cNvSpPr>
            <p:nvPr/>
          </p:nvSpPr>
          <p:spPr bwMode="auto">
            <a:xfrm>
              <a:off x="273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12</a:t>
              </a:r>
            </a:p>
          </p:txBody>
        </p:sp>
        <p:sp>
          <p:nvSpPr>
            <p:cNvPr id="90131" name="Rectangle 8"/>
            <p:cNvSpPr>
              <a:spLocks noChangeArrowheads="1"/>
            </p:cNvSpPr>
            <p:nvPr/>
          </p:nvSpPr>
          <p:spPr bwMode="auto">
            <a:xfrm>
              <a:off x="2399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11</a:t>
              </a:r>
            </a:p>
          </p:txBody>
        </p:sp>
        <p:sp>
          <p:nvSpPr>
            <p:cNvPr id="90132" name="Rectangle 9"/>
            <p:cNvSpPr>
              <a:spLocks noChangeArrowheads="1"/>
            </p:cNvSpPr>
            <p:nvPr/>
          </p:nvSpPr>
          <p:spPr bwMode="auto">
            <a:xfrm>
              <a:off x="2064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32</a:t>
              </a:r>
            </a:p>
          </p:txBody>
        </p:sp>
        <p:sp>
          <p:nvSpPr>
            <p:cNvPr id="90133" name="Rectangle 10"/>
            <p:cNvSpPr>
              <a:spLocks noChangeArrowheads="1"/>
            </p:cNvSpPr>
            <p:nvPr/>
          </p:nvSpPr>
          <p:spPr bwMode="auto">
            <a:xfrm>
              <a:off x="1728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94</a:t>
              </a:r>
            </a:p>
          </p:txBody>
        </p:sp>
        <p:sp>
          <p:nvSpPr>
            <p:cNvPr id="90134" name="Rectangle 11"/>
            <p:cNvSpPr>
              <a:spLocks noChangeArrowheads="1"/>
            </p:cNvSpPr>
            <p:nvPr/>
          </p:nvSpPr>
          <p:spPr bwMode="auto">
            <a:xfrm>
              <a:off x="139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81</a:t>
              </a:r>
            </a:p>
          </p:txBody>
        </p:sp>
        <p:sp>
          <p:nvSpPr>
            <p:cNvPr id="90135" name="Rectangle 12"/>
            <p:cNvSpPr>
              <a:spLocks noChangeArrowheads="1"/>
            </p:cNvSpPr>
            <p:nvPr/>
          </p:nvSpPr>
          <p:spPr bwMode="auto">
            <a:xfrm>
              <a:off x="3742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altLang="en-US"/>
                <a:t>29</a:t>
              </a:r>
            </a:p>
          </p:txBody>
        </p:sp>
      </p:grpSp>
      <p:sp>
        <p:nvSpPr>
          <p:cNvPr id="90117" name="Text Box 13"/>
          <p:cNvSpPr txBox="1">
            <a:spLocks noChangeArrowheads="1"/>
          </p:cNvSpPr>
          <p:nvPr/>
        </p:nvSpPr>
        <p:spPr bwMode="auto">
          <a:xfrm>
            <a:off x="1404938" y="4765675"/>
            <a:ext cx="842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small</a:t>
            </a:r>
          </a:p>
        </p:txBody>
      </p:sp>
      <p:sp>
        <p:nvSpPr>
          <p:cNvPr id="90118" name="Text Box 14"/>
          <p:cNvSpPr txBox="1">
            <a:spLocks noChangeArrowheads="1"/>
          </p:cNvSpPr>
          <p:nvPr/>
        </p:nvSpPr>
        <p:spPr bwMode="auto">
          <a:xfrm>
            <a:off x="1066800" y="5202238"/>
            <a:ext cx="1181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medium</a:t>
            </a:r>
          </a:p>
        </p:txBody>
      </p:sp>
      <p:sp>
        <p:nvSpPr>
          <p:cNvPr id="90119" name="Text Box 15"/>
          <p:cNvSpPr txBox="1">
            <a:spLocks noChangeArrowheads="1"/>
          </p:cNvSpPr>
          <p:nvPr/>
        </p:nvSpPr>
        <p:spPr bwMode="auto">
          <a:xfrm>
            <a:off x="1455738" y="5638800"/>
            <a:ext cx="792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en-US">
                <a:solidFill>
                  <a:schemeClr val="accent1"/>
                </a:solidFill>
              </a:rPr>
              <a:t>large</a:t>
            </a:r>
          </a:p>
        </p:txBody>
      </p:sp>
      <p:sp>
        <p:nvSpPr>
          <p:cNvPr id="90120" name="Line 16"/>
          <p:cNvSpPr>
            <a:spLocks noChangeShapeType="1"/>
          </p:cNvSpPr>
          <p:nvPr/>
        </p:nvSpPr>
        <p:spPr bwMode="auto">
          <a:xfrm flipV="1">
            <a:off x="28956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90121" name="Line 17"/>
          <p:cNvSpPr>
            <a:spLocks noChangeShapeType="1"/>
          </p:cNvSpPr>
          <p:nvPr/>
        </p:nvSpPr>
        <p:spPr bwMode="auto">
          <a:xfrm flipV="1">
            <a:off x="4572000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cxnSp>
        <p:nvCxnSpPr>
          <p:cNvPr id="90122" name="AutoShape 18"/>
          <p:cNvCxnSpPr>
            <a:cxnSpLocks noChangeShapeType="1"/>
            <a:stCxn id="90117" idx="3"/>
            <a:endCxn id="90121" idx="0"/>
          </p:cNvCxnSpPr>
          <p:nvPr/>
        </p:nvCxnSpPr>
        <p:spPr bwMode="auto">
          <a:xfrm>
            <a:off x="2247900" y="4994275"/>
            <a:ext cx="2324100" cy="1588"/>
          </a:xfrm>
          <a:prstGeom prst="bentConnector4">
            <a:avLst>
              <a:gd name="adj1" fmla="val 15644"/>
              <a:gd name="adj2" fmla="val 14400005"/>
            </a:avLst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90123" name="AutoShape 19"/>
          <p:cNvCxnSpPr>
            <a:cxnSpLocks noChangeShapeType="1"/>
            <a:stCxn id="90118" idx="3"/>
            <a:endCxn id="90120" idx="0"/>
          </p:cNvCxnSpPr>
          <p:nvPr/>
        </p:nvCxnSpPr>
        <p:spPr bwMode="auto">
          <a:xfrm flipV="1">
            <a:off x="2247900" y="4994275"/>
            <a:ext cx="647700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sp>
        <p:nvSpPr>
          <p:cNvPr id="90124" name="Text Box 20"/>
          <p:cNvSpPr txBox="1">
            <a:spLocks noChangeArrowheads="1"/>
          </p:cNvSpPr>
          <p:nvPr/>
        </p:nvSpPr>
        <p:spPr bwMode="auto">
          <a:xfrm>
            <a:off x="3776663" y="5562600"/>
            <a:ext cx="22479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chemeClr val="bg2"/>
                </a:solidFill>
              </a:rPr>
              <a:t>return </a:t>
            </a:r>
            <a:r>
              <a:rPr lang="en-US" altLang="en-US" sz="2800" i="1">
                <a:solidFill>
                  <a:schemeClr val="bg2"/>
                </a:solidFill>
              </a:rPr>
              <a:t>medium</a:t>
            </a:r>
          </a:p>
        </p:txBody>
      </p:sp>
      <p:sp>
        <p:nvSpPr>
          <p:cNvPr id="90125" name="Line 21"/>
          <p:cNvSpPr>
            <a:spLocks noChangeShapeType="1"/>
          </p:cNvSpPr>
          <p:nvPr/>
        </p:nvSpPr>
        <p:spPr bwMode="auto">
          <a:xfrm flipV="1">
            <a:off x="6646863" y="4613275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cxnSp>
        <p:nvCxnSpPr>
          <p:cNvPr id="90126" name="AutoShape 22"/>
          <p:cNvCxnSpPr>
            <a:cxnSpLocks noChangeShapeType="1"/>
            <a:stCxn id="90119" idx="3"/>
            <a:endCxn id="90120" idx="0"/>
          </p:cNvCxnSpPr>
          <p:nvPr/>
        </p:nvCxnSpPr>
        <p:spPr bwMode="auto">
          <a:xfrm flipV="1">
            <a:off x="2247900" y="4994275"/>
            <a:ext cx="647700" cy="873125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90127" name="AutoShape 23"/>
          <p:cNvCxnSpPr>
            <a:cxnSpLocks noChangeShapeType="1"/>
            <a:stCxn id="90118" idx="3"/>
            <a:endCxn id="90125" idx="0"/>
          </p:cNvCxnSpPr>
          <p:nvPr/>
        </p:nvCxnSpPr>
        <p:spPr bwMode="auto">
          <a:xfrm flipV="1">
            <a:off x="2247900" y="4994275"/>
            <a:ext cx="4398963" cy="436563"/>
          </a:xfrm>
          <a:prstGeom prst="bent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Recursive Countdown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Print the numbers from N down to 1</a:t>
            </a:r>
          </a:p>
          <a:p>
            <a:pPr lvl="1">
              <a:defRPr/>
            </a:pPr>
            <a:r>
              <a:rPr lang="en-CA" dirty="0"/>
              <a:t>recursive method (stop when N is zero)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void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n)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(n &gt; 0) {			</a:t>
            </a:r>
            <a:r>
              <a:rPr lang="en-CA" sz="2400" i="1" dirty="0"/>
              <a:t>// STOP if n == 0!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System.out.print</a:t>
            </a:r>
            <a:r>
              <a:rPr lang="en-CA" sz="2400" dirty="0">
                <a:solidFill>
                  <a:schemeClr val="accent1"/>
                </a:solidFill>
              </a:rPr>
              <a:t>(n + " 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(n - 1);	</a:t>
            </a:r>
            <a:r>
              <a:rPr lang="en-CA" sz="2400" i="1" dirty="0"/>
              <a:t>// SMALLER!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267200" y="6172200"/>
            <a:ext cx="4495800" cy="457200"/>
          </a:xfrm>
          <a:prstGeom prst="rect">
            <a:avLst/>
          </a:prstGeom>
          <a:solidFill>
            <a:schemeClr val="tx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CA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9 </a:t>
            </a:r>
            <a:r>
              <a:rPr lang="en-CA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8 7 6 5 4 3 2 1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14800" y="5715000"/>
            <a:ext cx="1081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CA">
                <a:solidFill>
                  <a:schemeClr val="bg2"/>
                </a:solidFill>
              </a:rPr>
              <a:t>print 9;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164138" y="5710238"/>
            <a:ext cx="299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count down from 8….</a:t>
            </a:r>
          </a:p>
        </p:txBody>
      </p:sp>
      <p:sp>
        <p:nvSpPr>
          <p:cNvPr id="10247" name="TextBox 6"/>
          <p:cNvSpPr txBox="1">
            <a:spLocks noChangeArrowheads="1"/>
          </p:cNvSpPr>
          <p:nvPr/>
        </p:nvSpPr>
        <p:spPr bwMode="auto">
          <a:xfrm>
            <a:off x="3090863" y="5334000"/>
            <a:ext cx="29352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CA">
                <a:solidFill>
                  <a:schemeClr val="bg2"/>
                </a:solidFill>
              </a:rPr>
              <a:t>to count down from 9: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PivotPlace (Median of Three)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the </a:t>
            </a:r>
            <a:r>
              <a:rPr lang="en-US" altLang="en-US" sz="2800" dirty="0" err="1"/>
              <a:t>PivotPlace</a:t>
            </a:r>
            <a:r>
              <a:rPr lang="en-US" altLang="en-US" sz="2800" dirty="0"/>
              <a:t>(List A, </a:t>
            </a:r>
            <a:r>
              <a:rPr lang="en-US" altLang="en-US" sz="2800" dirty="0" err="1"/>
              <a:t>int</a:t>
            </a:r>
            <a:r>
              <a:rPr lang="en-US" altLang="en-US" sz="2800" dirty="0"/>
              <a:t> lo, </a:t>
            </a:r>
            <a:r>
              <a:rPr lang="en-US" altLang="en-US" sz="2800" dirty="0" err="1"/>
              <a:t>int</a:t>
            </a:r>
            <a:r>
              <a:rPr lang="en-US" altLang="en-US" sz="2800" dirty="0"/>
              <a:t> hi)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	mid </a:t>
            </a:r>
            <a:r>
              <a:rPr lang="en-US" altLang="en-US" sz="2800" dirty="0">
                <a:sym typeface="Wingdings" pitchFamily="2" charset="2"/>
              </a:rPr>
              <a:t></a:t>
            </a:r>
            <a:r>
              <a:rPr lang="en-US" altLang="en-US" sz="2800" dirty="0"/>
              <a:t> lo + (hi – lo) ÷ 2;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	if (A[mid] &lt; A[lo])	{ </a:t>
            </a:r>
            <a:r>
              <a:rPr lang="en-US" altLang="en-US" sz="2800" dirty="0" err="1"/>
              <a:t>sm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itchFamily="2" charset="2"/>
              </a:rPr>
              <a:t> mid; res  lo; }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	else	{ </a:t>
            </a:r>
            <a:r>
              <a:rPr lang="en-US" altLang="en-US" sz="2800" dirty="0" err="1"/>
              <a:t>sm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itchFamily="2" charset="2"/>
              </a:rPr>
              <a:t> lo; res  mid; }</a:t>
            </a:r>
            <a:endParaRPr lang="en-US" altLang="en-US" sz="2800" dirty="0"/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	if (A[hi] &lt; A[mid]) {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/>
              <a:t>		res </a:t>
            </a:r>
            <a:r>
              <a:rPr lang="en-US" altLang="en-US" sz="2800" dirty="0">
                <a:sym typeface="Wingdings" pitchFamily="2" charset="2"/>
              </a:rPr>
              <a:t> hi;	</a:t>
            </a:r>
            <a:r>
              <a:rPr lang="en-US" altLang="en-US" sz="2400" dirty="0">
                <a:solidFill>
                  <a:schemeClr val="accent1"/>
                </a:solidFill>
                <a:sym typeface="Wingdings" pitchFamily="2" charset="2"/>
              </a:rPr>
              <a:t>/* don’t need to keep track of lg */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	if (A[res] &lt; A[</a:t>
            </a:r>
            <a:r>
              <a:rPr lang="en-US" altLang="en-US" sz="2800" dirty="0" err="1">
                <a:sym typeface="Wingdings" pitchFamily="2" charset="2"/>
              </a:rPr>
              <a:t>sm</a:t>
            </a:r>
            <a:r>
              <a:rPr lang="en-US" altLang="en-US" sz="2800" dirty="0">
                <a:sym typeface="Wingdings" pitchFamily="2" charset="2"/>
              </a:rPr>
              <a:t>])	{ res  </a:t>
            </a:r>
            <a:r>
              <a:rPr lang="en-US" altLang="en-US" sz="2800" dirty="0" err="1">
                <a:sym typeface="Wingdings" pitchFamily="2" charset="2"/>
              </a:rPr>
              <a:t>sm</a:t>
            </a:r>
            <a:r>
              <a:rPr lang="en-US" altLang="en-US" sz="2800" dirty="0">
                <a:sym typeface="Wingdings" pitchFamily="2" charset="2"/>
              </a:rPr>
              <a:t>; }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}</a:t>
            </a:r>
          </a:p>
          <a:p>
            <a:pPr marL="466725" indent="-466725">
              <a:spcBef>
                <a:spcPct val="10000"/>
              </a:spcBef>
              <a:buFont typeface="Monotype Sorts" pitchFamily="2" charset="2"/>
              <a:buNone/>
              <a:tabLst>
                <a:tab pos="914400" algn="l"/>
                <a:tab pos="7594600" algn="r"/>
              </a:tabLst>
              <a:defRPr/>
            </a:pPr>
            <a:r>
              <a:rPr lang="en-US" altLang="en-US" sz="2800" dirty="0">
                <a:sym typeface="Wingdings" pitchFamily="2" charset="2"/>
              </a:rPr>
              <a:t>	return res;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the following list under quicksort.  Show the result after each call to Partition (use median of 3 pivot):</a:t>
            </a:r>
          </a:p>
          <a:p>
            <a:pPr lvl="1">
              <a:defRPr/>
            </a:pPr>
            <a:r>
              <a:rPr lang="en-US" altLang="en-US"/>
              <a:t>[15, 3, 21, 45, 7]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On Sorting Short Lists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QS slower than insertion sort on short lists</a:t>
            </a:r>
          </a:p>
          <a:p>
            <a:pPr lvl="1">
              <a:defRPr/>
            </a:pPr>
            <a:r>
              <a:rPr lang="en-US" altLang="en-US" dirty="0"/>
              <a:t>splits more likely to be uneven</a:t>
            </a:r>
          </a:p>
          <a:p>
            <a:pPr lvl="1">
              <a:defRPr/>
            </a:pPr>
            <a:r>
              <a:rPr lang="en-US" altLang="en-US" dirty="0"/>
              <a:t>short means less than about 10 to 30 items</a:t>
            </a:r>
          </a:p>
          <a:p>
            <a:pPr lvl="1">
              <a:defRPr/>
            </a:pPr>
            <a:r>
              <a:rPr lang="en-US" altLang="en-US" dirty="0"/>
              <a:t>(exact # depends on implementation)</a:t>
            </a:r>
          </a:p>
          <a:p>
            <a:pPr>
              <a:defRPr/>
            </a:pPr>
            <a:r>
              <a:rPr lang="en-US" altLang="en-US" dirty="0"/>
              <a:t>Can use a “cut-off” length</a:t>
            </a:r>
          </a:p>
          <a:p>
            <a:pPr lvl="1">
              <a:defRPr/>
            </a:pPr>
            <a:r>
              <a:rPr lang="en-US" altLang="en-US" dirty="0"/>
              <a:t>below that length use insertion (or Shell) sort</a:t>
            </a:r>
          </a:p>
          <a:p>
            <a:pPr>
              <a:defRPr/>
            </a:pPr>
            <a:r>
              <a:rPr lang="en-US" altLang="en-US" dirty="0"/>
              <a:t>Small improvements in Partition are possible</a:t>
            </a:r>
          </a:p>
          <a:p>
            <a:pPr lvl="1">
              <a:defRPr/>
            </a:pPr>
            <a:r>
              <a:rPr lang="en-US" altLang="en-US" dirty="0"/>
              <a:t>every little bit helps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Modified Quicksort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/>
              <a:t>to QuicksortCut(list A, int lo, int hi)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/>
              <a:t>	if (lo+CUTOFF &lt; hi)</a:t>
            </a:r>
            <a:endParaRPr lang="en-US" altLang="en-US">
              <a:solidFill>
                <a:srgbClr val="FFFF00"/>
              </a:solidFill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altLang="en-US"/>
              <a:t>		mid </a:t>
            </a:r>
            <a:r>
              <a:rPr lang="en-US" altLang="en-US">
                <a:sym typeface="Wingdings" pitchFamily="2" charset="2"/>
              </a:rPr>
              <a:t> Partition(A, lo, hi);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>
                <a:sym typeface="Wingdings" pitchFamily="2" charset="2"/>
              </a:rPr>
              <a:t>		QuicksortCut(A, lo, mid–1);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>
                <a:sym typeface="Wingdings" pitchFamily="2" charset="2"/>
              </a:rPr>
              <a:t>		QuicksortCut(A, mid+1, hi);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>
                <a:sym typeface="Wingdings" pitchFamily="2" charset="2"/>
              </a:rPr>
              <a:t>	else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>
                <a:sym typeface="Wingdings" pitchFamily="2" charset="2"/>
              </a:rPr>
              <a:t>		InsertionSort(A, lo, hi);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QuickSelect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The idea of partitioning can be used in other problems, such as finding the median</a:t>
            </a:r>
          </a:p>
          <a:p>
            <a:pPr lvl="1">
              <a:defRPr/>
            </a:pPr>
            <a:r>
              <a:rPr lang="en-US" altLang="en-US" dirty="0"/>
              <a:t>partition the list</a:t>
            </a:r>
          </a:p>
          <a:p>
            <a:pPr lvl="1">
              <a:defRPr/>
            </a:pPr>
            <a:r>
              <a:rPr lang="en-US" altLang="en-US" dirty="0"/>
              <a:t>find out which side the median is on</a:t>
            </a:r>
          </a:p>
          <a:p>
            <a:pPr lvl="1">
              <a:defRPr/>
            </a:pPr>
            <a:r>
              <a:rPr lang="en-US" altLang="en-US" dirty="0"/>
              <a:t>continue on that side only</a:t>
            </a:r>
          </a:p>
          <a:p>
            <a:pPr>
              <a:defRPr/>
            </a:pPr>
            <a:r>
              <a:rPr lang="en-US" altLang="en-US" dirty="0"/>
              <a:t>Similarly for finding the </a:t>
            </a:r>
            <a:r>
              <a:rPr lang="en-US" altLang="en-US" i="1" dirty="0" err="1"/>
              <a:t>k</a:t>
            </a:r>
            <a:r>
              <a:rPr lang="en-US" altLang="en-US" baseline="30000" dirty="0" err="1"/>
              <a:t>th</a:t>
            </a:r>
            <a:r>
              <a:rPr lang="en-US" altLang="en-US" dirty="0"/>
              <a:t> largest item…</a:t>
            </a:r>
          </a:p>
          <a:p>
            <a:pPr lvl="1">
              <a:defRPr/>
            </a:pPr>
            <a:r>
              <a:rPr lang="en-US" altLang="en-US" dirty="0"/>
              <a:t>median is just special case:  </a:t>
            </a:r>
            <a:r>
              <a:rPr lang="en-US" altLang="en-US" i="1" dirty="0"/>
              <a:t>k</a:t>
            </a:r>
            <a:r>
              <a:rPr lang="en-US" altLang="en-US" dirty="0"/>
              <a:t> = N/2</a:t>
            </a:r>
          </a:p>
          <a:p>
            <a:pPr>
              <a:defRPr/>
            </a:pPr>
            <a:r>
              <a:rPr lang="en-US" altLang="en-US" dirty="0"/>
              <a:t>…and the k largest/smallest items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Example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Find median of the following list</a:t>
            </a:r>
          </a:p>
          <a:p>
            <a:pPr lvl="2">
              <a:defRPr/>
            </a:pPr>
            <a:r>
              <a:rPr lang="en-US" altLang="en-US" dirty="0"/>
              <a:t>length is 13, so median is at position 6 (</a:t>
            </a:r>
            <a:r>
              <a:rPr lang="en-US" altLang="en-US" dirty="0">
                <a:solidFill>
                  <a:schemeClr val="accent1"/>
                </a:solidFill>
              </a:rPr>
              <a:t>in blue</a:t>
            </a:r>
            <a:r>
              <a:rPr lang="en-US" altLang="en-US" dirty="0"/>
              <a:t>)</a:t>
            </a:r>
          </a:p>
          <a:p>
            <a:pPr lvl="1">
              <a:defRPr/>
            </a:pPr>
            <a:r>
              <a:rPr lang="en-US" altLang="en-US" dirty="0"/>
              <a:t>[63, 82, 68, 87, 51, 42, </a:t>
            </a:r>
            <a:r>
              <a:rPr lang="en-US" altLang="en-US" dirty="0">
                <a:solidFill>
                  <a:schemeClr val="accent1"/>
                </a:solidFill>
              </a:rPr>
              <a:t>15</a:t>
            </a:r>
            <a:r>
              <a:rPr lang="en-US" altLang="en-US" dirty="0"/>
              <a:t>, 39, 35, 58, 52, 51, 44]</a:t>
            </a: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</a:t>
            </a:r>
            <a:r>
              <a:rPr lang="en-US" altLang="en-US" dirty="0"/>
              <a:t>[35, 39, 15, 42 </a:t>
            </a:r>
            <a:r>
              <a:rPr lang="en-US" altLang="en-US" u="sng" dirty="0"/>
              <a:t>| 44 |</a:t>
            </a:r>
            <a:r>
              <a:rPr lang="en-US" altLang="en-US" dirty="0"/>
              <a:t> 87, </a:t>
            </a:r>
            <a:r>
              <a:rPr lang="en-US" altLang="en-US" dirty="0">
                <a:solidFill>
                  <a:schemeClr val="accent1"/>
                </a:solidFill>
              </a:rPr>
              <a:t>68</a:t>
            </a:r>
            <a:r>
              <a:rPr lang="en-US" altLang="en-US" dirty="0"/>
              <a:t>, 82, 63, 58, 52, 51, 51]</a:t>
            </a:r>
          </a:p>
          <a:p>
            <a:pPr lvl="1">
              <a:defRPr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87, </a:t>
            </a:r>
            <a:r>
              <a:rPr lang="en-US" altLang="en-US" dirty="0">
                <a:solidFill>
                  <a:schemeClr val="accent1"/>
                </a:solidFill>
              </a:rPr>
              <a:t>68</a:t>
            </a:r>
            <a:r>
              <a:rPr lang="en-US" altLang="en-US" dirty="0"/>
              <a:t>, 82, 63, 58, 52, 51, 51]</a:t>
            </a:r>
            <a:endParaRPr lang="en-US" altLang="en-US" dirty="0">
              <a:sym typeface="Wingdings" pitchFamily="2" charset="2"/>
            </a:endParaRP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</a:t>
            </a: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51, </a:t>
            </a:r>
            <a:r>
              <a:rPr lang="en-US" altLang="en-US" dirty="0">
                <a:solidFill>
                  <a:schemeClr val="accent1"/>
                </a:solidFill>
              </a:rPr>
              <a:t>51</a:t>
            </a:r>
            <a:r>
              <a:rPr lang="en-US" altLang="en-US" dirty="0"/>
              <a:t>, 52, 58 </a:t>
            </a:r>
            <a:r>
              <a:rPr lang="en-US" altLang="en-US" u="sng" dirty="0"/>
              <a:t>| 63 |</a:t>
            </a:r>
            <a:r>
              <a:rPr lang="en-US" altLang="en-US" dirty="0"/>
              <a:t> 82, 68, 87]</a:t>
            </a:r>
            <a:endParaRPr lang="en-US" altLang="en-US" dirty="0">
              <a:sym typeface="Wingdings" pitchFamily="2" charset="2"/>
            </a:endParaRPr>
          </a:p>
          <a:p>
            <a:pPr lvl="1">
              <a:defRPr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51, </a:t>
            </a:r>
            <a:r>
              <a:rPr lang="en-US" altLang="en-US" dirty="0">
                <a:solidFill>
                  <a:schemeClr val="accent1"/>
                </a:solidFill>
              </a:rPr>
              <a:t>51</a:t>
            </a:r>
            <a:r>
              <a:rPr lang="en-US" altLang="en-US" dirty="0"/>
              <a:t>, 52, 58</a:t>
            </a:r>
            <a:r>
              <a:rPr lang="en-US" altLang="en-US" dirty="0">
                <a:solidFill>
                  <a:schemeClr val="bg1"/>
                </a:solidFill>
              </a:rPr>
              <a:t>, 63, 82, 68, 87</a:t>
            </a:r>
            <a:r>
              <a:rPr lang="en-US" altLang="en-US" dirty="0"/>
              <a:t>]</a:t>
            </a: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</a:t>
            </a: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51 </a:t>
            </a:r>
            <a:r>
              <a:rPr lang="en-US" altLang="en-US" u="sng" dirty="0"/>
              <a:t>| </a:t>
            </a:r>
            <a:r>
              <a:rPr lang="en-US" altLang="en-US" u="sng" dirty="0">
                <a:solidFill>
                  <a:schemeClr val="accent1"/>
                </a:solidFill>
              </a:rPr>
              <a:t>51</a:t>
            </a:r>
            <a:r>
              <a:rPr lang="en-US" altLang="en-US" u="sng" dirty="0"/>
              <a:t> |</a:t>
            </a:r>
            <a:r>
              <a:rPr lang="en-US" altLang="en-US" dirty="0"/>
              <a:t> 58, 52</a:t>
            </a:r>
            <a:r>
              <a:rPr lang="en-US" altLang="en-US" dirty="0">
                <a:solidFill>
                  <a:schemeClr val="bg1"/>
                </a:solidFill>
              </a:rPr>
              <a:t>, 63, 82, 68, 87</a:t>
            </a:r>
            <a:r>
              <a:rPr lang="en-US" altLang="en-US" dirty="0"/>
              <a:t>]</a:t>
            </a:r>
          </a:p>
          <a:p>
            <a:pPr lvl="1">
              <a:defRPr/>
            </a:pPr>
            <a:r>
              <a:rPr lang="en-US" altLang="en-US" dirty="0"/>
              <a:t>pivot is in the median position </a:t>
            </a:r>
            <a:r>
              <a:rPr lang="en-US" altLang="en-US" dirty="0">
                <a:sym typeface="Wingdings" pitchFamily="2" charset="2"/>
              </a:rPr>
              <a:t> median is 51</a:t>
            </a:r>
            <a:endParaRPr lang="en-US" alt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Example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Find the top 3 scores in the following list:</a:t>
            </a:r>
          </a:p>
          <a:p>
            <a:pPr lvl="2">
              <a:defRPr/>
            </a:pPr>
            <a:r>
              <a:rPr lang="en-US" altLang="en-US" dirty="0"/>
              <a:t>top three positions </a:t>
            </a:r>
            <a:r>
              <a:rPr lang="en-US" altLang="en-US" dirty="0" err="1"/>
              <a:t>coloured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/>
                </a:solidFill>
              </a:rPr>
              <a:t>blue</a:t>
            </a:r>
            <a:r>
              <a:rPr lang="en-US" altLang="en-US" dirty="0"/>
              <a:t> for reference</a:t>
            </a:r>
          </a:p>
          <a:p>
            <a:pPr lvl="1">
              <a:defRPr/>
            </a:pPr>
            <a:r>
              <a:rPr lang="en-US" altLang="en-US" dirty="0"/>
              <a:t>[63, 82, 68, 87, 51, 42, 15, 39, 35, 58, </a:t>
            </a:r>
            <a:r>
              <a:rPr lang="en-US" altLang="en-US" dirty="0">
                <a:solidFill>
                  <a:schemeClr val="accent1"/>
                </a:solidFill>
              </a:rPr>
              <a:t>52, 51, 44</a:t>
            </a:r>
            <a:r>
              <a:rPr lang="en-US" altLang="en-US" dirty="0"/>
              <a:t>]</a:t>
            </a: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</a:t>
            </a:r>
            <a:r>
              <a:rPr lang="en-US" altLang="en-US" dirty="0"/>
              <a:t>[35, 39, 15, 42 </a:t>
            </a:r>
            <a:r>
              <a:rPr lang="en-US" altLang="en-US" u="sng" dirty="0"/>
              <a:t>| 44 |</a:t>
            </a:r>
            <a:r>
              <a:rPr lang="en-US" altLang="en-US" dirty="0"/>
              <a:t> 87, 68, 82, 63, 58, </a:t>
            </a:r>
            <a:r>
              <a:rPr lang="en-US" altLang="en-US" dirty="0">
                <a:solidFill>
                  <a:schemeClr val="accent1"/>
                </a:solidFill>
              </a:rPr>
              <a:t>52, 51, 51</a:t>
            </a:r>
            <a:r>
              <a:rPr lang="en-US" altLang="en-US" dirty="0"/>
              <a:t>]</a:t>
            </a:r>
          </a:p>
          <a:p>
            <a:pPr lvl="1">
              <a:defRPr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87, 68, 82, 63, 58, </a:t>
            </a:r>
            <a:r>
              <a:rPr lang="en-US" altLang="en-US" dirty="0">
                <a:solidFill>
                  <a:schemeClr val="accent1"/>
                </a:solidFill>
              </a:rPr>
              <a:t>52, 51, 51</a:t>
            </a:r>
            <a:r>
              <a:rPr lang="en-US" altLang="en-US" dirty="0"/>
              <a:t>]</a:t>
            </a:r>
            <a:endParaRPr lang="en-US" altLang="en-US" dirty="0">
              <a:sym typeface="Wingdings" pitchFamily="2" charset="2"/>
            </a:endParaRP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</a:t>
            </a:r>
            <a:r>
              <a:rPr lang="en-US" altLang="en-US" dirty="0"/>
              <a:t>[</a:t>
            </a:r>
            <a:r>
              <a:rPr lang="en-US" altLang="en-US" dirty="0">
                <a:solidFill>
                  <a:schemeClr val="bg1"/>
                </a:solidFill>
              </a:rPr>
              <a:t>35, 39, 15, 42, 44, </a:t>
            </a:r>
            <a:r>
              <a:rPr lang="en-US" altLang="en-US" dirty="0"/>
              <a:t>51, 51, 52, 58 </a:t>
            </a:r>
            <a:r>
              <a:rPr lang="en-US" altLang="en-US" u="sng" dirty="0"/>
              <a:t>| 63 |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/>
                </a:solidFill>
              </a:rPr>
              <a:t>82, 68, 87</a:t>
            </a:r>
            <a:r>
              <a:rPr lang="en-US" altLang="en-US" dirty="0"/>
              <a:t>]</a:t>
            </a:r>
          </a:p>
          <a:p>
            <a:pPr lvl="1">
              <a:defRPr/>
            </a:pPr>
            <a:r>
              <a:rPr lang="en-US" altLang="en-US" dirty="0"/>
              <a:t>above pivot is 3 items long</a:t>
            </a:r>
          </a:p>
          <a:p>
            <a:pPr lvl="1">
              <a:buNone/>
              <a:defRPr/>
            </a:pPr>
            <a:r>
              <a:rPr lang="en-US" altLang="en-US" dirty="0">
                <a:sym typeface="Wingdings" pitchFamily="2" charset="2"/>
              </a:rPr>
              <a:t> </a:t>
            </a:r>
            <a:r>
              <a:rPr lang="en-US" altLang="en-US" dirty="0"/>
              <a:t>top three scores are 82, 68 and 87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Quicksort </a:t>
            </a:r>
            <a:r>
              <a:rPr lang="en-US" altLang="en-US" i="1"/>
              <a:t>v.</a:t>
            </a:r>
            <a:r>
              <a:rPr lang="en-US" altLang="en-US"/>
              <a:t> Merge Sort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Quicksort does less copying</a:t>
            </a:r>
          </a:p>
          <a:p>
            <a:pPr lvl="1">
              <a:defRPr/>
            </a:pPr>
            <a:r>
              <a:rPr lang="en-US" altLang="en-US" dirty="0"/>
              <a:t>no merge/copy</a:t>
            </a:r>
          </a:p>
          <a:p>
            <a:pPr>
              <a:defRPr/>
            </a:pPr>
            <a:r>
              <a:rPr lang="en-US" altLang="en-US" dirty="0" err="1"/>
              <a:t>Quicksort</a:t>
            </a:r>
            <a:r>
              <a:rPr lang="en-US" altLang="en-US" dirty="0"/>
              <a:t> uses less extra space</a:t>
            </a:r>
          </a:p>
          <a:p>
            <a:pPr lvl="1">
              <a:defRPr/>
            </a:pPr>
            <a:r>
              <a:rPr lang="en-US" altLang="en-US" dirty="0" err="1"/>
              <a:t>mergesort</a:t>
            </a:r>
            <a:r>
              <a:rPr lang="en-US" altLang="en-US" dirty="0"/>
              <a:t> needs a copy of the array</a:t>
            </a:r>
          </a:p>
          <a:p>
            <a:pPr lvl="1">
              <a:defRPr/>
            </a:pPr>
            <a:r>
              <a:rPr lang="en-US" altLang="en-US" dirty="0"/>
              <a:t>quicksort doesn’t</a:t>
            </a:r>
          </a:p>
          <a:p>
            <a:pPr>
              <a:defRPr/>
            </a:pPr>
            <a:r>
              <a:rPr lang="en-US" altLang="en-US" dirty="0"/>
              <a:t>Quicksort </a:t>
            </a:r>
            <a:r>
              <a:rPr lang="en-US" altLang="en-US" i="1" dirty="0"/>
              <a:t>typically</a:t>
            </a:r>
            <a:r>
              <a:rPr lang="en-US" altLang="en-US" dirty="0"/>
              <a:t> runs faster</a:t>
            </a:r>
          </a:p>
          <a:p>
            <a:pPr lvl="1">
              <a:defRPr/>
            </a:pPr>
            <a:r>
              <a:rPr lang="en-US" altLang="en-US" dirty="0"/>
              <a:t>but </a:t>
            </a:r>
            <a:r>
              <a:rPr lang="en-US" altLang="en-US" i="1" dirty="0"/>
              <a:t>occasionally</a:t>
            </a:r>
            <a:r>
              <a:rPr lang="en-US" altLang="en-US" dirty="0"/>
              <a:t> is slow</a:t>
            </a:r>
            <a:endParaRPr lang="en-US" altLang="en-US" baseline="300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Which Sorting Method Is Best?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Depends on the list!</a:t>
            </a:r>
          </a:p>
          <a:p>
            <a:pPr lvl="1"/>
            <a:r>
              <a:rPr lang="en-CA" dirty="0"/>
              <a:t>insertion sort good for short, almost sorted lists</a:t>
            </a:r>
          </a:p>
          <a:p>
            <a:pPr lvl="2"/>
            <a:r>
              <a:rPr lang="en-CA" dirty="0"/>
              <a:t>for example, a </a:t>
            </a:r>
            <a:r>
              <a:rPr lang="en-CA" i="1" dirty="0"/>
              <a:t>mostly quick</a:t>
            </a:r>
            <a:r>
              <a:rPr lang="en-CA" dirty="0"/>
              <a:t>-sorted list</a:t>
            </a:r>
          </a:p>
          <a:p>
            <a:pPr lvl="1"/>
            <a:r>
              <a:rPr lang="en-CA" dirty="0"/>
              <a:t>merge sort good for huge lists</a:t>
            </a:r>
          </a:p>
          <a:p>
            <a:pPr lvl="2"/>
            <a:r>
              <a:rPr lang="en-CA" dirty="0"/>
              <a:t>so big you can’t fit them in main memory</a:t>
            </a:r>
          </a:p>
          <a:p>
            <a:pPr lvl="1"/>
            <a:r>
              <a:rPr lang="en-CA" dirty="0"/>
              <a:t>quick sort beats others on average</a:t>
            </a:r>
          </a:p>
          <a:p>
            <a:pPr lvl="2"/>
            <a:r>
              <a:rPr lang="en-CA" dirty="0"/>
              <a:t>but sometimes slow</a:t>
            </a:r>
          </a:p>
          <a:p>
            <a:r>
              <a:rPr lang="en-CA" dirty="0"/>
              <a:t>But speed is not the only consideration!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much extra space?</a:t>
            </a:r>
          </a:p>
          <a:p>
            <a:pPr lvl="1"/>
            <a:r>
              <a:rPr lang="en-CA" dirty="0"/>
              <a:t>“in-place” sorting </a:t>
            </a:r>
            <a:r>
              <a:rPr lang="en-CA" dirty="0">
                <a:sym typeface="Wingdings" pitchFamily="2" charset="2"/>
              </a:rPr>
              <a:t> little extra space required</a:t>
            </a:r>
          </a:p>
          <a:p>
            <a:pPr lvl="1"/>
            <a:r>
              <a:rPr lang="en-CA" dirty="0">
                <a:sym typeface="Wingdings" pitchFamily="2" charset="2"/>
              </a:rPr>
              <a:t>quick sort considered good here</a:t>
            </a:r>
          </a:p>
          <a:p>
            <a:r>
              <a:rPr lang="en-CA" dirty="0">
                <a:sym typeface="Wingdings" pitchFamily="2" charset="2"/>
              </a:rPr>
              <a:t>Do </a:t>
            </a:r>
            <a:r>
              <a:rPr lang="en-CA" dirty="0"/>
              <a:t>“don’t-care” elements get shuffled?</a:t>
            </a:r>
          </a:p>
          <a:p>
            <a:pPr lvl="1"/>
            <a:r>
              <a:rPr lang="en-CA" dirty="0"/>
              <a:t>“stable” sorting </a:t>
            </a:r>
            <a:r>
              <a:rPr lang="en-CA" dirty="0">
                <a:sym typeface="Wingdings" pitchFamily="2" charset="2"/>
              </a:rPr>
              <a:t> items not moved needlessly</a:t>
            </a:r>
          </a:p>
          <a:p>
            <a:pPr lvl="2"/>
            <a:r>
              <a:rPr lang="en-CA" dirty="0">
                <a:sym typeface="Wingdings" pitchFamily="2" charset="2"/>
              </a:rPr>
              <a:t>needed if you want to sort on multiple keys</a:t>
            </a:r>
          </a:p>
          <a:p>
            <a:pPr lvl="1"/>
            <a:r>
              <a:rPr lang="en-CA" dirty="0"/>
              <a:t>insertion &amp; merge sort good here</a:t>
            </a:r>
          </a:p>
          <a:p>
            <a:r>
              <a:rPr lang="en-CA" dirty="0"/>
              <a:t>Can be run in parallel?</a:t>
            </a:r>
          </a:p>
          <a:p>
            <a:pPr lvl="1"/>
            <a:r>
              <a:rPr lang="en-CA" dirty="0"/>
              <a:t>merge sort good 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Recursive Countdown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Print the numbers from N down to 1</a:t>
            </a:r>
          </a:p>
          <a:p>
            <a:pPr lvl="1">
              <a:defRPr/>
            </a:pPr>
            <a:r>
              <a:rPr lang="en-CA" dirty="0"/>
              <a:t>recursive method (stop when N is zero)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void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n)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(n &gt; 0) {			</a:t>
            </a:r>
            <a:r>
              <a:rPr lang="en-CA" sz="2400" i="1" dirty="0"/>
              <a:t>// STOP if n == 0!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System.out.print</a:t>
            </a:r>
            <a:r>
              <a:rPr lang="en-CA" sz="2400" dirty="0">
                <a:solidFill>
                  <a:schemeClr val="accent1"/>
                </a:solidFill>
              </a:rPr>
              <a:t>(n + " 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countDownFrom</a:t>
            </a:r>
            <a:r>
              <a:rPr lang="en-CA" sz="2400" dirty="0">
                <a:solidFill>
                  <a:schemeClr val="accent1"/>
                </a:solidFill>
              </a:rPr>
              <a:t>(n - 1);	</a:t>
            </a:r>
            <a:r>
              <a:rPr lang="en-CA" sz="2400" i="1" dirty="0"/>
              <a:t>// SMALLER!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24700" y="5710238"/>
            <a:ext cx="171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chemeClr val="bg2"/>
                </a:solidFill>
              </a:rPr>
              <a:t>(do nothing)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3090863" y="5334000"/>
            <a:ext cx="29352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CA">
                <a:solidFill>
                  <a:schemeClr val="bg2"/>
                </a:solidFill>
              </a:rPr>
              <a:t>to count down from 0: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35C967-B516-DEC5-9E63-0F38D0A67902}"/>
              </a:ext>
            </a:extLst>
          </p:cNvPr>
          <p:cNvSpPr/>
          <p:nvPr/>
        </p:nvSpPr>
        <p:spPr bwMode="auto">
          <a:xfrm>
            <a:off x="4267200" y="6172200"/>
            <a:ext cx="4495800" cy="457200"/>
          </a:xfrm>
          <a:prstGeom prst="rect">
            <a:avLst/>
          </a:prstGeom>
          <a:solidFill>
            <a:schemeClr val="tx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10</a:t>
            </a:r>
            <a:r>
              <a:rPr lang="en-CA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CA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9 8 7 6 5 4 3 2 1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43D0-4FFE-4D38-B338-273E928FD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Does Java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826AA-B5B9-4E39-B8B4-9E2DAE6B7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Arrays.sort</a:t>
            </a:r>
            <a:r>
              <a:rPr lang="en-CA" dirty="0"/>
              <a:t>?</a:t>
            </a:r>
          </a:p>
          <a:p>
            <a:pPr lvl="1"/>
            <a:r>
              <a:rPr lang="en-CA" dirty="0"/>
              <a:t>on primitive arrays: Dual-Pivot </a:t>
            </a:r>
            <a:r>
              <a:rPr lang="en-CA" dirty="0" err="1"/>
              <a:t>QuickSort</a:t>
            </a:r>
            <a:endParaRPr lang="en-CA" dirty="0"/>
          </a:p>
          <a:p>
            <a:pPr lvl="2"/>
            <a:r>
              <a:rPr lang="en-CA" dirty="0"/>
              <a:t>a version of quicksort that uses two pivot points</a:t>
            </a:r>
          </a:p>
          <a:p>
            <a:pPr lvl="1"/>
            <a:r>
              <a:rPr lang="en-CA" dirty="0"/>
              <a:t>on Object arrays: </a:t>
            </a:r>
            <a:r>
              <a:rPr lang="en-CA" dirty="0" err="1"/>
              <a:t>TimSort</a:t>
            </a:r>
            <a:r>
              <a:rPr lang="en-CA" dirty="0"/>
              <a:t> (adapted to Java)</a:t>
            </a:r>
          </a:p>
          <a:p>
            <a:pPr lvl="2"/>
            <a:r>
              <a:rPr lang="en-CA" dirty="0"/>
              <a:t>“a stable, adaptive, iterative </a:t>
            </a:r>
            <a:r>
              <a:rPr lang="en-CA" dirty="0" err="1"/>
              <a:t>mergesort</a:t>
            </a:r>
            <a:r>
              <a:rPr lang="en-CA" dirty="0"/>
              <a:t>”</a:t>
            </a:r>
          </a:p>
          <a:p>
            <a:r>
              <a:rPr lang="en-CA" dirty="0" err="1"/>
              <a:t>Collections.sort</a:t>
            </a:r>
            <a:r>
              <a:rPr lang="en-CA" dirty="0"/>
              <a:t>?</a:t>
            </a:r>
          </a:p>
          <a:p>
            <a:pPr lvl="1"/>
            <a:r>
              <a:rPr lang="en-CA" dirty="0" err="1"/>
              <a:t>TimSort</a:t>
            </a:r>
            <a:r>
              <a:rPr lang="en-CA" dirty="0"/>
              <a:t> (adapted to Java)</a:t>
            </a:r>
          </a:p>
        </p:txBody>
      </p:sp>
    </p:spTree>
    <p:extLst>
      <p:ext uri="{BB962C8B-B14F-4D97-AF65-F5344CB8AC3E}">
        <p14:creationId xmlns:p14="http://schemas.microsoft.com/office/powerpoint/2010/main" val="377061908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D0B2B-22DF-0906-1167-5024E2C38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Comparing Sorting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5CCE6-D2ED-2D2B-FFEA-437EC4C82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do we know quick sort is quick?</a:t>
            </a:r>
          </a:p>
          <a:p>
            <a:pPr lvl="1"/>
            <a:r>
              <a:rPr lang="en-CA" dirty="0"/>
              <a:t>it’s named quick sort?</a:t>
            </a:r>
          </a:p>
          <a:p>
            <a:pPr lvl="2"/>
            <a:r>
              <a:rPr lang="en-CA" dirty="0"/>
              <a:t>maybe just good marketing!</a:t>
            </a:r>
          </a:p>
          <a:p>
            <a:pPr lvl="1"/>
            <a:r>
              <a:rPr lang="en-CA" dirty="0"/>
              <a:t>lots of experience with sorting lists?</a:t>
            </a:r>
          </a:p>
          <a:p>
            <a:r>
              <a:rPr lang="en-CA" dirty="0"/>
              <a:t>When is quick sort slow?</a:t>
            </a:r>
          </a:p>
          <a:p>
            <a:pPr lvl="1"/>
            <a:r>
              <a:rPr lang="en-CA" dirty="0"/>
              <a:t>when the list is already (almost) sorted</a:t>
            </a:r>
          </a:p>
          <a:p>
            <a:r>
              <a:rPr lang="en-CA" dirty="0"/>
              <a:t>Why is it slow then?</a:t>
            </a:r>
          </a:p>
          <a:p>
            <a:pPr lvl="1"/>
            <a:r>
              <a:rPr lang="en-CA" dirty="0"/>
              <a:t>it’s doing a lot of work for little benefit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8942242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AEACC-87D7-063F-1B9E-51419289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Lot of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52077-4968-AC45-4066-CBD4B4B19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We can actually figure out how much work a sorting algorithm is doing</a:t>
            </a:r>
          </a:p>
          <a:p>
            <a:pPr lvl="1"/>
            <a:r>
              <a:rPr lang="en-CA" dirty="0"/>
              <a:t>how much on average</a:t>
            </a:r>
          </a:p>
          <a:p>
            <a:pPr lvl="1"/>
            <a:r>
              <a:rPr lang="en-CA" dirty="0"/>
              <a:t>how much in the worst case</a:t>
            </a:r>
          </a:p>
          <a:p>
            <a:r>
              <a:rPr lang="en-CA" dirty="0"/>
              <a:t>Can tell if an algorithm will be slow</a:t>
            </a:r>
          </a:p>
          <a:p>
            <a:pPr lvl="1"/>
            <a:r>
              <a:rPr lang="en-CA" dirty="0"/>
              <a:t>sometimes or all the time</a:t>
            </a:r>
          </a:p>
          <a:p>
            <a:r>
              <a:rPr lang="en-CA" dirty="0"/>
              <a:t>Algorithmic Analysis</a:t>
            </a:r>
          </a:p>
          <a:p>
            <a:pPr lvl="1"/>
            <a:r>
              <a:rPr lang="en-CA" dirty="0"/>
              <a:t>next week</a:t>
            </a:r>
          </a:p>
        </p:txBody>
      </p:sp>
    </p:spTree>
    <p:extLst>
      <p:ext uri="{BB962C8B-B14F-4D97-AF65-F5344CB8AC3E}">
        <p14:creationId xmlns:p14="http://schemas.microsoft.com/office/powerpoint/2010/main" val="22370256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Questions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Recursive Functions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Function defined in terms of itself</a:t>
            </a:r>
          </a:p>
          <a:p>
            <a:pPr lvl="1">
              <a:defRPr/>
            </a:pPr>
            <a:r>
              <a:rPr lang="en-US" dirty="0"/>
              <a:t>one or more STOPs (“base case(s)”)</a:t>
            </a:r>
          </a:p>
          <a:p>
            <a:pPr lvl="1">
              <a:defRPr/>
            </a:pPr>
            <a:r>
              <a:rPr lang="en-US" dirty="0"/>
              <a:t>one or more SMALLERs (“recursive case(s)”)</a:t>
            </a:r>
          </a:p>
        </p:txBody>
      </p:sp>
      <p:grpSp>
        <p:nvGrpSpPr>
          <p:cNvPr id="13316" name="Group 5"/>
          <p:cNvGrpSpPr>
            <a:grpSpLocks/>
          </p:cNvGrpSpPr>
          <p:nvPr/>
        </p:nvGrpSpPr>
        <p:grpSpPr bwMode="auto">
          <a:xfrm>
            <a:off x="1558925" y="3657600"/>
            <a:ext cx="4960938" cy="863600"/>
            <a:chOff x="1376" y="1872"/>
            <a:chExt cx="3125" cy="544"/>
          </a:xfrm>
        </p:grpSpPr>
        <p:sp>
          <p:nvSpPr>
            <p:cNvPr id="13321" name="Text Box 6"/>
            <p:cNvSpPr txBox="1">
              <a:spLocks noChangeArrowheads="1"/>
            </p:cNvSpPr>
            <p:nvPr/>
          </p:nvSpPr>
          <p:spPr bwMode="auto">
            <a:xfrm>
              <a:off x="1376" y="2008"/>
              <a:ext cx="57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accent1"/>
                  </a:solidFill>
                  <a:latin typeface="Courier New" pitchFamily="49" charset="0"/>
                </a:rPr>
                <a:t>n! =</a:t>
              </a:r>
            </a:p>
          </p:txBody>
        </p:sp>
        <p:sp>
          <p:nvSpPr>
            <p:cNvPr id="13322" name="Text Box 7"/>
            <p:cNvSpPr txBox="1">
              <a:spLocks noChangeArrowheads="1"/>
            </p:cNvSpPr>
            <p:nvPr/>
          </p:nvSpPr>
          <p:spPr bwMode="auto">
            <a:xfrm>
              <a:off x="2176" y="1893"/>
              <a:ext cx="2325" cy="5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accent1"/>
                  </a:solidFill>
                  <a:latin typeface="Courier New" pitchFamily="49" charset="0"/>
                </a:rPr>
                <a:t>1		if n == 0</a:t>
              </a:r>
              <a:endParaRPr lang="en-US" i="1">
                <a:solidFill>
                  <a:schemeClr val="accent1"/>
                </a:solidFill>
                <a:latin typeface="Courier New" pitchFamily="49" charset="0"/>
              </a:endParaRPr>
            </a:p>
            <a:p>
              <a:pPr algn="l"/>
              <a:r>
                <a:rPr lang="en-US">
                  <a:solidFill>
                    <a:schemeClr val="accent1"/>
                  </a:solidFill>
                  <a:latin typeface="Courier New" pitchFamily="49" charset="0"/>
                </a:rPr>
                <a:t>n*(n-1)!	otherwise</a:t>
              </a:r>
              <a:endParaRPr lang="en-US" i="1">
                <a:solidFill>
                  <a:schemeClr val="accent1"/>
                </a:solidFill>
                <a:latin typeface="Courier New" pitchFamily="49" charset="0"/>
              </a:endParaRPr>
            </a:p>
          </p:txBody>
        </p:sp>
        <p:sp>
          <p:nvSpPr>
            <p:cNvPr id="13323" name="AutoShape 8"/>
            <p:cNvSpPr>
              <a:spLocks/>
            </p:cNvSpPr>
            <p:nvPr/>
          </p:nvSpPr>
          <p:spPr bwMode="auto">
            <a:xfrm>
              <a:off x="1958" y="1872"/>
              <a:ext cx="211" cy="528"/>
            </a:xfrm>
            <a:prstGeom prst="leftBrace">
              <a:avLst>
                <a:gd name="adj1" fmla="val 20853"/>
                <a:gd name="adj2" fmla="val 50000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>
                <a:solidFill>
                  <a:schemeClr val="accent1"/>
                </a:solidFill>
              </a:endParaRPr>
            </a:p>
          </p:txBody>
        </p:sp>
      </p:grpSp>
      <p:grpSp>
        <p:nvGrpSpPr>
          <p:cNvPr id="13317" name="Group 17"/>
          <p:cNvGrpSpPr>
            <a:grpSpLocks/>
          </p:cNvGrpSpPr>
          <p:nvPr/>
        </p:nvGrpSpPr>
        <p:grpSpPr bwMode="auto">
          <a:xfrm>
            <a:off x="828675" y="4800600"/>
            <a:ext cx="7537451" cy="1219200"/>
            <a:chOff x="1099" y="2592"/>
            <a:chExt cx="4748" cy="768"/>
          </a:xfrm>
        </p:grpSpPr>
        <p:sp>
          <p:nvSpPr>
            <p:cNvPr id="13318" name="Text Box 10"/>
            <p:cNvSpPr txBox="1">
              <a:spLocks noChangeArrowheads="1"/>
            </p:cNvSpPr>
            <p:nvPr/>
          </p:nvSpPr>
          <p:spPr bwMode="auto">
            <a:xfrm>
              <a:off x="1099" y="2832"/>
              <a:ext cx="103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Fib(n) =</a:t>
              </a:r>
            </a:p>
          </p:txBody>
        </p:sp>
        <p:sp>
          <p:nvSpPr>
            <p:cNvPr id="13319" name="Text Box 11"/>
            <p:cNvSpPr txBox="1">
              <a:spLocks noChangeArrowheads="1"/>
            </p:cNvSpPr>
            <p:nvPr/>
          </p:nvSpPr>
          <p:spPr bwMode="auto">
            <a:xfrm>
              <a:off x="2359" y="2603"/>
              <a:ext cx="3488" cy="7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				if n == 0</a:t>
              </a:r>
            </a:p>
            <a:p>
              <a:pPr algn="l"/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1				if n == 1</a:t>
              </a:r>
            </a:p>
            <a:p>
              <a:pPr algn="l"/>
              <a:r>
                <a:rPr lang="en-US" dirty="0">
                  <a:solidFill>
                    <a:schemeClr val="accent1"/>
                  </a:solidFill>
                  <a:latin typeface="Courier New" pitchFamily="49" charset="0"/>
                </a:rPr>
                <a:t>Fib(n–1)+Fib(n–2)	otherwise</a:t>
              </a:r>
            </a:p>
          </p:txBody>
        </p:sp>
        <p:sp>
          <p:nvSpPr>
            <p:cNvPr id="13320" name="AutoShape 12"/>
            <p:cNvSpPr>
              <a:spLocks/>
            </p:cNvSpPr>
            <p:nvPr/>
          </p:nvSpPr>
          <p:spPr bwMode="auto">
            <a:xfrm>
              <a:off x="2112" y="2592"/>
              <a:ext cx="240" cy="768"/>
            </a:xfrm>
            <a:prstGeom prst="leftBrace">
              <a:avLst>
                <a:gd name="adj1" fmla="val 26667"/>
                <a:gd name="adj2" fmla="val 50000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The Factorial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Product of numbers from N down to 1</a:t>
            </a:r>
          </a:p>
          <a:p>
            <a:pPr lvl="1">
              <a:defRPr/>
            </a:pPr>
            <a:r>
              <a:rPr lang="en-CA" dirty="0"/>
              <a:t>recursive method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public static 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factorial(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n)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if (n &gt; 0)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return n * factorial(n - 1);	</a:t>
            </a:r>
            <a:r>
              <a:rPr lang="en-CA" sz="2400" i="1" dirty="0"/>
              <a:t>// smaller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 else {</a:t>
            </a:r>
            <a:endParaRPr lang="en-CA" sz="2400" i="1" dirty="0">
              <a:solidFill>
                <a:schemeClr val="accent1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    return 1; 			</a:t>
            </a:r>
            <a:r>
              <a:rPr lang="en-CA" sz="2400" i="1" dirty="0"/>
              <a:t>// stop</a:t>
            </a:r>
            <a:endParaRPr lang="en-CA" sz="2400" dirty="0"/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    }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}</a:t>
            </a:r>
            <a:endParaRPr lang="en-CA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2024-09-Sorting</Template>
  <TotalTime>1335</TotalTime>
  <Words>4711</Words>
  <Application>Microsoft Office PowerPoint</Application>
  <PresentationFormat>On-screen Show (4:3)</PresentationFormat>
  <Paragraphs>1150</Paragraphs>
  <Slides>73</Slides>
  <Notes>69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Arial</vt:lpstr>
      <vt:lpstr>Calibri</vt:lpstr>
      <vt:lpstr>Courier New</vt:lpstr>
      <vt:lpstr>Monotype Sorts</vt:lpstr>
      <vt:lpstr>Symbol</vt:lpstr>
      <vt:lpstr>Times New Roman</vt:lpstr>
      <vt:lpstr>Wingdings</vt:lpstr>
      <vt:lpstr>06loops</vt:lpstr>
      <vt:lpstr>Faster Sorting</vt:lpstr>
      <vt:lpstr>Outline</vt:lpstr>
      <vt:lpstr>What is Recursion</vt:lpstr>
      <vt:lpstr>Coding Recursively</vt:lpstr>
      <vt:lpstr>Recursive Countdown</vt:lpstr>
      <vt:lpstr>Recursive Countdown</vt:lpstr>
      <vt:lpstr>Recursive Countdown</vt:lpstr>
      <vt:lpstr>Recursive Functions</vt:lpstr>
      <vt:lpstr>The Factorial Method</vt:lpstr>
      <vt:lpstr>Getting Smaller</vt:lpstr>
      <vt:lpstr>Calling a Recursive Function</vt:lpstr>
      <vt:lpstr>Towers of Hanoi</vt:lpstr>
      <vt:lpstr>Recursion with Arrays</vt:lpstr>
      <vt:lpstr>Example Array Recursion</vt:lpstr>
      <vt:lpstr>Print Array in Reverse</vt:lpstr>
      <vt:lpstr>Another Example</vt:lpstr>
      <vt:lpstr>Exercise</vt:lpstr>
      <vt:lpstr>Working From Both Ends</vt:lpstr>
      <vt:lpstr>Working From Both Ends</vt:lpstr>
      <vt:lpstr>Working From Both Ends</vt:lpstr>
      <vt:lpstr>Array Splitting</vt:lpstr>
      <vt:lpstr>Array Splitting</vt:lpstr>
      <vt:lpstr>Defensive Programming</vt:lpstr>
      <vt:lpstr>Array Recursion Exercise</vt:lpstr>
      <vt:lpstr>Recursive Sorting Methods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Defensive Programming</vt:lpstr>
      <vt:lpstr>Merging Sorted Sub-lists</vt:lpstr>
      <vt:lpstr>Merging Sorted Sub-lists</vt:lpstr>
      <vt:lpstr>Exercise</vt:lpstr>
      <vt:lpstr>Quicksort Overview</vt:lpstr>
      <vt:lpstr>Quicksort Overview</vt:lpstr>
      <vt:lpstr>Quicksort</vt:lpstr>
      <vt:lpstr>Partitioning a List</vt:lpstr>
      <vt:lpstr>Partitioning a List</vt:lpstr>
      <vt:lpstr>Partitioning Example</vt:lpstr>
      <vt:lpstr>Partitioning Example</vt:lpstr>
      <vt:lpstr>Partitioning Example</vt:lpstr>
      <vt:lpstr>Partitioning Example</vt:lpstr>
      <vt:lpstr>Partition</vt:lpstr>
      <vt:lpstr>Picking a Pivot</vt:lpstr>
      <vt:lpstr>First Element Pivot</vt:lpstr>
      <vt:lpstr>Median of Three Pivot</vt:lpstr>
      <vt:lpstr>PivotPlace (Median of Three)</vt:lpstr>
      <vt:lpstr>PivotPlace (Median of Three)</vt:lpstr>
      <vt:lpstr>PivotPlace (Median of Three)</vt:lpstr>
      <vt:lpstr>PivotPlace (Median of Three)</vt:lpstr>
      <vt:lpstr>PivotPlace (Median of Three)</vt:lpstr>
      <vt:lpstr>PivotPlace (Median of Three)</vt:lpstr>
      <vt:lpstr>Exercise</vt:lpstr>
      <vt:lpstr>On Sorting Short Lists</vt:lpstr>
      <vt:lpstr>Modified Quicksort</vt:lpstr>
      <vt:lpstr>QuickSelect</vt:lpstr>
      <vt:lpstr>Example</vt:lpstr>
      <vt:lpstr>Example</vt:lpstr>
      <vt:lpstr>Quicksort v. Merge Sort</vt:lpstr>
      <vt:lpstr>Which Sorting Method Is Best?</vt:lpstr>
      <vt:lpstr>Other Concerns</vt:lpstr>
      <vt:lpstr>What Does Java Use?</vt:lpstr>
      <vt:lpstr>Comparing Sorting Methods</vt:lpstr>
      <vt:lpstr>A Lot of Work?</vt:lpstr>
      <vt:lpstr>Questions</vt:lpstr>
    </vt:vector>
  </TitlesOfParts>
  <Company>St. Mary's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Young</dc:creator>
  <cp:lastModifiedBy>Mark Young</cp:lastModifiedBy>
  <cp:revision>34</cp:revision>
  <dcterms:created xsi:type="dcterms:W3CDTF">1999-07-05T20:08:04Z</dcterms:created>
  <dcterms:modified xsi:type="dcterms:W3CDTF">2025-12-21T00:26:37Z</dcterms:modified>
</cp:coreProperties>
</file>