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46"/>
  </p:notesMasterIdLst>
  <p:handoutMasterIdLst>
    <p:handoutMasterId r:id="rId47"/>
  </p:handoutMasterIdLst>
  <p:sldIdLst>
    <p:sldId id="661" r:id="rId2"/>
    <p:sldId id="897" r:id="rId3"/>
    <p:sldId id="653" r:id="rId4"/>
    <p:sldId id="494" r:id="rId5"/>
    <p:sldId id="497" r:id="rId6"/>
    <p:sldId id="498" r:id="rId7"/>
    <p:sldId id="496" r:id="rId8"/>
    <p:sldId id="549" r:id="rId9"/>
    <p:sldId id="519" r:id="rId10"/>
    <p:sldId id="650" r:id="rId11"/>
    <p:sldId id="524" r:id="rId12"/>
    <p:sldId id="551" r:id="rId13"/>
    <p:sldId id="552" r:id="rId14"/>
    <p:sldId id="554" r:id="rId15"/>
    <p:sldId id="555" r:id="rId16"/>
    <p:sldId id="556" r:id="rId17"/>
    <p:sldId id="557" r:id="rId18"/>
    <p:sldId id="553" r:id="rId19"/>
    <p:sldId id="558" r:id="rId20"/>
    <p:sldId id="559" r:id="rId21"/>
    <p:sldId id="560" r:id="rId22"/>
    <p:sldId id="561" r:id="rId23"/>
    <p:sldId id="562" r:id="rId24"/>
    <p:sldId id="563" r:id="rId25"/>
    <p:sldId id="564" r:id="rId26"/>
    <p:sldId id="565" r:id="rId27"/>
    <p:sldId id="566" r:id="rId28"/>
    <p:sldId id="567" r:id="rId29"/>
    <p:sldId id="569" r:id="rId30"/>
    <p:sldId id="570" r:id="rId31"/>
    <p:sldId id="899" r:id="rId32"/>
    <p:sldId id="898" r:id="rId33"/>
    <p:sldId id="900" r:id="rId34"/>
    <p:sldId id="901" r:id="rId35"/>
    <p:sldId id="902" r:id="rId36"/>
    <p:sldId id="908" r:id="rId37"/>
    <p:sldId id="909" r:id="rId38"/>
    <p:sldId id="910" r:id="rId39"/>
    <p:sldId id="903" r:id="rId40"/>
    <p:sldId id="904" r:id="rId41"/>
    <p:sldId id="905" r:id="rId42"/>
    <p:sldId id="906" r:id="rId43"/>
    <p:sldId id="907" r:id="rId44"/>
    <p:sldId id="911" r:id="rId4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5032"/>
    <a:srgbClr val="FF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CB399D-FC7F-497A-91E6-C18464D3F107}" v="16" dt="2024-03-23T20:36:03.2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21" autoAdjust="0"/>
    <p:restoredTop sz="94660"/>
  </p:normalViewPr>
  <p:slideViewPr>
    <p:cSldViewPr>
      <p:cViewPr varScale="1">
        <p:scale>
          <a:sx n="102" d="100"/>
          <a:sy n="102" d="100"/>
        </p:scale>
        <p:origin x="1608" y="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5.xml"/><Relationship Id="rId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notes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9809D12-FACA-47B6-8A51-A98A5EA741C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EB0687A4-C122-4BCC-91E9-D6A1689D885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EBCCBAF-5405-4866-9A31-25EAA2B50B04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B86FBC0-E77A-44E3-9B4F-8C420500D245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21C8F1E-A1EF-4D3A-8EE0-30382847A496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C68A5F3-961C-49E8-93BF-0BAA0D3BBE10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84EF551-774F-4AD4-807E-C1D53C44A3E5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6D1D8352-99BA-4323-B978-90192481E3F2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517E2790-6FA7-45E6-8BC4-3C294CED9A08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1330E69E-FC03-438B-BE5C-985C8E33A93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2156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13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015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171450"/>
            <a:ext cx="7753350" cy="1123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1106892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bg2"/>
                </a:solidFill>
                <a:effectLst/>
              </a:defRPr>
            </a:lvl1pPr>
            <a:lvl2pPr>
              <a:buClr>
                <a:schemeClr val="accent1"/>
              </a:buClr>
              <a:buFont typeface="Wingdings" pitchFamily="2" charset="2"/>
              <a:buChar char=""/>
              <a:defRPr>
                <a:solidFill>
                  <a:schemeClr val="bg2"/>
                </a:solidFill>
                <a:effectLst/>
              </a:defRPr>
            </a:lvl2pPr>
            <a:lvl3pPr>
              <a:buClr>
                <a:schemeClr val="accent1"/>
              </a:buClr>
              <a:buFont typeface="Times New Roman" pitchFamily="18" charset="0"/>
              <a:buChar char="»"/>
              <a:defRPr>
                <a:solidFill>
                  <a:schemeClr val="bg2"/>
                </a:solidFill>
                <a:effectLst/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>
                <a:solidFill>
                  <a:schemeClr val="bg2"/>
                </a:solidFill>
                <a:effectLst/>
              </a:defRPr>
            </a:lvl4pPr>
            <a:lvl5pPr>
              <a:buClr>
                <a:schemeClr val="accent1"/>
              </a:buClr>
              <a:buFont typeface="Times New Roman" pitchFamily="18" charset="0"/>
              <a:buChar char="−"/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241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40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567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119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6376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379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effectLst/>
              </a:defRPr>
            </a:lvl1pPr>
            <a:lvl2pPr>
              <a:defRPr sz="2800">
                <a:solidFill>
                  <a:schemeClr val="bg2"/>
                </a:solidFill>
                <a:effectLst/>
              </a:defRPr>
            </a:lvl2pPr>
            <a:lvl3pPr>
              <a:defRPr sz="2400">
                <a:solidFill>
                  <a:schemeClr val="bg2"/>
                </a:solidFill>
                <a:effectLst/>
              </a:defRPr>
            </a:lvl3pPr>
            <a:lvl4pPr>
              <a:defRPr sz="2000">
                <a:solidFill>
                  <a:schemeClr val="bg2"/>
                </a:solidFill>
                <a:effectLst/>
              </a:defRPr>
            </a:lvl4pPr>
            <a:lvl5pPr>
              <a:defRPr sz="2000">
                <a:solidFill>
                  <a:schemeClr val="bg2"/>
                </a:solidFill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871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011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385888"/>
            <a:ext cx="8364538" cy="290512"/>
            <a:chOff x="0" y="873"/>
            <a:chExt cx="5269" cy="18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5146" y="873"/>
              <a:ext cx="123" cy="182"/>
              <a:chOff x="5146" y="873"/>
              <a:chExt cx="123" cy="182"/>
            </a:xfrm>
          </p:grpSpPr>
          <p:sp>
            <p:nvSpPr>
              <p:cNvPr id="1044" name="Rectangle 4"/>
              <p:cNvSpPr>
                <a:spLocks noChangeArrowheads="1"/>
              </p:cNvSpPr>
              <p:nvPr/>
            </p:nvSpPr>
            <p:spPr bwMode="auto">
              <a:xfrm>
                <a:off x="5240" y="873"/>
                <a:ext cx="2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5" name="Rectangle 5"/>
              <p:cNvSpPr>
                <a:spLocks noChangeArrowheads="1"/>
              </p:cNvSpPr>
              <p:nvPr/>
            </p:nvSpPr>
            <p:spPr bwMode="auto">
              <a:xfrm>
                <a:off x="5146" y="873"/>
                <a:ext cx="5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836" y="873"/>
              <a:ext cx="263" cy="182"/>
              <a:chOff x="4836" y="873"/>
              <a:chExt cx="263" cy="182"/>
            </a:xfrm>
          </p:grpSpPr>
          <p:sp>
            <p:nvSpPr>
              <p:cNvPr id="1042" name="Rectangle 7"/>
              <p:cNvSpPr>
                <a:spLocks noChangeArrowheads="1"/>
              </p:cNvSpPr>
              <p:nvPr/>
            </p:nvSpPr>
            <p:spPr bwMode="auto">
              <a:xfrm>
                <a:off x="5006" y="873"/>
                <a:ext cx="93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3" name="Rectangle 8"/>
              <p:cNvSpPr>
                <a:spLocks noChangeArrowheads="1"/>
              </p:cNvSpPr>
              <p:nvPr/>
            </p:nvSpPr>
            <p:spPr bwMode="auto">
              <a:xfrm>
                <a:off x="4836" y="873"/>
                <a:ext cx="127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1" name="Group 9"/>
            <p:cNvGrpSpPr>
              <a:grpSpLocks/>
            </p:cNvGrpSpPr>
            <p:nvPr/>
          </p:nvGrpSpPr>
          <p:grpSpPr bwMode="auto">
            <a:xfrm>
              <a:off x="4407" y="873"/>
              <a:ext cx="386" cy="182"/>
              <a:chOff x="4407" y="873"/>
              <a:chExt cx="386" cy="182"/>
            </a:xfrm>
          </p:grpSpPr>
          <p:sp>
            <p:nvSpPr>
              <p:cNvPr id="1040" name="Rectangle 10"/>
              <p:cNvSpPr>
                <a:spLocks noChangeArrowheads="1"/>
              </p:cNvSpPr>
              <p:nvPr/>
            </p:nvSpPr>
            <p:spPr bwMode="auto">
              <a:xfrm>
                <a:off x="4639" y="873"/>
                <a:ext cx="154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1" name="Rectangle 11"/>
              <p:cNvSpPr>
                <a:spLocks noChangeArrowheads="1"/>
              </p:cNvSpPr>
              <p:nvPr/>
            </p:nvSpPr>
            <p:spPr bwMode="auto">
              <a:xfrm>
                <a:off x="4407" y="873"/>
                <a:ext cx="189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3176" y="873"/>
              <a:ext cx="1188" cy="183"/>
              <a:chOff x="3176" y="873"/>
              <a:chExt cx="1188" cy="183"/>
            </a:xfrm>
          </p:grpSpPr>
          <p:sp>
            <p:nvSpPr>
              <p:cNvPr id="1036" name="Rectangle 13"/>
              <p:cNvSpPr>
                <a:spLocks noChangeArrowheads="1"/>
              </p:cNvSpPr>
              <p:nvPr/>
            </p:nvSpPr>
            <p:spPr bwMode="auto">
              <a:xfrm>
                <a:off x="4146" y="873"/>
                <a:ext cx="218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7" name="Rectangle 14"/>
              <p:cNvSpPr>
                <a:spLocks noChangeArrowheads="1"/>
              </p:cNvSpPr>
              <p:nvPr/>
            </p:nvSpPr>
            <p:spPr bwMode="auto">
              <a:xfrm>
                <a:off x="3855" y="873"/>
                <a:ext cx="249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8" name="Rectangle 15"/>
              <p:cNvSpPr>
                <a:spLocks noChangeArrowheads="1"/>
              </p:cNvSpPr>
              <p:nvPr/>
            </p:nvSpPr>
            <p:spPr bwMode="auto">
              <a:xfrm>
                <a:off x="3530" y="873"/>
                <a:ext cx="283" cy="183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9" name="Rectangle 16"/>
              <p:cNvSpPr>
                <a:spLocks noChangeArrowheads="1"/>
              </p:cNvSpPr>
              <p:nvPr/>
            </p:nvSpPr>
            <p:spPr bwMode="auto">
              <a:xfrm>
                <a:off x="3176" y="873"/>
                <a:ext cx="313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/>
          </p:nvGrpSpPr>
          <p:grpSpPr bwMode="auto">
            <a:xfrm>
              <a:off x="0" y="873"/>
              <a:ext cx="3136" cy="182"/>
              <a:chOff x="0" y="873"/>
              <a:chExt cx="3136" cy="182"/>
            </a:xfrm>
          </p:grpSpPr>
          <p:sp>
            <p:nvSpPr>
              <p:cNvPr id="1034" name="Rectangle 18"/>
              <p:cNvSpPr>
                <a:spLocks noChangeArrowheads="1"/>
              </p:cNvSpPr>
              <p:nvPr/>
            </p:nvSpPr>
            <p:spPr bwMode="auto">
              <a:xfrm>
                <a:off x="2792" y="873"/>
                <a:ext cx="344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/>
            </p:nvSpPr>
            <p:spPr bwMode="auto">
              <a:xfrm>
                <a:off x="0" y="873"/>
                <a:ext cx="2750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</p:grpSp>
      <p:sp>
        <p:nvSpPr>
          <p:cNvPr id="7886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88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370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3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s"/>
        <a:defRPr sz="2800">
          <a:solidFill>
            <a:schemeClr val="bg2"/>
          </a:solidFill>
          <a:effectLst/>
          <a:latin typeface="+mn-lt"/>
        </a:defRPr>
      </a:lvl2pPr>
      <a:lvl3pPr marL="1143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»"/>
        <a:defRPr sz="2400">
          <a:solidFill>
            <a:schemeClr val="bg2"/>
          </a:solidFill>
          <a:effectLst/>
          <a:latin typeface="+mn-lt"/>
        </a:defRPr>
      </a:lvl3pPr>
      <a:lvl4pPr marL="1600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2"/>
          </a:solidFill>
          <a:effectLst/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bg2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56D40-CC37-9445-E0D8-FA350EB39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Set Implementations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47717-0056-F71E-FD1D-8EF0F51B6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Binary Search Trees</a:t>
            </a:r>
          </a:p>
        </p:txBody>
      </p:sp>
    </p:spTree>
    <p:extLst>
      <p:ext uri="{BB962C8B-B14F-4D97-AF65-F5344CB8AC3E}">
        <p14:creationId xmlns:p14="http://schemas.microsoft.com/office/powerpoint/2010/main" val="537085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Element Order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Arbitrary &amp; depends on the implementation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Set&lt;String&gt; </a:t>
            </a:r>
            <a:r>
              <a:rPr lang="en-CA" sz="2400" dirty="0" err="1">
                <a:solidFill>
                  <a:schemeClr val="accent1"/>
                </a:solidFill>
              </a:rPr>
              <a:t>treeSet</a:t>
            </a:r>
            <a:r>
              <a:rPr lang="en-CA" sz="2400" dirty="0">
                <a:solidFill>
                  <a:schemeClr val="accent1"/>
                </a:solidFill>
              </a:rPr>
              <a:t> = new </a:t>
            </a:r>
            <a:r>
              <a:rPr lang="en-CA" sz="2400" dirty="0" err="1">
                <a:solidFill>
                  <a:schemeClr val="accent1"/>
                </a:solidFill>
              </a:rPr>
              <a:t>TreeSet</a:t>
            </a:r>
            <a:r>
              <a:rPr lang="en-CA" sz="2400" dirty="0">
                <a:solidFill>
                  <a:schemeClr val="accent1"/>
                </a:solidFill>
              </a:rPr>
              <a:t>&lt;&gt;();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chemeClr val="accent1"/>
                </a:solidFill>
              </a:rPr>
              <a:t>Set&lt;String&gt; </a:t>
            </a:r>
            <a:r>
              <a:rPr lang="en-CA" sz="2400" dirty="0" err="1">
                <a:solidFill>
                  <a:schemeClr val="accent1"/>
                </a:solidFill>
              </a:rPr>
              <a:t>hashSet</a:t>
            </a:r>
            <a:r>
              <a:rPr lang="en-CA" sz="2400" dirty="0">
                <a:solidFill>
                  <a:schemeClr val="accent1"/>
                </a:solidFill>
              </a:rPr>
              <a:t> = new </a:t>
            </a:r>
            <a:r>
              <a:rPr lang="en-CA" sz="2400" dirty="0" err="1">
                <a:solidFill>
                  <a:schemeClr val="accent1"/>
                </a:solidFill>
              </a:rPr>
              <a:t>HashSet</a:t>
            </a:r>
            <a:r>
              <a:rPr lang="en-CA" sz="2400" dirty="0">
                <a:solidFill>
                  <a:schemeClr val="accent1"/>
                </a:solidFill>
              </a:rPr>
              <a:t>&lt;&gt;();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("words"); 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("words");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("in"); 	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("in");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("this"); 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("this");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treeSet.add</a:t>
            </a:r>
            <a:r>
              <a:rPr lang="en-CA" sz="2400" dirty="0">
                <a:solidFill>
                  <a:schemeClr val="accent1"/>
                </a:solidFill>
              </a:rPr>
              <a:t>("set"); 	</a:t>
            </a:r>
            <a:r>
              <a:rPr lang="en-CA" sz="2400" dirty="0" err="1">
                <a:solidFill>
                  <a:schemeClr val="accent1"/>
                </a:solidFill>
              </a:rPr>
              <a:t>hashSet.add</a:t>
            </a:r>
            <a:r>
              <a:rPr lang="en-CA" sz="2400" dirty="0">
                <a:solidFill>
                  <a:schemeClr val="accent1"/>
                </a:solidFill>
              </a:rPr>
              <a:t>("set");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System.out.println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treeSet</a:t>
            </a:r>
            <a:r>
              <a:rPr lang="en-CA" sz="2400" dirty="0">
                <a:solidFill>
                  <a:schemeClr val="accent1"/>
                </a:solidFill>
              </a:rPr>
              <a:t>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 err="1">
                <a:solidFill>
                  <a:schemeClr val="accent1"/>
                </a:solidFill>
              </a:rPr>
              <a:t>System.out.println</a:t>
            </a:r>
            <a:r>
              <a:rPr lang="en-CA" sz="2400" dirty="0">
                <a:solidFill>
                  <a:schemeClr val="accent1"/>
                </a:solidFill>
              </a:rPr>
              <a:t>(</a:t>
            </a:r>
            <a:r>
              <a:rPr lang="en-CA" sz="2400" dirty="0" err="1">
                <a:solidFill>
                  <a:schemeClr val="accent1"/>
                </a:solidFill>
              </a:rPr>
              <a:t>hashSet</a:t>
            </a:r>
            <a:r>
              <a:rPr lang="en-CA" sz="2400" dirty="0">
                <a:solidFill>
                  <a:schemeClr val="accent1"/>
                </a:solidFill>
              </a:rPr>
              <a:t>);</a:t>
            </a:r>
          </a:p>
          <a:p>
            <a:pPr lvl="1">
              <a:defRPr/>
            </a:pPr>
            <a:endParaRPr lang="en-CA" dirty="0"/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5448300" y="4953000"/>
            <a:ext cx="2628900" cy="8302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[in, set, this, words]</a:t>
            </a:r>
          </a:p>
          <a:p>
            <a:r>
              <a:rPr lang="en-CA"/>
              <a:t>[set, in, words, this]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Implementing Sets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>
              <a:defRPr/>
            </a:pPr>
            <a:r>
              <a:rPr lang="en-US" dirty="0"/>
              <a:t>Binary Search Trees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linked structure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>
              <a:defRPr/>
            </a:pPr>
            <a:r>
              <a:rPr lang="en-US" dirty="0"/>
              <a:t>Hash Tables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array structure</a:t>
            </a:r>
          </a:p>
        </p:txBody>
      </p:sp>
      <p:grpSp>
        <p:nvGrpSpPr>
          <p:cNvPr id="11269" name="Group 25"/>
          <p:cNvGrpSpPr>
            <a:grpSpLocks/>
          </p:cNvGrpSpPr>
          <p:nvPr/>
        </p:nvGrpSpPr>
        <p:grpSpPr bwMode="auto">
          <a:xfrm>
            <a:off x="3276600" y="4953000"/>
            <a:ext cx="2895600" cy="1752600"/>
            <a:chOff x="1008" y="2928"/>
            <a:chExt cx="1824" cy="1104"/>
          </a:xfrm>
        </p:grpSpPr>
        <p:sp>
          <p:nvSpPr>
            <p:cNvPr id="11303" name="Oval 26"/>
            <p:cNvSpPr>
              <a:spLocks noChangeArrowheads="1"/>
            </p:cNvSpPr>
            <p:nvPr/>
          </p:nvSpPr>
          <p:spPr bwMode="auto">
            <a:xfrm>
              <a:off x="1008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11304" name="Text Box 27"/>
            <p:cNvSpPr txBox="1">
              <a:spLocks noChangeArrowheads="1"/>
            </p:cNvSpPr>
            <p:nvPr/>
          </p:nvSpPr>
          <p:spPr bwMode="auto">
            <a:xfrm>
              <a:off x="1612" y="30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31</a:t>
              </a:r>
            </a:p>
          </p:txBody>
        </p:sp>
        <p:sp>
          <p:nvSpPr>
            <p:cNvPr id="11305" name="Text Box 28"/>
            <p:cNvSpPr txBox="1">
              <a:spLocks noChangeArrowheads="1"/>
            </p:cNvSpPr>
            <p:nvPr/>
          </p:nvSpPr>
          <p:spPr bwMode="auto">
            <a:xfrm>
              <a:off x="129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</a:t>
              </a:r>
            </a:p>
          </p:txBody>
        </p:sp>
        <p:sp>
          <p:nvSpPr>
            <p:cNvPr id="11306" name="Text Box 29"/>
            <p:cNvSpPr txBox="1">
              <a:spLocks noChangeArrowheads="1"/>
            </p:cNvSpPr>
            <p:nvPr/>
          </p:nvSpPr>
          <p:spPr bwMode="auto">
            <a:xfrm>
              <a:off x="1516" y="359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11307" name="Text Box 30"/>
            <p:cNvSpPr txBox="1">
              <a:spLocks noChangeArrowheads="1"/>
            </p:cNvSpPr>
            <p:nvPr/>
          </p:nvSpPr>
          <p:spPr bwMode="auto">
            <a:xfrm>
              <a:off x="1612" y="336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15</a:t>
              </a:r>
            </a:p>
          </p:txBody>
        </p:sp>
        <p:sp>
          <p:nvSpPr>
            <p:cNvPr id="11308" name="Text Box 31"/>
            <p:cNvSpPr txBox="1">
              <a:spLocks noChangeArrowheads="1"/>
            </p:cNvSpPr>
            <p:nvPr/>
          </p:nvSpPr>
          <p:spPr bwMode="auto">
            <a:xfrm>
              <a:off x="1948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55</a:t>
              </a:r>
            </a:p>
          </p:txBody>
        </p:sp>
        <p:sp>
          <p:nvSpPr>
            <p:cNvPr id="11309" name="Text Box 32"/>
            <p:cNvSpPr txBox="1">
              <a:spLocks noChangeArrowheads="1"/>
            </p:cNvSpPr>
            <p:nvPr/>
          </p:nvSpPr>
          <p:spPr bwMode="auto">
            <a:xfrm>
              <a:off x="2044" y="3168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99</a:t>
              </a:r>
            </a:p>
          </p:txBody>
        </p:sp>
        <p:sp>
          <p:nvSpPr>
            <p:cNvPr id="11310" name="Text Box 33"/>
            <p:cNvSpPr txBox="1">
              <a:spLocks noChangeArrowheads="1"/>
            </p:cNvSpPr>
            <p:nvPr/>
          </p:nvSpPr>
          <p:spPr bwMode="auto">
            <a:xfrm>
              <a:off x="2284" y="34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12</a:t>
              </a:r>
            </a:p>
          </p:txBody>
        </p:sp>
        <p:sp>
          <p:nvSpPr>
            <p:cNvPr id="11311" name="Text Box 34"/>
            <p:cNvSpPr txBox="1">
              <a:spLocks noChangeArrowheads="1"/>
            </p:cNvSpPr>
            <p:nvPr/>
          </p:nvSpPr>
          <p:spPr bwMode="auto">
            <a:xfrm>
              <a:off x="247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8</a:t>
              </a:r>
            </a:p>
          </p:txBody>
        </p:sp>
        <p:sp>
          <p:nvSpPr>
            <p:cNvPr id="11312" name="Text Box 35"/>
            <p:cNvSpPr txBox="1">
              <a:spLocks noChangeArrowheads="1"/>
            </p:cNvSpPr>
            <p:nvPr/>
          </p:nvSpPr>
          <p:spPr bwMode="auto">
            <a:xfrm>
              <a:off x="1872" y="368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42</a:t>
              </a:r>
            </a:p>
          </p:txBody>
        </p:sp>
        <p:sp>
          <p:nvSpPr>
            <p:cNvPr id="11313" name="Text Box 36"/>
            <p:cNvSpPr txBox="1">
              <a:spLocks noChangeArrowheads="1"/>
            </p:cNvSpPr>
            <p:nvPr/>
          </p:nvSpPr>
          <p:spPr bwMode="auto">
            <a:xfrm>
              <a:off x="1152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18</a:t>
              </a:r>
            </a:p>
          </p:txBody>
        </p:sp>
      </p:grpSp>
      <p:sp>
        <p:nvSpPr>
          <p:cNvPr id="11270" name="Oval 24"/>
          <p:cNvSpPr>
            <a:spLocks noChangeArrowheads="1"/>
          </p:cNvSpPr>
          <p:nvPr/>
        </p:nvSpPr>
        <p:spPr bwMode="auto">
          <a:xfrm>
            <a:off x="4173538" y="3505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99</a:t>
            </a:r>
          </a:p>
        </p:txBody>
      </p:sp>
      <p:sp>
        <p:nvSpPr>
          <p:cNvPr id="11271" name="Oval 25"/>
          <p:cNvSpPr>
            <a:spLocks noChangeArrowheads="1"/>
          </p:cNvSpPr>
          <p:nvPr/>
        </p:nvSpPr>
        <p:spPr bwMode="auto">
          <a:xfrm>
            <a:off x="2590800" y="2819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31</a:t>
            </a:r>
          </a:p>
        </p:txBody>
      </p:sp>
      <p:sp>
        <p:nvSpPr>
          <p:cNvPr id="11272" name="Oval 26"/>
          <p:cNvSpPr>
            <a:spLocks noChangeArrowheads="1"/>
          </p:cNvSpPr>
          <p:nvPr/>
        </p:nvSpPr>
        <p:spPr bwMode="auto">
          <a:xfrm>
            <a:off x="795338" y="3505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8</a:t>
            </a:r>
          </a:p>
        </p:txBody>
      </p:sp>
      <p:sp>
        <p:nvSpPr>
          <p:cNvPr id="11273" name="Oval 27"/>
          <p:cNvSpPr>
            <a:spLocks noChangeArrowheads="1"/>
          </p:cNvSpPr>
          <p:nvPr/>
        </p:nvSpPr>
        <p:spPr bwMode="auto">
          <a:xfrm>
            <a:off x="228600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4</a:t>
            </a:r>
          </a:p>
        </p:txBody>
      </p:sp>
      <p:sp>
        <p:nvSpPr>
          <p:cNvPr id="11274" name="Oval 28"/>
          <p:cNvSpPr>
            <a:spLocks noChangeArrowheads="1"/>
          </p:cNvSpPr>
          <p:nvPr/>
        </p:nvSpPr>
        <p:spPr bwMode="auto">
          <a:xfrm>
            <a:off x="1760538" y="4648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15</a:t>
            </a:r>
          </a:p>
        </p:txBody>
      </p:sp>
      <p:sp>
        <p:nvSpPr>
          <p:cNvPr id="11275" name="Oval 29"/>
          <p:cNvSpPr>
            <a:spLocks noChangeArrowheads="1"/>
          </p:cNvSpPr>
          <p:nvPr/>
        </p:nvSpPr>
        <p:spPr bwMode="auto">
          <a:xfrm>
            <a:off x="3657600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55</a:t>
            </a:r>
          </a:p>
        </p:txBody>
      </p:sp>
      <p:sp>
        <p:nvSpPr>
          <p:cNvPr id="11276" name="Oval 30"/>
          <p:cNvSpPr>
            <a:spLocks noChangeArrowheads="1"/>
          </p:cNvSpPr>
          <p:nvPr/>
        </p:nvSpPr>
        <p:spPr bwMode="auto">
          <a:xfrm>
            <a:off x="1557338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12</a:t>
            </a:r>
          </a:p>
        </p:txBody>
      </p:sp>
      <p:sp>
        <p:nvSpPr>
          <p:cNvPr id="11277" name="Oval 31"/>
          <p:cNvSpPr>
            <a:spLocks noChangeArrowheads="1"/>
          </p:cNvSpPr>
          <p:nvPr/>
        </p:nvSpPr>
        <p:spPr bwMode="auto">
          <a:xfrm>
            <a:off x="2328863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18</a:t>
            </a:r>
          </a:p>
        </p:txBody>
      </p:sp>
      <p:sp>
        <p:nvSpPr>
          <p:cNvPr id="11278" name="Oval 32"/>
          <p:cNvSpPr>
            <a:spLocks noChangeArrowheads="1"/>
          </p:cNvSpPr>
          <p:nvPr/>
        </p:nvSpPr>
        <p:spPr bwMode="auto">
          <a:xfrm>
            <a:off x="990600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11</a:t>
            </a:r>
          </a:p>
        </p:txBody>
      </p:sp>
      <p:sp>
        <p:nvSpPr>
          <p:cNvPr id="11279" name="Oval 33"/>
          <p:cNvSpPr>
            <a:spLocks noChangeArrowheads="1"/>
          </p:cNvSpPr>
          <p:nvPr/>
        </p:nvSpPr>
        <p:spPr bwMode="auto">
          <a:xfrm>
            <a:off x="3157538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42</a:t>
            </a:r>
          </a:p>
        </p:txBody>
      </p:sp>
      <p:cxnSp>
        <p:nvCxnSpPr>
          <p:cNvPr id="11280" name="Straight Connector 35"/>
          <p:cNvCxnSpPr>
            <a:cxnSpLocks noChangeShapeType="1"/>
            <a:stCxn id="11271" idx="2"/>
            <a:endCxn id="11272" idx="0"/>
          </p:cNvCxnSpPr>
          <p:nvPr/>
        </p:nvCxnSpPr>
        <p:spPr bwMode="auto">
          <a:xfrm flipH="1">
            <a:off x="1100138" y="3086100"/>
            <a:ext cx="1490662" cy="419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1" name="Straight Connector 37"/>
          <p:cNvCxnSpPr>
            <a:cxnSpLocks noChangeShapeType="1"/>
            <a:stCxn id="11271" idx="6"/>
            <a:endCxn id="11270" idx="0"/>
          </p:cNvCxnSpPr>
          <p:nvPr/>
        </p:nvCxnSpPr>
        <p:spPr bwMode="auto">
          <a:xfrm>
            <a:off x="3200400" y="3086100"/>
            <a:ext cx="1277938" cy="419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2" name="Straight Connector 39"/>
          <p:cNvCxnSpPr>
            <a:cxnSpLocks noChangeShapeType="1"/>
            <a:stCxn id="11272" idx="2"/>
            <a:endCxn id="11273" idx="0"/>
          </p:cNvCxnSpPr>
          <p:nvPr/>
        </p:nvCxnSpPr>
        <p:spPr bwMode="auto">
          <a:xfrm flipH="1">
            <a:off x="533400" y="3771900"/>
            <a:ext cx="261938" cy="1905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3" name="Straight Connector 41"/>
          <p:cNvCxnSpPr>
            <a:cxnSpLocks noChangeShapeType="1"/>
            <a:stCxn id="11272" idx="6"/>
            <a:endCxn id="11276" idx="1"/>
          </p:cNvCxnSpPr>
          <p:nvPr/>
        </p:nvCxnSpPr>
        <p:spPr bwMode="auto">
          <a:xfrm>
            <a:off x="1404938" y="3771900"/>
            <a:ext cx="242887" cy="268288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4" name="Straight Connector 43"/>
          <p:cNvCxnSpPr>
            <a:cxnSpLocks noChangeShapeType="1"/>
            <a:stCxn id="11276" idx="2"/>
            <a:endCxn id="11278" idx="0"/>
          </p:cNvCxnSpPr>
          <p:nvPr/>
        </p:nvCxnSpPr>
        <p:spPr bwMode="auto">
          <a:xfrm flipH="1">
            <a:off x="1295400" y="4229100"/>
            <a:ext cx="261938" cy="1143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5" name="Straight Connector 45"/>
          <p:cNvCxnSpPr>
            <a:cxnSpLocks noChangeShapeType="1"/>
            <a:stCxn id="11276" idx="6"/>
            <a:endCxn id="11277" idx="1"/>
          </p:cNvCxnSpPr>
          <p:nvPr/>
        </p:nvCxnSpPr>
        <p:spPr bwMode="auto">
          <a:xfrm>
            <a:off x="2166938" y="4229100"/>
            <a:ext cx="250825" cy="192088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6" name="Straight Connector 47"/>
          <p:cNvCxnSpPr>
            <a:cxnSpLocks noChangeShapeType="1"/>
            <a:stCxn id="11277" idx="2"/>
            <a:endCxn id="11274" idx="0"/>
          </p:cNvCxnSpPr>
          <p:nvPr/>
        </p:nvCxnSpPr>
        <p:spPr bwMode="auto">
          <a:xfrm flipH="1">
            <a:off x="2065338" y="4610100"/>
            <a:ext cx="263525" cy="38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7" name="Straight Connector 49"/>
          <p:cNvCxnSpPr>
            <a:cxnSpLocks noChangeShapeType="1"/>
            <a:stCxn id="11270" idx="2"/>
            <a:endCxn id="11275" idx="0"/>
          </p:cNvCxnSpPr>
          <p:nvPr/>
        </p:nvCxnSpPr>
        <p:spPr bwMode="auto">
          <a:xfrm flipH="1">
            <a:off x="3962400" y="3771900"/>
            <a:ext cx="211138" cy="1905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1288" name="Straight Connector 51"/>
          <p:cNvCxnSpPr>
            <a:cxnSpLocks noChangeShapeType="1"/>
            <a:stCxn id="11275" idx="2"/>
            <a:endCxn id="11279" idx="0"/>
          </p:cNvCxnSpPr>
          <p:nvPr/>
        </p:nvCxnSpPr>
        <p:spPr bwMode="auto">
          <a:xfrm flipH="1">
            <a:off x="3462338" y="4229100"/>
            <a:ext cx="195262" cy="1143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sp>
        <p:nvSpPr>
          <p:cNvPr id="11289" name="Text Box 27"/>
          <p:cNvSpPr txBox="1">
            <a:spLocks noChangeArrowheads="1"/>
          </p:cNvSpPr>
          <p:nvPr/>
        </p:nvSpPr>
        <p:spPr bwMode="auto">
          <a:xfrm>
            <a:off x="7740650" y="3857625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31</a:t>
            </a:r>
          </a:p>
        </p:txBody>
      </p:sp>
      <p:sp>
        <p:nvSpPr>
          <p:cNvPr id="11290" name="Text Box 28"/>
          <p:cNvSpPr txBox="1">
            <a:spLocks noChangeArrowheads="1"/>
          </p:cNvSpPr>
          <p:nvPr/>
        </p:nvSpPr>
        <p:spPr bwMode="auto">
          <a:xfrm>
            <a:off x="7740650" y="3500438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ourier New" pitchFamily="49" charset="0"/>
              </a:rPr>
              <a:t>4</a:t>
            </a:r>
          </a:p>
        </p:txBody>
      </p:sp>
      <p:sp>
        <p:nvSpPr>
          <p:cNvPr id="11291" name="Text Box 29"/>
          <p:cNvSpPr txBox="1">
            <a:spLocks noChangeArrowheads="1"/>
          </p:cNvSpPr>
          <p:nvPr/>
        </p:nvSpPr>
        <p:spPr bwMode="auto">
          <a:xfrm>
            <a:off x="7740650" y="5997575"/>
            <a:ext cx="549275" cy="3667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11</a:t>
            </a:r>
          </a:p>
        </p:txBody>
      </p:sp>
      <p:sp>
        <p:nvSpPr>
          <p:cNvPr id="11292" name="Text Box 30"/>
          <p:cNvSpPr txBox="1">
            <a:spLocks noChangeArrowheads="1"/>
          </p:cNvSpPr>
          <p:nvPr/>
        </p:nvSpPr>
        <p:spPr bwMode="auto">
          <a:xfrm>
            <a:off x="7740650" y="2786063"/>
            <a:ext cx="549275" cy="3667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15</a:t>
            </a:r>
          </a:p>
        </p:txBody>
      </p:sp>
      <p:sp>
        <p:nvSpPr>
          <p:cNvPr id="11293" name="Text Box 31"/>
          <p:cNvSpPr txBox="1">
            <a:spLocks noChangeArrowheads="1"/>
          </p:cNvSpPr>
          <p:nvPr/>
        </p:nvSpPr>
        <p:spPr bwMode="auto">
          <a:xfrm>
            <a:off x="7740650" y="3143250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55</a:t>
            </a:r>
          </a:p>
        </p:txBody>
      </p:sp>
      <p:sp>
        <p:nvSpPr>
          <p:cNvPr id="11294" name="Text Box 32"/>
          <p:cNvSpPr txBox="1">
            <a:spLocks noChangeArrowheads="1"/>
          </p:cNvSpPr>
          <p:nvPr/>
        </p:nvSpPr>
        <p:spPr bwMode="auto">
          <a:xfrm>
            <a:off x="7740650" y="4927600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8</a:t>
            </a:r>
          </a:p>
        </p:txBody>
      </p:sp>
      <p:sp>
        <p:nvSpPr>
          <p:cNvPr id="11295" name="Text Box 33"/>
          <p:cNvSpPr txBox="1">
            <a:spLocks noChangeArrowheads="1"/>
          </p:cNvSpPr>
          <p:nvPr/>
        </p:nvSpPr>
        <p:spPr bwMode="auto">
          <a:xfrm>
            <a:off x="7740650" y="6354763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12</a:t>
            </a:r>
          </a:p>
        </p:txBody>
      </p:sp>
      <p:sp>
        <p:nvSpPr>
          <p:cNvPr id="11296" name="Text Box 34"/>
          <p:cNvSpPr txBox="1">
            <a:spLocks noChangeArrowheads="1"/>
          </p:cNvSpPr>
          <p:nvPr/>
        </p:nvSpPr>
        <p:spPr bwMode="auto">
          <a:xfrm>
            <a:off x="7740650" y="5284788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99</a:t>
            </a:r>
          </a:p>
        </p:txBody>
      </p:sp>
      <p:sp>
        <p:nvSpPr>
          <p:cNvPr id="11297" name="Text Box 35"/>
          <p:cNvSpPr txBox="1">
            <a:spLocks noChangeArrowheads="1"/>
          </p:cNvSpPr>
          <p:nvPr/>
        </p:nvSpPr>
        <p:spPr bwMode="auto">
          <a:xfrm>
            <a:off x="7740650" y="4570413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42</a:t>
            </a:r>
          </a:p>
        </p:txBody>
      </p:sp>
      <p:sp>
        <p:nvSpPr>
          <p:cNvPr id="11298" name="Text Box 36"/>
          <p:cNvSpPr txBox="1">
            <a:spLocks noChangeArrowheads="1"/>
          </p:cNvSpPr>
          <p:nvPr/>
        </p:nvSpPr>
        <p:spPr bwMode="auto">
          <a:xfrm>
            <a:off x="7740650" y="4213225"/>
            <a:ext cx="549275" cy="3667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18</a:t>
            </a:r>
          </a:p>
        </p:txBody>
      </p:sp>
      <p:sp>
        <p:nvSpPr>
          <p:cNvPr id="11299" name="Text Box 28"/>
          <p:cNvSpPr txBox="1">
            <a:spLocks noChangeArrowheads="1"/>
          </p:cNvSpPr>
          <p:nvPr/>
        </p:nvSpPr>
        <p:spPr bwMode="auto">
          <a:xfrm>
            <a:off x="7740650" y="5640388"/>
            <a:ext cx="549275" cy="3667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ourier New" pitchFamily="49" charset="0"/>
              </a:rPr>
              <a:t>/</a:t>
            </a:r>
          </a:p>
        </p:txBody>
      </p:sp>
      <p:sp>
        <p:nvSpPr>
          <p:cNvPr id="11300" name="Text Box 30"/>
          <p:cNvSpPr txBox="1">
            <a:spLocks noChangeArrowheads="1"/>
          </p:cNvSpPr>
          <p:nvPr/>
        </p:nvSpPr>
        <p:spPr bwMode="auto">
          <a:xfrm>
            <a:off x="7740650" y="2428875"/>
            <a:ext cx="549275" cy="36671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/</a:t>
            </a:r>
          </a:p>
        </p:txBody>
      </p:sp>
      <p:sp>
        <p:nvSpPr>
          <p:cNvPr id="11301" name="Text Box 31"/>
          <p:cNvSpPr txBox="1">
            <a:spLocks noChangeArrowheads="1"/>
          </p:cNvSpPr>
          <p:nvPr/>
        </p:nvSpPr>
        <p:spPr bwMode="auto">
          <a:xfrm>
            <a:off x="7740650" y="2073275"/>
            <a:ext cx="549275" cy="365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/</a:t>
            </a:r>
          </a:p>
        </p:txBody>
      </p:sp>
      <p:sp>
        <p:nvSpPr>
          <p:cNvPr id="11302" name="TextBox 73"/>
          <p:cNvSpPr txBox="1">
            <a:spLocks noChangeArrowheads="1"/>
          </p:cNvSpPr>
          <p:nvPr/>
        </p:nvSpPr>
        <p:spPr bwMode="auto">
          <a:xfrm>
            <a:off x="7292975" y="2057400"/>
            <a:ext cx="479425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 dirty="0">
                <a:solidFill>
                  <a:schemeClr val="accent1"/>
                </a:solidFill>
              </a:rPr>
              <a:t>0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2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3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4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5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6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7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8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9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10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11</a:t>
            </a:r>
          </a:p>
          <a:p>
            <a:r>
              <a:rPr lang="en-CA" sz="2300" dirty="0">
                <a:solidFill>
                  <a:schemeClr val="accent1"/>
                </a:solidFill>
              </a:rPr>
              <a:t>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Tree: root and children</a:t>
            </a:r>
          </a:p>
          <a:p>
            <a:pPr lvl="1">
              <a:defRPr/>
            </a:pPr>
            <a:r>
              <a:rPr lang="en-CA" dirty="0"/>
              <a:t>each child has one parent above it in the tree</a:t>
            </a:r>
          </a:p>
          <a:p>
            <a:pPr>
              <a:defRPr/>
            </a:pPr>
            <a:r>
              <a:rPr lang="en-CA" dirty="0"/>
              <a:t>Binary Tree: at most two children</a:t>
            </a:r>
          </a:p>
          <a:p>
            <a:pPr lvl="1">
              <a:defRPr/>
            </a:pPr>
            <a:r>
              <a:rPr lang="en-CA" dirty="0"/>
              <a:t>a left child and a right child</a:t>
            </a:r>
          </a:p>
          <a:p>
            <a:pPr>
              <a:defRPr/>
            </a:pPr>
            <a:r>
              <a:rPr lang="en-CA" dirty="0"/>
              <a:t>Binary Search Tree: left &lt; root &lt; right</a:t>
            </a:r>
          </a:p>
          <a:p>
            <a:pPr lvl="1">
              <a:defRPr/>
            </a:pPr>
            <a:r>
              <a:rPr lang="en-CA" i="1" dirty="0"/>
              <a:t>everything</a:t>
            </a:r>
            <a:r>
              <a:rPr lang="en-CA" dirty="0"/>
              <a:t> to the left of the root is smaller</a:t>
            </a:r>
          </a:p>
          <a:p>
            <a:pPr lvl="1">
              <a:defRPr/>
            </a:pPr>
            <a:r>
              <a:rPr lang="en-CA" i="1" dirty="0"/>
              <a:t>everything</a:t>
            </a:r>
            <a:r>
              <a:rPr lang="en-CA" dirty="0"/>
              <a:t> to the right of root is larger</a:t>
            </a:r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BST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Root is 31</a:t>
            </a:r>
          </a:p>
          <a:p>
            <a:pPr lvl="1">
              <a:defRPr/>
            </a:pPr>
            <a:r>
              <a:rPr lang="en-CA" dirty="0"/>
              <a:t>its children are 8 and 99: 8 &lt; 31 &lt; 99</a:t>
            </a:r>
          </a:p>
          <a:p>
            <a:pPr lvl="1">
              <a:defRPr/>
            </a:pPr>
            <a:r>
              <a:rPr lang="en-CA" dirty="0"/>
              <a:t>Root is 8</a:t>
            </a:r>
          </a:p>
          <a:p>
            <a:pPr lvl="2">
              <a:defRPr/>
            </a:pPr>
            <a:r>
              <a:rPr lang="en-CA" dirty="0"/>
              <a:t>its children are 4 and 12: 4 &lt; 8 &lt; 12</a:t>
            </a:r>
          </a:p>
          <a:p>
            <a:pPr>
              <a:defRPr/>
            </a:pPr>
            <a:endParaRPr lang="en-CA" dirty="0"/>
          </a:p>
          <a:p>
            <a:pPr>
              <a:defRPr/>
            </a:pPr>
            <a:endParaRPr lang="en-CA" dirty="0"/>
          </a:p>
          <a:p>
            <a:pPr>
              <a:defRPr/>
            </a:pPr>
            <a:r>
              <a:rPr lang="en-CA" dirty="0"/>
              <a:t>Everything under 8 is &lt; 31, too</a:t>
            </a:r>
          </a:p>
          <a:p>
            <a:pPr>
              <a:defRPr/>
            </a:pPr>
            <a:r>
              <a:rPr lang="en-CA" dirty="0"/>
              <a:t>Everything under 99 is &gt; 31, too</a:t>
            </a:r>
          </a:p>
        </p:txBody>
      </p:sp>
      <p:sp>
        <p:nvSpPr>
          <p:cNvPr id="13316" name="Oval 3"/>
          <p:cNvSpPr>
            <a:spLocks noChangeArrowheads="1"/>
          </p:cNvSpPr>
          <p:nvPr/>
        </p:nvSpPr>
        <p:spPr bwMode="auto">
          <a:xfrm>
            <a:off x="7696200" y="29718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99</a:t>
            </a:r>
          </a:p>
        </p:txBody>
      </p:sp>
      <p:sp>
        <p:nvSpPr>
          <p:cNvPr id="13317" name="Oval 4"/>
          <p:cNvSpPr>
            <a:spLocks noChangeArrowheads="1"/>
          </p:cNvSpPr>
          <p:nvPr/>
        </p:nvSpPr>
        <p:spPr bwMode="auto">
          <a:xfrm>
            <a:off x="4818063" y="1981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31</a:t>
            </a:r>
          </a:p>
        </p:txBody>
      </p:sp>
      <p:sp>
        <p:nvSpPr>
          <p:cNvPr id="13318" name="Oval 5"/>
          <p:cNvSpPr>
            <a:spLocks noChangeArrowheads="1"/>
          </p:cNvSpPr>
          <p:nvPr/>
        </p:nvSpPr>
        <p:spPr bwMode="auto">
          <a:xfrm>
            <a:off x="3268663" y="29718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8</a:t>
            </a:r>
          </a:p>
        </p:txBody>
      </p:sp>
      <p:sp>
        <p:nvSpPr>
          <p:cNvPr id="13319" name="Oval 6"/>
          <p:cNvSpPr>
            <a:spLocks noChangeArrowheads="1"/>
          </p:cNvSpPr>
          <p:nvPr/>
        </p:nvSpPr>
        <p:spPr bwMode="auto">
          <a:xfrm>
            <a:off x="2700338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4</a:t>
            </a:r>
          </a:p>
        </p:txBody>
      </p:sp>
      <p:sp>
        <p:nvSpPr>
          <p:cNvPr id="13320" name="Oval 7"/>
          <p:cNvSpPr>
            <a:spLocks noChangeArrowheads="1"/>
          </p:cNvSpPr>
          <p:nvPr/>
        </p:nvSpPr>
        <p:spPr bwMode="auto">
          <a:xfrm>
            <a:off x="4233863" y="46482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15</a:t>
            </a:r>
          </a:p>
        </p:txBody>
      </p:sp>
      <p:sp>
        <p:nvSpPr>
          <p:cNvPr id="13321" name="Oval 8"/>
          <p:cNvSpPr>
            <a:spLocks noChangeArrowheads="1"/>
          </p:cNvSpPr>
          <p:nvPr/>
        </p:nvSpPr>
        <p:spPr bwMode="auto">
          <a:xfrm>
            <a:off x="7180263" y="34290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55</a:t>
            </a:r>
          </a:p>
        </p:txBody>
      </p:sp>
      <p:sp>
        <p:nvSpPr>
          <p:cNvPr id="13322" name="Oval 9"/>
          <p:cNvSpPr>
            <a:spLocks noChangeArrowheads="1"/>
          </p:cNvSpPr>
          <p:nvPr/>
        </p:nvSpPr>
        <p:spPr bwMode="auto">
          <a:xfrm>
            <a:off x="4030663" y="3962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12</a:t>
            </a:r>
          </a:p>
        </p:txBody>
      </p:sp>
      <p:sp>
        <p:nvSpPr>
          <p:cNvPr id="13323" name="Oval 10"/>
          <p:cNvSpPr>
            <a:spLocks noChangeArrowheads="1"/>
          </p:cNvSpPr>
          <p:nvPr/>
        </p:nvSpPr>
        <p:spPr bwMode="auto">
          <a:xfrm>
            <a:off x="4800600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18</a:t>
            </a:r>
          </a:p>
        </p:txBody>
      </p:sp>
      <p:sp>
        <p:nvSpPr>
          <p:cNvPr id="13324" name="Oval 11"/>
          <p:cNvSpPr>
            <a:spLocks noChangeArrowheads="1"/>
          </p:cNvSpPr>
          <p:nvPr/>
        </p:nvSpPr>
        <p:spPr bwMode="auto">
          <a:xfrm>
            <a:off x="3462338" y="43434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11</a:t>
            </a:r>
          </a:p>
        </p:txBody>
      </p:sp>
      <p:sp>
        <p:nvSpPr>
          <p:cNvPr id="13325" name="Oval 12"/>
          <p:cNvSpPr>
            <a:spLocks noChangeArrowheads="1"/>
          </p:cNvSpPr>
          <p:nvPr/>
        </p:nvSpPr>
        <p:spPr bwMode="auto">
          <a:xfrm>
            <a:off x="6680200" y="3810000"/>
            <a:ext cx="609600" cy="533400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CA" sz="1800"/>
              <a:t>42</a:t>
            </a:r>
          </a:p>
        </p:txBody>
      </p:sp>
      <p:cxnSp>
        <p:nvCxnSpPr>
          <p:cNvPr id="13326" name="Straight Connector 13"/>
          <p:cNvCxnSpPr>
            <a:cxnSpLocks noChangeShapeType="1"/>
            <a:stCxn id="13317" idx="2"/>
            <a:endCxn id="13318" idx="0"/>
          </p:cNvCxnSpPr>
          <p:nvPr/>
        </p:nvCxnSpPr>
        <p:spPr bwMode="auto">
          <a:xfrm flipH="1">
            <a:off x="3573463" y="2247900"/>
            <a:ext cx="1244600" cy="7239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27" name="Straight Connector 14"/>
          <p:cNvCxnSpPr>
            <a:cxnSpLocks noChangeShapeType="1"/>
            <a:stCxn id="13317" idx="6"/>
            <a:endCxn id="13316" idx="0"/>
          </p:cNvCxnSpPr>
          <p:nvPr/>
        </p:nvCxnSpPr>
        <p:spPr bwMode="auto">
          <a:xfrm>
            <a:off x="5427663" y="2247900"/>
            <a:ext cx="2573337" cy="7239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28" name="Straight Connector 15"/>
          <p:cNvCxnSpPr>
            <a:cxnSpLocks noChangeShapeType="1"/>
            <a:stCxn id="13318" idx="2"/>
            <a:endCxn id="13319" idx="0"/>
          </p:cNvCxnSpPr>
          <p:nvPr/>
        </p:nvCxnSpPr>
        <p:spPr bwMode="auto">
          <a:xfrm flipH="1">
            <a:off x="3005138" y="3238500"/>
            <a:ext cx="263525" cy="7239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29" name="Straight Connector 16"/>
          <p:cNvCxnSpPr>
            <a:cxnSpLocks noChangeShapeType="1"/>
            <a:stCxn id="13318" idx="6"/>
            <a:endCxn id="13322" idx="0"/>
          </p:cNvCxnSpPr>
          <p:nvPr/>
        </p:nvCxnSpPr>
        <p:spPr bwMode="auto">
          <a:xfrm>
            <a:off x="3878263" y="3238500"/>
            <a:ext cx="457200" cy="7239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30" name="Straight Connector 17"/>
          <p:cNvCxnSpPr>
            <a:cxnSpLocks noChangeShapeType="1"/>
            <a:stCxn id="13322" idx="2"/>
            <a:endCxn id="13324" idx="0"/>
          </p:cNvCxnSpPr>
          <p:nvPr/>
        </p:nvCxnSpPr>
        <p:spPr bwMode="auto">
          <a:xfrm flipH="1">
            <a:off x="3767138" y="4229100"/>
            <a:ext cx="263525" cy="1143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31" name="Straight Connector 18"/>
          <p:cNvCxnSpPr>
            <a:cxnSpLocks noChangeShapeType="1"/>
            <a:stCxn id="13322" idx="6"/>
            <a:endCxn id="13323" idx="1"/>
          </p:cNvCxnSpPr>
          <p:nvPr/>
        </p:nvCxnSpPr>
        <p:spPr bwMode="auto">
          <a:xfrm>
            <a:off x="4640263" y="4229100"/>
            <a:ext cx="249237" cy="192088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32" name="Straight Connector 19"/>
          <p:cNvCxnSpPr>
            <a:cxnSpLocks noChangeShapeType="1"/>
            <a:stCxn id="13323" idx="2"/>
            <a:endCxn id="13320" idx="0"/>
          </p:cNvCxnSpPr>
          <p:nvPr/>
        </p:nvCxnSpPr>
        <p:spPr bwMode="auto">
          <a:xfrm flipH="1">
            <a:off x="4538663" y="4610100"/>
            <a:ext cx="261937" cy="381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33" name="Straight Connector 20"/>
          <p:cNvCxnSpPr>
            <a:cxnSpLocks noChangeShapeType="1"/>
            <a:stCxn id="13316" idx="2"/>
            <a:endCxn id="13321" idx="0"/>
          </p:cNvCxnSpPr>
          <p:nvPr/>
        </p:nvCxnSpPr>
        <p:spPr bwMode="auto">
          <a:xfrm flipH="1">
            <a:off x="7485063" y="3238500"/>
            <a:ext cx="211137" cy="1905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3334" name="Straight Connector 21"/>
          <p:cNvCxnSpPr>
            <a:cxnSpLocks noChangeShapeType="1"/>
            <a:stCxn id="13321" idx="2"/>
            <a:endCxn id="13325" idx="0"/>
          </p:cNvCxnSpPr>
          <p:nvPr/>
        </p:nvCxnSpPr>
        <p:spPr bwMode="auto">
          <a:xfrm flipH="1">
            <a:off x="6985000" y="3695700"/>
            <a:ext cx="195263" cy="114300"/>
          </a:xfrm>
          <a:prstGeom prst="line">
            <a:avLst/>
          </a:prstGeom>
          <a:noFill/>
          <a:ln w="12700" algn="ctr">
            <a:solidFill>
              <a:schemeClr val="bg2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BST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CA" dirty="0"/>
              <a:t>BST contains data and two links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// for a Set&lt;E&gt;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private class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E data;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left;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right;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>
              <a:buFont typeface="Wingdings" pitchFamily="2" charset="2"/>
              <a:buNone/>
              <a:defRPr/>
            </a:pPr>
            <a:endParaRPr lang="en-CA" dirty="0">
              <a:solidFill>
                <a:schemeClr val="accent1"/>
              </a:solidFill>
            </a:endParaRP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// for a Map&lt;K, V&gt;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private class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K key;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V value;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left;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   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right;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A9990B-93B8-4F5D-B46B-34DA46A38461}"/>
              </a:ext>
            </a:extLst>
          </p:cNvPr>
          <p:cNvSpPr txBox="1"/>
          <p:nvPr/>
        </p:nvSpPr>
        <p:spPr>
          <a:xfrm>
            <a:off x="1965433" y="6027003"/>
            <a:ext cx="71785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solidFill>
                  <a:schemeClr val="bg2"/>
                </a:solidFill>
              </a:rPr>
              <a:t>BSTNode</a:t>
            </a:r>
            <a:r>
              <a:rPr lang="en-US" b="0" dirty="0">
                <a:solidFill>
                  <a:schemeClr val="bg2"/>
                </a:solidFill>
              </a:rPr>
              <a:t> may also contain a link to its parent </a:t>
            </a:r>
            <a:r>
              <a:rPr lang="en-US" b="0" dirty="0" err="1">
                <a:solidFill>
                  <a:schemeClr val="bg2"/>
                </a:solidFill>
              </a:rPr>
              <a:t>BSTNode</a:t>
            </a:r>
            <a:endParaRPr lang="en-US" b="0" dirty="0">
              <a:solidFill>
                <a:schemeClr val="bg2"/>
              </a:solidFill>
            </a:endParaRPr>
          </a:p>
          <a:p>
            <a:pPr algn="r"/>
            <a:r>
              <a:rPr lang="en-US" b="0" dirty="0">
                <a:solidFill>
                  <a:schemeClr val="bg2"/>
                </a:solidFill>
              </a:rPr>
              <a:t>And/or to the next </a:t>
            </a:r>
            <a:r>
              <a:rPr lang="en-US" b="0" dirty="0" err="1">
                <a:solidFill>
                  <a:schemeClr val="bg2"/>
                </a:solidFill>
              </a:rPr>
              <a:t>BSTNode</a:t>
            </a:r>
            <a:r>
              <a:rPr lang="en-US" b="0" dirty="0">
                <a:solidFill>
                  <a:schemeClr val="bg2"/>
                </a:solidFill>
              </a:rPr>
              <a:t> of a traversal (more later)</a:t>
            </a:r>
            <a:endParaRPr lang="en-CA" b="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and Map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CA" sz="3200" dirty="0"/>
              <a:t>Root is a </a:t>
            </a:r>
            <a:r>
              <a:rPr lang="en-CA" sz="3200" dirty="0" err="1"/>
              <a:t>BSTNode</a:t>
            </a:r>
            <a:endParaRPr lang="en-CA" sz="3200" dirty="0"/>
          </a:p>
          <a:p>
            <a:pPr lvl="1">
              <a:buClr>
                <a:schemeClr val="accent1"/>
              </a:buClr>
              <a:defRPr/>
            </a:pPr>
            <a:r>
              <a:rPr lang="en-CA" sz="2800" dirty="0"/>
              <a:t>also need a comparator</a:t>
            </a:r>
          </a:p>
          <a:p>
            <a:pPr lvl="1">
              <a:buClr>
                <a:schemeClr val="accent1"/>
              </a:buClr>
              <a:defRPr/>
            </a:pPr>
            <a:r>
              <a:rPr lang="en-CA" sz="2800" dirty="0"/>
              <a:t>and maybe a count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// for Set&lt;E&gt;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private </a:t>
            </a:r>
            <a:r>
              <a:rPr lang="en-CA" dirty="0" err="1">
                <a:solidFill>
                  <a:srgbClr val="8C5032"/>
                </a:solidFill>
              </a:rPr>
              <a:t>BSTNode</a:t>
            </a:r>
            <a:r>
              <a:rPr lang="en-CA" dirty="0">
                <a:solidFill>
                  <a:srgbClr val="8C5032"/>
                </a:solidFill>
              </a:rPr>
              <a:t> root;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private Comparator&lt;E&gt; comp;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private </a:t>
            </a:r>
            <a:r>
              <a:rPr lang="en-CA" dirty="0" err="1">
                <a:solidFill>
                  <a:srgbClr val="8C5032"/>
                </a:solidFill>
              </a:rPr>
              <a:t>int</a:t>
            </a:r>
            <a:r>
              <a:rPr lang="en-CA" dirty="0">
                <a:solidFill>
                  <a:srgbClr val="8C5032"/>
                </a:solidFill>
              </a:rPr>
              <a:t> </a:t>
            </a:r>
            <a:r>
              <a:rPr lang="en-CA" dirty="0" err="1">
                <a:solidFill>
                  <a:srgbClr val="8C5032"/>
                </a:solidFill>
              </a:rPr>
              <a:t>numInTree</a:t>
            </a:r>
            <a:r>
              <a:rPr lang="en-CA" dirty="0">
                <a:solidFill>
                  <a:srgbClr val="8C5032"/>
                </a:solidFill>
              </a:rPr>
              <a:t>;</a:t>
            </a:r>
          </a:p>
          <a:p>
            <a:pPr lvl="1">
              <a:buClr>
                <a:schemeClr val="accent1"/>
              </a:buClr>
              <a:defRPr/>
            </a:pPr>
            <a:r>
              <a:rPr lang="en-CA" sz="2800" dirty="0"/>
              <a:t>root starts as null, </a:t>
            </a:r>
            <a:r>
              <a:rPr lang="en-CA" sz="2800" dirty="0" err="1"/>
              <a:t>numInTree</a:t>
            </a:r>
            <a:r>
              <a:rPr lang="en-CA" sz="2800" dirty="0"/>
              <a:t> as 0</a:t>
            </a:r>
          </a:p>
          <a:p>
            <a:pPr lvl="1">
              <a:buClr>
                <a:schemeClr val="accent1"/>
              </a:buClr>
              <a:defRPr/>
            </a:pPr>
            <a:r>
              <a:rPr lang="en-CA" sz="2800" dirty="0"/>
              <a:t>comp defaults to the natural order comparator</a:t>
            </a:r>
            <a:endParaRPr lang="en-CA" sz="2800" dirty="0">
              <a:solidFill>
                <a:srgbClr val="8C5032"/>
              </a:solidFill>
            </a:endParaRP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  <a:latin typeface="Courier New" pitchFamily="49" charset="0"/>
                <a:cs typeface="Courier New" pitchFamily="49" charset="0"/>
              </a:rPr>
              <a:t>(o1, o2) -&gt; o1.compareTo(o2)</a:t>
            </a:r>
            <a:endParaRPr lang="en-CA" sz="2000" dirty="0">
              <a:solidFill>
                <a:srgbClr val="8C503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Finding an Element in a BST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Want to know if 6 is in the tree</a:t>
            </a:r>
          </a:p>
          <a:p>
            <a:pPr>
              <a:defRPr/>
            </a:pPr>
            <a:r>
              <a:rPr lang="en-US"/>
              <a:t>How to see?</a:t>
            </a:r>
          </a:p>
          <a:p>
            <a:pPr>
              <a:defRPr/>
            </a:pPr>
            <a:r>
              <a:rPr lang="en-US"/>
              <a:t>6 &lt; 7, so </a:t>
            </a:r>
            <a:r>
              <a:rPr lang="en-US" i="1"/>
              <a:t>if</a:t>
            </a:r>
            <a:r>
              <a:rPr lang="en-US"/>
              <a:t> it’s there, it must</a:t>
            </a:r>
            <a:br>
              <a:rPr lang="en-US"/>
            </a:br>
            <a:r>
              <a:rPr lang="en-US"/>
              <a:t>be in the left sub-tree</a:t>
            </a:r>
          </a:p>
          <a:p>
            <a:pPr>
              <a:defRPr/>
            </a:pPr>
            <a:r>
              <a:rPr lang="en-US"/>
              <a:t>6 &gt; 2, so look right</a:t>
            </a:r>
          </a:p>
          <a:p>
            <a:pPr>
              <a:defRPr/>
            </a:pPr>
            <a:r>
              <a:rPr lang="en-US"/>
              <a:t>6 &gt; 3, look right again</a:t>
            </a:r>
          </a:p>
          <a:p>
            <a:pPr>
              <a:defRPr/>
            </a:pPr>
            <a:r>
              <a:rPr lang="en-US"/>
              <a:t>There it is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6821488" y="34178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6564313" y="54864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4</a:t>
            </a:r>
          </a:p>
        </p:txBody>
      </p:sp>
      <p:cxnSp>
        <p:nvCxnSpPr>
          <p:cNvPr id="16395" name="AutoShape 11"/>
          <p:cNvCxnSpPr>
            <a:cxnSpLocks noChangeShapeType="1"/>
            <a:stCxn id="16388" idx="3"/>
            <a:endCxn id="16389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396" name="AutoShape 12"/>
          <p:cNvCxnSpPr>
            <a:cxnSpLocks noChangeShapeType="1"/>
            <a:stCxn id="16389" idx="5"/>
            <a:endCxn id="16390" idx="0"/>
          </p:cNvCxnSpPr>
          <p:nvPr/>
        </p:nvCxnSpPr>
        <p:spPr bwMode="auto">
          <a:xfrm>
            <a:off x="6680200" y="3213100"/>
            <a:ext cx="347663" cy="2047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397" name="AutoShape 13"/>
          <p:cNvCxnSpPr>
            <a:cxnSpLocks noChangeShapeType="1"/>
            <a:stCxn id="16390" idx="5"/>
            <a:endCxn id="16391" idx="0"/>
          </p:cNvCxnSpPr>
          <p:nvPr/>
        </p:nvCxnSpPr>
        <p:spPr bwMode="auto">
          <a:xfrm>
            <a:off x="7173913" y="3949700"/>
            <a:ext cx="342900" cy="1651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398" name="AutoShape 14"/>
          <p:cNvCxnSpPr>
            <a:cxnSpLocks noChangeShapeType="1"/>
            <a:stCxn id="16389" idx="3"/>
            <a:endCxn id="16392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399" name="AutoShape 15"/>
          <p:cNvCxnSpPr>
            <a:cxnSpLocks noChangeShapeType="1"/>
            <a:stCxn id="16391" idx="3"/>
            <a:endCxn id="16393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6400" name="AutoShape 16"/>
          <p:cNvCxnSpPr>
            <a:cxnSpLocks noChangeShapeType="1"/>
            <a:stCxn id="16393" idx="3"/>
            <a:endCxn id="16394" idx="0"/>
          </p:cNvCxnSpPr>
          <p:nvPr/>
        </p:nvCxnSpPr>
        <p:spPr bwMode="auto">
          <a:xfrm flipH="1">
            <a:off x="6770688" y="5332413"/>
            <a:ext cx="219075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6401" name="Oval 17"/>
          <p:cNvSpPr>
            <a:spLocks noChangeArrowheads="1"/>
          </p:cNvSpPr>
          <p:nvPr/>
        </p:nvSpPr>
        <p:spPr bwMode="auto">
          <a:xfrm>
            <a:off x="739140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16402" name="AutoShape 18"/>
          <p:cNvCxnSpPr>
            <a:cxnSpLocks noChangeShapeType="1"/>
            <a:stCxn id="16388" idx="5"/>
            <a:endCxn id="16401" idx="0"/>
          </p:cNvCxnSpPr>
          <p:nvPr/>
        </p:nvCxnSpPr>
        <p:spPr bwMode="auto">
          <a:xfrm>
            <a:off x="7235825" y="2513013"/>
            <a:ext cx="46990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482323" name="AutoShape 19"/>
          <p:cNvSpPr>
            <a:spLocks noChangeArrowheads="1"/>
          </p:cNvSpPr>
          <p:nvPr/>
        </p:nvSpPr>
        <p:spPr bwMode="auto">
          <a:xfrm>
            <a:off x="7391400" y="2133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82324" name="AutoShape 20"/>
          <p:cNvSpPr>
            <a:spLocks noChangeArrowheads="1"/>
          </p:cNvSpPr>
          <p:nvPr/>
        </p:nvSpPr>
        <p:spPr bwMode="auto">
          <a:xfrm flipH="1">
            <a:off x="5334000" y="28194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82325" name="AutoShape 21"/>
          <p:cNvSpPr>
            <a:spLocks noChangeArrowheads="1"/>
          </p:cNvSpPr>
          <p:nvPr/>
        </p:nvSpPr>
        <p:spPr bwMode="auto">
          <a:xfrm>
            <a:off x="7391400" y="35814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82326" name="AutoShape 22"/>
          <p:cNvSpPr>
            <a:spLocks noChangeArrowheads="1"/>
          </p:cNvSpPr>
          <p:nvPr/>
        </p:nvSpPr>
        <p:spPr bwMode="auto">
          <a:xfrm>
            <a:off x="7848600" y="43434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823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23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823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82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23" grpId="0" animBg="1"/>
      <p:bldP spid="482324" grpId="0" animBg="1"/>
      <p:bldP spid="482325" grpId="0" animBg="1"/>
      <p:bldP spid="4823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Finding an Element in a BST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Want to know if 8 is in the tree</a:t>
            </a:r>
          </a:p>
          <a:p>
            <a:pPr>
              <a:defRPr/>
            </a:pPr>
            <a:r>
              <a:rPr lang="en-US"/>
              <a:t>8 &gt; 7, so look right</a:t>
            </a:r>
          </a:p>
          <a:p>
            <a:pPr>
              <a:defRPr/>
            </a:pPr>
            <a:r>
              <a:rPr lang="en-US"/>
              <a:t>8 &lt; 12, so look left</a:t>
            </a:r>
          </a:p>
          <a:p>
            <a:pPr>
              <a:defRPr/>
            </a:pPr>
            <a:r>
              <a:rPr lang="en-US"/>
              <a:t>Nothing there</a:t>
            </a:r>
          </a:p>
          <a:p>
            <a:pPr lvl="1">
              <a:defRPr/>
            </a:pPr>
            <a:r>
              <a:rPr lang="en-US"/>
              <a:t>8 must not be in the tree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6821488" y="34178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6564313" y="54864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4</a:t>
            </a:r>
          </a:p>
        </p:txBody>
      </p:sp>
      <p:cxnSp>
        <p:nvCxnSpPr>
          <p:cNvPr id="17419" name="AutoShape 11"/>
          <p:cNvCxnSpPr>
            <a:cxnSpLocks noChangeShapeType="1"/>
            <a:stCxn id="17412" idx="3"/>
            <a:endCxn id="17413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7420" name="AutoShape 12"/>
          <p:cNvCxnSpPr>
            <a:cxnSpLocks noChangeShapeType="1"/>
            <a:stCxn id="17413" idx="5"/>
            <a:endCxn id="17414" idx="0"/>
          </p:cNvCxnSpPr>
          <p:nvPr/>
        </p:nvCxnSpPr>
        <p:spPr bwMode="auto">
          <a:xfrm>
            <a:off x="6680200" y="3213100"/>
            <a:ext cx="347663" cy="2047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7421" name="AutoShape 13"/>
          <p:cNvCxnSpPr>
            <a:cxnSpLocks noChangeShapeType="1"/>
            <a:stCxn id="17414" idx="5"/>
            <a:endCxn id="17415" idx="0"/>
          </p:cNvCxnSpPr>
          <p:nvPr/>
        </p:nvCxnSpPr>
        <p:spPr bwMode="auto">
          <a:xfrm>
            <a:off x="7173913" y="3949700"/>
            <a:ext cx="342900" cy="1651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7422" name="AutoShape 14"/>
          <p:cNvCxnSpPr>
            <a:cxnSpLocks noChangeShapeType="1"/>
            <a:stCxn id="17413" idx="3"/>
            <a:endCxn id="17416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7423" name="AutoShape 15"/>
          <p:cNvCxnSpPr>
            <a:cxnSpLocks noChangeShapeType="1"/>
            <a:stCxn id="17415" idx="3"/>
            <a:endCxn id="17417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7424" name="AutoShape 16"/>
          <p:cNvCxnSpPr>
            <a:cxnSpLocks noChangeShapeType="1"/>
            <a:stCxn id="17417" idx="3"/>
            <a:endCxn id="17418" idx="0"/>
          </p:cNvCxnSpPr>
          <p:nvPr/>
        </p:nvCxnSpPr>
        <p:spPr bwMode="auto">
          <a:xfrm flipH="1">
            <a:off x="6770688" y="5332413"/>
            <a:ext cx="219075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7425" name="Oval 17"/>
          <p:cNvSpPr>
            <a:spLocks noChangeArrowheads="1"/>
          </p:cNvSpPr>
          <p:nvPr/>
        </p:nvSpPr>
        <p:spPr bwMode="auto">
          <a:xfrm>
            <a:off x="739140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17426" name="AutoShape 18"/>
          <p:cNvCxnSpPr>
            <a:cxnSpLocks noChangeShapeType="1"/>
            <a:stCxn id="17412" idx="5"/>
            <a:endCxn id="17425" idx="0"/>
          </p:cNvCxnSpPr>
          <p:nvPr/>
        </p:nvCxnSpPr>
        <p:spPr bwMode="auto">
          <a:xfrm>
            <a:off x="7235825" y="2513013"/>
            <a:ext cx="46990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483347" name="AutoShape 19"/>
          <p:cNvSpPr>
            <a:spLocks noChangeArrowheads="1"/>
          </p:cNvSpPr>
          <p:nvPr/>
        </p:nvSpPr>
        <p:spPr bwMode="auto">
          <a:xfrm>
            <a:off x="7391400" y="2133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83348" name="AutoShape 20"/>
          <p:cNvSpPr>
            <a:spLocks noChangeArrowheads="1"/>
          </p:cNvSpPr>
          <p:nvPr/>
        </p:nvSpPr>
        <p:spPr bwMode="auto">
          <a:xfrm>
            <a:off x="8077200" y="2895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83349" name="AutoShape 21"/>
          <p:cNvSpPr>
            <a:spLocks noChangeArrowheads="1"/>
          </p:cNvSpPr>
          <p:nvPr/>
        </p:nvSpPr>
        <p:spPr bwMode="auto">
          <a:xfrm>
            <a:off x="7696200" y="34290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833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83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83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47" grpId="0" animBg="1"/>
      <p:bldP spid="483348" grpId="0" animBg="1"/>
      <p:bldP spid="4833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BST contains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dirty="0"/>
              <a:t>Like a binary search for item</a:t>
            </a:r>
          </a:p>
          <a:p>
            <a:pPr lvl="1"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contains(E item) {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</a:t>
            </a:r>
            <a:r>
              <a:rPr lang="en-CA" sz="2400" dirty="0" err="1">
                <a:solidFill>
                  <a:srgbClr val="8C5032"/>
                </a:solidFill>
              </a:rPr>
              <a:t>BSTNode</a:t>
            </a:r>
            <a:r>
              <a:rPr lang="en-CA" sz="2400" dirty="0">
                <a:solidFill>
                  <a:srgbClr val="8C5032"/>
                </a:solidFill>
              </a:rPr>
              <a:t> cur = root;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while (cur != null) {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int</a:t>
            </a:r>
            <a:r>
              <a:rPr lang="en-CA" sz="2400" dirty="0">
                <a:solidFill>
                  <a:srgbClr val="8C5032"/>
                </a:solidFill>
              </a:rPr>
              <a:t> c = </a:t>
            </a:r>
            <a:r>
              <a:rPr lang="en-CA" sz="2400" dirty="0" err="1">
                <a:solidFill>
                  <a:srgbClr val="8C5032"/>
                </a:solidFill>
              </a:rPr>
              <a:t>comp.compare</a:t>
            </a:r>
            <a:r>
              <a:rPr lang="en-CA" sz="2400" dirty="0">
                <a:solidFill>
                  <a:srgbClr val="8C5032"/>
                </a:solidFill>
              </a:rPr>
              <a:t>(item, </a:t>
            </a:r>
            <a:r>
              <a:rPr lang="en-CA" sz="2400" dirty="0" err="1">
                <a:solidFill>
                  <a:srgbClr val="8C5032"/>
                </a:solidFill>
              </a:rPr>
              <a:t>cur.data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if (c &lt; 0)	{	cur = 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;	} </a:t>
            </a:r>
            <a:r>
              <a:rPr lang="en-CA" sz="2400" i="1" dirty="0">
                <a:solidFill>
                  <a:srgbClr val="8C5032"/>
                </a:solidFill>
              </a:rPr>
              <a:t>// item &lt; root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else if (c &gt; 0)	{	cur = </a:t>
            </a:r>
            <a:r>
              <a:rPr lang="en-CA" sz="2400" dirty="0" err="1">
                <a:solidFill>
                  <a:srgbClr val="8C5032"/>
                </a:solidFill>
              </a:rPr>
              <a:t>cur.right</a:t>
            </a:r>
            <a:r>
              <a:rPr lang="en-CA" sz="2400" dirty="0">
                <a:solidFill>
                  <a:srgbClr val="8C5032"/>
                </a:solidFill>
              </a:rPr>
              <a:t>;	} </a:t>
            </a:r>
            <a:r>
              <a:rPr lang="en-CA" sz="2400" i="1" dirty="0">
                <a:solidFill>
                  <a:srgbClr val="8C5032"/>
                </a:solidFill>
              </a:rPr>
              <a:t>// item &gt; root</a:t>
            </a:r>
            <a:endParaRPr lang="en-CA" sz="2400" dirty="0">
              <a:solidFill>
                <a:srgbClr val="8C5032"/>
              </a:solidFill>
            </a:endParaRP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else 	{	return true;	} </a:t>
            </a:r>
            <a:r>
              <a:rPr lang="en-CA" sz="2400" i="1" dirty="0">
                <a:solidFill>
                  <a:srgbClr val="8C5032"/>
                </a:solidFill>
              </a:rPr>
              <a:t>// item == root</a:t>
            </a:r>
            <a:endParaRPr lang="en-CA" sz="2400" dirty="0">
              <a:solidFill>
                <a:srgbClr val="8C5032"/>
              </a:solidFill>
            </a:endParaRP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false; </a:t>
            </a:r>
            <a:r>
              <a:rPr lang="en-CA" sz="2400" i="1" dirty="0">
                <a:solidFill>
                  <a:srgbClr val="8C5032"/>
                </a:solidFill>
              </a:rPr>
              <a:t>// item not found</a:t>
            </a:r>
            <a:endParaRPr lang="en-CA" sz="2400" dirty="0">
              <a:solidFill>
                <a:srgbClr val="8C5032"/>
              </a:solidFill>
            </a:endParaRP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862263" algn="l"/>
                <a:tab pos="3259138" algn="l"/>
                <a:tab pos="5314950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  <a:endParaRPr lang="en-CA" dirty="0">
              <a:solidFill>
                <a:srgbClr val="8C503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Inserting Into a BST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Newly inserted node must appear</a:t>
            </a:r>
            <a:br>
              <a:rPr lang="en-US" dirty="0"/>
            </a:br>
            <a:r>
              <a:rPr lang="en-US" dirty="0"/>
              <a:t>in exactly the right position</a:t>
            </a:r>
          </a:p>
          <a:p>
            <a:pPr>
              <a:defRPr/>
            </a:pPr>
            <a:r>
              <a:rPr lang="en-US" dirty="0"/>
              <a:t>If it is bigger than the root:</a:t>
            </a:r>
          </a:p>
          <a:p>
            <a:pPr lvl="1">
              <a:defRPr/>
            </a:pPr>
            <a:r>
              <a:rPr lang="en-US" dirty="0"/>
              <a:t>it must go in the right sub-tree</a:t>
            </a:r>
          </a:p>
          <a:p>
            <a:pPr>
              <a:defRPr/>
            </a:pPr>
            <a:r>
              <a:rPr lang="en-US" dirty="0"/>
              <a:t>If smaller, into the left sub-tree</a:t>
            </a:r>
          </a:p>
          <a:p>
            <a:pPr>
              <a:defRPr/>
            </a:pPr>
            <a:r>
              <a:rPr lang="en-US" dirty="0"/>
              <a:t>Where in the sub-tree?  Recur.</a:t>
            </a:r>
          </a:p>
          <a:p>
            <a:pPr lvl="1">
              <a:defRPr/>
            </a:pPr>
            <a:r>
              <a:rPr lang="en-US" dirty="0"/>
              <a:t>for example, insert 9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6821488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6564313" y="54864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4</a:t>
            </a:r>
          </a:p>
        </p:txBody>
      </p:sp>
      <p:cxnSp>
        <p:nvCxnSpPr>
          <p:cNvPr id="19467" name="AutoShape 11"/>
          <p:cNvCxnSpPr>
            <a:cxnSpLocks noChangeShapeType="1"/>
            <a:stCxn id="19460" idx="3"/>
            <a:endCxn id="19461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9468" name="AutoShape 12"/>
          <p:cNvCxnSpPr>
            <a:cxnSpLocks noChangeShapeType="1"/>
            <a:stCxn id="19461" idx="5"/>
            <a:endCxn id="19462" idx="0"/>
          </p:cNvCxnSpPr>
          <p:nvPr/>
        </p:nvCxnSpPr>
        <p:spPr bwMode="auto">
          <a:xfrm>
            <a:off x="6680200" y="3213100"/>
            <a:ext cx="347663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9469" name="AutoShape 13"/>
          <p:cNvCxnSpPr>
            <a:cxnSpLocks noChangeShapeType="1"/>
            <a:stCxn id="19462" idx="5"/>
            <a:endCxn id="19463" idx="0"/>
          </p:cNvCxnSpPr>
          <p:nvPr/>
        </p:nvCxnSpPr>
        <p:spPr bwMode="auto">
          <a:xfrm>
            <a:off x="7173913" y="3962400"/>
            <a:ext cx="342900" cy="1524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9470" name="AutoShape 14"/>
          <p:cNvCxnSpPr>
            <a:cxnSpLocks noChangeShapeType="1"/>
            <a:stCxn id="19461" idx="3"/>
            <a:endCxn id="19464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9471" name="AutoShape 15"/>
          <p:cNvCxnSpPr>
            <a:cxnSpLocks noChangeShapeType="1"/>
            <a:stCxn id="19463" idx="3"/>
            <a:endCxn id="19465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19472" name="AutoShape 16"/>
          <p:cNvCxnSpPr>
            <a:cxnSpLocks noChangeShapeType="1"/>
            <a:stCxn id="19465" idx="3"/>
            <a:endCxn id="19466" idx="0"/>
          </p:cNvCxnSpPr>
          <p:nvPr/>
        </p:nvCxnSpPr>
        <p:spPr bwMode="auto">
          <a:xfrm flipH="1">
            <a:off x="6770688" y="5332413"/>
            <a:ext cx="219075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19473" name="Oval 17"/>
          <p:cNvSpPr>
            <a:spLocks noChangeArrowheads="1"/>
          </p:cNvSpPr>
          <p:nvPr/>
        </p:nvSpPr>
        <p:spPr bwMode="auto">
          <a:xfrm>
            <a:off x="79819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19474" name="AutoShape 18"/>
          <p:cNvCxnSpPr>
            <a:cxnSpLocks noChangeShapeType="1"/>
            <a:stCxn id="19460" idx="5"/>
            <a:endCxn id="19473" idx="0"/>
          </p:cNvCxnSpPr>
          <p:nvPr/>
        </p:nvCxnSpPr>
        <p:spPr bwMode="auto">
          <a:xfrm>
            <a:off x="7235825" y="2513013"/>
            <a:ext cx="10604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620000" y="3213100"/>
            <a:ext cx="454025" cy="839788"/>
            <a:chOff x="4800" y="2024"/>
            <a:chExt cx="286" cy="529"/>
          </a:xfrm>
        </p:grpSpPr>
        <p:sp>
          <p:nvSpPr>
            <p:cNvPr id="19479" name="Oval 19"/>
            <p:cNvSpPr>
              <a:spLocks noChangeArrowheads="1"/>
            </p:cNvSpPr>
            <p:nvPr/>
          </p:nvSpPr>
          <p:spPr bwMode="auto">
            <a:xfrm>
              <a:off x="4800" y="2161"/>
              <a:ext cx="260" cy="392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9</a:t>
              </a:r>
            </a:p>
          </p:txBody>
        </p:sp>
        <p:cxnSp>
          <p:nvCxnSpPr>
            <p:cNvPr id="19480" name="AutoShape 20"/>
            <p:cNvCxnSpPr>
              <a:cxnSpLocks noChangeShapeType="1"/>
              <a:stCxn id="19473" idx="3"/>
              <a:endCxn id="19479" idx="0"/>
            </p:cNvCxnSpPr>
            <p:nvPr/>
          </p:nvCxnSpPr>
          <p:spPr bwMode="auto">
            <a:xfrm flipH="1">
              <a:off x="4930" y="2024"/>
              <a:ext cx="156" cy="137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</p:grpSp>
      <p:sp>
        <p:nvSpPr>
          <p:cNvPr id="474133" name="AutoShape 21"/>
          <p:cNvSpPr>
            <a:spLocks noChangeArrowheads="1"/>
          </p:cNvSpPr>
          <p:nvPr/>
        </p:nvSpPr>
        <p:spPr bwMode="auto">
          <a:xfrm>
            <a:off x="7391400" y="2133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74134" name="AutoShape 22"/>
          <p:cNvSpPr>
            <a:spLocks noChangeArrowheads="1"/>
          </p:cNvSpPr>
          <p:nvPr/>
        </p:nvSpPr>
        <p:spPr bwMode="auto">
          <a:xfrm flipH="1">
            <a:off x="7010400" y="2895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74136" name="AutoShape 24"/>
          <p:cNvSpPr>
            <a:spLocks noChangeArrowheads="1"/>
          </p:cNvSpPr>
          <p:nvPr/>
        </p:nvSpPr>
        <p:spPr bwMode="auto">
          <a:xfrm>
            <a:off x="8153400" y="3657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74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4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33" grpId="0" animBg="1"/>
      <p:bldP spid="474134" grpId="0" animBg="1"/>
      <p:bldP spid="4741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4C7CD-5CCE-6D37-5352-10F3D62C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DA9A9-D7B9-095D-0E3E-853976BB0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Set and Map Abstract Data Types</a:t>
            </a:r>
          </a:p>
          <a:p>
            <a:r>
              <a:rPr lang="en-CA" dirty="0"/>
              <a:t>Binary search trees</a:t>
            </a:r>
          </a:p>
          <a:p>
            <a:r>
              <a:rPr lang="en-CA" dirty="0"/>
              <a:t>Implementing Bag with a tree</a:t>
            </a:r>
          </a:p>
        </p:txBody>
      </p:sp>
    </p:spTree>
    <p:extLst>
      <p:ext uri="{BB962C8B-B14F-4D97-AF65-F5344CB8AC3E}">
        <p14:creationId xmlns:p14="http://schemas.microsoft.com/office/powerpoint/2010/main" val="3184325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 Insert into a BST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If the root is null</a:t>
            </a:r>
          </a:p>
          <a:p>
            <a:pPr lvl="1">
              <a:defRPr/>
            </a:pPr>
            <a:r>
              <a:rPr lang="en-US" dirty="0"/>
              <a:t>create the new node here</a:t>
            </a:r>
          </a:p>
          <a:p>
            <a:pPr>
              <a:defRPr/>
            </a:pPr>
            <a:r>
              <a:rPr lang="en-US" dirty="0"/>
              <a:t>If the item to insert is less than the root</a:t>
            </a:r>
          </a:p>
          <a:p>
            <a:pPr lvl="1">
              <a:defRPr/>
            </a:pPr>
            <a:r>
              <a:rPr lang="en-US" dirty="0"/>
              <a:t>insert into the left sub-tree</a:t>
            </a:r>
          </a:p>
          <a:p>
            <a:pPr>
              <a:defRPr/>
            </a:pPr>
            <a:r>
              <a:rPr lang="en-US" dirty="0"/>
              <a:t>If the item to insert is more than the root</a:t>
            </a:r>
          </a:p>
          <a:p>
            <a:pPr lvl="1">
              <a:defRPr/>
            </a:pPr>
            <a:r>
              <a:rPr lang="en-US" dirty="0"/>
              <a:t>insert into the right sub-tree</a:t>
            </a:r>
          </a:p>
          <a:p>
            <a:pPr>
              <a:defRPr/>
            </a:pPr>
            <a:r>
              <a:rPr lang="en-US" dirty="0"/>
              <a:t>Otherwise – refuse to save duplicate item</a:t>
            </a:r>
          </a:p>
          <a:p>
            <a:pPr lvl="1">
              <a:defRPr/>
            </a:pPr>
            <a:r>
              <a:rPr lang="en-US" dirty="0"/>
              <a:t>return false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4482175" y="6396335"/>
            <a:ext cx="46482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b="0"/>
              <a:t>Sets do not allow duplicate elements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BST insert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Returns true if inserted, false otherwise</a:t>
            </a:r>
          </a:p>
          <a:p>
            <a:pPr lvl="1">
              <a:defRPr/>
            </a:pPr>
            <a:r>
              <a:rPr lang="en-CA" dirty="0"/>
              <a:t>recall: no duplicates allowed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insert(E 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</a:t>
            </a:r>
            <a:r>
              <a:rPr lang="en-CA" sz="2400" dirty="0" err="1">
                <a:solidFill>
                  <a:srgbClr val="8C5032"/>
                </a:solidFill>
              </a:rPr>
              <a:t>int</a:t>
            </a:r>
            <a:r>
              <a:rPr lang="en-CA" sz="2400" dirty="0">
                <a:solidFill>
                  <a:srgbClr val="8C5032"/>
                </a:solidFill>
              </a:rPr>
              <a:t> </a:t>
            </a:r>
            <a:r>
              <a:rPr lang="en-CA" sz="2400" dirty="0" err="1">
                <a:solidFill>
                  <a:srgbClr val="8C5032"/>
                </a:solidFill>
              </a:rPr>
              <a:t>oldCount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root = </a:t>
            </a:r>
            <a:r>
              <a:rPr lang="en-CA" sz="2400" dirty="0" err="1">
                <a:solidFill>
                  <a:srgbClr val="8C5032"/>
                </a:solidFill>
              </a:rPr>
              <a:t>insertNode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root);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 &gt; </a:t>
            </a:r>
            <a:r>
              <a:rPr lang="en-CA" sz="2400" dirty="0" err="1">
                <a:solidFill>
                  <a:srgbClr val="8C5032"/>
                </a:solidFill>
              </a:rPr>
              <a:t>oldCount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pPr lvl="1">
              <a:defRPr/>
            </a:pPr>
            <a:r>
              <a:rPr lang="en-CA" dirty="0" err="1"/>
              <a:t>insertNode</a:t>
            </a:r>
            <a:r>
              <a:rPr lang="en-CA" dirty="0"/>
              <a:t> creates the new Node (if necessary), places it in the tree, and updates </a:t>
            </a:r>
            <a:r>
              <a:rPr lang="en-CA" dirty="0" err="1"/>
              <a:t>numInTree</a:t>
            </a:r>
            <a:endParaRPr lang="en-C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BST </a:t>
            </a:r>
            <a:r>
              <a:rPr lang="en-CA" dirty="0" err="1"/>
              <a:t>insertNode</a:t>
            </a:r>
            <a:r>
              <a:rPr lang="en-CA" dirty="0"/>
              <a:t>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dirty="0"/>
              <a:t>Insert new node, return the root of </a:t>
            </a:r>
            <a:r>
              <a:rPr lang="en-CA" dirty="0" err="1"/>
              <a:t>subtree</a:t>
            </a:r>
            <a:endParaRPr lang="en-CA" dirty="0"/>
          </a:p>
          <a:p>
            <a:pPr lvl="1"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private </a:t>
            </a:r>
            <a:r>
              <a:rPr lang="en-CA" sz="2400" dirty="0" err="1">
                <a:solidFill>
                  <a:srgbClr val="8C5032"/>
                </a:solidFill>
              </a:rPr>
              <a:t>BSTNode</a:t>
            </a:r>
            <a:r>
              <a:rPr lang="en-CA" sz="2400" dirty="0">
                <a:solidFill>
                  <a:srgbClr val="8C5032"/>
                </a:solidFill>
              </a:rPr>
              <a:t> </a:t>
            </a:r>
            <a:r>
              <a:rPr lang="en-CA" sz="2400" dirty="0" err="1">
                <a:solidFill>
                  <a:srgbClr val="8C5032"/>
                </a:solidFill>
              </a:rPr>
              <a:t>insertNode</a:t>
            </a:r>
            <a:r>
              <a:rPr lang="en-CA" sz="2400" dirty="0">
                <a:solidFill>
                  <a:srgbClr val="8C5032"/>
                </a:solidFill>
              </a:rPr>
              <a:t>(E 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BSTNode</a:t>
            </a:r>
            <a:r>
              <a:rPr lang="en-CA" sz="2400" dirty="0">
                <a:solidFill>
                  <a:srgbClr val="8C5032"/>
                </a:solidFill>
              </a:rPr>
              <a:t> cur) {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if (cur == null) {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++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return new </a:t>
            </a:r>
            <a:r>
              <a:rPr lang="en-CA" sz="2400" dirty="0" err="1">
                <a:solidFill>
                  <a:srgbClr val="8C5032"/>
                </a:solidFill>
              </a:rPr>
              <a:t>BSTNode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</a:t>
            </a:r>
            <a:r>
              <a:rPr lang="en-CA" sz="2400" dirty="0" err="1">
                <a:solidFill>
                  <a:srgbClr val="8C5032"/>
                </a:solidFill>
              </a:rPr>
              <a:t>int</a:t>
            </a:r>
            <a:r>
              <a:rPr lang="en-CA" sz="2400" dirty="0">
                <a:solidFill>
                  <a:srgbClr val="8C5032"/>
                </a:solidFill>
              </a:rPr>
              <a:t> c = </a:t>
            </a:r>
            <a:r>
              <a:rPr lang="en-CA" sz="2400" dirty="0" err="1">
                <a:solidFill>
                  <a:srgbClr val="8C5032"/>
                </a:solidFill>
              </a:rPr>
              <a:t>comp.compare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cur.data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if (c &lt; 0)	{	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insertNode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);	}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else if (c &gt; 0)	{	</a:t>
            </a:r>
            <a:r>
              <a:rPr lang="en-CA" sz="2400" dirty="0" err="1">
                <a:solidFill>
                  <a:srgbClr val="8C5032"/>
                </a:solidFill>
              </a:rPr>
              <a:t>cur.right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insertNode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cur.right</a:t>
            </a:r>
            <a:r>
              <a:rPr lang="en-CA" sz="2400" dirty="0">
                <a:solidFill>
                  <a:srgbClr val="8C5032"/>
                </a:solidFill>
              </a:rPr>
              <a:t>);	}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cur;</a:t>
            </a:r>
          </a:p>
          <a:p>
            <a:pPr lvl="1">
              <a:spcBef>
                <a:spcPts val="0"/>
              </a:spcBef>
              <a:buFont typeface="Wingdings" pitchFamily="2" charset="2"/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pPr lvl="1">
              <a:buFont typeface="Wingdings" pitchFamily="2" charset="2"/>
              <a:buNone/>
              <a:defRPr/>
            </a:pPr>
            <a:endParaRPr lang="en-CA" sz="2400" dirty="0">
              <a:solidFill>
                <a:srgbClr val="FFFF00"/>
              </a:solidFill>
            </a:endParaRPr>
          </a:p>
          <a:p>
            <a:pPr lvl="1">
              <a:buFont typeface="Wingdings" pitchFamily="2" charset="2"/>
              <a:buNone/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Deleting from a BST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Easy if the node is a leaf:</a:t>
            </a:r>
          </a:p>
          <a:p>
            <a:pPr lvl="1">
              <a:defRPr/>
            </a:pPr>
            <a:r>
              <a:rPr lang="en-US"/>
              <a:t>just delete it (for example, 4)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6821488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6564313" y="54864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4</a:t>
            </a:r>
          </a:p>
        </p:txBody>
      </p:sp>
      <p:cxnSp>
        <p:nvCxnSpPr>
          <p:cNvPr id="23563" name="AutoShape 11"/>
          <p:cNvCxnSpPr>
            <a:cxnSpLocks noChangeShapeType="1"/>
            <a:stCxn id="23556" idx="3"/>
            <a:endCxn id="23557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3564" name="AutoShape 12"/>
          <p:cNvCxnSpPr>
            <a:cxnSpLocks noChangeShapeType="1"/>
            <a:stCxn id="23557" idx="5"/>
            <a:endCxn id="23558" idx="0"/>
          </p:cNvCxnSpPr>
          <p:nvPr/>
        </p:nvCxnSpPr>
        <p:spPr bwMode="auto">
          <a:xfrm>
            <a:off x="6680200" y="3213100"/>
            <a:ext cx="347663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3565" name="AutoShape 13"/>
          <p:cNvCxnSpPr>
            <a:cxnSpLocks noChangeShapeType="1"/>
            <a:stCxn id="23558" idx="5"/>
            <a:endCxn id="23559" idx="0"/>
          </p:cNvCxnSpPr>
          <p:nvPr/>
        </p:nvCxnSpPr>
        <p:spPr bwMode="auto">
          <a:xfrm>
            <a:off x="7173913" y="3962400"/>
            <a:ext cx="342900" cy="1524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3566" name="AutoShape 14"/>
          <p:cNvCxnSpPr>
            <a:cxnSpLocks noChangeShapeType="1"/>
            <a:stCxn id="23557" idx="3"/>
            <a:endCxn id="23560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3567" name="AutoShape 15"/>
          <p:cNvCxnSpPr>
            <a:cxnSpLocks noChangeShapeType="1"/>
            <a:stCxn id="23559" idx="3"/>
            <a:endCxn id="23561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3568" name="AutoShape 16"/>
          <p:cNvCxnSpPr>
            <a:cxnSpLocks noChangeShapeType="1"/>
            <a:stCxn id="23561" idx="3"/>
            <a:endCxn id="23562" idx="0"/>
          </p:cNvCxnSpPr>
          <p:nvPr/>
        </p:nvCxnSpPr>
        <p:spPr bwMode="auto">
          <a:xfrm flipH="1">
            <a:off x="6770688" y="5332413"/>
            <a:ext cx="219075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3569" name="Oval 17"/>
          <p:cNvSpPr>
            <a:spLocks noChangeArrowheads="1"/>
          </p:cNvSpPr>
          <p:nvPr/>
        </p:nvSpPr>
        <p:spPr bwMode="auto">
          <a:xfrm>
            <a:off x="79819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23570" name="AutoShape 18"/>
          <p:cNvCxnSpPr>
            <a:cxnSpLocks noChangeShapeType="1"/>
            <a:stCxn id="23556" idx="5"/>
            <a:endCxn id="23569" idx="0"/>
          </p:cNvCxnSpPr>
          <p:nvPr/>
        </p:nvCxnSpPr>
        <p:spPr bwMode="auto">
          <a:xfrm>
            <a:off x="7235825" y="2513013"/>
            <a:ext cx="10604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7620000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9</a:t>
            </a:r>
          </a:p>
        </p:txBody>
      </p:sp>
      <p:cxnSp>
        <p:nvCxnSpPr>
          <p:cNvPr id="23572" name="AutoShape 20"/>
          <p:cNvCxnSpPr>
            <a:cxnSpLocks noChangeShapeType="1"/>
            <a:stCxn id="23569" idx="3"/>
            <a:endCxn id="23571" idx="0"/>
          </p:cNvCxnSpPr>
          <p:nvPr/>
        </p:nvCxnSpPr>
        <p:spPr bwMode="auto">
          <a:xfrm flipH="1">
            <a:off x="7826375" y="3213100"/>
            <a:ext cx="247650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490517" name="AutoShape 21"/>
          <p:cNvSpPr>
            <a:spLocks noChangeArrowheads="1"/>
          </p:cNvSpPr>
          <p:nvPr/>
        </p:nvSpPr>
        <p:spPr bwMode="auto">
          <a:xfrm rot="2700000">
            <a:off x="6324600" y="5410200"/>
            <a:ext cx="838200" cy="838200"/>
          </a:xfrm>
          <a:prstGeom prst="plus">
            <a:avLst>
              <a:gd name="adj" fmla="val 43421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5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Deleting from a BST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Easy if the node is a leaf:</a:t>
            </a:r>
          </a:p>
          <a:p>
            <a:pPr lvl="1"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just delete it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6821488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cxnSp>
        <p:nvCxnSpPr>
          <p:cNvPr id="24586" name="AutoShape 11"/>
          <p:cNvCxnSpPr>
            <a:cxnSpLocks noChangeShapeType="1"/>
            <a:stCxn id="24580" idx="3"/>
            <a:endCxn id="24581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4587" name="AutoShape 12"/>
          <p:cNvCxnSpPr>
            <a:cxnSpLocks noChangeShapeType="1"/>
            <a:stCxn id="24581" idx="5"/>
            <a:endCxn id="24582" idx="0"/>
          </p:cNvCxnSpPr>
          <p:nvPr/>
        </p:nvCxnSpPr>
        <p:spPr bwMode="auto">
          <a:xfrm>
            <a:off x="6680200" y="3213100"/>
            <a:ext cx="347663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4588" name="AutoShape 13"/>
          <p:cNvCxnSpPr>
            <a:cxnSpLocks noChangeShapeType="1"/>
            <a:stCxn id="24582" idx="5"/>
            <a:endCxn id="24583" idx="0"/>
          </p:cNvCxnSpPr>
          <p:nvPr/>
        </p:nvCxnSpPr>
        <p:spPr bwMode="auto">
          <a:xfrm>
            <a:off x="7173913" y="3962400"/>
            <a:ext cx="342900" cy="1524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4589" name="AutoShape 14"/>
          <p:cNvCxnSpPr>
            <a:cxnSpLocks noChangeShapeType="1"/>
            <a:stCxn id="24581" idx="3"/>
            <a:endCxn id="24584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4590" name="AutoShape 15"/>
          <p:cNvCxnSpPr>
            <a:cxnSpLocks noChangeShapeType="1"/>
            <a:stCxn id="24583" idx="3"/>
            <a:endCxn id="24585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4591" name="Oval 17"/>
          <p:cNvSpPr>
            <a:spLocks noChangeArrowheads="1"/>
          </p:cNvSpPr>
          <p:nvPr/>
        </p:nvSpPr>
        <p:spPr bwMode="auto">
          <a:xfrm>
            <a:off x="79819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24592" name="AutoShape 18"/>
          <p:cNvCxnSpPr>
            <a:cxnSpLocks noChangeShapeType="1"/>
            <a:stCxn id="24580" idx="5"/>
            <a:endCxn id="24591" idx="0"/>
          </p:cNvCxnSpPr>
          <p:nvPr/>
        </p:nvCxnSpPr>
        <p:spPr bwMode="auto">
          <a:xfrm>
            <a:off x="7235825" y="2513013"/>
            <a:ext cx="10604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4593" name="Oval 19"/>
          <p:cNvSpPr>
            <a:spLocks noChangeArrowheads="1"/>
          </p:cNvSpPr>
          <p:nvPr/>
        </p:nvSpPr>
        <p:spPr bwMode="auto">
          <a:xfrm>
            <a:off x="7620000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9</a:t>
            </a:r>
          </a:p>
        </p:txBody>
      </p:sp>
      <p:cxnSp>
        <p:nvCxnSpPr>
          <p:cNvPr id="24594" name="AutoShape 20"/>
          <p:cNvCxnSpPr>
            <a:cxnSpLocks noChangeShapeType="1"/>
            <a:stCxn id="24591" idx="3"/>
            <a:endCxn id="24593" idx="0"/>
          </p:cNvCxnSpPr>
          <p:nvPr/>
        </p:nvCxnSpPr>
        <p:spPr bwMode="auto">
          <a:xfrm flipH="1">
            <a:off x="7826375" y="3213100"/>
            <a:ext cx="247650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491541" name="Rectangle 21"/>
          <p:cNvSpPr>
            <a:spLocks noChangeArrowheads="1"/>
          </p:cNvSpPr>
          <p:nvPr/>
        </p:nvSpPr>
        <p:spPr bwMode="auto">
          <a:xfrm>
            <a:off x="685800" y="3048000"/>
            <a:ext cx="7772400" cy="312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457200" indent="-457200" algn="l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3200" b="0" dirty="0">
                <a:solidFill>
                  <a:schemeClr val="bg2"/>
                </a:solidFill>
                <a:latin typeface="Times New Roman" pitchFamily="18" charset="0"/>
              </a:rPr>
              <a:t>If it has only one child</a:t>
            </a:r>
          </a:p>
          <a:p>
            <a:pPr marL="742950" lvl="1" indent="-285750" algn="l">
              <a:spcBef>
                <a:spcPct val="10000"/>
              </a:spcBef>
              <a:buClr>
                <a:schemeClr val="accent1"/>
              </a:buClr>
              <a:buSzPct val="100000"/>
              <a:buFontTx/>
              <a:buChar char="•"/>
              <a:defRPr/>
            </a:pPr>
            <a: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  <a:t>we can re-attach the child to </a:t>
            </a:r>
            <a:b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  <a:t>the deleted node’s parent </a:t>
            </a:r>
            <a:b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  <a:t>(for example, 3)</a:t>
            </a:r>
          </a:p>
        </p:txBody>
      </p:sp>
      <p:sp>
        <p:nvSpPr>
          <p:cNvPr id="491542" name="AutoShape 22"/>
          <p:cNvSpPr>
            <a:spLocks noChangeArrowheads="1"/>
          </p:cNvSpPr>
          <p:nvPr/>
        </p:nvSpPr>
        <p:spPr bwMode="auto">
          <a:xfrm rot="2700000">
            <a:off x="6629400" y="3352800"/>
            <a:ext cx="838200" cy="838200"/>
          </a:xfrm>
          <a:prstGeom prst="plus">
            <a:avLst>
              <a:gd name="adj" fmla="val 43421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1" grpId="0" build="p" bldLvl="2" autoUpdateAnimBg="0"/>
      <p:bldP spid="49154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Deleting from a BST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2743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Easy if the node is a leaf:</a:t>
            </a:r>
          </a:p>
          <a:p>
            <a:pPr lvl="1"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just delete it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If it has only one child</a:t>
            </a:r>
          </a:p>
          <a:p>
            <a:pPr lvl="1"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we can re-attach the child to </a:t>
            </a:r>
            <a:br>
              <a:rPr lang="en-US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the deleted node’s parent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5606" name="Oval 7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5608" name="Oval 9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cxnSp>
        <p:nvCxnSpPr>
          <p:cNvPr id="25609" name="AutoShape 10"/>
          <p:cNvCxnSpPr>
            <a:cxnSpLocks noChangeShapeType="1"/>
            <a:stCxn id="25604" idx="3"/>
            <a:endCxn id="25605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5610" name="AutoShape 11"/>
          <p:cNvCxnSpPr>
            <a:cxnSpLocks noChangeShapeType="1"/>
            <a:stCxn id="25605" idx="5"/>
            <a:endCxn id="25606" idx="0"/>
          </p:cNvCxnSpPr>
          <p:nvPr/>
        </p:nvCxnSpPr>
        <p:spPr bwMode="auto">
          <a:xfrm>
            <a:off x="6680200" y="3213100"/>
            <a:ext cx="836613" cy="9017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5611" name="AutoShape 13"/>
          <p:cNvCxnSpPr>
            <a:cxnSpLocks noChangeShapeType="1"/>
            <a:stCxn id="25605" idx="3"/>
            <a:endCxn id="25607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5612" name="AutoShape 14"/>
          <p:cNvCxnSpPr>
            <a:cxnSpLocks noChangeShapeType="1"/>
            <a:stCxn id="25606" idx="3"/>
            <a:endCxn id="25608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5613" name="Oval 15"/>
          <p:cNvSpPr>
            <a:spLocks noChangeArrowheads="1"/>
          </p:cNvSpPr>
          <p:nvPr/>
        </p:nvSpPr>
        <p:spPr bwMode="auto">
          <a:xfrm>
            <a:off x="79819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25614" name="AutoShape 16"/>
          <p:cNvCxnSpPr>
            <a:cxnSpLocks noChangeShapeType="1"/>
            <a:stCxn id="25604" idx="5"/>
            <a:endCxn id="25613" idx="0"/>
          </p:cNvCxnSpPr>
          <p:nvPr/>
        </p:nvCxnSpPr>
        <p:spPr bwMode="auto">
          <a:xfrm>
            <a:off x="7235825" y="2513013"/>
            <a:ext cx="10604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5615" name="Oval 17"/>
          <p:cNvSpPr>
            <a:spLocks noChangeArrowheads="1"/>
          </p:cNvSpPr>
          <p:nvPr/>
        </p:nvSpPr>
        <p:spPr bwMode="auto">
          <a:xfrm>
            <a:off x="7620000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9</a:t>
            </a:r>
          </a:p>
        </p:txBody>
      </p:sp>
      <p:cxnSp>
        <p:nvCxnSpPr>
          <p:cNvPr id="25616" name="AutoShape 18"/>
          <p:cNvCxnSpPr>
            <a:cxnSpLocks noChangeShapeType="1"/>
            <a:stCxn id="25613" idx="3"/>
            <a:endCxn id="25615" idx="0"/>
          </p:cNvCxnSpPr>
          <p:nvPr/>
        </p:nvCxnSpPr>
        <p:spPr bwMode="auto">
          <a:xfrm flipH="1">
            <a:off x="7826375" y="3213100"/>
            <a:ext cx="247650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492564" name="Rectangle 20"/>
          <p:cNvSpPr>
            <a:spLocks noChangeArrowheads="1"/>
          </p:cNvSpPr>
          <p:nvPr/>
        </p:nvSpPr>
        <p:spPr bwMode="auto">
          <a:xfrm>
            <a:off x="685800" y="4572000"/>
            <a:ext cx="777240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57188" indent="-357188" algn="l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3200" b="0" dirty="0">
                <a:solidFill>
                  <a:schemeClr val="bg2"/>
                </a:solidFill>
                <a:latin typeface="Times New Roman" pitchFamily="18" charset="0"/>
              </a:rPr>
              <a:t>But what if it has two children?</a:t>
            </a:r>
          </a:p>
          <a:p>
            <a:pPr marL="742950" lvl="1" indent="-285750" algn="l">
              <a:spcBef>
                <a:spcPct val="10000"/>
              </a:spcBef>
              <a:buClr>
                <a:schemeClr val="accent1"/>
              </a:buClr>
              <a:buSzPct val="100000"/>
              <a:buFontTx/>
              <a:buChar char="•"/>
              <a:defRPr/>
            </a:pPr>
            <a: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  <a:t>delete the 2, for example</a:t>
            </a:r>
          </a:p>
          <a:p>
            <a:pPr marL="742950" lvl="1" indent="-285750" algn="l">
              <a:spcBef>
                <a:spcPct val="10000"/>
              </a:spcBef>
              <a:buClr>
                <a:schemeClr val="accent1"/>
              </a:buClr>
              <a:buSzPct val="100000"/>
              <a:buFontTx/>
              <a:buChar char="•"/>
              <a:defRPr/>
            </a:pPr>
            <a:r>
              <a:rPr lang="en-US" sz="2800" b="0" dirty="0">
                <a:solidFill>
                  <a:schemeClr val="bg2"/>
                </a:solidFill>
                <a:latin typeface="Times New Roman" pitchFamily="18" charset="0"/>
              </a:rPr>
              <a:t>now what?</a:t>
            </a:r>
          </a:p>
        </p:txBody>
      </p:sp>
      <p:sp>
        <p:nvSpPr>
          <p:cNvPr id="492565" name="AutoShape 21"/>
          <p:cNvSpPr>
            <a:spLocks noChangeArrowheads="1"/>
          </p:cNvSpPr>
          <p:nvPr/>
        </p:nvSpPr>
        <p:spPr bwMode="auto">
          <a:xfrm rot="2700000">
            <a:off x="6096000" y="2590800"/>
            <a:ext cx="838200" cy="838200"/>
          </a:xfrm>
          <a:prstGeom prst="plus">
            <a:avLst>
              <a:gd name="adj" fmla="val 43421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2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2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2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64" grpId="0" build="p" bldLvl="2" autoUpdateAnimBg="0"/>
      <p:bldP spid="49256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Deleting from a BST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Need to keep the BST property</a:t>
            </a:r>
          </a:p>
          <a:p>
            <a:pPr>
              <a:defRPr/>
            </a:pPr>
            <a:r>
              <a:rPr lang="en-US"/>
              <a:t>After 2 is deleted there will</a:t>
            </a:r>
            <a:br>
              <a:rPr lang="en-US"/>
            </a:br>
            <a:r>
              <a:rPr lang="en-US"/>
              <a:t>just be the 1, 5 and 6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6327775" y="26812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cxnSp>
        <p:nvCxnSpPr>
          <p:cNvPr id="26633" name="AutoShape 9"/>
          <p:cNvCxnSpPr>
            <a:cxnSpLocks noChangeShapeType="1"/>
            <a:stCxn id="26628" idx="3"/>
            <a:endCxn id="26629" idx="0"/>
          </p:cNvCxnSpPr>
          <p:nvPr/>
        </p:nvCxnSpPr>
        <p:spPr bwMode="auto">
          <a:xfrm flipH="1">
            <a:off x="6534150" y="2513013"/>
            <a:ext cx="409575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6634" name="AutoShape 10"/>
          <p:cNvCxnSpPr>
            <a:cxnSpLocks noChangeShapeType="1"/>
            <a:stCxn id="26629" idx="5"/>
            <a:endCxn id="26630" idx="0"/>
          </p:cNvCxnSpPr>
          <p:nvPr/>
        </p:nvCxnSpPr>
        <p:spPr bwMode="auto">
          <a:xfrm>
            <a:off x="6680200" y="3213100"/>
            <a:ext cx="836613" cy="9017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6635" name="AutoShape 11"/>
          <p:cNvCxnSpPr>
            <a:cxnSpLocks noChangeShapeType="1"/>
            <a:stCxn id="26629" idx="3"/>
            <a:endCxn id="26631" idx="0"/>
          </p:cNvCxnSpPr>
          <p:nvPr/>
        </p:nvCxnSpPr>
        <p:spPr bwMode="auto">
          <a:xfrm flipH="1">
            <a:off x="6180138" y="3213100"/>
            <a:ext cx="207962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6636" name="AutoShape 12"/>
          <p:cNvCxnSpPr>
            <a:cxnSpLocks noChangeShapeType="1"/>
            <a:stCxn id="26630" idx="3"/>
            <a:endCxn id="26632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79819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26638" name="AutoShape 14"/>
          <p:cNvCxnSpPr>
            <a:cxnSpLocks noChangeShapeType="1"/>
            <a:stCxn id="26628" idx="5"/>
            <a:endCxn id="26637" idx="0"/>
          </p:cNvCxnSpPr>
          <p:nvPr/>
        </p:nvCxnSpPr>
        <p:spPr bwMode="auto">
          <a:xfrm>
            <a:off x="7235825" y="2513013"/>
            <a:ext cx="10604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6639" name="Oval 15"/>
          <p:cNvSpPr>
            <a:spLocks noChangeArrowheads="1"/>
          </p:cNvSpPr>
          <p:nvPr/>
        </p:nvSpPr>
        <p:spPr bwMode="auto">
          <a:xfrm>
            <a:off x="7620000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9</a:t>
            </a:r>
          </a:p>
        </p:txBody>
      </p:sp>
      <p:cxnSp>
        <p:nvCxnSpPr>
          <p:cNvPr id="26640" name="AutoShape 16"/>
          <p:cNvCxnSpPr>
            <a:cxnSpLocks noChangeShapeType="1"/>
            <a:stCxn id="26637" idx="3"/>
            <a:endCxn id="26639" idx="0"/>
          </p:cNvCxnSpPr>
          <p:nvPr/>
        </p:nvCxnSpPr>
        <p:spPr bwMode="auto">
          <a:xfrm flipH="1">
            <a:off x="7826375" y="3213100"/>
            <a:ext cx="247650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2528888" y="3924300"/>
            <a:ext cx="1282700" cy="1409700"/>
            <a:chOff x="1660" y="2472"/>
            <a:chExt cx="808" cy="888"/>
          </a:xfrm>
        </p:grpSpPr>
        <p:sp>
          <p:nvSpPr>
            <p:cNvPr id="26668" name="Oval 17"/>
            <p:cNvSpPr>
              <a:spLocks noChangeArrowheads="1"/>
            </p:cNvSpPr>
            <p:nvPr/>
          </p:nvSpPr>
          <p:spPr bwMode="auto">
            <a:xfrm>
              <a:off x="1920" y="2472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26669" name="Oval 18"/>
            <p:cNvSpPr>
              <a:spLocks noChangeArrowheads="1"/>
            </p:cNvSpPr>
            <p:nvPr/>
          </p:nvSpPr>
          <p:spPr bwMode="auto">
            <a:xfrm>
              <a:off x="2208" y="2968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26670" name="Oval 19"/>
            <p:cNvSpPr>
              <a:spLocks noChangeArrowheads="1"/>
            </p:cNvSpPr>
            <p:nvPr/>
          </p:nvSpPr>
          <p:spPr bwMode="auto">
            <a:xfrm>
              <a:off x="1660" y="2968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1</a:t>
              </a:r>
            </a:p>
          </p:txBody>
        </p:sp>
        <p:cxnSp>
          <p:nvCxnSpPr>
            <p:cNvPr id="26671" name="AutoShape 21"/>
            <p:cNvCxnSpPr>
              <a:cxnSpLocks noChangeShapeType="1"/>
              <a:stCxn id="26668" idx="5"/>
              <a:endCxn id="26669" idx="0"/>
            </p:cNvCxnSpPr>
            <p:nvPr/>
          </p:nvCxnSpPr>
          <p:spPr bwMode="auto">
            <a:xfrm>
              <a:off x="2142" y="2807"/>
              <a:ext cx="196" cy="161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  <p:cxnSp>
          <p:nvCxnSpPr>
            <p:cNvPr id="26672" name="AutoShape 22"/>
            <p:cNvCxnSpPr>
              <a:cxnSpLocks noChangeShapeType="1"/>
              <a:stCxn id="26668" idx="3"/>
              <a:endCxn id="26670" idx="0"/>
            </p:cNvCxnSpPr>
            <p:nvPr/>
          </p:nvCxnSpPr>
          <p:spPr bwMode="auto">
            <a:xfrm flipH="1">
              <a:off x="1790" y="2807"/>
              <a:ext cx="168" cy="161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685800" y="3924300"/>
            <a:ext cx="874713" cy="2247900"/>
            <a:chOff x="432" y="2472"/>
            <a:chExt cx="551" cy="1416"/>
          </a:xfrm>
        </p:grpSpPr>
        <p:sp>
          <p:nvSpPr>
            <p:cNvPr id="26663" name="Oval 24"/>
            <p:cNvSpPr>
              <a:spLocks noChangeArrowheads="1"/>
            </p:cNvSpPr>
            <p:nvPr/>
          </p:nvSpPr>
          <p:spPr bwMode="auto">
            <a:xfrm>
              <a:off x="578" y="2968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26664" name="Oval 25"/>
            <p:cNvSpPr>
              <a:spLocks noChangeArrowheads="1"/>
            </p:cNvSpPr>
            <p:nvPr/>
          </p:nvSpPr>
          <p:spPr bwMode="auto">
            <a:xfrm>
              <a:off x="723" y="2472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26665" name="Oval 26"/>
            <p:cNvSpPr>
              <a:spLocks noChangeArrowheads="1"/>
            </p:cNvSpPr>
            <p:nvPr/>
          </p:nvSpPr>
          <p:spPr bwMode="auto">
            <a:xfrm>
              <a:off x="432" y="3496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1</a:t>
              </a:r>
            </a:p>
          </p:txBody>
        </p:sp>
        <p:cxnSp>
          <p:nvCxnSpPr>
            <p:cNvPr id="26666" name="AutoShape 28"/>
            <p:cNvCxnSpPr>
              <a:cxnSpLocks noChangeShapeType="1"/>
              <a:stCxn id="26663" idx="0"/>
              <a:endCxn id="26664" idx="3"/>
            </p:cNvCxnSpPr>
            <p:nvPr/>
          </p:nvCxnSpPr>
          <p:spPr bwMode="auto">
            <a:xfrm flipV="1">
              <a:off x="708" y="2807"/>
              <a:ext cx="53" cy="161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  <p:cxnSp>
          <p:nvCxnSpPr>
            <p:cNvPr id="26667" name="AutoShape 29"/>
            <p:cNvCxnSpPr>
              <a:cxnSpLocks noChangeShapeType="1"/>
              <a:stCxn id="26663" idx="3"/>
              <a:endCxn id="26665" idx="0"/>
            </p:cNvCxnSpPr>
            <p:nvPr/>
          </p:nvCxnSpPr>
          <p:spPr bwMode="auto">
            <a:xfrm flipH="1">
              <a:off x="562" y="3303"/>
              <a:ext cx="54" cy="193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</p:grp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4813300" y="3924300"/>
            <a:ext cx="977900" cy="2247900"/>
            <a:chOff x="3032" y="2472"/>
            <a:chExt cx="616" cy="1416"/>
          </a:xfrm>
        </p:grpSpPr>
        <p:sp>
          <p:nvSpPr>
            <p:cNvPr id="26658" name="Oval 31"/>
            <p:cNvSpPr>
              <a:spLocks noChangeArrowheads="1"/>
            </p:cNvSpPr>
            <p:nvPr/>
          </p:nvSpPr>
          <p:spPr bwMode="auto">
            <a:xfrm>
              <a:off x="3210" y="2968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26659" name="Oval 32"/>
            <p:cNvSpPr>
              <a:spLocks noChangeArrowheads="1"/>
            </p:cNvSpPr>
            <p:nvPr/>
          </p:nvSpPr>
          <p:spPr bwMode="auto">
            <a:xfrm>
              <a:off x="3032" y="2472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26660" name="Oval 33"/>
            <p:cNvSpPr>
              <a:spLocks noChangeArrowheads="1"/>
            </p:cNvSpPr>
            <p:nvPr/>
          </p:nvSpPr>
          <p:spPr bwMode="auto">
            <a:xfrm>
              <a:off x="3388" y="3496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6</a:t>
              </a:r>
            </a:p>
          </p:txBody>
        </p:sp>
        <p:cxnSp>
          <p:nvCxnSpPr>
            <p:cNvPr id="26661" name="AutoShape 34"/>
            <p:cNvCxnSpPr>
              <a:cxnSpLocks noChangeShapeType="1"/>
              <a:stCxn id="26658" idx="0"/>
              <a:endCxn id="26659" idx="5"/>
            </p:cNvCxnSpPr>
            <p:nvPr/>
          </p:nvCxnSpPr>
          <p:spPr bwMode="auto">
            <a:xfrm flipH="1" flipV="1">
              <a:off x="3254" y="2807"/>
              <a:ext cx="86" cy="161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  <p:cxnSp>
          <p:nvCxnSpPr>
            <p:cNvPr id="26662" name="AutoShape 35"/>
            <p:cNvCxnSpPr>
              <a:cxnSpLocks noChangeShapeType="1"/>
              <a:stCxn id="26658" idx="5"/>
              <a:endCxn id="26660" idx="0"/>
            </p:cNvCxnSpPr>
            <p:nvPr/>
          </p:nvCxnSpPr>
          <p:spPr bwMode="auto">
            <a:xfrm>
              <a:off x="3432" y="3303"/>
              <a:ext cx="86" cy="193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1631950" y="3924300"/>
            <a:ext cx="825500" cy="2247900"/>
            <a:chOff x="1008" y="2472"/>
            <a:chExt cx="520" cy="1416"/>
          </a:xfrm>
        </p:grpSpPr>
        <p:sp>
          <p:nvSpPr>
            <p:cNvPr id="26653" name="Oval 36"/>
            <p:cNvSpPr>
              <a:spLocks noChangeArrowheads="1"/>
            </p:cNvSpPr>
            <p:nvPr/>
          </p:nvSpPr>
          <p:spPr bwMode="auto">
            <a:xfrm>
              <a:off x="1268" y="2472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26654" name="Oval 37"/>
            <p:cNvSpPr>
              <a:spLocks noChangeArrowheads="1"/>
            </p:cNvSpPr>
            <p:nvPr/>
          </p:nvSpPr>
          <p:spPr bwMode="auto">
            <a:xfrm>
              <a:off x="1138" y="3496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5</a:t>
              </a:r>
            </a:p>
          </p:txBody>
        </p:sp>
        <p:sp>
          <p:nvSpPr>
            <p:cNvPr id="26655" name="Oval 38"/>
            <p:cNvSpPr>
              <a:spLocks noChangeArrowheads="1"/>
            </p:cNvSpPr>
            <p:nvPr/>
          </p:nvSpPr>
          <p:spPr bwMode="auto">
            <a:xfrm>
              <a:off x="1008" y="2968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1</a:t>
              </a:r>
            </a:p>
          </p:txBody>
        </p:sp>
        <p:cxnSp>
          <p:nvCxnSpPr>
            <p:cNvPr id="26656" name="AutoShape 39"/>
            <p:cNvCxnSpPr>
              <a:cxnSpLocks noChangeShapeType="1"/>
              <a:stCxn id="26655" idx="5"/>
              <a:endCxn id="26654" idx="0"/>
            </p:cNvCxnSpPr>
            <p:nvPr/>
          </p:nvCxnSpPr>
          <p:spPr bwMode="auto">
            <a:xfrm>
              <a:off x="1230" y="3303"/>
              <a:ext cx="38" cy="193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  <p:cxnSp>
          <p:nvCxnSpPr>
            <p:cNvPr id="26657" name="AutoShape 40"/>
            <p:cNvCxnSpPr>
              <a:cxnSpLocks noChangeShapeType="1"/>
              <a:stCxn id="26653" idx="3"/>
              <a:endCxn id="26655" idx="0"/>
            </p:cNvCxnSpPr>
            <p:nvPr/>
          </p:nvCxnSpPr>
          <p:spPr bwMode="auto">
            <a:xfrm flipH="1">
              <a:off x="1138" y="2807"/>
              <a:ext cx="168" cy="161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3883025" y="3924300"/>
            <a:ext cx="857250" cy="2247900"/>
            <a:chOff x="2504" y="2472"/>
            <a:chExt cx="540" cy="1416"/>
          </a:xfrm>
        </p:grpSpPr>
        <p:sp>
          <p:nvSpPr>
            <p:cNvPr id="26648" name="Oval 41"/>
            <p:cNvSpPr>
              <a:spLocks noChangeArrowheads="1"/>
            </p:cNvSpPr>
            <p:nvPr/>
          </p:nvSpPr>
          <p:spPr bwMode="auto">
            <a:xfrm>
              <a:off x="2784" y="2968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6</a:t>
              </a:r>
            </a:p>
          </p:txBody>
        </p:sp>
        <p:sp>
          <p:nvSpPr>
            <p:cNvPr id="26649" name="Oval 42"/>
            <p:cNvSpPr>
              <a:spLocks noChangeArrowheads="1"/>
            </p:cNvSpPr>
            <p:nvPr/>
          </p:nvSpPr>
          <p:spPr bwMode="auto">
            <a:xfrm>
              <a:off x="2504" y="2472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1</a:t>
              </a:r>
            </a:p>
          </p:txBody>
        </p:sp>
        <p:sp>
          <p:nvSpPr>
            <p:cNvPr id="26650" name="Oval 43"/>
            <p:cNvSpPr>
              <a:spLocks noChangeArrowheads="1"/>
            </p:cNvSpPr>
            <p:nvPr/>
          </p:nvSpPr>
          <p:spPr bwMode="auto">
            <a:xfrm>
              <a:off x="2644" y="3496"/>
              <a:ext cx="260" cy="3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/>
                <a:t>5</a:t>
              </a:r>
            </a:p>
          </p:txBody>
        </p:sp>
        <p:cxnSp>
          <p:nvCxnSpPr>
            <p:cNvPr id="26651" name="AutoShape 44"/>
            <p:cNvCxnSpPr>
              <a:cxnSpLocks noChangeShapeType="1"/>
              <a:stCxn id="26648" idx="0"/>
              <a:endCxn id="26649" idx="5"/>
            </p:cNvCxnSpPr>
            <p:nvPr/>
          </p:nvCxnSpPr>
          <p:spPr bwMode="auto">
            <a:xfrm flipH="1" flipV="1">
              <a:off x="2726" y="2807"/>
              <a:ext cx="188" cy="161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  <p:cxnSp>
          <p:nvCxnSpPr>
            <p:cNvPr id="26652" name="AutoShape 45"/>
            <p:cNvCxnSpPr>
              <a:cxnSpLocks noChangeShapeType="1"/>
              <a:stCxn id="26648" idx="3"/>
              <a:endCxn id="26650" idx="0"/>
            </p:cNvCxnSpPr>
            <p:nvPr/>
          </p:nvCxnSpPr>
          <p:spPr bwMode="auto">
            <a:xfrm flipH="1">
              <a:off x="2774" y="3303"/>
              <a:ext cx="48" cy="193"/>
            </a:xfrm>
            <a:prstGeom prst="straightConnector1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</p:spPr>
        </p:cxnSp>
      </p:grpSp>
      <p:sp>
        <p:nvSpPr>
          <p:cNvPr id="493631" name="Oval 63"/>
          <p:cNvSpPr>
            <a:spLocks noChangeArrowheads="1"/>
          </p:cNvSpPr>
          <p:nvPr/>
        </p:nvSpPr>
        <p:spPr bwMode="auto">
          <a:xfrm>
            <a:off x="2362200" y="3657600"/>
            <a:ext cx="2590800" cy="28194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6647" name="AutoShape 64"/>
          <p:cNvSpPr>
            <a:spLocks noChangeArrowheads="1"/>
          </p:cNvSpPr>
          <p:nvPr/>
        </p:nvSpPr>
        <p:spPr bwMode="auto">
          <a:xfrm rot="2700000">
            <a:off x="6096000" y="2590800"/>
            <a:ext cx="838200" cy="838200"/>
          </a:xfrm>
          <a:prstGeom prst="plus">
            <a:avLst>
              <a:gd name="adj" fmla="val 43421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3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3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63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Deleting from a BST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Find the minimum value in the</a:t>
            </a:r>
            <a:br>
              <a:rPr lang="en-US"/>
            </a:br>
            <a:r>
              <a:rPr lang="en-US"/>
              <a:t>right sub-tree</a:t>
            </a:r>
          </a:p>
          <a:p>
            <a:pPr lvl="1">
              <a:defRPr/>
            </a:pPr>
            <a:r>
              <a:rPr lang="en-US" i="1"/>
              <a:t>or</a:t>
            </a:r>
            <a:r>
              <a:rPr lang="en-US"/>
              <a:t> the maximum in the left</a:t>
            </a:r>
          </a:p>
          <a:p>
            <a:pPr>
              <a:defRPr/>
            </a:pPr>
            <a:r>
              <a:rPr lang="en-US"/>
              <a:t>Copy </a:t>
            </a:r>
            <a:r>
              <a:rPr lang="en-US" i="1"/>
              <a:t>it</a:t>
            </a:r>
            <a:r>
              <a:rPr lang="en-US"/>
              <a:t>s value into the root</a:t>
            </a:r>
          </a:p>
          <a:p>
            <a:pPr lvl="1">
              <a:defRPr/>
            </a:pPr>
            <a:r>
              <a:rPr lang="en-US"/>
              <a:t>root was going to be deleted anyway</a:t>
            </a:r>
          </a:p>
          <a:p>
            <a:pPr>
              <a:defRPr/>
            </a:pPr>
            <a:r>
              <a:rPr lang="en-US"/>
              <a:t>Delete the node you copied from</a:t>
            </a:r>
          </a:p>
          <a:p>
            <a:pPr lvl="1">
              <a:defRPr/>
            </a:pPr>
            <a:r>
              <a:rPr lang="en-US"/>
              <a:t>it’ll have </a:t>
            </a:r>
            <a:r>
              <a:rPr lang="en-US" i="1"/>
              <a:t>at most</a:t>
            </a:r>
            <a:r>
              <a:rPr lang="en-US"/>
              <a:t> one child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6326188" y="267493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7310438" y="41148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6929438" y="48006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cxnSp>
        <p:nvCxnSpPr>
          <p:cNvPr id="27657" name="AutoShape 9"/>
          <p:cNvCxnSpPr>
            <a:cxnSpLocks noChangeShapeType="1"/>
            <a:stCxn id="27652" idx="3"/>
            <a:endCxn id="27653" idx="0"/>
          </p:cNvCxnSpPr>
          <p:nvPr/>
        </p:nvCxnSpPr>
        <p:spPr bwMode="auto">
          <a:xfrm flipH="1">
            <a:off x="6532563" y="2513013"/>
            <a:ext cx="411162" cy="16192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7658" name="AutoShape 10"/>
          <p:cNvCxnSpPr>
            <a:cxnSpLocks noChangeShapeType="1"/>
            <a:stCxn id="27653" idx="5"/>
            <a:endCxn id="27654" idx="0"/>
          </p:cNvCxnSpPr>
          <p:nvPr/>
        </p:nvCxnSpPr>
        <p:spPr bwMode="auto">
          <a:xfrm>
            <a:off x="6678613" y="3206750"/>
            <a:ext cx="838200" cy="90805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7659" name="AutoShape 11"/>
          <p:cNvCxnSpPr>
            <a:cxnSpLocks noChangeShapeType="1"/>
            <a:stCxn id="27653" idx="3"/>
            <a:endCxn id="27655" idx="0"/>
          </p:cNvCxnSpPr>
          <p:nvPr/>
        </p:nvCxnSpPr>
        <p:spPr bwMode="auto">
          <a:xfrm flipH="1">
            <a:off x="6180138" y="3206750"/>
            <a:ext cx="206375" cy="22383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7660" name="AutoShape 12"/>
          <p:cNvCxnSpPr>
            <a:cxnSpLocks noChangeShapeType="1"/>
            <a:stCxn id="27654" idx="3"/>
            <a:endCxn id="27656" idx="0"/>
          </p:cNvCxnSpPr>
          <p:nvPr/>
        </p:nvCxnSpPr>
        <p:spPr bwMode="auto">
          <a:xfrm flipH="1">
            <a:off x="7135813" y="4646613"/>
            <a:ext cx="234950" cy="153987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7661" name="Oval 13"/>
          <p:cNvSpPr>
            <a:spLocks noChangeArrowheads="1"/>
          </p:cNvSpPr>
          <p:nvPr/>
        </p:nvSpPr>
        <p:spPr bwMode="auto">
          <a:xfrm>
            <a:off x="79819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27662" name="AutoShape 14"/>
          <p:cNvCxnSpPr>
            <a:cxnSpLocks noChangeShapeType="1"/>
            <a:stCxn id="27652" idx="5"/>
            <a:endCxn id="27661" idx="0"/>
          </p:cNvCxnSpPr>
          <p:nvPr/>
        </p:nvCxnSpPr>
        <p:spPr bwMode="auto">
          <a:xfrm>
            <a:off x="7235825" y="2513013"/>
            <a:ext cx="10604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7663" name="Oval 15"/>
          <p:cNvSpPr>
            <a:spLocks noChangeArrowheads="1"/>
          </p:cNvSpPr>
          <p:nvPr/>
        </p:nvSpPr>
        <p:spPr bwMode="auto">
          <a:xfrm>
            <a:off x="7620000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9</a:t>
            </a:r>
          </a:p>
        </p:txBody>
      </p:sp>
      <p:cxnSp>
        <p:nvCxnSpPr>
          <p:cNvPr id="27664" name="AutoShape 16"/>
          <p:cNvCxnSpPr>
            <a:cxnSpLocks noChangeShapeType="1"/>
            <a:stCxn id="27661" idx="3"/>
            <a:endCxn id="27663" idx="0"/>
          </p:cNvCxnSpPr>
          <p:nvPr/>
        </p:nvCxnSpPr>
        <p:spPr bwMode="auto">
          <a:xfrm flipH="1">
            <a:off x="7826375" y="3213100"/>
            <a:ext cx="247650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494609" name="Oval 17"/>
          <p:cNvSpPr>
            <a:spLocks noChangeArrowheads="1"/>
          </p:cNvSpPr>
          <p:nvPr/>
        </p:nvSpPr>
        <p:spPr bwMode="auto">
          <a:xfrm>
            <a:off x="6326188" y="267335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494610" name="AutoShape 18"/>
          <p:cNvSpPr>
            <a:spLocks noChangeArrowheads="1"/>
          </p:cNvSpPr>
          <p:nvPr/>
        </p:nvSpPr>
        <p:spPr bwMode="auto">
          <a:xfrm rot="2700000">
            <a:off x="6705600" y="4724400"/>
            <a:ext cx="838200" cy="838200"/>
          </a:xfrm>
          <a:prstGeom prst="plus">
            <a:avLst>
              <a:gd name="adj" fmla="val 43421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94611" name="Oval 19"/>
          <p:cNvSpPr>
            <a:spLocks noChangeArrowheads="1"/>
          </p:cNvSpPr>
          <p:nvPr/>
        </p:nvSpPr>
        <p:spPr bwMode="auto">
          <a:xfrm>
            <a:off x="6858000" y="4648200"/>
            <a:ext cx="609600" cy="914400"/>
          </a:xfrm>
          <a:prstGeom prst="ellips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494612" name="AutoShape 20"/>
          <p:cNvSpPr>
            <a:spLocks noChangeArrowheads="1"/>
          </p:cNvSpPr>
          <p:nvPr/>
        </p:nvSpPr>
        <p:spPr bwMode="auto">
          <a:xfrm rot="-1223125">
            <a:off x="6629400" y="3352800"/>
            <a:ext cx="304800" cy="1219200"/>
          </a:xfrm>
          <a:prstGeom prst="up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46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946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609" grpId="0" animBg="1" autoUpdateAnimBg="0"/>
      <p:bldP spid="494610" grpId="0" animBg="1"/>
      <p:bldP spid="494611" grpId="0" animBg="1"/>
      <p:bldP spid="4946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Exercise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Show the BST that results when</a:t>
            </a:r>
            <a:br>
              <a:rPr lang="en-US"/>
            </a:br>
            <a:r>
              <a:rPr lang="en-US"/>
              <a:t>you delete 5 from this tree</a:t>
            </a:r>
          </a:p>
          <a:p>
            <a:pPr lvl="1">
              <a:defRPr/>
            </a:pPr>
            <a:r>
              <a:rPr lang="en-US"/>
              <a:t>(use “min on right” rule)</a:t>
            </a:r>
          </a:p>
          <a:p>
            <a:pPr>
              <a:defRPr/>
            </a:pPr>
            <a:r>
              <a:rPr lang="en-US"/>
              <a:t>Show the BST that results</a:t>
            </a:r>
            <a:br>
              <a:rPr lang="en-US"/>
            </a:br>
            <a:r>
              <a:rPr lang="en-US"/>
              <a:t>when you delete 7 from this tree</a:t>
            </a:r>
          </a:p>
          <a:p>
            <a:pPr lvl="1">
              <a:defRPr/>
            </a:pPr>
            <a:r>
              <a:rPr lang="en-US"/>
              <a:t>use “min on right” rule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6883400" y="19812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6326188" y="267493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6705600" y="3429000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5973763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</a:t>
            </a:r>
          </a:p>
        </p:txBody>
      </p:sp>
      <p:cxnSp>
        <p:nvCxnSpPr>
          <p:cNvPr id="28680" name="AutoShape 8"/>
          <p:cNvCxnSpPr>
            <a:cxnSpLocks noChangeShapeType="1"/>
            <a:stCxn id="28676" idx="3"/>
            <a:endCxn id="28677" idx="0"/>
          </p:cNvCxnSpPr>
          <p:nvPr/>
        </p:nvCxnSpPr>
        <p:spPr bwMode="auto">
          <a:xfrm flipH="1">
            <a:off x="6532563" y="2513013"/>
            <a:ext cx="411162" cy="16192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8681" name="AutoShape 9"/>
          <p:cNvCxnSpPr>
            <a:cxnSpLocks noChangeShapeType="1"/>
            <a:stCxn id="28677" idx="5"/>
            <a:endCxn id="28678" idx="0"/>
          </p:cNvCxnSpPr>
          <p:nvPr/>
        </p:nvCxnSpPr>
        <p:spPr bwMode="auto">
          <a:xfrm>
            <a:off x="6678613" y="3206750"/>
            <a:ext cx="233362" cy="22225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cxnSp>
        <p:nvCxnSpPr>
          <p:cNvPr id="28682" name="AutoShape 10"/>
          <p:cNvCxnSpPr>
            <a:cxnSpLocks noChangeShapeType="1"/>
            <a:stCxn id="28677" idx="3"/>
            <a:endCxn id="28679" idx="0"/>
          </p:cNvCxnSpPr>
          <p:nvPr/>
        </p:nvCxnSpPr>
        <p:spPr bwMode="auto">
          <a:xfrm flipH="1">
            <a:off x="6180138" y="3206750"/>
            <a:ext cx="206375" cy="22383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8683" name="Oval 12"/>
          <p:cNvSpPr>
            <a:spLocks noChangeArrowheads="1"/>
          </p:cNvSpPr>
          <p:nvPr/>
        </p:nvSpPr>
        <p:spPr bwMode="auto">
          <a:xfrm>
            <a:off x="7753350" y="2681288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12</a:t>
            </a:r>
          </a:p>
        </p:txBody>
      </p:sp>
      <p:cxnSp>
        <p:nvCxnSpPr>
          <p:cNvPr id="28684" name="AutoShape 13"/>
          <p:cNvCxnSpPr>
            <a:cxnSpLocks noChangeShapeType="1"/>
            <a:stCxn id="28676" idx="5"/>
            <a:endCxn id="28683" idx="0"/>
          </p:cNvCxnSpPr>
          <p:nvPr/>
        </p:nvCxnSpPr>
        <p:spPr bwMode="auto">
          <a:xfrm>
            <a:off x="7235825" y="2513013"/>
            <a:ext cx="831850" cy="168275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8685" name="Oval 14"/>
          <p:cNvSpPr>
            <a:spLocks noChangeArrowheads="1"/>
          </p:cNvSpPr>
          <p:nvPr/>
        </p:nvSpPr>
        <p:spPr bwMode="auto">
          <a:xfrm>
            <a:off x="7391400" y="3430588"/>
            <a:ext cx="4127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9</a:t>
            </a:r>
          </a:p>
        </p:txBody>
      </p:sp>
      <p:cxnSp>
        <p:nvCxnSpPr>
          <p:cNvPr id="28686" name="AutoShape 15"/>
          <p:cNvCxnSpPr>
            <a:cxnSpLocks noChangeShapeType="1"/>
            <a:stCxn id="28683" idx="3"/>
            <a:endCxn id="28685" idx="0"/>
          </p:cNvCxnSpPr>
          <p:nvPr/>
        </p:nvCxnSpPr>
        <p:spPr bwMode="auto">
          <a:xfrm flipH="1">
            <a:off x="7597775" y="3213100"/>
            <a:ext cx="247650" cy="217488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  <p:sp>
        <p:nvSpPr>
          <p:cNvPr id="28687" name="Oval 17"/>
          <p:cNvSpPr>
            <a:spLocks noChangeArrowheads="1"/>
          </p:cNvSpPr>
          <p:nvPr/>
        </p:nvSpPr>
        <p:spPr bwMode="auto">
          <a:xfrm>
            <a:off x="7620000" y="4191000"/>
            <a:ext cx="628650" cy="622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11</a:t>
            </a:r>
          </a:p>
        </p:txBody>
      </p:sp>
      <p:cxnSp>
        <p:nvCxnSpPr>
          <p:cNvPr id="28688" name="AutoShape 18"/>
          <p:cNvCxnSpPr>
            <a:cxnSpLocks noChangeShapeType="1"/>
            <a:stCxn id="28685" idx="5"/>
            <a:endCxn id="28687" idx="0"/>
          </p:cNvCxnSpPr>
          <p:nvPr/>
        </p:nvCxnSpPr>
        <p:spPr bwMode="auto">
          <a:xfrm>
            <a:off x="7743825" y="3962400"/>
            <a:ext cx="190500" cy="22860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BST delete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Returns true if deleted, false otherwise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delete(E 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) {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</a:t>
            </a:r>
            <a:r>
              <a:rPr lang="en-CA" sz="2400" dirty="0" err="1">
                <a:solidFill>
                  <a:srgbClr val="8C5032"/>
                </a:solidFill>
              </a:rPr>
              <a:t>int</a:t>
            </a:r>
            <a:r>
              <a:rPr lang="en-CA" sz="2400" dirty="0">
                <a:solidFill>
                  <a:srgbClr val="8C5032"/>
                </a:solidFill>
              </a:rPr>
              <a:t> </a:t>
            </a:r>
            <a:r>
              <a:rPr lang="en-CA" sz="2400" dirty="0" err="1">
                <a:solidFill>
                  <a:srgbClr val="8C5032"/>
                </a:solidFill>
              </a:rPr>
              <a:t>oldCount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root = </a:t>
            </a:r>
            <a:r>
              <a:rPr lang="en-CA" sz="2400" dirty="0" err="1">
                <a:solidFill>
                  <a:srgbClr val="8C5032"/>
                </a:solidFill>
              </a:rPr>
              <a:t>deleteNode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root);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 &lt; </a:t>
            </a:r>
            <a:r>
              <a:rPr lang="en-CA" sz="2400" dirty="0" err="1">
                <a:solidFill>
                  <a:srgbClr val="8C5032"/>
                </a:solidFill>
              </a:rPr>
              <a:t>oldCount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pPr>
              <a:defRPr/>
            </a:pPr>
            <a:r>
              <a:rPr lang="en-CA" dirty="0" err="1"/>
              <a:t>deleteNode</a:t>
            </a:r>
            <a:r>
              <a:rPr lang="en-CA" dirty="0"/>
              <a:t> is similar to </a:t>
            </a:r>
            <a:r>
              <a:rPr lang="en-CA" dirty="0" err="1"/>
              <a:t>insertNode</a:t>
            </a:r>
            <a:endParaRPr lang="en-CA" dirty="0"/>
          </a:p>
          <a:p>
            <a:pPr lvl="1">
              <a:defRPr/>
            </a:pPr>
            <a:r>
              <a:rPr lang="en-CA" dirty="0"/>
              <a:t>more complicated when find the item, </a:t>
            </a:r>
            <a:r>
              <a:rPr lang="en-CA" dirty="0" err="1"/>
              <a:t>tho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Lists </a:t>
            </a:r>
            <a:r>
              <a:rPr lang="en-CA" i="1"/>
              <a:t>vs</a:t>
            </a:r>
            <a:r>
              <a:rPr lang="en-CA"/>
              <a:t>.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531100" algn="r"/>
              </a:tabLst>
              <a:defRPr/>
            </a:pPr>
            <a:r>
              <a:rPr lang="en-CA" dirty="0"/>
              <a:t>List elements allow duplicates; Sets do not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list1	[a, b, c, a, b, d, a, a, a, a, b, z]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set1	[a, b, c, d, z]</a:t>
            </a:r>
          </a:p>
          <a:p>
            <a:pPr>
              <a:tabLst>
                <a:tab pos="7531100" algn="r"/>
              </a:tabLst>
              <a:defRPr/>
            </a:pPr>
            <a:r>
              <a:rPr lang="en-CA" dirty="0"/>
              <a:t>Client puts List elements in order; computer chooses order for Set elements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list1.add("e");	[a, b, c, a, b, d, a, a, a, a, b, z, e]</a:t>
            </a:r>
          </a:p>
          <a:p>
            <a:pPr lvl="1">
              <a:tabLst>
                <a:tab pos="7531100" algn="r"/>
              </a:tabLst>
              <a:defRPr/>
            </a:pPr>
            <a:r>
              <a:rPr lang="en-CA" dirty="0"/>
              <a:t>set1.add("e");	[a, b, c, d, e, z]</a:t>
            </a:r>
          </a:p>
          <a:p>
            <a:pPr>
              <a:tabLst>
                <a:tab pos="7531100" algn="r"/>
              </a:tabLst>
              <a:defRPr/>
            </a:pPr>
            <a:r>
              <a:rPr lang="en-CA" dirty="0"/>
              <a:t>Set interface implemented by (</a:t>
            </a:r>
            <a:r>
              <a:rPr lang="en-CA" i="1" dirty="0"/>
              <a:t>e</a:t>
            </a:r>
            <a:r>
              <a:rPr lang="en-CA" dirty="0"/>
              <a:t>.</a:t>
            </a:r>
            <a:r>
              <a:rPr lang="en-CA" i="1" dirty="0"/>
              <a:t>g</a:t>
            </a:r>
            <a:r>
              <a:rPr lang="en-CA" dirty="0"/>
              <a:t>.) </a:t>
            </a:r>
            <a:r>
              <a:rPr lang="en-CA" dirty="0" err="1"/>
              <a:t>TreeSet</a:t>
            </a:r>
            <a:endParaRPr lang="en-C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Average complexity:</a:t>
            </a:r>
          </a:p>
          <a:p>
            <a:pPr lvl="1">
              <a:defRPr/>
            </a:pPr>
            <a:r>
              <a:rPr lang="en-CA" dirty="0"/>
              <a:t>on average tree is pretty balanced</a:t>
            </a:r>
          </a:p>
          <a:p>
            <a:pPr lvl="1">
              <a:defRPr/>
            </a:pPr>
            <a:r>
              <a:rPr lang="en-CA" dirty="0"/>
              <a:t>contains, insert and delete all O(</a:t>
            </a:r>
            <a:r>
              <a:rPr lang="en-CA" i="1" dirty="0"/>
              <a:t>log</a:t>
            </a:r>
            <a:r>
              <a:rPr lang="en-CA" dirty="0"/>
              <a:t> N)</a:t>
            </a:r>
          </a:p>
          <a:p>
            <a:pPr>
              <a:defRPr/>
            </a:pPr>
            <a:r>
              <a:rPr lang="en-CA" dirty="0"/>
              <a:t>Worst case complexity:</a:t>
            </a:r>
          </a:p>
          <a:p>
            <a:pPr lvl="1">
              <a:defRPr/>
            </a:pPr>
            <a:r>
              <a:rPr lang="en-CA" dirty="0"/>
              <a:t>insert data in order </a:t>
            </a:r>
            <a:r>
              <a:rPr lang="en-CA" dirty="0">
                <a:sym typeface="Wingdings" pitchFamily="2" charset="2"/>
              </a:rPr>
              <a:t> one long list</a:t>
            </a:r>
          </a:p>
          <a:p>
            <a:pPr lvl="1">
              <a:defRPr/>
            </a:pPr>
            <a:r>
              <a:rPr lang="en-CA" dirty="0">
                <a:sym typeface="Wingdings" pitchFamily="2" charset="2"/>
              </a:rPr>
              <a:t>contains, insert and delete all O(N)</a:t>
            </a:r>
          </a:p>
          <a:p>
            <a:pPr>
              <a:defRPr/>
            </a:pPr>
            <a:r>
              <a:rPr lang="en-CA" dirty="0">
                <a:sym typeface="Wingdings" pitchFamily="2" charset="2"/>
              </a:rPr>
              <a:t>There are ways to balance trees</a:t>
            </a:r>
          </a:p>
          <a:p>
            <a:pPr lvl="1">
              <a:defRPr/>
            </a:pPr>
            <a:r>
              <a:rPr lang="en-CA" dirty="0">
                <a:sym typeface="Wingdings" pitchFamily="2" charset="2"/>
              </a:rPr>
              <a:t>Java uses Red-Black trees</a:t>
            </a:r>
            <a:endParaRPr lang="en-CA" dirty="0"/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E3510-51C5-304C-FB0B-7F66C6FF5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Implementing Bag with a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4DB63-59F8-318B-CF99-36EA3A82A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Like a set, but with a counter for repeats</a:t>
            </a:r>
          </a:p>
          <a:p>
            <a:pPr lvl="1"/>
            <a:r>
              <a:rPr lang="en-CA" dirty="0"/>
              <a:t>like a </a:t>
            </a:r>
            <a:r>
              <a:rPr lang="en-CA" dirty="0" err="1"/>
              <a:t>TreeMap</a:t>
            </a:r>
            <a:endParaRPr lang="en-CA" dirty="0"/>
          </a:p>
          <a:p>
            <a:r>
              <a:rPr lang="en-CA" dirty="0"/>
              <a:t>Map from base type (E)</a:t>
            </a:r>
            <a:br>
              <a:rPr lang="en-CA" dirty="0"/>
            </a:br>
            <a:r>
              <a:rPr lang="en-CA" dirty="0"/>
              <a:t>to Integer (count)</a:t>
            </a:r>
          </a:p>
          <a:p>
            <a:pPr lvl="1"/>
            <a:r>
              <a:rPr lang="en-CA" dirty="0"/>
              <a:t>add creates a node or</a:t>
            </a:r>
            <a:br>
              <a:rPr lang="en-CA" dirty="0"/>
            </a:br>
            <a:r>
              <a:rPr lang="en-CA" dirty="0"/>
              <a:t>adds one to an existing node</a:t>
            </a:r>
          </a:p>
          <a:p>
            <a:pPr lvl="1"/>
            <a:r>
              <a:rPr lang="en-CA" dirty="0"/>
              <a:t>remove subtracts one from an existing node, deleting the node when it falls to zero</a:t>
            </a:r>
          </a:p>
          <a:p>
            <a:endParaRPr lang="en-CA" dirty="0"/>
          </a:p>
        </p:txBody>
      </p:sp>
      <p:sp>
        <p:nvSpPr>
          <p:cNvPr id="5" name="Oval 38">
            <a:extLst>
              <a:ext uri="{FF2B5EF4-FFF2-40B4-BE49-F238E27FC236}">
                <a16:creationId xmlns:a16="http://schemas.microsoft.com/office/drawing/2014/main" id="{3D2D83B9-0308-58C1-C193-A28CA41CF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67000"/>
            <a:ext cx="3276600" cy="2057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" name="Text Box 39">
            <a:extLst>
              <a:ext uri="{FF2B5EF4-FFF2-40B4-BE49-F238E27FC236}">
                <a16:creationId xmlns:a16="http://schemas.microsoft.com/office/drawing/2014/main" id="{8D64AB91-94C0-19C0-371B-8DC378E7C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992" y="2916721"/>
            <a:ext cx="1205372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lion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2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7" name="Text Box 40">
            <a:extLst>
              <a:ext uri="{FF2B5EF4-FFF2-40B4-BE49-F238E27FC236}">
                <a16:creationId xmlns:a16="http://schemas.microsoft.com/office/drawing/2014/main" id="{A715869D-5AFC-7CC4-9C4F-80B0D0F9B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679" y="3024809"/>
            <a:ext cx="1180223" cy="4658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cat</a:t>
            </a:r>
            <a:r>
              <a:rPr lang="en-US" sz="2000">
                <a:latin typeface="Courier New" pitchFamily="49" charset="0"/>
                <a:sym typeface="Wingdings" pitchFamily="2" charset="2"/>
              </a:rPr>
              <a:t>3</a:t>
            </a:r>
            <a:endParaRPr lang="en-US" sz="2000">
              <a:latin typeface="Courier New" pitchFamily="49" charset="0"/>
            </a:endParaRPr>
          </a:p>
        </p:txBody>
      </p:sp>
      <p:sp>
        <p:nvSpPr>
          <p:cNvPr id="8" name="Text Box 41">
            <a:extLst>
              <a:ext uri="{FF2B5EF4-FFF2-40B4-BE49-F238E27FC236}">
                <a16:creationId xmlns:a16="http://schemas.microsoft.com/office/drawing/2014/main" id="{45BDF560-4AA0-328F-334F-E0FE7201C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7598" y="4079599"/>
            <a:ext cx="1514350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walrus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</a:t>
            </a:r>
            <a:r>
              <a:rPr lang="en-US" sz="2000" dirty="0">
                <a:latin typeface="Courier New" pitchFamily="49" charset="0"/>
              </a:rPr>
              <a:t>1</a:t>
            </a:r>
          </a:p>
        </p:txBody>
      </p:sp>
      <p:sp>
        <p:nvSpPr>
          <p:cNvPr id="9" name="Text Box 42">
            <a:extLst>
              <a:ext uri="{FF2B5EF4-FFF2-40B4-BE49-F238E27FC236}">
                <a16:creationId xmlns:a16="http://schemas.microsoft.com/office/drawing/2014/main" id="{C00872C1-5B14-4029-FD9F-FD0507954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467" y="3382617"/>
            <a:ext cx="1821531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elephant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3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0" name="Text Box 43">
            <a:extLst>
              <a:ext uri="{FF2B5EF4-FFF2-40B4-BE49-F238E27FC236}">
                <a16:creationId xmlns:a16="http://schemas.microsoft.com/office/drawing/2014/main" id="{B0641928-B2B9-49C9-46DE-650F2D227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679" y="3721790"/>
            <a:ext cx="1180223" cy="4658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dog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7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1" name="Text Box 44">
            <a:extLst>
              <a:ext uri="{FF2B5EF4-FFF2-40B4-BE49-F238E27FC236}">
                <a16:creationId xmlns:a16="http://schemas.microsoft.com/office/drawing/2014/main" id="{4227B1B1-BA2B-CBA1-706C-8E5B5EA31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463" y="3740426"/>
            <a:ext cx="1052680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elf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2" name="Text Box 42">
            <a:extLst>
              <a:ext uri="{FF2B5EF4-FFF2-40B4-BE49-F238E27FC236}">
                <a16:creationId xmlns:a16="http://schemas.microsoft.com/office/drawing/2014/main" id="{E38AF7D9-78DA-3ECD-6D36-F060B5668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467" y="3382617"/>
            <a:ext cx="1821531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elephant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4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Text Box 43">
            <a:extLst>
              <a:ext uri="{FF2B5EF4-FFF2-40B4-BE49-F238E27FC236}">
                <a16:creationId xmlns:a16="http://schemas.microsoft.com/office/drawing/2014/main" id="{9E7B5257-8675-FEEA-47DE-D790992C9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7166" y="3353599"/>
            <a:ext cx="10518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ant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4" name="Text Box 43">
            <a:extLst>
              <a:ext uri="{FF2B5EF4-FFF2-40B4-BE49-F238E27FC236}">
                <a16:creationId xmlns:a16="http://schemas.microsoft.com/office/drawing/2014/main" id="{1AD78D90-4A4C-8D9C-539C-5868C66A4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679" y="3721790"/>
            <a:ext cx="105189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dog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6</a:t>
            </a:r>
            <a:endParaRPr lang="en-US" sz="20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22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AD357-EF35-0E98-455A-C61BA102C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TreeBag</a:t>
            </a:r>
            <a:r>
              <a:rPr lang="en-CA" dirty="0"/>
              <a:t> Instance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77A2C-7AD6-6338-976D-C9DF5263D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public class </a:t>
            </a:r>
            <a:r>
              <a:rPr lang="en-CA" sz="2400" dirty="0" err="1">
                <a:solidFill>
                  <a:srgbClr val="8C5032"/>
                </a:solidFill>
              </a:rPr>
              <a:t>TreeBag</a:t>
            </a:r>
            <a:r>
              <a:rPr lang="en-CA" sz="2400" dirty="0">
                <a:solidFill>
                  <a:srgbClr val="8C5032"/>
                </a:solidFill>
              </a:rPr>
              <a:t>&lt;E&gt; implements Bag&lt;E&gt;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private root Node;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private int </a:t>
            </a:r>
            <a:r>
              <a:rPr lang="en-CA" sz="2400" dirty="0" err="1">
                <a:solidFill>
                  <a:srgbClr val="8C5032"/>
                </a:solidFill>
              </a:rPr>
              <a:t>numInBag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private Comparator&lt;E&gt; comp;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	…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private class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E data;		</a:t>
            </a:r>
            <a:r>
              <a:rPr lang="en-CA" sz="2400" i="1" dirty="0">
                <a:solidFill>
                  <a:srgbClr val="8C5032"/>
                </a:solidFill>
              </a:rPr>
              <a:t>// an item in the Bag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Integer count;	</a:t>
            </a:r>
            <a:r>
              <a:rPr lang="en-CA" sz="2400" i="1" dirty="0">
                <a:solidFill>
                  <a:srgbClr val="8C5032"/>
                </a:solidFill>
              </a:rPr>
              <a:t>// how many times in the Bag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left;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right;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pPr lvl="1">
              <a:buNone/>
              <a:defRPr/>
            </a:pPr>
            <a:endParaRPr lang="en-CA" sz="2400" dirty="0">
              <a:solidFill>
                <a:srgbClr val="8C50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0840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1260C-0810-C7C6-F4C3-94D555F7E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Constructors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3E43B-00C7-CB6D-8CDA-ED4F7F55B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Primary constructor requires a Comparator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TreeBag</a:t>
            </a:r>
            <a:r>
              <a:rPr lang="en-CA" sz="2400" dirty="0">
                <a:solidFill>
                  <a:srgbClr val="8C5032"/>
                </a:solidFill>
              </a:rPr>
              <a:t>(Comparator&lt;? super E&gt;</a:t>
            </a:r>
            <a:r>
              <a:rPr lang="en-CA" sz="2400" dirty="0" err="1">
                <a:solidFill>
                  <a:srgbClr val="8C5032"/>
                </a:solidFill>
              </a:rPr>
              <a:t>reqComp</a:t>
            </a:r>
            <a:r>
              <a:rPr lang="en-CA" sz="2400" dirty="0">
                <a:solidFill>
                  <a:srgbClr val="8C5032"/>
                </a:solidFill>
              </a:rPr>
              <a:t>)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root = null;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</a:t>
            </a:r>
            <a:r>
              <a:rPr lang="en-CA" sz="2400" dirty="0" err="1">
                <a:solidFill>
                  <a:srgbClr val="8C5032"/>
                </a:solidFill>
              </a:rPr>
              <a:t>numInBag</a:t>
            </a:r>
            <a:r>
              <a:rPr lang="en-CA" sz="2400" dirty="0">
                <a:solidFill>
                  <a:srgbClr val="8C5032"/>
                </a:solidFill>
              </a:rPr>
              <a:t> = 0;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comp = </a:t>
            </a:r>
            <a:r>
              <a:rPr lang="en-CA" sz="2400" dirty="0" err="1">
                <a:solidFill>
                  <a:srgbClr val="8C5032"/>
                </a:solidFill>
              </a:rPr>
              <a:t>reqComp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r>
              <a:rPr lang="en-CA" dirty="0"/>
              <a:t>Use null for the default comparator</a:t>
            </a:r>
            <a:endParaRPr lang="en-CA" sz="2000" dirty="0">
              <a:solidFill>
                <a:srgbClr val="8C5032"/>
              </a:solidFill>
            </a:endParaRPr>
          </a:p>
          <a:p>
            <a:pPr lvl="1"/>
            <a:r>
              <a:rPr lang="en-CA" dirty="0"/>
              <a:t>will need a special method to compare items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public </a:t>
            </a:r>
            <a:r>
              <a:rPr lang="en-CA" sz="2400" dirty="0" err="1">
                <a:solidFill>
                  <a:srgbClr val="8C5032"/>
                </a:solidFill>
              </a:rPr>
              <a:t>TreeBag</a:t>
            </a:r>
            <a:r>
              <a:rPr lang="en-CA" sz="2400" dirty="0">
                <a:solidFill>
                  <a:srgbClr val="8C5032"/>
                </a:solidFill>
              </a:rPr>
              <a:t>()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this(null);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497303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B235-7AF0-0C70-82F1-1AC9EF47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add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B6F22-B8AC-C932-3E59-22593723F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8305800" cy="4114800"/>
          </a:xfrm>
        </p:spPr>
        <p:txBody>
          <a:bodyPr/>
          <a:lstStyle/>
          <a:p>
            <a:r>
              <a:rPr lang="en-CA" dirty="0"/>
              <a:t>Similar to insert for BSTs</a:t>
            </a:r>
          </a:p>
          <a:p>
            <a:pPr lvl="1"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private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</a:t>
            </a:r>
            <a:r>
              <a:rPr lang="en-CA" sz="2400" dirty="0" err="1">
                <a:solidFill>
                  <a:srgbClr val="8C5032"/>
                </a:solidFill>
              </a:rPr>
              <a:t>insertItem</a:t>
            </a:r>
            <a:r>
              <a:rPr lang="en-CA" sz="2400" dirty="0">
                <a:solidFill>
                  <a:srgbClr val="8C5032"/>
                </a:solidFill>
              </a:rPr>
              <a:t>(E 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cur) {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if (cur == null) {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++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502285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return new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);	</a:t>
            </a:r>
            <a:r>
              <a:rPr lang="en-CA" sz="2400" i="1" dirty="0">
                <a:solidFill>
                  <a:srgbClr val="8C5032"/>
                </a:solidFill>
              </a:rPr>
              <a:t>// initializes count to 1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502285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502285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int c = compare(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cur.data</a:t>
            </a:r>
            <a:r>
              <a:rPr lang="en-CA" sz="2400" dirty="0">
                <a:solidFill>
                  <a:srgbClr val="8C5032"/>
                </a:solidFill>
              </a:rPr>
              <a:t>);	</a:t>
            </a:r>
            <a:r>
              <a:rPr lang="en-CA" sz="2400" i="1" dirty="0">
                <a:solidFill>
                  <a:srgbClr val="8C5032"/>
                </a:solidFill>
              </a:rPr>
              <a:t>// needs to be written</a:t>
            </a:r>
            <a:endParaRPr lang="en-CA" sz="2400" dirty="0">
              <a:solidFill>
                <a:srgbClr val="8C5032"/>
              </a:solidFill>
            </a:endParaRP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if (c &lt; 0)	{	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insertItem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);	}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else if (c &gt; 0)	{	</a:t>
            </a:r>
            <a:r>
              <a:rPr lang="en-CA" sz="2400" dirty="0" err="1">
                <a:solidFill>
                  <a:srgbClr val="8C5032"/>
                </a:solidFill>
              </a:rPr>
              <a:t>cur.right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insertItem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anItem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cur.right</a:t>
            </a:r>
            <a:r>
              <a:rPr lang="en-CA" sz="2400" dirty="0">
                <a:solidFill>
                  <a:srgbClr val="8C5032"/>
                </a:solidFill>
              </a:rPr>
              <a:t>);	}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else 	{ ++</a:t>
            </a:r>
            <a:r>
              <a:rPr lang="en-CA" sz="2400" dirty="0" err="1">
                <a:solidFill>
                  <a:srgbClr val="8C5032"/>
                </a:solidFill>
              </a:rPr>
              <a:t>cur.count</a:t>
            </a:r>
            <a:r>
              <a:rPr lang="en-CA" sz="2400" dirty="0">
                <a:solidFill>
                  <a:srgbClr val="8C5032"/>
                </a:solidFill>
              </a:rPr>
              <a:t>; ++</a:t>
            </a:r>
            <a:r>
              <a:rPr lang="en-CA" sz="2400" dirty="0" err="1">
                <a:solidFill>
                  <a:srgbClr val="8C5032"/>
                </a:solidFill>
              </a:rPr>
              <a:t>numInTree</a:t>
            </a:r>
            <a:r>
              <a:rPr lang="en-CA" sz="2400" dirty="0">
                <a:solidFill>
                  <a:srgbClr val="8C5032"/>
                </a:solidFill>
              </a:rPr>
              <a:t>; }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cur;</a:t>
            </a:r>
          </a:p>
          <a:p>
            <a:pPr lvl="1">
              <a:spcBef>
                <a:spcPts val="0"/>
              </a:spcBef>
              <a:buNone/>
              <a:tabLst>
                <a:tab pos="2517775" algn="l"/>
                <a:tab pos="2743200" algn="l"/>
                <a:tab pos="7777163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503538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CDBD-2AE4-2D43-CDA7-C107E87D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compare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51AAE-D275-66E3-1C71-DD4A95703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If comp is defined, use it</a:t>
            </a:r>
          </a:p>
          <a:p>
            <a:r>
              <a:rPr lang="en-CA" dirty="0"/>
              <a:t>Otherwise, assume base type is Comparable</a:t>
            </a:r>
          </a:p>
          <a:p>
            <a:pPr lvl="1"/>
            <a:r>
              <a:rPr lang="en-CA" dirty="0"/>
              <a:t>will throw a </a:t>
            </a:r>
            <a:r>
              <a:rPr lang="en-CA" dirty="0" err="1"/>
              <a:t>ClassCastException</a:t>
            </a:r>
            <a:r>
              <a:rPr lang="en-CA" dirty="0"/>
              <a:t> if it’s not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private int compare(E left, E right) {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if (comp != null) {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    return </a:t>
            </a:r>
            <a:r>
              <a:rPr lang="en-CA" sz="2400" b="1" dirty="0" err="1">
                <a:solidFill>
                  <a:srgbClr val="8C5032"/>
                </a:solidFill>
              </a:rPr>
              <a:t>comp.compare</a:t>
            </a:r>
            <a:r>
              <a:rPr lang="en-CA" sz="2400" dirty="0">
                <a:solidFill>
                  <a:srgbClr val="8C5032"/>
                </a:solidFill>
              </a:rPr>
              <a:t>(left, right);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} else {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    return </a:t>
            </a:r>
            <a:r>
              <a:rPr lang="en-CA" sz="2400" b="1" dirty="0">
                <a:solidFill>
                  <a:srgbClr val="8C5032"/>
                </a:solidFill>
              </a:rPr>
              <a:t>((Comparable&lt;? super  E&gt;)left)</a:t>
            </a:r>
            <a:br>
              <a:rPr lang="en-CA" sz="2400" b="1" dirty="0">
                <a:solidFill>
                  <a:srgbClr val="8C5032"/>
                </a:solidFill>
              </a:rPr>
            </a:br>
            <a:r>
              <a:rPr lang="en-CA" sz="2400" dirty="0">
                <a:solidFill>
                  <a:srgbClr val="8C5032"/>
                </a:solidFill>
              </a:rPr>
              <a:t>                .</a:t>
            </a:r>
            <a:r>
              <a:rPr lang="en-CA" sz="2400" dirty="0" err="1">
                <a:solidFill>
                  <a:srgbClr val="8C5032"/>
                </a:solidFill>
              </a:rPr>
              <a:t>compareTo</a:t>
            </a:r>
            <a:r>
              <a:rPr lang="en-CA" sz="2400" dirty="0">
                <a:solidFill>
                  <a:srgbClr val="8C5032"/>
                </a:solidFill>
              </a:rPr>
              <a:t>(right);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}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594627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33560-D986-0694-4360-C2FD23FDF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toArray</a:t>
            </a:r>
            <a:r>
              <a:rPr lang="en-CA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C9792-4FB3-DBBD-CFCB-EFBA529C2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Create an array of the right size</a:t>
            </a:r>
          </a:p>
          <a:p>
            <a:r>
              <a:rPr lang="en-CA" dirty="0"/>
              <a:t>Fill in left side items</a:t>
            </a:r>
          </a:p>
          <a:p>
            <a:r>
              <a:rPr lang="en-CA" dirty="0"/>
              <a:t>Fill in root items</a:t>
            </a:r>
          </a:p>
          <a:p>
            <a:r>
              <a:rPr lang="en-CA" dirty="0"/>
              <a:t>Fill in right side items</a:t>
            </a:r>
          </a:p>
          <a:p>
            <a:endParaRPr lang="en-CA" dirty="0"/>
          </a:p>
          <a:p>
            <a:r>
              <a:rPr lang="en-CA" dirty="0"/>
              <a:t>Need to track where we are in the array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Object[] = new Object[</a:t>
            </a:r>
            <a:r>
              <a:rPr lang="en-CA" sz="2400" dirty="0" err="1">
                <a:solidFill>
                  <a:srgbClr val="8C5032"/>
                </a:solidFill>
              </a:rPr>
              <a:t>numInBag</a:t>
            </a:r>
            <a:r>
              <a:rPr lang="en-CA" sz="2400" dirty="0">
                <a:solidFill>
                  <a:srgbClr val="8C5032"/>
                </a:solidFill>
              </a:rPr>
              <a:t>];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fill(array, 0, root);</a:t>
            </a:r>
          </a:p>
          <a:p>
            <a:pPr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return array;</a:t>
            </a:r>
          </a:p>
        </p:txBody>
      </p:sp>
      <p:sp>
        <p:nvSpPr>
          <p:cNvPr id="5" name="Text Box 39">
            <a:extLst>
              <a:ext uri="{FF2B5EF4-FFF2-40B4-BE49-F238E27FC236}">
                <a16:creationId xmlns:a16="http://schemas.microsoft.com/office/drawing/2014/main" id="{A69B0FB0-7566-3219-2507-FCA11CE1C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118" y="2133600"/>
            <a:ext cx="1205372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lion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2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6" name="Text Box 40">
            <a:extLst>
              <a:ext uri="{FF2B5EF4-FFF2-40B4-BE49-F238E27FC236}">
                <a16:creationId xmlns:a16="http://schemas.microsoft.com/office/drawing/2014/main" id="{57AE240D-5D11-417C-8E5E-794225D93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0320" y="2730588"/>
            <a:ext cx="105189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  <a:latin typeface="Courier New" pitchFamily="49" charset="0"/>
              </a:rPr>
              <a:t>cat</a:t>
            </a:r>
            <a:r>
              <a:rPr lang="en-US" sz="200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3</a:t>
            </a:r>
            <a:endParaRPr lang="en-US" sz="200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7" name="Text Box 41">
            <a:extLst>
              <a:ext uri="{FF2B5EF4-FFF2-40B4-BE49-F238E27FC236}">
                <a16:creationId xmlns:a16="http://schemas.microsoft.com/office/drawing/2014/main" id="{C334B75F-3622-96DC-454D-6F090FF59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4850" y="2730588"/>
            <a:ext cx="1514350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walrus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" name="Text Box 42">
            <a:extLst>
              <a:ext uri="{FF2B5EF4-FFF2-40B4-BE49-F238E27FC236}">
                <a16:creationId xmlns:a16="http://schemas.microsoft.com/office/drawing/2014/main" id="{831F08FA-8873-E7B7-861F-AA04D47A7F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06" y="3327015"/>
            <a:ext cx="182133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elephant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9" name="Text Box 43">
            <a:extLst>
              <a:ext uri="{FF2B5EF4-FFF2-40B4-BE49-F238E27FC236}">
                <a16:creationId xmlns:a16="http://schemas.microsoft.com/office/drawing/2014/main" id="{3EA39002-2B58-B3FB-8A1F-97B282B0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520" y="3923441"/>
            <a:ext cx="10518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dog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2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10" name="Text Box 44">
            <a:extLst>
              <a:ext uri="{FF2B5EF4-FFF2-40B4-BE49-F238E27FC236}">
                <a16:creationId xmlns:a16="http://schemas.microsoft.com/office/drawing/2014/main" id="{4936AF50-51DF-3C80-9F04-338E84A46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840" y="3922880"/>
            <a:ext cx="1052680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elf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4F918356-68A7-D026-F2B0-C996C5323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2120" y="3327015"/>
            <a:ext cx="10518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ant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4EBA8E3-8D63-67ED-8EDD-7DD3D38137AC}"/>
              </a:ext>
            </a:extLst>
          </p:cNvPr>
          <p:cNvCxnSpPr>
            <a:cxnSpLocks/>
            <a:stCxn id="5" idx="1"/>
            <a:endCxn id="6" idx="0"/>
          </p:cNvCxnSpPr>
          <p:nvPr/>
        </p:nvCxnSpPr>
        <p:spPr bwMode="auto">
          <a:xfrm flipH="1">
            <a:off x="6076265" y="2333936"/>
            <a:ext cx="450853" cy="3966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60A0F5-DA6F-11FD-AE51-68839B51CCF1}"/>
              </a:ext>
            </a:extLst>
          </p:cNvPr>
          <p:cNvCxnSpPr>
            <a:cxnSpLocks/>
            <a:stCxn id="5" idx="3"/>
            <a:endCxn id="7" idx="0"/>
          </p:cNvCxnSpPr>
          <p:nvPr/>
        </p:nvCxnSpPr>
        <p:spPr bwMode="auto">
          <a:xfrm>
            <a:off x="7732490" y="2333936"/>
            <a:ext cx="349535" cy="3966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4BBC194-01DE-92FD-8ADF-33C54CAA0234}"/>
              </a:ext>
            </a:extLst>
          </p:cNvPr>
          <p:cNvCxnSpPr>
            <a:cxnSpLocks/>
            <a:stCxn id="6" idx="1"/>
            <a:endCxn id="12" idx="0"/>
          </p:cNvCxnSpPr>
          <p:nvPr/>
        </p:nvCxnSpPr>
        <p:spPr bwMode="auto">
          <a:xfrm flipH="1">
            <a:off x="5238066" y="2930643"/>
            <a:ext cx="312254" cy="3963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D75B014-2476-17E5-610F-283B5B89F77B}"/>
              </a:ext>
            </a:extLst>
          </p:cNvPr>
          <p:cNvCxnSpPr>
            <a:cxnSpLocks/>
            <a:stCxn id="6" idx="3"/>
            <a:endCxn id="8" idx="0"/>
          </p:cNvCxnSpPr>
          <p:nvPr/>
        </p:nvCxnSpPr>
        <p:spPr bwMode="auto">
          <a:xfrm>
            <a:off x="6602210" y="2930643"/>
            <a:ext cx="352462" cy="3963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D81B57B-3412-3221-6439-A6AF50415612}"/>
              </a:ext>
            </a:extLst>
          </p:cNvPr>
          <p:cNvCxnSpPr>
            <a:cxnSpLocks/>
            <a:stCxn id="8" idx="1"/>
            <a:endCxn id="9" idx="0"/>
          </p:cNvCxnSpPr>
          <p:nvPr/>
        </p:nvCxnSpPr>
        <p:spPr bwMode="auto">
          <a:xfrm flipH="1">
            <a:off x="5771466" y="3527070"/>
            <a:ext cx="272540" cy="39637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3AEC82F-BBB9-3BA2-B6D8-50DBEF230A8B}"/>
              </a:ext>
            </a:extLst>
          </p:cNvPr>
          <p:cNvCxnSpPr>
            <a:cxnSpLocks/>
            <a:stCxn id="8" idx="3"/>
            <a:endCxn id="10" idx="0"/>
          </p:cNvCxnSpPr>
          <p:nvPr/>
        </p:nvCxnSpPr>
        <p:spPr bwMode="auto">
          <a:xfrm>
            <a:off x="7865338" y="3527070"/>
            <a:ext cx="282842" cy="39581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BC20DBC-C469-5F75-8AB6-9D84009783A7}"/>
              </a:ext>
            </a:extLst>
          </p:cNvPr>
          <p:cNvGrpSpPr/>
          <p:nvPr/>
        </p:nvGrpSpPr>
        <p:grpSpPr>
          <a:xfrm>
            <a:off x="833376" y="4419600"/>
            <a:ext cx="7624824" cy="381000"/>
            <a:chOff x="457200" y="5029200"/>
            <a:chExt cx="7624824" cy="3810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253F6B8-1B52-7FD3-56AB-9709875A6A5A}"/>
                </a:ext>
              </a:extLst>
            </p:cNvPr>
            <p:cNvSpPr/>
            <p:nvPr/>
          </p:nvSpPr>
          <p:spPr bwMode="auto">
            <a:xfrm>
              <a:off x="457200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2D20D3A-4EE6-385D-1D9F-B81E970A7DAE}"/>
                </a:ext>
              </a:extLst>
            </p:cNvPr>
            <p:cNvSpPr/>
            <p:nvPr/>
          </p:nvSpPr>
          <p:spPr bwMode="auto">
            <a:xfrm>
              <a:off x="1106424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C6B87C2-692D-2C51-D21D-A967708B76F3}"/>
                </a:ext>
              </a:extLst>
            </p:cNvPr>
            <p:cNvSpPr/>
            <p:nvPr/>
          </p:nvSpPr>
          <p:spPr bwMode="auto">
            <a:xfrm>
              <a:off x="1755648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9F81327-6CF8-1284-2F35-73CA3B6C1DB0}"/>
                </a:ext>
              </a:extLst>
            </p:cNvPr>
            <p:cNvSpPr/>
            <p:nvPr/>
          </p:nvSpPr>
          <p:spPr bwMode="auto">
            <a:xfrm>
              <a:off x="2404872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A4B13CF-FF29-C546-CD10-3B245E4B2185}"/>
                </a:ext>
              </a:extLst>
            </p:cNvPr>
            <p:cNvSpPr/>
            <p:nvPr/>
          </p:nvSpPr>
          <p:spPr bwMode="auto">
            <a:xfrm>
              <a:off x="3054096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EF3473B-DDEE-ADF7-DD9C-EBD0963A19FA}"/>
                </a:ext>
              </a:extLst>
            </p:cNvPr>
            <p:cNvSpPr/>
            <p:nvPr/>
          </p:nvSpPr>
          <p:spPr bwMode="auto">
            <a:xfrm>
              <a:off x="3703320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2CF9A46-2F6B-5729-50DB-7923C3681A78}"/>
                </a:ext>
              </a:extLst>
            </p:cNvPr>
            <p:cNvSpPr/>
            <p:nvPr/>
          </p:nvSpPr>
          <p:spPr bwMode="auto">
            <a:xfrm>
              <a:off x="4352544" y="5029200"/>
              <a:ext cx="97536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32BB5E6-C287-5164-7464-117EBF0B8B61}"/>
                </a:ext>
              </a:extLst>
            </p:cNvPr>
            <p:cNvSpPr/>
            <p:nvPr/>
          </p:nvSpPr>
          <p:spPr bwMode="auto">
            <a:xfrm>
              <a:off x="5291328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CB04FE2-317E-34D3-7B82-4E55FD55820D}"/>
                </a:ext>
              </a:extLst>
            </p:cNvPr>
            <p:cNvSpPr/>
            <p:nvPr/>
          </p:nvSpPr>
          <p:spPr bwMode="auto">
            <a:xfrm>
              <a:off x="5940552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0568808-2618-69C5-7099-A8A193FF32C0}"/>
                </a:ext>
              </a:extLst>
            </p:cNvPr>
            <p:cNvSpPr/>
            <p:nvPr/>
          </p:nvSpPr>
          <p:spPr bwMode="auto">
            <a:xfrm>
              <a:off x="6589776" y="50292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14C11ED-D123-5A7C-F6E6-56E20CA25DF1}"/>
                </a:ext>
              </a:extLst>
            </p:cNvPr>
            <p:cNvSpPr/>
            <p:nvPr/>
          </p:nvSpPr>
          <p:spPr bwMode="auto">
            <a:xfrm>
              <a:off x="7238999" y="5029200"/>
              <a:ext cx="843025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3CD6859-618C-1578-81C7-83455E3393B5}"/>
              </a:ext>
            </a:extLst>
          </p:cNvPr>
          <p:cNvGrpSpPr/>
          <p:nvPr/>
        </p:nvGrpSpPr>
        <p:grpSpPr>
          <a:xfrm>
            <a:off x="833376" y="4419600"/>
            <a:ext cx="7624824" cy="381000"/>
            <a:chOff x="594438" y="5715000"/>
            <a:chExt cx="7624824" cy="381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5F9A501-4675-3A8B-4C52-5FC3FC77870D}"/>
                </a:ext>
              </a:extLst>
            </p:cNvPr>
            <p:cNvSpPr/>
            <p:nvPr/>
          </p:nvSpPr>
          <p:spPr bwMode="auto">
            <a:xfrm>
              <a:off x="594438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ant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F21EDB5-BF89-150C-7C3D-15A3F8197516}"/>
                </a:ext>
              </a:extLst>
            </p:cNvPr>
            <p:cNvSpPr/>
            <p:nvPr/>
          </p:nvSpPr>
          <p:spPr bwMode="auto">
            <a:xfrm>
              <a:off x="1243662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cat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4D3872C-19CB-37C1-BBF7-B5D56435AD21}"/>
                </a:ext>
              </a:extLst>
            </p:cNvPr>
            <p:cNvSpPr/>
            <p:nvPr/>
          </p:nvSpPr>
          <p:spPr bwMode="auto">
            <a:xfrm>
              <a:off x="1892886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cat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3839CA4-262D-5307-2AA5-73BBD49678FC}"/>
                </a:ext>
              </a:extLst>
            </p:cNvPr>
            <p:cNvSpPr/>
            <p:nvPr/>
          </p:nvSpPr>
          <p:spPr bwMode="auto">
            <a:xfrm>
              <a:off x="2542110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cat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326CA1D-8800-F372-0334-505F8CE51019}"/>
                </a:ext>
              </a:extLst>
            </p:cNvPr>
            <p:cNvSpPr/>
            <p:nvPr/>
          </p:nvSpPr>
          <p:spPr bwMode="auto">
            <a:xfrm>
              <a:off x="3191334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dog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96640D78-3EA8-F7DA-F3D6-734EA14EFB7E}"/>
                </a:ext>
              </a:extLst>
            </p:cNvPr>
            <p:cNvSpPr/>
            <p:nvPr/>
          </p:nvSpPr>
          <p:spPr bwMode="auto">
            <a:xfrm>
              <a:off x="3840558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dog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2833BED-F4A0-E86E-0025-73C78ED56F18}"/>
                </a:ext>
              </a:extLst>
            </p:cNvPr>
            <p:cNvSpPr/>
            <p:nvPr/>
          </p:nvSpPr>
          <p:spPr bwMode="auto">
            <a:xfrm>
              <a:off x="4489782" y="5715000"/>
              <a:ext cx="97536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elephant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1310EB-2A89-2A41-5FBB-64FE49974C13}"/>
                </a:ext>
              </a:extLst>
            </p:cNvPr>
            <p:cNvSpPr/>
            <p:nvPr/>
          </p:nvSpPr>
          <p:spPr bwMode="auto">
            <a:xfrm>
              <a:off x="5428566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elf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F739906-C6D0-2CF3-E6DC-DA477D5CE875}"/>
                </a:ext>
              </a:extLst>
            </p:cNvPr>
            <p:cNvSpPr/>
            <p:nvPr/>
          </p:nvSpPr>
          <p:spPr bwMode="auto">
            <a:xfrm>
              <a:off x="6077790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lion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C31CFD6-944E-3233-2E07-18326C62ADA5}"/>
                </a:ext>
              </a:extLst>
            </p:cNvPr>
            <p:cNvSpPr/>
            <p:nvPr/>
          </p:nvSpPr>
          <p:spPr bwMode="auto">
            <a:xfrm>
              <a:off x="6727014" y="5715000"/>
              <a:ext cx="685800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lion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7591CE8-46F1-3628-A734-1CCC1D97CF1C}"/>
                </a:ext>
              </a:extLst>
            </p:cNvPr>
            <p:cNvSpPr/>
            <p:nvPr/>
          </p:nvSpPr>
          <p:spPr bwMode="auto">
            <a:xfrm>
              <a:off x="7376237" y="5715000"/>
              <a:ext cx="843025" cy="3810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CA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</a:rPr>
                <a:t>walrus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081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DEC2-2192-A55F-0B9C-936EC61CC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Filling in the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DA386-A938-DC50-025F-EFA69E5A3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Need to </a:t>
            </a:r>
            <a:r>
              <a:rPr lang="en-CA" i="1" dirty="0"/>
              <a:t>traverse</a:t>
            </a:r>
            <a:r>
              <a:rPr lang="en-CA" dirty="0"/>
              <a:t> the tree</a:t>
            </a:r>
          </a:p>
          <a:p>
            <a:pPr lvl="1"/>
            <a:r>
              <a:rPr lang="en-CA" dirty="0"/>
              <a:t>pre-order traversal: root before left before right</a:t>
            </a:r>
          </a:p>
          <a:p>
            <a:pPr lvl="1"/>
            <a:r>
              <a:rPr lang="en-CA" dirty="0"/>
              <a:t>post-order: left before right before root</a:t>
            </a:r>
          </a:p>
          <a:p>
            <a:pPr lvl="1"/>
            <a:r>
              <a:rPr lang="en-CA" dirty="0"/>
              <a:t>in-order: left before root before right</a:t>
            </a:r>
          </a:p>
        </p:txBody>
      </p:sp>
      <p:sp>
        <p:nvSpPr>
          <p:cNvPr id="4" name="Text Box 39">
            <a:extLst>
              <a:ext uri="{FF2B5EF4-FFF2-40B4-BE49-F238E27FC236}">
                <a16:creationId xmlns:a16="http://schemas.microsoft.com/office/drawing/2014/main" id="{5F13A7FA-5752-086F-33C5-E2BDCE199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798" y="4191000"/>
            <a:ext cx="1205372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lion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2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5" name="Text Box 40">
            <a:extLst>
              <a:ext uri="{FF2B5EF4-FFF2-40B4-BE49-F238E27FC236}">
                <a16:creationId xmlns:a16="http://schemas.microsoft.com/office/drawing/2014/main" id="{F340C137-5945-CC1F-95F5-C7FE6800B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787988"/>
            <a:ext cx="105189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accent1"/>
                </a:solidFill>
                <a:latin typeface="Courier New" pitchFamily="49" charset="0"/>
              </a:rPr>
              <a:t>cat</a:t>
            </a:r>
            <a:r>
              <a:rPr lang="en-US" sz="200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3</a:t>
            </a:r>
            <a:endParaRPr lang="en-US" sz="200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6" name="Text Box 41">
            <a:extLst>
              <a:ext uri="{FF2B5EF4-FFF2-40B4-BE49-F238E27FC236}">
                <a16:creationId xmlns:a16="http://schemas.microsoft.com/office/drawing/2014/main" id="{CEE5C366-15C4-8D94-60BB-AAC7374D9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1530" y="4787988"/>
            <a:ext cx="1514350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walrus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7" name="Text Box 42">
            <a:extLst>
              <a:ext uri="{FF2B5EF4-FFF2-40B4-BE49-F238E27FC236}">
                <a16:creationId xmlns:a16="http://schemas.microsoft.com/office/drawing/2014/main" id="{9A714501-758D-9A10-E88C-6383B9CDB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0686" y="5384415"/>
            <a:ext cx="182133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elephant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8" name="Text Box 43">
            <a:extLst>
              <a:ext uri="{FF2B5EF4-FFF2-40B4-BE49-F238E27FC236}">
                <a16:creationId xmlns:a16="http://schemas.microsoft.com/office/drawing/2014/main" id="{CD0FC055-3E07-D980-E9E2-AC5EFA9B2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980841"/>
            <a:ext cx="10518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dog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2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9" name="Text Box 44">
            <a:extLst>
              <a:ext uri="{FF2B5EF4-FFF2-40B4-BE49-F238E27FC236}">
                <a16:creationId xmlns:a16="http://schemas.microsoft.com/office/drawing/2014/main" id="{2D62855A-861C-6C26-1B58-8A3440D6B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520" y="5980280"/>
            <a:ext cx="1052680" cy="4006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elf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sp>
        <p:nvSpPr>
          <p:cNvPr id="10" name="Text Box 43">
            <a:extLst>
              <a:ext uri="{FF2B5EF4-FFF2-40B4-BE49-F238E27FC236}">
                <a16:creationId xmlns:a16="http://schemas.microsoft.com/office/drawing/2014/main" id="{D123C9EC-55F8-7AD3-2BAE-029CB0444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384415"/>
            <a:ext cx="1051891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Courier New" pitchFamily="49" charset="0"/>
              </a:rPr>
              <a:t>ant</a:t>
            </a:r>
            <a:r>
              <a:rPr lang="en-US" sz="2000" dirty="0">
                <a:solidFill>
                  <a:schemeClr val="accent1"/>
                </a:solidFill>
                <a:latin typeface="Courier New" pitchFamily="49" charset="0"/>
                <a:sym typeface="Wingdings" pitchFamily="2" charset="2"/>
              </a:rPr>
              <a:t>1</a:t>
            </a:r>
            <a:endParaRPr lang="en-US" sz="2000" dirty="0">
              <a:solidFill>
                <a:schemeClr val="accent1"/>
              </a:solidFill>
              <a:latin typeface="Courier New" pitchFamily="49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73DFDEE-A174-9362-2E06-2DA732C2C68B}"/>
              </a:ext>
            </a:extLst>
          </p:cNvPr>
          <p:cNvCxnSpPr>
            <a:cxnSpLocks/>
            <a:stCxn id="4" idx="1"/>
            <a:endCxn id="5" idx="0"/>
          </p:cNvCxnSpPr>
          <p:nvPr/>
        </p:nvCxnSpPr>
        <p:spPr bwMode="auto">
          <a:xfrm flipH="1">
            <a:off x="3192945" y="4391336"/>
            <a:ext cx="450853" cy="3966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1D496B-3391-DBB6-5780-656E57263C6D}"/>
              </a:ext>
            </a:extLst>
          </p:cNvPr>
          <p:cNvCxnSpPr>
            <a:cxnSpLocks/>
            <a:stCxn id="4" idx="3"/>
            <a:endCxn id="6" idx="0"/>
          </p:cNvCxnSpPr>
          <p:nvPr/>
        </p:nvCxnSpPr>
        <p:spPr bwMode="auto">
          <a:xfrm>
            <a:off x="4849170" y="4391336"/>
            <a:ext cx="349535" cy="39665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4BDCFC8-B606-2EB3-F8E6-948F423F68B4}"/>
              </a:ext>
            </a:extLst>
          </p:cNvPr>
          <p:cNvCxnSpPr>
            <a:cxnSpLocks/>
            <a:stCxn id="5" idx="1"/>
            <a:endCxn id="10" idx="0"/>
          </p:cNvCxnSpPr>
          <p:nvPr/>
        </p:nvCxnSpPr>
        <p:spPr bwMode="auto">
          <a:xfrm flipH="1">
            <a:off x="2354746" y="4988043"/>
            <a:ext cx="312254" cy="3963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9B54266-ED94-DD4C-FFBA-F9909AC22FEA}"/>
              </a:ext>
            </a:extLst>
          </p:cNvPr>
          <p:cNvCxnSpPr>
            <a:cxnSpLocks/>
            <a:stCxn id="5" idx="3"/>
            <a:endCxn id="7" idx="0"/>
          </p:cNvCxnSpPr>
          <p:nvPr/>
        </p:nvCxnSpPr>
        <p:spPr bwMode="auto">
          <a:xfrm>
            <a:off x="3718890" y="4988043"/>
            <a:ext cx="352462" cy="3963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F9CBE04-27A7-63FF-BA67-305F64910037}"/>
              </a:ext>
            </a:extLst>
          </p:cNvPr>
          <p:cNvCxnSpPr>
            <a:cxnSpLocks/>
            <a:stCxn id="7" idx="1"/>
            <a:endCxn id="8" idx="0"/>
          </p:cNvCxnSpPr>
          <p:nvPr/>
        </p:nvCxnSpPr>
        <p:spPr bwMode="auto">
          <a:xfrm flipH="1">
            <a:off x="2888146" y="5584470"/>
            <a:ext cx="272540" cy="39637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1C8C119-3A3A-6A30-9BBF-D93C14BB7F71}"/>
              </a:ext>
            </a:extLst>
          </p:cNvPr>
          <p:cNvCxnSpPr>
            <a:cxnSpLocks/>
            <a:stCxn id="7" idx="3"/>
            <a:endCxn id="9" idx="0"/>
          </p:cNvCxnSpPr>
          <p:nvPr/>
        </p:nvCxnSpPr>
        <p:spPr bwMode="auto">
          <a:xfrm>
            <a:off x="4982018" y="5584470"/>
            <a:ext cx="282842" cy="39581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371621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AD1B-6B7A-9CE6-90A7-4D660BCF8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fill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DD48F-15A4-26A4-6359-00C2EB68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private int fill(Object[] </a:t>
            </a:r>
            <a:r>
              <a:rPr lang="en-CA" sz="2400" dirty="0" err="1">
                <a:solidFill>
                  <a:srgbClr val="8C5032"/>
                </a:solidFill>
              </a:rPr>
              <a:t>arr</a:t>
            </a:r>
            <a:r>
              <a:rPr lang="en-CA" sz="2400" dirty="0">
                <a:solidFill>
                  <a:srgbClr val="8C5032"/>
                </a:solidFill>
              </a:rPr>
              <a:t>, int 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cur)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if (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 != null)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 = fill(</a:t>
            </a:r>
            <a:r>
              <a:rPr lang="en-CA" sz="2400" dirty="0" err="1">
                <a:solidFill>
                  <a:srgbClr val="8C5032"/>
                </a:solidFill>
              </a:rPr>
              <a:t>arr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for (int </a:t>
            </a:r>
            <a:r>
              <a:rPr lang="en-CA" sz="2400">
                <a:solidFill>
                  <a:srgbClr val="8C5032"/>
                </a:solidFill>
              </a:rPr>
              <a:t>i </a:t>
            </a:r>
            <a:r>
              <a:rPr lang="en-CA" sz="2400" dirty="0">
                <a:solidFill>
                  <a:srgbClr val="8C5032"/>
                </a:solidFill>
              </a:rPr>
              <a:t>= 0; </a:t>
            </a:r>
            <a:r>
              <a:rPr lang="en-CA" sz="2400" dirty="0" err="1">
                <a:solidFill>
                  <a:srgbClr val="8C5032"/>
                </a:solidFill>
              </a:rPr>
              <a:t>i</a:t>
            </a:r>
            <a:r>
              <a:rPr lang="en-CA" sz="2400" dirty="0">
                <a:solidFill>
                  <a:srgbClr val="8C5032"/>
                </a:solidFill>
              </a:rPr>
              <a:t> &lt; </a:t>
            </a:r>
            <a:r>
              <a:rPr lang="en-CA" sz="2400" dirty="0" err="1">
                <a:solidFill>
                  <a:srgbClr val="8C5032"/>
                </a:solidFill>
              </a:rPr>
              <a:t>cur.count</a:t>
            </a:r>
            <a:r>
              <a:rPr lang="en-CA" sz="2400" dirty="0">
                <a:solidFill>
                  <a:srgbClr val="8C5032"/>
                </a:solidFill>
              </a:rPr>
              <a:t>; ++</a:t>
            </a:r>
            <a:r>
              <a:rPr lang="en-CA" sz="2400" dirty="0" err="1">
                <a:solidFill>
                  <a:srgbClr val="8C5032"/>
                </a:solidFill>
              </a:rPr>
              <a:t>i</a:t>
            </a:r>
            <a:r>
              <a:rPr lang="en-CA" sz="2400" dirty="0">
                <a:solidFill>
                  <a:srgbClr val="8C5032"/>
                </a:solidFill>
              </a:rPr>
              <a:t>)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arr</a:t>
            </a:r>
            <a:r>
              <a:rPr lang="en-CA" sz="2400" dirty="0">
                <a:solidFill>
                  <a:srgbClr val="8C5032"/>
                </a:solidFill>
              </a:rPr>
              <a:t>[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++] = </a:t>
            </a:r>
            <a:r>
              <a:rPr lang="en-CA" sz="2400" dirty="0" err="1">
                <a:solidFill>
                  <a:srgbClr val="8C5032"/>
                </a:solidFill>
              </a:rPr>
              <a:t>cur.data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 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if (</a:t>
            </a:r>
            <a:r>
              <a:rPr lang="en-CA" sz="2400" dirty="0" err="1">
                <a:solidFill>
                  <a:srgbClr val="8C5032"/>
                </a:solidFill>
              </a:rPr>
              <a:t>cur.right</a:t>
            </a:r>
            <a:r>
              <a:rPr lang="en-CA" sz="2400" dirty="0">
                <a:solidFill>
                  <a:srgbClr val="8C5032"/>
                </a:solidFill>
              </a:rPr>
              <a:t> != null) {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 = fill(</a:t>
            </a:r>
            <a:r>
              <a:rPr lang="en-CA" sz="2400" dirty="0" err="1">
                <a:solidFill>
                  <a:srgbClr val="8C5032"/>
                </a:solidFill>
              </a:rPr>
              <a:t>arr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, </a:t>
            </a:r>
            <a:r>
              <a:rPr lang="en-CA" sz="2400" dirty="0" err="1">
                <a:solidFill>
                  <a:srgbClr val="8C5032"/>
                </a:solidFill>
              </a:rPr>
              <a:t>cur.left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</a:t>
            </a:r>
            <a:r>
              <a:rPr lang="en-CA" sz="2400" dirty="0" err="1">
                <a:solidFill>
                  <a:srgbClr val="8C5032"/>
                </a:solidFill>
              </a:rPr>
              <a:t>posn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lvl="1">
              <a:spcBef>
                <a:spcPts val="0"/>
              </a:spcBef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060880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105E1-67C0-66AA-764D-E00117281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remove(Object)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8E772-85DD-1A72-ACED-870D68C3F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>
              <a:buNone/>
              <a:defRPr/>
            </a:pPr>
            <a:endParaRPr lang="en-CA" dirty="0"/>
          </a:p>
          <a:p>
            <a:pPr marL="285750" lvl="1">
              <a:buNone/>
              <a:defRPr/>
            </a:pPr>
            <a:r>
              <a:rPr lang="en-CA" dirty="0"/>
              <a:t> </a:t>
            </a:r>
            <a:r>
              <a:rPr lang="en-CA" sz="2400" dirty="0">
                <a:solidFill>
                  <a:srgbClr val="8C5032"/>
                </a:solidFill>
              </a:rPr>
              <a:t>   @Override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public </a:t>
            </a:r>
            <a:r>
              <a:rPr lang="en-CA" sz="2400" dirty="0" err="1">
                <a:solidFill>
                  <a:srgbClr val="8C5032"/>
                </a:solidFill>
              </a:rPr>
              <a:t>boolean</a:t>
            </a:r>
            <a:r>
              <a:rPr lang="en-CA" sz="2400" dirty="0">
                <a:solidFill>
                  <a:srgbClr val="8C5032"/>
                </a:solidFill>
              </a:rPr>
              <a:t> remove(Object o) {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E item = (E)o;  </a:t>
            </a:r>
            <a:r>
              <a:rPr lang="en-CA" sz="2400" i="1" dirty="0">
                <a:solidFill>
                  <a:srgbClr val="8C5032"/>
                </a:solidFill>
              </a:rPr>
              <a:t>// possible </a:t>
            </a:r>
            <a:r>
              <a:rPr lang="en-CA" sz="2400" i="1" dirty="0" err="1">
                <a:solidFill>
                  <a:srgbClr val="8C5032"/>
                </a:solidFill>
              </a:rPr>
              <a:t>ClassCastException</a:t>
            </a:r>
            <a:endParaRPr lang="en-CA" sz="2400" i="1" dirty="0">
              <a:solidFill>
                <a:srgbClr val="8C5032"/>
              </a:solidFill>
            </a:endParaRP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int </a:t>
            </a:r>
            <a:r>
              <a:rPr lang="en-CA" sz="2400" dirty="0" err="1">
                <a:solidFill>
                  <a:srgbClr val="8C5032"/>
                </a:solidFill>
              </a:rPr>
              <a:t>oldSize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numInBag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root = </a:t>
            </a:r>
            <a:r>
              <a:rPr lang="en-CA" sz="2400" dirty="0" err="1">
                <a:solidFill>
                  <a:srgbClr val="8C5032"/>
                </a:solidFill>
              </a:rPr>
              <a:t>deleteItem</a:t>
            </a:r>
            <a:r>
              <a:rPr lang="en-CA" sz="2400" dirty="0">
                <a:solidFill>
                  <a:srgbClr val="8C5032"/>
                </a:solidFill>
              </a:rPr>
              <a:t>(root, item);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return </a:t>
            </a:r>
            <a:r>
              <a:rPr lang="en-CA" sz="2400" dirty="0" err="1">
                <a:solidFill>
                  <a:srgbClr val="8C5032"/>
                </a:solidFill>
              </a:rPr>
              <a:t>oldSize</a:t>
            </a:r>
            <a:r>
              <a:rPr lang="en-CA" sz="2400" dirty="0">
                <a:solidFill>
                  <a:srgbClr val="8C5032"/>
                </a:solidFill>
              </a:rPr>
              <a:t> != </a:t>
            </a:r>
            <a:r>
              <a:rPr lang="en-CA" sz="2400" dirty="0" err="1">
                <a:solidFill>
                  <a:srgbClr val="8C5032"/>
                </a:solidFill>
              </a:rPr>
              <a:t>numInBag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373309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Container Types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Sequence containers (List)</a:t>
            </a:r>
          </a:p>
          <a:p>
            <a:pPr lvl="1">
              <a:defRPr/>
            </a:pPr>
            <a:r>
              <a:rPr lang="en-US" dirty="0"/>
              <a:t>accessed </a:t>
            </a:r>
            <a:r>
              <a:rPr lang="en-US" i="1" dirty="0"/>
              <a:t>by position</a:t>
            </a:r>
            <a:endParaRPr lang="en-US" dirty="0"/>
          </a:p>
          <a:p>
            <a:pPr lvl="1">
              <a:defRPr/>
            </a:pPr>
            <a:r>
              <a:rPr lang="en-US" dirty="0"/>
              <a:t>first element, second, third, …, last</a:t>
            </a:r>
          </a:p>
          <a:p>
            <a:pPr lvl="1">
              <a:defRPr/>
            </a:pPr>
            <a:r>
              <a:rPr lang="en-US" dirty="0"/>
              <a:t>duplicates allowed</a:t>
            </a:r>
          </a:p>
          <a:p>
            <a:pPr>
              <a:defRPr/>
            </a:pPr>
            <a:r>
              <a:rPr lang="en-US" dirty="0"/>
              <a:t>Associative containers (Set, Map)</a:t>
            </a:r>
          </a:p>
          <a:p>
            <a:pPr lvl="1">
              <a:defRPr/>
            </a:pPr>
            <a:r>
              <a:rPr lang="en-US" dirty="0"/>
              <a:t>accessed by key (= part of its value)</a:t>
            </a:r>
          </a:p>
          <a:p>
            <a:pPr lvl="1">
              <a:defRPr/>
            </a:pPr>
            <a:r>
              <a:rPr lang="en-US" dirty="0"/>
              <a:t>position is </a:t>
            </a:r>
            <a:r>
              <a:rPr lang="en-US" i="1" dirty="0"/>
              <a:t>arbitrary</a:t>
            </a:r>
            <a:r>
              <a:rPr lang="en-US" dirty="0"/>
              <a:t> (</a:t>
            </a:r>
            <a:r>
              <a:rPr lang="en-US" dirty="0">
                <a:sym typeface="Symbol" pitchFamily="18" charset="2"/>
              </a:rPr>
              <a:t></a:t>
            </a:r>
            <a:r>
              <a:rPr lang="en-US" dirty="0"/>
              <a:t> doesn’t matter)</a:t>
            </a:r>
          </a:p>
          <a:p>
            <a:pPr lvl="1">
              <a:defRPr/>
            </a:pPr>
            <a:r>
              <a:rPr lang="en-US" dirty="0"/>
              <a:t>no duplicate keys allowed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0FDA0-289C-BB33-F167-7E20BE3D1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63FDC-F18F-7607-D8F8-3C307ED2B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remove()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1F1E9-7A5C-357C-E37A-05EB1C205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@Override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public E remove() {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if (</a:t>
            </a:r>
            <a:r>
              <a:rPr lang="en-CA" sz="2400" dirty="0" err="1">
                <a:solidFill>
                  <a:srgbClr val="8C5032"/>
                </a:solidFill>
              </a:rPr>
              <a:t>numInBag</a:t>
            </a:r>
            <a:r>
              <a:rPr lang="en-CA" sz="2400" dirty="0">
                <a:solidFill>
                  <a:srgbClr val="8C5032"/>
                </a:solidFill>
              </a:rPr>
              <a:t> == 0) {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    throw new </a:t>
            </a:r>
            <a:r>
              <a:rPr lang="en-CA" sz="2400" dirty="0" err="1">
                <a:solidFill>
                  <a:srgbClr val="8C5032"/>
                </a:solidFill>
              </a:rPr>
              <a:t>NoSuchElementException</a:t>
            </a:r>
            <a:r>
              <a:rPr lang="en-CA" sz="2400" dirty="0">
                <a:solidFill>
                  <a:srgbClr val="8C5032"/>
                </a:solidFill>
              </a:rPr>
              <a:t>();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E result = </a:t>
            </a:r>
            <a:r>
              <a:rPr lang="en-CA" sz="2400" dirty="0" err="1">
                <a:solidFill>
                  <a:srgbClr val="8C5032"/>
                </a:solidFill>
              </a:rPr>
              <a:t>root.data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root = </a:t>
            </a:r>
            <a:r>
              <a:rPr lang="en-CA" sz="2400" dirty="0" err="1">
                <a:solidFill>
                  <a:srgbClr val="8C5032"/>
                </a:solidFill>
              </a:rPr>
              <a:t>deleteItem</a:t>
            </a:r>
            <a:r>
              <a:rPr lang="en-CA" sz="2400" dirty="0">
                <a:solidFill>
                  <a:srgbClr val="8C5032"/>
                </a:solidFill>
              </a:rPr>
              <a:t>(root, result);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    return result;</a:t>
            </a:r>
          </a:p>
          <a:p>
            <a:pPr marL="285750" lvl="1">
              <a:buNone/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347933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F0C38-F2E3-2508-2424-B6A633E4F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deleteItem</a:t>
            </a:r>
            <a:r>
              <a:rPr lang="en-CA" dirty="0"/>
              <a:t>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EB65C-63D9-EF03-E238-74FB809C0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Main part like </a:t>
            </a:r>
            <a:r>
              <a:rPr lang="en-CA" dirty="0" err="1"/>
              <a:t>insertItem</a:t>
            </a:r>
            <a:r>
              <a:rPr lang="en-CA" dirty="0"/>
              <a:t> – recursively descend tree looking for a </a:t>
            </a:r>
            <a:r>
              <a:rPr lang="en-CA" dirty="0" err="1"/>
              <a:t>BagNode</a:t>
            </a:r>
            <a:r>
              <a:rPr lang="en-CA" dirty="0"/>
              <a:t> with this item in it</a:t>
            </a:r>
          </a:p>
          <a:p>
            <a:pPr lvl="1"/>
            <a:r>
              <a:rPr lang="en-CA" dirty="0"/>
              <a:t>if no such node, nothing to do</a:t>
            </a:r>
          </a:p>
          <a:p>
            <a:pPr lvl="1"/>
            <a:r>
              <a:rPr lang="en-CA" dirty="0"/>
              <a:t>if find such a node, reduce its count</a:t>
            </a:r>
          </a:p>
          <a:p>
            <a:pPr lvl="1"/>
            <a:r>
              <a:rPr lang="en-CA" dirty="0"/>
              <a:t>if its count reduced to zero, delete the node</a:t>
            </a:r>
          </a:p>
          <a:p>
            <a:pPr lvl="2"/>
            <a:r>
              <a:rPr lang="en-CA" dirty="0"/>
              <a:t>zero, one or two children?</a:t>
            </a:r>
          </a:p>
        </p:txBody>
      </p:sp>
    </p:spTree>
    <p:extLst>
      <p:ext uri="{BB962C8B-B14F-4D97-AF65-F5344CB8AC3E}">
        <p14:creationId xmlns:p14="http://schemas.microsoft.com/office/powerpoint/2010/main" val="9046710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5F5A-7476-17C0-F9CE-1FDC3EEC6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deleteItem</a:t>
            </a:r>
            <a:r>
              <a:rPr lang="en-CA" dirty="0"/>
              <a:t> Deletion Part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48C76-F74D-6F52-7248-7BAF1033D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Have found node with item in it: current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--</a:t>
            </a:r>
            <a:r>
              <a:rPr lang="en-CA" sz="2400" dirty="0" err="1">
                <a:solidFill>
                  <a:srgbClr val="8C5032"/>
                </a:solidFill>
              </a:rPr>
              <a:t>current.count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if (</a:t>
            </a:r>
            <a:r>
              <a:rPr lang="en-CA" sz="2400" dirty="0" err="1">
                <a:solidFill>
                  <a:srgbClr val="8C5032"/>
                </a:solidFill>
              </a:rPr>
              <a:t>current.count</a:t>
            </a:r>
            <a:r>
              <a:rPr lang="en-CA" sz="2400" dirty="0">
                <a:solidFill>
                  <a:srgbClr val="8C5032"/>
                </a:solidFill>
              </a:rPr>
              <a:t> == 0) {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if (</a:t>
            </a:r>
            <a:r>
              <a:rPr lang="en-CA" sz="2400" dirty="0" err="1">
                <a:solidFill>
                  <a:srgbClr val="8C5032"/>
                </a:solidFill>
              </a:rPr>
              <a:t>current.left</a:t>
            </a:r>
            <a:r>
              <a:rPr lang="en-CA" sz="2400" dirty="0">
                <a:solidFill>
                  <a:srgbClr val="8C5032"/>
                </a:solidFill>
              </a:rPr>
              <a:t> == null)	{ current = </a:t>
            </a:r>
            <a:r>
              <a:rPr lang="en-CA" sz="2400" dirty="0" err="1">
                <a:solidFill>
                  <a:srgbClr val="8C5032"/>
                </a:solidFill>
              </a:rPr>
              <a:t>current.right</a:t>
            </a:r>
            <a:r>
              <a:rPr lang="en-CA" sz="2400" dirty="0">
                <a:solidFill>
                  <a:srgbClr val="8C5032"/>
                </a:solidFill>
              </a:rPr>
              <a:t>; }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else if (</a:t>
            </a:r>
            <a:r>
              <a:rPr lang="en-CA" sz="2400" dirty="0" err="1">
                <a:solidFill>
                  <a:srgbClr val="8C5032"/>
                </a:solidFill>
              </a:rPr>
              <a:t>current.right</a:t>
            </a:r>
            <a:r>
              <a:rPr lang="en-CA" sz="2400" dirty="0">
                <a:solidFill>
                  <a:srgbClr val="8C5032"/>
                </a:solidFill>
              </a:rPr>
              <a:t> == null)	{ current = </a:t>
            </a:r>
            <a:r>
              <a:rPr lang="en-CA" sz="2400" dirty="0" err="1">
                <a:solidFill>
                  <a:srgbClr val="8C5032"/>
                </a:solidFill>
              </a:rPr>
              <a:t>current.left</a:t>
            </a:r>
            <a:r>
              <a:rPr lang="en-CA" sz="2400" dirty="0">
                <a:solidFill>
                  <a:srgbClr val="8C5032"/>
                </a:solidFill>
              </a:rPr>
              <a:t>; }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else {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</a:t>
            </a:r>
            <a:r>
              <a:rPr lang="en-CA" sz="2400" dirty="0" err="1">
                <a:solidFill>
                  <a:srgbClr val="8C5032"/>
                </a:solidFill>
              </a:rPr>
              <a:t>toDelete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minFrom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current.right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current.data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toDelete.data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current.count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toDelete.count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current.right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deleteMinNode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current.right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894521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5E94-5B8D-F668-546E-A9F90D330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deleteMinNode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46EFB-C140-6A1D-5519-F9C976CCD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Min node has no left child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private 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</a:t>
            </a:r>
            <a:r>
              <a:rPr lang="en-CA" sz="2400" dirty="0" err="1">
                <a:solidFill>
                  <a:srgbClr val="8C5032"/>
                </a:solidFill>
              </a:rPr>
              <a:t>deleteMinNode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BagNode</a:t>
            </a:r>
            <a:r>
              <a:rPr lang="en-CA" sz="2400" dirty="0">
                <a:solidFill>
                  <a:srgbClr val="8C5032"/>
                </a:solidFill>
              </a:rPr>
              <a:t> current) {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if (</a:t>
            </a:r>
            <a:r>
              <a:rPr lang="en-CA" sz="2400" dirty="0" err="1">
                <a:solidFill>
                  <a:srgbClr val="8C5032"/>
                </a:solidFill>
              </a:rPr>
              <a:t>current.left</a:t>
            </a:r>
            <a:r>
              <a:rPr lang="en-CA" sz="2400" dirty="0">
                <a:solidFill>
                  <a:srgbClr val="8C5032"/>
                </a:solidFill>
              </a:rPr>
              <a:t> != null) {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current.left</a:t>
            </a:r>
            <a:r>
              <a:rPr lang="en-CA" sz="2400" dirty="0">
                <a:solidFill>
                  <a:srgbClr val="8C5032"/>
                </a:solidFill>
              </a:rPr>
              <a:t> = </a:t>
            </a:r>
            <a:r>
              <a:rPr lang="en-CA" sz="2400" dirty="0" err="1">
                <a:solidFill>
                  <a:srgbClr val="8C5032"/>
                </a:solidFill>
              </a:rPr>
              <a:t>deleteMinNode</a:t>
            </a:r>
            <a:r>
              <a:rPr lang="en-CA" sz="2400" dirty="0">
                <a:solidFill>
                  <a:srgbClr val="8C5032"/>
                </a:solidFill>
              </a:rPr>
              <a:t>(</a:t>
            </a:r>
            <a:r>
              <a:rPr lang="en-CA" sz="2400" dirty="0" err="1">
                <a:solidFill>
                  <a:srgbClr val="8C5032"/>
                </a:solidFill>
              </a:rPr>
              <a:t>current.left</a:t>
            </a:r>
            <a:r>
              <a:rPr lang="en-CA" sz="2400" dirty="0">
                <a:solidFill>
                  <a:srgbClr val="8C5032"/>
                </a:solidFill>
              </a:rPr>
              <a:t>);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return current;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} else {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</a:t>
            </a:r>
            <a:r>
              <a:rPr lang="en-CA" sz="2400" dirty="0" err="1">
                <a:solidFill>
                  <a:srgbClr val="8C5032"/>
                </a:solidFill>
              </a:rPr>
              <a:t>current.data</a:t>
            </a:r>
            <a:r>
              <a:rPr lang="en-CA" sz="2400" dirty="0">
                <a:solidFill>
                  <a:srgbClr val="8C5032"/>
                </a:solidFill>
              </a:rPr>
              <a:t> = null;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    return </a:t>
            </a:r>
            <a:r>
              <a:rPr lang="en-CA" sz="2400" dirty="0" err="1">
                <a:solidFill>
                  <a:srgbClr val="8C5032"/>
                </a:solidFill>
              </a:rPr>
              <a:t>current.right</a:t>
            </a:r>
            <a:r>
              <a:rPr lang="en-CA" sz="2400" dirty="0">
                <a:solidFill>
                  <a:srgbClr val="8C5032"/>
                </a:solidFill>
              </a:rPr>
              <a:t>;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    }</a:t>
            </a:r>
          </a:p>
          <a:p>
            <a:pPr marL="627063" lvl="1">
              <a:spcBef>
                <a:spcPts val="0"/>
              </a:spcBef>
              <a:buNone/>
              <a:tabLst>
                <a:tab pos="4302125" algn="l"/>
              </a:tabLst>
              <a:defRPr/>
            </a:pPr>
            <a:r>
              <a:rPr lang="en-CA" sz="2400" dirty="0">
                <a:solidFill>
                  <a:srgbClr val="8C503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12893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82C45-7805-9747-E838-33610BFE0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E55AF-3EC8-EAC1-92D5-1F95DE63D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604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Container Types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Sequence (List)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Associative (Set, Map)</a:t>
            </a:r>
          </a:p>
        </p:txBody>
      </p:sp>
      <p:grpSp>
        <p:nvGrpSpPr>
          <p:cNvPr id="5124" name="Group 41"/>
          <p:cNvGrpSpPr>
            <a:grpSpLocks/>
          </p:cNvGrpSpPr>
          <p:nvPr/>
        </p:nvGrpSpPr>
        <p:grpSpPr bwMode="auto">
          <a:xfrm>
            <a:off x="2438400" y="2492375"/>
            <a:ext cx="5988050" cy="798513"/>
            <a:chOff x="1536" y="1378"/>
            <a:chExt cx="3772" cy="503"/>
          </a:xfrm>
        </p:grpSpPr>
        <p:grpSp>
          <p:nvGrpSpPr>
            <p:cNvPr id="5158" name="Group 18"/>
            <p:cNvGrpSpPr>
              <a:grpSpLocks/>
            </p:cNvGrpSpPr>
            <p:nvPr/>
          </p:nvGrpSpPr>
          <p:grpSpPr bwMode="auto">
            <a:xfrm>
              <a:off x="1536" y="1623"/>
              <a:ext cx="3772" cy="258"/>
              <a:chOff x="1776" y="1623"/>
              <a:chExt cx="3772" cy="258"/>
            </a:xfrm>
          </p:grpSpPr>
          <p:sp>
            <p:nvSpPr>
              <p:cNvPr id="5173" name="Rectangle 4"/>
              <p:cNvSpPr>
                <a:spLocks noChangeArrowheads="1"/>
              </p:cNvSpPr>
              <p:nvPr/>
            </p:nvSpPr>
            <p:spPr bwMode="auto">
              <a:xfrm>
                <a:off x="1776" y="1623"/>
                <a:ext cx="3772" cy="25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 sz="2000">
                    <a:latin typeface="Courier New" pitchFamily="49" charset="0"/>
                  </a:rPr>
                  <a:t>10 20 30 15  7 19 40 21 10  8 42 90 54</a:t>
                </a:r>
              </a:p>
            </p:txBody>
          </p:sp>
          <p:sp>
            <p:nvSpPr>
              <p:cNvPr id="5174" name="Line 6"/>
              <p:cNvSpPr>
                <a:spLocks noChangeShapeType="1"/>
              </p:cNvSpPr>
              <p:nvPr/>
            </p:nvSpPr>
            <p:spPr bwMode="auto">
              <a:xfrm>
                <a:off x="2064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5" name="Line 7"/>
              <p:cNvSpPr>
                <a:spLocks noChangeShapeType="1"/>
              </p:cNvSpPr>
              <p:nvPr/>
            </p:nvSpPr>
            <p:spPr bwMode="auto">
              <a:xfrm>
                <a:off x="2352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6" name="Line 8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7" name="Line 9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8" name="Line 10"/>
              <p:cNvSpPr>
                <a:spLocks noChangeShapeType="1"/>
              </p:cNvSpPr>
              <p:nvPr/>
            </p:nvSpPr>
            <p:spPr bwMode="auto">
              <a:xfrm>
                <a:off x="3216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9" name="Line 11"/>
              <p:cNvSpPr>
                <a:spLocks noChangeShapeType="1"/>
              </p:cNvSpPr>
              <p:nvPr/>
            </p:nvSpPr>
            <p:spPr bwMode="auto">
              <a:xfrm>
                <a:off x="3504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0" name="Line 12"/>
              <p:cNvSpPr>
                <a:spLocks noChangeShapeType="1"/>
              </p:cNvSpPr>
              <p:nvPr/>
            </p:nvSpPr>
            <p:spPr bwMode="auto">
              <a:xfrm>
                <a:off x="3792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1" name="Line 13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2" name="Line 14"/>
              <p:cNvSpPr>
                <a:spLocks noChangeShapeType="1"/>
              </p:cNvSpPr>
              <p:nvPr/>
            </p:nvSpPr>
            <p:spPr bwMode="auto">
              <a:xfrm>
                <a:off x="4368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3" name="Line 15"/>
              <p:cNvSpPr>
                <a:spLocks noChangeShapeType="1"/>
              </p:cNvSpPr>
              <p:nvPr/>
            </p:nvSpPr>
            <p:spPr bwMode="auto">
              <a:xfrm>
                <a:off x="4656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4" name="Line 16"/>
              <p:cNvSpPr>
                <a:spLocks noChangeShapeType="1"/>
              </p:cNvSpPr>
              <p:nvPr/>
            </p:nvSpPr>
            <p:spPr bwMode="auto">
              <a:xfrm>
                <a:off x="4944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85" name="Line 17"/>
              <p:cNvSpPr>
                <a:spLocks noChangeShapeType="1"/>
              </p:cNvSpPr>
              <p:nvPr/>
            </p:nvSpPr>
            <p:spPr bwMode="auto">
              <a:xfrm>
                <a:off x="5232" y="163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</p:grpSp>
        <p:grpSp>
          <p:nvGrpSpPr>
            <p:cNvPr id="5159" name="Group 19"/>
            <p:cNvGrpSpPr>
              <a:grpSpLocks/>
            </p:cNvGrpSpPr>
            <p:nvPr/>
          </p:nvGrpSpPr>
          <p:grpSpPr bwMode="auto">
            <a:xfrm>
              <a:off x="1536" y="1378"/>
              <a:ext cx="3764" cy="250"/>
              <a:chOff x="1776" y="1627"/>
              <a:chExt cx="3764" cy="250"/>
            </a:xfrm>
          </p:grpSpPr>
          <p:sp>
            <p:nvSpPr>
              <p:cNvPr id="5160" name="Rectangle 20"/>
              <p:cNvSpPr>
                <a:spLocks noChangeArrowheads="1"/>
              </p:cNvSpPr>
              <p:nvPr/>
            </p:nvSpPr>
            <p:spPr bwMode="auto">
              <a:xfrm>
                <a:off x="1776" y="1627"/>
                <a:ext cx="3764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l"/>
                <a:r>
                  <a:rPr lang="en-US" sz="2000" dirty="0">
                    <a:solidFill>
                      <a:schemeClr val="accent1"/>
                    </a:solidFill>
                    <a:latin typeface="Courier New" pitchFamily="49" charset="0"/>
                  </a:rPr>
                  <a:t> 0  1  2  3  4  5  6  7  8  9 10 11 12</a:t>
                </a:r>
              </a:p>
            </p:txBody>
          </p:sp>
          <p:sp>
            <p:nvSpPr>
              <p:cNvPr id="5161" name="Line 21"/>
              <p:cNvSpPr>
                <a:spLocks noChangeShapeType="1"/>
              </p:cNvSpPr>
              <p:nvPr/>
            </p:nvSpPr>
            <p:spPr bwMode="auto">
              <a:xfrm>
                <a:off x="2064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2" name="Line 22"/>
              <p:cNvSpPr>
                <a:spLocks noChangeShapeType="1"/>
              </p:cNvSpPr>
              <p:nvPr/>
            </p:nvSpPr>
            <p:spPr bwMode="auto">
              <a:xfrm>
                <a:off x="2352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3" name="Line 23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4" name="Line 24"/>
              <p:cNvSpPr>
                <a:spLocks noChangeShapeType="1"/>
              </p:cNvSpPr>
              <p:nvPr/>
            </p:nvSpPr>
            <p:spPr bwMode="auto">
              <a:xfrm>
                <a:off x="2928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5" name="Line 25"/>
              <p:cNvSpPr>
                <a:spLocks noChangeShapeType="1"/>
              </p:cNvSpPr>
              <p:nvPr/>
            </p:nvSpPr>
            <p:spPr bwMode="auto">
              <a:xfrm>
                <a:off x="3216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6" name="Line 26"/>
              <p:cNvSpPr>
                <a:spLocks noChangeShapeType="1"/>
              </p:cNvSpPr>
              <p:nvPr/>
            </p:nvSpPr>
            <p:spPr bwMode="auto">
              <a:xfrm>
                <a:off x="3504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7" name="Line 27"/>
              <p:cNvSpPr>
                <a:spLocks noChangeShapeType="1"/>
              </p:cNvSpPr>
              <p:nvPr/>
            </p:nvSpPr>
            <p:spPr bwMode="auto">
              <a:xfrm>
                <a:off x="3792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8" name="Line 28"/>
              <p:cNvSpPr>
                <a:spLocks noChangeShapeType="1"/>
              </p:cNvSpPr>
              <p:nvPr/>
            </p:nvSpPr>
            <p:spPr bwMode="auto">
              <a:xfrm>
                <a:off x="4080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69" name="Line 29"/>
              <p:cNvSpPr>
                <a:spLocks noChangeShapeType="1"/>
              </p:cNvSpPr>
              <p:nvPr/>
            </p:nvSpPr>
            <p:spPr bwMode="auto">
              <a:xfrm>
                <a:off x="4368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0" name="Line 30"/>
              <p:cNvSpPr>
                <a:spLocks noChangeShapeType="1"/>
              </p:cNvSpPr>
              <p:nvPr/>
            </p:nvSpPr>
            <p:spPr bwMode="auto">
              <a:xfrm>
                <a:off x="4656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1" name="Line 31"/>
              <p:cNvSpPr>
                <a:spLocks noChangeShapeType="1"/>
              </p:cNvSpPr>
              <p:nvPr/>
            </p:nvSpPr>
            <p:spPr bwMode="auto">
              <a:xfrm>
                <a:off x="4944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5172" name="Line 32"/>
              <p:cNvSpPr>
                <a:spLocks noChangeShapeType="1"/>
              </p:cNvSpPr>
              <p:nvPr/>
            </p:nvSpPr>
            <p:spPr bwMode="auto">
              <a:xfrm>
                <a:off x="5232" y="1632"/>
                <a:ext cx="0" cy="24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</p:grpSp>
      </p:grpSp>
      <p:sp>
        <p:nvSpPr>
          <p:cNvPr id="5125" name="Rectangle 33"/>
          <p:cNvSpPr>
            <a:spLocks noChangeArrowheads="1"/>
          </p:cNvSpPr>
          <p:nvPr/>
        </p:nvSpPr>
        <p:spPr bwMode="auto">
          <a:xfrm>
            <a:off x="243840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25</a:t>
            </a:r>
          </a:p>
        </p:txBody>
      </p:sp>
      <p:sp>
        <p:nvSpPr>
          <p:cNvPr id="5126" name="Rectangle 35"/>
          <p:cNvSpPr>
            <a:spLocks noChangeArrowheads="1"/>
          </p:cNvSpPr>
          <p:nvPr/>
        </p:nvSpPr>
        <p:spPr bwMode="auto">
          <a:xfrm>
            <a:off x="335915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91</a:t>
            </a:r>
          </a:p>
        </p:txBody>
      </p:sp>
      <p:sp>
        <p:nvSpPr>
          <p:cNvPr id="5127" name="Rectangle 36"/>
          <p:cNvSpPr>
            <a:spLocks noChangeArrowheads="1"/>
          </p:cNvSpPr>
          <p:nvPr/>
        </p:nvSpPr>
        <p:spPr bwMode="auto">
          <a:xfrm>
            <a:off x="4281488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7</a:t>
            </a:r>
          </a:p>
        </p:txBody>
      </p:sp>
      <p:sp>
        <p:nvSpPr>
          <p:cNvPr id="5128" name="Rectangle 37"/>
          <p:cNvSpPr>
            <a:spLocks noChangeArrowheads="1"/>
          </p:cNvSpPr>
          <p:nvPr/>
        </p:nvSpPr>
        <p:spPr bwMode="auto">
          <a:xfrm>
            <a:off x="5203825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3</a:t>
            </a:r>
          </a:p>
        </p:txBody>
      </p:sp>
      <p:sp>
        <p:nvSpPr>
          <p:cNvPr id="5129" name="Rectangle 38"/>
          <p:cNvSpPr>
            <a:spLocks noChangeArrowheads="1"/>
          </p:cNvSpPr>
          <p:nvPr/>
        </p:nvSpPr>
        <p:spPr bwMode="auto">
          <a:xfrm>
            <a:off x="6124575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-5</a:t>
            </a:r>
          </a:p>
        </p:txBody>
      </p:sp>
      <p:sp>
        <p:nvSpPr>
          <p:cNvPr id="5130" name="Rectangle 39"/>
          <p:cNvSpPr>
            <a:spLocks noChangeArrowheads="1"/>
          </p:cNvSpPr>
          <p:nvPr/>
        </p:nvSpPr>
        <p:spPr bwMode="auto">
          <a:xfrm>
            <a:off x="7046913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88</a:t>
            </a:r>
          </a:p>
        </p:txBody>
      </p:sp>
      <p:sp>
        <p:nvSpPr>
          <p:cNvPr id="5131" name="Rectangle 40"/>
          <p:cNvSpPr>
            <a:spLocks noChangeArrowheads="1"/>
          </p:cNvSpPr>
          <p:nvPr/>
        </p:nvSpPr>
        <p:spPr bwMode="auto">
          <a:xfrm>
            <a:off x="7969250" y="3581400"/>
            <a:ext cx="457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Courier New" pitchFamily="49" charset="0"/>
              </a:rPr>
              <a:t>42</a:t>
            </a:r>
          </a:p>
        </p:txBody>
      </p:sp>
      <p:cxnSp>
        <p:nvCxnSpPr>
          <p:cNvPr id="5132" name="AutoShape 42"/>
          <p:cNvCxnSpPr>
            <a:cxnSpLocks noChangeShapeType="1"/>
            <a:stCxn id="5125" idx="3"/>
            <a:endCxn id="5126" idx="1"/>
          </p:cNvCxnSpPr>
          <p:nvPr/>
        </p:nvCxnSpPr>
        <p:spPr bwMode="auto">
          <a:xfrm>
            <a:off x="2895600" y="3771900"/>
            <a:ext cx="463550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3" name="AutoShape 43"/>
          <p:cNvCxnSpPr>
            <a:cxnSpLocks noChangeShapeType="1"/>
            <a:stCxn id="5126" idx="3"/>
            <a:endCxn id="5127" idx="1"/>
          </p:cNvCxnSpPr>
          <p:nvPr/>
        </p:nvCxnSpPr>
        <p:spPr bwMode="auto">
          <a:xfrm>
            <a:off x="3816350" y="3771900"/>
            <a:ext cx="465138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4" name="AutoShape 44"/>
          <p:cNvCxnSpPr>
            <a:cxnSpLocks noChangeShapeType="1"/>
            <a:stCxn id="5127" idx="3"/>
            <a:endCxn id="5128" idx="1"/>
          </p:cNvCxnSpPr>
          <p:nvPr/>
        </p:nvCxnSpPr>
        <p:spPr bwMode="auto">
          <a:xfrm>
            <a:off x="4738688" y="3771900"/>
            <a:ext cx="465137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5" name="AutoShape 45"/>
          <p:cNvCxnSpPr>
            <a:cxnSpLocks noChangeShapeType="1"/>
            <a:stCxn id="5128" idx="3"/>
            <a:endCxn id="5129" idx="1"/>
          </p:cNvCxnSpPr>
          <p:nvPr/>
        </p:nvCxnSpPr>
        <p:spPr bwMode="auto">
          <a:xfrm>
            <a:off x="5661025" y="3771900"/>
            <a:ext cx="463550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6" name="AutoShape 46"/>
          <p:cNvCxnSpPr>
            <a:cxnSpLocks noChangeShapeType="1"/>
            <a:stCxn id="5129" idx="3"/>
            <a:endCxn id="5130" idx="1"/>
          </p:cNvCxnSpPr>
          <p:nvPr/>
        </p:nvCxnSpPr>
        <p:spPr bwMode="auto">
          <a:xfrm>
            <a:off x="6581775" y="3771900"/>
            <a:ext cx="465138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5137" name="AutoShape 47"/>
          <p:cNvCxnSpPr>
            <a:cxnSpLocks noChangeShapeType="1"/>
            <a:stCxn id="5130" idx="3"/>
            <a:endCxn id="5131" idx="1"/>
          </p:cNvCxnSpPr>
          <p:nvPr/>
        </p:nvCxnSpPr>
        <p:spPr bwMode="auto">
          <a:xfrm>
            <a:off x="7504113" y="3771900"/>
            <a:ext cx="465137" cy="0"/>
          </a:xfrm>
          <a:prstGeom prst="straightConnector1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grpSp>
        <p:nvGrpSpPr>
          <p:cNvPr id="5138" name="Group 60"/>
          <p:cNvGrpSpPr>
            <a:grpSpLocks/>
          </p:cNvGrpSpPr>
          <p:nvPr/>
        </p:nvGrpSpPr>
        <p:grpSpPr bwMode="auto">
          <a:xfrm>
            <a:off x="1600200" y="4648200"/>
            <a:ext cx="2895600" cy="1752600"/>
            <a:chOff x="1008" y="2928"/>
            <a:chExt cx="1824" cy="1104"/>
          </a:xfrm>
        </p:grpSpPr>
        <p:sp>
          <p:nvSpPr>
            <p:cNvPr id="5147" name="Oval 48"/>
            <p:cNvSpPr>
              <a:spLocks noChangeArrowheads="1"/>
            </p:cNvSpPr>
            <p:nvPr/>
          </p:nvSpPr>
          <p:spPr bwMode="auto">
            <a:xfrm>
              <a:off x="1008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148" name="Text Box 50"/>
            <p:cNvSpPr txBox="1">
              <a:spLocks noChangeArrowheads="1"/>
            </p:cNvSpPr>
            <p:nvPr/>
          </p:nvSpPr>
          <p:spPr bwMode="auto">
            <a:xfrm>
              <a:off x="1612" y="30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31</a:t>
              </a:r>
            </a:p>
          </p:txBody>
        </p:sp>
        <p:sp>
          <p:nvSpPr>
            <p:cNvPr id="5149" name="Text Box 51"/>
            <p:cNvSpPr txBox="1">
              <a:spLocks noChangeArrowheads="1"/>
            </p:cNvSpPr>
            <p:nvPr/>
          </p:nvSpPr>
          <p:spPr bwMode="auto">
            <a:xfrm>
              <a:off x="129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</a:t>
              </a:r>
            </a:p>
          </p:txBody>
        </p:sp>
        <p:sp>
          <p:nvSpPr>
            <p:cNvPr id="5150" name="Text Box 52"/>
            <p:cNvSpPr txBox="1">
              <a:spLocks noChangeArrowheads="1"/>
            </p:cNvSpPr>
            <p:nvPr/>
          </p:nvSpPr>
          <p:spPr bwMode="auto">
            <a:xfrm>
              <a:off x="1516" y="359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5151" name="Text Box 53"/>
            <p:cNvSpPr txBox="1">
              <a:spLocks noChangeArrowheads="1"/>
            </p:cNvSpPr>
            <p:nvPr/>
          </p:nvSpPr>
          <p:spPr bwMode="auto">
            <a:xfrm>
              <a:off x="1612" y="336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15</a:t>
              </a:r>
            </a:p>
          </p:txBody>
        </p:sp>
        <p:sp>
          <p:nvSpPr>
            <p:cNvPr id="5152" name="Text Box 54"/>
            <p:cNvSpPr txBox="1">
              <a:spLocks noChangeArrowheads="1"/>
            </p:cNvSpPr>
            <p:nvPr/>
          </p:nvSpPr>
          <p:spPr bwMode="auto">
            <a:xfrm>
              <a:off x="1948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55</a:t>
              </a:r>
            </a:p>
          </p:txBody>
        </p:sp>
        <p:sp>
          <p:nvSpPr>
            <p:cNvPr id="5153" name="Text Box 55"/>
            <p:cNvSpPr txBox="1">
              <a:spLocks noChangeArrowheads="1"/>
            </p:cNvSpPr>
            <p:nvPr/>
          </p:nvSpPr>
          <p:spPr bwMode="auto">
            <a:xfrm>
              <a:off x="2044" y="3168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99</a:t>
              </a:r>
            </a:p>
          </p:txBody>
        </p:sp>
        <p:sp>
          <p:nvSpPr>
            <p:cNvPr id="5154" name="Text Box 56"/>
            <p:cNvSpPr txBox="1">
              <a:spLocks noChangeArrowheads="1"/>
            </p:cNvSpPr>
            <p:nvPr/>
          </p:nvSpPr>
          <p:spPr bwMode="auto">
            <a:xfrm>
              <a:off x="2284" y="34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12</a:t>
              </a:r>
            </a:p>
          </p:txBody>
        </p:sp>
        <p:sp>
          <p:nvSpPr>
            <p:cNvPr id="5155" name="Text Box 57"/>
            <p:cNvSpPr txBox="1">
              <a:spLocks noChangeArrowheads="1"/>
            </p:cNvSpPr>
            <p:nvPr/>
          </p:nvSpPr>
          <p:spPr bwMode="auto">
            <a:xfrm>
              <a:off x="247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8</a:t>
              </a:r>
            </a:p>
          </p:txBody>
        </p:sp>
        <p:sp>
          <p:nvSpPr>
            <p:cNvPr id="5156" name="Text Box 58"/>
            <p:cNvSpPr txBox="1">
              <a:spLocks noChangeArrowheads="1"/>
            </p:cNvSpPr>
            <p:nvPr/>
          </p:nvSpPr>
          <p:spPr bwMode="auto">
            <a:xfrm>
              <a:off x="1872" y="368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42</a:t>
              </a:r>
            </a:p>
          </p:txBody>
        </p:sp>
        <p:sp>
          <p:nvSpPr>
            <p:cNvPr id="5157" name="Text Box 59"/>
            <p:cNvSpPr txBox="1">
              <a:spLocks noChangeArrowheads="1"/>
            </p:cNvSpPr>
            <p:nvPr/>
          </p:nvSpPr>
          <p:spPr bwMode="auto">
            <a:xfrm>
              <a:off x="1152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18</a:t>
              </a:r>
            </a:p>
          </p:txBody>
        </p:sp>
      </p:grpSp>
      <p:grpSp>
        <p:nvGrpSpPr>
          <p:cNvPr id="5139" name="Group 74"/>
          <p:cNvGrpSpPr>
            <a:grpSpLocks/>
          </p:cNvGrpSpPr>
          <p:nvPr/>
        </p:nvGrpSpPr>
        <p:grpSpPr bwMode="auto">
          <a:xfrm>
            <a:off x="5105400" y="4648200"/>
            <a:ext cx="2895600" cy="1752600"/>
            <a:chOff x="3216" y="2928"/>
            <a:chExt cx="1824" cy="1104"/>
          </a:xfrm>
        </p:grpSpPr>
        <p:sp>
          <p:nvSpPr>
            <p:cNvPr id="5140" name="Oval 62"/>
            <p:cNvSpPr>
              <a:spLocks noChangeArrowheads="1"/>
            </p:cNvSpPr>
            <p:nvPr/>
          </p:nvSpPr>
          <p:spPr bwMode="auto">
            <a:xfrm>
              <a:off x="3216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5141" name="Text Box 63"/>
            <p:cNvSpPr txBox="1">
              <a:spLocks noChangeArrowheads="1"/>
            </p:cNvSpPr>
            <p:nvPr/>
          </p:nvSpPr>
          <p:spPr bwMode="auto">
            <a:xfrm>
              <a:off x="3951" y="3062"/>
              <a:ext cx="753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lion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6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5142" name="Text Box 64"/>
            <p:cNvSpPr txBox="1">
              <a:spLocks noChangeArrowheads="1"/>
            </p:cNvSpPr>
            <p:nvPr/>
          </p:nvSpPr>
          <p:spPr bwMode="auto">
            <a:xfrm>
              <a:off x="3360" y="3120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cat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3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5143" name="Text Box 65"/>
            <p:cNvSpPr txBox="1">
              <a:spLocks noChangeArrowheads="1"/>
            </p:cNvSpPr>
            <p:nvPr/>
          </p:nvSpPr>
          <p:spPr bwMode="auto">
            <a:xfrm>
              <a:off x="3615" y="3686"/>
              <a:ext cx="104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walrus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5144" name="Text Box 66"/>
            <p:cNvSpPr txBox="1">
              <a:spLocks noChangeArrowheads="1"/>
            </p:cNvSpPr>
            <p:nvPr/>
          </p:nvSpPr>
          <p:spPr bwMode="auto">
            <a:xfrm>
              <a:off x="3855" y="3312"/>
              <a:ext cx="113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elephant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6</a:t>
              </a:r>
            </a:p>
          </p:txBody>
        </p:sp>
        <p:sp>
          <p:nvSpPr>
            <p:cNvPr id="5145" name="Text Box 72"/>
            <p:cNvSpPr txBox="1">
              <a:spLocks noChangeArrowheads="1"/>
            </p:cNvSpPr>
            <p:nvPr/>
          </p:nvSpPr>
          <p:spPr bwMode="auto">
            <a:xfrm>
              <a:off x="3360" y="349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dog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7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5146" name="Text Box 73"/>
            <p:cNvSpPr txBox="1">
              <a:spLocks noChangeArrowheads="1"/>
            </p:cNvSpPr>
            <p:nvPr/>
          </p:nvSpPr>
          <p:spPr bwMode="auto">
            <a:xfrm>
              <a:off x="4047" y="350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elf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0</a:t>
              </a:r>
              <a:endParaRPr lang="en-US" sz="2000">
                <a:latin typeface="Courier New" pitchFamily="49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Associative Containers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Is 4 in the set?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yes</a:t>
            </a:r>
          </a:p>
          <a:p>
            <a:pPr>
              <a:defRPr/>
            </a:pPr>
            <a:r>
              <a:rPr lang="en-US" dirty="0"/>
              <a:t>Is 7 in the set?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no</a:t>
            </a:r>
          </a:p>
          <a:p>
            <a:pPr>
              <a:defRPr/>
            </a:pPr>
            <a:r>
              <a:rPr lang="en-US" dirty="0"/>
              <a:t>How many things are in the set?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10</a:t>
            </a:r>
          </a:p>
        </p:txBody>
      </p:sp>
      <p:sp>
        <p:nvSpPr>
          <p:cNvPr id="53043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191000" y="1981200"/>
            <a:ext cx="4495800" cy="4114800"/>
          </a:xfrm>
        </p:spPr>
        <p:txBody>
          <a:bodyPr/>
          <a:lstStyle/>
          <a:p>
            <a:pPr>
              <a:defRPr/>
            </a:pPr>
            <a:r>
              <a:rPr lang="en-US" dirty="0"/>
              <a:t>What is the value of “cat”?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3</a:t>
            </a:r>
          </a:p>
          <a:p>
            <a:pPr>
              <a:defRPr/>
            </a:pPr>
            <a:r>
              <a:rPr lang="en-US" dirty="0"/>
              <a:t>Change the value of “elephant” to 7</a:t>
            </a:r>
          </a:p>
          <a:p>
            <a:pPr>
              <a:defRPr/>
            </a:pPr>
            <a:r>
              <a:rPr lang="en-US" dirty="0"/>
              <a:t>Is the map empty?</a:t>
            </a:r>
          </a:p>
          <a:p>
            <a:pPr lvl="1">
              <a:buClr>
                <a:schemeClr val="accent1"/>
              </a:buClr>
              <a:defRPr/>
            </a:pPr>
            <a:r>
              <a:rPr lang="en-US" dirty="0"/>
              <a:t>no</a:t>
            </a:r>
          </a:p>
        </p:txBody>
      </p:sp>
      <p:grpSp>
        <p:nvGrpSpPr>
          <p:cNvPr id="6149" name="Group 25"/>
          <p:cNvGrpSpPr>
            <a:grpSpLocks/>
          </p:cNvGrpSpPr>
          <p:nvPr/>
        </p:nvGrpSpPr>
        <p:grpSpPr bwMode="auto">
          <a:xfrm>
            <a:off x="1600200" y="4648200"/>
            <a:ext cx="2895600" cy="1752600"/>
            <a:chOff x="1008" y="2928"/>
            <a:chExt cx="1824" cy="1104"/>
          </a:xfrm>
        </p:grpSpPr>
        <p:sp>
          <p:nvSpPr>
            <p:cNvPr id="6159" name="Oval 26"/>
            <p:cNvSpPr>
              <a:spLocks noChangeArrowheads="1"/>
            </p:cNvSpPr>
            <p:nvPr/>
          </p:nvSpPr>
          <p:spPr bwMode="auto">
            <a:xfrm>
              <a:off x="1008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60" name="Text Box 27"/>
            <p:cNvSpPr txBox="1">
              <a:spLocks noChangeArrowheads="1"/>
            </p:cNvSpPr>
            <p:nvPr/>
          </p:nvSpPr>
          <p:spPr bwMode="auto">
            <a:xfrm>
              <a:off x="1612" y="30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31</a:t>
              </a:r>
            </a:p>
          </p:txBody>
        </p:sp>
        <p:sp>
          <p:nvSpPr>
            <p:cNvPr id="6161" name="Text Box 28"/>
            <p:cNvSpPr txBox="1">
              <a:spLocks noChangeArrowheads="1"/>
            </p:cNvSpPr>
            <p:nvPr/>
          </p:nvSpPr>
          <p:spPr bwMode="auto">
            <a:xfrm>
              <a:off x="129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</a:t>
              </a:r>
            </a:p>
          </p:txBody>
        </p:sp>
        <p:sp>
          <p:nvSpPr>
            <p:cNvPr id="6162" name="Text Box 29"/>
            <p:cNvSpPr txBox="1">
              <a:spLocks noChangeArrowheads="1"/>
            </p:cNvSpPr>
            <p:nvPr/>
          </p:nvSpPr>
          <p:spPr bwMode="auto">
            <a:xfrm>
              <a:off x="1516" y="359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6163" name="Text Box 30"/>
            <p:cNvSpPr txBox="1">
              <a:spLocks noChangeArrowheads="1"/>
            </p:cNvSpPr>
            <p:nvPr/>
          </p:nvSpPr>
          <p:spPr bwMode="auto">
            <a:xfrm>
              <a:off x="1612" y="3360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15</a:t>
              </a:r>
            </a:p>
          </p:txBody>
        </p:sp>
        <p:sp>
          <p:nvSpPr>
            <p:cNvPr id="6164" name="Text Box 31"/>
            <p:cNvSpPr txBox="1">
              <a:spLocks noChangeArrowheads="1"/>
            </p:cNvSpPr>
            <p:nvPr/>
          </p:nvSpPr>
          <p:spPr bwMode="auto">
            <a:xfrm>
              <a:off x="1948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55</a:t>
              </a:r>
            </a:p>
          </p:txBody>
        </p:sp>
        <p:sp>
          <p:nvSpPr>
            <p:cNvPr id="6165" name="Text Box 32"/>
            <p:cNvSpPr txBox="1">
              <a:spLocks noChangeArrowheads="1"/>
            </p:cNvSpPr>
            <p:nvPr/>
          </p:nvSpPr>
          <p:spPr bwMode="auto">
            <a:xfrm>
              <a:off x="2044" y="3168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99</a:t>
              </a:r>
            </a:p>
          </p:txBody>
        </p:sp>
        <p:sp>
          <p:nvSpPr>
            <p:cNvPr id="6166" name="Text Box 33"/>
            <p:cNvSpPr txBox="1">
              <a:spLocks noChangeArrowheads="1"/>
            </p:cNvSpPr>
            <p:nvPr/>
          </p:nvSpPr>
          <p:spPr bwMode="auto">
            <a:xfrm>
              <a:off x="2284" y="3494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12</a:t>
              </a:r>
            </a:p>
          </p:txBody>
        </p:sp>
        <p:sp>
          <p:nvSpPr>
            <p:cNvPr id="6167" name="Text Box 34"/>
            <p:cNvSpPr txBox="1">
              <a:spLocks noChangeArrowheads="1"/>
            </p:cNvSpPr>
            <p:nvPr/>
          </p:nvSpPr>
          <p:spPr bwMode="auto">
            <a:xfrm>
              <a:off x="2476" y="3216"/>
              <a:ext cx="212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8</a:t>
              </a:r>
            </a:p>
          </p:txBody>
        </p:sp>
        <p:sp>
          <p:nvSpPr>
            <p:cNvPr id="6168" name="Text Box 35"/>
            <p:cNvSpPr txBox="1">
              <a:spLocks noChangeArrowheads="1"/>
            </p:cNvSpPr>
            <p:nvPr/>
          </p:nvSpPr>
          <p:spPr bwMode="auto">
            <a:xfrm>
              <a:off x="1872" y="368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42</a:t>
              </a:r>
            </a:p>
          </p:txBody>
        </p:sp>
        <p:sp>
          <p:nvSpPr>
            <p:cNvPr id="6169" name="Text Box 36"/>
            <p:cNvSpPr txBox="1">
              <a:spLocks noChangeArrowheads="1"/>
            </p:cNvSpPr>
            <p:nvPr/>
          </p:nvSpPr>
          <p:spPr bwMode="auto">
            <a:xfrm>
              <a:off x="1152" y="3456"/>
              <a:ext cx="30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18</a:t>
              </a:r>
            </a:p>
          </p:txBody>
        </p:sp>
      </p:grpSp>
      <p:grpSp>
        <p:nvGrpSpPr>
          <p:cNvPr id="6150" name="Group 46"/>
          <p:cNvGrpSpPr>
            <a:grpSpLocks/>
          </p:cNvGrpSpPr>
          <p:nvPr/>
        </p:nvGrpSpPr>
        <p:grpSpPr bwMode="auto">
          <a:xfrm>
            <a:off x="5105400" y="4648200"/>
            <a:ext cx="2895600" cy="1752600"/>
            <a:chOff x="3216" y="2928"/>
            <a:chExt cx="1824" cy="1104"/>
          </a:xfrm>
        </p:grpSpPr>
        <p:sp>
          <p:nvSpPr>
            <p:cNvPr id="6152" name="Oval 38"/>
            <p:cNvSpPr>
              <a:spLocks noChangeArrowheads="1"/>
            </p:cNvSpPr>
            <p:nvPr/>
          </p:nvSpPr>
          <p:spPr bwMode="auto">
            <a:xfrm>
              <a:off x="3216" y="2928"/>
              <a:ext cx="1824" cy="110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53" name="Text Box 39"/>
            <p:cNvSpPr txBox="1">
              <a:spLocks noChangeArrowheads="1"/>
            </p:cNvSpPr>
            <p:nvPr/>
          </p:nvSpPr>
          <p:spPr bwMode="auto">
            <a:xfrm>
              <a:off x="3951" y="3062"/>
              <a:ext cx="753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lion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6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6154" name="Text Box 40"/>
            <p:cNvSpPr txBox="1">
              <a:spLocks noChangeArrowheads="1"/>
            </p:cNvSpPr>
            <p:nvPr/>
          </p:nvSpPr>
          <p:spPr bwMode="auto">
            <a:xfrm>
              <a:off x="3360" y="3120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cat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3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6155" name="Text Box 41"/>
            <p:cNvSpPr txBox="1">
              <a:spLocks noChangeArrowheads="1"/>
            </p:cNvSpPr>
            <p:nvPr/>
          </p:nvSpPr>
          <p:spPr bwMode="auto">
            <a:xfrm>
              <a:off x="3615" y="3686"/>
              <a:ext cx="104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walrus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11</a:t>
              </a:r>
            </a:p>
          </p:txBody>
        </p:sp>
        <p:sp>
          <p:nvSpPr>
            <p:cNvPr id="6156" name="Text Box 42"/>
            <p:cNvSpPr txBox="1">
              <a:spLocks noChangeArrowheads="1"/>
            </p:cNvSpPr>
            <p:nvPr/>
          </p:nvSpPr>
          <p:spPr bwMode="auto">
            <a:xfrm>
              <a:off x="3855" y="3312"/>
              <a:ext cx="113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elephant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</a:t>
              </a:r>
              <a:r>
                <a:rPr lang="en-US" sz="2000">
                  <a:latin typeface="Courier New" pitchFamily="49" charset="0"/>
                </a:rPr>
                <a:t>6</a:t>
              </a:r>
            </a:p>
          </p:txBody>
        </p:sp>
        <p:sp>
          <p:nvSpPr>
            <p:cNvPr id="6157" name="Text Box 43"/>
            <p:cNvSpPr txBox="1">
              <a:spLocks noChangeArrowheads="1"/>
            </p:cNvSpPr>
            <p:nvPr/>
          </p:nvSpPr>
          <p:spPr bwMode="auto">
            <a:xfrm>
              <a:off x="3360" y="349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dog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7</a:t>
              </a:r>
              <a:endParaRPr lang="en-US" sz="2000">
                <a:latin typeface="Courier New" pitchFamily="49" charset="0"/>
              </a:endParaRPr>
            </a:p>
          </p:txBody>
        </p:sp>
        <p:sp>
          <p:nvSpPr>
            <p:cNvPr id="6158" name="Text Box 44"/>
            <p:cNvSpPr txBox="1">
              <a:spLocks noChangeArrowheads="1"/>
            </p:cNvSpPr>
            <p:nvPr/>
          </p:nvSpPr>
          <p:spPr bwMode="auto">
            <a:xfrm>
              <a:off x="4047" y="3504"/>
              <a:ext cx="657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Courier New" pitchFamily="49" charset="0"/>
                </a:rPr>
                <a:t>elf</a:t>
              </a:r>
              <a:r>
                <a:rPr lang="en-US" sz="2000">
                  <a:latin typeface="Courier New" pitchFamily="49" charset="0"/>
                  <a:sym typeface="Wingdings" pitchFamily="2" charset="2"/>
                </a:rPr>
                <a:t>0</a:t>
              </a:r>
              <a:endParaRPr lang="en-US" sz="2000">
                <a:latin typeface="Courier New" pitchFamily="49" charset="0"/>
              </a:endParaRPr>
            </a:p>
          </p:txBody>
        </p:sp>
      </p:grpSp>
      <p:sp>
        <p:nvSpPr>
          <p:cNvPr id="530477" name="Text Box 45"/>
          <p:cNvSpPr txBox="1">
            <a:spLocks noChangeArrowheads="1"/>
          </p:cNvSpPr>
          <p:nvPr/>
        </p:nvSpPr>
        <p:spPr bwMode="auto">
          <a:xfrm>
            <a:off x="6119813" y="5257800"/>
            <a:ext cx="1804987" cy="396875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urier New" pitchFamily="49" charset="0"/>
              </a:rPr>
              <a:t>elephant</a:t>
            </a:r>
            <a:r>
              <a:rPr lang="en-US" sz="2000">
                <a:latin typeface="Courier New" pitchFamily="49" charset="0"/>
                <a:sym typeface="Wingdings" pitchFamily="2" charset="2"/>
              </a:rPr>
              <a:t></a:t>
            </a:r>
            <a:r>
              <a:rPr lang="en-US" sz="2000"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7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Java Set and Map</a:t>
            </a:r>
          </a:p>
        </p:txBody>
      </p:sp>
      <p:sp>
        <p:nvSpPr>
          <p:cNvPr id="524291" name="Rectangle 2051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>
              <a:defRPr/>
            </a:pPr>
            <a:r>
              <a:rPr lang="en-US" dirty="0"/>
              <a:t>Set = collection of unique values</a:t>
            </a:r>
          </a:p>
          <a:p>
            <a:pPr lvl="1">
              <a:defRPr/>
            </a:pPr>
            <a:r>
              <a:rPr lang="en-US" i="1" dirty="0"/>
              <a:t>is &lt;key&gt; there or not?</a:t>
            </a:r>
          </a:p>
          <a:p>
            <a:pPr>
              <a:defRPr/>
            </a:pPr>
            <a:r>
              <a:rPr lang="en-US" dirty="0"/>
              <a:t>Map = function from key to value</a:t>
            </a:r>
          </a:p>
          <a:p>
            <a:pPr lvl="1">
              <a:defRPr/>
            </a:pPr>
            <a:r>
              <a:rPr lang="en-US" i="1" dirty="0"/>
              <a:t>what is the value of &lt;key&gt;?</a:t>
            </a:r>
          </a:p>
          <a:p>
            <a:pPr>
              <a:defRPr/>
            </a:pPr>
            <a:r>
              <a:rPr lang="en-US" dirty="0"/>
              <a:t>Set extends Collection; Map does not</a:t>
            </a:r>
          </a:p>
          <a:p>
            <a:pPr>
              <a:defRPr/>
            </a:pPr>
            <a:r>
              <a:rPr lang="en-US" dirty="0"/>
              <a:t>Sets can be </a:t>
            </a:r>
            <a:r>
              <a:rPr lang="en-US" i="1" dirty="0"/>
              <a:t>implemented</a:t>
            </a:r>
            <a:r>
              <a:rPr lang="en-US" dirty="0"/>
              <a:t> with Maps</a:t>
            </a:r>
          </a:p>
          <a:p>
            <a:pPr lvl="1">
              <a:defRPr/>
            </a:pPr>
            <a:r>
              <a:rPr lang="en-US" dirty="0" err="1"/>
              <a:t>TreeSet</a:t>
            </a:r>
            <a:r>
              <a:rPr lang="en-US" dirty="0"/>
              <a:t> implemented using a </a:t>
            </a:r>
            <a:r>
              <a:rPr lang="en-US" dirty="0" err="1"/>
              <a:t>TreeMap</a:t>
            </a:r>
            <a:endParaRPr lang="en-US" dirty="0"/>
          </a:p>
          <a:p>
            <a:pPr lvl="1">
              <a:defRPr/>
            </a:pPr>
            <a:r>
              <a:rPr lang="en-US" dirty="0" err="1"/>
              <a:t>HashSet</a:t>
            </a:r>
            <a:r>
              <a:rPr lang="en-US" dirty="0"/>
              <a:t> implemented using a </a:t>
            </a:r>
            <a:r>
              <a:rPr lang="en-US" dirty="0" err="1"/>
              <a:t>HashMap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and Map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Set contains elements of a single type</a:t>
            </a:r>
          </a:p>
          <a:p>
            <a:pPr lvl="1">
              <a:defRPr/>
            </a:pPr>
            <a:r>
              <a:rPr lang="en-CA" dirty="0"/>
              <a:t>Set&lt;String&gt;, Set&lt;Integer&gt;, Set&lt;Student&gt;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public interface Set&lt;E&gt; extends Collection&lt;E&gt;, </a:t>
            </a:r>
            <a:r>
              <a:rPr lang="en-CA" dirty="0" err="1">
                <a:solidFill>
                  <a:srgbClr val="8C5032"/>
                </a:solidFill>
              </a:rPr>
              <a:t>Iterable</a:t>
            </a:r>
            <a:r>
              <a:rPr lang="en-CA" dirty="0">
                <a:solidFill>
                  <a:srgbClr val="8C5032"/>
                </a:solidFill>
              </a:rPr>
              <a:t>&lt;E&gt;</a:t>
            </a:r>
          </a:p>
          <a:p>
            <a:pPr>
              <a:defRPr/>
            </a:pPr>
            <a:r>
              <a:rPr lang="en-CA" dirty="0"/>
              <a:t>Map needs two types: key and value</a:t>
            </a:r>
          </a:p>
          <a:p>
            <a:pPr lvl="1">
              <a:defRPr/>
            </a:pPr>
            <a:r>
              <a:rPr lang="en-CA" dirty="0"/>
              <a:t>Map&lt;String, Integer&gt;, Map&lt;String, Student&gt;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CA" dirty="0">
                <a:solidFill>
                  <a:srgbClr val="8C5032"/>
                </a:solidFill>
              </a:rPr>
              <a:t>public interface Map&lt;K, V&gt;</a:t>
            </a:r>
          </a:p>
          <a:p>
            <a:pPr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Map and Set Application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Simple web page search engine</a:t>
            </a:r>
          </a:p>
          <a:p>
            <a:pPr lvl="1">
              <a:defRPr/>
            </a:pPr>
            <a:r>
              <a:rPr lang="en-US" dirty="0"/>
              <a:t>maintains a Map&lt;String, Set&lt;URL&gt; &gt;</a:t>
            </a:r>
          </a:p>
          <a:p>
            <a:pPr lvl="1">
              <a:defRPr/>
            </a:pPr>
            <a:r>
              <a:rPr lang="en-US" dirty="0"/>
              <a:t>key string = search word (“nonmonotonic”)</a:t>
            </a:r>
          </a:p>
          <a:p>
            <a:pPr lvl="1">
              <a:defRPr/>
            </a:pPr>
            <a:r>
              <a:rPr lang="en-US" dirty="0"/>
              <a:t>Set&lt;URL&gt; = web pages containing that word</a:t>
            </a:r>
          </a:p>
          <a:p>
            <a:pPr>
              <a:defRPr/>
            </a:pPr>
            <a:r>
              <a:rPr lang="en-US" dirty="0"/>
              <a:t>Multi-term search uses set intersection</a:t>
            </a:r>
          </a:p>
          <a:p>
            <a:pPr lvl="1">
              <a:defRPr/>
            </a:pPr>
            <a:r>
              <a:rPr lang="en-US" dirty="0"/>
              <a:t>set of pages with “nonmonotonic” = s1</a:t>
            </a:r>
          </a:p>
          <a:p>
            <a:pPr lvl="1">
              <a:defRPr/>
            </a:pPr>
            <a:r>
              <a:rPr lang="en-US" dirty="0"/>
              <a:t>set of pages with “reasoning” = s2</a:t>
            </a:r>
          </a:p>
          <a:p>
            <a:pPr lvl="1">
              <a:defRPr/>
            </a:pPr>
            <a:r>
              <a:rPr lang="en-US" dirty="0"/>
              <a:t>s1 intersect s2 = set of pages with both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6loops">
  <a:themeElements>
    <a:clrScheme name="">
      <a:dk1>
        <a:srgbClr val="000000"/>
      </a:dk1>
      <a:lt1>
        <a:srgbClr val="FFFFFF"/>
      </a:lt1>
      <a:dk2>
        <a:srgbClr val="CF0E30"/>
      </a:dk2>
      <a:lt2>
        <a:srgbClr val="FFFFFF"/>
      </a:lt2>
      <a:accent1>
        <a:srgbClr val="114FFB"/>
      </a:accent1>
      <a:accent2>
        <a:srgbClr val="FC0128"/>
      </a:accent2>
      <a:accent3>
        <a:srgbClr val="E4AAAD"/>
      </a:accent3>
      <a:accent4>
        <a:srgbClr val="DADADA"/>
      </a:accent4>
      <a:accent5>
        <a:srgbClr val="AAB2FD"/>
      </a:accent5>
      <a:accent6>
        <a:srgbClr val="E40123"/>
      </a:accent6>
      <a:hlink>
        <a:srgbClr val="00DFCA"/>
      </a:hlink>
      <a:folHlink>
        <a:srgbClr val="F76681"/>
      </a:folHlink>
    </a:clrScheme>
    <a:fontScheme name="06loo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06loo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6loop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2021-04-LinkedBags</Template>
  <TotalTime>105971297</TotalTime>
  <Pages>31</Pages>
  <Words>2880</Words>
  <Application>Microsoft Office PowerPoint</Application>
  <PresentationFormat>On-screen Show (4:3)</PresentationFormat>
  <Paragraphs>602</Paragraphs>
  <Slides>44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Courier New</vt:lpstr>
      <vt:lpstr>Symbol</vt:lpstr>
      <vt:lpstr>Times New Roman</vt:lpstr>
      <vt:lpstr>Wingdings</vt:lpstr>
      <vt:lpstr>06loops</vt:lpstr>
      <vt:lpstr>Set Implementations</vt:lpstr>
      <vt:lpstr>Outline</vt:lpstr>
      <vt:lpstr>Lists vs. Sets</vt:lpstr>
      <vt:lpstr>Container Types</vt:lpstr>
      <vt:lpstr>Container Types</vt:lpstr>
      <vt:lpstr>Associative Containers</vt:lpstr>
      <vt:lpstr>Java Set and Map</vt:lpstr>
      <vt:lpstr>Set and Map Interfaces</vt:lpstr>
      <vt:lpstr>Map and Set Application</vt:lpstr>
      <vt:lpstr>Set Element Order</vt:lpstr>
      <vt:lpstr>Implementing Sets</vt:lpstr>
      <vt:lpstr>Binary Search Trees</vt:lpstr>
      <vt:lpstr>BST Example</vt:lpstr>
      <vt:lpstr>BST Nodes</vt:lpstr>
      <vt:lpstr>Set and Map Implementations</vt:lpstr>
      <vt:lpstr>Finding an Element in a BST</vt:lpstr>
      <vt:lpstr>Finding an Element in a BST</vt:lpstr>
      <vt:lpstr>BST contains Method</vt:lpstr>
      <vt:lpstr>Inserting Into a BST</vt:lpstr>
      <vt:lpstr>To Insert into a BST</vt:lpstr>
      <vt:lpstr>BST insert Method</vt:lpstr>
      <vt:lpstr>BST insertNode Method</vt:lpstr>
      <vt:lpstr>Deleting from a BST</vt:lpstr>
      <vt:lpstr>Deleting from a BST</vt:lpstr>
      <vt:lpstr>Deleting from a BST</vt:lpstr>
      <vt:lpstr>Deleting from a BST</vt:lpstr>
      <vt:lpstr>Deleting from a BST</vt:lpstr>
      <vt:lpstr>Exercise</vt:lpstr>
      <vt:lpstr>BST delete Method</vt:lpstr>
      <vt:lpstr>Complexity</vt:lpstr>
      <vt:lpstr>Implementing Bag with a Tree</vt:lpstr>
      <vt:lpstr>TreeBag Instance Variables</vt:lpstr>
      <vt:lpstr>Constructors</vt:lpstr>
      <vt:lpstr>add Method</vt:lpstr>
      <vt:lpstr>compare Method</vt:lpstr>
      <vt:lpstr>toArray Method</vt:lpstr>
      <vt:lpstr>Filling in the Array</vt:lpstr>
      <vt:lpstr>The fill Method</vt:lpstr>
      <vt:lpstr>remove(Object) Method</vt:lpstr>
      <vt:lpstr>remove() Method</vt:lpstr>
      <vt:lpstr>deleteItem Method</vt:lpstr>
      <vt:lpstr>deleteItem Deletion Part</vt:lpstr>
      <vt:lpstr>deleteMinNode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Looping</dc:title>
  <dc:creator>Mark</dc:creator>
  <cp:lastModifiedBy>Mark Young</cp:lastModifiedBy>
  <cp:revision>109</cp:revision>
  <cp:lastPrinted>1601-01-01T00:00:00Z</cp:lastPrinted>
  <dcterms:created xsi:type="dcterms:W3CDTF">1998-05-26T02:22:10Z</dcterms:created>
  <dcterms:modified xsi:type="dcterms:W3CDTF">2026-03-11T18:36:36Z</dcterms:modified>
</cp:coreProperties>
</file>