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52"/>
  </p:notesMasterIdLst>
  <p:handoutMasterIdLst>
    <p:handoutMasterId r:id="rId53"/>
  </p:handoutMasterIdLst>
  <p:sldIdLst>
    <p:sldId id="661" r:id="rId2"/>
    <p:sldId id="897" r:id="rId3"/>
    <p:sldId id="653" r:id="rId4"/>
    <p:sldId id="494" r:id="rId5"/>
    <p:sldId id="497" r:id="rId6"/>
    <p:sldId id="498" r:id="rId7"/>
    <p:sldId id="496" r:id="rId8"/>
    <p:sldId id="549" r:id="rId9"/>
    <p:sldId id="519" r:id="rId10"/>
    <p:sldId id="650" r:id="rId11"/>
    <p:sldId id="524" r:id="rId12"/>
    <p:sldId id="572" r:id="rId13"/>
    <p:sldId id="905" r:id="rId14"/>
    <p:sldId id="573" r:id="rId15"/>
    <p:sldId id="574" r:id="rId16"/>
    <p:sldId id="575" r:id="rId17"/>
    <p:sldId id="576" r:id="rId18"/>
    <p:sldId id="577" r:id="rId19"/>
    <p:sldId id="578" r:id="rId20"/>
    <p:sldId id="579" r:id="rId21"/>
    <p:sldId id="902" r:id="rId22"/>
    <p:sldId id="580" r:id="rId23"/>
    <p:sldId id="581" r:id="rId24"/>
    <p:sldId id="582" r:id="rId25"/>
    <p:sldId id="583" r:id="rId26"/>
    <p:sldId id="584" r:id="rId27"/>
    <p:sldId id="645" r:id="rId28"/>
    <p:sldId id="659" r:id="rId29"/>
    <p:sldId id="903" r:id="rId30"/>
    <p:sldId id="904" r:id="rId31"/>
    <p:sldId id="909" r:id="rId32"/>
    <p:sldId id="585" r:id="rId33"/>
    <p:sldId id="906" r:id="rId34"/>
    <p:sldId id="907" r:id="rId35"/>
    <p:sldId id="586" r:id="rId36"/>
    <p:sldId id="587" r:id="rId37"/>
    <p:sldId id="588" r:id="rId38"/>
    <p:sldId id="589" r:id="rId39"/>
    <p:sldId id="628" r:id="rId40"/>
    <p:sldId id="629" r:id="rId41"/>
    <p:sldId id="630" r:id="rId42"/>
    <p:sldId id="632" r:id="rId43"/>
    <p:sldId id="646" r:id="rId44"/>
    <p:sldId id="648" r:id="rId45"/>
    <p:sldId id="898" r:id="rId46"/>
    <p:sldId id="899" r:id="rId47"/>
    <p:sldId id="900" r:id="rId48"/>
    <p:sldId id="901" r:id="rId49"/>
    <p:sldId id="908" r:id="rId50"/>
    <p:sldId id="660" r:id="rId51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5032"/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98" autoAdjust="0"/>
    <p:restoredTop sz="94660"/>
  </p:normalViewPr>
  <p:slideViewPr>
    <p:cSldViewPr>
      <p:cViewPr varScale="1">
        <p:scale>
          <a:sx n="95" d="100"/>
          <a:sy n="95" d="100"/>
        </p:scale>
        <p:origin x="284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3.xml"/><Relationship Id="rId13" Type="http://schemas.openxmlformats.org/officeDocument/2006/relationships/slide" Target="slides/slide36.xml"/><Relationship Id="rId3" Type="http://schemas.openxmlformats.org/officeDocument/2006/relationships/slide" Target="slides/slide15.xml"/><Relationship Id="rId7" Type="http://schemas.openxmlformats.org/officeDocument/2006/relationships/slide" Target="slides/slide22.xml"/><Relationship Id="rId12" Type="http://schemas.openxmlformats.org/officeDocument/2006/relationships/slide" Target="slides/slide35.xml"/><Relationship Id="rId17" Type="http://schemas.openxmlformats.org/officeDocument/2006/relationships/slide" Target="slides/slide42.xml"/><Relationship Id="rId2" Type="http://schemas.openxmlformats.org/officeDocument/2006/relationships/slide" Target="slides/slide14.xml"/><Relationship Id="rId16" Type="http://schemas.openxmlformats.org/officeDocument/2006/relationships/slide" Target="slides/slide41.xml"/><Relationship Id="rId1" Type="http://schemas.openxmlformats.org/officeDocument/2006/relationships/slide" Target="slides/slide12.xml"/><Relationship Id="rId6" Type="http://schemas.openxmlformats.org/officeDocument/2006/relationships/slide" Target="slides/slide18.xml"/><Relationship Id="rId11" Type="http://schemas.openxmlformats.org/officeDocument/2006/relationships/slide" Target="slides/slide32.xml"/><Relationship Id="rId5" Type="http://schemas.openxmlformats.org/officeDocument/2006/relationships/slide" Target="slides/slide17.xml"/><Relationship Id="rId15" Type="http://schemas.openxmlformats.org/officeDocument/2006/relationships/slide" Target="slides/slide38.xml"/><Relationship Id="rId10" Type="http://schemas.openxmlformats.org/officeDocument/2006/relationships/slide" Target="slides/slide27.xml"/><Relationship Id="rId4" Type="http://schemas.openxmlformats.org/officeDocument/2006/relationships/slide" Target="slides/slide16.xml"/><Relationship Id="rId9" Type="http://schemas.openxmlformats.org/officeDocument/2006/relationships/slide" Target="slides/slide26.xml"/><Relationship Id="rId14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notes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53BF3C7-9B00-4007-B1C4-7901E251F896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B104301-95DE-4475-ADE0-A7AF5F77221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6171BE12-B6AA-4C43-B3A6-E7065359418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5CD22F8-ED17-4FAA-BAC3-2CF37C1A7E0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41445617-A9C3-4D13-9512-605610132EA0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A33C4275-BCF3-4824-8114-CAF7C56E0A7F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2D4BACA9-28A0-470D-B6C9-24B7144AB1F8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B6AB45D-DF39-4A5D-A439-D63AF471EC60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C062F367-B00E-4184-BBBF-C5240C64F24D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DEA2554-B90A-436A-A5DA-00B93937ED11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9AAE35A1-0BF3-4C99-9E6A-412E98C60C0C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EA468E9A-1B33-44CD-BC77-9B86B45F89A4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11812D7-00E7-4E16-A94B-BF2B8C35B8D2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C2755B6C-5913-4340-A099-7C60351D070B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705EC375-3B57-4ECF-8156-94BA35D022E3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4F0F4E4E-BD8C-4B17-9F7F-4259E414A2C3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2E18A796-F6AD-425A-A5CD-947AB0EE3C9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12847277-403B-4092-8F36-7BA8B5811400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78574BF3-FA0F-4958-9DC0-0D94995CC772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8B44C27-BEBF-4C79-A24D-BAED26829849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CABB327E-638D-4FD8-BA7B-91CC9D17F4F3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ED8F3B0A-83FE-4AAD-BF85-C7E6D748C289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C26E7C82-9D2E-4AC9-8CD6-6EB41205AEC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2156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13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50152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171450"/>
            <a:ext cx="7753350" cy="1123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110689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chemeClr val="bg2"/>
                </a:solidFill>
                <a:effectLst/>
              </a:defRPr>
            </a:lvl1pPr>
            <a:lvl2pPr>
              <a:buClr>
                <a:schemeClr val="accent1"/>
              </a:buClr>
              <a:buFont typeface="Wingdings" pitchFamily="2" charset="2"/>
              <a:buChar char=""/>
              <a:defRPr>
                <a:solidFill>
                  <a:schemeClr val="bg2"/>
                </a:solidFill>
                <a:effectLst/>
              </a:defRPr>
            </a:lvl2pPr>
            <a:lvl3pPr>
              <a:buClr>
                <a:schemeClr val="accent1"/>
              </a:buClr>
              <a:buFont typeface="Times New Roman" pitchFamily="18" charset="0"/>
              <a:buChar char="»"/>
              <a:defRPr>
                <a:solidFill>
                  <a:schemeClr val="bg2"/>
                </a:solidFill>
                <a:effectLst/>
              </a:defRPr>
            </a:lvl3pPr>
            <a:lvl4pPr>
              <a:buClr>
                <a:schemeClr val="accent1"/>
              </a:buClr>
              <a:buFont typeface="Arial" pitchFamily="34" charset="0"/>
              <a:buChar char="•"/>
              <a:defRPr>
                <a:solidFill>
                  <a:schemeClr val="bg2"/>
                </a:solidFill>
                <a:effectLst/>
              </a:defRPr>
            </a:lvl4pPr>
            <a:lvl5pPr>
              <a:buClr>
                <a:schemeClr val="accent1"/>
              </a:buClr>
              <a:buFont typeface="Times New Roman" pitchFamily="18" charset="0"/>
              <a:buChar char="−"/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241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540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8567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119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376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379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  <a:effectLst/>
              </a:defRPr>
            </a:lvl1pPr>
            <a:lvl2pPr>
              <a:defRPr sz="2800">
                <a:solidFill>
                  <a:schemeClr val="bg2"/>
                </a:solidFill>
                <a:effectLst/>
              </a:defRPr>
            </a:lvl2pPr>
            <a:lvl3pPr>
              <a:defRPr sz="2400">
                <a:solidFill>
                  <a:schemeClr val="bg2"/>
                </a:solidFill>
                <a:effectLst/>
              </a:defRPr>
            </a:lvl3pPr>
            <a:lvl4pPr>
              <a:defRPr sz="2000">
                <a:solidFill>
                  <a:schemeClr val="bg2"/>
                </a:solidFill>
                <a:effectLst/>
              </a:defRPr>
            </a:lvl4pPr>
            <a:lvl5pPr>
              <a:defRPr sz="2000">
                <a:solidFill>
                  <a:schemeClr val="bg2"/>
                </a:solidFill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8713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011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385888"/>
            <a:ext cx="8364538" cy="290512"/>
            <a:chOff x="0" y="873"/>
            <a:chExt cx="5269" cy="183"/>
          </a:xfrm>
        </p:grpSpPr>
        <p:grpSp>
          <p:nvGrpSpPr>
            <p:cNvPr id="1029" name="Group 3"/>
            <p:cNvGrpSpPr>
              <a:grpSpLocks/>
            </p:cNvGrpSpPr>
            <p:nvPr/>
          </p:nvGrpSpPr>
          <p:grpSpPr bwMode="auto">
            <a:xfrm>
              <a:off x="5146" y="873"/>
              <a:ext cx="123" cy="182"/>
              <a:chOff x="5146" y="873"/>
              <a:chExt cx="123" cy="182"/>
            </a:xfrm>
          </p:grpSpPr>
          <p:sp>
            <p:nvSpPr>
              <p:cNvPr id="1044" name="Rectangle 4"/>
              <p:cNvSpPr>
                <a:spLocks noChangeArrowheads="1"/>
              </p:cNvSpPr>
              <p:nvPr/>
            </p:nvSpPr>
            <p:spPr bwMode="auto">
              <a:xfrm>
                <a:off x="5240" y="873"/>
                <a:ext cx="2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5" name="Rectangle 5"/>
              <p:cNvSpPr>
                <a:spLocks noChangeArrowheads="1"/>
              </p:cNvSpPr>
              <p:nvPr/>
            </p:nvSpPr>
            <p:spPr bwMode="auto">
              <a:xfrm>
                <a:off x="5146" y="873"/>
                <a:ext cx="5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4836" y="873"/>
              <a:ext cx="263" cy="182"/>
              <a:chOff x="4836" y="873"/>
              <a:chExt cx="263" cy="182"/>
            </a:xfrm>
          </p:grpSpPr>
          <p:sp>
            <p:nvSpPr>
              <p:cNvPr id="1042" name="Rectangle 7"/>
              <p:cNvSpPr>
                <a:spLocks noChangeArrowheads="1"/>
              </p:cNvSpPr>
              <p:nvPr/>
            </p:nvSpPr>
            <p:spPr bwMode="auto">
              <a:xfrm>
                <a:off x="5006" y="873"/>
                <a:ext cx="93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3" name="Rectangle 8"/>
              <p:cNvSpPr>
                <a:spLocks noChangeArrowheads="1"/>
              </p:cNvSpPr>
              <p:nvPr/>
            </p:nvSpPr>
            <p:spPr bwMode="auto">
              <a:xfrm>
                <a:off x="4836" y="873"/>
                <a:ext cx="127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1" name="Group 9"/>
            <p:cNvGrpSpPr>
              <a:grpSpLocks/>
            </p:cNvGrpSpPr>
            <p:nvPr/>
          </p:nvGrpSpPr>
          <p:grpSpPr bwMode="auto">
            <a:xfrm>
              <a:off x="4407" y="873"/>
              <a:ext cx="386" cy="182"/>
              <a:chOff x="4407" y="873"/>
              <a:chExt cx="386" cy="182"/>
            </a:xfrm>
          </p:grpSpPr>
          <p:sp>
            <p:nvSpPr>
              <p:cNvPr id="1040" name="Rectangle 10"/>
              <p:cNvSpPr>
                <a:spLocks noChangeArrowheads="1"/>
              </p:cNvSpPr>
              <p:nvPr/>
            </p:nvSpPr>
            <p:spPr bwMode="auto">
              <a:xfrm>
                <a:off x="4639" y="873"/>
                <a:ext cx="154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1" name="Rectangle 11"/>
              <p:cNvSpPr>
                <a:spLocks noChangeArrowheads="1"/>
              </p:cNvSpPr>
              <p:nvPr/>
            </p:nvSpPr>
            <p:spPr bwMode="auto">
              <a:xfrm>
                <a:off x="4407" y="873"/>
                <a:ext cx="189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2" name="Group 12"/>
            <p:cNvGrpSpPr>
              <a:grpSpLocks/>
            </p:cNvGrpSpPr>
            <p:nvPr/>
          </p:nvGrpSpPr>
          <p:grpSpPr bwMode="auto">
            <a:xfrm>
              <a:off x="3176" y="873"/>
              <a:ext cx="1188" cy="183"/>
              <a:chOff x="3176" y="873"/>
              <a:chExt cx="1188" cy="183"/>
            </a:xfrm>
          </p:grpSpPr>
          <p:sp>
            <p:nvSpPr>
              <p:cNvPr id="1036" name="Rectangle 13"/>
              <p:cNvSpPr>
                <a:spLocks noChangeArrowheads="1"/>
              </p:cNvSpPr>
              <p:nvPr/>
            </p:nvSpPr>
            <p:spPr bwMode="auto">
              <a:xfrm>
                <a:off x="4146" y="873"/>
                <a:ext cx="218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7" name="Rectangle 14"/>
              <p:cNvSpPr>
                <a:spLocks noChangeArrowheads="1"/>
              </p:cNvSpPr>
              <p:nvPr/>
            </p:nvSpPr>
            <p:spPr bwMode="auto">
              <a:xfrm>
                <a:off x="3855" y="873"/>
                <a:ext cx="249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8" name="Rectangle 15"/>
              <p:cNvSpPr>
                <a:spLocks noChangeArrowheads="1"/>
              </p:cNvSpPr>
              <p:nvPr/>
            </p:nvSpPr>
            <p:spPr bwMode="auto">
              <a:xfrm>
                <a:off x="3530" y="873"/>
                <a:ext cx="283" cy="183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9" name="Rectangle 16"/>
              <p:cNvSpPr>
                <a:spLocks noChangeArrowheads="1"/>
              </p:cNvSpPr>
              <p:nvPr/>
            </p:nvSpPr>
            <p:spPr bwMode="auto">
              <a:xfrm>
                <a:off x="3176" y="873"/>
                <a:ext cx="313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/>
          </p:nvGrpSpPr>
          <p:grpSpPr bwMode="auto">
            <a:xfrm>
              <a:off x="0" y="873"/>
              <a:ext cx="3136" cy="182"/>
              <a:chOff x="0" y="873"/>
              <a:chExt cx="3136" cy="182"/>
            </a:xfrm>
          </p:grpSpPr>
          <p:sp>
            <p:nvSpPr>
              <p:cNvPr id="1034" name="Rectangle 18"/>
              <p:cNvSpPr>
                <a:spLocks noChangeArrowheads="1"/>
              </p:cNvSpPr>
              <p:nvPr/>
            </p:nvSpPr>
            <p:spPr bwMode="auto">
              <a:xfrm>
                <a:off x="2792" y="873"/>
                <a:ext cx="344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/>
            </p:nvSpPr>
            <p:spPr bwMode="auto">
              <a:xfrm>
                <a:off x="0" y="873"/>
                <a:ext cx="2750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</p:grpSp>
      <p:sp>
        <p:nvSpPr>
          <p:cNvPr id="78868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8869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370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/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3200">
          <a:solidFill>
            <a:schemeClr val="bg2"/>
          </a:solidFill>
          <a:effectLst/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s"/>
        <a:defRPr sz="2800">
          <a:solidFill>
            <a:schemeClr val="bg2"/>
          </a:solidFill>
          <a:effectLst/>
          <a:latin typeface="+mn-lt"/>
        </a:defRPr>
      </a:lvl2pPr>
      <a:lvl3pPr marL="1143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»"/>
        <a:defRPr sz="2400">
          <a:solidFill>
            <a:schemeClr val="bg2"/>
          </a:solidFill>
          <a:effectLst/>
          <a:latin typeface="+mn-lt"/>
        </a:defRPr>
      </a:lvl3pPr>
      <a:lvl4pPr marL="1600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bg2"/>
          </a:solidFill>
          <a:effectLst/>
          <a:latin typeface="+mn-lt"/>
        </a:defRPr>
      </a:lvl4pPr>
      <a:lvl5pPr marL="20574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bg2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56D40-CC37-9445-E0D8-FA350EB394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Set Implementations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47717-0056-F71E-FD1D-8EF0F51B6F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Hash Tables</a:t>
            </a:r>
          </a:p>
        </p:txBody>
      </p:sp>
    </p:spTree>
    <p:extLst>
      <p:ext uri="{BB962C8B-B14F-4D97-AF65-F5344CB8AC3E}">
        <p14:creationId xmlns:p14="http://schemas.microsoft.com/office/powerpoint/2010/main" val="537085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Set Element Order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Arbitrary &amp; depends on the implementation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Set&lt;String&gt; </a:t>
            </a:r>
            <a:r>
              <a:rPr lang="en-CA" sz="2400" dirty="0" err="1">
                <a:solidFill>
                  <a:schemeClr val="accent1"/>
                </a:solidFill>
              </a:rPr>
              <a:t>treeSet</a:t>
            </a:r>
            <a:r>
              <a:rPr lang="en-CA" sz="2400" dirty="0">
                <a:solidFill>
                  <a:schemeClr val="accent1"/>
                </a:solidFill>
              </a:rPr>
              <a:t> = new </a:t>
            </a:r>
            <a:r>
              <a:rPr lang="en-CA" sz="2400" dirty="0" err="1">
                <a:solidFill>
                  <a:schemeClr val="accent1"/>
                </a:solidFill>
              </a:rPr>
              <a:t>TreeSet</a:t>
            </a:r>
            <a:r>
              <a:rPr lang="en-CA" sz="2400" dirty="0">
                <a:solidFill>
                  <a:schemeClr val="accent1"/>
                </a:solidFill>
              </a:rPr>
              <a:t>&lt;&gt;();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Set&lt;String&gt; </a:t>
            </a:r>
            <a:r>
              <a:rPr lang="en-CA" sz="2400" dirty="0" err="1">
                <a:solidFill>
                  <a:schemeClr val="accent1"/>
                </a:solidFill>
              </a:rPr>
              <a:t>hashSet</a:t>
            </a:r>
            <a:r>
              <a:rPr lang="en-CA" sz="2400" dirty="0">
                <a:solidFill>
                  <a:schemeClr val="accent1"/>
                </a:solidFill>
              </a:rPr>
              <a:t> = new </a:t>
            </a:r>
            <a:r>
              <a:rPr lang="en-CA" sz="2400" dirty="0" err="1">
                <a:solidFill>
                  <a:schemeClr val="accent1"/>
                </a:solidFill>
              </a:rPr>
              <a:t>HashSet</a:t>
            </a:r>
            <a:r>
              <a:rPr lang="en-CA" sz="2400" dirty="0">
                <a:solidFill>
                  <a:schemeClr val="accent1"/>
                </a:solidFill>
              </a:rPr>
              <a:t>&lt;&gt;();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treeSet.add</a:t>
            </a:r>
            <a:r>
              <a:rPr lang="en-CA" sz="2400" dirty="0">
                <a:solidFill>
                  <a:schemeClr val="accent1"/>
                </a:solidFill>
              </a:rPr>
              <a:t>("words"); 	</a:t>
            </a:r>
            <a:r>
              <a:rPr lang="en-CA" sz="2400" dirty="0" err="1">
                <a:solidFill>
                  <a:schemeClr val="accent1"/>
                </a:solidFill>
              </a:rPr>
              <a:t>hashSet.add</a:t>
            </a:r>
            <a:r>
              <a:rPr lang="en-CA" sz="2400" dirty="0">
                <a:solidFill>
                  <a:schemeClr val="accent1"/>
                </a:solidFill>
              </a:rPr>
              <a:t>("words");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treeSet.add</a:t>
            </a:r>
            <a:r>
              <a:rPr lang="en-CA" sz="2400" dirty="0">
                <a:solidFill>
                  <a:schemeClr val="accent1"/>
                </a:solidFill>
              </a:rPr>
              <a:t>("in"); 		</a:t>
            </a:r>
            <a:r>
              <a:rPr lang="en-CA" sz="2400" dirty="0" err="1">
                <a:solidFill>
                  <a:schemeClr val="accent1"/>
                </a:solidFill>
              </a:rPr>
              <a:t>hashSet.add</a:t>
            </a:r>
            <a:r>
              <a:rPr lang="en-CA" sz="2400" dirty="0">
                <a:solidFill>
                  <a:schemeClr val="accent1"/>
                </a:solidFill>
              </a:rPr>
              <a:t>("in");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treeSet.add</a:t>
            </a:r>
            <a:r>
              <a:rPr lang="en-CA" sz="2400" dirty="0">
                <a:solidFill>
                  <a:schemeClr val="accent1"/>
                </a:solidFill>
              </a:rPr>
              <a:t>("this"); 	</a:t>
            </a:r>
            <a:r>
              <a:rPr lang="en-CA" sz="2400" dirty="0" err="1">
                <a:solidFill>
                  <a:schemeClr val="accent1"/>
                </a:solidFill>
              </a:rPr>
              <a:t>hashSet.add</a:t>
            </a:r>
            <a:r>
              <a:rPr lang="en-CA" sz="2400" dirty="0">
                <a:solidFill>
                  <a:schemeClr val="accent1"/>
                </a:solidFill>
              </a:rPr>
              <a:t>("this");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treeSet.add</a:t>
            </a:r>
            <a:r>
              <a:rPr lang="en-CA" sz="2400" dirty="0">
                <a:solidFill>
                  <a:schemeClr val="accent1"/>
                </a:solidFill>
              </a:rPr>
              <a:t>("set"); 	</a:t>
            </a:r>
            <a:r>
              <a:rPr lang="en-CA" sz="2400" dirty="0" err="1">
                <a:solidFill>
                  <a:schemeClr val="accent1"/>
                </a:solidFill>
              </a:rPr>
              <a:t>hashSet.add</a:t>
            </a:r>
            <a:r>
              <a:rPr lang="en-CA" sz="2400" dirty="0">
                <a:solidFill>
                  <a:schemeClr val="accent1"/>
                </a:solidFill>
              </a:rPr>
              <a:t>("set");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System.out.println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treeSet</a:t>
            </a:r>
            <a:r>
              <a:rPr lang="en-CA" sz="2400" dirty="0">
                <a:solidFill>
                  <a:schemeClr val="accent1"/>
                </a:solidFill>
              </a:rPr>
              <a:t>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System.out.println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hashSet</a:t>
            </a:r>
            <a:r>
              <a:rPr lang="en-CA" sz="2400" dirty="0">
                <a:solidFill>
                  <a:schemeClr val="accent1"/>
                </a:solidFill>
              </a:rPr>
              <a:t>);</a:t>
            </a:r>
          </a:p>
          <a:p>
            <a:pPr lvl="1">
              <a:defRPr/>
            </a:pPr>
            <a:endParaRPr lang="en-CA" dirty="0"/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5448300" y="4953000"/>
            <a:ext cx="2628900" cy="8302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[in, set, this, words]</a:t>
            </a:r>
          </a:p>
          <a:p>
            <a:r>
              <a:rPr lang="en-CA"/>
              <a:t>[set, in, words, this]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Implementing Sets</a:t>
            </a:r>
          </a:p>
        </p:txBody>
      </p:sp>
      <p:sp>
        <p:nvSpPr>
          <p:cNvPr id="5632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>
              <a:defRPr/>
            </a:pPr>
            <a:r>
              <a:rPr lang="en-US" dirty="0"/>
              <a:t>Binary Search Trees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linked structure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>
              <a:defRPr/>
            </a:pPr>
            <a:r>
              <a:rPr lang="en-US" dirty="0"/>
              <a:t>Hash Tables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array structure</a:t>
            </a:r>
          </a:p>
        </p:txBody>
      </p:sp>
      <p:grpSp>
        <p:nvGrpSpPr>
          <p:cNvPr id="11269" name="Group 25"/>
          <p:cNvGrpSpPr>
            <a:grpSpLocks/>
          </p:cNvGrpSpPr>
          <p:nvPr/>
        </p:nvGrpSpPr>
        <p:grpSpPr bwMode="auto">
          <a:xfrm>
            <a:off x="3276600" y="4953000"/>
            <a:ext cx="2895600" cy="1752600"/>
            <a:chOff x="1008" y="2928"/>
            <a:chExt cx="1824" cy="1104"/>
          </a:xfrm>
        </p:grpSpPr>
        <p:sp>
          <p:nvSpPr>
            <p:cNvPr id="11303" name="Oval 26"/>
            <p:cNvSpPr>
              <a:spLocks noChangeArrowheads="1"/>
            </p:cNvSpPr>
            <p:nvPr/>
          </p:nvSpPr>
          <p:spPr bwMode="auto">
            <a:xfrm>
              <a:off x="1008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304" name="Text Box 27"/>
            <p:cNvSpPr txBox="1">
              <a:spLocks noChangeArrowheads="1"/>
            </p:cNvSpPr>
            <p:nvPr/>
          </p:nvSpPr>
          <p:spPr bwMode="auto">
            <a:xfrm>
              <a:off x="1612" y="30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31</a:t>
              </a:r>
            </a:p>
          </p:txBody>
        </p:sp>
        <p:sp>
          <p:nvSpPr>
            <p:cNvPr id="11305" name="Text Box 28"/>
            <p:cNvSpPr txBox="1">
              <a:spLocks noChangeArrowheads="1"/>
            </p:cNvSpPr>
            <p:nvPr/>
          </p:nvSpPr>
          <p:spPr bwMode="auto">
            <a:xfrm>
              <a:off x="129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</a:t>
              </a:r>
            </a:p>
          </p:txBody>
        </p:sp>
        <p:sp>
          <p:nvSpPr>
            <p:cNvPr id="11306" name="Text Box 29"/>
            <p:cNvSpPr txBox="1">
              <a:spLocks noChangeArrowheads="1"/>
            </p:cNvSpPr>
            <p:nvPr/>
          </p:nvSpPr>
          <p:spPr bwMode="auto">
            <a:xfrm>
              <a:off x="1516" y="359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11307" name="Text Box 30"/>
            <p:cNvSpPr txBox="1">
              <a:spLocks noChangeArrowheads="1"/>
            </p:cNvSpPr>
            <p:nvPr/>
          </p:nvSpPr>
          <p:spPr bwMode="auto">
            <a:xfrm>
              <a:off x="1612" y="336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15</a:t>
              </a:r>
            </a:p>
          </p:txBody>
        </p:sp>
        <p:sp>
          <p:nvSpPr>
            <p:cNvPr id="11308" name="Text Box 31"/>
            <p:cNvSpPr txBox="1">
              <a:spLocks noChangeArrowheads="1"/>
            </p:cNvSpPr>
            <p:nvPr/>
          </p:nvSpPr>
          <p:spPr bwMode="auto">
            <a:xfrm>
              <a:off x="1948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55</a:t>
              </a:r>
            </a:p>
          </p:txBody>
        </p:sp>
        <p:sp>
          <p:nvSpPr>
            <p:cNvPr id="11309" name="Text Box 32"/>
            <p:cNvSpPr txBox="1">
              <a:spLocks noChangeArrowheads="1"/>
            </p:cNvSpPr>
            <p:nvPr/>
          </p:nvSpPr>
          <p:spPr bwMode="auto">
            <a:xfrm>
              <a:off x="2044" y="3168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99</a:t>
              </a:r>
            </a:p>
          </p:txBody>
        </p:sp>
        <p:sp>
          <p:nvSpPr>
            <p:cNvPr id="11310" name="Text Box 33"/>
            <p:cNvSpPr txBox="1">
              <a:spLocks noChangeArrowheads="1"/>
            </p:cNvSpPr>
            <p:nvPr/>
          </p:nvSpPr>
          <p:spPr bwMode="auto">
            <a:xfrm>
              <a:off x="2284" y="34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12</a:t>
              </a:r>
            </a:p>
          </p:txBody>
        </p:sp>
        <p:sp>
          <p:nvSpPr>
            <p:cNvPr id="11311" name="Text Box 34"/>
            <p:cNvSpPr txBox="1">
              <a:spLocks noChangeArrowheads="1"/>
            </p:cNvSpPr>
            <p:nvPr/>
          </p:nvSpPr>
          <p:spPr bwMode="auto">
            <a:xfrm>
              <a:off x="247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8</a:t>
              </a:r>
            </a:p>
          </p:txBody>
        </p:sp>
        <p:sp>
          <p:nvSpPr>
            <p:cNvPr id="11312" name="Text Box 35"/>
            <p:cNvSpPr txBox="1">
              <a:spLocks noChangeArrowheads="1"/>
            </p:cNvSpPr>
            <p:nvPr/>
          </p:nvSpPr>
          <p:spPr bwMode="auto">
            <a:xfrm>
              <a:off x="1872" y="368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42</a:t>
              </a:r>
            </a:p>
          </p:txBody>
        </p:sp>
        <p:sp>
          <p:nvSpPr>
            <p:cNvPr id="11313" name="Text Box 36"/>
            <p:cNvSpPr txBox="1">
              <a:spLocks noChangeArrowheads="1"/>
            </p:cNvSpPr>
            <p:nvPr/>
          </p:nvSpPr>
          <p:spPr bwMode="auto">
            <a:xfrm>
              <a:off x="1152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18</a:t>
              </a:r>
            </a:p>
          </p:txBody>
        </p:sp>
      </p:grpSp>
      <p:sp>
        <p:nvSpPr>
          <p:cNvPr id="11270" name="Oval 24"/>
          <p:cNvSpPr>
            <a:spLocks noChangeArrowheads="1"/>
          </p:cNvSpPr>
          <p:nvPr/>
        </p:nvSpPr>
        <p:spPr bwMode="auto">
          <a:xfrm>
            <a:off x="4173538" y="35052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99</a:t>
            </a:r>
          </a:p>
        </p:txBody>
      </p:sp>
      <p:sp>
        <p:nvSpPr>
          <p:cNvPr id="11271" name="Oval 25"/>
          <p:cNvSpPr>
            <a:spLocks noChangeArrowheads="1"/>
          </p:cNvSpPr>
          <p:nvPr/>
        </p:nvSpPr>
        <p:spPr bwMode="auto">
          <a:xfrm>
            <a:off x="2590800" y="2819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31</a:t>
            </a:r>
          </a:p>
        </p:txBody>
      </p:sp>
      <p:sp>
        <p:nvSpPr>
          <p:cNvPr id="11272" name="Oval 26"/>
          <p:cNvSpPr>
            <a:spLocks noChangeArrowheads="1"/>
          </p:cNvSpPr>
          <p:nvPr/>
        </p:nvSpPr>
        <p:spPr bwMode="auto">
          <a:xfrm>
            <a:off x="795338" y="35052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8</a:t>
            </a:r>
          </a:p>
        </p:txBody>
      </p:sp>
      <p:sp>
        <p:nvSpPr>
          <p:cNvPr id="11273" name="Oval 27"/>
          <p:cNvSpPr>
            <a:spLocks noChangeArrowheads="1"/>
          </p:cNvSpPr>
          <p:nvPr/>
        </p:nvSpPr>
        <p:spPr bwMode="auto">
          <a:xfrm>
            <a:off x="228600" y="3962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4</a:t>
            </a:r>
          </a:p>
        </p:txBody>
      </p:sp>
      <p:sp>
        <p:nvSpPr>
          <p:cNvPr id="11274" name="Oval 28"/>
          <p:cNvSpPr>
            <a:spLocks noChangeArrowheads="1"/>
          </p:cNvSpPr>
          <p:nvPr/>
        </p:nvSpPr>
        <p:spPr bwMode="auto">
          <a:xfrm>
            <a:off x="1760538" y="46482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15</a:t>
            </a:r>
          </a:p>
        </p:txBody>
      </p:sp>
      <p:sp>
        <p:nvSpPr>
          <p:cNvPr id="11275" name="Oval 29"/>
          <p:cNvSpPr>
            <a:spLocks noChangeArrowheads="1"/>
          </p:cNvSpPr>
          <p:nvPr/>
        </p:nvSpPr>
        <p:spPr bwMode="auto">
          <a:xfrm>
            <a:off x="3657600" y="3962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55</a:t>
            </a:r>
          </a:p>
        </p:txBody>
      </p:sp>
      <p:sp>
        <p:nvSpPr>
          <p:cNvPr id="11276" name="Oval 30"/>
          <p:cNvSpPr>
            <a:spLocks noChangeArrowheads="1"/>
          </p:cNvSpPr>
          <p:nvPr/>
        </p:nvSpPr>
        <p:spPr bwMode="auto">
          <a:xfrm>
            <a:off x="1557338" y="3962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12</a:t>
            </a:r>
          </a:p>
        </p:txBody>
      </p:sp>
      <p:sp>
        <p:nvSpPr>
          <p:cNvPr id="11277" name="Oval 31"/>
          <p:cNvSpPr>
            <a:spLocks noChangeArrowheads="1"/>
          </p:cNvSpPr>
          <p:nvPr/>
        </p:nvSpPr>
        <p:spPr bwMode="auto">
          <a:xfrm>
            <a:off x="2328863" y="4343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18</a:t>
            </a:r>
          </a:p>
        </p:txBody>
      </p:sp>
      <p:sp>
        <p:nvSpPr>
          <p:cNvPr id="11278" name="Oval 32"/>
          <p:cNvSpPr>
            <a:spLocks noChangeArrowheads="1"/>
          </p:cNvSpPr>
          <p:nvPr/>
        </p:nvSpPr>
        <p:spPr bwMode="auto">
          <a:xfrm>
            <a:off x="990600" y="4343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11</a:t>
            </a:r>
          </a:p>
        </p:txBody>
      </p:sp>
      <p:sp>
        <p:nvSpPr>
          <p:cNvPr id="11279" name="Oval 33"/>
          <p:cNvSpPr>
            <a:spLocks noChangeArrowheads="1"/>
          </p:cNvSpPr>
          <p:nvPr/>
        </p:nvSpPr>
        <p:spPr bwMode="auto">
          <a:xfrm>
            <a:off x="3157538" y="4343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42</a:t>
            </a:r>
          </a:p>
        </p:txBody>
      </p:sp>
      <p:cxnSp>
        <p:nvCxnSpPr>
          <p:cNvPr id="11280" name="Straight Connector 35"/>
          <p:cNvCxnSpPr>
            <a:cxnSpLocks noChangeShapeType="1"/>
            <a:stCxn id="11271" idx="2"/>
            <a:endCxn id="11272" idx="0"/>
          </p:cNvCxnSpPr>
          <p:nvPr/>
        </p:nvCxnSpPr>
        <p:spPr bwMode="auto">
          <a:xfrm flipH="1">
            <a:off x="1100138" y="3086100"/>
            <a:ext cx="1490662" cy="4191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1" name="Straight Connector 37"/>
          <p:cNvCxnSpPr>
            <a:cxnSpLocks noChangeShapeType="1"/>
            <a:stCxn id="11271" idx="6"/>
            <a:endCxn id="11270" idx="0"/>
          </p:cNvCxnSpPr>
          <p:nvPr/>
        </p:nvCxnSpPr>
        <p:spPr bwMode="auto">
          <a:xfrm>
            <a:off x="3200400" y="3086100"/>
            <a:ext cx="1277938" cy="4191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2" name="Straight Connector 39"/>
          <p:cNvCxnSpPr>
            <a:cxnSpLocks noChangeShapeType="1"/>
            <a:stCxn id="11272" idx="2"/>
            <a:endCxn id="11273" idx="0"/>
          </p:cNvCxnSpPr>
          <p:nvPr/>
        </p:nvCxnSpPr>
        <p:spPr bwMode="auto">
          <a:xfrm flipH="1">
            <a:off x="533400" y="3771900"/>
            <a:ext cx="261938" cy="1905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3" name="Straight Connector 41"/>
          <p:cNvCxnSpPr>
            <a:cxnSpLocks noChangeShapeType="1"/>
            <a:stCxn id="11272" idx="6"/>
            <a:endCxn id="11276" idx="1"/>
          </p:cNvCxnSpPr>
          <p:nvPr/>
        </p:nvCxnSpPr>
        <p:spPr bwMode="auto">
          <a:xfrm>
            <a:off x="1404938" y="3771900"/>
            <a:ext cx="242887" cy="268288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4" name="Straight Connector 43"/>
          <p:cNvCxnSpPr>
            <a:cxnSpLocks noChangeShapeType="1"/>
            <a:stCxn id="11276" idx="2"/>
            <a:endCxn id="11278" idx="0"/>
          </p:cNvCxnSpPr>
          <p:nvPr/>
        </p:nvCxnSpPr>
        <p:spPr bwMode="auto">
          <a:xfrm flipH="1">
            <a:off x="1295400" y="4229100"/>
            <a:ext cx="261938" cy="1143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5" name="Straight Connector 45"/>
          <p:cNvCxnSpPr>
            <a:cxnSpLocks noChangeShapeType="1"/>
            <a:stCxn id="11276" idx="6"/>
            <a:endCxn id="11277" idx="1"/>
          </p:cNvCxnSpPr>
          <p:nvPr/>
        </p:nvCxnSpPr>
        <p:spPr bwMode="auto">
          <a:xfrm>
            <a:off x="2166938" y="4229100"/>
            <a:ext cx="250825" cy="192088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6" name="Straight Connector 47"/>
          <p:cNvCxnSpPr>
            <a:cxnSpLocks noChangeShapeType="1"/>
            <a:stCxn id="11277" idx="2"/>
            <a:endCxn id="11274" idx="0"/>
          </p:cNvCxnSpPr>
          <p:nvPr/>
        </p:nvCxnSpPr>
        <p:spPr bwMode="auto">
          <a:xfrm flipH="1">
            <a:off x="2065338" y="4610100"/>
            <a:ext cx="263525" cy="381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7" name="Straight Connector 49"/>
          <p:cNvCxnSpPr>
            <a:cxnSpLocks noChangeShapeType="1"/>
            <a:stCxn id="11270" idx="2"/>
            <a:endCxn id="11275" idx="0"/>
          </p:cNvCxnSpPr>
          <p:nvPr/>
        </p:nvCxnSpPr>
        <p:spPr bwMode="auto">
          <a:xfrm flipH="1">
            <a:off x="3962400" y="3771900"/>
            <a:ext cx="211138" cy="1905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8" name="Straight Connector 51"/>
          <p:cNvCxnSpPr>
            <a:cxnSpLocks noChangeShapeType="1"/>
            <a:stCxn id="11275" idx="2"/>
            <a:endCxn id="11279" idx="0"/>
          </p:cNvCxnSpPr>
          <p:nvPr/>
        </p:nvCxnSpPr>
        <p:spPr bwMode="auto">
          <a:xfrm flipH="1">
            <a:off x="3462338" y="4229100"/>
            <a:ext cx="195262" cy="1143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sp>
        <p:nvSpPr>
          <p:cNvPr id="11289" name="Text Box 27"/>
          <p:cNvSpPr txBox="1">
            <a:spLocks noChangeArrowheads="1"/>
          </p:cNvSpPr>
          <p:nvPr/>
        </p:nvSpPr>
        <p:spPr bwMode="auto">
          <a:xfrm>
            <a:off x="7740650" y="3857625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31</a:t>
            </a:r>
          </a:p>
        </p:txBody>
      </p:sp>
      <p:sp>
        <p:nvSpPr>
          <p:cNvPr id="11290" name="Text Box 28"/>
          <p:cNvSpPr txBox="1">
            <a:spLocks noChangeArrowheads="1"/>
          </p:cNvSpPr>
          <p:nvPr/>
        </p:nvSpPr>
        <p:spPr bwMode="auto">
          <a:xfrm>
            <a:off x="7740650" y="3500438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ourier New" pitchFamily="49" charset="0"/>
              </a:rPr>
              <a:t>4</a:t>
            </a:r>
          </a:p>
        </p:txBody>
      </p:sp>
      <p:sp>
        <p:nvSpPr>
          <p:cNvPr id="11291" name="Text Box 29"/>
          <p:cNvSpPr txBox="1">
            <a:spLocks noChangeArrowheads="1"/>
          </p:cNvSpPr>
          <p:nvPr/>
        </p:nvSpPr>
        <p:spPr bwMode="auto">
          <a:xfrm>
            <a:off x="7740650" y="5997575"/>
            <a:ext cx="549275" cy="3667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11</a:t>
            </a:r>
          </a:p>
        </p:txBody>
      </p:sp>
      <p:sp>
        <p:nvSpPr>
          <p:cNvPr id="11292" name="Text Box 30"/>
          <p:cNvSpPr txBox="1">
            <a:spLocks noChangeArrowheads="1"/>
          </p:cNvSpPr>
          <p:nvPr/>
        </p:nvSpPr>
        <p:spPr bwMode="auto">
          <a:xfrm>
            <a:off x="7740650" y="2786063"/>
            <a:ext cx="549275" cy="3667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15</a:t>
            </a:r>
          </a:p>
        </p:txBody>
      </p:sp>
      <p:sp>
        <p:nvSpPr>
          <p:cNvPr id="11293" name="Text Box 31"/>
          <p:cNvSpPr txBox="1">
            <a:spLocks noChangeArrowheads="1"/>
          </p:cNvSpPr>
          <p:nvPr/>
        </p:nvSpPr>
        <p:spPr bwMode="auto">
          <a:xfrm>
            <a:off x="7740650" y="3143250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55</a:t>
            </a:r>
          </a:p>
        </p:txBody>
      </p:sp>
      <p:sp>
        <p:nvSpPr>
          <p:cNvPr id="11294" name="Text Box 32"/>
          <p:cNvSpPr txBox="1">
            <a:spLocks noChangeArrowheads="1"/>
          </p:cNvSpPr>
          <p:nvPr/>
        </p:nvSpPr>
        <p:spPr bwMode="auto">
          <a:xfrm>
            <a:off x="7740650" y="4927600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8</a:t>
            </a:r>
          </a:p>
        </p:txBody>
      </p:sp>
      <p:sp>
        <p:nvSpPr>
          <p:cNvPr id="11295" name="Text Box 33"/>
          <p:cNvSpPr txBox="1">
            <a:spLocks noChangeArrowheads="1"/>
          </p:cNvSpPr>
          <p:nvPr/>
        </p:nvSpPr>
        <p:spPr bwMode="auto">
          <a:xfrm>
            <a:off x="7740650" y="6354763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12</a:t>
            </a:r>
          </a:p>
        </p:txBody>
      </p:sp>
      <p:sp>
        <p:nvSpPr>
          <p:cNvPr id="11296" name="Text Box 34"/>
          <p:cNvSpPr txBox="1">
            <a:spLocks noChangeArrowheads="1"/>
          </p:cNvSpPr>
          <p:nvPr/>
        </p:nvSpPr>
        <p:spPr bwMode="auto">
          <a:xfrm>
            <a:off x="7740650" y="5284788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99</a:t>
            </a:r>
          </a:p>
        </p:txBody>
      </p:sp>
      <p:sp>
        <p:nvSpPr>
          <p:cNvPr id="11297" name="Text Box 35"/>
          <p:cNvSpPr txBox="1">
            <a:spLocks noChangeArrowheads="1"/>
          </p:cNvSpPr>
          <p:nvPr/>
        </p:nvSpPr>
        <p:spPr bwMode="auto">
          <a:xfrm>
            <a:off x="7740650" y="4570413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42</a:t>
            </a:r>
          </a:p>
        </p:txBody>
      </p:sp>
      <p:sp>
        <p:nvSpPr>
          <p:cNvPr id="11298" name="Text Box 36"/>
          <p:cNvSpPr txBox="1">
            <a:spLocks noChangeArrowheads="1"/>
          </p:cNvSpPr>
          <p:nvPr/>
        </p:nvSpPr>
        <p:spPr bwMode="auto">
          <a:xfrm>
            <a:off x="7740650" y="4213225"/>
            <a:ext cx="549275" cy="3667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18</a:t>
            </a:r>
          </a:p>
        </p:txBody>
      </p:sp>
      <p:sp>
        <p:nvSpPr>
          <p:cNvPr id="11299" name="Text Box 28"/>
          <p:cNvSpPr txBox="1">
            <a:spLocks noChangeArrowheads="1"/>
          </p:cNvSpPr>
          <p:nvPr/>
        </p:nvSpPr>
        <p:spPr bwMode="auto">
          <a:xfrm>
            <a:off x="7740650" y="5640388"/>
            <a:ext cx="549275" cy="3667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ourier New" pitchFamily="49" charset="0"/>
              </a:rPr>
              <a:t>/</a:t>
            </a:r>
          </a:p>
        </p:txBody>
      </p:sp>
      <p:sp>
        <p:nvSpPr>
          <p:cNvPr id="11300" name="Text Box 30"/>
          <p:cNvSpPr txBox="1">
            <a:spLocks noChangeArrowheads="1"/>
          </p:cNvSpPr>
          <p:nvPr/>
        </p:nvSpPr>
        <p:spPr bwMode="auto">
          <a:xfrm>
            <a:off x="7740650" y="2428875"/>
            <a:ext cx="549275" cy="3667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/</a:t>
            </a:r>
          </a:p>
        </p:txBody>
      </p:sp>
      <p:sp>
        <p:nvSpPr>
          <p:cNvPr id="11301" name="Text Box 31"/>
          <p:cNvSpPr txBox="1">
            <a:spLocks noChangeArrowheads="1"/>
          </p:cNvSpPr>
          <p:nvPr/>
        </p:nvSpPr>
        <p:spPr bwMode="auto">
          <a:xfrm>
            <a:off x="7740650" y="2073275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/</a:t>
            </a:r>
          </a:p>
        </p:txBody>
      </p:sp>
      <p:sp>
        <p:nvSpPr>
          <p:cNvPr id="11302" name="TextBox 73"/>
          <p:cNvSpPr txBox="1">
            <a:spLocks noChangeArrowheads="1"/>
          </p:cNvSpPr>
          <p:nvPr/>
        </p:nvSpPr>
        <p:spPr bwMode="auto">
          <a:xfrm>
            <a:off x="7292975" y="2057400"/>
            <a:ext cx="479425" cy="469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300" dirty="0">
                <a:solidFill>
                  <a:schemeClr val="accent1"/>
                </a:solidFill>
              </a:rPr>
              <a:t>0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1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2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3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4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5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6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7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8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9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10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11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Hash Table Operations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Hash tables are designed to make insertion and finding particular elements fast</a:t>
            </a:r>
          </a:p>
          <a:p>
            <a:pPr lvl="1">
              <a:defRPr/>
            </a:pPr>
            <a:r>
              <a:rPr lang="en-US" dirty="0"/>
              <a:t>both in O(1) </a:t>
            </a:r>
            <a:r>
              <a:rPr lang="en-US" i="1" dirty="0"/>
              <a:t>average</a:t>
            </a:r>
            <a:r>
              <a:rPr lang="en-US" dirty="0"/>
              <a:t> time</a:t>
            </a:r>
          </a:p>
          <a:p>
            <a:pPr lvl="1">
              <a:defRPr/>
            </a:pPr>
            <a:r>
              <a:rPr lang="en-US" dirty="0"/>
              <a:t>deletion also supported in O(1) </a:t>
            </a:r>
            <a:r>
              <a:rPr lang="en-US" i="1" dirty="0"/>
              <a:t>average</a:t>
            </a:r>
            <a:r>
              <a:rPr lang="en-US" dirty="0"/>
              <a:t> time</a:t>
            </a:r>
          </a:p>
          <a:p>
            <a:pPr>
              <a:defRPr/>
            </a:pPr>
            <a:r>
              <a:rPr lang="en-US" dirty="0"/>
              <a:t>Other operations expensive or impossible</a:t>
            </a:r>
          </a:p>
          <a:p>
            <a:pPr lvl="1">
              <a:defRPr/>
            </a:pPr>
            <a:r>
              <a:rPr lang="en-US" dirty="0"/>
              <a:t>no way to find the minimum/maximum except by looking at every element</a:t>
            </a:r>
          </a:p>
          <a:p>
            <a:pPr lvl="1">
              <a:defRPr/>
            </a:pPr>
            <a:r>
              <a:rPr lang="en-US" dirty="0"/>
              <a:t>no information on order used at all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69D09-E2EA-E715-5BB6-874FCC39D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Hash Table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4A8D-AED5-BE30-1109-77F6BF99D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Basic idea: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public class </a:t>
            </a:r>
            <a:r>
              <a:rPr lang="en-CA" sz="2400" dirty="0" err="1">
                <a:solidFill>
                  <a:srgbClr val="8C5032"/>
                </a:solidFill>
              </a:rPr>
              <a:t>HashTable</a:t>
            </a:r>
            <a:r>
              <a:rPr lang="en-CA" sz="2400" dirty="0">
                <a:solidFill>
                  <a:srgbClr val="8C5032"/>
                </a:solidFill>
              </a:rPr>
              <a:t>&lt;E&gt; implements Set&lt;E&gt;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private E[] contents;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private int </a:t>
            </a:r>
            <a:r>
              <a:rPr lang="en-CA" sz="2400" dirty="0" err="1">
                <a:solidFill>
                  <a:srgbClr val="8C5032"/>
                </a:solidFill>
              </a:rPr>
              <a:t>numInSet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457200" lvl="1" indent="0">
              <a:buNone/>
            </a:pPr>
            <a:endParaRPr lang="en-CA" sz="2400" dirty="0">
              <a:solidFill>
                <a:srgbClr val="8C5032"/>
              </a:solidFill>
            </a:endParaRP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public </a:t>
            </a:r>
            <a:r>
              <a:rPr lang="en-CA" sz="2400" dirty="0" err="1">
                <a:solidFill>
                  <a:srgbClr val="8C5032"/>
                </a:solidFill>
              </a:rPr>
              <a:t>HashTable</a:t>
            </a:r>
            <a:r>
              <a:rPr lang="en-CA" sz="2400" dirty="0">
                <a:solidFill>
                  <a:srgbClr val="8C5032"/>
                </a:solidFill>
              </a:rPr>
              <a:t>(int size)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    contents = (E[])new Object[size];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numInSet</a:t>
            </a:r>
            <a:r>
              <a:rPr lang="en-CA" sz="2400" dirty="0">
                <a:solidFill>
                  <a:srgbClr val="8C5032"/>
                </a:solidFill>
              </a:rPr>
              <a:t> = 0;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78698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Simple-Minded Structure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Simplest way to get O(1) is to have an array with one cell per possible data element</a:t>
            </a:r>
          </a:p>
          <a:p>
            <a:pPr>
              <a:defRPr/>
            </a:pPr>
            <a:r>
              <a:rPr lang="en-US"/>
              <a:t>Example:  keys drawn from 0..19</a:t>
            </a:r>
          </a:p>
          <a:p>
            <a:pPr lvl="1">
              <a:defRPr/>
            </a:pPr>
            <a:r>
              <a:rPr lang="en-US"/>
              <a:t>A is an array indexed by 0..19</a:t>
            </a:r>
          </a:p>
          <a:p>
            <a:pPr lvl="1">
              <a:defRPr/>
            </a:pPr>
            <a:r>
              <a:rPr lang="en-US"/>
              <a:t>A[i] is null if the item with key </a:t>
            </a:r>
            <a:r>
              <a:rPr lang="en-US" i="1"/>
              <a:t>i</a:t>
            </a:r>
            <a:r>
              <a:rPr lang="en-US"/>
              <a:t> is not present</a:t>
            </a:r>
          </a:p>
          <a:p>
            <a:pPr lvl="1">
              <a:defRPr/>
            </a:pPr>
            <a:r>
              <a:rPr lang="en-US"/>
              <a:t>A[i] is the data element if it is present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Simple-Minded Structure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Insertion = create new item &amp; set A[i]</a:t>
            </a:r>
          </a:p>
          <a:p>
            <a:pPr>
              <a:defRPr/>
            </a:pPr>
            <a:r>
              <a:rPr lang="en-US"/>
              <a:t>Find = look at A[i]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990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1371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1752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2133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00" name="Rectangle 9"/>
          <p:cNvSpPr>
            <a:spLocks noChangeArrowheads="1"/>
          </p:cNvSpPr>
          <p:nvPr/>
        </p:nvSpPr>
        <p:spPr bwMode="auto">
          <a:xfrm>
            <a:off x="2514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01" name="Rectangle 10"/>
          <p:cNvSpPr>
            <a:spLocks noChangeArrowheads="1"/>
          </p:cNvSpPr>
          <p:nvPr/>
        </p:nvSpPr>
        <p:spPr bwMode="auto">
          <a:xfrm>
            <a:off x="2895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02" name="Rectangle 11"/>
          <p:cNvSpPr>
            <a:spLocks noChangeArrowheads="1"/>
          </p:cNvSpPr>
          <p:nvPr/>
        </p:nvSpPr>
        <p:spPr bwMode="auto">
          <a:xfrm>
            <a:off x="3276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03" name="Rectangle 12"/>
          <p:cNvSpPr>
            <a:spLocks noChangeArrowheads="1"/>
          </p:cNvSpPr>
          <p:nvPr/>
        </p:nvSpPr>
        <p:spPr bwMode="auto">
          <a:xfrm>
            <a:off x="3657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3804" name="Rectangle 13"/>
          <p:cNvSpPr>
            <a:spLocks noChangeArrowheads="1"/>
          </p:cNvSpPr>
          <p:nvPr/>
        </p:nvSpPr>
        <p:spPr bwMode="auto">
          <a:xfrm>
            <a:off x="4038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05" name="Rectangle 14"/>
          <p:cNvSpPr>
            <a:spLocks noChangeArrowheads="1"/>
          </p:cNvSpPr>
          <p:nvPr/>
        </p:nvSpPr>
        <p:spPr bwMode="auto">
          <a:xfrm>
            <a:off x="4419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06" name="Rectangle 15"/>
          <p:cNvSpPr>
            <a:spLocks noChangeArrowheads="1"/>
          </p:cNvSpPr>
          <p:nvPr/>
        </p:nvSpPr>
        <p:spPr bwMode="auto">
          <a:xfrm>
            <a:off x="4800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07" name="Rectangle 16"/>
          <p:cNvSpPr>
            <a:spLocks noChangeArrowheads="1"/>
          </p:cNvSpPr>
          <p:nvPr/>
        </p:nvSpPr>
        <p:spPr bwMode="auto">
          <a:xfrm>
            <a:off x="5181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08" name="Rectangle 17"/>
          <p:cNvSpPr>
            <a:spLocks noChangeArrowheads="1"/>
          </p:cNvSpPr>
          <p:nvPr/>
        </p:nvSpPr>
        <p:spPr bwMode="auto">
          <a:xfrm>
            <a:off x="5562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09" name="Rectangle 18"/>
          <p:cNvSpPr>
            <a:spLocks noChangeArrowheads="1"/>
          </p:cNvSpPr>
          <p:nvPr/>
        </p:nvSpPr>
        <p:spPr bwMode="auto">
          <a:xfrm>
            <a:off x="5943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10" name="Rectangle 19"/>
          <p:cNvSpPr>
            <a:spLocks noChangeArrowheads="1"/>
          </p:cNvSpPr>
          <p:nvPr/>
        </p:nvSpPr>
        <p:spPr bwMode="auto">
          <a:xfrm>
            <a:off x="6324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3811" name="Rectangle 20"/>
          <p:cNvSpPr>
            <a:spLocks noChangeArrowheads="1"/>
          </p:cNvSpPr>
          <p:nvPr/>
        </p:nvSpPr>
        <p:spPr bwMode="auto">
          <a:xfrm>
            <a:off x="6705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12" name="Rectangle 21"/>
          <p:cNvSpPr>
            <a:spLocks noChangeArrowheads="1"/>
          </p:cNvSpPr>
          <p:nvPr/>
        </p:nvSpPr>
        <p:spPr bwMode="auto">
          <a:xfrm>
            <a:off x="7086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13" name="Rectangle 22"/>
          <p:cNvSpPr>
            <a:spLocks noChangeArrowheads="1"/>
          </p:cNvSpPr>
          <p:nvPr/>
        </p:nvSpPr>
        <p:spPr bwMode="auto">
          <a:xfrm>
            <a:off x="7467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3814" name="Rectangle 23"/>
          <p:cNvSpPr>
            <a:spLocks noChangeArrowheads="1"/>
          </p:cNvSpPr>
          <p:nvPr/>
        </p:nvSpPr>
        <p:spPr bwMode="auto">
          <a:xfrm>
            <a:off x="7848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3815" name="Rectangle 24"/>
          <p:cNvSpPr>
            <a:spLocks noChangeArrowheads="1"/>
          </p:cNvSpPr>
          <p:nvPr/>
        </p:nvSpPr>
        <p:spPr bwMode="auto">
          <a:xfrm>
            <a:off x="8229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3816" name="Text Box 28"/>
          <p:cNvSpPr txBox="1">
            <a:spLocks noChangeArrowheads="1"/>
          </p:cNvSpPr>
          <p:nvPr/>
        </p:nvSpPr>
        <p:spPr bwMode="auto">
          <a:xfrm>
            <a:off x="914400" y="3124200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  <p:sp>
        <p:nvSpPr>
          <p:cNvPr id="33817" name="Rectangle 29"/>
          <p:cNvSpPr>
            <a:spLocks noChangeArrowheads="1"/>
          </p:cNvSpPr>
          <p:nvPr/>
        </p:nvSpPr>
        <p:spPr bwMode="auto">
          <a:xfrm>
            <a:off x="946150" y="4514850"/>
            <a:ext cx="890588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01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Smith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Brian</a:t>
            </a:r>
          </a:p>
        </p:txBody>
      </p:sp>
      <p:sp>
        <p:nvSpPr>
          <p:cNvPr id="33818" name="Rectangle 31"/>
          <p:cNvSpPr>
            <a:spLocks noChangeArrowheads="1"/>
          </p:cNvSpPr>
          <p:nvPr/>
        </p:nvSpPr>
        <p:spPr bwMode="auto">
          <a:xfrm>
            <a:off x="2532063" y="4514850"/>
            <a:ext cx="1042987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07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Wilson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Debra</a:t>
            </a:r>
          </a:p>
        </p:txBody>
      </p:sp>
      <p:sp>
        <p:nvSpPr>
          <p:cNvPr id="33819" name="Rectangle 32"/>
          <p:cNvSpPr>
            <a:spLocks noChangeArrowheads="1"/>
          </p:cNvSpPr>
          <p:nvPr/>
        </p:nvSpPr>
        <p:spPr bwMode="auto">
          <a:xfrm>
            <a:off x="4117975" y="4514850"/>
            <a:ext cx="1160463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14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Chan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Paulina</a:t>
            </a:r>
          </a:p>
        </p:txBody>
      </p:sp>
      <p:sp>
        <p:nvSpPr>
          <p:cNvPr id="33820" name="Rectangle 33"/>
          <p:cNvSpPr>
            <a:spLocks noChangeArrowheads="1"/>
          </p:cNvSpPr>
          <p:nvPr/>
        </p:nvSpPr>
        <p:spPr bwMode="auto">
          <a:xfrm>
            <a:off x="5676900" y="4514850"/>
            <a:ext cx="1093788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17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Lafleur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Denis</a:t>
            </a:r>
          </a:p>
        </p:txBody>
      </p:sp>
      <p:sp>
        <p:nvSpPr>
          <p:cNvPr id="33821" name="Rectangle 34"/>
          <p:cNvSpPr>
            <a:spLocks noChangeArrowheads="1"/>
          </p:cNvSpPr>
          <p:nvPr/>
        </p:nvSpPr>
        <p:spPr bwMode="auto">
          <a:xfrm>
            <a:off x="7270750" y="4514850"/>
            <a:ext cx="974725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18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Burns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Monty</a:t>
            </a:r>
          </a:p>
        </p:txBody>
      </p:sp>
      <p:cxnSp>
        <p:nvCxnSpPr>
          <p:cNvPr id="33822" name="AutoShape 35"/>
          <p:cNvCxnSpPr>
            <a:cxnSpLocks noChangeShapeType="1"/>
            <a:stCxn id="33797" idx="2"/>
            <a:endCxn id="33817" idx="0"/>
          </p:cNvCxnSpPr>
          <p:nvPr/>
        </p:nvCxnSpPr>
        <p:spPr bwMode="auto">
          <a:xfrm rot="5400000">
            <a:off x="1183481" y="4129882"/>
            <a:ext cx="593725" cy="176212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33823" name="AutoShape 36"/>
          <p:cNvCxnSpPr>
            <a:cxnSpLocks noChangeShapeType="1"/>
            <a:stCxn id="33803" idx="2"/>
            <a:endCxn id="33818" idx="0"/>
          </p:cNvCxnSpPr>
          <p:nvPr/>
        </p:nvCxnSpPr>
        <p:spPr bwMode="auto">
          <a:xfrm rot="5400000">
            <a:off x="3157537" y="3817938"/>
            <a:ext cx="593725" cy="800100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33824" name="AutoShape 37"/>
          <p:cNvCxnSpPr>
            <a:cxnSpLocks noChangeShapeType="1"/>
            <a:stCxn id="33810" idx="2"/>
            <a:endCxn id="33819" idx="0"/>
          </p:cNvCxnSpPr>
          <p:nvPr/>
        </p:nvCxnSpPr>
        <p:spPr bwMode="auto">
          <a:xfrm rot="5400000">
            <a:off x="5313362" y="3306763"/>
            <a:ext cx="593725" cy="1822450"/>
          </a:xfrm>
          <a:prstGeom prst="bentConnector3">
            <a:avLst>
              <a:gd name="adj1" fmla="val 36898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33825" name="AutoShape 38"/>
          <p:cNvCxnSpPr>
            <a:cxnSpLocks noChangeShapeType="1"/>
            <a:stCxn id="33813" idx="2"/>
            <a:endCxn id="33820" idx="0"/>
          </p:cNvCxnSpPr>
          <p:nvPr/>
        </p:nvCxnSpPr>
        <p:spPr bwMode="auto">
          <a:xfrm rot="5400000">
            <a:off x="6647656" y="3498057"/>
            <a:ext cx="593725" cy="1439862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33826" name="AutoShape 39"/>
          <p:cNvCxnSpPr>
            <a:cxnSpLocks noChangeShapeType="1"/>
            <a:stCxn id="33814" idx="2"/>
            <a:endCxn id="33821" idx="0"/>
          </p:cNvCxnSpPr>
          <p:nvPr/>
        </p:nvCxnSpPr>
        <p:spPr bwMode="auto">
          <a:xfrm rot="5400000">
            <a:off x="7604919" y="4074319"/>
            <a:ext cx="593725" cy="28733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Large Key Spaces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Key spaces can be very large</a:t>
            </a:r>
          </a:p>
          <a:p>
            <a:pPr lvl="1">
              <a:defRPr/>
            </a:pPr>
            <a:r>
              <a:rPr lang="en-US"/>
              <a:t>suppose key </a:t>
            </a:r>
            <a:r>
              <a:rPr lang="en-US" dirty="0"/>
              <a:t>is a 20 character string</a:t>
            </a:r>
          </a:p>
          <a:p>
            <a:pPr lvl="1">
              <a:defRPr/>
            </a:pPr>
            <a:r>
              <a:rPr lang="en-US" dirty="0"/>
              <a:t>coded as ASCII </a:t>
            </a:r>
            <a:r>
              <a:rPr lang="en-US" dirty="0">
                <a:sym typeface="Wingdings" pitchFamily="2" charset="2"/>
              </a:rPr>
              <a:t> 128</a:t>
            </a:r>
            <a:r>
              <a:rPr lang="en-US" baseline="30000" dirty="0">
                <a:sym typeface="Wingdings" pitchFamily="2" charset="2"/>
              </a:rPr>
              <a:t>20</a:t>
            </a:r>
            <a:r>
              <a:rPr lang="en-US" dirty="0">
                <a:sym typeface="Wingdings" pitchFamily="2" charset="2"/>
              </a:rPr>
              <a:t> = 2</a:t>
            </a:r>
            <a:r>
              <a:rPr lang="en-US" baseline="30000" dirty="0">
                <a:sym typeface="Wingdings" pitchFamily="2" charset="2"/>
              </a:rPr>
              <a:t>140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>
                <a:sym typeface="Symbol" pitchFamily="18" charset="2"/>
              </a:rPr>
              <a:t></a:t>
            </a:r>
            <a:r>
              <a:rPr lang="en-US" dirty="0">
                <a:sym typeface="Wingdings" pitchFamily="2" charset="2"/>
              </a:rPr>
              <a:t> 10</a:t>
            </a:r>
            <a:r>
              <a:rPr lang="en-US" baseline="30000" dirty="0">
                <a:sym typeface="Wingdings" pitchFamily="2" charset="2"/>
              </a:rPr>
              <a:t>42 </a:t>
            </a:r>
            <a:r>
              <a:rPr lang="en-US" dirty="0">
                <a:sym typeface="Wingdings" pitchFamily="2" charset="2"/>
              </a:rPr>
              <a:t>bytes</a:t>
            </a:r>
          </a:p>
          <a:p>
            <a:pPr lvl="2">
              <a:defRPr/>
            </a:pPr>
            <a:r>
              <a:rPr lang="en-US" dirty="0">
                <a:sym typeface="Wingdings" pitchFamily="2" charset="2"/>
              </a:rPr>
              <a:t>1000000000000000000000000000000000 GB</a:t>
            </a:r>
          </a:p>
          <a:p>
            <a:pPr>
              <a:defRPr/>
            </a:pPr>
            <a:r>
              <a:rPr lang="en-US" dirty="0"/>
              <a:t>Impossible to get that much space</a:t>
            </a:r>
          </a:p>
          <a:p>
            <a:pPr>
              <a:defRPr/>
            </a:pPr>
            <a:r>
              <a:rPr lang="en-US" dirty="0"/>
              <a:t>Generally only have a few keys</a:t>
            </a:r>
          </a:p>
          <a:p>
            <a:pPr lvl="1">
              <a:defRPr/>
            </a:pPr>
            <a:r>
              <a:rPr lang="en-US" dirty="0"/>
              <a:t>don’t </a:t>
            </a:r>
            <a:r>
              <a:rPr lang="en-US" i="1" dirty="0"/>
              <a:t>need</a:t>
            </a:r>
            <a:r>
              <a:rPr lang="en-US" dirty="0"/>
              <a:t> that much space</a:t>
            </a:r>
          </a:p>
          <a:p>
            <a:pPr lvl="1">
              <a:defRPr/>
            </a:pPr>
            <a:r>
              <a:rPr lang="en-US" dirty="0"/>
              <a:t>few thousands or millions </a:t>
            </a:r>
            <a:r>
              <a:rPr lang="en-US" dirty="0">
                <a:sym typeface="Symbol" pitchFamily="18" charset="2"/>
              </a:rPr>
              <a:t></a:t>
            </a:r>
            <a:r>
              <a:rPr lang="en-US" dirty="0">
                <a:sym typeface="Wingdings" pitchFamily="2" charset="2"/>
              </a:rPr>
              <a:t> 10</a:t>
            </a:r>
            <a:r>
              <a:rPr lang="en-US" baseline="30000" dirty="0">
                <a:sym typeface="Wingdings" pitchFamily="2" charset="2"/>
              </a:rPr>
              <a:t>7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Hash Table Idea</a:t>
            </a:r>
          </a:p>
        </p:txBody>
      </p:sp>
      <p:sp>
        <p:nvSpPr>
          <p:cNvPr id="598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Make the array much smaller</a:t>
            </a:r>
          </a:p>
          <a:p>
            <a:pPr lvl="1">
              <a:defRPr/>
            </a:pPr>
            <a:r>
              <a:rPr lang="en-US"/>
              <a:t>maybe about twice the number of items you’re expecting</a:t>
            </a:r>
          </a:p>
          <a:p>
            <a:pPr>
              <a:defRPr/>
            </a:pPr>
            <a:r>
              <a:rPr lang="en-US"/>
              <a:t>Divvy up the keys between the array cells</a:t>
            </a:r>
          </a:p>
          <a:p>
            <a:pPr lvl="1">
              <a:defRPr/>
            </a:pPr>
            <a:r>
              <a:rPr lang="en-US"/>
              <a:t>function from keys to array indices:  “hashing”</a:t>
            </a:r>
          </a:p>
          <a:p>
            <a:pPr lvl="1">
              <a:defRPr/>
            </a:pPr>
            <a:r>
              <a:rPr lang="en-US"/>
              <a:t>try to keep them spread out = avoid “collisions”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Hashing</a:t>
            </a:r>
          </a:p>
        </p:txBody>
      </p:sp>
      <p:sp>
        <p:nvSpPr>
          <p:cNvPr id="599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Keys in range 1..100</a:t>
            </a:r>
          </a:p>
          <a:p>
            <a:pPr lvl="1">
              <a:defRPr/>
            </a:pPr>
            <a:r>
              <a:rPr lang="en-US"/>
              <a:t>take key mod 20 as index into the array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838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219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600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981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362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743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3124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3505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886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4267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4648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5029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5410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5791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6172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6553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6934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7315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7696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80772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762000" y="3124200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663575" y="4495800"/>
            <a:ext cx="890588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41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Smith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Brian</a:t>
            </a: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2217738" y="4819650"/>
            <a:ext cx="1042987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27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Wilson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Debra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3924300" y="4495800"/>
            <a:ext cx="1160463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94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Chan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Paulina</a:t>
            </a:r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748338" y="4819650"/>
            <a:ext cx="1093787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37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Lafleur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Denis</a:t>
            </a:r>
          </a:p>
        </p:txBody>
      </p:sp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7505700" y="4495800"/>
            <a:ext cx="974725" cy="1200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78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Burns</a:t>
            </a:r>
          </a:p>
          <a:p>
            <a:pPr algn="l"/>
            <a:r>
              <a:rPr lang="en-US">
                <a:solidFill>
                  <a:srgbClr val="FFFF00"/>
                </a:solidFill>
              </a:rPr>
              <a:t>Monty</a:t>
            </a:r>
          </a:p>
        </p:txBody>
      </p:sp>
      <p:cxnSp>
        <p:nvCxnSpPr>
          <p:cNvPr id="36894" name="AutoShape 30"/>
          <p:cNvCxnSpPr>
            <a:cxnSpLocks noChangeShapeType="1"/>
            <a:stCxn id="36869" idx="2"/>
            <a:endCxn id="36889" idx="0"/>
          </p:cNvCxnSpPr>
          <p:nvPr/>
        </p:nvCxnSpPr>
        <p:spPr bwMode="auto">
          <a:xfrm rot="5400000">
            <a:off x="975519" y="4055269"/>
            <a:ext cx="574675" cy="30638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36895" name="AutoShape 31"/>
          <p:cNvCxnSpPr>
            <a:cxnSpLocks noChangeShapeType="1"/>
            <a:stCxn id="36875" idx="2"/>
            <a:endCxn id="36890" idx="0"/>
          </p:cNvCxnSpPr>
          <p:nvPr/>
        </p:nvCxnSpPr>
        <p:spPr bwMode="auto">
          <a:xfrm rot="5400000">
            <a:off x="2771775" y="3889375"/>
            <a:ext cx="898525" cy="9620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36896" name="AutoShape 32"/>
          <p:cNvCxnSpPr>
            <a:cxnSpLocks noChangeShapeType="1"/>
            <a:stCxn id="36882" idx="2"/>
            <a:endCxn id="36891" idx="0"/>
          </p:cNvCxnSpPr>
          <p:nvPr/>
        </p:nvCxnSpPr>
        <p:spPr bwMode="auto">
          <a:xfrm rot="5400000">
            <a:off x="5149850" y="3276600"/>
            <a:ext cx="574675" cy="18637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36897" name="AutoShape 33"/>
          <p:cNvCxnSpPr>
            <a:cxnSpLocks noChangeShapeType="1"/>
            <a:stCxn id="36885" idx="2"/>
            <a:endCxn id="36892" idx="0"/>
          </p:cNvCxnSpPr>
          <p:nvPr/>
        </p:nvCxnSpPr>
        <p:spPr bwMode="auto">
          <a:xfrm rot="5400000">
            <a:off x="6454775" y="3762375"/>
            <a:ext cx="898525" cy="12160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36898" name="AutoShape 34"/>
          <p:cNvCxnSpPr>
            <a:cxnSpLocks noChangeShapeType="1"/>
            <a:stCxn id="36886" idx="2"/>
            <a:endCxn id="36893" idx="0"/>
          </p:cNvCxnSpPr>
          <p:nvPr/>
        </p:nvCxnSpPr>
        <p:spPr bwMode="auto">
          <a:xfrm rot="16200000" flipH="1">
            <a:off x="7655719" y="4158456"/>
            <a:ext cx="574675" cy="100013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36899" name="Text Box 35"/>
          <p:cNvSpPr txBox="1">
            <a:spLocks noChangeArrowheads="1"/>
          </p:cNvSpPr>
          <p:nvPr/>
        </p:nvSpPr>
        <p:spPr bwMode="auto">
          <a:xfrm>
            <a:off x="131261" y="5791200"/>
            <a:ext cx="171232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1"/>
                </a:solidFill>
              </a:rPr>
              <a:t>41 mod 20 = 1</a:t>
            </a:r>
          </a:p>
        </p:txBody>
      </p:sp>
      <p:sp>
        <p:nvSpPr>
          <p:cNvPr id="36900" name="Text Box 36"/>
          <p:cNvSpPr txBox="1">
            <a:spLocks noChangeArrowheads="1"/>
          </p:cNvSpPr>
          <p:nvPr/>
        </p:nvSpPr>
        <p:spPr bwMode="auto">
          <a:xfrm>
            <a:off x="1807661" y="6118225"/>
            <a:ext cx="171232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1"/>
                </a:solidFill>
              </a:rPr>
              <a:t>27 mod 20 = 7</a:t>
            </a:r>
          </a:p>
        </p:txBody>
      </p:sp>
      <p:sp>
        <p:nvSpPr>
          <p:cNvPr id="36901" name="Text Box 37"/>
          <p:cNvSpPr txBox="1">
            <a:spLocks noChangeArrowheads="1"/>
          </p:cNvSpPr>
          <p:nvPr/>
        </p:nvSpPr>
        <p:spPr bwMode="auto">
          <a:xfrm>
            <a:off x="3524716" y="5791200"/>
            <a:ext cx="184056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1"/>
                </a:solidFill>
              </a:rPr>
              <a:t>94 mod 20 = 14</a:t>
            </a:r>
          </a:p>
        </p:txBody>
      </p:sp>
      <p:sp>
        <p:nvSpPr>
          <p:cNvPr id="36902" name="Text Box 38"/>
          <p:cNvSpPr txBox="1">
            <a:spLocks noChangeArrowheads="1"/>
          </p:cNvSpPr>
          <p:nvPr/>
        </p:nvSpPr>
        <p:spPr bwMode="auto">
          <a:xfrm>
            <a:off x="5318591" y="6118225"/>
            <a:ext cx="184056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1"/>
                </a:solidFill>
              </a:rPr>
              <a:t>37 mod 20 = 17</a:t>
            </a:r>
          </a:p>
        </p:txBody>
      </p:sp>
      <p:sp>
        <p:nvSpPr>
          <p:cNvPr id="36903" name="Text Box 39"/>
          <p:cNvSpPr txBox="1">
            <a:spLocks noChangeArrowheads="1"/>
          </p:cNvSpPr>
          <p:nvPr/>
        </p:nvSpPr>
        <p:spPr bwMode="auto">
          <a:xfrm>
            <a:off x="7147391" y="5791200"/>
            <a:ext cx="184056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1"/>
                </a:solidFill>
              </a:rPr>
              <a:t>78 mod 20 = 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Note on Hash Table Size</a:t>
            </a:r>
          </a:p>
        </p:txBody>
      </p:sp>
      <p:sp>
        <p:nvSpPr>
          <p:cNvPr id="73113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Want HT size to be a </a:t>
            </a:r>
            <a:r>
              <a:rPr lang="en-US" i="1"/>
              <a:t>prime</a:t>
            </a:r>
            <a:r>
              <a:rPr lang="en-US"/>
              <a:t> number</a:t>
            </a:r>
          </a:p>
          <a:p>
            <a:pPr lvl="1">
              <a:defRPr/>
            </a:pPr>
            <a:r>
              <a:rPr lang="en-US"/>
              <a:t>will explain why later</a:t>
            </a:r>
          </a:p>
          <a:p>
            <a:pPr>
              <a:defRPr/>
            </a:pPr>
            <a:r>
              <a:rPr lang="en-US"/>
              <a:t>20 not a good size for a hash table</a:t>
            </a:r>
          </a:p>
          <a:p>
            <a:pPr lvl="1">
              <a:defRPr/>
            </a:pPr>
            <a:r>
              <a:rPr lang="en-US"/>
              <a:t>19 or 23 would be better</a:t>
            </a:r>
          </a:p>
          <a:p>
            <a:pPr>
              <a:defRPr/>
            </a:pPr>
            <a:r>
              <a:rPr lang="en-US"/>
              <a:t>Will use 20 </a:t>
            </a:r>
            <a:r>
              <a:rPr lang="en-US" i="1"/>
              <a:t>anyway</a:t>
            </a:r>
            <a:r>
              <a:rPr lang="en-US"/>
              <a:t> in these notes</a:t>
            </a:r>
          </a:p>
          <a:p>
            <a:pPr lvl="1">
              <a:defRPr/>
            </a:pPr>
            <a:r>
              <a:rPr lang="en-US"/>
              <a:t>easier to do the math!</a:t>
            </a:r>
          </a:p>
          <a:p>
            <a:pPr lvl="1">
              <a:defRPr/>
            </a:pPr>
            <a:r>
              <a:rPr lang="en-US"/>
              <a:t>computer doesn’t have to worry about that….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4C7CD-5CCE-6D37-5352-10F3D62C8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DA9A9-D7B9-095D-0E3E-853976BB0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Set and Map Abstract Data Types</a:t>
            </a:r>
          </a:p>
          <a:p>
            <a:r>
              <a:rPr lang="en-CA" dirty="0"/>
              <a:t>Hash tables</a:t>
            </a:r>
          </a:p>
          <a:p>
            <a:r>
              <a:rPr lang="en-CA" dirty="0"/>
              <a:t>Implementing Bag with a hash table</a:t>
            </a:r>
          </a:p>
        </p:txBody>
      </p:sp>
    </p:spTree>
    <p:extLst>
      <p:ext uri="{BB962C8B-B14F-4D97-AF65-F5344CB8AC3E}">
        <p14:creationId xmlns:p14="http://schemas.microsoft.com/office/powerpoint/2010/main" val="3184325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Note on Hashing Function</a:t>
            </a:r>
          </a:p>
        </p:txBody>
      </p:sp>
      <p:sp>
        <p:nvSpPr>
          <p:cNvPr id="751619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>
              <a:defRPr/>
            </a:pPr>
            <a:r>
              <a:rPr lang="en-US" dirty="0"/>
              <a:t>Usually broken into two parts</a:t>
            </a:r>
          </a:p>
          <a:p>
            <a:pPr lvl="1">
              <a:defRPr/>
            </a:pPr>
            <a:r>
              <a:rPr lang="en-US" dirty="0"/>
              <a:t>Hash function </a:t>
            </a:r>
            <a:r>
              <a:rPr lang="en-US" i="1" dirty="0"/>
              <a:t>proper</a:t>
            </a:r>
            <a:r>
              <a:rPr lang="en-US" dirty="0"/>
              <a:t> translates key to integer</a:t>
            </a:r>
          </a:p>
          <a:p>
            <a:pPr lvl="2">
              <a:defRPr/>
            </a:pPr>
            <a:r>
              <a:rPr lang="en-US" dirty="0"/>
              <a:t>string </a:t>
            </a:r>
            <a:r>
              <a:rPr lang="en-US" dirty="0">
                <a:sym typeface="Wingdings" pitchFamily="2" charset="2"/>
              </a:rPr>
              <a:t> number</a:t>
            </a:r>
          </a:p>
          <a:p>
            <a:pPr lvl="2">
              <a:defRPr/>
            </a:pPr>
            <a:r>
              <a:rPr lang="en-US" dirty="0">
                <a:sym typeface="Wingdings" pitchFamily="2" charset="2"/>
              </a:rPr>
              <a:t>number  other number</a:t>
            </a:r>
          </a:p>
          <a:p>
            <a:pPr>
              <a:defRPr/>
            </a:pPr>
            <a:r>
              <a:rPr lang="en-US" dirty="0"/>
              <a:t>Result mapped into table using mod (%)</a:t>
            </a:r>
          </a:p>
          <a:p>
            <a:pPr>
              <a:defRPr/>
            </a:pPr>
            <a:r>
              <a:rPr lang="en-US" dirty="0"/>
              <a:t>For now just keep it </a:t>
            </a:r>
            <a:r>
              <a:rPr lang="en-US" i="1" dirty="0"/>
              <a:t>really</a:t>
            </a:r>
            <a:r>
              <a:rPr lang="en-US" dirty="0"/>
              <a:t> simple</a:t>
            </a:r>
          </a:p>
          <a:p>
            <a:pPr lvl="1">
              <a:defRPr/>
            </a:pPr>
            <a:r>
              <a:rPr lang="en-US" dirty="0"/>
              <a:t>just using positive integer values and mod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CD3437-B02F-4ECD-B86B-C4E1A92F6491}"/>
              </a:ext>
            </a:extLst>
          </p:cNvPr>
          <p:cNvSpPr txBox="1"/>
          <p:nvPr/>
        </p:nvSpPr>
        <p:spPr>
          <a:xfrm>
            <a:off x="2332519" y="6027003"/>
            <a:ext cx="6811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0" dirty="0" err="1">
                <a:solidFill>
                  <a:schemeClr val="bg2"/>
                </a:solidFill>
              </a:rPr>
              <a:t>hashCode</a:t>
            </a:r>
            <a:r>
              <a:rPr lang="en-US" b="0" dirty="0">
                <a:solidFill>
                  <a:schemeClr val="bg2"/>
                </a:solidFill>
              </a:rPr>
              <a:t> method defined in Object.</a:t>
            </a:r>
          </a:p>
          <a:p>
            <a:pPr algn="r"/>
            <a:r>
              <a:rPr lang="en-US" b="0" dirty="0">
                <a:solidFill>
                  <a:schemeClr val="bg2"/>
                </a:solidFill>
              </a:rPr>
              <a:t>Data type class can @Override it. </a:t>
            </a:r>
            <a:r>
              <a:rPr lang="en-US" b="0" dirty="0" err="1">
                <a:solidFill>
                  <a:schemeClr val="bg2"/>
                </a:solidFill>
              </a:rPr>
              <a:t>Netbeans</a:t>
            </a:r>
            <a:r>
              <a:rPr lang="en-US" b="0" dirty="0">
                <a:solidFill>
                  <a:schemeClr val="bg2"/>
                </a:solidFill>
              </a:rPr>
              <a:t> will help!</a:t>
            </a:r>
            <a:endParaRPr lang="en-CA" b="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C0E38-C80E-2299-03FF-5463E920B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add(E item)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73FCF-DA81-81BF-DEE2-0A0F73A07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Incomplete!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boolean</a:t>
            </a:r>
            <a:r>
              <a:rPr lang="en-CA" sz="2400" dirty="0">
                <a:solidFill>
                  <a:srgbClr val="8C5032"/>
                </a:solidFill>
              </a:rPr>
              <a:t> add(E item)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int index = </a:t>
            </a:r>
            <a:r>
              <a:rPr lang="en-CA" sz="2400" dirty="0" err="1">
                <a:solidFill>
                  <a:srgbClr val="8C5032"/>
                </a:solidFill>
              </a:rPr>
              <a:t>item.hashCode</a:t>
            </a:r>
            <a:r>
              <a:rPr lang="en-CA" sz="2400" dirty="0">
                <a:solidFill>
                  <a:srgbClr val="8C5032"/>
                </a:solidFill>
              </a:rPr>
              <a:t>() % </a:t>
            </a:r>
            <a:r>
              <a:rPr lang="en-CA" sz="2400" dirty="0" err="1">
                <a:solidFill>
                  <a:srgbClr val="8C5032"/>
                </a:solidFill>
              </a:rPr>
              <a:t>contents.length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if (contents[index] == null)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    contents[index] = item;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    return true;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return false;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89800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Hashing Exercise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Place the following keys into the hash table</a:t>
            </a:r>
          </a:p>
          <a:p>
            <a:pPr lvl="1">
              <a:defRPr/>
            </a:pPr>
            <a:r>
              <a:rPr lang="en-US"/>
              <a:t>42, 17, 81, 20, 73</a:t>
            </a:r>
          </a:p>
          <a:p>
            <a:pPr>
              <a:defRPr/>
            </a:pPr>
            <a:r>
              <a:rPr lang="en-US"/>
              <a:t>Hash function = </a:t>
            </a:r>
            <a:r>
              <a:rPr lang="en-US" i="1"/>
              <a:t>key</a:t>
            </a:r>
            <a:r>
              <a:rPr lang="en-US"/>
              <a:t> mod 20</a:t>
            </a:r>
          </a:p>
          <a:p>
            <a:pPr lvl="1">
              <a:defRPr/>
            </a:pPr>
            <a:r>
              <a:rPr lang="en-US" i="1"/>
              <a:t>h</a:t>
            </a:r>
            <a:r>
              <a:rPr lang="en-US"/>
              <a:t>(42) = 42 % 20 = 2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990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1371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1752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2133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2514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2895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3276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3657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48" name="Rectangle 12"/>
          <p:cNvSpPr>
            <a:spLocks noChangeArrowheads="1"/>
          </p:cNvSpPr>
          <p:nvPr/>
        </p:nvSpPr>
        <p:spPr bwMode="auto">
          <a:xfrm>
            <a:off x="4038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4419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4800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5181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5562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3" name="Rectangle 17"/>
          <p:cNvSpPr>
            <a:spLocks noChangeArrowheads="1"/>
          </p:cNvSpPr>
          <p:nvPr/>
        </p:nvSpPr>
        <p:spPr bwMode="auto">
          <a:xfrm>
            <a:off x="5943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4" name="Rectangle 18"/>
          <p:cNvSpPr>
            <a:spLocks noChangeArrowheads="1"/>
          </p:cNvSpPr>
          <p:nvPr/>
        </p:nvSpPr>
        <p:spPr bwMode="auto">
          <a:xfrm>
            <a:off x="6324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5" name="Rectangle 19"/>
          <p:cNvSpPr>
            <a:spLocks noChangeArrowheads="1"/>
          </p:cNvSpPr>
          <p:nvPr/>
        </p:nvSpPr>
        <p:spPr bwMode="auto">
          <a:xfrm>
            <a:off x="6705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7086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7" name="Rectangle 21"/>
          <p:cNvSpPr>
            <a:spLocks noChangeArrowheads="1"/>
          </p:cNvSpPr>
          <p:nvPr/>
        </p:nvSpPr>
        <p:spPr bwMode="auto">
          <a:xfrm>
            <a:off x="7467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7848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59" name="Rectangle 23"/>
          <p:cNvSpPr>
            <a:spLocks noChangeArrowheads="1"/>
          </p:cNvSpPr>
          <p:nvPr/>
        </p:nvSpPr>
        <p:spPr bwMode="auto">
          <a:xfrm>
            <a:off x="82296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914400" y="4460875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Collisions</a:t>
            </a:r>
          </a:p>
        </p:txBody>
      </p:sp>
      <p:sp>
        <p:nvSpPr>
          <p:cNvPr id="607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Collision happens when two items hash to same array location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990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371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1752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2133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2514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895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3276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3657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4038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4419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4800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5181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5562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5943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6324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6705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7086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7467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7848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8229600" y="35401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914400" y="3124200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  <p:sp>
        <p:nvSpPr>
          <p:cNvPr id="40985" name="Rectangle 25"/>
          <p:cNvSpPr>
            <a:spLocks noChangeArrowheads="1"/>
          </p:cNvSpPr>
          <p:nvPr/>
        </p:nvSpPr>
        <p:spPr bwMode="auto">
          <a:xfrm>
            <a:off x="946150" y="4495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41</a:t>
            </a:r>
          </a:p>
        </p:txBody>
      </p:sp>
      <p:sp>
        <p:nvSpPr>
          <p:cNvPr id="40986" name="Rectangle 26"/>
          <p:cNvSpPr>
            <a:spLocks noChangeArrowheads="1"/>
          </p:cNvSpPr>
          <p:nvPr/>
        </p:nvSpPr>
        <p:spPr bwMode="auto">
          <a:xfrm>
            <a:off x="3613150" y="4495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27</a:t>
            </a:r>
          </a:p>
        </p:txBody>
      </p:sp>
      <p:sp>
        <p:nvSpPr>
          <p:cNvPr id="40987" name="Rectangle 27"/>
          <p:cNvSpPr>
            <a:spLocks noChangeArrowheads="1"/>
          </p:cNvSpPr>
          <p:nvPr/>
        </p:nvSpPr>
        <p:spPr bwMode="auto">
          <a:xfrm>
            <a:off x="5111750" y="4495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94</a:t>
            </a:r>
          </a:p>
        </p:txBody>
      </p:sp>
      <p:sp>
        <p:nvSpPr>
          <p:cNvPr id="40988" name="Rectangle 28"/>
          <p:cNvSpPr>
            <a:spLocks noChangeArrowheads="1"/>
          </p:cNvSpPr>
          <p:nvPr/>
        </p:nvSpPr>
        <p:spPr bwMode="auto">
          <a:xfrm>
            <a:off x="6610350" y="4495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37</a:t>
            </a:r>
          </a:p>
        </p:txBody>
      </p:sp>
      <p:sp>
        <p:nvSpPr>
          <p:cNvPr id="40989" name="Rectangle 29"/>
          <p:cNvSpPr>
            <a:spLocks noChangeArrowheads="1"/>
          </p:cNvSpPr>
          <p:nvPr/>
        </p:nvSpPr>
        <p:spPr bwMode="auto">
          <a:xfrm>
            <a:off x="8108950" y="4510088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78</a:t>
            </a:r>
          </a:p>
        </p:txBody>
      </p:sp>
      <p:cxnSp>
        <p:nvCxnSpPr>
          <p:cNvPr id="40990" name="AutoShape 30"/>
          <p:cNvCxnSpPr>
            <a:cxnSpLocks noChangeShapeType="1"/>
            <a:stCxn id="40965" idx="2"/>
            <a:endCxn id="40985" idx="0"/>
          </p:cNvCxnSpPr>
          <p:nvPr/>
        </p:nvCxnSpPr>
        <p:spPr bwMode="auto">
          <a:xfrm rot="5400000">
            <a:off x="1095375" y="4022725"/>
            <a:ext cx="574675" cy="3714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40991" name="AutoShape 31"/>
          <p:cNvCxnSpPr>
            <a:cxnSpLocks noChangeShapeType="1"/>
            <a:stCxn id="40971" idx="2"/>
            <a:endCxn id="40986" idx="0"/>
          </p:cNvCxnSpPr>
          <p:nvPr/>
        </p:nvCxnSpPr>
        <p:spPr bwMode="auto">
          <a:xfrm rot="16200000" flipH="1">
            <a:off x="3571875" y="4203700"/>
            <a:ext cx="574675" cy="95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40992" name="AutoShape 32"/>
          <p:cNvCxnSpPr>
            <a:cxnSpLocks noChangeShapeType="1"/>
            <a:stCxn id="40978" idx="2"/>
            <a:endCxn id="40987" idx="0"/>
          </p:cNvCxnSpPr>
          <p:nvPr/>
        </p:nvCxnSpPr>
        <p:spPr bwMode="auto">
          <a:xfrm rot="5400000">
            <a:off x="5654675" y="3629025"/>
            <a:ext cx="574675" cy="11588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40993" name="AutoShape 33"/>
          <p:cNvCxnSpPr>
            <a:cxnSpLocks noChangeShapeType="1"/>
            <a:stCxn id="40981" idx="2"/>
            <a:endCxn id="40988" idx="0"/>
          </p:cNvCxnSpPr>
          <p:nvPr/>
        </p:nvCxnSpPr>
        <p:spPr bwMode="auto">
          <a:xfrm rot="5400000">
            <a:off x="6975475" y="3806825"/>
            <a:ext cx="574675" cy="8032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40994" name="AutoShape 34"/>
          <p:cNvCxnSpPr>
            <a:cxnSpLocks noChangeShapeType="1"/>
            <a:stCxn id="40982" idx="2"/>
            <a:endCxn id="40989" idx="0"/>
          </p:cNvCxnSpPr>
          <p:nvPr/>
        </p:nvCxnSpPr>
        <p:spPr bwMode="auto">
          <a:xfrm rot="16200000" flipH="1">
            <a:off x="7908131" y="4058444"/>
            <a:ext cx="588963" cy="314325"/>
          </a:xfrm>
          <a:prstGeom prst="bentConnector3">
            <a:avLst>
              <a:gd name="adj1" fmla="val 49866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40995" name="Rectangle 35"/>
          <p:cNvSpPr>
            <a:spLocks noChangeArrowheads="1"/>
          </p:cNvSpPr>
          <p:nvPr/>
        </p:nvSpPr>
        <p:spPr bwMode="auto">
          <a:xfrm>
            <a:off x="7346950" y="4724400"/>
            <a:ext cx="501650" cy="469900"/>
          </a:xfrm>
          <a:prstGeom prst="rect">
            <a:avLst/>
          </a:prstGeom>
          <a:solidFill>
            <a:schemeClr val="bg1"/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58</a:t>
            </a:r>
          </a:p>
        </p:txBody>
      </p:sp>
      <p:sp>
        <p:nvSpPr>
          <p:cNvPr id="40996" name="Text Box 36"/>
          <p:cNvSpPr txBox="1">
            <a:spLocks noChangeArrowheads="1"/>
          </p:cNvSpPr>
          <p:nvPr/>
        </p:nvSpPr>
        <p:spPr bwMode="auto">
          <a:xfrm>
            <a:off x="3048000" y="5299075"/>
            <a:ext cx="458971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Item 58 wants to go in position 18</a:t>
            </a:r>
          </a:p>
          <a:p>
            <a:pPr algn="l"/>
            <a:r>
              <a:rPr lang="en-US">
                <a:solidFill>
                  <a:schemeClr val="accent1"/>
                </a:solidFill>
              </a:rPr>
              <a:t>	item 78 already using it</a:t>
            </a:r>
          </a:p>
          <a:p>
            <a:pPr algn="l"/>
            <a:r>
              <a:rPr lang="en-US">
                <a:solidFill>
                  <a:schemeClr val="accent1"/>
                </a:solidFill>
              </a:rPr>
              <a:t>	“collision”</a:t>
            </a:r>
          </a:p>
        </p:txBody>
      </p:sp>
      <p:cxnSp>
        <p:nvCxnSpPr>
          <p:cNvPr id="40997" name="AutoShape 38"/>
          <p:cNvCxnSpPr>
            <a:cxnSpLocks noChangeShapeType="1"/>
            <a:stCxn id="40982" idx="2"/>
            <a:endCxn id="40995" idx="0"/>
          </p:cNvCxnSpPr>
          <p:nvPr/>
        </p:nvCxnSpPr>
        <p:spPr bwMode="auto">
          <a:xfrm rot="5400000">
            <a:off x="7419975" y="4098925"/>
            <a:ext cx="803275" cy="447675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Collision Frequency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657600" algn="l"/>
                <a:tab pos="4000500" algn="l"/>
              </a:tabLst>
              <a:defRPr/>
            </a:pPr>
            <a:r>
              <a:rPr lang="en-US"/>
              <a:t>Take a 1000 cell table &amp; good hash function</a:t>
            </a:r>
          </a:p>
          <a:p>
            <a:pPr lvl="1">
              <a:tabLst>
                <a:tab pos="3657600" algn="l"/>
                <a:tab pos="4000500" algn="l"/>
              </a:tabLst>
              <a:defRPr/>
            </a:pPr>
            <a:r>
              <a:rPr lang="en-US"/>
              <a:t>each cell is equally likely to be hashed to</a:t>
            </a:r>
          </a:p>
          <a:p>
            <a:pPr>
              <a:tabLst>
                <a:tab pos="3657600" algn="l"/>
                <a:tab pos="4000500" algn="l"/>
              </a:tabLst>
              <a:defRPr/>
            </a:pPr>
            <a:r>
              <a:rPr lang="en-US"/>
              <a:t>Chance of collision:</a:t>
            </a:r>
          </a:p>
          <a:p>
            <a:pPr lvl="1">
              <a:tabLst>
                <a:tab pos="3657600" algn="l"/>
                <a:tab pos="4000500" algn="l"/>
              </a:tabLst>
              <a:defRPr/>
            </a:pPr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 item: 0/1000</a:t>
            </a:r>
          </a:p>
          <a:p>
            <a:pPr lvl="1">
              <a:tabLst>
                <a:tab pos="3657600" algn="l"/>
                <a:tab pos="4000500" algn="l"/>
              </a:tabLst>
              <a:defRPr/>
            </a:pPr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item: 1/1000</a:t>
            </a:r>
          </a:p>
          <a:p>
            <a:pPr lvl="1">
              <a:tabLst>
                <a:tab pos="3657600" algn="l"/>
                <a:tab pos="4000500" algn="l"/>
              </a:tabLst>
              <a:defRPr/>
            </a:pPr>
            <a:r>
              <a:rPr lang="en-US"/>
              <a:t>3</a:t>
            </a:r>
            <a:r>
              <a:rPr lang="en-US" baseline="30000"/>
              <a:t>rd</a:t>
            </a:r>
            <a:r>
              <a:rPr lang="en-US"/>
              <a:t> item: 2/1000</a:t>
            </a:r>
          </a:p>
          <a:p>
            <a:pPr lvl="1">
              <a:tabLst>
                <a:tab pos="3657600" algn="l"/>
                <a:tab pos="4000500" algn="l"/>
              </a:tabLst>
              <a:defRPr/>
            </a:pPr>
            <a:r>
              <a:rPr lang="en-US"/>
              <a:t>…</a:t>
            </a:r>
          </a:p>
          <a:p>
            <a:pPr lvl="1">
              <a:tabLst>
                <a:tab pos="3657600" algn="l"/>
                <a:tab pos="4000500" algn="l"/>
              </a:tabLst>
              <a:defRPr/>
            </a:pPr>
            <a:r>
              <a:rPr lang="en-US"/>
              <a:t>N</a:t>
            </a:r>
            <a:r>
              <a:rPr lang="en-US" baseline="30000"/>
              <a:t>th</a:t>
            </a:r>
            <a:r>
              <a:rPr lang="en-US"/>
              <a:t> item:  (N–1)/1000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Collision Frequency</a:t>
            </a:r>
          </a:p>
        </p:txBody>
      </p:sp>
      <p:sp>
        <p:nvSpPr>
          <p:cNvPr id="729091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pPr>
              <a:tabLst>
                <a:tab pos="2057400" algn="l"/>
                <a:tab pos="2343150" algn="l"/>
              </a:tabLst>
              <a:defRPr/>
            </a:pPr>
            <a:r>
              <a:rPr lang="en-US"/>
              <a:t>What’s the chance of at least one collision?</a:t>
            </a:r>
          </a:p>
          <a:p>
            <a:pPr lvl="1">
              <a:tabLst>
                <a:tab pos="2057400" algn="l"/>
                <a:tab pos="2343150" algn="l"/>
              </a:tabLst>
              <a:defRPr/>
            </a:pPr>
            <a:r>
              <a:rPr lang="en-US"/>
              <a:t>1 entry = 1 – (1000/1000) = 0</a:t>
            </a:r>
          </a:p>
          <a:p>
            <a:pPr lvl="1">
              <a:tabLst>
                <a:tab pos="2057400" algn="l"/>
                <a:tab pos="2343150" algn="l"/>
              </a:tabLst>
              <a:defRPr/>
            </a:pPr>
            <a:r>
              <a:rPr lang="en-US"/>
              <a:t>2 entries = 1 – (1000/1000)*(999/1000) = 1/1000</a:t>
            </a:r>
          </a:p>
          <a:p>
            <a:pPr lvl="1">
              <a:tabLst>
                <a:tab pos="2057400" algn="l"/>
                <a:tab pos="2343150" algn="l"/>
              </a:tabLst>
              <a:defRPr/>
            </a:pPr>
            <a:r>
              <a:rPr lang="en-US"/>
              <a:t>3 entries = 1 – (1000/1000)*(999/1000)*(998/1000)</a:t>
            </a:r>
            <a:br>
              <a:rPr lang="en-US"/>
            </a:br>
            <a:r>
              <a:rPr lang="en-US"/>
              <a:t>	</a:t>
            </a:r>
            <a:r>
              <a:rPr lang="en-US">
                <a:sym typeface="Symbol" pitchFamily="18" charset="2"/>
              </a:rPr>
              <a:t></a:t>
            </a:r>
            <a:r>
              <a:rPr lang="en-US"/>
              <a:t>	3/1000</a:t>
            </a:r>
          </a:p>
          <a:p>
            <a:pPr lvl="1">
              <a:tabLst>
                <a:tab pos="2057400" algn="l"/>
                <a:tab pos="2343150" algn="l"/>
              </a:tabLst>
              <a:defRPr/>
            </a:pPr>
            <a:r>
              <a:rPr lang="en-US"/>
              <a:t>4 entries </a:t>
            </a:r>
            <a:r>
              <a:rPr lang="en-US">
                <a:sym typeface="Symbol" pitchFamily="18" charset="2"/>
              </a:rPr>
              <a:t> 6/1000</a:t>
            </a:r>
          </a:p>
          <a:p>
            <a:pPr lvl="1">
              <a:tabLst>
                <a:tab pos="2057400" algn="l"/>
                <a:tab pos="2343150" algn="l"/>
              </a:tabLst>
              <a:defRPr/>
            </a:pPr>
            <a:r>
              <a:rPr lang="en-US">
                <a:sym typeface="Symbol" pitchFamily="18" charset="2"/>
              </a:rPr>
              <a:t>5 entries (table 0.5% full)  10/1000 = 1%</a:t>
            </a:r>
          </a:p>
          <a:p>
            <a:pPr lvl="1">
              <a:tabLst>
                <a:tab pos="2057400" algn="l"/>
                <a:tab pos="2343150" algn="l"/>
              </a:tabLst>
              <a:defRPr/>
            </a:pPr>
            <a:r>
              <a:rPr lang="en-US">
                <a:sym typeface="Symbol" pitchFamily="18" charset="2"/>
              </a:rPr>
              <a:t>100 entries (table 10% full)?</a:t>
            </a:r>
          </a:p>
        </p:txBody>
      </p:sp>
      <p:sp>
        <p:nvSpPr>
          <p:cNvPr id="729098" name="Text Box 1034"/>
          <p:cNvSpPr txBox="1">
            <a:spLocks noChangeArrowheads="1"/>
          </p:cNvSpPr>
          <p:nvPr/>
        </p:nvSpPr>
        <p:spPr bwMode="auto">
          <a:xfrm>
            <a:off x="3801362" y="5791200"/>
            <a:ext cx="224612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about 99.4% (!)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9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098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Dealing with Collisions</a:t>
            </a:r>
          </a:p>
        </p:txBody>
      </p:sp>
      <p:sp>
        <p:nvSpPr>
          <p:cNvPr id="609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Two ways of dealing with the problem</a:t>
            </a:r>
          </a:p>
          <a:p>
            <a:pPr>
              <a:defRPr/>
            </a:pPr>
            <a:r>
              <a:rPr lang="en-US" dirty="0"/>
              <a:t>Open addressing</a:t>
            </a:r>
          </a:p>
          <a:p>
            <a:pPr lvl="1">
              <a:defRPr/>
            </a:pPr>
            <a:r>
              <a:rPr lang="en-US" dirty="0"/>
              <a:t>put the new item somewhere else</a:t>
            </a:r>
          </a:p>
          <a:p>
            <a:pPr lvl="1">
              <a:defRPr/>
            </a:pPr>
            <a:r>
              <a:rPr lang="en-US" dirty="0"/>
              <a:t>need to figure out </a:t>
            </a:r>
            <a:r>
              <a:rPr lang="en-US" i="1" dirty="0"/>
              <a:t>where</a:t>
            </a:r>
            <a:endParaRPr lang="en-US" dirty="0"/>
          </a:p>
          <a:p>
            <a:pPr>
              <a:defRPr/>
            </a:pPr>
            <a:r>
              <a:rPr lang="en-US" dirty="0"/>
              <a:t>Separate chaining</a:t>
            </a:r>
          </a:p>
          <a:p>
            <a:pPr lvl="1">
              <a:defRPr/>
            </a:pPr>
            <a:r>
              <a:rPr lang="en-US" dirty="0"/>
              <a:t>make </a:t>
            </a:r>
            <a:r>
              <a:rPr lang="en-US"/>
              <a:t>a chain </a:t>
            </a:r>
            <a:r>
              <a:rPr lang="en-US" dirty="0"/>
              <a:t>of all the elements that hash to a given location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Open Addressing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>
              <a:defRPr/>
            </a:pPr>
            <a:r>
              <a:rPr lang="en-US" dirty="0"/>
              <a:t>Put item somewhere else in the array</a:t>
            </a:r>
          </a:p>
          <a:p>
            <a:pPr>
              <a:defRPr/>
            </a:pPr>
            <a:r>
              <a:rPr lang="en-US" dirty="0"/>
              <a:t>Need to be able to find it again</a:t>
            </a:r>
          </a:p>
          <a:p>
            <a:pPr lvl="1">
              <a:defRPr/>
            </a:pPr>
            <a:r>
              <a:rPr lang="en-US" dirty="0"/>
              <a:t>need some rules that can be followed</a:t>
            </a:r>
          </a:p>
          <a:p>
            <a:pPr>
              <a:defRPr/>
            </a:pPr>
            <a:r>
              <a:rPr lang="en-US" dirty="0"/>
              <a:t>Stupid rules make things very bad!</a:t>
            </a:r>
          </a:p>
          <a:p>
            <a:pPr>
              <a:defRPr/>
            </a:pPr>
            <a:r>
              <a:rPr lang="en-US" dirty="0"/>
              <a:t>Clever rules perform very well</a:t>
            </a:r>
          </a:p>
          <a:p>
            <a:pPr lvl="1">
              <a:defRPr/>
            </a:pPr>
            <a:r>
              <a:rPr lang="en-US" dirty="0"/>
              <a:t>clever rules are hard to describe/understand</a:t>
            </a:r>
          </a:p>
          <a:p>
            <a:pPr>
              <a:defRPr/>
            </a:pPr>
            <a:r>
              <a:rPr lang="en-US" dirty="0"/>
              <a:t>Java uses open addressing with clever rules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40C2-FF0B-42B4-8470-8862D60E4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Addressing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03D52-18B7-4F3D-945A-FA475FCCD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poor rules:</a:t>
            </a:r>
          </a:p>
          <a:p>
            <a:pPr lvl="1"/>
            <a:r>
              <a:rPr lang="en-US" dirty="0"/>
              <a:t>just put it in the next array element</a:t>
            </a:r>
          </a:p>
          <a:p>
            <a:pPr lvl="2"/>
            <a:r>
              <a:rPr lang="en-US" dirty="0"/>
              <a:t>leads to long sequences of filled array elements</a:t>
            </a:r>
          </a:p>
          <a:p>
            <a:pPr lvl="2"/>
            <a:r>
              <a:rPr lang="en-US" dirty="0"/>
              <a:t>leads to long insertion times</a:t>
            </a:r>
          </a:p>
          <a:p>
            <a:pPr lvl="1"/>
            <a:r>
              <a:rPr lang="en-US" dirty="0"/>
              <a:t>skip ahead a certain number of elements</a:t>
            </a:r>
          </a:p>
          <a:p>
            <a:pPr lvl="2"/>
            <a:r>
              <a:rPr lang="en-US" dirty="0"/>
              <a:t>same, but filled elements aren’t next to each other</a:t>
            </a:r>
          </a:p>
          <a:p>
            <a:r>
              <a:rPr lang="en-US" dirty="0"/>
              <a:t>Better sequences</a:t>
            </a:r>
          </a:p>
          <a:p>
            <a:pPr lvl="1"/>
            <a:r>
              <a:rPr lang="en-US" dirty="0"/>
              <a:t>quadratic probe: h(x) + 1, h(x) + 4, h(x) + 9, ...</a:t>
            </a:r>
          </a:p>
          <a:p>
            <a:pPr lvl="1"/>
            <a:r>
              <a:rPr lang="en-US" dirty="0"/>
              <a:t>double hashing: h(x) + h</a:t>
            </a:r>
            <a:r>
              <a:rPr lang="en-US" baseline="-25000" dirty="0"/>
              <a:t>2</a:t>
            </a:r>
            <a:r>
              <a:rPr lang="en-US" dirty="0"/>
              <a:t>(x), h(x) + 2h</a:t>
            </a:r>
            <a:r>
              <a:rPr lang="en-US" baseline="-25000" dirty="0"/>
              <a:t>2</a:t>
            </a:r>
            <a:r>
              <a:rPr lang="en-US" dirty="0"/>
              <a:t>(x), …</a:t>
            </a:r>
          </a:p>
        </p:txBody>
      </p:sp>
    </p:spTree>
    <p:extLst>
      <p:ext uri="{BB962C8B-B14F-4D97-AF65-F5344CB8AC3E}">
        <p14:creationId xmlns:p14="http://schemas.microsoft.com/office/powerpoint/2010/main" val="26596285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3727E-6607-CADD-6F43-6E6E62C98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B2BB7-FE4B-A169-A4C2-C0B98F5D8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add(E item)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2CE7F-A764-0720-1528-C94F30A91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Linear Hashing (Bad!)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boolean</a:t>
            </a:r>
            <a:r>
              <a:rPr lang="en-CA" sz="2400" dirty="0">
                <a:solidFill>
                  <a:srgbClr val="8C5032"/>
                </a:solidFill>
              </a:rPr>
              <a:t> add(E item)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int index = </a:t>
            </a:r>
            <a:r>
              <a:rPr lang="en-CA" sz="2400" dirty="0" err="1">
                <a:solidFill>
                  <a:srgbClr val="8C5032"/>
                </a:solidFill>
              </a:rPr>
              <a:t>item.hashCode</a:t>
            </a:r>
            <a:r>
              <a:rPr lang="en-CA" sz="2400" dirty="0">
                <a:solidFill>
                  <a:srgbClr val="8C5032"/>
                </a:solidFill>
              </a:rPr>
              <a:t>() % </a:t>
            </a:r>
            <a:r>
              <a:rPr lang="en-CA" sz="2400" dirty="0" err="1">
                <a:solidFill>
                  <a:srgbClr val="8C5032"/>
                </a:solidFill>
              </a:rPr>
              <a:t>contents.length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while (contents[index] != null)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    index = (index + 1) % </a:t>
            </a:r>
            <a:r>
              <a:rPr lang="en-CA" sz="2400" dirty="0" err="1">
                <a:solidFill>
                  <a:srgbClr val="8C5032"/>
                </a:solidFill>
              </a:rPr>
              <a:t>contents.length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contents[index] = item;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return true;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934F1B-CE74-07B2-9DA4-D0D0857EAC2B}"/>
              </a:ext>
            </a:extLst>
          </p:cNvPr>
          <p:cNvSpPr txBox="1"/>
          <p:nvPr/>
        </p:nvSpPr>
        <p:spPr>
          <a:xfrm>
            <a:off x="3681700" y="6457890"/>
            <a:ext cx="5429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0" i="1" dirty="0">
                <a:solidFill>
                  <a:schemeClr val="bg2"/>
                </a:solidFill>
              </a:rPr>
              <a:t>Changing the 1 to any other number does not help!</a:t>
            </a:r>
          </a:p>
        </p:txBody>
      </p:sp>
    </p:spTree>
    <p:extLst>
      <p:ext uri="{BB962C8B-B14F-4D97-AF65-F5344CB8AC3E}">
        <p14:creationId xmlns:p14="http://schemas.microsoft.com/office/powerpoint/2010/main" val="218368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Lists </a:t>
            </a:r>
            <a:r>
              <a:rPr lang="en-CA" i="1"/>
              <a:t>vs</a:t>
            </a:r>
            <a:r>
              <a:rPr lang="en-CA"/>
              <a:t>. 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531100" algn="r"/>
              </a:tabLst>
              <a:defRPr/>
            </a:pPr>
            <a:r>
              <a:rPr lang="en-CA" dirty="0"/>
              <a:t>List elements allow duplicates; Sets do not</a:t>
            </a:r>
          </a:p>
          <a:p>
            <a:pPr lvl="1">
              <a:tabLst>
                <a:tab pos="7531100" algn="r"/>
              </a:tabLst>
              <a:defRPr/>
            </a:pPr>
            <a:r>
              <a:rPr lang="en-CA" dirty="0"/>
              <a:t>list1	[a, b, c, a, b, d, a, a, a, a, b, z]</a:t>
            </a:r>
          </a:p>
          <a:p>
            <a:pPr lvl="1">
              <a:tabLst>
                <a:tab pos="7531100" algn="r"/>
              </a:tabLst>
              <a:defRPr/>
            </a:pPr>
            <a:r>
              <a:rPr lang="en-CA" dirty="0"/>
              <a:t>set1	[a, b, c, d, z]</a:t>
            </a:r>
          </a:p>
          <a:p>
            <a:pPr>
              <a:tabLst>
                <a:tab pos="7531100" algn="r"/>
              </a:tabLst>
              <a:defRPr/>
            </a:pPr>
            <a:r>
              <a:rPr lang="en-CA" dirty="0"/>
              <a:t>Client puts List elements in order; computer chooses order for Set elements</a:t>
            </a:r>
          </a:p>
          <a:p>
            <a:pPr lvl="1">
              <a:tabLst>
                <a:tab pos="7531100" algn="r"/>
              </a:tabLst>
              <a:defRPr/>
            </a:pPr>
            <a:r>
              <a:rPr lang="en-CA" dirty="0"/>
              <a:t>list1.add("e");	[a, b, c, a, b, d, a, a, a, a, b, z, e]</a:t>
            </a:r>
          </a:p>
          <a:p>
            <a:pPr lvl="1">
              <a:tabLst>
                <a:tab pos="7531100" algn="r"/>
              </a:tabLst>
              <a:defRPr/>
            </a:pPr>
            <a:r>
              <a:rPr lang="en-CA" dirty="0"/>
              <a:t>set1.add("e");	[a, b, c, d, e, z]</a:t>
            </a:r>
          </a:p>
          <a:p>
            <a:pPr>
              <a:tabLst>
                <a:tab pos="7531100" algn="r"/>
              </a:tabLst>
              <a:defRPr/>
            </a:pPr>
            <a:r>
              <a:rPr lang="en-CA" dirty="0"/>
              <a:t>Set interface implemented by (</a:t>
            </a:r>
            <a:r>
              <a:rPr lang="en-CA" i="1" dirty="0"/>
              <a:t>e</a:t>
            </a:r>
            <a:r>
              <a:rPr lang="en-CA" dirty="0"/>
              <a:t>.</a:t>
            </a:r>
            <a:r>
              <a:rPr lang="en-CA" i="1" dirty="0"/>
              <a:t>g</a:t>
            </a:r>
            <a:r>
              <a:rPr lang="en-CA" dirty="0"/>
              <a:t>.) </a:t>
            </a:r>
            <a:r>
              <a:rPr lang="en-CA" dirty="0" err="1"/>
              <a:t>TreeSet</a:t>
            </a:r>
            <a:endParaRPr lang="en-C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3E55F-1E11-0819-F4CE-66FFEFC05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494E9-785D-1FF7-C55A-E5F3F8428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add(E item)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6714E-B75F-DDAC-22F4-0F15F6D2D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Quadratic Hashing (Better)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boolean</a:t>
            </a:r>
            <a:r>
              <a:rPr lang="en-CA" sz="2400" dirty="0">
                <a:solidFill>
                  <a:srgbClr val="8C5032"/>
                </a:solidFill>
              </a:rPr>
              <a:t> add(E item)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int index = </a:t>
            </a:r>
            <a:r>
              <a:rPr lang="en-CA" sz="2400" dirty="0" err="1">
                <a:solidFill>
                  <a:srgbClr val="8C5032"/>
                </a:solidFill>
              </a:rPr>
              <a:t>item.hashCode</a:t>
            </a:r>
            <a:r>
              <a:rPr lang="en-CA" sz="2400" dirty="0">
                <a:solidFill>
                  <a:srgbClr val="8C5032"/>
                </a:solidFill>
              </a:rPr>
              <a:t>() % </a:t>
            </a:r>
            <a:r>
              <a:rPr lang="en-CA" sz="2400" dirty="0" err="1">
                <a:solidFill>
                  <a:srgbClr val="8C5032"/>
                </a:solidFill>
              </a:rPr>
              <a:t>contents.length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int step = 1;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while (contents[index] != null)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    index = (index + step * step) % </a:t>
            </a:r>
            <a:r>
              <a:rPr lang="en-CA" sz="2400" dirty="0" err="1">
                <a:solidFill>
                  <a:srgbClr val="8C5032"/>
                </a:solidFill>
              </a:rPr>
              <a:t>contents.length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    ++step;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contents[index] = item;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return true;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DC996C-8695-3043-A21F-F8CCD8B21104}"/>
              </a:ext>
            </a:extLst>
          </p:cNvPr>
          <p:cNvSpPr txBox="1"/>
          <p:nvPr/>
        </p:nvSpPr>
        <p:spPr>
          <a:xfrm>
            <a:off x="2495477" y="6457890"/>
            <a:ext cx="6615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0" i="1" dirty="0">
                <a:solidFill>
                  <a:schemeClr val="bg2"/>
                </a:solidFill>
              </a:rPr>
              <a:t>Incomplete: May go infinite if table is full or non-prime size….</a:t>
            </a:r>
          </a:p>
        </p:txBody>
      </p:sp>
    </p:spTree>
    <p:extLst>
      <p:ext uri="{BB962C8B-B14F-4D97-AF65-F5344CB8AC3E}">
        <p14:creationId xmlns:p14="http://schemas.microsoft.com/office/powerpoint/2010/main" val="6773991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98338-B802-F584-6346-379EB22CE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08D6E-A92A-AA0A-6087-9F22EF1D3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Quadratic contains(E item)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39F56-42F4-4AF6-43B6-D70AAD56C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boolean</a:t>
            </a:r>
            <a:r>
              <a:rPr lang="en-CA" sz="2400" dirty="0">
                <a:solidFill>
                  <a:srgbClr val="8C5032"/>
                </a:solidFill>
              </a:rPr>
              <a:t> contains(E item)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int index = </a:t>
            </a:r>
            <a:r>
              <a:rPr lang="en-CA" sz="2400" dirty="0" err="1">
                <a:solidFill>
                  <a:srgbClr val="8C5032"/>
                </a:solidFill>
              </a:rPr>
              <a:t>item.hashCode</a:t>
            </a:r>
            <a:r>
              <a:rPr lang="en-CA" sz="2400" dirty="0">
                <a:solidFill>
                  <a:srgbClr val="8C5032"/>
                </a:solidFill>
              </a:rPr>
              <a:t>() % </a:t>
            </a:r>
            <a:r>
              <a:rPr lang="en-CA" sz="2400" dirty="0" err="1">
                <a:solidFill>
                  <a:srgbClr val="8C5032"/>
                </a:solidFill>
              </a:rPr>
              <a:t>contents.length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int step = 1;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while (contents[index] != null)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    if (</a:t>
            </a:r>
            <a:r>
              <a:rPr lang="en-CA" sz="2400" dirty="0" err="1">
                <a:solidFill>
                  <a:srgbClr val="8C5032"/>
                </a:solidFill>
              </a:rPr>
              <a:t>Objects.equals</a:t>
            </a:r>
            <a:r>
              <a:rPr lang="en-CA" sz="2400" dirty="0">
                <a:solidFill>
                  <a:srgbClr val="8C5032"/>
                </a:solidFill>
              </a:rPr>
              <a:t>(contents[index], item))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        return true;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    }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    index = (index + step * step) % </a:t>
            </a:r>
            <a:r>
              <a:rPr lang="en-CA" sz="2400" dirty="0" err="1">
                <a:solidFill>
                  <a:srgbClr val="8C5032"/>
                </a:solidFill>
              </a:rPr>
              <a:t>contents.length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    ++step;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    return false;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0F2A60-9EF1-2D63-9307-2D6E33606CAF}"/>
              </a:ext>
            </a:extLst>
          </p:cNvPr>
          <p:cNvSpPr txBox="1"/>
          <p:nvPr/>
        </p:nvSpPr>
        <p:spPr>
          <a:xfrm>
            <a:off x="2495477" y="6457890"/>
            <a:ext cx="6615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0" i="1" dirty="0">
                <a:solidFill>
                  <a:schemeClr val="bg2"/>
                </a:solidFill>
              </a:rPr>
              <a:t>Incomplete: May go infinite if table is full or non-prime size….</a:t>
            </a:r>
          </a:p>
        </p:txBody>
      </p:sp>
    </p:spTree>
    <p:extLst>
      <p:ext uri="{BB962C8B-B14F-4D97-AF65-F5344CB8AC3E}">
        <p14:creationId xmlns:p14="http://schemas.microsoft.com/office/powerpoint/2010/main" val="24180268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Chained Hash Tables</a:t>
            </a:r>
          </a:p>
        </p:txBody>
      </p:sp>
      <p:sp>
        <p:nvSpPr>
          <p:cNvPr id="610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Array elements are linked lists instead of data element pointers</a:t>
            </a:r>
          </a:p>
          <a:p>
            <a:pPr lvl="1">
              <a:defRPr/>
            </a:pPr>
            <a:r>
              <a:rPr lang="en-US" dirty="0"/>
              <a:t>data stored in nodes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838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219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1600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1981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2362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2743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3124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3505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3886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4267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4648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5029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5410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5791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6172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6553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6934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7315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7696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8077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762000" y="3492500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  <p:cxnSp>
        <p:nvCxnSpPr>
          <p:cNvPr id="46105" name="AutoShape 30"/>
          <p:cNvCxnSpPr>
            <a:cxnSpLocks noChangeShapeType="1"/>
            <a:stCxn id="46085" idx="2"/>
            <a:endCxn id="46127" idx="0"/>
          </p:cNvCxnSpPr>
          <p:nvPr/>
        </p:nvCxnSpPr>
        <p:spPr bwMode="auto">
          <a:xfrm rot="5400000">
            <a:off x="942975" y="4391025"/>
            <a:ext cx="574675" cy="3714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46106" name="AutoShape 31"/>
          <p:cNvCxnSpPr>
            <a:cxnSpLocks noChangeShapeType="1"/>
            <a:stCxn id="46091" idx="2"/>
            <a:endCxn id="46125" idx="0"/>
          </p:cNvCxnSpPr>
          <p:nvPr/>
        </p:nvCxnSpPr>
        <p:spPr bwMode="auto">
          <a:xfrm rot="5400000">
            <a:off x="3365500" y="4527550"/>
            <a:ext cx="574675" cy="984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46107" name="AutoShape 32"/>
          <p:cNvCxnSpPr>
            <a:cxnSpLocks noChangeShapeType="1"/>
            <a:stCxn id="46098" idx="2"/>
            <a:endCxn id="46123" idx="0"/>
          </p:cNvCxnSpPr>
          <p:nvPr/>
        </p:nvCxnSpPr>
        <p:spPr bwMode="auto">
          <a:xfrm rot="5400000">
            <a:off x="5422900" y="3917950"/>
            <a:ext cx="574675" cy="13176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46108" name="AutoShape 33"/>
          <p:cNvCxnSpPr>
            <a:cxnSpLocks noChangeShapeType="1"/>
            <a:stCxn id="46101" idx="2"/>
            <a:endCxn id="46121" idx="0"/>
          </p:cNvCxnSpPr>
          <p:nvPr/>
        </p:nvCxnSpPr>
        <p:spPr bwMode="auto">
          <a:xfrm rot="5400000">
            <a:off x="6708775" y="4060825"/>
            <a:ext cx="574675" cy="10318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46109" name="AutoShape 34"/>
          <p:cNvCxnSpPr>
            <a:cxnSpLocks noChangeShapeType="1"/>
            <a:stCxn id="46102" idx="2"/>
            <a:endCxn id="46119" idx="0"/>
          </p:cNvCxnSpPr>
          <p:nvPr/>
        </p:nvCxnSpPr>
        <p:spPr bwMode="auto">
          <a:xfrm rot="16200000" flipH="1">
            <a:off x="7610475" y="4572000"/>
            <a:ext cx="574675" cy="95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grpSp>
        <p:nvGrpSpPr>
          <p:cNvPr id="46110" name="Group 42"/>
          <p:cNvGrpSpPr>
            <a:grpSpLocks/>
          </p:cNvGrpSpPr>
          <p:nvPr/>
        </p:nvGrpSpPr>
        <p:grpSpPr bwMode="auto">
          <a:xfrm>
            <a:off x="793750" y="4864100"/>
            <a:ext cx="782638" cy="469900"/>
            <a:chOff x="596" y="3016"/>
            <a:chExt cx="493" cy="296"/>
          </a:xfrm>
        </p:grpSpPr>
        <p:sp>
          <p:nvSpPr>
            <p:cNvPr id="46127" name="Rectangle 25"/>
            <p:cNvSpPr>
              <a:spLocks noChangeArrowheads="1"/>
            </p:cNvSpPr>
            <p:nvPr/>
          </p:nvSpPr>
          <p:spPr bwMode="auto">
            <a:xfrm>
              <a:off x="596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41</a:t>
              </a:r>
            </a:p>
          </p:txBody>
        </p:sp>
        <p:sp>
          <p:nvSpPr>
            <p:cNvPr id="46128" name="Rectangle 37"/>
            <p:cNvSpPr>
              <a:spLocks noChangeArrowheads="1"/>
            </p:cNvSpPr>
            <p:nvPr/>
          </p:nvSpPr>
          <p:spPr bwMode="auto">
            <a:xfrm>
              <a:off x="912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grpSp>
        <p:nvGrpSpPr>
          <p:cNvPr id="46111" name="Group 43"/>
          <p:cNvGrpSpPr>
            <a:grpSpLocks/>
          </p:cNvGrpSpPr>
          <p:nvPr/>
        </p:nvGrpSpPr>
        <p:grpSpPr bwMode="auto">
          <a:xfrm>
            <a:off x="3352800" y="4864100"/>
            <a:ext cx="782638" cy="469900"/>
            <a:chOff x="2276" y="3016"/>
            <a:chExt cx="493" cy="296"/>
          </a:xfrm>
        </p:grpSpPr>
        <p:sp>
          <p:nvSpPr>
            <p:cNvPr id="46125" name="Rectangle 26"/>
            <p:cNvSpPr>
              <a:spLocks noChangeArrowheads="1"/>
            </p:cNvSpPr>
            <p:nvPr/>
          </p:nvSpPr>
          <p:spPr bwMode="auto">
            <a:xfrm>
              <a:off x="2276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27</a:t>
              </a:r>
            </a:p>
          </p:txBody>
        </p:sp>
        <p:sp>
          <p:nvSpPr>
            <p:cNvPr id="46126" name="Rectangle 38"/>
            <p:cNvSpPr>
              <a:spLocks noChangeArrowheads="1"/>
            </p:cNvSpPr>
            <p:nvPr/>
          </p:nvSpPr>
          <p:spPr bwMode="auto">
            <a:xfrm>
              <a:off x="2592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grpSp>
        <p:nvGrpSpPr>
          <p:cNvPr id="46112" name="Group 44"/>
          <p:cNvGrpSpPr>
            <a:grpSpLocks/>
          </p:cNvGrpSpPr>
          <p:nvPr/>
        </p:nvGrpSpPr>
        <p:grpSpPr bwMode="auto">
          <a:xfrm>
            <a:off x="4800600" y="4864100"/>
            <a:ext cx="763588" cy="469900"/>
            <a:chOff x="3220" y="3016"/>
            <a:chExt cx="481" cy="296"/>
          </a:xfrm>
        </p:grpSpPr>
        <p:sp>
          <p:nvSpPr>
            <p:cNvPr id="46123" name="Rectangle 27"/>
            <p:cNvSpPr>
              <a:spLocks noChangeArrowheads="1"/>
            </p:cNvSpPr>
            <p:nvPr/>
          </p:nvSpPr>
          <p:spPr bwMode="auto">
            <a:xfrm>
              <a:off x="3220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94</a:t>
              </a:r>
            </a:p>
          </p:txBody>
        </p:sp>
        <p:sp>
          <p:nvSpPr>
            <p:cNvPr id="46124" name="Rectangle 39"/>
            <p:cNvSpPr>
              <a:spLocks noChangeArrowheads="1"/>
            </p:cNvSpPr>
            <p:nvPr/>
          </p:nvSpPr>
          <p:spPr bwMode="auto">
            <a:xfrm>
              <a:off x="3524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grpSp>
        <p:nvGrpSpPr>
          <p:cNvPr id="46113" name="Group 45"/>
          <p:cNvGrpSpPr>
            <a:grpSpLocks/>
          </p:cNvGrpSpPr>
          <p:nvPr/>
        </p:nvGrpSpPr>
        <p:grpSpPr bwMode="auto">
          <a:xfrm>
            <a:off x="6229350" y="4864100"/>
            <a:ext cx="757238" cy="469900"/>
            <a:chOff x="4164" y="3016"/>
            <a:chExt cx="477" cy="296"/>
          </a:xfrm>
        </p:grpSpPr>
        <p:sp>
          <p:nvSpPr>
            <p:cNvPr id="46121" name="Rectangle 28"/>
            <p:cNvSpPr>
              <a:spLocks noChangeArrowheads="1"/>
            </p:cNvSpPr>
            <p:nvPr/>
          </p:nvSpPr>
          <p:spPr bwMode="auto">
            <a:xfrm>
              <a:off x="4164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37</a:t>
              </a:r>
            </a:p>
          </p:txBody>
        </p:sp>
        <p:sp>
          <p:nvSpPr>
            <p:cNvPr id="46122" name="Rectangle 40"/>
            <p:cNvSpPr>
              <a:spLocks noChangeArrowheads="1"/>
            </p:cNvSpPr>
            <p:nvPr/>
          </p:nvSpPr>
          <p:spPr bwMode="auto">
            <a:xfrm>
              <a:off x="4464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grpSp>
        <p:nvGrpSpPr>
          <p:cNvPr id="46114" name="Group 46"/>
          <p:cNvGrpSpPr>
            <a:grpSpLocks/>
          </p:cNvGrpSpPr>
          <p:nvPr/>
        </p:nvGrpSpPr>
        <p:grpSpPr bwMode="auto">
          <a:xfrm>
            <a:off x="7651750" y="4864100"/>
            <a:ext cx="806450" cy="469900"/>
            <a:chOff x="5108" y="3016"/>
            <a:chExt cx="508" cy="296"/>
          </a:xfrm>
        </p:grpSpPr>
        <p:sp>
          <p:nvSpPr>
            <p:cNvPr id="46119" name="Rectangle 29"/>
            <p:cNvSpPr>
              <a:spLocks noChangeArrowheads="1"/>
            </p:cNvSpPr>
            <p:nvPr/>
          </p:nvSpPr>
          <p:spPr bwMode="auto">
            <a:xfrm>
              <a:off x="5108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78</a:t>
              </a:r>
            </a:p>
          </p:txBody>
        </p:sp>
        <p:sp>
          <p:nvSpPr>
            <p:cNvPr id="46120" name="Rectangle 41"/>
            <p:cNvSpPr>
              <a:spLocks noChangeArrowheads="1"/>
            </p:cNvSpPr>
            <p:nvPr/>
          </p:nvSpPr>
          <p:spPr bwMode="auto">
            <a:xfrm>
              <a:off x="5396" y="3016"/>
              <a:ext cx="220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*</a:t>
              </a:r>
            </a:p>
          </p:txBody>
        </p:sp>
      </p:grpSp>
      <p:grpSp>
        <p:nvGrpSpPr>
          <p:cNvPr id="46115" name="Group 47"/>
          <p:cNvGrpSpPr>
            <a:grpSpLocks/>
          </p:cNvGrpSpPr>
          <p:nvPr/>
        </p:nvGrpSpPr>
        <p:grpSpPr bwMode="auto">
          <a:xfrm>
            <a:off x="7677150" y="5702300"/>
            <a:ext cx="757238" cy="469900"/>
            <a:chOff x="4164" y="3016"/>
            <a:chExt cx="477" cy="296"/>
          </a:xfrm>
        </p:grpSpPr>
        <p:sp>
          <p:nvSpPr>
            <p:cNvPr id="46117" name="Rectangle 48"/>
            <p:cNvSpPr>
              <a:spLocks noChangeArrowheads="1"/>
            </p:cNvSpPr>
            <p:nvPr/>
          </p:nvSpPr>
          <p:spPr bwMode="auto">
            <a:xfrm>
              <a:off x="4164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58</a:t>
              </a:r>
            </a:p>
          </p:txBody>
        </p:sp>
        <p:sp>
          <p:nvSpPr>
            <p:cNvPr id="46118" name="Rectangle 49"/>
            <p:cNvSpPr>
              <a:spLocks noChangeArrowheads="1"/>
            </p:cNvSpPr>
            <p:nvPr/>
          </p:nvSpPr>
          <p:spPr bwMode="auto">
            <a:xfrm>
              <a:off x="4464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cxnSp>
        <p:nvCxnSpPr>
          <p:cNvPr id="46116" name="AutoShape 50"/>
          <p:cNvCxnSpPr>
            <a:cxnSpLocks noChangeShapeType="1"/>
            <a:stCxn id="46120" idx="2"/>
            <a:endCxn id="46117" idx="0"/>
          </p:cNvCxnSpPr>
          <p:nvPr/>
        </p:nvCxnSpPr>
        <p:spPr bwMode="auto">
          <a:xfrm rot="5400000">
            <a:off x="7921625" y="5340350"/>
            <a:ext cx="368300" cy="355600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CC99F-6628-5935-2228-CFD615B41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F8C5C-CD15-68A1-FB23-FE1D7644E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Chained Hash Table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2F931-19D7-154D-C745-16DC41FC5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Want: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public class </a:t>
            </a:r>
            <a:r>
              <a:rPr lang="en-CA" sz="2400" dirty="0" err="1">
                <a:solidFill>
                  <a:srgbClr val="8C5032"/>
                </a:solidFill>
              </a:rPr>
              <a:t>HashTable</a:t>
            </a:r>
            <a:r>
              <a:rPr lang="en-CA" sz="2400" dirty="0">
                <a:solidFill>
                  <a:srgbClr val="8C5032"/>
                </a:solidFill>
              </a:rPr>
              <a:t>&lt;E&gt; implements Set&lt;E&gt;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private List&lt;E&gt;[] contents;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private int </a:t>
            </a:r>
            <a:r>
              <a:rPr lang="en-CA" sz="2400" dirty="0" err="1">
                <a:solidFill>
                  <a:srgbClr val="8C5032"/>
                </a:solidFill>
              </a:rPr>
              <a:t>numInSet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r>
              <a:rPr lang="en-CA" dirty="0"/>
              <a:t>Not allowed!</a:t>
            </a:r>
          </a:p>
          <a:p>
            <a:pPr lvl="1"/>
            <a:r>
              <a:rPr lang="en-CA" dirty="0"/>
              <a:t>could lead to type errors</a:t>
            </a:r>
          </a:p>
          <a:p>
            <a:pPr lvl="1"/>
            <a:r>
              <a:rPr lang="en-CA" dirty="0"/>
              <a:t>use </a:t>
            </a:r>
            <a:r>
              <a:rPr lang="en-CA" dirty="0" err="1"/>
              <a:t>ArrayList</a:t>
            </a:r>
            <a:r>
              <a:rPr lang="en-CA" dirty="0"/>
              <a:t> instead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public class </a:t>
            </a:r>
            <a:r>
              <a:rPr lang="en-CA" sz="2400" dirty="0" err="1">
                <a:solidFill>
                  <a:srgbClr val="8C5032"/>
                </a:solidFill>
              </a:rPr>
              <a:t>HashTable</a:t>
            </a:r>
            <a:r>
              <a:rPr lang="en-CA" sz="2400" dirty="0">
                <a:solidFill>
                  <a:srgbClr val="8C5032"/>
                </a:solidFill>
              </a:rPr>
              <a:t>&lt;E&gt; implements Set&lt;E&gt;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private </a:t>
            </a:r>
            <a:r>
              <a:rPr lang="en-CA" sz="2400" dirty="0" err="1">
                <a:solidFill>
                  <a:srgbClr val="8C5032"/>
                </a:solidFill>
              </a:rPr>
              <a:t>ArrayList</a:t>
            </a:r>
            <a:r>
              <a:rPr lang="en-CA" sz="2400" dirty="0">
                <a:solidFill>
                  <a:srgbClr val="8C5032"/>
                </a:solidFill>
              </a:rPr>
              <a:t>&lt;List&lt;E&gt;&gt; contents;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private int </a:t>
            </a:r>
            <a:r>
              <a:rPr lang="en-CA" sz="2400" dirty="0" err="1">
                <a:solidFill>
                  <a:srgbClr val="8C5032"/>
                </a:solidFill>
              </a:rPr>
              <a:t>numInSet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007024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B6345-8C81-199C-7826-C248ACFE8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Chained Hash Table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2AF89-05DB-F653-F1CA-3A66D9A3E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Add empty </a:t>
            </a:r>
            <a:r>
              <a:rPr lang="en-CA" dirty="0" err="1"/>
              <a:t>LinkedLists</a:t>
            </a:r>
            <a:r>
              <a:rPr lang="en-CA" dirty="0"/>
              <a:t> to </a:t>
            </a:r>
            <a:r>
              <a:rPr lang="en-CA" dirty="0" err="1"/>
              <a:t>ArrayList</a:t>
            </a:r>
            <a:endParaRPr lang="en-CA" dirty="0"/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HashTable</a:t>
            </a:r>
            <a:r>
              <a:rPr lang="en-CA" sz="2400" dirty="0">
                <a:solidFill>
                  <a:srgbClr val="8C5032"/>
                </a:solidFill>
              </a:rPr>
              <a:t>(int size)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contents = new </a:t>
            </a:r>
            <a:r>
              <a:rPr lang="en-CA" sz="2400" dirty="0" err="1">
                <a:solidFill>
                  <a:srgbClr val="8C5032"/>
                </a:solidFill>
              </a:rPr>
              <a:t>ArrayList</a:t>
            </a:r>
            <a:r>
              <a:rPr lang="en-CA" sz="2400" dirty="0">
                <a:solidFill>
                  <a:srgbClr val="8C5032"/>
                </a:solidFill>
              </a:rPr>
              <a:t>&lt;&gt;();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for (int </a:t>
            </a:r>
            <a:r>
              <a:rPr lang="en-CA" sz="2400" dirty="0" err="1">
                <a:solidFill>
                  <a:srgbClr val="8C5032"/>
                </a:solidFill>
              </a:rPr>
              <a:t>i</a:t>
            </a:r>
            <a:r>
              <a:rPr lang="en-CA" sz="2400" dirty="0">
                <a:solidFill>
                  <a:srgbClr val="8C5032"/>
                </a:solidFill>
              </a:rPr>
              <a:t> = 0; </a:t>
            </a:r>
            <a:r>
              <a:rPr lang="en-CA" sz="2400" dirty="0" err="1">
                <a:solidFill>
                  <a:srgbClr val="8C5032"/>
                </a:solidFill>
              </a:rPr>
              <a:t>i</a:t>
            </a:r>
            <a:r>
              <a:rPr lang="en-CA" sz="2400" dirty="0">
                <a:solidFill>
                  <a:srgbClr val="8C5032"/>
                </a:solidFill>
              </a:rPr>
              <a:t> &lt; size; ++</a:t>
            </a:r>
            <a:r>
              <a:rPr lang="en-CA" sz="2400" dirty="0" err="1">
                <a:solidFill>
                  <a:srgbClr val="8C5032"/>
                </a:solidFill>
              </a:rPr>
              <a:t>i</a:t>
            </a:r>
            <a:r>
              <a:rPr lang="en-CA" sz="2400" dirty="0">
                <a:solidFill>
                  <a:srgbClr val="8C5032"/>
                </a:solidFill>
              </a:rPr>
              <a:t>) {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contents.add</a:t>
            </a:r>
            <a:r>
              <a:rPr lang="en-CA" sz="2400" dirty="0">
                <a:solidFill>
                  <a:srgbClr val="8C5032"/>
                </a:solidFill>
              </a:rPr>
              <a:t>(new LinkedList&lt;&gt;());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  <a:p>
            <a:pPr lvl="1"/>
            <a:r>
              <a:rPr lang="en-CA" dirty="0"/>
              <a:t>makes sure the </a:t>
            </a:r>
            <a:r>
              <a:rPr lang="en-CA" dirty="0" err="1"/>
              <a:t>ArrayList</a:t>
            </a:r>
            <a:r>
              <a:rPr lang="en-CA" dirty="0"/>
              <a:t> has enuf elements that we can use get(index)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98175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Insert and Find in Chained HTs</a:t>
            </a:r>
          </a:p>
        </p:txBody>
      </p:sp>
      <p:sp>
        <p:nvSpPr>
          <p:cNvPr id="611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Find</a:t>
            </a:r>
          </a:p>
          <a:p>
            <a:pPr lvl="1">
              <a:defRPr/>
            </a:pPr>
            <a:r>
              <a:rPr lang="en-US" dirty="0"/>
              <a:t>let </a:t>
            </a:r>
            <a:r>
              <a:rPr lang="en-US" i="1" dirty="0"/>
              <a:t>h</a:t>
            </a:r>
            <a:r>
              <a:rPr lang="en-US" dirty="0"/>
              <a:t> be the hash value of key</a:t>
            </a:r>
          </a:p>
          <a:p>
            <a:pPr lvl="1">
              <a:defRPr/>
            </a:pPr>
            <a:r>
              <a:rPr lang="en-US" dirty="0"/>
              <a:t>search the list at A[</a:t>
            </a:r>
            <a:r>
              <a:rPr lang="en-US" i="1" dirty="0"/>
              <a:t>h</a:t>
            </a:r>
            <a:r>
              <a:rPr lang="en-US" dirty="0"/>
              <a:t>] for the data item</a:t>
            </a:r>
          </a:p>
          <a:p>
            <a:pPr>
              <a:defRPr/>
            </a:pPr>
            <a:r>
              <a:rPr lang="en-US" dirty="0"/>
              <a:t>Insert</a:t>
            </a:r>
          </a:p>
          <a:p>
            <a:pPr lvl="1">
              <a:defRPr/>
            </a:pPr>
            <a:r>
              <a:rPr lang="en-US" dirty="0"/>
              <a:t>let </a:t>
            </a:r>
            <a:r>
              <a:rPr lang="en-US" i="1" dirty="0"/>
              <a:t>h</a:t>
            </a:r>
            <a:r>
              <a:rPr lang="en-US" dirty="0"/>
              <a:t> be the hash value of the key</a:t>
            </a:r>
          </a:p>
          <a:p>
            <a:pPr lvl="1">
              <a:defRPr/>
            </a:pPr>
            <a:r>
              <a:rPr lang="en-US" dirty="0"/>
              <a:t>search the list at A[</a:t>
            </a:r>
            <a:r>
              <a:rPr lang="en-US" i="1" dirty="0"/>
              <a:t>h</a:t>
            </a:r>
            <a:r>
              <a:rPr lang="en-US" dirty="0"/>
              <a:t>] for the data item</a:t>
            </a:r>
          </a:p>
          <a:p>
            <a:pPr lvl="1">
              <a:defRPr/>
            </a:pPr>
            <a:r>
              <a:rPr lang="en-US" dirty="0"/>
              <a:t>if not found, insert the item into the list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Chained Hashing Exercise</a:t>
            </a:r>
          </a:p>
        </p:txBody>
      </p:sp>
      <p:sp>
        <p:nvSpPr>
          <p:cNvPr id="68813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Place the following keys into the hash table</a:t>
            </a:r>
          </a:p>
          <a:p>
            <a:pPr lvl="1">
              <a:defRPr/>
            </a:pPr>
            <a:r>
              <a:rPr lang="en-US"/>
              <a:t>45, 82, 57, 72, 98, 68, 23, 97, 11, 83</a:t>
            </a:r>
          </a:p>
          <a:p>
            <a:pPr>
              <a:defRPr/>
            </a:pPr>
            <a:r>
              <a:rPr lang="en-US"/>
              <a:t>Hash function = </a:t>
            </a:r>
            <a:r>
              <a:rPr lang="en-US" i="1"/>
              <a:t>key</a:t>
            </a:r>
            <a:r>
              <a:rPr lang="en-US"/>
              <a:t> mod 20</a:t>
            </a:r>
          </a:p>
          <a:p>
            <a:pPr lvl="1">
              <a:defRPr/>
            </a:pPr>
            <a:r>
              <a:rPr lang="en-US" i="1"/>
              <a:t>h</a:t>
            </a:r>
            <a:r>
              <a:rPr lang="en-US"/>
              <a:t>(42) = 42 % 20 = 2</a:t>
            </a:r>
          </a:p>
        </p:txBody>
      </p:sp>
      <p:sp>
        <p:nvSpPr>
          <p:cNvPr id="48132" name="Rectangle 1028"/>
          <p:cNvSpPr>
            <a:spLocks noChangeArrowheads="1"/>
          </p:cNvSpPr>
          <p:nvPr/>
        </p:nvSpPr>
        <p:spPr bwMode="auto">
          <a:xfrm>
            <a:off x="838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33" name="Rectangle 1029"/>
          <p:cNvSpPr>
            <a:spLocks noChangeArrowheads="1"/>
          </p:cNvSpPr>
          <p:nvPr/>
        </p:nvSpPr>
        <p:spPr bwMode="auto">
          <a:xfrm>
            <a:off x="1219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34" name="Rectangle 1030"/>
          <p:cNvSpPr>
            <a:spLocks noChangeArrowheads="1"/>
          </p:cNvSpPr>
          <p:nvPr/>
        </p:nvSpPr>
        <p:spPr bwMode="auto">
          <a:xfrm>
            <a:off x="1600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35" name="Rectangle 1031"/>
          <p:cNvSpPr>
            <a:spLocks noChangeArrowheads="1"/>
          </p:cNvSpPr>
          <p:nvPr/>
        </p:nvSpPr>
        <p:spPr bwMode="auto">
          <a:xfrm>
            <a:off x="1981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36" name="Rectangle 1032"/>
          <p:cNvSpPr>
            <a:spLocks noChangeArrowheads="1"/>
          </p:cNvSpPr>
          <p:nvPr/>
        </p:nvSpPr>
        <p:spPr bwMode="auto">
          <a:xfrm>
            <a:off x="2362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37" name="Rectangle 1033"/>
          <p:cNvSpPr>
            <a:spLocks noChangeArrowheads="1"/>
          </p:cNvSpPr>
          <p:nvPr/>
        </p:nvSpPr>
        <p:spPr bwMode="auto">
          <a:xfrm>
            <a:off x="2743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38" name="Rectangle 1034"/>
          <p:cNvSpPr>
            <a:spLocks noChangeArrowheads="1"/>
          </p:cNvSpPr>
          <p:nvPr/>
        </p:nvSpPr>
        <p:spPr bwMode="auto">
          <a:xfrm>
            <a:off x="3124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39" name="Rectangle 1035"/>
          <p:cNvSpPr>
            <a:spLocks noChangeArrowheads="1"/>
          </p:cNvSpPr>
          <p:nvPr/>
        </p:nvSpPr>
        <p:spPr bwMode="auto">
          <a:xfrm>
            <a:off x="3505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0" name="Rectangle 1036"/>
          <p:cNvSpPr>
            <a:spLocks noChangeArrowheads="1"/>
          </p:cNvSpPr>
          <p:nvPr/>
        </p:nvSpPr>
        <p:spPr bwMode="auto">
          <a:xfrm>
            <a:off x="3886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1" name="Rectangle 1037"/>
          <p:cNvSpPr>
            <a:spLocks noChangeArrowheads="1"/>
          </p:cNvSpPr>
          <p:nvPr/>
        </p:nvSpPr>
        <p:spPr bwMode="auto">
          <a:xfrm>
            <a:off x="4267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2" name="Rectangle 1038"/>
          <p:cNvSpPr>
            <a:spLocks noChangeArrowheads="1"/>
          </p:cNvSpPr>
          <p:nvPr/>
        </p:nvSpPr>
        <p:spPr bwMode="auto">
          <a:xfrm>
            <a:off x="4648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3" name="Rectangle 1039"/>
          <p:cNvSpPr>
            <a:spLocks noChangeArrowheads="1"/>
          </p:cNvSpPr>
          <p:nvPr/>
        </p:nvSpPr>
        <p:spPr bwMode="auto">
          <a:xfrm>
            <a:off x="5029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4" name="Rectangle 1040"/>
          <p:cNvSpPr>
            <a:spLocks noChangeArrowheads="1"/>
          </p:cNvSpPr>
          <p:nvPr/>
        </p:nvSpPr>
        <p:spPr bwMode="auto">
          <a:xfrm>
            <a:off x="5410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5" name="Rectangle 1041"/>
          <p:cNvSpPr>
            <a:spLocks noChangeArrowheads="1"/>
          </p:cNvSpPr>
          <p:nvPr/>
        </p:nvSpPr>
        <p:spPr bwMode="auto">
          <a:xfrm>
            <a:off x="5791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6" name="Rectangle 1042"/>
          <p:cNvSpPr>
            <a:spLocks noChangeArrowheads="1"/>
          </p:cNvSpPr>
          <p:nvPr/>
        </p:nvSpPr>
        <p:spPr bwMode="auto">
          <a:xfrm>
            <a:off x="6172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7" name="Rectangle 1043"/>
          <p:cNvSpPr>
            <a:spLocks noChangeArrowheads="1"/>
          </p:cNvSpPr>
          <p:nvPr/>
        </p:nvSpPr>
        <p:spPr bwMode="auto">
          <a:xfrm>
            <a:off x="6553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8" name="Rectangle 1044"/>
          <p:cNvSpPr>
            <a:spLocks noChangeArrowheads="1"/>
          </p:cNvSpPr>
          <p:nvPr/>
        </p:nvSpPr>
        <p:spPr bwMode="auto">
          <a:xfrm>
            <a:off x="6934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49" name="Rectangle 1045"/>
          <p:cNvSpPr>
            <a:spLocks noChangeArrowheads="1"/>
          </p:cNvSpPr>
          <p:nvPr/>
        </p:nvSpPr>
        <p:spPr bwMode="auto">
          <a:xfrm>
            <a:off x="7315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50" name="Rectangle 1046"/>
          <p:cNvSpPr>
            <a:spLocks noChangeArrowheads="1"/>
          </p:cNvSpPr>
          <p:nvPr/>
        </p:nvSpPr>
        <p:spPr bwMode="auto">
          <a:xfrm>
            <a:off x="7696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51" name="Rectangle 1047"/>
          <p:cNvSpPr>
            <a:spLocks noChangeArrowheads="1"/>
          </p:cNvSpPr>
          <p:nvPr/>
        </p:nvSpPr>
        <p:spPr bwMode="auto">
          <a:xfrm>
            <a:off x="8077200" y="4876800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48152" name="Text Box 1048"/>
          <p:cNvSpPr txBox="1">
            <a:spLocks noChangeArrowheads="1"/>
          </p:cNvSpPr>
          <p:nvPr/>
        </p:nvSpPr>
        <p:spPr bwMode="auto">
          <a:xfrm>
            <a:off x="762000" y="4460875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Complexity</a:t>
            </a:r>
          </a:p>
        </p:txBody>
      </p:sp>
      <p:sp>
        <p:nvSpPr>
          <p:cNvPr id="612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Finding an item in a list is a linear operation</a:t>
            </a:r>
          </a:p>
          <a:p>
            <a:pPr lvl="1">
              <a:defRPr/>
            </a:pPr>
            <a:r>
              <a:rPr lang="en-US"/>
              <a:t>linear in the length of the list</a:t>
            </a:r>
          </a:p>
          <a:p>
            <a:pPr>
              <a:defRPr/>
            </a:pPr>
            <a:r>
              <a:rPr lang="en-US"/>
              <a:t>How long are the lists in the hash table?</a:t>
            </a:r>
          </a:p>
          <a:p>
            <a:pPr lvl="1">
              <a:defRPr/>
            </a:pPr>
            <a:r>
              <a:rPr lang="en-US"/>
              <a:t>Let N be the number of items in the table</a:t>
            </a:r>
          </a:p>
          <a:p>
            <a:pPr lvl="1">
              <a:defRPr/>
            </a:pPr>
            <a:r>
              <a:rPr lang="en-US"/>
              <a:t>Let M be the size of the array</a:t>
            </a:r>
          </a:p>
          <a:p>
            <a:pPr lvl="1">
              <a:defRPr/>
            </a:pPr>
            <a:r>
              <a:rPr lang="en-US"/>
              <a:t>Average list is N/M items long</a:t>
            </a:r>
          </a:p>
          <a:p>
            <a:pPr>
              <a:defRPr/>
            </a:pPr>
            <a:r>
              <a:rPr lang="en-US"/>
              <a:t>If N &lt; M, this is like O(1)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Load Factor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N/M is called the </a:t>
            </a:r>
            <a:r>
              <a:rPr lang="en-US" i="1" dirty="0"/>
              <a:t>load factor</a:t>
            </a:r>
            <a:r>
              <a:rPr lang="en-US" dirty="0"/>
              <a:t> of the table</a:t>
            </a:r>
          </a:p>
          <a:p>
            <a:pPr>
              <a:defRPr/>
            </a:pPr>
            <a:r>
              <a:rPr lang="en-US" dirty="0"/>
              <a:t>A linear function of N</a:t>
            </a:r>
          </a:p>
          <a:p>
            <a:pPr lvl="1">
              <a:defRPr/>
            </a:pPr>
            <a:r>
              <a:rPr lang="en-US" dirty="0"/>
              <a:t>but a very small coefficient – M is large</a:t>
            </a:r>
          </a:p>
          <a:p>
            <a:pPr lvl="1">
              <a:defRPr/>
            </a:pPr>
            <a:r>
              <a:rPr lang="en-US" dirty="0"/>
              <a:t>find and insert are technically linear</a:t>
            </a:r>
          </a:p>
          <a:p>
            <a:pPr>
              <a:defRPr/>
            </a:pPr>
            <a:r>
              <a:rPr lang="en-US" dirty="0"/>
              <a:t>Can make operations O(1) by enlarging the table and </a:t>
            </a:r>
            <a:r>
              <a:rPr lang="en-US" i="1" dirty="0"/>
              <a:t>rehashing </a:t>
            </a:r>
            <a:r>
              <a:rPr lang="en-US" dirty="0"/>
              <a:t>when load gets too high</a:t>
            </a:r>
          </a:p>
          <a:p>
            <a:pPr lvl="1">
              <a:defRPr/>
            </a:pPr>
            <a:r>
              <a:rPr lang="en-US" dirty="0"/>
              <a:t>double array size whenever load reaches </a:t>
            </a:r>
            <a:r>
              <a:rPr lang="en-US" dirty="0">
                <a:latin typeface="Symbol" pitchFamily="18" charset="2"/>
              </a:rPr>
              <a:t>l</a:t>
            </a:r>
            <a:r>
              <a:rPr lang="en-US" baseline="-25000" dirty="0"/>
              <a:t>0</a:t>
            </a:r>
          </a:p>
          <a:p>
            <a:pPr lvl="1">
              <a:defRPr/>
            </a:pPr>
            <a:r>
              <a:rPr lang="en-US" dirty="0"/>
              <a:t>then go up to next prime number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Rehashing</a:t>
            </a:r>
          </a:p>
        </p:txBody>
      </p:sp>
      <p:sp>
        <p:nvSpPr>
          <p:cNvPr id="71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Make a bigger table (about 2x as big)</a:t>
            </a:r>
          </a:p>
          <a:p>
            <a:pPr>
              <a:defRPr/>
            </a:pPr>
            <a:r>
              <a:rPr lang="en-US"/>
              <a:t>Go thru all the elements of the old table &amp; insert them into the new table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3003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3384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3765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4146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4527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4908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5289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5670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6051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643255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2927350" y="3630613"/>
            <a:ext cx="391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</a:t>
            </a:r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3182938" y="4876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41</a:t>
            </a:r>
          </a:p>
        </p:txBody>
      </p:sp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6813550" y="4876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27</a:t>
            </a:r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4997450" y="4876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94</a:t>
            </a:r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5602288" y="4876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37</a:t>
            </a:r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6207125" y="4876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78</a:t>
            </a:r>
          </a:p>
        </p:txBody>
      </p:sp>
      <p:cxnSp>
        <p:nvCxnSpPr>
          <p:cNvPr id="51220" name="AutoShape 20"/>
          <p:cNvCxnSpPr>
            <a:cxnSpLocks noChangeShapeType="1"/>
            <a:stCxn id="51205" idx="2"/>
            <a:endCxn id="51215" idx="0"/>
          </p:cNvCxnSpPr>
          <p:nvPr/>
        </p:nvCxnSpPr>
        <p:spPr bwMode="auto">
          <a:xfrm rot="5400000">
            <a:off x="3282951" y="4578350"/>
            <a:ext cx="449262" cy="147637"/>
          </a:xfrm>
          <a:prstGeom prst="bentConnector3">
            <a:avLst>
              <a:gd name="adj1" fmla="val 49824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51221" name="AutoShape 21"/>
          <p:cNvCxnSpPr>
            <a:cxnSpLocks noChangeShapeType="1"/>
            <a:stCxn id="51213" idx="2"/>
            <a:endCxn id="51216" idx="0"/>
          </p:cNvCxnSpPr>
          <p:nvPr/>
        </p:nvCxnSpPr>
        <p:spPr bwMode="auto">
          <a:xfrm rot="16200000" flipH="1">
            <a:off x="6622257" y="4434681"/>
            <a:ext cx="449262" cy="434975"/>
          </a:xfrm>
          <a:prstGeom prst="bentConnector3">
            <a:avLst>
              <a:gd name="adj1" fmla="val 49824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51222" name="AutoShape 22"/>
          <p:cNvCxnSpPr>
            <a:cxnSpLocks noChangeShapeType="1"/>
            <a:stCxn id="51208" idx="2"/>
            <a:endCxn id="51217" idx="0"/>
          </p:cNvCxnSpPr>
          <p:nvPr/>
        </p:nvCxnSpPr>
        <p:spPr bwMode="auto">
          <a:xfrm rot="16200000" flipH="1">
            <a:off x="4761707" y="4390231"/>
            <a:ext cx="449262" cy="523875"/>
          </a:xfrm>
          <a:prstGeom prst="bentConnector3">
            <a:avLst>
              <a:gd name="adj1" fmla="val 49824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51223" name="AutoShape 23"/>
          <p:cNvCxnSpPr>
            <a:cxnSpLocks noChangeShapeType="1"/>
            <a:stCxn id="51211" idx="2"/>
            <a:endCxn id="51218" idx="0"/>
          </p:cNvCxnSpPr>
          <p:nvPr/>
        </p:nvCxnSpPr>
        <p:spPr bwMode="auto">
          <a:xfrm rot="5400000">
            <a:off x="5635626" y="4645025"/>
            <a:ext cx="449262" cy="14287"/>
          </a:xfrm>
          <a:prstGeom prst="bentConnector3">
            <a:avLst>
              <a:gd name="adj1" fmla="val 49824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51224" name="AutoShape 24"/>
          <p:cNvCxnSpPr>
            <a:cxnSpLocks noChangeShapeType="1"/>
            <a:stCxn id="51212" idx="2"/>
            <a:endCxn id="51219" idx="0"/>
          </p:cNvCxnSpPr>
          <p:nvPr/>
        </p:nvCxnSpPr>
        <p:spPr bwMode="auto">
          <a:xfrm rot="16200000" flipH="1">
            <a:off x="6128544" y="4547394"/>
            <a:ext cx="449262" cy="209550"/>
          </a:xfrm>
          <a:prstGeom prst="bentConnector3">
            <a:avLst>
              <a:gd name="adj1" fmla="val 49824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3787775" y="4876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97</a:t>
            </a:r>
          </a:p>
        </p:txBody>
      </p:sp>
      <p:cxnSp>
        <p:nvCxnSpPr>
          <p:cNvPr id="51226" name="AutoShape 26"/>
          <p:cNvCxnSpPr>
            <a:cxnSpLocks noChangeShapeType="1"/>
            <a:stCxn id="51206" idx="2"/>
            <a:endCxn id="51225" idx="0"/>
          </p:cNvCxnSpPr>
          <p:nvPr/>
        </p:nvCxnSpPr>
        <p:spPr bwMode="auto">
          <a:xfrm rot="16200000" flipH="1">
            <a:off x="3775869" y="4614069"/>
            <a:ext cx="449262" cy="76200"/>
          </a:xfrm>
          <a:prstGeom prst="bentConnector3">
            <a:avLst>
              <a:gd name="adj1" fmla="val 49824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1227" name="Rectangle 27"/>
          <p:cNvSpPr>
            <a:spLocks noChangeArrowheads="1"/>
          </p:cNvSpPr>
          <p:nvPr/>
        </p:nvSpPr>
        <p:spPr bwMode="auto">
          <a:xfrm>
            <a:off x="4392613" y="4876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77</a:t>
            </a:r>
          </a:p>
        </p:txBody>
      </p:sp>
      <p:cxnSp>
        <p:nvCxnSpPr>
          <p:cNvPr id="51228" name="AutoShape 28"/>
          <p:cNvCxnSpPr>
            <a:cxnSpLocks noChangeShapeType="1"/>
            <a:stCxn id="51207" idx="2"/>
            <a:endCxn id="51227" idx="0"/>
          </p:cNvCxnSpPr>
          <p:nvPr/>
        </p:nvCxnSpPr>
        <p:spPr bwMode="auto">
          <a:xfrm rot="16200000" flipH="1">
            <a:off x="4268788" y="4502150"/>
            <a:ext cx="449262" cy="300038"/>
          </a:xfrm>
          <a:prstGeom prst="bentConnector3">
            <a:avLst>
              <a:gd name="adj1" fmla="val 49824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1229" name="Rectangle 29"/>
          <p:cNvSpPr>
            <a:spLocks noChangeArrowheads="1"/>
          </p:cNvSpPr>
          <p:nvPr/>
        </p:nvSpPr>
        <p:spPr bwMode="auto">
          <a:xfrm>
            <a:off x="2578100" y="48768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57</a:t>
            </a:r>
          </a:p>
        </p:txBody>
      </p:sp>
      <p:cxnSp>
        <p:nvCxnSpPr>
          <p:cNvPr id="51230" name="AutoShape 30"/>
          <p:cNvCxnSpPr>
            <a:cxnSpLocks noChangeShapeType="1"/>
            <a:stCxn id="51204" idx="2"/>
            <a:endCxn id="51229" idx="0"/>
          </p:cNvCxnSpPr>
          <p:nvPr/>
        </p:nvCxnSpPr>
        <p:spPr bwMode="auto">
          <a:xfrm rot="5400000">
            <a:off x="2790032" y="4466431"/>
            <a:ext cx="449262" cy="371475"/>
          </a:xfrm>
          <a:prstGeom prst="bentConnector3">
            <a:avLst>
              <a:gd name="adj1" fmla="val 49824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Container Types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Sequence containers (List)</a:t>
            </a:r>
          </a:p>
          <a:p>
            <a:pPr lvl="1">
              <a:defRPr/>
            </a:pPr>
            <a:r>
              <a:rPr lang="en-US" dirty="0"/>
              <a:t>accessed </a:t>
            </a:r>
            <a:r>
              <a:rPr lang="en-US" i="1" dirty="0"/>
              <a:t>by position</a:t>
            </a:r>
            <a:endParaRPr lang="en-US" dirty="0"/>
          </a:p>
          <a:p>
            <a:pPr lvl="1">
              <a:defRPr/>
            </a:pPr>
            <a:r>
              <a:rPr lang="en-US" dirty="0"/>
              <a:t>first element, second, third, …, last</a:t>
            </a:r>
          </a:p>
          <a:p>
            <a:pPr lvl="1">
              <a:defRPr/>
            </a:pPr>
            <a:r>
              <a:rPr lang="en-US" dirty="0"/>
              <a:t>duplicates allowed</a:t>
            </a:r>
          </a:p>
          <a:p>
            <a:pPr>
              <a:defRPr/>
            </a:pPr>
            <a:r>
              <a:rPr lang="en-US" dirty="0"/>
              <a:t>Associative containers (Set, Map)</a:t>
            </a:r>
          </a:p>
          <a:p>
            <a:pPr lvl="1">
              <a:defRPr/>
            </a:pPr>
            <a:r>
              <a:rPr lang="en-US" dirty="0"/>
              <a:t>accessed by key (= part of its value)</a:t>
            </a:r>
          </a:p>
          <a:p>
            <a:pPr lvl="1">
              <a:defRPr/>
            </a:pPr>
            <a:r>
              <a:rPr lang="en-US" dirty="0"/>
              <a:t>position is </a:t>
            </a:r>
            <a:r>
              <a:rPr lang="en-US" i="1" dirty="0"/>
              <a:t>arbitrary</a:t>
            </a:r>
            <a:r>
              <a:rPr lang="en-US" dirty="0"/>
              <a:t> (</a:t>
            </a:r>
            <a:r>
              <a:rPr lang="en-US" dirty="0">
                <a:sym typeface="Symbol" pitchFamily="18" charset="2"/>
              </a:rPr>
              <a:t></a:t>
            </a:r>
            <a:r>
              <a:rPr lang="en-US" dirty="0"/>
              <a:t> doesn’t matter)</a:t>
            </a:r>
          </a:p>
          <a:p>
            <a:pPr lvl="1">
              <a:defRPr/>
            </a:pPr>
            <a:r>
              <a:rPr lang="en-US" dirty="0"/>
              <a:t>no duplicate keys allowed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Rehashing</a:t>
            </a:r>
          </a:p>
        </p:txBody>
      </p:sp>
      <p:sp>
        <p:nvSpPr>
          <p:cNvPr id="71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Make a bigger table (about 2x as big)</a:t>
            </a:r>
          </a:p>
          <a:p>
            <a:pPr>
              <a:defRPr/>
            </a:pPr>
            <a:r>
              <a:rPr lang="en-US"/>
              <a:t>Go thru all the elements of the old table &amp; insert them into the new table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914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1295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676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2057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2438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2819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3200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3581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3962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4343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4724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39" name="Rectangle 15"/>
          <p:cNvSpPr>
            <a:spLocks noChangeArrowheads="1"/>
          </p:cNvSpPr>
          <p:nvPr/>
        </p:nvSpPr>
        <p:spPr bwMode="auto">
          <a:xfrm>
            <a:off x="5105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40" name="Rectangle 16"/>
          <p:cNvSpPr>
            <a:spLocks noChangeArrowheads="1"/>
          </p:cNvSpPr>
          <p:nvPr/>
        </p:nvSpPr>
        <p:spPr bwMode="auto">
          <a:xfrm>
            <a:off x="5486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41" name="Rectangle 17"/>
          <p:cNvSpPr>
            <a:spLocks noChangeArrowheads="1"/>
          </p:cNvSpPr>
          <p:nvPr/>
        </p:nvSpPr>
        <p:spPr bwMode="auto">
          <a:xfrm>
            <a:off x="5867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42" name="Rectangle 18"/>
          <p:cNvSpPr>
            <a:spLocks noChangeArrowheads="1"/>
          </p:cNvSpPr>
          <p:nvPr/>
        </p:nvSpPr>
        <p:spPr bwMode="auto">
          <a:xfrm>
            <a:off x="6248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43" name="Rectangle 19"/>
          <p:cNvSpPr>
            <a:spLocks noChangeArrowheads="1"/>
          </p:cNvSpPr>
          <p:nvPr/>
        </p:nvSpPr>
        <p:spPr bwMode="auto">
          <a:xfrm>
            <a:off x="6629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44" name="Rectangle 20"/>
          <p:cNvSpPr>
            <a:spLocks noChangeArrowheads="1"/>
          </p:cNvSpPr>
          <p:nvPr/>
        </p:nvSpPr>
        <p:spPr bwMode="auto">
          <a:xfrm>
            <a:off x="7010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45" name="Rectangle 21"/>
          <p:cNvSpPr>
            <a:spLocks noChangeArrowheads="1"/>
          </p:cNvSpPr>
          <p:nvPr/>
        </p:nvSpPr>
        <p:spPr bwMode="auto">
          <a:xfrm>
            <a:off x="7391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46" name="Rectangle 22"/>
          <p:cNvSpPr>
            <a:spLocks noChangeArrowheads="1"/>
          </p:cNvSpPr>
          <p:nvPr/>
        </p:nvSpPr>
        <p:spPr bwMode="auto">
          <a:xfrm>
            <a:off x="7772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47" name="Rectangle 23"/>
          <p:cNvSpPr>
            <a:spLocks noChangeArrowheads="1"/>
          </p:cNvSpPr>
          <p:nvPr/>
        </p:nvSpPr>
        <p:spPr bwMode="auto">
          <a:xfrm>
            <a:off x="8153400" y="4046538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838200" y="3630613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250950" y="4038600"/>
            <a:ext cx="501650" cy="1300163"/>
            <a:chOff x="788" y="2544"/>
            <a:chExt cx="316" cy="819"/>
          </a:xfrm>
        </p:grpSpPr>
        <p:sp>
          <p:nvSpPr>
            <p:cNvPr id="52278" name="Rectangle 26"/>
            <p:cNvSpPr>
              <a:spLocks noChangeArrowheads="1"/>
            </p:cNvSpPr>
            <p:nvPr/>
          </p:nvSpPr>
          <p:spPr bwMode="auto">
            <a:xfrm>
              <a:off x="808" y="2544"/>
              <a:ext cx="248" cy="2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*</a:t>
              </a:r>
            </a:p>
          </p:txBody>
        </p:sp>
        <p:sp>
          <p:nvSpPr>
            <p:cNvPr id="52279" name="Rectangle 27"/>
            <p:cNvSpPr>
              <a:spLocks noChangeArrowheads="1"/>
            </p:cNvSpPr>
            <p:nvPr/>
          </p:nvSpPr>
          <p:spPr bwMode="auto">
            <a:xfrm>
              <a:off x="788" y="3067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41</a:t>
              </a:r>
            </a:p>
          </p:txBody>
        </p:sp>
        <p:cxnSp>
          <p:nvCxnSpPr>
            <p:cNvPr id="52280" name="AutoShape 28"/>
            <p:cNvCxnSpPr>
              <a:cxnSpLocks noChangeShapeType="1"/>
              <a:stCxn id="52278" idx="2"/>
              <a:endCxn id="52279" idx="0"/>
            </p:cNvCxnSpPr>
            <p:nvPr/>
          </p:nvCxnSpPr>
          <p:spPr bwMode="auto">
            <a:xfrm rot="16200000" flipH="1">
              <a:off x="797" y="2919"/>
              <a:ext cx="283" cy="14"/>
            </a:xfrm>
            <a:prstGeom prst="bentConnector3">
              <a:avLst>
                <a:gd name="adj1" fmla="val 49824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3581400" y="4038600"/>
            <a:ext cx="806450" cy="1300163"/>
            <a:chOff x="1296" y="2544"/>
            <a:chExt cx="508" cy="819"/>
          </a:xfrm>
        </p:grpSpPr>
        <p:sp>
          <p:nvSpPr>
            <p:cNvPr id="52275" name="Rectangle 30"/>
            <p:cNvSpPr>
              <a:spLocks noChangeArrowheads="1"/>
            </p:cNvSpPr>
            <p:nvPr/>
          </p:nvSpPr>
          <p:spPr bwMode="auto">
            <a:xfrm>
              <a:off x="1296" y="2544"/>
              <a:ext cx="248" cy="2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*</a:t>
              </a:r>
            </a:p>
          </p:txBody>
        </p:sp>
        <p:sp>
          <p:nvSpPr>
            <p:cNvPr id="52276" name="Rectangle 31"/>
            <p:cNvSpPr>
              <a:spLocks noChangeArrowheads="1"/>
            </p:cNvSpPr>
            <p:nvPr/>
          </p:nvSpPr>
          <p:spPr bwMode="auto">
            <a:xfrm>
              <a:off x="1488" y="3067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27</a:t>
              </a:r>
            </a:p>
          </p:txBody>
        </p:sp>
        <p:cxnSp>
          <p:nvCxnSpPr>
            <p:cNvPr id="52277" name="AutoShape 32"/>
            <p:cNvCxnSpPr>
              <a:cxnSpLocks noChangeShapeType="1"/>
              <a:stCxn id="52275" idx="2"/>
              <a:endCxn id="52276" idx="0"/>
            </p:cNvCxnSpPr>
            <p:nvPr/>
          </p:nvCxnSpPr>
          <p:spPr bwMode="auto">
            <a:xfrm rot="16200000" flipH="1">
              <a:off x="1391" y="2813"/>
              <a:ext cx="283" cy="226"/>
            </a:xfrm>
            <a:prstGeom prst="bentConnector3">
              <a:avLst>
                <a:gd name="adj1" fmla="val 49824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6172200" y="4038600"/>
            <a:ext cx="501650" cy="1300163"/>
            <a:chOff x="3888" y="2544"/>
            <a:chExt cx="316" cy="819"/>
          </a:xfrm>
        </p:grpSpPr>
        <p:sp>
          <p:nvSpPr>
            <p:cNvPr id="52272" name="Rectangle 34"/>
            <p:cNvSpPr>
              <a:spLocks noChangeArrowheads="1"/>
            </p:cNvSpPr>
            <p:nvPr/>
          </p:nvSpPr>
          <p:spPr bwMode="auto">
            <a:xfrm>
              <a:off x="3936" y="2544"/>
              <a:ext cx="248" cy="2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*</a:t>
              </a:r>
            </a:p>
          </p:txBody>
        </p:sp>
        <p:sp>
          <p:nvSpPr>
            <p:cNvPr id="52273" name="Rectangle 35"/>
            <p:cNvSpPr>
              <a:spLocks noChangeArrowheads="1"/>
            </p:cNvSpPr>
            <p:nvPr/>
          </p:nvSpPr>
          <p:spPr bwMode="auto">
            <a:xfrm>
              <a:off x="3888" y="3067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94</a:t>
              </a:r>
            </a:p>
          </p:txBody>
        </p:sp>
        <p:cxnSp>
          <p:nvCxnSpPr>
            <p:cNvPr id="52274" name="AutoShape 36"/>
            <p:cNvCxnSpPr>
              <a:cxnSpLocks noChangeShapeType="1"/>
              <a:stCxn id="52272" idx="2"/>
              <a:endCxn id="52273" idx="0"/>
            </p:cNvCxnSpPr>
            <p:nvPr/>
          </p:nvCxnSpPr>
          <p:spPr bwMode="auto">
            <a:xfrm rot="5400000">
              <a:off x="3911" y="2919"/>
              <a:ext cx="283" cy="14"/>
            </a:xfrm>
            <a:prstGeom prst="bentConnector3">
              <a:avLst>
                <a:gd name="adj1" fmla="val 49824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609600" y="4038600"/>
            <a:ext cx="690563" cy="1300163"/>
            <a:chOff x="384" y="2544"/>
            <a:chExt cx="435" cy="819"/>
          </a:xfrm>
        </p:grpSpPr>
        <p:sp>
          <p:nvSpPr>
            <p:cNvPr id="52269" name="Rectangle 38"/>
            <p:cNvSpPr>
              <a:spLocks noChangeArrowheads="1"/>
            </p:cNvSpPr>
            <p:nvPr/>
          </p:nvSpPr>
          <p:spPr bwMode="auto">
            <a:xfrm>
              <a:off x="571" y="2544"/>
              <a:ext cx="248" cy="2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*</a:t>
              </a:r>
            </a:p>
          </p:txBody>
        </p:sp>
        <p:sp>
          <p:nvSpPr>
            <p:cNvPr id="52270" name="Rectangle 39"/>
            <p:cNvSpPr>
              <a:spLocks noChangeArrowheads="1"/>
            </p:cNvSpPr>
            <p:nvPr/>
          </p:nvSpPr>
          <p:spPr bwMode="auto">
            <a:xfrm>
              <a:off x="384" y="3067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37</a:t>
              </a:r>
            </a:p>
          </p:txBody>
        </p:sp>
        <p:cxnSp>
          <p:nvCxnSpPr>
            <p:cNvPr id="52271" name="AutoShape 40"/>
            <p:cNvCxnSpPr>
              <a:cxnSpLocks noChangeShapeType="1"/>
              <a:stCxn id="52269" idx="2"/>
              <a:endCxn id="52270" idx="0"/>
            </p:cNvCxnSpPr>
            <p:nvPr/>
          </p:nvCxnSpPr>
          <p:spPr bwMode="auto">
            <a:xfrm rot="5400000">
              <a:off x="477" y="2849"/>
              <a:ext cx="283" cy="153"/>
            </a:xfrm>
            <a:prstGeom prst="bentConnector3">
              <a:avLst>
                <a:gd name="adj1" fmla="val 49824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1676400" y="4038600"/>
            <a:ext cx="657225" cy="1300163"/>
            <a:chOff x="3724" y="3357"/>
            <a:chExt cx="414" cy="819"/>
          </a:xfrm>
        </p:grpSpPr>
        <p:sp>
          <p:nvSpPr>
            <p:cNvPr id="52266" name="Rectangle 42"/>
            <p:cNvSpPr>
              <a:spLocks noChangeArrowheads="1"/>
            </p:cNvSpPr>
            <p:nvPr/>
          </p:nvSpPr>
          <p:spPr bwMode="auto">
            <a:xfrm>
              <a:off x="3724" y="3357"/>
              <a:ext cx="248" cy="2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*</a:t>
              </a:r>
            </a:p>
          </p:txBody>
        </p:sp>
        <p:sp>
          <p:nvSpPr>
            <p:cNvPr id="52267" name="Rectangle 43"/>
            <p:cNvSpPr>
              <a:spLocks noChangeArrowheads="1"/>
            </p:cNvSpPr>
            <p:nvPr/>
          </p:nvSpPr>
          <p:spPr bwMode="auto">
            <a:xfrm>
              <a:off x="3822" y="3880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78</a:t>
              </a:r>
            </a:p>
          </p:txBody>
        </p:sp>
        <p:cxnSp>
          <p:nvCxnSpPr>
            <p:cNvPr id="52268" name="AutoShape 44"/>
            <p:cNvCxnSpPr>
              <a:cxnSpLocks noChangeShapeType="1"/>
              <a:stCxn id="52266" idx="2"/>
              <a:endCxn id="52267" idx="0"/>
            </p:cNvCxnSpPr>
            <p:nvPr/>
          </p:nvCxnSpPr>
          <p:spPr bwMode="auto">
            <a:xfrm rot="16200000" flipH="1">
              <a:off x="3772" y="3673"/>
              <a:ext cx="283" cy="132"/>
            </a:xfrm>
            <a:prstGeom prst="bentConnector3">
              <a:avLst>
                <a:gd name="adj1" fmla="val 49824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7772400" y="4038600"/>
            <a:ext cx="523875" cy="1300163"/>
            <a:chOff x="2284" y="3357"/>
            <a:chExt cx="330" cy="819"/>
          </a:xfrm>
        </p:grpSpPr>
        <p:sp>
          <p:nvSpPr>
            <p:cNvPr id="52263" name="Rectangle 46"/>
            <p:cNvSpPr>
              <a:spLocks noChangeArrowheads="1"/>
            </p:cNvSpPr>
            <p:nvPr/>
          </p:nvSpPr>
          <p:spPr bwMode="auto">
            <a:xfrm>
              <a:off x="2284" y="3357"/>
              <a:ext cx="248" cy="2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*</a:t>
              </a:r>
            </a:p>
          </p:txBody>
        </p:sp>
        <p:sp>
          <p:nvSpPr>
            <p:cNvPr id="52264" name="Rectangle 47"/>
            <p:cNvSpPr>
              <a:spLocks noChangeArrowheads="1"/>
            </p:cNvSpPr>
            <p:nvPr/>
          </p:nvSpPr>
          <p:spPr bwMode="auto">
            <a:xfrm>
              <a:off x="2298" y="3880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97</a:t>
              </a:r>
            </a:p>
          </p:txBody>
        </p:sp>
        <p:cxnSp>
          <p:nvCxnSpPr>
            <p:cNvPr id="52265" name="AutoShape 48"/>
            <p:cNvCxnSpPr>
              <a:cxnSpLocks noChangeShapeType="1"/>
              <a:stCxn id="52263" idx="2"/>
              <a:endCxn id="52264" idx="0"/>
            </p:cNvCxnSpPr>
            <p:nvPr/>
          </p:nvCxnSpPr>
          <p:spPr bwMode="auto">
            <a:xfrm rot="16200000" flipH="1">
              <a:off x="2290" y="3715"/>
              <a:ext cx="283" cy="48"/>
            </a:xfrm>
            <a:prstGeom prst="bentConnector3">
              <a:avLst>
                <a:gd name="adj1" fmla="val 49824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8167688" y="4038600"/>
            <a:ext cx="747712" cy="1300163"/>
            <a:chOff x="2524" y="3357"/>
            <a:chExt cx="471" cy="819"/>
          </a:xfrm>
        </p:grpSpPr>
        <p:sp>
          <p:nvSpPr>
            <p:cNvPr id="52260" name="Rectangle 50"/>
            <p:cNvSpPr>
              <a:spLocks noChangeArrowheads="1"/>
            </p:cNvSpPr>
            <p:nvPr/>
          </p:nvSpPr>
          <p:spPr bwMode="auto">
            <a:xfrm>
              <a:off x="2524" y="3357"/>
              <a:ext cx="248" cy="2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*</a:t>
              </a:r>
            </a:p>
          </p:txBody>
        </p:sp>
        <p:sp>
          <p:nvSpPr>
            <p:cNvPr id="52261" name="Rectangle 51"/>
            <p:cNvSpPr>
              <a:spLocks noChangeArrowheads="1"/>
            </p:cNvSpPr>
            <p:nvPr/>
          </p:nvSpPr>
          <p:spPr bwMode="auto">
            <a:xfrm>
              <a:off x="2679" y="3880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77</a:t>
              </a:r>
            </a:p>
          </p:txBody>
        </p:sp>
        <p:cxnSp>
          <p:nvCxnSpPr>
            <p:cNvPr id="52262" name="AutoShape 52"/>
            <p:cNvCxnSpPr>
              <a:cxnSpLocks noChangeShapeType="1"/>
              <a:stCxn id="52260" idx="2"/>
              <a:endCxn id="52261" idx="0"/>
            </p:cNvCxnSpPr>
            <p:nvPr/>
          </p:nvCxnSpPr>
          <p:spPr bwMode="auto">
            <a:xfrm rot="16200000" flipH="1">
              <a:off x="2601" y="3644"/>
              <a:ext cx="283" cy="189"/>
            </a:xfrm>
            <a:prstGeom prst="bentConnector3">
              <a:avLst>
                <a:gd name="adj1" fmla="val 49824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6953250" y="4038600"/>
            <a:ext cx="819150" cy="1300163"/>
            <a:chOff x="1536" y="3357"/>
            <a:chExt cx="516" cy="819"/>
          </a:xfrm>
        </p:grpSpPr>
        <p:sp>
          <p:nvSpPr>
            <p:cNvPr id="52257" name="Rectangle 54"/>
            <p:cNvSpPr>
              <a:spLocks noChangeArrowheads="1"/>
            </p:cNvSpPr>
            <p:nvPr/>
          </p:nvSpPr>
          <p:spPr bwMode="auto">
            <a:xfrm>
              <a:off x="1804" y="3357"/>
              <a:ext cx="248" cy="2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*</a:t>
              </a:r>
            </a:p>
          </p:txBody>
        </p:sp>
        <p:sp>
          <p:nvSpPr>
            <p:cNvPr id="52258" name="Rectangle 55"/>
            <p:cNvSpPr>
              <a:spLocks noChangeArrowheads="1"/>
            </p:cNvSpPr>
            <p:nvPr/>
          </p:nvSpPr>
          <p:spPr bwMode="auto">
            <a:xfrm>
              <a:off x="1536" y="3880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57</a:t>
              </a:r>
            </a:p>
          </p:txBody>
        </p:sp>
        <p:cxnSp>
          <p:nvCxnSpPr>
            <p:cNvPr id="52259" name="AutoShape 56"/>
            <p:cNvCxnSpPr>
              <a:cxnSpLocks noChangeShapeType="1"/>
              <a:stCxn id="52257" idx="2"/>
              <a:endCxn id="52258" idx="0"/>
            </p:cNvCxnSpPr>
            <p:nvPr/>
          </p:nvCxnSpPr>
          <p:spPr bwMode="auto">
            <a:xfrm rot="5400000">
              <a:off x="1669" y="3622"/>
              <a:ext cx="283" cy="234"/>
            </a:xfrm>
            <a:prstGeom prst="bentConnector3">
              <a:avLst>
                <a:gd name="adj1" fmla="val 49824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Rehashing</a:t>
            </a:r>
          </a:p>
        </p:txBody>
      </p:sp>
      <p:sp>
        <p:nvSpPr>
          <p:cNvPr id="71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Double the size of the table &amp; copy all the items into the new table</a:t>
            </a:r>
          </a:p>
          <a:p>
            <a:pPr lvl="1">
              <a:defRPr/>
            </a:pPr>
            <a:r>
              <a:rPr lang="en-US"/>
              <a:t>actually, go to least prime that’s twice as big</a:t>
            </a:r>
          </a:p>
          <a:p>
            <a:pPr>
              <a:defRPr/>
            </a:pPr>
            <a:r>
              <a:rPr lang="en-US"/>
              <a:t>Complexity</a:t>
            </a:r>
          </a:p>
          <a:p>
            <a:pPr lvl="1">
              <a:defRPr/>
            </a:pPr>
            <a:r>
              <a:rPr lang="en-US"/>
              <a:t>scanning table is O(size of table = M)</a:t>
            </a:r>
          </a:p>
          <a:p>
            <a:pPr lvl="1">
              <a:defRPr/>
            </a:pPr>
            <a:r>
              <a:rPr lang="en-US"/>
              <a:t>copying items is O(number of items = N)</a:t>
            </a:r>
          </a:p>
          <a:p>
            <a:pPr lvl="1">
              <a:defRPr/>
            </a:pPr>
            <a:r>
              <a:rPr lang="en-US"/>
              <a:t>we have N/M = </a:t>
            </a:r>
            <a:r>
              <a:rPr lang="en-US">
                <a:latin typeface="Symbol" pitchFamily="18" charset="2"/>
              </a:rPr>
              <a:t>l</a:t>
            </a:r>
            <a:r>
              <a:rPr lang="en-US" baseline="-25000"/>
              <a:t>0</a:t>
            </a:r>
            <a:r>
              <a:rPr lang="en-US"/>
              <a:t>, so M = N/</a:t>
            </a:r>
            <a:r>
              <a:rPr lang="en-US">
                <a:latin typeface="Symbol" pitchFamily="18" charset="2"/>
              </a:rPr>
              <a:t>l</a:t>
            </a:r>
            <a:r>
              <a:rPr lang="en-US" baseline="-25000"/>
              <a:t>0</a:t>
            </a:r>
            <a:endParaRPr lang="en-US"/>
          </a:p>
          <a:p>
            <a:pPr lvl="1">
              <a:defRPr/>
            </a:pPr>
            <a:r>
              <a:rPr lang="en-US"/>
              <a:t>since </a:t>
            </a:r>
            <a:r>
              <a:rPr lang="en-US">
                <a:latin typeface="Symbol" pitchFamily="18" charset="2"/>
              </a:rPr>
              <a:t>l</a:t>
            </a:r>
            <a:r>
              <a:rPr lang="en-US" baseline="-25000"/>
              <a:t>0</a:t>
            </a:r>
            <a:r>
              <a:rPr lang="en-US"/>
              <a:t> is a constant, rehashing is O(N)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Average Cost of Rehashing</a:t>
            </a:r>
          </a:p>
        </p:txBody>
      </p:sp>
      <p:sp>
        <p:nvSpPr>
          <p:cNvPr id="71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cost of the O(N) operation is spread over N/2 insertions</a:t>
            </a:r>
          </a:p>
          <a:p>
            <a:pPr lvl="1">
              <a:defRPr/>
            </a:pPr>
            <a:r>
              <a:rPr lang="en-US"/>
              <a:t>size doubled at last rehash</a:t>
            </a:r>
          </a:p>
          <a:p>
            <a:pPr lvl="1">
              <a:defRPr/>
            </a:pPr>
            <a:r>
              <a:rPr lang="en-US"/>
              <a:t>thus load factor was cut in half:  from </a:t>
            </a:r>
            <a:r>
              <a:rPr lang="en-US">
                <a:latin typeface="Symbol" pitchFamily="18" charset="2"/>
              </a:rPr>
              <a:t>l</a:t>
            </a:r>
            <a:r>
              <a:rPr lang="en-US" baseline="-25000"/>
              <a:t>0</a:t>
            </a:r>
            <a:r>
              <a:rPr lang="en-US"/>
              <a:t> to </a:t>
            </a:r>
            <a:r>
              <a:rPr lang="en-US">
                <a:latin typeface="Symbol" pitchFamily="18" charset="2"/>
              </a:rPr>
              <a:t>l</a:t>
            </a:r>
            <a:r>
              <a:rPr lang="en-US" baseline="-25000"/>
              <a:t>0</a:t>
            </a:r>
            <a:r>
              <a:rPr lang="en-US"/>
              <a:t>/2</a:t>
            </a:r>
          </a:p>
          <a:p>
            <a:pPr lvl="1">
              <a:defRPr/>
            </a:pPr>
            <a:r>
              <a:rPr lang="en-US"/>
              <a:t>the load factor has since doubled again</a:t>
            </a:r>
          </a:p>
          <a:p>
            <a:pPr lvl="1">
              <a:defRPr/>
            </a:pPr>
            <a:r>
              <a:rPr lang="en-US"/>
              <a:t>so half the items have been inserted since then</a:t>
            </a:r>
          </a:p>
          <a:p>
            <a:pPr lvl="1">
              <a:defRPr/>
            </a:pPr>
            <a:r>
              <a:rPr lang="en-US"/>
              <a:t>so N/2 insertions since last rehash</a:t>
            </a:r>
          </a:p>
          <a:p>
            <a:pPr>
              <a:defRPr/>
            </a:pPr>
            <a:r>
              <a:rPr lang="en-US"/>
              <a:t>Adds a constant factor to the average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Generating a Hash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Java uses the </a:t>
            </a:r>
            <a:r>
              <a:rPr lang="en-CA" dirty="0" err="1"/>
              <a:t>hashCode</a:t>
            </a:r>
            <a:r>
              <a:rPr lang="en-CA" dirty="0"/>
              <a:t> method from Object</a:t>
            </a:r>
          </a:p>
          <a:p>
            <a:pPr lvl="1">
              <a:defRPr/>
            </a:pPr>
            <a:r>
              <a:rPr lang="en-CA" dirty="0"/>
              <a:t>you should override it for your own classes</a:t>
            </a:r>
          </a:p>
          <a:p>
            <a:pPr>
              <a:defRPr/>
            </a:pPr>
            <a:r>
              <a:rPr lang="en-CA" dirty="0" err="1"/>
              <a:t>NetBeans</a:t>
            </a:r>
            <a:r>
              <a:rPr lang="en-CA" dirty="0"/>
              <a:t> will help you choose a good one</a:t>
            </a:r>
          </a:p>
          <a:p>
            <a:pPr lvl="1">
              <a:defRPr/>
            </a:pPr>
            <a:r>
              <a:rPr lang="en-CA" dirty="0"/>
              <a:t>write your equals method</a:t>
            </a:r>
          </a:p>
          <a:p>
            <a:pPr lvl="1">
              <a:defRPr/>
            </a:pPr>
            <a:r>
              <a:rPr lang="en-CA" dirty="0"/>
              <a:t>click on the light-bulb icon</a:t>
            </a:r>
          </a:p>
          <a:p>
            <a:pPr lvl="1">
              <a:defRPr/>
            </a:pPr>
            <a:r>
              <a:rPr lang="en-CA" dirty="0"/>
              <a:t>select generate missing </a:t>
            </a:r>
            <a:r>
              <a:rPr lang="en-CA" dirty="0" err="1"/>
              <a:t>hashCode</a:t>
            </a:r>
            <a:r>
              <a:rPr lang="en-CA" dirty="0"/>
              <a:t>()</a:t>
            </a:r>
          </a:p>
          <a:p>
            <a:pPr lvl="1">
              <a:defRPr/>
            </a:pPr>
            <a:r>
              <a:rPr lang="en-CA" dirty="0"/>
              <a:t>select the instance variables to use</a:t>
            </a:r>
          </a:p>
          <a:p>
            <a:pPr lvl="1">
              <a:defRPr/>
            </a:pPr>
            <a:r>
              <a:rPr lang="en-CA" dirty="0"/>
              <a:t>click OK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Sample Map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File search program</a:t>
            </a:r>
          </a:p>
          <a:p>
            <a:pPr lvl="1">
              <a:defRPr/>
            </a:pPr>
            <a:r>
              <a:rPr lang="en-CA" dirty="0"/>
              <a:t>load a file</a:t>
            </a:r>
          </a:p>
          <a:p>
            <a:pPr lvl="1">
              <a:defRPr/>
            </a:pPr>
            <a:r>
              <a:rPr lang="en-CA" dirty="0"/>
              <a:t>ask for lines containing given words</a:t>
            </a:r>
          </a:p>
          <a:p>
            <a:pPr lvl="1">
              <a:defRPr/>
            </a:pPr>
            <a:r>
              <a:rPr lang="en-CA" dirty="0"/>
              <a:t>uses Map&lt;String, Set&lt;Integer&gt;&gt;</a:t>
            </a:r>
          </a:p>
          <a:p>
            <a:pPr lvl="1">
              <a:defRPr/>
            </a:pPr>
            <a:r>
              <a:rPr lang="en-CA" dirty="0"/>
              <a:t>like the simple web search engine, but using line numbers instead of URLs</a:t>
            </a:r>
          </a:p>
          <a:p>
            <a:pPr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98C10-65A4-052B-4F5A-BF25CC055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Deletion from HashTables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3B691-A25E-1447-513E-BEF6CD433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Deletion from chained hash table is easy</a:t>
            </a:r>
          </a:p>
          <a:p>
            <a:pPr lvl="1"/>
            <a:r>
              <a:rPr lang="en-CA" dirty="0"/>
              <a:t>remove the item from its list</a:t>
            </a:r>
          </a:p>
          <a:p>
            <a:pPr lvl="1"/>
            <a:r>
              <a:rPr lang="en-CA" i="1" dirty="0"/>
              <a:t>e.g.</a:t>
            </a:r>
            <a:r>
              <a:rPr lang="en-CA" dirty="0"/>
              <a:t> remove(78)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A43AA8-D40B-E2E0-4EF3-BE9C99E4C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0AE725-F3B4-3F55-8161-FB962E2FF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78C8C2-2953-C74B-99A3-D0F433F6A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43B9E6F-901E-E2CD-2F53-37CFA5720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C16A9176-DF90-5041-9802-AF4E7E162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9AA1BB8E-3742-7526-D322-112683101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6E711356-18FF-270D-1058-F11ACDC50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5498AF38-CC8A-AAE0-71D1-F25010900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F6D784FE-3FF2-0CB8-0A82-7C0CF55A0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C68E3718-5BD3-B70D-208A-78BECFC5D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E75E6254-211D-95C4-818E-08EFA69D0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4291E739-23D8-A6EB-3DEF-B8B3F09CD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332A5410-FF27-6605-1399-5921988DF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354E652F-B092-89B1-16BF-814668296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2D2AAAE4-649B-1004-D789-2992D694F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3332B3A5-5A61-7E7F-2EA3-C124B1EB6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C413931E-0006-F246-AC98-E4F93A0E5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F1F3CE6A-DAFE-534E-89D9-91D6DCD3A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E3C748AF-7C17-5649-7F5E-2B93F566B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D2191469-CE45-3503-7580-EFAC7B68E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9084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C685006C-B6C9-E32E-C57A-C0203F877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492500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  <p:cxnSp>
        <p:nvCxnSpPr>
          <p:cNvPr id="25" name="AutoShape 30">
            <a:extLst>
              <a:ext uri="{FF2B5EF4-FFF2-40B4-BE49-F238E27FC236}">
                <a16:creationId xmlns:a16="http://schemas.microsoft.com/office/drawing/2014/main" id="{E405E7D0-5D53-C3A3-B62E-5F99095B5380}"/>
              </a:ext>
            </a:extLst>
          </p:cNvPr>
          <p:cNvCxnSpPr>
            <a:cxnSpLocks noChangeShapeType="1"/>
            <a:stCxn id="5" idx="2"/>
            <a:endCxn id="31" idx="0"/>
          </p:cNvCxnSpPr>
          <p:nvPr/>
        </p:nvCxnSpPr>
        <p:spPr bwMode="auto">
          <a:xfrm rot="5400000">
            <a:off x="942975" y="4391025"/>
            <a:ext cx="574675" cy="3714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6" name="AutoShape 31">
            <a:extLst>
              <a:ext uri="{FF2B5EF4-FFF2-40B4-BE49-F238E27FC236}">
                <a16:creationId xmlns:a16="http://schemas.microsoft.com/office/drawing/2014/main" id="{BDB20ADA-7458-1128-C490-B178BBE7DD5F}"/>
              </a:ext>
            </a:extLst>
          </p:cNvPr>
          <p:cNvCxnSpPr>
            <a:cxnSpLocks noChangeShapeType="1"/>
            <a:stCxn id="11" idx="2"/>
            <a:endCxn id="34" idx="0"/>
          </p:cNvCxnSpPr>
          <p:nvPr/>
        </p:nvCxnSpPr>
        <p:spPr bwMode="auto">
          <a:xfrm rot="5400000">
            <a:off x="3365500" y="4527550"/>
            <a:ext cx="574675" cy="984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7" name="AutoShape 32">
            <a:extLst>
              <a:ext uri="{FF2B5EF4-FFF2-40B4-BE49-F238E27FC236}">
                <a16:creationId xmlns:a16="http://schemas.microsoft.com/office/drawing/2014/main" id="{03D017A7-E9DD-DABF-E62A-57507BFF1674}"/>
              </a:ext>
            </a:extLst>
          </p:cNvPr>
          <p:cNvCxnSpPr>
            <a:cxnSpLocks noChangeShapeType="1"/>
            <a:stCxn id="18" idx="2"/>
            <a:endCxn id="37" idx="0"/>
          </p:cNvCxnSpPr>
          <p:nvPr/>
        </p:nvCxnSpPr>
        <p:spPr bwMode="auto">
          <a:xfrm rot="5400000">
            <a:off x="5422900" y="3917950"/>
            <a:ext cx="574675" cy="13176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33">
            <a:extLst>
              <a:ext uri="{FF2B5EF4-FFF2-40B4-BE49-F238E27FC236}">
                <a16:creationId xmlns:a16="http://schemas.microsoft.com/office/drawing/2014/main" id="{76125689-9202-AF60-2F50-F7ACE3278F47}"/>
              </a:ext>
            </a:extLst>
          </p:cNvPr>
          <p:cNvCxnSpPr>
            <a:cxnSpLocks noChangeShapeType="1"/>
            <a:stCxn id="21" idx="2"/>
            <a:endCxn id="40" idx="0"/>
          </p:cNvCxnSpPr>
          <p:nvPr/>
        </p:nvCxnSpPr>
        <p:spPr bwMode="auto">
          <a:xfrm rot="5400000">
            <a:off x="6708775" y="4060825"/>
            <a:ext cx="574675" cy="10318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9" name="AutoShape 34">
            <a:extLst>
              <a:ext uri="{FF2B5EF4-FFF2-40B4-BE49-F238E27FC236}">
                <a16:creationId xmlns:a16="http://schemas.microsoft.com/office/drawing/2014/main" id="{E64ACD38-6B2E-8456-A399-C6AF712A39F0}"/>
              </a:ext>
            </a:extLst>
          </p:cNvPr>
          <p:cNvCxnSpPr>
            <a:cxnSpLocks noChangeShapeType="1"/>
            <a:stCxn id="22" idx="2"/>
            <a:endCxn id="43" idx="0"/>
          </p:cNvCxnSpPr>
          <p:nvPr/>
        </p:nvCxnSpPr>
        <p:spPr bwMode="auto">
          <a:xfrm rot="16200000" flipH="1">
            <a:off x="7610475" y="4572000"/>
            <a:ext cx="574675" cy="95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grpSp>
        <p:nvGrpSpPr>
          <p:cNvPr id="30" name="Group 42">
            <a:extLst>
              <a:ext uri="{FF2B5EF4-FFF2-40B4-BE49-F238E27FC236}">
                <a16:creationId xmlns:a16="http://schemas.microsoft.com/office/drawing/2014/main" id="{7C124B04-2BD8-AF57-C864-4F76A5F6DC36}"/>
              </a:ext>
            </a:extLst>
          </p:cNvPr>
          <p:cNvGrpSpPr>
            <a:grpSpLocks/>
          </p:cNvGrpSpPr>
          <p:nvPr/>
        </p:nvGrpSpPr>
        <p:grpSpPr bwMode="auto">
          <a:xfrm>
            <a:off x="793750" y="4864100"/>
            <a:ext cx="782638" cy="469900"/>
            <a:chOff x="596" y="3016"/>
            <a:chExt cx="493" cy="296"/>
          </a:xfrm>
        </p:grpSpPr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93A104EE-F39D-EDF4-1025-4CD46A073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41</a:t>
              </a:r>
            </a:p>
          </p:txBody>
        </p:sp>
        <p:sp>
          <p:nvSpPr>
            <p:cNvPr id="32" name="Rectangle 37">
              <a:extLst>
                <a:ext uri="{FF2B5EF4-FFF2-40B4-BE49-F238E27FC236}">
                  <a16:creationId xmlns:a16="http://schemas.microsoft.com/office/drawing/2014/main" id="{FF8A0EEC-CF48-2C5E-6F3A-2D70D25D55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grpSp>
        <p:nvGrpSpPr>
          <p:cNvPr id="33" name="Group 43">
            <a:extLst>
              <a:ext uri="{FF2B5EF4-FFF2-40B4-BE49-F238E27FC236}">
                <a16:creationId xmlns:a16="http://schemas.microsoft.com/office/drawing/2014/main" id="{30FA2349-C38F-EBC9-1649-7759AAAF2BB0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864100"/>
            <a:ext cx="782638" cy="469900"/>
            <a:chOff x="2276" y="3016"/>
            <a:chExt cx="493" cy="296"/>
          </a:xfrm>
        </p:grpSpPr>
        <p:sp>
          <p:nvSpPr>
            <p:cNvPr id="34" name="Rectangle 26">
              <a:extLst>
                <a:ext uri="{FF2B5EF4-FFF2-40B4-BE49-F238E27FC236}">
                  <a16:creationId xmlns:a16="http://schemas.microsoft.com/office/drawing/2014/main" id="{E288ED58-9C75-1012-5360-CD4B377E7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6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27</a:t>
              </a:r>
            </a:p>
          </p:txBody>
        </p:sp>
        <p:sp>
          <p:nvSpPr>
            <p:cNvPr id="35" name="Rectangle 38">
              <a:extLst>
                <a:ext uri="{FF2B5EF4-FFF2-40B4-BE49-F238E27FC236}">
                  <a16:creationId xmlns:a16="http://schemas.microsoft.com/office/drawing/2014/main" id="{48ACD4AA-1F9D-0CD8-CDA7-322AC15FD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grpSp>
        <p:nvGrpSpPr>
          <p:cNvPr id="36" name="Group 44">
            <a:extLst>
              <a:ext uri="{FF2B5EF4-FFF2-40B4-BE49-F238E27FC236}">
                <a16:creationId xmlns:a16="http://schemas.microsoft.com/office/drawing/2014/main" id="{033384BC-E652-2E4D-CAA7-F541066ABCEE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864100"/>
            <a:ext cx="763588" cy="469900"/>
            <a:chOff x="3220" y="3016"/>
            <a:chExt cx="481" cy="296"/>
          </a:xfrm>
        </p:grpSpPr>
        <p:sp>
          <p:nvSpPr>
            <p:cNvPr id="37" name="Rectangle 27">
              <a:extLst>
                <a:ext uri="{FF2B5EF4-FFF2-40B4-BE49-F238E27FC236}">
                  <a16:creationId xmlns:a16="http://schemas.microsoft.com/office/drawing/2014/main" id="{9C5D28B6-E176-9CFF-B2F3-3C30BBF85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0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94</a:t>
              </a:r>
            </a:p>
          </p:txBody>
        </p:sp>
        <p:sp>
          <p:nvSpPr>
            <p:cNvPr id="38" name="Rectangle 39">
              <a:extLst>
                <a:ext uri="{FF2B5EF4-FFF2-40B4-BE49-F238E27FC236}">
                  <a16:creationId xmlns:a16="http://schemas.microsoft.com/office/drawing/2014/main" id="{4B9341B3-5D06-5F2E-44A3-C594C316A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grpSp>
        <p:nvGrpSpPr>
          <p:cNvPr id="39" name="Group 45">
            <a:extLst>
              <a:ext uri="{FF2B5EF4-FFF2-40B4-BE49-F238E27FC236}">
                <a16:creationId xmlns:a16="http://schemas.microsoft.com/office/drawing/2014/main" id="{47434502-5930-66C4-5EBA-355825492DA1}"/>
              </a:ext>
            </a:extLst>
          </p:cNvPr>
          <p:cNvGrpSpPr>
            <a:grpSpLocks/>
          </p:cNvGrpSpPr>
          <p:nvPr/>
        </p:nvGrpSpPr>
        <p:grpSpPr bwMode="auto">
          <a:xfrm>
            <a:off x="6229350" y="4864100"/>
            <a:ext cx="757238" cy="469900"/>
            <a:chOff x="4164" y="3016"/>
            <a:chExt cx="477" cy="296"/>
          </a:xfrm>
        </p:grpSpPr>
        <p:sp>
          <p:nvSpPr>
            <p:cNvPr id="40" name="Rectangle 28">
              <a:extLst>
                <a:ext uri="{FF2B5EF4-FFF2-40B4-BE49-F238E27FC236}">
                  <a16:creationId xmlns:a16="http://schemas.microsoft.com/office/drawing/2014/main" id="{8B53470F-BF89-E988-BC2E-A4E5F4723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4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37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6CBD184-A67E-01E4-4893-0BD50BF46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grpSp>
        <p:nvGrpSpPr>
          <p:cNvPr id="42" name="Group 46">
            <a:extLst>
              <a:ext uri="{FF2B5EF4-FFF2-40B4-BE49-F238E27FC236}">
                <a16:creationId xmlns:a16="http://schemas.microsoft.com/office/drawing/2014/main" id="{DBD2A657-F334-0384-BB9C-70F7E9EF67A0}"/>
              </a:ext>
            </a:extLst>
          </p:cNvPr>
          <p:cNvGrpSpPr>
            <a:grpSpLocks/>
          </p:cNvGrpSpPr>
          <p:nvPr/>
        </p:nvGrpSpPr>
        <p:grpSpPr bwMode="auto">
          <a:xfrm>
            <a:off x="7651750" y="4864100"/>
            <a:ext cx="806450" cy="469900"/>
            <a:chOff x="5108" y="3016"/>
            <a:chExt cx="508" cy="296"/>
          </a:xfrm>
        </p:grpSpPr>
        <p:sp>
          <p:nvSpPr>
            <p:cNvPr id="43" name="Rectangle 29">
              <a:extLst>
                <a:ext uri="{FF2B5EF4-FFF2-40B4-BE49-F238E27FC236}">
                  <a16:creationId xmlns:a16="http://schemas.microsoft.com/office/drawing/2014/main" id="{468B9748-8DFE-6B08-F3EB-F139CA9F28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8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78</a:t>
              </a:r>
            </a:p>
          </p:txBody>
        </p:sp>
        <p:sp>
          <p:nvSpPr>
            <p:cNvPr id="44" name="Rectangle 41">
              <a:extLst>
                <a:ext uri="{FF2B5EF4-FFF2-40B4-BE49-F238E27FC236}">
                  <a16:creationId xmlns:a16="http://schemas.microsoft.com/office/drawing/2014/main" id="{3A0D9548-E9FD-7A92-24A2-ACE15D4AC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6" y="3016"/>
              <a:ext cx="220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*</a:t>
              </a:r>
            </a:p>
          </p:txBody>
        </p:sp>
      </p:grpSp>
      <p:grpSp>
        <p:nvGrpSpPr>
          <p:cNvPr id="45" name="Group 47">
            <a:extLst>
              <a:ext uri="{FF2B5EF4-FFF2-40B4-BE49-F238E27FC236}">
                <a16:creationId xmlns:a16="http://schemas.microsoft.com/office/drawing/2014/main" id="{4E5F378F-6516-9A86-B707-B99BC8D3E699}"/>
              </a:ext>
            </a:extLst>
          </p:cNvPr>
          <p:cNvGrpSpPr>
            <a:grpSpLocks/>
          </p:cNvGrpSpPr>
          <p:nvPr/>
        </p:nvGrpSpPr>
        <p:grpSpPr bwMode="auto">
          <a:xfrm>
            <a:off x="7677150" y="5702300"/>
            <a:ext cx="757238" cy="469900"/>
            <a:chOff x="4164" y="3016"/>
            <a:chExt cx="477" cy="296"/>
          </a:xfrm>
        </p:grpSpPr>
        <p:sp>
          <p:nvSpPr>
            <p:cNvPr id="46" name="Rectangle 48">
              <a:extLst>
                <a:ext uri="{FF2B5EF4-FFF2-40B4-BE49-F238E27FC236}">
                  <a16:creationId xmlns:a16="http://schemas.microsoft.com/office/drawing/2014/main" id="{0F493E54-25DD-A463-A6E9-6375C2FCA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4" y="3016"/>
              <a:ext cx="31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58</a:t>
              </a:r>
            </a:p>
          </p:txBody>
        </p:sp>
        <p:sp>
          <p:nvSpPr>
            <p:cNvPr id="47" name="Rectangle 49">
              <a:extLst>
                <a:ext uri="{FF2B5EF4-FFF2-40B4-BE49-F238E27FC236}">
                  <a16:creationId xmlns:a16="http://schemas.microsoft.com/office/drawing/2014/main" id="{BFD342C6-919D-D157-9BEA-81436D5C9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3016"/>
              <a:ext cx="177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rgbClr val="FFFF00"/>
                  </a:solidFill>
                </a:rPr>
                <a:t>/</a:t>
              </a:r>
            </a:p>
          </p:txBody>
        </p:sp>
      </p:grpSp>
      <p:cxnSp>
        <p:nvCxnSpPr>
          <p:cNvPr id="48" name="AutoShape 50">
            <a:extLst>
              <a:ext uri="{FF2B5EF4-FFF2-40B4-BE49-F238E27FC236}">
                <a16:creationId xmlns:a16="http://schemas.microsoft.com/office/drawing/2014/main" id="{627D7028-C1B1-E948-9FA3-D26408CDE1C4}"/>
              </a:ext>
            </a:extLst>
          </p:cNvPr>
          <p:cNvCxnSpPr>
            <a:cxnSpLocks noChangeShapeType="1"/>
            <a:stCxn id="44" idx="2"/>
            <a:endCxn id="46" idx="0"/>
          </p:cNvCxnSpPr>
          <p:nvPr/>
        </p:nvCxnSpPr>
        <p:spPr bwMode="auto">
          <a:xfrm rot="5400000">
            <a:off x="7921625" y="5340350"/>
            <a:ext cx="368300" cy="355600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49" name="AutoShape 33">
            <a:extLst>
              <a:ext uri="{FF2B5EF4-FFF2-40B4-BE49-F238E27FC236}">
                <a16:creationId xmlns:a16="http://schemas.microsoft.com/office/drawing/2014/main" id="{BDE0ED16-65E6-595F-06EB-3F1D2B4BC680}"/>
              </a:ext>
            </a:extLst>
          </p:cNvPr>
          <p:cNvCxnSpPr>
            <a:cxnSpLocks noChangeShapeType="1"/>
            <a:stCxn id="22" idx="2"/>
            <a:endCxn id="46" idx="0"/>
          </p:cNvCxnSpPr>
          <p:nvPr/>
        </p:nvCxnSpPr>
        <p:spPr bwMode="auto">
          <a:xfrm rot="16200000" flipH="1">
            <a:off x="7204075" y="4978399"/>
            <a:ext cx="1412875" cy="349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269756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435F9-B029-9253-BE3B-BC4513661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Deletion from Hash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E3D2E-F15F-1024-17C7-651236154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Open addressing leads to problems</a:t>
            </a:r>
          </a:p>
          <a:p>
            <a:pPr lvl="1"/>
            <a:r>
              <a:rPr lang="en-CA" dirty="0"/>
              <a:t>58 added after 78 </a:t>
            </a:r>
            <a:r>
              <a:rPr lang="en-CA" dirty="0">
                <a:sym typeface="Wingdings" panose="05000000000000000000" pitchFamily="2" charset="2"/>
              </a:rPr>
              <a:t> bumped from 18 to 19</a:t>
            </a:r>
            <a:endParaRPr lang="en-CA" dirty="0"/>
          </a:p>
          <a:p>
            <a:pPr lvl="1"/>
            <a:r>
              <a:rPr lang="en-CA" dirty="0"/>
              <a:t>remove(78) </a:t>
            </a:r>
            <a:r>
              <a:rPr lang="en-CA" dirty="0">
                <a:sym typeface="Wingdings" panose="05000000000000000000" pitchFamily="2" charset="2"/>
              </a:rPr>
              <a:t> sets 18 to null</a:t>
            </a:r>
            <a:endParaRPr lang="en-CA" dirty="0"/>
          </a:p>
          <a:p>
            <a:pPr lvl="1"/>
            <a:r>
              <a:rPr lang="en-CA" dirty="0"/>
              <a:t>contains 58? </a:t>
            </a:r>
            <a:r>
              <a:rPr lang="en-CA" dirty="0">
                <a:sym typeface="Wingdings" panose="05000000000000000000" pitchFamily="2" charset="2"/>
              </a:rPr>
              <a:t> look at 18  null  not there!</a:t>
            </a:r>
            <a:endParaRPr lang="en-CA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88B820-F3AC-D2D3-72CB-115513F6F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42292B-756F-F0A8-660E-FD3E0E246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875065-29FD-5548-39B0-EE49EB260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26FDFAD-3C9F-F35F-F7F7-90560EB4F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9C9D097D-5ACA-BEEF-AFF5-D0398443E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4C8E5440-5038-6DC3-82BC-136DD489C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E63C3D86-58AF-7823-5AD9-C06771AD0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88D441C5-88E2-9075-7A0C-275F4B642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84E1A45B-2E75-B527-184F-3D87B7E3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D4C6C17E-F7AD-2425-7E32-14EB0C3DD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B1484C0F-5A05-2DFF-03E6-230D9CC17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487FC3D0-6246-A50C-C74F-5EB6EC10E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4E7376BA-D794-3C7D-32AC-6C39B58B1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AF2F7A7D-3B73-385D-E716-632794C78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AAD56857-49AC-557E-3923-0AE37510D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061E8420-D9C0-E8DD-2C22-D49F1BE9A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E3FBBA01-1CB4-301A-033E-E2F530D4E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1B82BC38-DDA6-5408-7A0D-C5A70038C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EE896252-A747-09CF-1657-31F987027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2EA5D31D-ED09-D685-6674-67A0352B4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*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DF49CCBA-9BDD-F942-C8AA-082837F1E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102100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  <p:cxnSp>
        <p:nvCxnSpPr>
          <p:cNvPr id="25" name="AutoShape 30">
            <a:extLst>
              <a:ext uri="{FF2B5EF4-FFF2-40B4-BE49-F238E27FC236}">
                <a16:creationId xmlns:a16="http://schemas.microsoft.com/office/drawing/2014/main" id="{8987BD7E-F5CF-01B8-1C01-7B18F9B53C16}"/>
              </a:ext>
            </a:extLst>
          </p:cNvPr>
          <p:cNvCxnSpPr>
            <a:cxnSpLocks noChangeShapeType="1"/>
            <a:stCxn id="5" idx="2"/>
            <a:endCxn id="31" idx="0"/>
          </p:cNvCxnSpPr>
          <p:nvPr/>
        </p:nvCxnSpPr>
        <p:spPr bwMode="auto">
          <a:xfrm rot="5400000">
            <a:off x="942975" y="5000625"/>
            <a:ext cx="574675" cy="3714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6" name="AutoShape 31">
            <a:extLst>
              <a:ext uri="{FF2B5EF4-FFF2-40B4-BE49-F238E27FC236}">
                <a16:creationId xmlns:a16="http://schemas.microsoft.com/office/drawing/2014/main" id="{BB8964FD-410E-457F-A75D-7B0A7210984A}"/>
              </a:ext>
            </a:extLst>
          </p:cNvPr>
          <p:cNvCxnSpPr>
            <a:cxnSpLocks noChangeShapeType="1"/>
            <a:stCxn id="11" idx="2"/>
            <a:endCxn id="34" idx="0"/>
          </p:cNvCxnSpPr>
          <p:nvPr/>
        </p:nvCxnSpPr>
        <p:spPr bwMode="auto">
          <a:xfrm rot="5400000">
            <a:off x="3365500" y="5137150"/>
            <a:ext cx="574675" cy="984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7" name="AutoShape 32">
            <a:extLst>
              <a:ext uri="{FF2B5EF4-FFF2-40B4-BE49-F238E27FC236}">
                <a16:creationId xmlns:a16="http://schemas.microsoft.com/office/drawing/2014/main" id="{BB98A424-FEF9-171B-04C4-AA130CDBC098}"/>
              </a:ext>
            </a:extLst>
          </p:cNvPr>
          <p:cNvCxnSpPr>
            <a:cxnSpLocks noChangeShapeType="1"/>
            <a:stCxn id="18" idx="2"/>
            <a:endCxn id="37" idx="0"/>
          </p:cNvCxnSpPr>
          <p:nvPr/>
        </p:nvCxnSpPr>
        <p:spPr bwMode="auto">
          <a:xfrm rot="5400000">
            <a:off x="5422900" y="4527550"/>
            <a:ext cx="574675" cy="13176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33">
            <a:extLst>
              <a:ext uri="{FF2B5EF4-FFF2-40B4-BE49-F238E27FC236}">
                <a16:creationId xmlns:a16="http://schemas.microsoft.com/office/drawing/2014/main" id="{787C39B8-3EC5-067B-FF28-7D7CD4F3251B}"/>
              </a:ext>
            </a:extLst>
          </p:cNvPr>
          <p:cNvCxnSpPr>
            <a:cxnSpLocks noChangeShapeType="1"/>
            <a:stCxn id="21" idx="2"/>
            <a:endCxn id="40" idx="0"/>
          </p:cNvCxnSpPr>
          <p:nvPr/>
        </p:nvCxnSpPr>
        <p:spPr bwMode="auto">
          <a:xfrm rot="5400000">
            <a:off x="6708776" y="4670425"/>
            <a:ext cx="574675" cy="10318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9" name="AutoShape 34">
            <a:extLst>
              <a:ext uri="{FF2B5EF4-FFF2-40B4-BE49-F238E27FC236}">
                <a16:creationId xmlns:a16="http://schemas.microsoft.com/office/drawing/2014/main" id="{DF0C47A2-3B9A-EE60-1EF2-2350F2A39CB4}"/>
              </a:ext>
            </a:extLst>
          </p:cNvPr>
          <p:cNvCxnSpPr>
            <a:cxnSpLocks noChangeShapeType="1"/>
            <a:stCxn id="22" idx="2"/>
            <a:endCxn id="43" idx="0"/>
          </p:cNvCxnSpPr>
          <p:nvPr/>
        </p:nvCxnSpPr>
        <p:spPr bwMode="auto">
          <a:xfrm rot="5400000">
            <a:off x="7442201" y="5022850"/>
            <a:ext cx="574675" cy="3270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31" name="Rectangle 25">
            <a:extLst>
              <a:ext uri="{FF2B5EF4-FFF2-40B4-BE49-F238E27FC236}">
                <a16:creationId xmlns:a16="http://schemas.microsoft.com/office/drawing/2014/main" id="{2EDEA5DB-E979-50EC-966C-FE336CD3C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50" y="54737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41</a:t>
            </a:r>
          </a:p>
        </p:txBody>
      </p:sp>
      <p:sp>
        <p:nvSpPr>
          <p:cNvPr id="34" name="Rectangle 26">
            <a:extLst>
              <a:ext uri="{FF2B5EF4-FFF2-40B4-BE49-F238E27FC236}">
                <a16:creationId xmlns:a16="http://schemas.microsoft.com/office/drawing/2014/main" id="{936B842E-2C49-8574-87C3-3EB20B214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4737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27</a:t>
            </a:r>
          </a:p>
        </p:txBody>
      </p:sp>
      <p:sp>
        <p:nvSpPr>
          <p:cNvPr id="37" name="Rectangle 27">
            <a:extLst>
              <a:ext uri="{FF2B5EF4-FFF2-40B4-BE49-F238E27FC236}">
                <a16:creationId xmlns:a16="http://schemas.microsoft.com/office/drawing/2014/main" id="{0A6E1E11-C037-3DDB-464A-AE0B70C4C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4737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94</a:t>
            </a:r>
          </a:p>
        </p:txBody>
      </p:sp>
      <p:sp>
        <p:nvSpPr>
          <p:cNvPr id="40" name="Rectangle 28">
            <a:extLst>
              <a:ext uri="{FF2B5EF4-FFF2-40B4-BE49-F238E27FC236}">
                <a16:creationId xmlns:a16="http://schemas.microsoft.com/office/drawing/2014/main" id="{613A37BB-647D-1E3D-FCA3-479F83B67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4737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37</a:t>
            </a:r>
          </a:p>
        </p:txBody>
      </p:sp>
      <p:sp>
        <p:nvSpPr>
          <p:cNvPr id="43" name="Rectangle 29">
            <a:extLst>
              <a:ext uri="{FF2B5EF4-FFF2-40B4-BE49-F238E27FC236}">
                <a16:creationId xmlns:a16="http://schemas.microsoft.com/office/drawing/2014/main" id="{FC4F942D-9333-5275-F4B0-412455082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54737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78</a:t>
            </a:r>
          </a:p>
        </p:txBody>
      </p:sp>
      <p:sp>
        <p:nvSpPr>
          <p:cNvPr id="46" name="Rectangle 48">
            <a:extLst>
              <a:ext uri="{FF2B5EF4-FFF2-40B4-BE49-F238E27FC236}">
                <a16:creationId xmlns:a16="http://schemas.microsoft.com/office/drawing/2014/main" id="{1DDB99BB-2A4B-281A-6B3E-5820925C5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5762" y="54737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58</a:t>
            </a:r>
          </a:p>
        </p:txBody>
      </p:sp>
      <p:cxnSp>
        <p:nvCxnSpPr>
          <p:cNvPr id="48" name="AutoShape 50">
            <a:extLst>
              <a:ext uri="{FF2B5EF4-FFF2-40B4-BE49-F238E27FC236}">
                <a16:creationId xmlns:a16="http://schemas.microsoft.com/office/drawing/2014/main" id="{1D1AB02D-F797-8666-3360-13945FAC616B}"/>
              </a:ext>
            </a:extLst>
          </p:cNvPr>
          <p:cNvCxnSpPr>
            <a:cxnSpLocks noChangeShapeType="1"/>
            <a:stCxn id="23" idx="2"/>
            <a:endCxn id="46" idx="0"/>
          </p:cNvCxnSpPr>
          <p:nvPr/>
        </p:nvCxnSpPr>
        <p:spPr bwMode="auto">
          <a:xfrm rot="5400000">
            <a:off x="7977982" y="5177631"/>
            <a:ext cx="574675" cy="17463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0" name="Rectangle 22">
            <a:extLst>
              <a:ext uri="{FF2B5EF4-FFF2-40B4-BE49-F238E27FC236}">
                <a16:creationId xmlns:a16="http://schemas.microsoft.com/office/drawing/2014/main" id="{53464296-76ED-3470-4801-A9A96E178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3959" y="45180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85355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3" grpId="0" animBg="1"/>
      <p:bldP spid="5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BFCD4-CCA6-561F-327E-A5E1E28EC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04954-40E1-4ED1-CA6E-7AF5F54AF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Deletion from Hash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9AC9E-3B2F-3B43-359F-647C7FC9E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Near impossible to find all bumped items</a:t>
            </a:r>
          </a:p>
          <a:p>
            <a:pPr lvl="1"/>
            <a:r>
              <a:rPr lang="en-CA" dirty="0"/>
              <a:t>need to indicate the array position </a:t>
            </a:r>
            <a:r>
              <a:rPr lang="en-CA" i="1" dirty="0"/>
              <a:t>was</a:t>
            </a:r>
            <a:r>
              <a:rPr lang="en-CA" dirty="0"/>
              <a:t> used…</a:t>
            </a:r>
          </a:p>
          <a:p>
            <a:pPr lvl="1"/>
            <a:r>
              <a:rPr lang="en-CA" dirty="0"/>
              <a:t>…but is </a:t>
            </a:r>
            <a:r>
              <a:rPr lang="en-CA" i="1" dirty="0"/>
              <a:t>now free</a:t>
            </a:r>
          </a:p>
          <a:p>
            <a:pPr lvl="1"/>
            <a:r>
              <a:rPr lang="en-CA" dirty="0"/>
              <a:t>need to point to a null???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2C42F1-CA4F-9961-4835-1B9401866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B42F44-939E-D0B4-2B3B-F67B4CCD1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2F83EF-2E20-E35E-6091-514027780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B9446AF-61D5-CB8F-ABFB-D186CB2BC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6BB392AA-7562-E9F8-C5D4-F8F772F46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17F45FCA-2E71-5EE4-2E69-C10E5E528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E9464282-EF8A-AD4D-D5F4-9E9A40440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E02DCEED-27D6-D898-45FF-CDDB62FBA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C33FF4C9-7108-439E-8F5A-FC49005E8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AC5CA9D0-6172-500B-577C-0355D9AE7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10486022-E2AA-E2E2-D8C3-26125DC8E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20443E54-6341-EFA4-D3AF-B4A999B93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EBF818DE-42C7-73E5-CFCC-2A15A72AB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17EB6CA5-48E2-7304-A42F-E6B0A3A5C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788F7367-8C71-C192-1F44-53B3C51DE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6D6A125A-E086-F59B-9C0E-0ED1BECA5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446A5143-A06B-8904-DFA9-A17417AF6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/</a:t>
            </a:r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25683750-08E7-C93B-67FC-9A7874E6C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CA32252E-86FA-C4D8-2CEE-F4C9F0554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F9FE399E-09CB-123B-EF17-1D5DDA1FC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4365625"/>
            <a:ext cx="3937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*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9E543D05-E41A-61AA-5A9F-5835C5B3B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49700"/>
            <a:ext cx="7727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00 01 02 03 04 05 06 07 08 09 10 11 12 13 14 15 16 17 18 19</a:t>
            </a:r>
          </a:p>
        </p:txBody>
      </p:sp>
      <p:cxnSp>
        <p:nvCxnSpPr>
          <p:cNvPr id="25" name="AutoShape 30">
            <a:extLst>
              <a:ext uri="{FF2B5EF4-FFF2-40B4-BE49-F238E27FC236}">
                <a16:creationId xmlns:a16="http://schemas.microsoft.com/office/drawing/2014/main" id="{316F4F40-9B30-28E8-BF4B-75FF1BB49465}"/>
              </a:ext>
            </a:extLst>
          </p:cNvPr>
          <p:cNvCxnSpPr>
            <a:cxnSpLocks noChangeShapeType="1"/>
            <a:stCxn id="5" idx="2"/>
            <a:endCxn id="31" idx="0"/>
          </p:cNvCxnSpPr>
          <p:nvPr/>
        </p:nvCxnSpPr>
        <p:spPr bwMode="auto">
          <a:xfrm rot="5400000">
            <a:off x="942975" y="4848225"/>
            <a:ext cx="574675" cy="3714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6" name="AutoShape 31">
            <a:extLst>
              <a:ext uri="{FF2B5EF4-FFF2-40B4-BE49-F238E27FC236}">
                <a16:creationId xmlns:a16="http://schemas.microsoft.com/office/drawing/2014/main" id="{0221388F-0901-44BC-8F4B-23683ABD89D7}"/>
              </a:ext>
            </a:extLst>
          </p:cNvPr>
          <p:cNvCxnSpPr>
            <a:cxnSpLocks noChangeShapeType="1"/>
            <a:stCxn id="11" idx="2"/>
            <a:endCxn id="34" idx="0"/>
          </p:cNvCxnSpPr>
          <p:nvPr/>
        </p:nvCxnSpPr>
        <p:spPr bwMode="auto">
          <a:xfrm rot="5400000">
            <a:off x="3365500" y="4984750"/>
            <a:ext cx="574675" cy="984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7" name="AutoShape 32">
            <a:extLst>
              <a:ext uri="{FF2B5EF4-FFF2-40B4-BE49-F238E27FC236}">
                <a16:creationId xmlns:a16="http://schemas.microsoft.com/office/drawing/2014/main" id="{FB8B9AE3-4417-4854-4857-09E9540DF683}"/>
              </a:ext>
            </a:extLst>
          </p:cNvPr>
          <p:cNvCxnSpPr>
            <a:cxnSpLocks noChangeShapeType="1"/>
            <a:stCxn id="18" idx="2"/>
            <a:endCxn id="37" idx="0"/>
          </p:cNvCxnSpPr>
          <p:nvPr/>
        </p:nvCxnSpPr>
        <p:spPr bwMode="auto">
          <a:xfrm rot="5400000">
            <a:off x="5422900" y="4375150"/>
            <a:ext cx="574675" cy="13176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33">
            <a:extLst>
              <a:ext uri="{FF2B5EF4-FFF2-40B4-BE49-F238E27FC236}">
                <a16:creationId xmlns:a16="http://schemas.microsoft.com/office/drawing/2014/main" id="{0146104C-C2DC-4B47-4B7C-6FDA1ACAE548}"/>
              </a:ext>
            </a:extLst>
          </p:cNvPr>
          <p:cNvCxnSpPr>
            <a:cxnSpLocks noChangeShapeType="1"/>
            <a:stCxn id="21" idx="2"/>
            <a:endCxn id="40" idx="0"/>
          </p:cNvCxnSpPr>
          <p:nvPr/>
        </p:nvCxnSpPr>
        <p:spPr bwMode="auto">
          <a:xfrm rot="5400000">
            <a:off x="6708776" y="4518025"/>
            <a:ext cx="574675" cy="10318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9" name="AutoShape 34">
            <a:extLst>
              <a:ext uri="{FF2B5EF4-FFF2-40B4-BE49-F238E27FC236}">
                <a16:creationId xmlns:a16="http://schemas.microsoft.com/office/drawing/2014/main" id="{611BA3B8-69A3-1B86-E028-5318CBAE3A3D}"/>
              </a:ext>
            </a:extLst>
          </p:cNvPr>
          <p:cNvCxnSpPr>
            <a:cxnSpLocks noChangeShapeType="1"/>
            <a:stCxn id="22" idx="2"/>
            <a:endCxn id="43" idx="0"/>
          </p:cNvCxnSpPr>
          <p:nvPr/>
        </p:nvCxnSpPr>
        <p:spPr bwMode="auto">
          <a:xfrm rot="5400000">
            <a:off x="7442201" y="4870450"/>
            <a:ext cx="574675" cy="3270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31" name="Rectangle 25">
            <a:extLst>
              <a:ext uri="{FF2B5EF4-FFF2-40B4-BE49-F238E27FC236}">
                <a16:creationId xmlns:a16="http://schemas.microsoft.com/office/drawing/2014/main" id="{17034714-2B3D-6274-D34D-1400678B8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50" y="53213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41</a:t>
            </a:r>
          </a:p>
        </p:txBody>
      </p:sp>
      <p:sp>
        <p:nvSpPr>
          <p:cNvPr id="34" name="Rectangle 26">
            <a:extLst>
              <a:ext uri="{FF2B5EF4-FFF2-40B4-BE49-F238E27FC236}">
                <a16:creationId xmlns:a16="http://schemas.microsoft.com/office/drawing/2014/main" id="{C80C67B7-DB96-6B04-8320-03247B993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213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27</a:t>
            </a:r>
          </a:p>
        </p:txBody>
      </p:sp>
      <p:sp>
        <p:nvSpPr>
          <p:cNvPr id="37" name="Rectangle 27">
            <a:extLst>
              <a:ext uri="{FF2B5EF4-FFF2-40B4-BE49-F238E27FC236}">
                <a16:creationId xmlns:a16="http://schemas.microsoft.com/office/drawing/2014/main" id="{946DF8FF-3CF6-E4D3-A8B3-CEF855DD1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3213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94</a:t>
            </a:r>
          </a:p>
        </p:txBody>
      </p:sp>
      <p:sp>
        <p:nvSpPr>
          <p:cNvPr id="40" name="Rectangle 28">
            <a:extLst>
              <a:ext uri="{FF2B5EF4-FFF2-40B4-BE49-F238E27FC236}">
                <a16:creationId xmlns:a16="http://schemas.microsoft.com/office/drawing/2014/main" id="{70B1DF8D-9B23-9338-2AB1-F00608F64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3213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37</a:t>
            </a:r>
          </a:p>
        </p:txBody>
      </p:sp>
      <p:sp>
        <p:nvSpPr>
          <p:cNvPr id="43" name="Rectangle 29">
            <a:extLst>
              <a:ext uri="{FF2B5EF4-FFF2-40B4-BE49-F238E27FC236}">
                <a16:creationId xmlns:a16="http://schemas.microsoft.com/office/drawing/2014/main" id="{7ABC4B63-6302-A5B0-F218-D36360347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53213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78</a:t>
            </a:r>
          </a:p>
        </p:txBody>
      </p:sp>
      <p:sp>
        <p:nvSpPr>
          <p:cNvPr id="46" name="Rectangle 48">
            <a:extLst>
              <a:ext uri="{FF2B5EF4-FFF2-40B4-BE49-F238E27FC236}">
                <a16:creationId xmlns:a16="http://schemas.microsoft.com/office/drawing/2014/main" id="{C77F5B3E-4F63-61A7-6302-98D03E6EE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5762" y="53213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FF00"/>
                </a:solidFill>
              </a:rPr>
              <a:t>58</a:t>
            </a:r>
          </a:p>
        </p:txBody>
      </p:sp>
      <p:cxnSp>
        <p:nvCxnSpPr>
          <p:cNvPr id="48" name="AutoShape 50">
            <a:extLst>
              <a:ext uri="{FF2B5EF4-FFF2-40B4-BE49-F238E27FC236}">
                <a16:creationId xmlns:a16="http://schemas.microsoft.com/office/drawing/2014/main" id="{A663B749-DB1C-68A6-58BB-73E4F4A1EB2A}"/>
              </a:ext>
            </a:extLst>
          </p:cNvPr>
          <p:cNvCxnSpPr>
            <a:cxnSpLocks noChangeShapeType="1"/>
            <a:stCxn id="23" idx="2"/>
            <a:endCxn id="46" idx="0"/>
          </p:cNvCxnSpPr>
          <p:nvPr/>
        </p:nvCxnSpPr>
        <p:spPr bwMode="auto">
          <a:xfrm rot="5400000">
            <a:off x="7977982" y="5025231"/>
            <a:ext cx="574675" cy="17463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0" name="Rectangle 22">
            <a:extLst>
              <a:ext uri="{FF2B5EF4-FFF2-40B4-BE49-F238E27FC236}">
                <a16:creationId xmlns:a16="http://schemas.microsoft.com/office/drawing/2014/main" id="{0A213CFB-6AA2-77B5-29F0-93CC31A9F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498" y="5321300"/>
            <a:ext cx="50165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4987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E1C8A-423F-E22C-3459-A6A647D38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Java Class Optional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A83AE-D189-3976-6DAD-D5416A869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An object that may contain one other object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chemeClr val="accent1"/>
                </a:solidFill>
              </a:rPr>
              <a:t>Optional&lt;Integer&gt; maybe = </a:t>
            </a:r>
            <a:r>
              <a:rPr lang="en-CA" sz="2400" dirty="0" err="1">
                <a:solidFill>
                  <a:schemeClr val="accent1"/>
                </a:solidFill>
              </a:rPr>
              <a:t>Optional.of</a:t>
            </a:r>
            <a:r>
              <a:rPr lang="en-CA" sz="2400" dirty="0">
                <a:solidFill>
                  <a:schemeClr val="accent1"/>
                </a:solidFill>
              </a:rPr>
              <a:t>(10);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chemeClr val="accent1"/>
                </a:solidFill>
              </a:rPr>
              <a:t>Optional&lt;Integer&gt; nope = </a:t>
            </a:r>
            <a:r>
              <a:rPr lang="en-CA" sz="2400" dirty="0" err="1">
                <a:solidFill>
                  <a:schemeClr val="accent1"/>
                </a:solidFill>
              </a:rPr>
              <a:t>Optional.empty</a:t>
            </a:r>
            <a:r>
              <a:rPr lang="en-CA" sz="2400" dirty="0">
                <a:solidFill>
                  <a:schemeClr val="accent1"/>
                </a:solidFill>
              </a:rPr>
              <a:t>();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chemeClr val="accent1"/>
                </a:solidFill>
              </a:rPr>
              <a:t>Integer ten = </a:t>
            </a:r>
            <a:r>
              <a:rPr lang="en-CA" sz="2400" dirty="0" err="1">
                <a:solidFill>
                  <a:schemeClr val="accent1"/>
                </a:solidFill>
              </a:rPr>
              <a:t>maybe.orElse</a:t>
            </a:r>
            <a:r>
              <a:rPr lang="en-CA" sz="2400" dirty="0">
                <a:solidFill>
                  <a:schemeClr val="accent1"/>
                </a:solidFill>
              </a:rPr>
              <a:t>(0);	</a:t>
            </a:r>
            <a:r>
              <a:rPr lang="en-CA" sz="2400" i="1" dirty="0">
                <a:solidFill>
                  <a:schemeClr val="accent1"/>
                </a:solidFill>
              </a:rPr>
              <a:t>// gets 10</a:t>
            </a:r>
          </a:p>
          <a:p>
            <a:pPr marL="457200" lvl="1" indent="0">
              <a:buNone/>
            </a:pPr>
            <a:r>
              <a:rPr lang="en-CA" sz="2400" dirty="0">
                <a:solidFill>
                  <a:schemeClr val="accent1"/>
                </a:solidFill>
              </a:rPr>
              <a:t>Integer zero = </a:t>
            </a:r>
            <a:r>
              <a:rPr lang="en-CA" sz="2400" dirty="0" err="1">
                <a:solidFill>
                  <a:schemeClr val="accent1"/>
                </a:solidFill>
              </a:rPr>
              <a:t>nope.orElse</a:t>
            </a:r>
            <a:r>
              <a:rPr lang="en-CA" sz="2400" dirty="0">
                <a:solidFill>
                  <a:schemeClr val="accent1"/>
                </a:solidFill>
              </a:rPr>
              <a:t>(0);	</a:t>
            </a:r>
            <a:r>
              <a:rPr lang="en-CA" sz="2400" i="1" dirty="0">
                <a:solidFill>
                  <a:schemeClr val="accent1"/>
                </a:solidFill>
              </a:rPr>
              <a:t>// gets 0</a:t>
            </a:r>
          </a:p>
          <a:p>
            <a:r>
              <a:rPr lang="en-CA" dirty="0"/>
              <a:t>Make an </a:t>
            </a:r>
            <a:r>
              <a:rPr lang="en-CA" dirty="0" err="1"/>
              <a:t>ArrayList</a:t>
            </a:r>
            <a:r>
              <a:rPr lang="en-CA" dirty="0"/>
              <a:t> of Optional&lt;E&gt;</a:t>
            </a:r>
          </a:p>
          <a:p>
            <a:pPr lvl="1"/>
            <a:r>
              <a:rPr lang="en-CA" dirty="0"/>
              <a:t>start </a:t>
            </a:r>
            <a:r>
              <a:rPr lang="en-CA" dirty="0" err="1"/>
              <a:t>ArrayList</a:t>
            </a:r>
            <a:r>
              <a:rPr lang="en-CA" dirty="0"/>
              <a:t> elements as nulls</a:t>
            </a:r>
          </a:p>
          <a:p>
            <a:pPr lvl="1"/>
            <a:r>
              <a:rPr lang="en-CA" dirty="0"/>
              <a:t>add: </a:t>
            </a:r>
            <a:r>
              <a:rPr lang="en-CA" dirty="0" err="1"/>
              <a:t>arr.set</a:t>
            </a:r>
            <a:r>
              <a:rPr lang="en-CA" dirty="0"/>
              <a:t>(</a:t>
            </a:r>
            <a:r>
              <a:rPr lang="en-CA" dirty="0" err="1"/>
              <a:t>i</a:t>
            </a:r>
            <a:r>
              <a:rPr lang="en-CA" dirty="0"/>
              <a:t>, </a:t>
            </a:r>
            <a:r>
              <a:rPr lang="en-CA" dirty="0" err="1"/>
              <a:t>Optional.of</a:t>
            </a:r>
            <a:r>
              <a:rPr lang="en-CA" dirty="0"/>
              <a:t>(item))</a:t>
            </a:r>
          </a:p>
          <a:p>
            <a:pPr lvl="1"/>
            <a:r>
              <a:rPr lang="en-CA" dirty="0"/>
              <a:t>delete:</a:t>
            </a:r>
            <a:r>
              <a:rPr lang="en-CA" dirty="0">
                <a:sym typeface="Wingdings" panose="05000000000000000000" pitchFamily="2" charset="2"/>
              </a:rPr>
              <a:t> </a:t>
            </a:r>
            <a:r>
              <a:rPr lang="en-CA" dirty="0" err="1">
                <a:sym typeface="Wingdings" panose="05000000000000000000" pitchFamily="2" charset="2"/>
              </a:rPr>
              <a:t>arr.set</a:t>
            </a:r>
            <a:r>
              <a:rPr lang="en-CA" dirty="0">
                <a:sym typeface="Wingdings" panose="05000000000000000000" pitchFamily="2" charset="2"/>
              </a:rPr>
              <a:t>(</a:t>
            </a:r>
            <a:r>
              <a:rPr lang="en-CA" dirty="0" err="1">
                <a:sym typeface="Wingdings" panose="05000000000000000000" pitchFamily="2" charset="2"/>
              </a:rPr>
              <a:t>i</a:t>
            </a:r>
            <a:r>
              <a:rPr lang="en-CA" dirty="0">
                <a:sym typeface="Wingdings" panose="05000000000000000000" pitchFamily="2" charset="2"/>
              </a:rPr>
              <a:t>, </a:t>
            </a:r>
            <a:r>
              <a:rPr lang="en-CA" dirty="0" err="1"/>
              <a:t>Optional.empty</a:t>
            </a:r>
            <a:r>
              <a:rPr lang="en-CA" dirty="0"/>
              <a:t>())</a:t>
            </a:r>
          </a:p>
          <a:p>
            <a:pPr lvl="1"/>
            <a:r>
              <a:rPr lang="en-CA" dirty="0"/>
              <a:t>search: compare item &amp; </a:t>
            </a:r>
            <a:r>
              <a:rPr lang="en-CA" dirty="0" err="1"/>
              <a:t>arr.get</a:t>
            </a:r>
            <a:r>
              <a:rPr lang="en-CA" dirty="0"/>
              <a:t>(</a:t>
            </a:r>
            <a:r>
              <a:rPr lang="en-CA" dirty="0" err="1"/>
              <a:t>i</a:t>
            </a:r>
            <a:r>
              <a:rPr lang="en-CA" dirty="0"/>
              <a:t>).</a:t>
            </a:r>
            <a:r>
              <a:rPr lang="en-CA" dirty="0" err="1"/>
              <a:t>orElse</a:t>
            </a:r>
            <a:r>
              <a:rPr lang="en-CA" dirty="0"/>
              <a:t>(null)</a:t>
            </a:r>
          </a:p>
        </p:txBody>
      </p:sp>
    </p:spTree>
    <p:extLst>
      <p:ext uri="{BB962C8B-B14F-4D97-AF65-F5344CB8AC3E}">
        <p14:creationId xmlns:p14="http://schemas.microsoft.com/office/powerpoint/2010/main" val="31619820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3272B-5AA0-5D9F-AE0F-EBE98BDCD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B1E94-EC8A-45B4-08DB-B33BB64C5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Rewrite the contains method to allow for deletions</a:t>
            </a:r>
          </a:p>
          <a:p>
            <a:pPr lvl="1"/>
            <a:r>
              <a:rPr lang="en-CA" dirty="0"/>
              <a:t>stop when </a:t>
            </a:r>
            <a:r>
              <a:rPr lang="en-CA" dirty="0" err="1"/>
              <a:t>contents.get</a:t>
            </a:r>
            <a:r>
              <a:rPr lang="en-CA" dirty="0"/>
              <a:t>(index) is null</a:t>
            </a:r>
          </a:p>
          <a:p>
            <a:pPr lvl="1"/>
            <a:r>
              <a:rPr lang="en-CA" dirty="0"/>
              <a:t>keep going if </a:t>
            </a:r>
            <a:r>
              <a:rPr lang="en-CA" dirty="0" err="1"/>
              <a:t>contents.get</a:t>
            </a:r>
            <a:r>
              <a:rPr lang="en-CA" dirty="0"/>
              <a:t>(index) is </a:t>
            </a:r>
            <a:r>
              <a:rPr lang="en-CA" dirty="0" err="1"/>
              <a:t>Optional.empty</a:t>
            </a:r>
            <a:r>
              <a:rPr lang="en-CA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962520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Container Types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Sequence (List)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Associative (Set, Map)</a:t>
            </a:r>
          </a:p>
        </p:txBody>
      </p:sp>
      <p:grpSp>
        <p:nvGrpSpPr>
          <p:cNvPr id="5124" name="Group 41"/>
          <p:cNvGrpSpPr>
            <a:grpSpLocks/>
          </p:cNvGrpSpPr>
          <p:nvPr/>
        </p:nvGrpSpPr>
        <p:grpSpPr bwMode="auto">
          <a:xfrm>
            <a:off x="2438400" y="2492375"/>
            <a:ext cx="5988050" cy="798513"/>
            <a:chOff x="1536" y="1378"/>
            <a:chExt cx="3772" cy="503"/>
          </a:xfrm>
        </p:grpSpPr>
        <p:grpSp>
          <p:nvGrpSpPr>
            <p:cNvPr id="5158" name="Group 18"/>
            <p:cNvGrpSpPr>
              <a:grpSpLocks/>
            </p:cNvGrpSpPr>
            <p:nvPr/>
          </p:nvGrpSpPr>
          <p:grpSpPr bwMode="auto">
            <a:xfrm>
              <a:off x="1536" y="1623"/>
              <a:ext cx="3772" cy="258"/>
              <a:chOff x="1776" y="1623"/>
              <a:chExt cx="3772" cy="258"/>
            </a:xfrm>
          </p:grpSpPr>
          <p:sp>
            <p:nvSpPr>
              <p:cNvPr id="5173" name="Rectangle 4"/>
              <p:cNvSpPr>
                <a:spLocks noChangeArrowheads="1"/>
              </p:cNvSpPr>
              <p:nvPr/>
            </p:nvSpPr>
            <p:spPr bwMode="auto">
              <a:xfrm>
                <a:off x="1776" y="1623"/>
                <a:ext cx="3772" cy="25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l"/>
                <a:r>
                  <a:rPr lang="en-US" sz="2000">
                    <a:latin typeface="Courier New" pitchFamily="49" charset="0"/>
                  </a:rPr>
                  <a:t>10 20 30 15  7 19 40 21 10  8 42 90 54</a:t>
                </a:r>
              </a:p>
            </p:txBody>
          </p:sp>
          <p:sp>
            <p:nvSpPr>
              <p:cNvPr id="5174" name="Line 6"/>
              <p:cNvSpPr>
                <a:spLocks noChangeShapeType="1"/>
              </p:cNvSpPr>
              <p:nvPr/>
            </p:nvSpPr>
            <p:spPr bwMode="auto">
              <a:xfrm>
                <a:off x="2064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5" name="Line 7"/>
              <p:cNvSpPr>
                <a:spLocks noChangeShapeType="1"/>
              </p:cNvSpPr>
              <p:nvPr/>
            </p:nvSpPr>
            <p:spPr bwMode="auto">
              <a:xfrm>
                <a:off x="2352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6" name="Line 8"/>
              <p:cNvSpPr>
                <a:spLocks noChangeShapeType="1"/>
              </p:cNvSpPr>
              <p:nvPr/>
            </p:nvSpPr>
            <p:spPr bwMode="auto">
              <a:xfrm>
                <a:off x="2640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7" name="Line 9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8" name="Line 10"/>
              <p:cNvSpPr>
                <a:spLocks noChangeShapeType="1"/>
              </p:cNvSpPr>
              <p:nvPr/>
            </p:nvSpPr>
            <p:spPr bwMode="auto">
              <a:xfrm>
                <a:off x="3216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9" name="Line 11"/>
              <p:cNvSpPr>
                <a:spLocks noChangeShapeType="1"/>
              </p:cNvSpPr>
              <p:nvPr/>
            </p:nvSpPr>
            <p:spPr bwMode="auto">
              <a:xfrm>
                <a:off x="3504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0" name="Line 12"/>
              <p:cNvSpPr>
                <a:spLocks noChangeShapeType="1"/>
              </p:cNvSpPr>
              <p:nvPr/>
            </p:nvSpPr>
            <p:spPr bwMode="auto">
              <a:xfrm>
                <a:off x="3792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1" name="Line 13"/>
              <p:cNvSpPr>
                <a:spLocks noChangeShapeType="1"/>
              </p:cNvSpPr>
              <p:nvPr/>
            </p:nvSpPr>
            <p:spPr bwMode="auto">
              <a:xfrm>
                <a:off x="4080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2" name="Line 14"/>
              <p:cNvSpPr>
                <a:spLocks noChangeShapeType="1"/>
              </p:cNvSpPr>
              <p:nvPr/>
            </p:nvSpPr>
            <p:spPr bwMode="auto">
              <a:xfrm>
                <a:off x="4368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3" name="Line 15"/>
              <p:cNvSpPr>
                <a:spLocks noChangeShapeType="1"/>
              </p:cNvSpPr>
              <p:nvPr/>
            </p:nvSpPr>
            <p:spPr bwMode="auto">
              <a:xfrm>
                <a:off x="4656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4" name="Line 16"/>
              <p:cNvSpPr>
                <a:spLocks noChangeShapeType="1"/>
              </p:cNvSpPr>
              <p:nvPr/>
            </p:nvSpPr>
            <p:spPr bwMode="auto">
              <a:xfrm>
                <a:off x="4944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5" name="Line 17"/>
              <p:cNvSpPr>
                <a:spLocks noChangeShapeType="1"/>
              </p:cNvSpPr>
              <p:nvPr/>
            </p:nvSpPr>
            <p:spPr bwMode="auto">
              <a:xfrm>
                <a:off x="5232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5159" name="Group 19"/>
            <p:cNvGrpSpPr>
              <a:grpSpLocks/>
            </p:cNvGrpSpPr>
            <p:nvPr/>
          </p:nvGrpSpPr>
          <p:grpSpPr bwMode="auto">
            <a:xfrm>
              <a:off x="1536" y="1378"/>
              <a:ext cx="3764" cy="250"/>
              <a:chOff x="1776" y="1627"/>
              <a:chExt cx="3764" cy="250"/>
            </a:xfrm>
          </p:grpSpPr>
          <p:sp>
            <p:nvSpPr>
              <p:cNvPr id="5160" name="Rectangle 20"/>
              <p:cNvSpPr>
                <a:spLocks noChangeArrowheads="1"/>
              </p:cNvSpPr>
              <p:nvPr/>
            </p:nvSpPr>
            <p:spPr bwMode="auto">
              <a:xfrm>
                <a:off x="1776" y="1627"/>
                <a:ext cx="3764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accent1"/>
                    </a:solidFill>
                    <a:latin typeface="Courier New" pitchFamily="49" charset="0"/>
                  </a:rPr>
                  <a:t> 0  1  2  3  4  5  6  7  8  9 10 11 12</a:t>
                </a:r>
              </a:p>
            </p:txBody>
          </p:sp>
          <p:sp>
            <p:nvSpPr>
              <p:cNvPr id="5161" name="Line 21"/>
              <p:cNvSpPr>
                <a:spLocks noChangeShapeType="1"/>
              </p:cNvSpPr>
              <p:nvPr/>
            </p:nvSpPr>
            <p:spPr bwMode="auto">
              <a:xfrm>
                <a:off x="2064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2" name="Line 22"/>
              <p:cNvSpPr>
                <a:spLocks noChangeShapeType="1"/>
              </p:cNvSpPr>
              <p:nvPr/>
            </p:nvSpPr>
            <p:spPr bwMode="auto">
              <a:xfrm>
                <a:off x="2352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3" name="Line 23"/>
              <p:cNvSpPr>
                <a:spLocks noChangeShapeType="1"/>
              </p:cNvSpPr>
              <p:nvPr/>
            </p:nvSpPr>
            <p:spPr bwMode="auto">
              <a:xfrm>
                <a:off x="2640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4" name="Line 24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5" name="Line 25"/>
              <p:cNvSpPr>
                <a:spLocks noChangeShapeType="1"/>
              </p:cNvSpPr>
              <p:nvPr/>
            </p:nvSpPr>
            <p:spPr bwMode="auto">
              <a:xfrm>
                <a:off x="3216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6" name="Line 26"/>
              <p:cNvSpPr>
                <a:spLocks noChangeShapeType="1"/>
              </p:cNvSpPr>
              <p:nvPr/>
            </p:nvSpPr>
            <p:spPr bwMode="auto">
              <a:xfrm>
                <a:off x="3504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7" name="Line 27"/>
              <p:cNvSpPr>
                <a:spLocks noChangeShapeType="1"/>
              </p:cNvSpPr>
              <p:nvPr/>
            </p:nvSpPr>
            <p:spPr bwMode="auto">
              <a:xfrm>
                <a:off x="3792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8" name="Line 28"/>
              <p:cNvSpPr>
                <a:spLocks noChangeShapeType="1"/>
              </p:cNvSpPr>
              <p:nvPr/>
            </p:nvSpPr>
            <p:spPr bwMode="auto">
              <a:xfrm>
                <a:off x="4080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9" name="Line 29"/>
              <p:cNvSpPr>
                <a:spLocks noChangeShapeType="1"/>
              </p:cNvSpPr>
              <p:nvPr/>
            </p:nvSpPr>
            <p:spPr bwMode="auto">
              <a:xfrm>
                <a:off x="4368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0" name="Line 30"/>
              <p:cNvSpPr>
                <a:spLocks noChangeShapeType="1"/>
              </p:cNvSpPr>
              <p:nvPr/>
            </p:nvSpPr>
            <p:spPr bwMode="auto">
              <a:xfrm>
                <a:off x="4656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1" name="Line 31"/>
              <p:cNvSpPr>
                <a:spLocks noChangeShapeType="1"/>
              </p:cNvSpPr>
              <p:nvPr/>
            </p:nvSpPr>
            <p:spPr bwMode="auto">
              <a:xfrm>
                <a:off x="4944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2" name="Line 32"/>
              <p:cNvSpPr>
                <a:spLocks noChangeShapeType="1"/>
              </p:cNvSpPr>
              <p:nvPr/>
            </p:nvSpPr>
            <p:spPr bwMode="auto">
              <a:xfrm>
                <a:off x="5232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</p:grpSp>
      </p:grpSp>
      <p:sp>
        <p:nvSpPr>
          <p:cNvPr id="5125" name="Rectangle 33"/>
          <p:cNvSpPr>
            <a:spLocks noChangeArrowheads="1"/>
          </p:cNvSpPr>
          <p:nvPr/>
        </p:nvSpPr>
        <p:spPr bwMode="auto">
          <a:xfrm>
            <a:off x="2438400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25</a:t>
            </a:r>
          </a:p>
        </p:txBody>
      </p:sp>
      <p:sp>
        <p:nvSpPr>
          <p:cNvPr id="5126" name="Rectangle 35"/>
          <p:cNvSpPr>
            <a:spLocks noChangeArrowheads="1"/>
          </p:cNvSpPr>
          <p:nvPr/>
        </p:nvSpPr>
        <p:spPr bwMode="auto">
          <a:xfrm>
            <a:off x="3359150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91</a:t>
            </a:r>
          </a:p>
        </p:txBody>
      </p:sp>
      <p:sp>
        <p:nvSpPr>
          <p:cNvPr id="5127" name="Rectangle 36"/>
          <p:cNvSpPr>
            <a:spLocks noChangeArrowheads="1"/>
          </p:cNvSpPr>
          <p:nvPr/>
        </p:nvSpPr>
        <p:spPr bwMode="auto">
          <a:xfrm>
            <a:off x="4281488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7</a:t>
            </a:r>
          </a:p>
        </p:txBody>
      </p:sp>
      <p:sp>
        <p:nvSpPr>
          <p:cNvPr id="5128" name="Rectangle 37"/>
          <p:cNvSpPr>
            <a:spLocks noChangeArrowheads="1"/>
          </p:cNvSpPr>
          <p:nvPr/>
        </p:nvSpPr>
        <p:spPr bwMode="auto">
          <a:xfrm>
            <a:off x="5203825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3</a:t>
            </a:r>
          </a:p>
        </p:txBody>
      </p:sp>
      <p:sp>
        <p:nvSpPr>
          <p:cNvPr id="5129" name="Rectangle 38"/>
          <p:cNvSpPr>
            <a:spLocks noChangeArrowheads="1"/>
          </p:cNvSpPr>
          <p:nvPr/>
        </p:nvSpPr>
        <p:spPr bwMode="auto">
          <a:xfrm>
            <a:off x="6124575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-5</a:t>
            </a:r>
          </a:p>
        </p:txBody>
      </p:sp>
      <p:sp>
        <p:nvSpPr>
          <p:cNvPr id="5130" name="Rectangle 39"/>
          <p:cNvSpPr>
            <a:spLocks noChangeArrowheads="1"/>
          </p:cNvSpPr>
          <p:nvPr/>
        </p:nvSpPr>
        <p:spPr bwMode="auto">
          <a:xfrm>
            <a:off x="7046913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88</a:t>
            </a:r>
          </a:p>
        </p:txBody>
      </p:sp>
      <p:sp>
        <p:nvSpPr>
          <p:cNvPr id="5131" name="Rectangle 40"/>
          <p:cNvSpPr>
            <a:spLocks noChangeArrowheads="1"/>
          </p:cNvSpPr>
          <p:nvPr/>
        </p:nvSpPr>
        <p:spPr bwMode="auto">
          <a:xfrm>
            <a:off x="7969250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42</a:t>
            </a:r>
          </a:p>
        </p:txBody>
      </p:sp>
      <p:cxnSp>
        <p:nvCxnSpPr>
          <p:cNvPr id="5132" name="AutoShape 42"/>
          <p:cNvCxnSpPr>
            <a:cxnSpLocks noChangeShapeType="1"/>
            <a:stCxn id="5125" idx="3"/>
            <a:endCxn id="5126" idx="1"/>
          </p:cNvCxnSpPr>
          <p:nvPr/>
        </p:nvCxnSpPr>
        <p:spPr bwMode="auto">
          <a:xfrm>
            <a:off x="2895600" y="3771900"/>
            <a:ext cx="463550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3" name="AutoShape 43"/>
          <p:cNvCxnSpPr>
            <a:cxnSpLocks noChangeShapeType="1"/>
            <a:stCxn id="5126" idx="3"/>
            <a:endCxn id="5127" idx="1"/>
          </p:cNvCxnSpPr>
          <p:nvPr/>
        </p:nvCxnSpPr>
        <p:spPr bwMode="auto">
          <a:xfrm>
            <a:off x="3816350" y="3771900"/>
            <a:ext cx="465138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4" name="AutoShape 44"/>
          <p:cNvCxnSpPr>
            <a:cxnSpLocks noChangeShapeType="1"/>
            <a:stCxn id="5127" idx="3"/>
            <a:endCxn id="5128" idx="1"/>
          </p:cNvCxnSpPr>
          <p:nvPr/>
        </p:nvCxnSpPr>
        <p:spPr bwMode="auto">
          <a:xfrm>
            <a:off x="4738688" y="3771900"/>
            <a:ext cx="465137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5" name="AutoShape 45"/>
          <p:cNvCxnSpPr>
            <a:cxnSpLocks noChangeShapeType="1"/>
            <a:stCxn id="5128" idx="3"/>
            <a:endCxn id="5129" idx="1"/>
          </p:cNvCxnSpPr>
          <p:nvPr/>
        </p:nvCxnSpPr>
        <p:spPr bwMode="auto">
          <a:xfrm>
            <a:off x="5661025" y="3771900"/>
            <a:ext cx="463550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6" name="AutoShape 46"/>
          <p:cNvCxnSpPr>
            <a:cxnSpLocks noChangeShapeType="1"/>
            <a:stCxn id="5129" idx="3"/>
            <a:endCxn id="5130" idx="1"/>
          </p:cNvCxnSpPr>
          <p:nvPr/>
        </p:nvCxnSpPr>
        <p:spPr bwMode="auto">
          <a:xfrm>
            <a:off x="6581775" y="3771900"/>
            <a:ext cx="465138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7" name="AutoShape 47"/>
          <p:cNvCxnSpPr>
            <a:cxnSpLocks noChangeShapeType="1"/>
            <a:stCxn id="5130" idx="3"/>
            <a:endCxn id="5131" idx="1"/>
          </p:cNvCxnSpPr>
          <p:nvPr/>
        </p:nvCxnSpPr>
        <p:spPr bwMode="auto">
          <a:xfrm>
            <a:off x="7504113" y="3771900"/>
            <a:ext cx="465137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grpSp>
        <p:nvGrpSpPr>
          <p:cNvPr id="5138" name="Group 60"/>
          <p:cNvGrpSpPr>
            <a:grpSpLocks/>
          </p:cNvGrpSpPr>
          <p:nvPr/>
        </p:nvGrpSpPr>
        <p:grpSpPr bwMode="auto">
          <a:xfrm>
            <a:off x="1600200" y="4648200"/>
            <a:ext cx="2895600" cy="1752600"/>
            <a:chOff x="1008" y="2928"/>
            <a:chExt cx="1824" cy="1104"/>
          </a:xfrm>
        </p:grpSpPr>
        <p:sp>
          <p:nvSpPr>
            <p:cNvPr id="5147" name="Oval 48"/>
            <p:cNvSpPr>
              <a:spLocks noChangeArrowheads="1"/>
            </p:cNvSpPr>
            <p:nvPr/>
          </p:nvSpPr>
          <p:spPr bwMode="auto">
            <a:xfrm>
              <a:off x="1008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148" name="Text Box 50"/>
            <p:cNvSpPr txBox="1">
              <a:spLocks noChangeArrowheads="1"/>
            </p:cNvSpPr>
            <p:nvPr/>
          </p:nvSpPr>
          <p:spPr bwMode="auto">
            <a:xfrm>
              <a:off x="1612" y="30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31</a:t>
              </a:r>
            </a:p>
          </p:txBody>
        </p:sp>
        <p:sp>
          <p:nvSpPr>
            <p:cNvPr id="5149" name="Text Box 51"/>
            <p:cNvSpPr txBox="1">
              <a:spLocks noChangeArrowheads="1"/>
            </p:cNvSpPr>
            <p:nvPr/>
          </p:nvSpPr>
          <p:spPr bwMode="auto">
            <a:xfrm>
              <a:off x="129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</a:t>
              </a:r>
            </a:p>
          </p:txBody>
        </p:sp>
        <p:sp>
          <p:nvSpPr>
            <p:cNvPr id="5150" name="Text Box 52"/>
            <p:cNvSpPr txBox="1">
              <a:spLocks noChangeArrowheads="1"/>
            </p:cNvSpPr>
            <p:nvPr/>
          </p:nvSpPr>
          <p:spPr bwMode="auto">
            <a:xfrm>
              <a:off x="1516" y="359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5151" name="Text Box 53"/>
            <p:cNvSpPr txBox="1">
              <a:spLocks noChangeArrowheads="1"/>
            </p:cNvSpPr>
            <p:nvPr/>
          </p:nvSpPr>
          <p:spPr bwMode="auto">
            <a:xfrm>
              <a:off x="1612" y="336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15</a:t>
              </a:r>
            </a:p>
          </p:txBody>
        </p:sp>
        <p:sp>
          <p:nvSpPr>
            <p:cNvPr id="5152" name="Text Box 54"/>
            <p:cNvSpPr txBox="1">
              <a:spLocks noChangeArrowheads="1"/>
            </p:cNvSpPr>
            <p:nvPr/>
          </p:nvSpPr>
          <p:spPr bwMode="auto">
            <a:xfrm>
              <a:off x="1948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55</a:t>
              </a:r>
            </a:p>
          </p:txBody>
        </p:sp>
        <p:sp>
          <p:nvSpPr>
            <p:cNvPr id="5153" name="Text Box 55"/>
            <p:cNvSpPr txBox="1">
              <a:spLocks noChangeArrowheads="1"/>
            </p:cNvSpPr>
            <p:nvPr/>
          </p:nvSpPr>
          <p:spPr bwMode="auto">
            <a:xfrm>
              <a:off x="2044" y="3168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99</a:t>
              </a:r>
            </a:p>
          </p:txBody>
        </p:sp>
        <p:sp>
          <p:nvSpPr>
            <p:cNvPr id="5154" name="Text Box 56"/>
            <p:cNvSpPr txBox="1">
              <a:spLocks noChangeArrowheads="1"/>
            </p:cNvSpPr>
            <p:nvPr/>
          </p:nvSpPr>
          <p:spPr bwMode="auto">
            <a:xfrm>
              <a:off x="2284" y="34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12</a:t>
              </a:r>
            </a:p>
          </p:txBody>
        </p:sp>
        <p:sp>
          <p:nvSpPr>
            <p:cNvPr id="5155" name="Text Box 57"/>
            <p:cNvSpPr txBox="1">
              <a:spLocks noChangeArrowheads="1"/>
            </p:cNvSpPr>
            <p:nvPr/>
          </p:nvSpPr>
          <p:spPr bwMode="auto">
            <a:xfrm>
              <a:off x="247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8</a:t>
              </a:r>
            </a:p>
          </p:txBody>
        </p:sp>
        <p:sp>
          <p:nvSpPr>
            <p:cNvPr id="5156" name="Text Box 58"/>
            <p:cNvSpPr txBox="1">
              <a:spLocks noChangeArrowheads="1"/>
            </p:cNvSpPr>
            <p:nvPr/>
          </p:nvSpPr>
          <p:spPr bwMode="auto">
            <a:xfrm>
              <a:off x="1872" y="368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42</a:t>
              </a:r>
            </a:p>
          </p:txBody>
        </p:sp>
        <p:sp>
          <p:nvSpPr>
            <p:cNvPr id="5157" name="Text Box 59"/>
            <p:cNvSpPr txBox="1">
              <a:spLocks noChangeArrowheads="1"/>
            </p:cNvSpPr>
            <p:nvPr/>
          </p:nvSpPr>
          <p:spPr bwMode="auto">
            <a:xfrm>
              <a:off x="1152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18</a:t>
              </a:r>
            </a:p>
          </p:txBody>
        </p:sp>
      </p:grpSp>
      <p:grpSp>
        <p:nvGrpSpPr>
          <p:cNvPr id="5139" name="Group 74"/>
          <p:cNvGrpSpPr>
            <a:grpSpLocks/>
          </p:cNvGrpSpPr>
          <p:nvPr/>
        </p:nvGrpSpPr>
        <p:grpSpPr bwMode="auto">
          <a:xfrm>
            <a:off x="5105400" y="4648200"/>
            <a:ext cx="2895600" cy="1752600"/>
            <a:chOff x="3216" y="2928"/>
            <a:chExt cx="1824" cy="1104"/>
          </a:xfrm>
        </p:grpSpPr>
        <p:sp>
          <p:nvSpPr>
            <p:cNvPr id="5140" name="Oval 62"/>
            <p:cNvSpPr>
              <a:spLocks noChangeArrowheads="1"/>
            </p:cNvSpPr>
            <p:nvPr/>
          </p:nvSpPr>
          <p:spPr bwMode="auto">
            <a:xfrm>
              <a:off x="3216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141" name="Text Box 63"/>
            <p:cNvSpPr txBox="1">
              <a:spLocks noChangeArrowheads="1"/>
            </p:cNvSpPr>
            <p:nvPr/>
          </p:nvSpPr>
          <p:spPr bwMode="auto">
            <a:xfrm>
              <a:off x="3951" y="3062"/>
              <a:ext cx="753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lion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6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5142" name="Text Box 64"/>
            <p:cNvSpPr txBox="1">
              <a:spLocks noChangeArrowheads="1"/>
            </p:cNvSpPr>
            <p:nvPr/>
          </p:nvSpPr>
          <p:spPr bwMode="auto">
            <a:xfrm>
              <a:off x="3360" y="3120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cat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3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5143" name="Text Box 65"/>
            <p:cNvSpPr txBox="1">
              <a:spLocks noChangeArrowheads="1"/>
            </p:cNvSpPr>
            <p:nvPr/>
          </p:nvSpPr>
          <p:spPr bwMode="auto">
            <a:xfrm>
              <a:off x="3615" y="3686"/>
              <a:ext cx="104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walrus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</a:t>
              </a:r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5144" name="Text Box 66"/>
            <p:cNvSpPr txBox="1">
              <a:spLocks noChangeArrowheads="1"/>
            </p:cNvSpPr>
            <p:nvPr/>
          </p:nvSpPr>
          <p:spPr bwMode="auto">
            <a:xfrm>
              <a:off x="3855" y="3312"/>
              <a:ext cx="113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elephant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</a:t>
              </a:r>
              <a:r>
                <a:rPr lang="en-US" sz="2000">
                  <a:latin typeface="Courier New" pitchFamily="49" charset="0"/>
                </a:rPr>
                <a:t>6</a:t>
              </a:r>
            </a:p>
          </p:txBody>
        </p:sp>
        <p:sp>
          <p:nvSpPr>
            <p:cNvPr id="5145" name="Text Box 72"/>
            <p:cNvSpPr txBox="1">
              <a:spLocks noChangeArrowheads="1"/>
            </p:cNvSpPr>
            <p:nvPr/>
          </p:nvSpPr>
          <p:spPr bwMode="auto">
            <a:xfrm>
              <a:off x="3360" y="3494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dog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7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5146" name="Text Box 73"/>
            <p:cNvSpPr txBox="1">
              <a:spLocks noChangeArrowheads="1"/>
            </p:cNvSpPr>
            <p:nvPr/>
          </p:nvSpPr>
          <p:spPr bwMode="auto">
            <a:xfrm>
              <a:off x="4047" y="3504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elf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0</a:t>
              </a:r>
              <a:endParaRPr lang="en-US" sz="2000">
                <a:latin typeface="Courier New" pitchFamily="49" charset="0"/>
              </a:endParaRPr>
            </a:p>
          </p:txBody>
        </p:sp>
      </p:grp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B7A28-382C-1070-66D9-19DAE6C91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45EE9-1266-45F8-C534-421F5FDCC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1887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Associative Containers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Is 4 in the set?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yes</a:t>
            </a:r>
          </a:p>
          <a:p>
            <a:pPr>
              <a:defRPr/>
            </a:pPr>
            <a:r>
              <a:rPr lang="en-US" dirty="0"/>
              <a:t>Is 7 in the set?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no</a:t>
            </a:r>
          </a:p>
          <a:p>
            <a:pPr>
              <a:defRPr/>
            </a:pPr>
            <a:r>
              <a:rPr lang="en-US" dirty="0"/>
              <a:t>How many things are in the set?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10</a:t>
            </a:r>
          </a:p>
        </p:txBody>
      </p:sp>
      <p:sp>
        <p:nvSpPr>
          <p:cNvPr id="53043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191000" y="1981200"/>
            <a:ext cx="4495800" cy="4114800"/>
          </a:xfrm>
        </p:spPr>
        <p:txBody>
          <a:bodyPr/>
          <a:lstStyle/>
          <a:p>
            <a:pPr>
              <a:defRPr/>
            </a:pPr>
            <a:r>
              <a:rPr lang="en-US" dirty="0"/>
              <a:t>What is the value of “cat”?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3</a:t>
            </a:r>
          </a:p>
          <a:p>
            <a:pPr>
              <a:defRPr/>
            </a:pPr>
            <a:r>
              <a:rPr lang="en-US" dirty="0"/>
              <a:t>Change the value of “elephant” to 7</a:t>
            </a:r>
          </a:p>
          <a:p>
            <a:pPr>
              <a:defRPr/>
            </a:pPr>
            <a:r>
              <a:rPr lang="en-US" dirty="0"/>
              <a:t>Is the map empty?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no</a:t>
            </a:r>
          </a:p>
        </p:txBody>
      </p:sp>
      <p:grpSp>
        <p:nvGrpSpPr>
          <p:cNvPr id="6149" name="Group 25"/>
          <p:cNvGrpSpPr>
            <a:grpSpLocks/>
          </p:cNvGrpSpPr>
          <p:nvPr/>
        </p:nvGrpSpPr>
        <p:grpSpPr bwMode="auto">
          <a:xfrm>
            <a:off x="1600200" y="4648200"/>
            <a:ext cx="2895600" cy="1752600"/>
            <a:chOff x="1008" y="2928"/>
            <a:chExt cx="1824" cy="1104"/>
          </a:xfrm>
        </p:grpSpPr>
        <p:sp>
          <p:nvSpPr>
            <p:cNvPr id="6159" name="Oval 26"/>
            <p:cNvSpPr>
              <a:spLocks noChangeArrowheads="1"/>
            </p:cNvSpPr>
            <p:nvPr/>
          </p:nvSpPr>
          <p:spPr bwMode="auto">
            <a:xfrm>
              <a:off x="1008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60" name="Text Box 27"/>
            <p:cNvSpPr txBox="1">
              <a:spLocks noChangeArrowheads="1"/>
            </p:cNvSpPr>
            <p:nvPr/>
          </p:nvSpPr>
          <p:spPr bwMode="auto">
            <a:xfrm>
              <a:off x="1612" y="30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31</a:t>
              </a:r>
            </a:p>
          </p:txBody>
        </p:sp>
        <p:sp>
          <p:nvSpPr>
            <p:cNvPr id="6161" name="Text Box 28"/>
            <p:cNvSpPr txBox="1">
              <a:spLocks noChangeArrowheads="1"/>
            </p:cNvSpPr>
            <p:nvPr/>
          </p:nvSpPr>
          <p:spPr bwMode="auto">
            <a:xfrm>
              <a:off x="129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</a:t>
              </a:r>
            </a:p>
          </p:txBody>
        </p:sp>
        <p:sp>
          <p:nvSpPr>
            <p:cNvPr id="6162" name="Text Box 29"/>
            <p:cNvSpPr txBox="1">
              <a:spLocks noChangeArrowheads="1"/>
            </p:cNvSpPr>
            <p:nvPr/>
          </p:nvSpPr>
          <p:spPr bwMode="auto">
            <a:xfrm>
              <a:off x="1516" y="359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6163" name="Text Box 30"/>
            <p:cNvSpPr txBox="1">
              <a:spLocks noChangeArrowheads="1"/>
            </p:cNvSpPr>
            <p:nvPr/>
          </p:nvSpPr>
          <p:spPr bwMode="auto">
            <a:xfrm>
              <a:off x="1612" y="336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15</a:t>
              </a:r>
            </a:p>
          </p:txBody>
        </p:sp>
        <p:sp>
          <p:nvSpPr>
            <p:cNvPr id="6164" name="Text Box 31"/>
            <p:cNvSpPr txBox="1">
              <a:spLocks noChangeArrowheads="1"/>
            </p:cNvSpPr>
            <p:nvPr/>
          </p:nvSpPr>
          <p:spPr bwMode="auto">
            <a:xfrm>
              <a:off x="1948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55</a:t>
              </a:r>
            </a:p>
          </p:txBody>
        </p:sp>
        <p:sp>
          <p:nvSpPr>
            <p:cNvPr id="6165" name="Text Box 32"/>
            <p:cNvSpPr txBox="1">
              <a:spLocks noChangeArrowheads="1"/>
            </p:cNvSpPr>
            <p:nvPr/>
          </p:nvSpPr>
          <p:spPr bwMode="auto">
            <a:xfrm>
              <a:off x="2044" y="3168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99</a:t>
              </a:r>
            </a:p>
          </p:txBody>
        </p:sp>
        <p:sp>
          <p:nvSpPr>
            <p:cNvPr id="6166" name="Text Box 33"/>
            <p:cNvSpPr txBox="1">
              <a:spLocks noChangeArrowheads="1"/>
            </p:cNvSpPr>
            <p:nvPr/>
          </p:nvSpPr>
          <p:spPr bwMode="auto">
            <a:xfrm>
              <a:off x="2284" y="34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12</a:t>
              </a:r>
            </a:p>
          </p:txBody>
        </p:sp>
        <p:sp>
          <p:nvSpPr>
            <p:cNvPr id="6167" name="Text Box 34"/>
            <p:cNvSpPr txBox="1">
              <a:spLocks noChangeArrowheads="1"/>
            </p:cNvSpPr>
            <p:nvPr/>
          </p:nvSpPr>
          <p:spPr bwMode="auto">
            <a:xfrm>
              <a:off x="247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8</a:t>
              </a:r>
            </a:p>
          </p:txBody>
        </p:sp>
        <p:sp>
          <p:nvSpPr>
            <p:cNvPr id="6168" name="Text Box 35"/>
            <p:cNvSpPr txBox="1">
              <a:spLocks noChangeArrowheads="1"/>
            </p:cNvSpPr>
            <p:nvPr/>
          </p:nvSpPr>
          <p:spPr bwMode="auto">
            <a:xfrm>
              <a:off x="1872" y="368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42</a:t>
              </a:r>
            </a:p>
          </p:txBody>
        </p:sp>
        <p:sp>
          <p:nvSpPr>
            <p:cNvPr id="6169" name="Text Box 36"/>
            <p:cNvSpPr txBox="1">
              <a:spLocks noChangeArrowheads="1"/>
            </p:cNvSpPr>
            <p:nvPr/>
          </p:nvSpPr>
          <p:spPr bwMode="auto">
            <a:xfrm>
              <a:off x="1152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18</a:t>
              </a:r>
            </a:p>
          </p:txBody>
        </p:sp>
      </p:grpSp>
      <p:grpSp>
        <p:nvGrpSpPr>
          <p:cNvPr id="6150" name="Group 46"/>
          <p:cNvGrpSpPr>
            <a:grpSpLocks/>
          </p:cNvGrpSpPr>
          <p:nvPr/>
        </p:nvGrpSpPr>
        <p:grpSpPr bwMode="auto">
          <a:xfrm>
            <a:off x="5105400" y="4648200"/>
            <a:ext cx="2895600" cy="1752600"/>
            <a:chOff x="3216" y="2928"/>
            <a:chExt cx="1824" cy="1104"/>
          </a:xfrm>
        </p:grpSpPr>
        <p:sp>
          <p:nvSpPr>
            <p:cNvPr id="6152" name="Oval 38"/>
            <p:cNvSpPr>
              <a:spLocks noChangeArrowheads="1"/>
            </p:cNvSpPr>
            <p:nvPr/>
          </p:nvSpPr>
          <p:spPr bwMode="auto">
            <a:xfrm>
              <a:off x="3216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53" name="Text Box 39"/>
            <p:cNvSpPr txBox="1">
              <a:spLocks noChangeArrowheads="1"/>
            </p:cNvSpPr>
            <p:nvPr/>
          </p:nvSpPr>
          <p:spPr bwMode="auto">
            <a:xfrm>
              <a:off x="3951" y="3062"/>
              <a:ext cx="753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lion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6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6154" name="Text Box 40"/>
            <p:cNvSpPr txBox="1">
              <a:spLocks noChangeArrowheads="1"/>
            </p:cNvSpPr>
            <p:nvPr/>
          </p:nvSpPr>
          <p:spPr bwMode="auto">
            <a:xfrm>
              <a:off x="3360" y="3120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cat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3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6155" name="Text Box 41"/>
            <p:cNvSpPr txBox="1">
              <a:spLocks noChangeArrowheads="1"/>
            </p:cNvSpPr>
            <p:nvPr/>
          </p:nvSpPr>
          <p:spPr bwMode="auto">
            <a:xfrm>
              <a:off x="3615" y="3686"/>
              <a:ext cx="104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walrus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</a:t>
              </a:r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6156" name="Text Box 42"/>
            <p:cNvSpPr txBox="1">
              <a:spLocks noChangeArrowheads="1"/>
            </p:cNvSpPr>
            <p:nvPr/>
          </p:nvSpPr>
          <p:spPr bwMode="auto">
            <a:xfrm>
              <a:off x="3855" y="3312"/>
              <a:ext cx="113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elephant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</a:t>
              </a:r>
              <a:r>
                <a:rPr lang="en-US" sz="2000">
                  <a:latin typeface="Courier New" pitchFamily="49" charset="0"/>
                </a:rPr>
                <a:t>6</a:t>
              </a:r>
            </a:p>
          </p:txBody>
        </p:sp>
        <p:sp>
          <p:nvSpPr>
            <p:cNvPr id="6157" name="Text Box 43"/>
            <p:cNvSpPr txBox="1">
              <a:spLocks noChangeArrowheads="1"/>
            </p:cNvSpPr>
            <p:nvPr/>
          </p:nvSpPr>
          <p:spPr bwMode="auto">
            <a:xfrm>
              <a:off x="3360" y="3494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dog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7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6158" name="Text Box 44"/>
            <p:cNvSpPr txBox="1">
              <a:spLocks noChangeArrowheads="1"/>
            </p:cNvSpPr>
            <p:nvPr/>
          </p:nvSpPr>
          <p:spPr bwMode="auto">
            <a:xfrm>
              <a:off x="4047" y="3504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elf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0</a:t>
              </a:r>
              <a:endParaRPr lang="en-US" sz="2000">
                <a:latin typeface="Courier New" pitchFamily="49" charset="0"/>
              </a:endParaRPr>
            </a:p>
          </p:txBody>
        </p:sp>
      </p:grpSp>
      <p:sp>
        <p:nvSpPr>
          <p:cNvPr id="530477" name="Text Box 45"/>
          <p:cNvSpPr txBox="1">
            <a:spLocks noChangeArrowheads="1"/>
          </p:cNvSpPr>
          <p:nvPr/>
        </p:nvSpPr>
        <p:spPr bwMode="auto">
          <a:xfrm>
            <a:off x="6119813" y="5257800"/>
            <a:ext cx="1804987" cy="396875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elephant</a:t>
            </a:r>
            <a:r>
              <a:rPr lang="en-US" sz="2000">
                <a:latin typeface="Courier New" pitchFamily="49" charset="0"/>
                <a:sym typeface="Wingdings" pitchFamily="2" charset="2"/>
              </a:rPr>
              <a:t></a:t>
            </a:r>
            <a:r>
              <a:rPr lang="en-US" sz="2000">
                <a:latin typeface="Courier New" pitchFamily="49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7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Java Set and Map</a:t>
            </a:r>
          </a:p>
        </p:txBody>
      </p:sp>
      <p:sp>
        <p:nvSpPr>
          <p:cNvPr id="524291" name="Rectangle 2051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>
              <a:defRPr/>
            </a:pPr>
            <a:r>
              <a:rPr lang="en-US" dirty="0"/>
              <a:t>Set = collection of unique values</a:t>
            </a:r>
          </a:p>
          <a:p>
            <a:pPr lvl="1">
              <a:defRPr/>
            </a:pPr>
            <a:r>
              <a:rPr lang="en-US" i="1" dirty="0"/>
              <a:t>is &lt;key&gt; there or not?</a:t>
            </a:r>
          </a:p>
          <a:p>
            <a:pPr>
              <a:defRPr/>
            </a:pPr>
            <a:r>
              <a:rPr lang="en-US" dirty="0"/>
              <a:t>Map = function from key to value</a:t>
            </a:r>
          </a:p>
          <a:p>
            <a:pPr lvl="1">
              <a:defRPr/>
            </a:pPr>
            <a:r>
              <a:rPr lang="en-US" i="1" dirty="0"/>
              <a:t>what is the value of &lt;key&gt;?</a:t>
            </a:r>
          </a:p>
          <a:p>
            <a:pPr>
              <a:defRPr/>
            </a:pPr>
            <a:r>
              <a:rPr lang="en-US" dirty="0"/>
              <a:t>Set extends Collection; Map does not</a:t>
            </a:r>
          </a:p>
          <a:p>
            <a:pPr>
              <a:defRPr/>
            </a:pPr>
            <a:r>
              <a:rPr lang="en-US" dirty="0"/>
              <a:t>Sets can be </a:t>
            </a:r>
            <a:r>
              <a:rPr lang="en-US" i="1" dirty="0"/>
              <a:t>implemented</a:t>
            </a:r>
            <a:r>
              <a:rPr lang="en-US" dirty="0"/>
              <a:t> with Maps</a:t>
            </a:r>
          </a:p>
          <a:p>
            <a:pPr lvl="1">
              <a:defRPr/>
            </a:pPr>
            <a:r>
              <a:rPr lang="en-US" dirty="0" err="1"/>
              <a:t>TreeSet</a:t>
            </a:r>
            <a:r>
              <a:rPr lang="en-US" dirty="0"/>
              <a:t> implemented using a </a:t>
            </a:r>
            <a:r>
              <a:rPr lang="en-US" dirty="0" err="1"/>
              <a:t>TreeMap</a:t>
            </a:r>
            <a:endParaRPr lang="en-US" dirty="0"/>
          </a:p>
          <a:p>
            <a:pPr lvl="1">
              <a:defRPr/>
            </a:pPr>
            <a:r>
              <a:rPr lang="en-US" dirty="0" err="1"/>
              <a:t>HashSet</a:t>
            </a:r>
            <a:r>
              <a:rPr lang="en-US" dirty="0"/>
              <a:t> implemented using a </a:t>
            </a:r>
            <a:r>
              <a:rPr lang="en-US" dirty="0" err="1"/>
              <a:t>HashMap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Set and Map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Set contains elements of a single type</a:t>
            </a:r>
          </a:p>
          <a:p>
            <a:pPr lvl="1">
              <a:defRPr/>
            </a:pPr>
            <a:r>
              <a:rPr lang="en-CA" dirty="0"/>
              <a:t>Set&lt;String&gt;, Set&lt;Integer&gt;, Set&lt;Student&gt;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public interface Set&lt;E&gt; extends Collection&lt;E&gt;, </a:t>
            </a:r>
            <a:r>
              <a:rPr lang="en-CA" dirty="0" err="1">
                <a:solidFill>
                  <a:srgbClr val="8C5032"/>
                </a:solidFill>
              </a:rPr>
              <a:t>Iterable</a:t>
            </a:r>
            <a:r>
              <a:rPr lang="en-CA" dirty="0">
                <a:solidFill>
                  <a:srgbClr val="8C5032"/>
                </a:solidFill>
              </a:rPr>
              <a:t>&lt;E&gt;</a:t>
            </a:r>
          </a:p>
          <a:p>
            <a:pPr>
              <a:defRPr/>
            </a:pPr>
            <a:r>
              <a:rPr lang="en-CA" dirty="0"/>
              <a:t>Map needs two types: key and value</a:t>
            </a:r>
          </a:p>
          <a:p>
            <a:pPr lvl="1">
              <a:defRPr/>
            </a:pPr>
            <a:r>
              <a:rPr lang="en-CA" dirty="0"/>
              <a:t>Map&lt;String, Integer&gt;, Map&lt;String, Student&gt;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public interface Map&lt;K, V&gt;</a:t>
            </a:r>
          </a:p>
          <a:p>
            <a:pPr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Map and Set Application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Simple web page search engine</a:t>
            </a:r>
          </a:p>
          <a:p>
            <a:pPr lvl="1">
              <a:defRPr/>
            </a:pPr>
            <a:r>
              <a:rPr lang="en-US" dirty="0"/>
              <a:t>maintains a Map&lt;String, Set&lt;URL&gt; &gt;</a:t>
            </a:r>
          </a:p>
          <a:p>
            <a:pPr lvl="1">
              <a:defRPr/>
            </a:pPr>
            <a:r>
              <a:rPr lang="en-US" dirty="0"/>
              <a:t>key string = search word (“nonmonotonic”)</a:t>
            </a:r>
          </a:p>
          <a:p>
            <a:pPr lvl="1">
              <a:defRPr/>
            </a:pPr>
            <a:r>
              <a:rPr lang="en-US" dirty="0"/>
              <a:t>Set&lt;URL&gt; = web pages containing that word</a:t>
            </a:r>
          </a:p>
          <a:p>
            <a:pPr>
              <a:defRPr/>
            </a:pPr>
            <a:r>
              <a:rPr lang="en-US" dirty="0"/>
              <a:t>Multi-term search uses set intersection</a:t>
            </a:r>
          </a:p>
          <a:p>
            <a:pPr lvl="1">
              <a:defRPr/>
            </a:pPr>
            <a:r>
              <a:rPr lang="en-US" dirty="0"/>
              <a:t>set of pages with “nonmonotonic” = s1</a:t>
            </a:r>
          </a:p>
          <a:p>
            <a:pPr lvl="1">
              <a:defRPr/>
            </a:pPr>
            <a:r>
              <a:rPr lang="en-US" dirty="0"/>
              <a:t>set of pages with “reasoning” = s2</a:t>
            </a:r>
          </a:p>
          <a:p>
            <a:pPr lvl="1">
              <a:defRPr/>
            </a:pPr>
            <a:r>
              <a:rPr lang="en-US" dirty="0"/>
              <a:t>s1 intersect s2 = set of pages with both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6loops">
  <a:themeElements>
    <a:clrScheme name="">
      <a:dk1>
        <a:srgbClr val="000000"/>
      </a:dk1>
      <a:lt1>
        <a:srgbClr val="FFFFFF"/>
      </a:lt1>
      <a:dk2>
        <a:srgbClr val="CF0E30"/>
      </a:dk2>
      <a:lt2>
        <a:srgbClr val="FFFFFF"/>
      </a:lt2>
      <a:accent1>
        <a:srgbClr val="114FFB"/>
      </a:accent1>
      <a:accent2>
        <a:srgbClr val="FC0128"/>
      </a:accent2>
      <a:accent3>
        <a:srgbClr val="E4AAAD"/>
      </a:accent3>
      <a:accent4>
        <a:srgbClr val="DADADA"/>
      </a:accent4>
      <a:accent5>
        <a:srgbClr val="AAB2FD"/>
      </a:accent5>
      <a:accent6>
        <a:srgbClr val="E40123"/>
      </a:accent6>
      <a:hlink>
        <a:srgbClr val="00DFCA"/>
      </a:hlink>
      <a:folHlink>
        <a:srgbClr val="F76681"/>
      </a:folHlink>
    </a:clrScheme>
    <a:fontScheme name="06loop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06loop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6loop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2021-04-LinkedBags</Template>
  <TotalTime>105971418</TotalTime>
  <Pages>31</Pages>
  <Words>3333</Words>
  <Application>Microsoft Office PowerPoint</Application>
  <PresentationFormat>On-screen Show (4:3)</PresentationFormat>
  <Paragraphs>801</Paragraphs>
  <Slides>50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Courier New</vt:lpstr>
      <vt:lpstr>Symbol</vt:lpstr>
      <vt:lpstr>Times New Roman</vt:lpstr>
      <vt:lpstr>Wingdings</vt:lpstr>
      <vt:lpstr>06loops</vt:lpstr>
      <vt:lpstr>Set Implementations</vt:lpstr>
      <vt:lpstr>Outline</vt:lpstr>
      <vt:lpstr>Lists vs. Sets</vt:lpstr>
      <vt:lpstr>Container Types</vt:lpstr>
      <vt:lpstr>Container Types</vt:lpstr>
      <vt:lpstr>Associative Containers</vt:lpstr>
      <vt:lpstr>Java Set and Map</vt:lpstr>
      <vt:lpstr>Set and Map Interfaces</vt:lpstr>
      <vt:lpstr>Map and Set Application</vt:lpstr>
      <vt:lpstr>Set Element Order</vt:lpstr>
      <vt:lpstr>Implementing Sets</vt:lpstr>
      <vt:lpstr>Hash Table Operations</vt:lpstr>
      <vt:lpstr>Hash Table Class</vt:lpstr>
      <vt:lpstr>Simple-Minded Structure</vt:lpstr>
      <vt:lpstr>Simple-Minded Structure</vt:lpstr>
      <vt:lpstr>Large Key Spaces</vt:lpstr>
      <vt:lpstr>Hash Table Idea</vt:lpstr>
      <vt:lpstr>Hashing</vt:lpstr>
      <vt:lpstr>Note on Hash Table Size</vt:lpstr>
      <vt:lpstr>Note on Hashing Function</vt:lpstr>
      <vt:lpstr>add(E item)</vt:lpstr>
      <vt:lpstr>Hashing Exercise</vt:lpstr>
      <vt:lpstr>Collisions</vt:lpstr>
      <vt:lpstr>Collision Frequency</vt:lpstr>
      <vt:lpstr>Collision Frequency</vt:lpstr>
      <vt:lpstr>Dealing with Collisions</vt:lpstr>
      <vt:lpstr>Open Addressing</vt:lpstr>
      <vt:lpstr>Open Addressing</vt:lpstr>
      <vt:lpstr>add(E item)</vt:lpstr>
      <vt:lpstr>add(E item)</vt:lpstr>
      <vt:lpstr>Quadratic contains(E item)</vt:lpstr>
      <vt:lpstr>Chained Hash Tables</vt:lpstr>
      <vt:lpstr>Chained Hash Table Class</vt:lpstr>
      <vt:lpstr>Chained Hash Table Constructor</vt:lpstr>
      <vt:lpstr>Insert and Find in Chained HTs</vt:lpstr>
      <vt:lpstr>Chained Hashing Exercise</vt:lpstr>
      <vt:lpstr>Complexity</vt:lpstr>
      <vt:lpstr>Load Factor</vt:lpstr>
      <vt:lpstr>Rehashing</vt:lpstr>
      <vt:lpstr>Rehashing</vt:lpstr>
      <vt:lpstr>Rehashing</vt:lpstr>
      <vt:lpstr>Average Cost of Rehashing</vt:lpstr>
      <vt:lpstr>Generating a Hash Code</vt:lpstr>
      <vt:lpstr>Sample Map Application</vt:lpstr>
      <vt:lpstr>Deletion from HashTables</vt:lpstr>
      <vt:lpstr>Deletion from Hash Tables</vt:lpstr>
      <vt:lpstr>Deletion from Hash Tables</vt:lpstr>
      <vt:lpstr>Java Class Optional</vt:lpstr>
      <vt:lpstr>Exercise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Looping</dc:title>
  <dc:creator>Mark</dc:creator>
  <cp:lastModifiedBy>Mark Young</cp:lastModifiedBy>
  <cp:revision>112</cp:revision>
  <cp:lastPrinted>1601-01-01T00:00:00Z</cp:lastPrinted>
  <dcterms:created xsi:type="dcterms:W3CDTF">1998-05-26T02:22:10Z</dcterms:created>
  <dcterms:modified xsi:type="dcterms:W3CDTF">2026-03-11T18:35:00Z</dcterms:modified>
</cp:coreProperties>
</file>