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40"/>
  </p:notesMasterIdLst>
  <p:handoutMasterIdLst>
    <p:handoutMasterId r:id="rId41"/>
  </p:handoutMasterIdLst>
  <p:sldIdLst>
    <p:sldId id="256" r:id="rId5"/>
    <p:sldId id="527" r:id="rId6"/>
    <p:sldId id="528" r:id="rId7"/>
    <p:sldId id="546" r:id="rId8"/>
    <p:sldId id="547" r:id="rId9"/>
    <p:sldId id="548" r:id="rId10"/>
    <p:sldId id="549" r:id="rId11"/>
    <p:sldId id="550" r:id="rId12"/>
    <p:sldId id="551" r:id="rId13"/>
    <p:sldId id="552" r:id="rId14"/>
    <p:sldId id="553" r:id="rId15"/>
    <p:sldId id="554" r:id="rId16"/>
    <p:sldId id="555" r:id="rId17"/>
    <p:sldId id="556" r:id="rId18"/>
    <p:sldId id="562" r:id="rId19"/>
    <p:sldId id="565" r:id="rId20"/>
    <p:sldId id="557" r:id="rId21"/>
    <p:sldId id="558" r:id="rId22"/>
    <p:sldId id="559" r:id="rId23"/>
    <p:sldId id="560" r:id="rId24"/>
    <p:sldId id="563" r:id="rId25"/>
    <p:sldId id="564" r:id="rId26"/>
    <p:sldId id="651" r:id="rId27"/>
    <p:sldId id="626" r:id="rId28"/>
    <p:sldId id="642" r:id="rId29"/>
    <p:sldId id="643" r:id="rId30"/>
    <p:sldId id="644" r:id="rId31"/>
    <p:sldId id="645" r:id="rId32"/>
    <p:sldId id="652" r:id="rId33"/>
    <p:sldId id="646" r:id="rId34"/>
    <p:sldId id="647" r:id="rId35"/>
    <p:sldId id="648" r:id="rId36"/>
    <p:sldId id="649" r:id="rId37"/>
    <p:sldId id="650" r:id="rId38"/>
    <p:sldId id="493" r:id="rId39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6D3A"/>
    <a:srgbClr val="FFFFCC"/>
    <a:srgbClr val="FFFF00"/>
    <a:srgbClr val="000041"/>
    <a:srgbClr val="FF0041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62AA8-1DB4-4F81-9278-4448079129D3}" v="1" dt="2024-01-30T16:17:13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35" autoAdjust="0"/>
    <p:restoredTop sz="90929"/>
  </p:normalViewPr>
  <p:slideViewPr>
    <p:cSldViewPr>
      <p:cViewPr varScale="1">
        <p:scale>
          <a:sx n="102" d="100"/>
          <a:sy n="102" d="100"/>
        </p:scale>
        <p:origin x="160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Young" userId="055a4c4f-05b9-4cd6-bda8-0cc88b7b58d3" providerId="ADAL" clId="{0EA62AA8-1DB4-4F81-9278-4448079129D3}"/>
    <pc:docChg chg="delSld modSld">
      <pc:chgData name="Mark Young" userId="055a4c4f-05b9-4cd6-bda8-0cc88b7b58d3" providerId="ADAL" clId="{0EA62AA8-1DB4-4F81-9278-4448079129D3}" dt="2024-01-30T16:22:54.919" v="43" actId="207"/>
      <pc:docMkLst>
        <pc:docMk/>
      </pc:docMkLst>
      <pc:sldChg chg="modSp mod">
        <pc:chgData name="Mark Young" userId="055a4c4f-05b9-4cd6-bda8-0cc88b7b58d3" providerId="ADAL" clId="{0EA62AA8-1DB4-4F81-9278-4448079129D3}" dt="2024-01-30T16:17:32.674" v="18" actId="20577"/>
        <pc:sldMkLst>
          <pc:docMk/>
          <pc:sldMk cId="0" sldId="256"/>
        </pc:sldMkLst>
        <pc:spChg chg="mod">
          <ac:chgData name="Mark Young" userId="055a4c4f-05b9-4cd6-bda8-0cc88b7b58d3" providerId="ADAL" clId="{0EA62AA8-1DB4-4F81-9278-4448079129D3}" dt="2024-01-30T16:17:32.674" v="18" actId="20577"/>
          <ac:spMkLst>
            <pc:docMk/>
            <pc:sldMk cId="0" sldId="256"/>
            <ac:spMk id="4100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8:14.215" v="21" actId="207"/>
        <pc:sldMkLst>
          <pc:docMk/>
          <pc:sldMk cId="0" sldId="546"/>
        </pc:sldMkLst>
        <pc:spChg chg="mod">
          <ac:chgData name="Mark Young" userId="055a4c4f-05b9-4cd6-bda8-0cc88b7b58d3" providerId="ADAL" clId="{0EA62AA8-1DB4-4F81-9278-4448079129D3}" dt="2024-01-30T16:18:14.215" v="21" actId="207"/>
          <ac:spMkLst>
            <pc:docMk/>
            <pc:sldMk cId="0" sldId="546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8:36.289" v="23" actId="207"/>
        <pc:sldMkLst>
          <pc:docMk/>
          <pc:sldMk cId="0" sldId="547"/>
        </pc:sldMkLst>
        <pc:spChg chg="mod">
          <ac:chgData name="Mark Young" userId="055a4c4f-05b9-4cd6-bda8-0cc88b7b58d3" providerId="ADAL" clId="{0EA62AA8-1DB4-4F81-9278-4448079129D3}" dt="2024-01-30T16:18:36.289" v="23" actId="207"/>
          <ac:spMkLst>
            <pc:docMk/>
            <pc:sldMk cId="0" sldId="547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8:54.973" v="24" actId="207"/>
        <pc:sldMkLst>
          <pc:docMk/>
          <pc:sldMk cId="0" sldId="548"/>
        </pc:sldMkLst>
        <pc:spChg chg="mod">
          <ac:chgData name="Mark Young" userId="055a4c4f-05b9-4cd6-bda8-0cc88b7b58d3" providerId="ADAL" clId="{0EA62AA8-1DB4-4F81-9278-4448079129D3}" dt="2024-01-30T16:18:54.973" v="24" actId="207"/>
          <ac:spMkLst>
            <pc:docMk/>
            <pc:sldMk cId="0" sldId="548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9:07.230" v="26" actId="207"/>
        <pc:sldMkLst>
          <pc:docMk/>
          <pc:sldMk cId="0" sldId="549"/>
        </pc:sldMkLst>
        <pc:spChg chg="mod">
          <ac:chgData name="Mark Young" userId="055a4c4f-05b9-4cd6-bda8-0cc88b7b58d3" providerId="ADAL" clId="{0EA62AA8-1DB4-4F81-9278-4448079129D3}" dt="2024-01-30T16:19:07.230" v="26" actId="207"/>
          <ac:spMkLst>
            <pc:docMk/>
            <pc:sldMk cId="0" sldId="549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9:24.615" v="29" actId="208"/>
        <pc:sldMkLst>
          <pc:docMk/>
          <pc:sldMk cId="0" sldId="550"/>
        </pc:sldMkLst>
        <pc:spChg chg="mod">
          <ac:chgData name="Mark Young" userId="055a4c4f-05b9-4cd6-bda8-0cc88b7b58d3" providerId="ADAL" clId="{0EA62AA8-1DB4-4F81-9278-4448079129D3}" dt="2024-01-30T16:19:18.259" v="28" actId="207"/>
          <ac:spMkLst>
            <pc:docMk/>
            <pc:sldMk cId="0" sldId="550"/>
            <ac:spMk id="3" creationId="{00000000-0000-0000-0000-000000000000}"/>
          </ac:spMkLst>
        </pc:spChg>
        <pc:cxnChg chg="mod">
          <ac:chgData name="Mark Young" userId="055a4c4f-05b9-4cd6-bda8-0cc88b7b58d3" providerId="ADAL" clId="{0EA62AA8-1DB4-4F81-9278-4448079129D3}" dt="2024-01-30T16:19:24.615" v="29" actId="208"/>
          <ac:cxnSpMkLst>
            <pc:docMk/>
            <pc:sldMk cId="0" sldId="550"/>
            <ac:cxnSpMk id="36873" creationId="{00000000-0000-0000-0000-000000000000}"/>
          </ac:cxnSpMkLst>
        </pc:cxnChg>
        <pc:cxnChg chg="mod">
          <ac:chgData name="Mark Young" userId="055a4c4f-05b9-4cd6-bda8-0cc88b7b58d3" providerId="ADAL" clId="{0EA62AA8-1DB4-4F81-9278-4448079129D3}" dt="2024-01-30T16:19:24.615" v="29" actId="208"/>
          <ac:cxnSpMkLst>
            <pc:docMk/>
            <pc:sldMk cId="0" sldId="550"/>
            <ac:cxnSpMk id="36874" creationId="{00000000-0000-0000-0000-000000000000}"/>
          </ac:cxnSpMkLst>
        </pc:cxnChg>
        <pc:cxnChg chg="mod">
          <ac:chgData name="Mark Young" userId="055a4c4f-05b9-4cd6-bda8-0cc88b7b58d3" providerId="ADAL" clId="{0EA62AA8-1DB4-4F81-9278-4448079129D3}" dt="2024-01-30T16:19:24.615" v="29" actId="208"/>
          <ac:cxnSpMkLst>
            <pc:docMk/>
            <pc:sldMk cId="0" sldId="550"/>
            <ac:cxnSpMk id="36875" creationId="{00000000-0000-0000-0000-000000000000}"/>
          </ac:cxnSpMkLst>
        </pc:cxnChg>
        <pc:cxnChg chg="mod">
          <ac:chgData name="Mark Young" userId="055a4c4f-05b9-4cd6-bda8-0cc88b7b58d3" providerId="ADAL" clId="{0EA62AA8-1DB4-4F81-9278-4448079129D3}" dt="2024-01-30T16:19:24.615" v="29" actId="208"/>
          <ac:cxnSpMkLst>
            <pc:docMk/>
            <pc:sldMk cId="0" sldId="550"/>
            <ac:cxnSpMk id="36876" creationId="{00000000-0000-0000-0000-000000000000}"/>
          </ac:cxnSpMkLst>
        </pc:cxnChg>
      </pc:sldChg>
      <pc:sldChg chg="modSp mod">
        <pc:chgData name="Mark Young" userId="055a4c4f-05b9-4cd6-bda8-0cc88b7b58d3" providerId="ADAL" clId="{0EA62AA8-1DB4-4F81-9278-4448079129D3}" dt="2024-01-30T16:19:32.143" v="30" actId="207"/>
        <pc:sldMkLst>
          <pc:docMk/>
          <pc:sldMk cId="0" sldId="551"/>
        </pc:sldMkLst>
        <pc:spChg chg="mod">
          <ac:chgData name="Mark Young" userId="055a4c4f-05b9-4cd6-bda8-0cc88b7b58d3" providerId="ADAL" clId="{0EA62AA8-1DB4-4F81-9278-4448079129D3}" dt="2024-01-30T16:19:32.143" v="30" actId="207"/>
          <ac:spMkLst>
            <pc:docMk/>
            <pc:sldMk cId="0" sldId="551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9:47.610" v="31" actId="207"/>
        <pc:sldMkLst>
          <pc:docMk/>
          <pc:sldMk cId="0" sldId="552"/>
        </pc:sldMkLst>
        <pc:spChg chg="mod">
          <ac:chgData name="Mark Young" userId="055a4c4f-05b9-4cd6-bda8-0cc88b7b58d3" providerId="ADAL" clId="{0EA62AA8-1DB4-4F81-9278-4448079129D3}" dt="2024-01-30T16:19:47.610" v="31" actId="207"/>
          <ac:spMkLst>
            <pc:docMk/>
            <pc:sldMk cId="0" sldId="552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19:58.559" v="33" actId="207"/>
        <pc:sldMkLst>
          <pc:docMk/>
          <pc:sldMk cId="0" sldId="553"/>
        </pc:sldMkLst>
        <pc:spChg chg="mod">
          <ac:chgData name="Mark Young" userId="055a4c4f-05b9-4cd6-bda8-0cc88b7b58d3" providerId="ADAL" clId="{0EA62AA8-1DB4-4F81-9278-4448079129D3}" dt="2024-01-30T16:19:58.559" v="33" actId="207"/>
          <ac:spMkLst>
            <pc:docMk/>
            <pc:sldMk cId="0" sldId="553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20:34.936" v="35" actId="207"/>
        <pc:sldMkLst>
          <pc:docMk/>
          <pc:sldMk cId="0" sldId="554"/>
        </pc:sldMkLst>
        <pc:spChg chg="mod">
          <ac:chgData name="Mark Young" userId="055a4c4f-05b9-4cd6-bda8-0cc88b7b58d3" providerId="ADAL" clId="{0EA62AA8-1DB4-4F81-9278-4448079129D3}" dt="2024-01-30T16:20:34.936" v="35" actId="207"/>
          <ac:spMkLst>
            <pc:docMk/>
            <pc:sldMk cId="0" sldId="554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20:52.642" v="36" actId="207"/>
        <pc:sldMkLst>
          <pc:docMk/>
          <pc:sldMk cId="0" sldId="555"/>
        </pc:sldMkLst>
        <pc:spChg chg="mod">
          <ac:chgData name="Mark Young" userId="055a4c4f-05b9-4cd6-bda8-0cc88b7b58d3" providerId="ADAL" clId="{0EA62AA8-1DB4-4F81-9278-4448079129D3}" dt="2024-01-30T16:20:52.642" v="36" actId="207"/>
          <ac:spMkLst>
            <pc:docMk/>
            <pc:sldMk cId="0" sldId="555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22:07.454" v="40" actId="207"/>
        <pc:sldMkLst>
          <pc:docMk/>
          <pc:sldMk cId="0" sldId="557"/>
        </pc:sldMkLst>
        <pc:spChg chg="mod">
          <ac:chgData name="Mark Young" userId="055a4c4f-05b9-4cd6-bda8-0cc88b7b58d3" providerId="ADAL" clId="{0EA62AA8-1DB4-4F81-9278-4448079129D3}" dt="2024-01-30T16:22:07.454" v="40" actId="207"/>
          <ac:spMkLst>
            <pc:docMk/>
            <pc:sldMk cId="0" sldId="557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22:17.126" v="41" actId="207"/>
        <pc:sldMkLst>
          <pc:docMk/>
          <pc:sldMk cId="0" sldId="558"/>
        </pc:sldMkLst>
        <pc:spChg chg="mod">
          <ac:chgData name="Mark Young" userId="055a4c4f-05b9-4cd6-bda8-0cc88b7b58d3" providerId="ADAL" clId="{0EA62AA8-1DB4-4F81-9278-4448079129D3}" dt="2024-01-30T16:22:17.126" v="41" actId="207"/>
          <ac:spMkLst>
            <pc:docMk/>
            <pc:sldMk cId="0" sldId="558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0EA62AA8-1DB4-4F81-9278-4448079129D3}" dt="2024-01-30T16:21:20.931" v="37" actId="207"/>
        <pc:sldMkLst>
          <pc:docMk/>
          <pc:sldMk cId="643333185" sldId="562"/>
        </pc:sldMkLst>
        <pc:spChg chg="mod">
          <ac:chgData name="Mark Young" userId="055a4c4f-05b9-4cd6-bda8-0cc88b7b58d3" providerId="ADAL" clId="{0EA62AA8-1DB4-4F81-9278-4448079129D3}" dt="2024-01-30T16:21:20.931" v="37" actId="207"/>
          <ac:spMkLst>
            <pc:docMk/>
            <pc:sldMk cId="643333185" sldId="562"/>
            <ac:spMk id="3" creationId="{373DF7CC-58EF-49FB-9D75-F77FF8BB82D7}"/>
          </ac:spMkLst>
        </pc:spChg>
      </pc:sldChg>
      <pc:sldChg chg="modSp mod">
        <pc:chgData name="Mark Young" userId="055a4c4f-05b9-4cd6-bda8-0cc88b7b58d3" providerId="ADAL" clId="{0EA62AA8-1DB4-4F81-9278-4448079129D3}" dt="2024-01-30T16:22:54.919" v="43" actId="207"/>
        <pc:sldMkLst>
          <pc:docMk/>
          <pc:sldMk cId="4027173369" sldId="563"/>
        </pc:sldMkLst>
        <pc:spChg chg="mod">
          <ac:chgData name="Mark Young" userId="055a4c4f-05b9-4cd6-bda8-0cc88b7b58d3" providerId="ADAL" clId="{0EA62AA8-1DB4-4F81-9278-4448079129D3}" dt="2024-01-30T16:22:54.919" v="43" actId="207"/>
          <ac:spMkLst>
            <pc:docMk/>
            <pc:sldMk cId="4027173369" sldId="563"/>
            <ac:spMk id="3" creationId="{1ECA38A4-8929-4CAC-807F-2AA757558563}"/>
          </ac:spMkLst>
        </pc:spChg>
      </pc:sldChg>
      <pc:sldChg chg="modSp mod">
        <pc:chgData name="Mark Young" userId="055a4c4f-05b9-4cd6-bda8-0cc88b7b58d3" providerId="ADAL" clId="{0EA62AA8-1DB4-4F81-9278-4448079129D3}" dt="2024-01-30T16:21:40.318" v="39" actId="207"/>
        <pc:sldMkLst>
          <pc:docMk/>
          <pc:sldMk cId="3282957826" sldId="565"/>
        </pc:sldMkLst>
        <pc:spChg chg="mod">
          <ac:chgData name="Mark Young" userId="055a4c4f-05b9-4cd6-bda8-0cc88b7b58d3" providerId="ADAL" clId="{0EA62AA8-1DB4-4F81-9278-4448079129D3}" dt="2024-01-30T16:21:40.318" v="39" actId="207"/>
          <ac:spMkLst>
            <pc:docMk/>
            <pc:sldMk cId="3282957826" sldId="565"/>
            <ac:spMk id="3" creationId="{373DF7CC-58EF-49FB-9D75-F77FF8BB82D7}"/>
          </ac:spMkLst>
        </pc:spChg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20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30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31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46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87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97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98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699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0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1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2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3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4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5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6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7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8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09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0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1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2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3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4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6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7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18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744672604" sldId="721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2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3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4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5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6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7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8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0" sldId="729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1101459712" sldId="730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2697466804" sldId="731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1783324539" sldId="732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764424354" sldId="733"/>
        </pc:sldMkLst>
      </pc:sldChg>
      <pc:sldChg chg="del">
        <pc:chgData name="Mark Young" userId="055a4c4f-05b9-4cd6-bda8-0cc88b7b58d3" providerId="ADAL" clId="{0EA62AA8-1DB4-4F81-9278-4448079129D3}" dt="2024-01-30T16:17:22.013" v="0" actId="47"/>
        <pc:sldMkLst>
          <pc:docMk/>
          <pc:sldMk cId="1527062851" sldId="73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CA" altLang="en-US" dirty="0"/>
              <a:t>A is an IE, and so must implement: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/>
              <a:t>what() – because it's an 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/>
              <a:t>is() – because every IE is an 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 err="1"/>
              <a:t>howMany</a:t>
            </a:r>
            <a:r>
              <a:rPr lang="en-CA" altLang="en-US" dirty="0"/>
              <a:t>() – because every IE is an IB</a:t>
            </a:r>
          </a:p>
          <a:p>
            <a:endParaRPr lang="en-CA" altLang="en-US" dirty="0"/>
          </a:p>
          <a:p>
            <a:r>
              <a:rPr lang="en-CA" altLang="en-US" dirty="0"/>
              <a:t>B is an ID, and so must implement: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/>
              <a:t>is() – because every ID is an 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 err="1"/>
              <a:t>whatKind</a:t>
            </a:r>
            <a:r>
              <a:rPr lang="en-CA" altLang="en-US" dirty="0"/>
              <a:t>() – because every ID is an 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 err="1"/>
              <a:t>howMany</a:t>
            </a:r>
            <a:r>
              <a:rPr lang="en-CA" altLang="en-US" dirty="0"/>
              <a:t>() – because every IC is an IB</a:t>
            </a:r>
          </a:p>
          <a:p>
            <a:endParaRPr lang="en-CA" altLang="en-US" dirty="0"/>
          </a:p>
          <a:p>
            <a:r>
              <a:rPr lang="en-CA" altLang="en-US" dirty="0"/>
              <a:t>C is an IA and IB, and so must implement: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/>
              <a:t>is() – because it's an 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altLang="en-US" dirty="0" err="1"/>
              <a:t>howMany</a:t>
            </a:r>
            <a:r>
              <a:rPr lang="en-CA" altLang="en-US"/>
              <a:t>() – because it's an IB</a:t>
            </a:r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648302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24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41C20-83EB-4FF1-A83C-5C0E69453F5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DBB19-5E48-4D65-BD2B-E2190CA798A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DBE43-A372-4806-B94C-735C6FF5B16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33766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2548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0054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bg2"/>
                </a:solidFill>
                <a:effectLst/>
              </a:defRPr>
            </a:lvl1pPr>
            <a:lvl2pPr>
              <a:buClr>
                <a:schemeClr val="accent1"/>
              </a:buClr>
              <a:buFont typeface="Wingdings" pitchFamily="2" charset="2"/>
              <a:buChar char=""/>
              <a:defRPr>
                <a:solidFill>
                  <a:schemeClr val="bg2"/>
                </a:solidFill>
                <a:effectLst/>
              </a:defRPr>
            </a:lvl2pPr>
            <a:lvl3pPr>
              <a:buClr>
                <a:schemeClr val="accent1"/>
              </a:buClr>
              <a:buFont typeface="Times New Roman" pitchFamily="18" charset="0"/>
              <a:buChar char="»"/>
              <a:defRPr>
                <a:solidFill>
                  <a:schemeClr val="bg2"/>
                </a:solidFill>
                <a:effectLst/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>
                <a:solidFill>
                  <a:schemeClr val="bg2"/>
                </a:solidFill>
                <a:effectLst/>
              </a:defRPr>
            </a:lvl4pPr>
            <a:lvl5pPr>
              <a:buClr>
                <a:schemeClr val="accent1"/>
              </a:buClr>
              <a:buFont typeface="Times New Roman" pitchFamily="18" charset="0"/>
              <a:buChar char="−"/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effectLst/>
              </a:defRPr>
            </a:lvl1pPr>
            <a:lvl2pPr>
              <a:defRPr sz="2800">
                <a:solidFill>
                  <a:schemeClr val="bg2"/>
                </a:solidFill>
                <a:effectLst/>
              </a:defRPr>
            </a:lvl2pPr>
            <a:lvl3pPr>
              <a:defRPr sz="2400">
                <a:solidFill>
                  <a:schemeClr val="bg2"/>
                </a:solidFill>
                <a:effectLst/>
              </a:defRPr>
            </a:lvl3pPr>
            <a:lvl4pPr>
              <a:defRPr sz="2000">
                <a:solidFill>
                  <a:schemeClr val="bg2"/>
                </a:solidFill>
                <a:effectLst/>
              </a:defRPr>
            </a:lvl4pPr>
            <a:lvl5pPr>
              <a:defRPr sz="2000">
                <a:solidFill>
                  <a:schemeClr val="bg2"/>
                </a:solidFill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385888"/>
            <a:ext cx="8364538" cy="290512"/>
            <a:chOff x="0" y="873"/>
            <a:chExt cx="5269" cy="18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5146" y="873"/>
              <a:ext cx="123" cy="182"/>
              <a:chOff x="5146" y="873"/>
              <a:chExt cx="123" cy="182"/>
            </a:xfrm>
          </p:grpSpPr>
          <p:sp>
            <p:nvSpPr>
              <p:cNvPr id="1044" name="Rectangle 4"/>
              <p:cNvSpPr>
                <a:spLocks noChangeArrowheads="1"/>
              </p:cNvSpPr>
              <p:nvPr/>
            </p:nvSpPr>
            <p:spPr bwMode="auto">
              <a:xfrm>
                <a:off x="5240" y="873"/>
                <a:ext cx="2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5" name="Rectangle 5"/>
              <p:cNvSpPr>
                <a:spLocks noChangeArrowheads="1"/>
              </p:cNvSpPr>
              <p:nvPr/>
            </p:nvSpPr>
            <p:spPr bwMode="auto">
              <a:xfrm>
                <a:off x="5146" y="873"/>
                <a:ext cx="5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836" y="873"/>
              <a:ext cx="263" cy="182"/>
              <a:chOff x="4836" y="873"/>
              <a:chExt cx="263" cy="182"/>
            </a:xfrm>
          </p:grpSpPr>
          <p:sp>
            <p:nvSpPr>
              <p:cNvPr id="1042" name="Rectangle 7"/>
              <p:cNvSpPr>
                <a:spLocks noChangeArrowheads="1"/>
              </p:cNvSpPr>
              <p:nvPr/>
            </p:nvSpPr>
            <p:spPr bwMode="auto">
              <a:xfrm>
                <a:off x="5006" y="873"/>
                <a:ext cx="93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3" name="Rectangle 8"/>
              <p:cNvSpPr>
                <a:spLocks noChangeArrowheads="1"/>
              </p:cNvSpPr>
              <p:nvPr/>
            </p:nvSpPr>
            <p:spPr bwMode="auto">
              <a:xfrm>
                <a:off x="4836" y="873"/>
                <a:ext cx="127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1" name="Group 9"/>
            <p:cNvGrpSpPr>
              <a:grpSpLocks/>
            </p:cNvGrpSpPr>
            <p:nvPr/>
          </p:nvGrpSpPr>
          <p:grpSpPr bwMode="auto">
            <a:xfrm>
              <a:off x="4407" y="873"/>
              <a:ext cx="386" cy="182"/>
              <a:chOff x="4407" y="873"/>
              <a:chExt cx="386" cy="182"/>
            </a:xfrm>
          </p:grpSpPr>
          <p:sp>
            <p:nvSpPr>
              <p:cNvPr id="1040" name="Rectangle 10"/>
              <p:cNvSpPr>
                <a:spLocks noChangeArrowheads="1"/>
              </p:cNvSpPr>
              <p:nvPr/>
            </p:nvSpPr>
            <p:spPr bwMode="auto">
              <a:xfrm>
                <a:off x="4639" y="873"/>
                <a:ext cx="154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1" name="Rectangle 11"/>
              <p:cNvSpPr>
                <a:spLocks noChangeArrowheads="1"/>
              </p:cNvSpPr>
              <p:nvPr/>
            </p:nvSpPr>
            <p:spPr bwMode="auto">
              <a:xfrm>
                <a:off x="4407" y="873"/>
                <a:ext cx="189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3176" y="873"/>
              <a:ext cx="1188" cy="183"/>
              <a:chOff x="3176" y="873"/>
              <a:chExt cx="1188" cy="183"/>
            </a:xfrm>
          </p:grpSpPr>
          <p:sp>
            <p:nvSpPr>
              <p:cNvPr id="1036" name="Rectangle 13"/>
              <p:cNvSpPr>
                <a:spLocks noChangeArrowheads="1"/>
              </p:cNvSpPr>
              <p:nvPr/>
            </p:nvSpPr>
            <p:spPr bwMode="auto">
              <a:xfrm>
                <a:off x="4146" y="873"/>
                <a:ext cx="218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7" name="Rectangle 14"/>
              <p:cNvSpPr>
                <a:spLocks noChangeArrowheads="1"/>
              </p:cNvSpPr>
              <p:nvPr/>
            </p:nvSpPr>
            <p:spPr bwMode="auto">
              <a:xfrm>
                <a:off x="3855" y="873"/>
                <a:ext cx="249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8" name="Rectangle 15"/>
              <p:cNvSpPr>
                <a:spLocks noChangeArrowheads="1"/>
              </p:cNvSpPr>
              <p:nvPr/>
            </p:nvSpPr>
            <p:spPr bwMode="auto">
              <a:xfrm>
                <a:off x="3530" y="873"/>
                <a:ext cx="283" cy="183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9" name="Rectangle 16"/>
              <p:cNvSpPr>
                <a:spLocks noChangeArrowheads="1"/>
              </p:cNvSpPr>
              <p:nvPr/>
            </p:nvSpPr>
            <p:spPr bwMode="auto">
              <a:xfrm>
                <a:off x="3176" y="873"/>
                <a:ext cx="313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/>
          </p:nvGrpSpPr>
          <p:grpSpPr bwMode="auto">
            <a:xfrm>
              <a:off x="0" y="873"/>
              <a:ext cx="3136" cy="182"/>
              <a:chOff x="0" y="873"/>
              <a:chExt cx="3136" cy="182"/>
            </a:xfrm>
          </p:grpSpPr>
          <p:sp>
            <p:nvSpPr>
              <p:cNvPr id="1034" name="Rectangle 18"/>
              <p:cNvSpPr>
                <a:spLocks noChangeArrowheads="1"/>
              </p:cNvSpPr>
              <p:nvPr/>
            </p:nvSpPr>
            <p:spPr bwMode="auto">
              <a:xfrm>
                <a:off x="2792" y="873"/>
                <a:ext cx="344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/>
            </p:nvSpPr>
            <p:spPr bwMode="auto">
              <a:xfrm>
                <a:off x="0" y="873"/>
                <a:ext cx="2750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</p:grpSp>
      <p:sp>
        <p:nvSpPr>
          <p:cNvPr id="7886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88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3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s"/>
        <a:defRPr sz="2800">
          <a:solidFill>
            <a:schemeClr val="bg2"/>
          </a:solidFill>
          <a:effectLst/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»"/>
        <a:defRPr sz="2400">
          <a:solidFill>
            <a:schemeClr val="bg2"/>
          </a:solidFill>
          <a:effectLst/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2"/>
          </a:solidFill>
          <a:effectLst/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bg2"/>
          </a:solidFill>
          <a:effectLst/>
          <a:latin typeface="+mn-lt"/>
        </a:defRPr>
      </a:lvl5pPr>
      <a:lvl6pPr marL="25146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Newer Java Constructs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More on Interfaces</a:t>
            </a:r>
          </a:p>
          <a:p>
            <a:pPr>
              <a:defRPr/>
            </a:pPr>
            <a:r>
              <a:rPr lang="en-US" dirty="0"/>
              <a:t>Streams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>
              <a:defRPr/>
            </a:pPr>
            <a:r>
              <a:rPr lang="en-CA" dirty="0"/>
              <a:t>What methods must these classes implement?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IA {public void is();}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IB {public </a:t>
            </a:r>
            <a:r>
              <a:rPr lang="en-CA" sz="2400" dirty="0" err="1">
                <a:solidFill>
                  <a:srgbClr val="A06D3A"/>
                </a:solidFill>
              </a:rPr>
              <a:t>int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howMany</a:t>
            </a:r>
            <a:r>
              <a:rPr lang="en-CA" sz="2400" dirty="0">
                <a:solidFill>
                  <a:srgbClr val="A06D3A"/>
                </a:solidFill>
              </a:rPr>
              <a:t>();}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IC extends IB {public String </a:t>
            </a:r>
            <a:r>
              <a:rPr lang="en-CA" sz="2400" dirty="0" err="1">
                <a:solidFill>
                  <a:srgbClr val="A06D3A"/>
                </a:solidFill>
              </a:rPr>
              <a:t>whatKind</a:t>
            </a:r>
            <a:r>
              <a:rPr lang="en-CA" sz="2400" dirty="0">
                <a:solidFill>
                  <a:srgbClr val="A06D3A"/>
                </a:solidFill>
              </a:rPr>
              <a:t>();}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ID extends IA, IC {}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IE extends IA, IB {public void what();}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endParaRPr lang="en-CA" sz="2400" dirty="0">
              <a:solidFill>
                <a:srgbClr val="A06D3A"/>
              </a:solidFill>
            </a:endParaRP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class A implements IE {...}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class B implements ID {...}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class C implements IA, IB {...}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Static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(Since Java 8) Can also add static methods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interface Expression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// … missing code …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public static </a:t>
            </a:r>
            <a:r>
              <a:rPr lang="en-CA" sz="2400" dirty="0" err="1">
                <a:solidFill>
                  <a:srgbClr val="A06D3A"/>
                </a:solidFill>
              </a:rPr>
              <a:t>int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signum</a:t>
            </a:r>
            <a:r>
              <a:rPr lang="en-CA" sz="2400" dirty="0">
                <a:solidFill>
                  <a:srgbClr val="A06D3A"/>
                </a:solidFill>
              </a:rPr>
              <a:t>(double x) {</a:t>
            </a:r>
          </a:p>
          <a:p>
            <a:pPr lvl="1">
              <a:spcBef>
                <a:spcPts val="0"/>
              </a:spcBef>
              <a:buNone/>
            </a:pPr>
            <a:r>
              <a:rPr lang="en-CA" sz="2400" dirty="0">
                <a:solidFill>
                  <a:srgbClr val="A06D3A"/>
                </a:solidFill>
              </a:rPr>
              <a:t>        return (</a:t>
            </a:r>
            <a:r>
              <a:rPr lang="en-CA" sz="2400" dirty="0" err="1">
                <a:solidFill>
                  <a:srgbClr val="A06D3A"/>
                </a:solidFill>
              </a:rPr>
              <a:t>int</a:t>
            </a:r>
            <a:r>
              <a:rPr lang="en-CA" sz="2400" dirty="0">
                <a:solidFill>
                  <a:srgbClr val="A06D3A"/>
                </a:solidFill>
              </a:rPr>
              <a:t>)</a:t>
            </a:r>
            <a:r>
              <a:rPr lang="en-CA" sz="2400" dirty="0" err="1">
                <a:solidFill>
                  <a:srgbClr val="A06D3A"/>
                </a:solidFill>
              </a:rPr>
              <a:t>Math.signum</a:t>
            </a:r>
            <a:r>
              <a:rPr lang="en-CA" sz="2400" dirty="0">
                <a:solidFill>
                  <a:srgbClr val="A06D3A"/>
                </a:solidFill>
              </a:rPr>
              <a:t>(x);</a:t>
            </a:r>
          </a:p>
          <a:p>
            <a:pPr lvl="1">
              <a:spcBef>
                <a:spcPts val="0"/>
              </a:spcBef>
              <a:buNone/>
            </a:pPr>
            <a:r>
              <a:rPr lang="en-CA" sz="2400" dirty="0">
                <a:solidFill>
                  <a:srgbClr val="A06D3A"/>
                </a:solidFill>
              </a:rPr>
              <a:t>    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  <a:p>
            <a:pPr lvl="2"/>
            <a:r>
              <a:rPr lang="en-CA" dirty="0"/>
              <a:t>note: includes the definition!</a:t>
            </a:r>
          </a:p>
          <a:p>
            <a:r>
              <a:rPr lang="en-CA" dirty="0"/>
              <a:t>Must be called using interface name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return </a:t>
            </a:r>
            <a:r>
              <a:rPr lang="en-CA" sz="2400" dirty="0" err="1">
                <a:solidFill>
                  <a:srgbClr val="A06D3A"/>
                </a:solidFill>
              </a:rPr>
              <a:t>Expression.signum</a:t>
            </a:r>
            <a:r>
              <a:rPr lang="en-CA" sz="2400" dirty="0">
                <a:solidFill>
                  <a:srgbClr val="A06D3A"/>
                </a:solidFill>
              </a:rPr>
              <a:t>(</a:t>
            </a:r>
            <a:r>
              <a:rPr lang="en-CA" sz="2400" dirty="0" err="1">
                <a:solidFill>
                  <a:srgbClr val="A06D3A"/>
                </a:solidFill>
              </a:rPr>
              <a:t>this.height</a:t>
            </a:r>
            <a:r>
              <a:rPr lang="en-CA" sz="2400" dirty="0">
                <a:solidFill>
                  <a:srgbClr val="A06D3A"/>
                </a:solidFill>
              </a:rPr>
              <a:t> – </a:t>
            </a:r>
            <a:r>
              <a:rPr lang="en-CA" sz="2400" dirty="0" err="1">
                <a:solidFill>
                  <a:srgbClr val="A06D3A"/>
                </a:solidFill>
              </a:rPr>
              <a:t>that.height</a:t>
            </a:r>
            <a:r>
              <a:rPr lang="en-CA" sz="2400" dirty="0">
                <a:solidFill>
                  <a:srgbClr val="A06D3A"/>
                </a:solidFill>
              </a:rPr>
              <a:t>) ;</a:t>
            </a:r>
            <a:endParaRPr lang="en-CA" dirty="0">
              <a:solidFill>
                <a:srgbClr val="A06D3A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Why Static Methods?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Avoid need for classes of utility methods</a:t>
            </a:r>
          </a:p>
          <a:p>
            <a:pPr lvl="1"/>
            <a:r>
              <a:rPr lang="en-CA" dirty="0"/>
              <a:t>Collections class has static methods for doing stuff with objects the implement Collection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double max = Collections.max(</a:t>
            </a:r>
            <a:r>
              <a:rPr lang="en-CA" sz="2400" dirty="0" err="1">
                <a:solidFill>
                  <a:srgbClr val="A06D3A"/>
                </a:solidFill>
              </a:rPr>
              <a:t>myList</a:t>
            </a:r>
            <a:r>
              <a:rPr lang="en-CA" sz="2400" dirty="0">
                <a:solidFill>
                  <a:srgbClr val="A06D3A"/>
                </a:solidFill>
              </a:rPr>
              <a:t>);</a:t>
            </a:r>
          </a:p>
          <a:p>
            <a:pPr lvl="1"/>
            <a:r>
              <a:rPr lang="en-CA" dirty="0"/>
              <a:t>can put those methods in Collection interface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double max = Collection.max(</a:t>
            </a:r>
            <a:r>
              <a:rPr lang="en-CA" sz="2400" dirty="0" err="1">
                <a:solidFill>
                  <a:srgbClr val="A06D3A"/>
                </a:solidFill>
              </a:rPr>
              <a:t>myList</a:t>
            </a:r>
            <a:r>
              <a:rPr lang="en-CA" sz="2400" dirty="0">
                <a:solidFill>
                  <a:srgbClr val="A06D3A"/>
                </a:solidFill>
              </a:rPr>
              <a:t>);</a:t>
            </a:r>
          </a:p>
          <a:p>
            <a:pPr lvl="1"/>
            <a:r>
              <a:rPr lang="en-CA" dirty="0"/>
              <a:t>benefit – one less letter to type (!!!)</a:t>
            </a:r>
          </a:p>
          <a:p>
            <a:pPr lvl="1"/>
            <a:r>
              <a:rPr lang="en-CA" dirty="0"/>
              <a:t>one less thing to import (maybe)</a:t>
            </a:r>
          </a:p>
          <a:p>
            <a:pPr lvl="1"/>
            <a:r>
              <a:rPr lang="en-CA" dirty="0"/>
              <a:t>can add static methods to </a:t>
            </a:r>
            <a:r>
              <a:rPr lang="en-CA" i="1" dirty="0"/>
              <a:t>existing</a:t>
            </a:r>
            <a:r>
              <a:rPr lang="en-CA" dirty="0"/>
              <a:t> interfaces</a:t>
            </a:r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Default Method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(Since Java 8) Can add default definitions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</a:t>
            </a:r>
            <a:r>
              <a:rPr lang="en-CA" sz="2400" b="1" dirty="0">
                <a:solidFill>
                  <a:srgbClr val="A06D3A"/>
                </a:solidFill>
              </a:rPr>
              <a:t>default</a:t>
            </a:r>
            <a:r>
              <a:rPr lang="en-CA" sz="2400" dirty="0">
                <a:solidFill>
                  <a:srgbClr val="A06D3A"/>
                </a:solidFill>
              </a:rPr>
              <a:t> void clear()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while (!</a:t>
            </a:r>
            <a:r>
              <a:rPr lang="en-CA" sz="2400" dirty="0" err="1">
                <a:solidFill>
                  <a:srgbClr val="A06D3A"/>
                </a:solidFill>
              </a:rPr>
              <a:t>isEmpty</a:t>
            </a:r>
            <a:r>
              <a:rPr lang="en-CA" sz="2400" dirty="0">
                <a:solidFill>
                  <a:srgbClr val="A06D3A"/>
                </a:solidFill>
              </a:rPr>
              <a:t>())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    remove();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  <a:p>
            <a:pPr lvl="1"/>
            <a:r>
              <a:rPr lang="en-CA" dirty="0"/>
              <a:t>note: includes definition</a:t>
            </a:r>
          </a:p>
          <a:p>
            <a:r>
              <a:rPr lang="en-CA" dirty="0"/>
              <a:t>Implementing classes don’t </a:t>
            </a:r>
            <a:r>
              <a:rPr lang="en-CA" i="1" dirty="0"/>
              <a:t>need</a:t>
            </a:r>
            <a:r>
              <a:rPr lang="en-CA" dirty="0"/>
              <a:t> to override</a:t>
            </a:r>
          </a:p>
          <a:p>
            <a:pPr lvl="1"/>
            <a:r>
              <a:rPr lang="en-CA" dirty="0"/>
              <a:t>but </a:t>
            </a:r>
            <a:r>
              <a:rPr lang="en-CA" i="1" dirty="0"/>
              <a:t>can</a:t>
            </a:r>
            <a:r>
              <a:rPr lang="en-CA" dirty="0"/>
              <a:t> override if they want to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Why Default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r>
              <a:rPr lang="en-CA" dirty="0"/>
              <a:t>Simplify implementing the ADT</a:t>
            </a:r>
          </a:p>
          <a:p>
            <a:pPr lvl="1"/>
            <a:r>
              <a:rPr lang="en-CA" dirty="0"/>
              <a:t>one operation defined in terms of others</a:t>
            </a:r>
          </a:p>
          <a:p>
            <a:pPr lvl="2"/>
            <a:r>
              <a:rPr lang="en-CA" dirty="0"/>
              <a:t>clear out Bag </a:t>
            </a:r>
            <a:r>
              <a:rPr lang="en-CA" dirty="0">
                <a:sym typeface="Wingdings" pitchFamily="2" charset="2"/>
              </a:rPr>
              <a:t> remove every item</a:t>
            </a:r>
          </a:p>
          <a:p>
            <a:pPr lvl="2"/>
            <a:r>
              <a:rPr lang="en-CA" dirty="0">
                <a:sym typeface="Wingdings" pitchFamily="2" charset="2"/>
              </a:rPr>
              <a:t>Bag is empty  # elements is zero</a:t>
            </a:r>
          </a:p>
          <a:p>
            <a:pPr lvl="1"/>
            <a:r>
              <a:rPr lang="en-CA" dirty="0">
                <a:sym typeface="Wingdings" pitchFamily="2" charset="2"/>
              </a:rPr>
              <a:t>give definition as a default</a:t>
            </a:r>
          </a:p>
          <a:p>
            <a:pPr lvl="2"/>
            <a:r>
              <a:rPr lang="en-CA" dirty="0">
                <a:sym typeface="Wingdings" pitchFamily="2" charset="2"/>
              </a:rPr>
              <a:t>can call other Bag operations</a:t>
            </a:r>
          </a:p>
          <a:p>
            <a:pPr lvl="2"/>
            <a:r>
              <a:rPr lang="en-CA" dirty="0">
                <a:sym typeface="Wingdings" pitchFamily="2" charset="2"/>
              </a:rPr>
              <a:t>we </a:t>
            </a:r>
            <a:r>
              <a:rPr lang="en-CA" i="1" dirty="0">
                <a:sym typeface="Wingdings" pitchFamily="2" charset="2"/>
              </a:rPr>
              <a:t>know</a:t>
            </a:r>
            <a:r>
              <a:rPr lang="en-CA" dirty="0">
                <a:sym typeface="Wingdings" pitchFamily="2" charset="2"/>
              </a:rPr>
              <a:t> the Bag will be able to do them</a:t>
            </a:r>
          </a:p>
          <a:p>
            <a:pPr lvl="2"/>
            <a:r>
              <a:rPr lang="en-CA" dirty="0">
                <a:sym typeface="Wingdings" pitchFamily="2" charset="2"/>
              </a:rPr>
              <a:t>because they're in the Bag interface</a:t>
            </a:r>
          </a:p>
          <a:p>
            <a:r>
              <a:rPr lang="en-CA" dirty="0">
                <a:sym typeface="Wingdings" pitchFamily="2" charset="2"/>
              </a:rPr>
              <a:t>And can add operations to </a:t>
            </a:r>
            <a:r>
              <a:rPr lang="en-CA" i="1" dirty="0">
                <a:sym typeface="Wingdings" pitchFamily="2" charset="2"/>
              </a:rPr>
              <a:t>existing</a:t>
            </a:r>
            <a:r>
              <a:rPr lang="en-CA" dirty="0">
                <a:sym typeface="Wingdings" pitchFamily="2" charset="2"/>
              </a:rPr>
              <a:t> interfaces</a:t>
            </a:r>
          </a:p>
          <a:p>
            <a:pPr lvl="1"/>
            <a:r>
              <a:rPr lang="en-CA" dirty="0">
                <a:sym typeface="Wingdings" pitchFamily="2" charset="2"/>
              </a:rPr>
              <a:t>just need to give a default definition</a:t>
            </a:r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66D31-0BBD-40A5-8FD2-E768A82E7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9: Private Methods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DF7CC-58EF-49FB-9D75-F77FF8BB8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(Since Java 9) Can add private methods</a:t>
            </a: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private int </a:t>
            </a:r>
            <a:r>
              <a:rPr lang="en-US" sz="2400" dirty="0" err="1">
                <a:solidFill>
                  <a:srgbClr val="A06D3A"/>
                </a:solidFill>
              </a:rPr>
              <a:t>signOf</a:t>
            </a:r>
            <a:r>
              <a:rPr lang="en-US" sz="2400" dirty="0">
                <a:solidFill>
                  <a:srgbClr val="A06D3A"/>
                </a:solidFill>
              </a:rPr>
              <a:t>(double x) {</a:t>
            </a: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    return (int)</a:t>
            </a:r>
            <a:r>
              <a:rPr lang="en-US" sz="2400" dirty="0" err="1">
                <a:solidFill>
                  <a:srgbClr val="A06D3A"/>
                </a:solidFill>
              </a:rPr>
              <a:t>Math.signum</a:t>
            </a:r>
            <a:r>
              <a:rPr lang="en-US" sz="2400" dirty="0">
                <a:solidFill>
                  <a:srgbClr val="A06D3A"/>
                </a:solidFill>
              </a:rPr>
              <a:t>(x);</a:t>
            </a: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}</a:t>
            </a:r>
          </a:p>
          <a:p>
            <a:pPr lvl="2"/>
            <a:r>
              <a:rPr lang="en-US" dirty="0"/>
              <a:t>can also be static</a:t>
            </a:r>
          </a:p>
          <a:p>
            <a:pPr lvl="1"/>
            <a:r>
              <a:rPr lang="en-US" dirty="0"/>
              <a:t>includes definition</a:t>
            </a:r>
          </a:p>
          <a:p>
            <a:pPr lvl="1"/>
            <a:r>
              <a:rPr lang="en-US" dirty="0"/>
              <a:t>used by static/default methods, constants</a:t>
            </a:r>
          </a:p>
          <a:p>
            <a:r>
              <a:rPr lang="en-US" dirty="0"/>
              <a:t>No other classes can call them</a:t>
            </a:r>
          </a:p>
          <a:p>
            <a:pPr lvl="1"/>
            <a:r>
              <a:rPr lang="en-US" dirty="0"/>
              <a:t>not even classes that implement the interface</a:t>
            </a:r>
          </a:p>
        </p:txBody>
      </p:sp>
    </p:spTree>
    <p:extLst>
      <p:ext uri="{BB962C8B-B14F-4D97-AF65-F5344CB8AC3E}">
        <p14:creationId xmlns:p14="http://schemas.microsoft.com/office/powerpoint/2010/main" val="643333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66D31-0BBD-40A5-8FD2-E768A82E7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Private Methods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DF7CC-58EF-49FB-9D75-F77FF8BB8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Improves encapsulation</a:t>
            </a:r>
          </a:p>
          <a:p>
            <a:pPr lvl="1"/>
            <a:r>
              <a:rPr lang="en-US" dirty="0"/>
              <a:t>can re-use code in default/static methods…</a:t>
            </a: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public default int </a:t>
            </a:r>
            <a:r>
              <a:rPr lang="en-US" sz="2400" dirty="0" err="1">
                <a:solidFill>
                  <a:srgbClr val="A06D3A"/>
                </a:solidFill>
              </a:rPr>
              <a:t>compareTo</a:t>
            </a:r>
            <a:r>
              <a:rPr lang="en-US" sz="2400" dirty="0">
                <a:solidFill>
                  <a:srgbClr val="A06D3A"/>
                </a:solidFill>
              </a:rPr>
              <a:t>(Measurable other) {</a:t>
            </a: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    return </a:t>
            </a:r>
            <a:r>
              <a:rPr lang="en-US" sz="2400" dirty="0" err="1">
                <a:solidFill>
                  <a:srgbClr val="A06D3A"/>
                </a:solidFill>
              </a:rPr>
              <a:t>signOf</a:t>
            </a:r>
            <a:r>
              <a:rPr lang="en-US" sz="2400" dirty="0">
                <a:solidFill>
                  <a:srgbClr val="A06D3A"/>
                </a:solidFill>
              </a:rPr>
              <a:t>(</a:t>
            </a:r>
            <a:r>
              <a:rPr lang="en-US" sz="2400" dirty="0" err="1">
                <a:solidFill>
                  <a:srgbClr val="A06D3A"/>
                </a:solidFill>
              </a:rPr>
              <a:t>getArea</a:t>
            </a:r>
            <a:r>
              <a:rPr lang="en-US" sz="2400" dirty="0">
                <a:solidFill>
                  <a:srgbClr val="A06D3A"/>
                </a:solidFill>
              </a:rPr>
              <a:t>() – </a:t>
            </a:r>
            <a:r>
              <a:rPr lang="en-US" sz="2400" dirty="0" err="1">
                <a:solidFill>
                  <a:srgbClr val="A06D3A"/>
                </a:solidFill>
              </a:rPr>
              <a:t>other.getArea</a:t>
            </a:r>
            <a:r>
              <a:rPr lang="en-US" sz="2400" dirty="0">
                <a:solidFill>
                  <a:srgbClr val="A06D3A"/>
                </a:solidFill>
              </a:rPr>
              <a:t>());</a:t>
            </a: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}</a:t>
            </a:r>
          </a:p>
          <a:p>
            <a:pPr lvl="1"/>
            <a:r>
              <a:rPr lang="en-US" dirty="0"/>
              <a:t>…and constants</a:t>
            </a:r>
            <a:endParaRPr lang="en-US" sz="2400" dirty="0">
              <a:solidFill>
                <a:srgbClr val="FFFF00"/>
              </a:solidFill>
            </a:endParaRPr>
          </a:p>
          <a:p>
            <a:pPr lvl="1">
              <a:buNone/>
            </a:pPr>
            <a:r>
              <a:rPr lang="en-US" sz="2400" dirty="0">
                <a:solidFill>
                  <a:srgbClr val="A06D3A"/>
                </a:solidFill>
              </a:rPr>
              <a:t>public static Comparator&lt;Measurable&gt; BY_PERIMETER = (one, other) </a:t>
            </a:r>
            <a:r>
              <a:rPr lang="en-US" sz="2400" dirty="0">
                <a:solidFill>
                  <a:srgbClr val="A06D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2400" dirty="0">
                <a:solidFill>
                  <a:srgbClr val="A06D3A"/>
                </a:solidFill>
              </a:rPr>
              <a:t> </a:t>
            </a:r>
            <a:br>
              <a:rPr lang="en-US" sz="2400" dirty="0">
                <a:solidFill>
                  <a:srgbClr val="A06D3A"/>
                </a:solidFill>
              </a:rPr>
            </a:br>
            <a:r>
              <a:rPr lang="en-US" sz="2400" dirty="0">
                <a:solidFill>
                  <a:srgbClr val="A06D3A"/>
                </a:solidFill>
              </a:rPr>
              <a:t>	</a:t>
            </a:r>
            <a:r>
              <a:rPr lang="en-US" sz="2400" dirty="0" err="1">
                <a:solidFill>
                  <a:srgbClr val="A06D3A"/>
                </a:solidFill>
              </a:rPr>
              <a:t>signOf</a:t>
            </a:r>
            <a:r>
              <a:rPr lang="en-US" sz="2400" dirty="0">
                <a:solidFill>
                  <a:srgbClr val="A06D3A"/>
                </a:solidFill>
              </a:rPr>
              <a:t>(</a:t>
            </a:r>
            <a:r>
              <a:rPr lang="en-US" sz="2400" dirty="0" err="1">
                <a:solidFill>
                  <a:srgbClr val="A06D3A"/>
                </a:solidFill>
              </a:rPr>
              <a:t>one.getPerimeter</a:t>
            </a:r>
            <a:r>
              <a:rPr lang="en-US" sz="2400" dirty="0">
                <a:solidFill>
                  <a:srgbClr val="A06D3A"/>
                </a:solidFill>
              </a:rPr>
              <a:t>() – </a:t>
            </a:r>
            <a:r>
              <a:rPr lang="en-US" sz="2400" dirty="0" err="1">
                <a:solidFill>
                  <a:srgbClr val="A06D3A"/>
                </a:solidFill>
              </a:rPr>
              <a:t>other.getPerimeter</a:t>
            </a:r>
            <a:r>
              <a:rPr lang="en-US" sz="2400" dirty="0">
                <a:solidFill>
                  <a:srgbClr val="A06D3A"/>
                </a:solidFill>
              </a:rPr>
              <a:t>());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57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Diamond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Default methods lead to a problem: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interface Quaker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public default </a:t>
            </a:r>
            <a:r>
              <a:rPr lang="en-CA" sz="2400" dirty="0" err="1">
                <a:solidFill>
                  <a:srgbClr val="A06D3A"/>
                </a:solidFill>
              </a:rPr>
              <a:t>boolean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isPacifist</a:t>
            </a:r>
            <a:r>
              <a:rPr lang="en-CA" sz="2400" dirty="0">
                <a:solidFill>
                  <a:srgbClr val="A06D3A"/>
                </a:solidFill>
              </a:rPr>
              <a:t>() { return true; 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interface Republican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public default </a:t>
            </a:r>
            <a:r>
              <a:rPr lang="en-CA" sz="2400" dirty="0" err="1">
                <a:solidFill>
                  <a:srgbClr val="A06D3A"/>
                </a:solidFill>
              </a:rPr>
              <a:t>boolean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isPacifist</a:t>
            </a:r>
            <a:r>
              <a:rPr lang="en-CA" sz="2400" dirty="0">
                <a:solidFill>
                  <a:srgbClr val="A06D3A"/>
                </a:solidFill>
              </a:rPr>
              <a:t>() { return false; 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class Nixon implements Quaker, Republican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</a:t>
            </a:r>
            <a:r>
              <a:rPr lang="en-CA" sz="2400" i="1" dirty="0">
                <a:solidFill>
                  <a:srgbClr val="A06D3A"/>
                </a:solidFill>
              </a:rPr>
              <a:t>// which definition of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isPacifist</a:t>
            </a:r>
            <a:r>
              <a:rPr lang="en-CA" sz="2400" dirty="0">
                <a:solidFill>
                  <a:srgbClr val="A06D3A"/>
                </a:solidFill>
              </a:rPr>
              <a:t>()</a:t>
            </a:r>
            <a:r>
              <a:rPr lang="en-CA" sz="2400" i="1" dirty="0">
                <a:solidFill>
                  <a:srgbClr val="A06D3A"/>
                </a:solidFill>
              </a:rPr>
              <a:t>?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  <a:endParaRPr lang="en-CA" dirty="0">
              <a:solidFill>
                <a:srgbClr val="A06D3A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Conflicting Default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Two different definitions are available</a:t>
            </a:r>
          </a:p>
          <a:p>
            <a:pPr lvl="1"/>
            <a:r>
              <a:rPr lang="en-CA" dirty="0"/>
              <a:t>which to use?</a:t>
            </a:r>
          </a:p>
          <a:p>
            <a:pPr lvl="1"/>
            <a:r>
              <a:rPr lang="en-CA" dirty="0"/>
              <a:t>how to </a:t>
            </a:r>
            <a:r>
              <a:rPr lang="en-CA" i="1" dirty="0"/>
              <a:t>say</a:t>
            </a:r>
            <a:r>
              <a:rPr lang="en-CA" dirty="0"/>
              <a:t> which to use?</a:t>
            </a:r>
          </a:p>
          <a:p>
            <a:r>
              <a:rPr lang="en-CA" dirty="0"/>
              <a:t>Java requires the class to Override</a:t>
            </a:r>
          </a:p>
          <a:p>
            <a:pPr lvl="1"/>
            <a:r>
              <a:rPr lang="en-CA" dirty="0"/>
              <a:t>Nixon must override </a:t>
            </a:r>
            <a:r>
              <a:rPr lang="en-CA" dirty="0" err="1"/>
              <a:t>isPacifist</a:t>
            </a:r>
            <a:r>
              <a:rPr lang="en-CA" dirty="0"/>
              <a:t> method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class Nixon implements Quaker, Republican {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@Override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    public </a:t>
            </a:r>
            <a:r>
              <a:rPr lang="en-CA" sz="2400" dirty="0" err="1">
                <a:solidFill>
                  <a:srgbClr val="A06D3A"/>
                </a:solidFill>
              </a:rPr>
              <a:t>boolean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isPacifist</a:t>
            </a:r>
            <a:r>
              <a:rPr lang="en-CA" sz="2400" dirty="0">
                <a:solidFill>
                  <a:srgbClr val="A06D3A"/>
                </a:solidFill>
              </a:rPr>
              <a:t>() { return false; }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Lambda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Recall lambda expressions used for interfaces with just one method</a:t>
            </a:r>
          </a:p>
          <a:p>
            <a:pPr lvl="1"/>
            <a:r>
              <a:rPr lang="en-CA" dirty="0"/>
              <a:t>Java figures out what method is being defined</a:t>
            </a:r>
          </a:p>
          <a:p>
            <a:r>
              <a:rPr lang="en-CA" dirty="0"/>
              <a:t>OK if has default or static methods</a:t>
            </a:r>
          </a:p>
          <a:p>
            <a:pPr lvl="1"/>
            <a:r>
              <a:rPr lang="en-CA" dirty="0"/>
              <a:t>default and static methods </a:t>
            </a:r>
            <a:r>
              <a:rPr lang="en-CA" i="1" dirty="0"/>
              <a:t>have</a:t>
            </a:r>
            <a:r>
              <a:rPr lang="en-CA" dirty="0"/>
              <a:t> definitions</a:t>
            </a:r>
          </a:p>
          <a:p>
            <a:pPr lvl="1"/>
            <a:r>
              <a:rPr lang="en-CA" dirty="0"/>
              <a:t>so long as </a:t>
            </a:r>
            <a:r>
              <a:rPr lang="en-CA" i="1" dirty="0"/>
              <a:t>only one method</a:t>
            </a:r>
            <a:r>
              <a:rPr lang="en-CA" dirty="0"/>
              <a:t> with </a:t>
            </a:r>
            <a:r>
              <a:rPr lang="en-CA" i="1" dirty="0"/>
              <a:t>no definition</a:t>
            </a:r>
          </a:p>
          <a:p>
            <a:pPr lvl="2"/>
            <a:r>
              <a:rPr lang="en-CA" i="1" dirty="0"/>
              <a:t>i.e.</a:t>
            </a:r>
            <a:r>
              <a:rPr lang="en-CA" dirty="0"/>
              <a:t> one </a:t>
            </a:r>
            <a:r>
              <a:rPr lang="en-CA" i="1" dirty="0"/>
              <a:t>abstract</a:t>
            </a:r>
            <a:r>
              <a:rPr lang="en-CA" dirty="0"/>
              <a:t> method</a:t>
            </a:r>
          </a:p>
          <a:p>
            <a:pPr lvl="2"/>
            <a:r>
              <a:rPr lang="en-CA" dirty="0"/>
              <a:t>hence Single Abstract Method (SAM) requirement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More on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Empty interfaces</a:t>
            </a:r>
          </a:p>
          <a:p>
            <a:pPr>
              <a:defRPr/>
            </a:pPr>
            <a:r>
              <a:rPr lang="en-CA" dirty="0"/>
              <a:t>Constants in interfaces</a:t>
            </a:r>
          </a:p>
          <a:p>
            <a:pPr>
              <a:defRPr/>
            </a:pPr>
            <a:r>
              <a:rPr lang="en-CA" dirty="0"/>
              <a:t>Extending interfaces</a:t>
            </a:r>
          </a:p>
          <a:p>
            <a:pPr>
              <a:defRPr/>
            </a:pPr>
            <a:r>
              <a:rPr lang="en-CA" dirty="0"/>
              <a:t>(Java 8) Static methods</a:t>
            </a:r>
          </a:p>
          <a:p>
            <a:pPr>
              <a:defRPr/>
            </a:pPr>
            <a:r>
              <a:rPr lang="en-CA" dirty="0"/>
              <a:t>(Java 8) Default definitions</a:t>
            </a:r>
          </a:p>
          <a:p>
            <a:pPr lvl="1">
              <a:defRPr/>
            </a:pPr>
            <a:r>
              <a:rPr lang="en-CA" dirty="0"/>
              <a:t>the diamond problem</a:t>
            </a:r>
          </a:p>
          <a:p>
            <a:pPr lvl="1">
              <a:defRPr/>
            </a:pPr>
            <a:r>
              <a:rPr lang="en-CA" dirty="0"/>
              <a:t>lambda expressions</a:t>
            </a:r>
          </a:p>
          <a:p>
            <a:pPr>
              <a:defRPr/>
            </a:pPr>
            <a:r>
              <a:rPr lang="en-CA" dirty="0"/>
              <a:t>Abstract classes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Note on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Items in an interface are usually public</a:t>
            </a:r>
          </a:p>
          <a:p>
            <a:pPr lvl="1"/>
            <a:r>
              <a:rPr lang="en-CA" dirty="0"/>
              <a:t>public unless you say private</a:t>
            </a:r>
          </a:p>
          <a:p>
            <a:pPr lvl="2"/>
            <a:r>
              <a:rPr lang="en-CA"/>
              <a:t>NOTE: different </a:t>
            </a:r>
            <a:r>
              <a:rPr lang="en-CA" dirty="0"/>
              <a:t>than in classes!</a:t>
            </a:r>
          </a:p>
          <a:p>
            <a:pPr lvl="1"/>
            <a:r>
              <a:rPr lang="en-CA" b="1" dirty="0"/>
              <a:t>but say public anyway!</a:t>
            </a:r>
          </a:p>
          <a:p>
            <a:r>
              <a:rPr lang="en-CA" dirty="0"/>
              <a:t>All </a:t>
            </a:r>
            <a:r>
              <a:rPr lang="en-CA" i="1" dirty="0"/>
              <a:t>variables</a:t>
            </a:r>
            <a:r>
              <a:rPr lang="en-CA" dirty="0"/>
              <a:t> in interfaces are static</a:t>
            </a:r>
          </a:p>
          <a:p>
            <a:pPr lvl="1"/>
            <a:r>
              <a:rPr lang="en-CA" dirty="0"/>
              <a:t>static even if you don’t say</a:t>
            </a:r>
          </a:p>
          <a:p>
            <a:pPr lvl="1"/>
            <a:r>
              <a:rPr lang="en-CA" b="1" dirty="0"/>
              <a:t>but say static anyway!</a:t>
            </a:r>
          </a:p>
          <a:p>
            <a:r>
              <a:rPr lang="en-CA" dirty="0"/>
              <a:t>Redundancy helps avoid errors</a:t>
            </a:r>
          </a:p>
          <a:p>
            <a:pPr lvl="1"/>
            <a:r>
              <a:rPr lang="en-CA" dirty="0"/>
              <a:t>except… methods are abstract, but don’t say so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5D04B-4E76-400A-BB17-639E9AB7A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Classes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A38A4-8929-4CAC-807F-2AA75755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Intermediate between class and interface</a:t>
            </a:r>
          </a:p>
          <a:p>
            <a:pPr lvl="1"/>
            <a:r>
              <a:rPr lang="en-US" dirty="0"/>
              <a:t>it is a class, but some methods are abstract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public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abstract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class Application {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  …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  public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abstract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void start(Stage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primaryStage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    …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}</a:t>
            </a:r>
          </a:p>
          <a:p>
            <a:pPr lvl="2"/>
            <a:r>
              <a:rPr lang="en-US" dirty="0"/>
              <a:t>abstract methods have no body</a:t>
            </a:r>
          </a:p>
          <a:p>
            <a:pPr lvl="2"/>
            <a:r>
              <a:rPr lang="en-US" dirty="0"/>
              <a:t>must </a:t>
            </a:r>
            <a:r>
              <a:rPr lang="en-US" i="1" dirty="0"/>
              <a:t>say</a:t>
            </a:r>
            <a:r>
              <a:rPr lang="en-US" dirty="0"/>
              <a:t> that that method is abstract</a:t>
            </a:r>
          </a:p>
          <a:p>
            <a:pPr lvl="2"/>
            <a:r>
              <a:rPr lang="en-US" dirty="0"/>
              <a:t>must </a:t>
            </a:r>
            <a:r>
              <a:rPr lang="en-US" i="1" dirty="0"/>
              <a:t>say</a:t>
            </a:r>
            <a:r>
              <a:rPr lang="en-US" dirty="0"/>
              <a:t> that the class is abstract</a:t>
            </a:r>
          </a:p>
        </p:txBody>
      </p:sp>
    </p:spTree>
    <p:extLst>
      <p:ext uri="{BB962C8B-B14F-4D97-AF65-F5344CB8AC3E}">
        <p14:creationId xmlns:p14="http://schemas.microsoft.com/office/powerpoint/2010/main" val="4027173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Interfaces vs. Abstract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Interfaces now more like abstract classes</a:t>
            </a:r>
          </a:p>
          <a:p>
            <a:pPr lvl="1"/>
            <a:r>
              <a:rPr lang="en-CA" dirty="0"/>
              <a:t>can inherit method definitions</a:t>
            </a:r>
          </a:p>
          <a:p>
            <a:pPr lvl="1"/>
            <a:r>
              <a:rPr lang="en-CA" dirty="0"/>
              <a:t>can have static methods</a:t>
            </a:r>
          </a:p>
          <a:p>
            <a:pPr lvl="1"/>
            <a:r>
              <a:rPr lang="en-CA" dirty="0"/>
              <a:t>can have private methods</a:t>
            </a:r>
          </a:p>
          <a:p>
            <a:r>
              <a:rPr lang="en-CA" dirty="0"/>
              <a:t>But still different</a:t>
            </a:r>
          </a:p>
          <a:p>
            <a:pPr lvl="1"/>
            <a:r>
              <a:rPr lang="en-CA" dirty="0"/>
              <a:t>abstract classes can have instance variables</a:t>
            </a:r>
          </a:p>
          <a:p>
            <a:pPr lvl="1"/>
            <a:r>
              <a:rPr lang="en-CA" dirty="0"/>
              <a:t>… and class variables that aren’t final</a:t>
            </a:r>
          </a:p>
          <a:p>
            <a:pPr lvl="1"/>
            <a:r>
              <a:rPr lang="en-CA" dirty="0"/>
              <a:t>… and are still subject to single inheritance</a:t>
            </a:r>
          </a:p>
        </p:txBody>
      </p:sp>
    </p:spTree>
    <p:extLst>
      <p:ext uri="{BB962C8B-B14F-4D97-AF65-F5344CB8AC3E}">
        <p14:creationId xmlns:p14="http://schemas.microsoft.com/office/powerpoint/2010/main" val="495336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2DE6D-5144-2E8F-1EB4-4BFE9C98F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0C18D-92BE-D88A-56B8-0F2C35F38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Looping thru Lists</a:t>
            </a:r>
          </a:p>
          <a:p>
            <a:r>
              <a:rPr lang="en-CA" dirty="0"/>
              <a:t>Streams</a:t>
            </a:r>
          </a:p>
          <a:p>
            <a:pPr lvl="1"/>
            <a:r>
              <a:rPr lang="en-CA" dirty="0" err="1"/>
              <a:t>forEach</a:t>
            </a:r>
            <a:endParaRPr lang="en-CA" dirty="0"/>
          </a:p>
          <a:p>
            <a:pPr lvl="1"/>
            <a:r>
              <a:rPr lang="en-CA" dirty="0"/>
              <a:t>filter</a:t>
            </a:r>
          </a:p>
          <a:p>
            <a:pPr lvl="1"/>
            <a:r>
              <a:rPr lang="en-CA" dirty="0"/>
              <a:t>collect</a:t>
            </a:r>
          </a:p>
          <a:p>
            <a:pPr lvl="1"/>
            <a:r>
              <a:rPr lang="en-CA" dirty="0"/>
              <a:t>map</a:t>
            </a:r>
          </a:p>
          <a:p>
            <a:pPr lvl="1"/>
            <a:r>
              <a:rPr lang="en-CA" dirty="0"/>
              <a:t>reduce</a:t>
            </a:r>
          </a:p>
          <a:p>
            <a:r>
              <a:rPr lang="en-CA" dirty="0"/>
              <a:t>Method references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456172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Lists and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Already know three ways to loop a List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for (</a:t>
            </a: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</a:t>
            </a:r>
            <a:r>
              <a:rPr lang="en-CA" sz="2400" dirty="0" err="1">
                <a:solidFill>
                  <a:schemeClr val="accent1"/>
                </a:solidFill>
              </a:rPr>
              <a:t>i</a:t>
            </a:r>
            <a:r>
              <a:rPr lang="en-CA" sz="2400" dirty="0">
                <a:solidFill>
                  <a:schemeClr val="accent1"/>
                </a:solidFill>
              </a:rPr>
              <a:t> = 0; </a:t>
            </a:r>
            <a:r>
              <a:rPr lang="en-CA" sz="2400" dirty="0" err="1">
                <a:solidFill>
                  <a:schemeClr val="accent1"/>
                </a:solidFill>
              </a:rPr>
              <a:t>i</a:t>
            </a:r>
            <a:r>
              <a:rPr lang="en-CA" sz="2400" dirty="0">
                <a:solidFill>
                  <a:schemeClr val="accent1"/>
                </a:solidFill>
              </a:rPr>
              <a:t> &lt; </a:t>
            </a:r>
            <a:r>
              <a:rPr lang="en-CA" sz="2400" dirty="0" err="1">
                <a:solidFill>
                  <a:schemeClr val="accent1"/>
                </a:solidFill>
              </a:rPr>
              <a:t>list.size</a:t>
            </a:r>
            <a:r>
              <a:rPr lang="en-CA" sz="2400" dirty="0">
                <a:solidFill>
                  <a:schemeClr val="accent1"/>
                </a:solidFill>
              </a:rPr>
              <a:t>(); ++</a:t>
            </a:r>
            <a:r>
              <a:rPr lang="en-CA" sz="2400" dirty="0" err="1">
                <a:solidFill>
                  <a:schemeClr val="accent1"/>
                </a:solidFill>
              </a:rPr>
              <a:t>i</a:t>
            </a:r>
            <a:r>
              <a:rPr lang="en-CA" sz="2400" dirty="0">
                <a:solidFill>
                  <a:schemeClr val="accent1"/>
                </a:solidFill>
              </a:rPr>
              <a:t>) { … }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for (T element : list) { … }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while (</a:t>
            </a:r>
            <a:r>
              <a:rPr lang="en-CA" sz="2400" dirty="0" err="1">
                <a:solidFill>
                  <a:schemeClr val="accent1"/>
                </a:solidFill>
              </a:rPr>
              <a:t>listIterator.hasNext</a:t>
            </a:r>
            <a:r>
              <a:rPr lang="en-CA" sz="2400" dirty="0">
                <a:solidFill>
                  <a:schemeClr val="accent1"/>
                </a:solidFill>
              </a:rPr>
              <a:t>()) { … }</a:t>
            </a:r>
          </a:p>
          <a:p>
            <a:r>
              <a:rPr lang="en-CA" dirty="0"/>
              <a:t>Different uses:</a:t>
            </a:r>
          </a:p>
          <a:p>
            <a:pPr lvl="1"/>
            <a:r>
              <a:rPr lang="en-CA" dirty="0"/>
              <a:t>for (</a:t>
            </a:r>
            <a:r>
              <a:rPr lang="en-CA" dirty="0" err="1"/>
              <a:t>int</a:t>
            </a:r>
            <a:r>
              <a:rPr lang="en-CA" dirty="0"/>
              <a:t>) </a:t>
            </a:r>
            <a:r>
              <a:rPr lang="en-CA" dirty="0">
                <a:sym typeface="Wingdings" pitchFamily="2" charset="2"/>
              </a:rPr>
              <a:t></a:t>
            </a:r>
            <a:r>
              <a:rPr lang="en-CA" dirty="0"/>
              <a:t> viewing/setting elements </a:t>
            </a:r>
          </a:p>
          <a:p>
            <a:pPr lvl="1"/>
            <a:r>
              <a:rPr lang="en-CA" dirty="0"/>
              <a:t>for (T) </a:t>
            </a:r>
            <a:r>
              <a:rPr lang="en-CA" dirty="0">
                <a:sym typeface="Wingdings" pitchFamily="2" charset="2"/>
              </a:rPr>
              <a:t></a:t>
            </a:r>
            <a:r>
              <a:rPr lang="en-CA" dirty="0"/>
              <a:t> viewing elements</a:t>
            </a:r>
          </a:p>
          <a:p>
            <a:pPr lvl="1"/>
            <a:r>
              <a:rPr lang="en-CA" dirty="0"/>
              <a:t>while (</a:t>
            </a:r>
            <a:r>
              <a:rPr lang="en-CA" dirty="0" err="1"/>
              <a:t>ListIterator</a:t>
            </a:r>
            <a:r>
              <a:rPr lang="en-CA" dirty="0"/>
              <a:t>)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/>
              <a:t>add/remove/set elements</a:t>
            </a:r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One More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Can use a </a:t>
            </a:r>
            <a:r>
              <a:rPr lang="en-CA" i="1" dirty="0"/>
              <a:t>stream</a:t>
            </a:r>
            <a:r>
              <a:rPr lang="en-CA" dirty="0"/>
              <a:t> to go thru a List</a:t>
            </a:r>
          </a:p>
          <a:p>
            <a:pPr lvl="1">
              <a:buNone/>
            </a:pPr>
            <a:r>
              <a:rPr lang="en-CA" sz="2400" dirty="0" err="1">
                <a:solidFill>
                  <a:schemeClr val="accent1"/>
                </a:solidFill>
              </a:rPr>
              <a:t>myList.stream</a:t>
            </a:r>
            <a:r>
              <a:rPr lang="en-CA" sz="2400" dirty="0">
                <a:solidFill>
                  <a:schemeClr val="accent1"/>
                </a:solidFill>
              </a:rPr>
              <a:t>()</a:t>
            </a:r>
          </a:p>
          <a:p>
            <a:pPr lvl="1"/>
            <a:r>
              <a:rPr lang="en-CA" dirty="0"/>
              <a:t>add method calls to do things</a:t>
            </a:r>
          </a:p>
          <a:p>
            <a:pPr lvl="1">
              <a:buNone/>
            </a:pPr>
            <a:r>
              <a:rPr lang="en-CA" sz="2400" dirty="0" err="1">
                <a:solidFill>
                  <a:schemeClr val="accent1"/>
                </a:solidFill>
              </a:rPr>
              <a:t>myList.stream</a:t>
            </a:r>
            <a:r>
              <a:rPr lang="en-CA" sz="2400" dirty="0">
                <a:solidFill>
                  <a:schemeClr val="accent1"/>
                </a:solidFill>
              </a:rPr>
              <a:t>().</a:t>
            </a:r>
            <a:r>
              <a:rPr lang="en-CA" sz="2400" dirty="0" err="1">
                <a:solidFill>
                  <a:schemeClr val="accent1"/>
                </a:solidFill>
              </a:rPr>
              <a:t>forEach</a:t>
            </a:r>
            <a:r>
              <a:rPr lang="en-CA" sz="2400" dirty="0">
                <a:solidFill>
                  <a:schemeClr val="accent1"/>
                </a:solidFill>
              </a:rPr>
              <a:t>(t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</a:t>
            </a:r>
            <a:r>
              <a:rPr lang="en-CA" sz="2400" dirty="0" err="1">
                <a:solidFill>
                  <a:schemeClr val="accent1"/>
                </a:solidFill>
              </a:rPr>
              <a:t>System.out.println</a:t>
            </a:r>
            <a:r>
              <a:rPr lang="en-CA" sz="2400" dirty="0">
                <a:solidFill>
                  <a:schemeClr val="accent1"/>
                </a:solidFill>
              </a:rPr>
              <a:t>(t));</a:t>
            </a:r>
          </a:p>
          <a:p>
            <a:pPr lvl="1"/>
            <a:r>
              <a:rPr lang="en-CA" dirty="0"/>
              <a:t>prints each element of the list</a:t>
            </a:r>
          </a:p>
          <a:p>
            <a:pPr lvl="2"/>
            <a:r>
              <a:rPr lang="en-CA" dirty="0"/>
              <a:t>for each element in the list, print it out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List Streams for Building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Make a new list from an old list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List&lt;String&gt; </a:t>
            </a:r>
            <a:r>
              <a:rPr lang="en-CA" sz="2400" dirty="0" err="1">
                <a:solidFill>
                  <a:schemeClr val="accent1"/>
                </a:solidFill>
              </a:rPr>
              <a:t>fWords</a:t>
            </a:r>
            <a:r>
              <a:rPr lang="en-CA" sz="2400" dirty="0">
                <a:solidFill>
                  <a:schemeClr val="accent1"/>
                </a:solidFill>
              </a:rPr>
              <a:t> = </a:t>
            </a:r>
            <a:r>
              <a:rPr lang="en-CA" sz="2400" dirty="0" err="1">
                <a:solidFill>
                  <a:schemeClr val="accent1"/>
                </a:solidFill>
              </a:rPr>
              <a:t>words.stream</a:t>
            </a:r>
            <a:r>
              <a:rPr lang="en-CA" sz="2400" dirty="0">
                <a:solidFill>
                  <a:schemeClr val="accent1"/>
                </a:solidFill>
              </a:rPr>
              <a:t>()</a:t>
            </a:r>
            <a:br>
              <a:rPr lang="en-CA" sz="2400" dirty="0">
                <a:solidFill>
                  <a:schemeClr val="accent1"/>
                </a:solidFill>
              </a:rPr>
            </a:br>
            <a:r>
              <a:rPr lang="en-CA" sz="2400" b="1" dirty="0">
                <a:solidFill>
                  <a:schemeClr val="accent1"/>
                </a:solidFill>
              </a:rPr>
              <a:t>.filter</a:t>
            </a:r>
            <a:r>
              <a:rPr lang="en-CA" sz="2400" dirty="0">
                <a:solidFill>
                  <a:schemeClr val="accent1"/>
                </a:solidFill>
              </a:rPr>
              <a:t>(t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</a:t>
            </a:r>
            <a:r>
              <a:rPr lang="en-CA" sz="2400" dirty="0" err="1">
                <a:solidFill>
                  <a:schemeClr val="accent1"/>
                </a:solidFill>
              </a:rPr>
              <a:t>t.toUpperCase</a:t>
            </a:r>
            <a:r>
              <a:rPr lang="en-CA" sz="2400" dirty="0">
                <a:solidFill>
                  <a:schemeClr val="accent1"/>
                </a:solidFill>
              </a:rPr>
              <a:t>().</a:t>
            </a:r>
            <a:r>
              <a:rPr lang="en-CA" sz="2400" dirty="0" err="1">
                <a:solidFill>
                  <a:schemeClr val="accent1"/>
                </a:solidFill>
              </a:rPr>
              <a:t>startsWith</a:t>
            </a:r>
            <a:r>
              <a:rPr lang="en-CA" sz="2400" dirty="0">
                <a:solidFill>
                  <a:schemeClr val="accent1"/>
                </a:solidFill>
              </a:rPr>
              <a:t>("F"))</a:t>
            </a:r>
            <a:br>
              <a:rPr lang="en-CA" sz="2400" dirty="0">
                <a:solidFill>
                  <a:schemeClr val="accent1"/>
                </a:solidFill>
              </a:rPr>
            </a:br>
            <a:r>
              <a:rPr lang="en-CA" sz="2400" b="1" dirty="0">
                <a:solidFill>
                  <a:schemeClr val="accent1"/>
                </a:solidFill>
              </a:rPr>
              <a:t>.collect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Collectors.toList</a:t>
            </a:r>
            <a:r>
              <a:rPr lang="en-CA" sz="2400" dirty="0">
                <a:solidFill>
                  <a:schemeClr val="accent1"/>
                </a:solidFill>
              </a:rPr>
              <a:t>());</a:t>
            </a:r>
          </a:p>
          <a:p>
            <a:pPr lvl="1"/>
            <a:r>
              <a:rPr lang="en-CA" dirty="0"/>
              <a:t>same as: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List&lt;String&gt; </a:t>
            </a:r>
            <a:r>
              <a:rPr lang="en-CA" sz="2400" dirty="0" err="1">
                <a:solidFill>
                  <a:schemeClr val="accent1"/>
                </a:solidFill>
              </a:rPr>
              <a:t>fWords</a:t>
            </a:r>
            <a:r>
              <a:rPr lang="en-CA" sz="2400" dirty="0">
                <a:solidFill>
                  <a:schemeClr val="accent1"/>
                </a:solidFill>
              </a:rPr>
              <a:t> = new </a:t>
            </a:r>
            <a:r>
              <a:rPr lang="en-CA" sz="2400" dirty="0" err="1">
                <a:solidFill>
                  <a:schemeClr val="accent1"/>
                </a:solidFill>
              </a:rPr>
              <a:t>ArrayList</a:t>
            </a:r>
            <a:r>
              <a:rPr lang="en-CA" sz="2400" dirty="0">
                <a:solidFill>
                  <a:schemeClr val="accent1"/>
                </a:solidFill>
              </a:rPr>
              <a:t>&lt;&gt;();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for (String word : words) {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    if (</a:t>
            </a:r>
            <a:r>
              <a:rPr lang="en-CA" sz="2400" dirty="0" err="1">
                <a:solidFill>
                  <a:schemeClr val="accent1"/>
                </a:solidFill>
              </a:rPr>
              <a:t>word.toUpperCase.startsWith</a:t>
            </a:r>
            <a:r>
              <a:rPr lang="en-CA" sz="2400" dirty="0">
                <a:solidFill>
                  <a:schemeClr val="accent1"/>
                </a:solidFill>
              </a:rPr>
              <a:t>("F")) {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        </a:t>
            </a:r>
            <a:r>
              <a:rPr lang="en-CA" sz="2400" dirty="0" err="1">
                <a:solidFill>
                  <a:schemeClr val="accent1"/>
                </a:solidFill>
              </a:rPr>
              <a:t>fWords.add</a:t>
            </a:r>
            <a:r>
              <a:rPr lang="en-CA" sz="2400" dirty="0">
                <a:solidFill>
                  <a:schemeClr val="accent1"/>
                </a:solidFill>
              </a:rPr>
              <a:t>(word);</a:t>
            </a:r>
          </a:p>
          <a:p>
            <a:pPr lvl="1">
              <a:buNone/>
            </a:pPr>
            <a:r>
              <a:rPr lang="en-CA" sz="2400" dirty="0">
                <a:solidFill>
                  <a:srgbClr val="FFFF00"/>
                </a:solidFill>
              </a:rPr>
              <a:t>    }</a:t>
            </a:r>
          </a:p>
          <a:p>
            <a:pPr lvl="1">
              <a:buNone/>
            </a:pPr>
            <a:r>
              <a:rPr lang="en-CA" sz="2400" dirty="0">
                <a:solidFill>
                  <a:srgbClr val="FFFF00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List Stream Filters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Filter method takes a Predicate&lt;T&gt;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t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</a:t>
            </a:r>
            <a:r>
              <a:rPr lang="en-CA" sz="2400" dirty="0" err="1">
                <a:solidFill>
                  <a:schemeClr val="accent1"/>
                </a:solidFill>
              </a:rPr>
              <a:t>logicalExpression</a:t>
            </a:r>
            <a:r>
              <a:rPr lang="en-CA" sz="2400" dirty="0">
                <a:solidFill>
                  <a:schemeClr val="accent1"/>
                </a:solidFill>
              </a:rPr>
              <a:t>(t)</a:t>
            </a:r>
          </a:p>
          <a:p>
            <a:pPr lvl="1"/>
            <a:r>
              <a:rPr lang="en-CA" dirty="0"/>
              <a:t>for each element t in the stream:</a:t>
            </a:r>
          </a:p>
          <a:p>
            <a:pPr lvl="2"/>
            <a:r>
              <a:rPr lang="en-CA" dirty="0"/>
              <a:t>if </a:t>
            </a:r>
            <a:r>
              <a:rPr lang="en-CA" dirty="0" err="1"/>
              <a:t>logicalExpression</a:t>
            </a:r>
            <a:r>
              <a:rPr lang="en-CA" dirty="0"/>
              <a:t>(t) is true, t is kept</a:t>
            </a:r>
          </a:p>
          <a:p>
            <a:pPr lvl="2"/>
            <a:r>
              <a:rPr lang="en-CA" dirty="0"/>
              <a:t>if </a:t>
            </a:r>
            <a:r>
              <a:rPr lang="en-CA" dirty="0" err="1"/>
              <a:t>logicalExpression</a:t>
            </a:r>
            <a:r>
              <a:rPr lang="en-CA" dirty="0"/>
              <a:t>(t) is false, t is skipped</a:t>
            </a:r>
          </a:p>
          <a:p>
            <a:r>
              <a:rPr lang="en-CA" dirty="0"/>
              <a:t>Leaves you with a smaller stream</a:t>
            </a:r>
          </a:p>
          <a:p>
            <a:pPr lvl="1"/>
            <a:r>
              <a:rPr lang="en-CA" dirty="0"/>
              <a:t>can apply more filters, if you want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List&lt;Integer&gt; </a:t>
            </a:r>
            <a:r>
              <a:rPr lang="en-CA" sz="2400" dirty="0" err="1">
                <a:solidFill>
                  <a:schemeClr val="accent1"/>
                </a:solidFill>
              </a:rPr>
              <a:t>smallEven</a:t>
            </a:r>
            <a:r>
              <a:rPr lang="en-CA" sz="2400" dirty="0">
                <a:solidFill>
                  <a:schemeClr val="accent1"/>
                </a:solidFill>
              </a:rPr>
              <a:t> = </a:t>
            </a:r>
            <a:r>
              <a:rPr lang="en-CA" sz="2400" dirty="0" err="1">
                <a:solidFill>
                  <a:schemeClr val="accent1"/>
                </a:solidFill>
              </a:rPr>
              <a:t>myList.stream</a:t>
            </a:r>
            <a:r>
              <a:rPr lang="en-CA" sz="2400" dirty="0">
                <a:solidFill>
                  <a:schemeClr val="accent1"/>
                </a:solidFill>
              </a:rPr>
              <a:t>()</a:t>
            </a:r>
            <a:br>
              <a:rPr lang="en-CA" sz="2400" dirty="0">
                <a:solidFill>
                  <a:schemeClr val="accent1"/>
                </a:solidFill>
              </a:rPr>
            </a:br>
            <a:r>
              <a:rPr lang="en-CA" sz="2400" b="1" dirty="0">
                <a:solidFill>
                  <a:schemeClr val="accent1"/>
                </a:solidFill>
              </a:rPr>
              <a:t>.filter</a:t>
            </a:r>
            <a:r>
              <a:rPr lang="en-CA" sz="2400" dirty="0">
                <a:solidFill>
                  <a:schemeClr val="accent1"/>
                </a:solidFill>
              </a:rPr>
              <a:t>(t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t &lt; 20) </a:t>
            </a:r>
            <a:r>
              <a:rPr lang="en-CA" sz="2400" b="1" dirty="0">
                <a:solidFill>
                  <a:schemeClr val="accent1"/>
                </a:solidFill>
              </a:rPr>
              <a:t>.filter</a:t>
            </a:r>
            <a:r>
              <a:rPr lang="en-CA" sz="2400" dirty="0">
                <a:solidFill>
                  <a:schemeClr val="accent1"/>
                </a:solidFill>
              </a:rPr>
              <a:t>(t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t % 2 == 0)</a:t>
            </a:r>
            <a:br>
              <a:rPr lang="en-CA" sz="2400" dirty="0">
                <a:solidFill>
                  <a:schemeClr val="accent1"/>
                </a:solidFill>
              </a:rPr>
            </a:br>
            <a:r>
              <a:rPr lang="en-CA" sz="2400" dirty="0">
                <a:solidFill>
                  <a:schemeClr val="accent1"/>
                </a:solidFill>
              </a:rPr>
              <a:t>.collect(</a:t>
            </a:r>
            <a:r>
              <a:rPr lang="en-CA" sz="2400" dirty="0" err="1">
                <a:solidFill>
                  <a:schemeClr val="accent1"/>
                </a:solidFill>
              </a:rPr>
              <a:t>Collector.toList</a:t>
            </a:r>
            <a:r>
              <a:rPr lang="en-CA" sz="2400" dirty="0">
                <a:solidFill>
                  <a:schemeClr val="accent1"/>
                </a:solidFill>
              </a:rPr>
              <a:t>());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List Stream Collectors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Collect puts stream elements together</a:t>
            </a:r>
          </a:p>
          <a:p>
            <a:pPr lvl="1"/>
            <a:r>
              <a:rPr lang="en-CA" dirty="0"/>
              <a:t>argument is a collector</a:t>
            </a:r>
          </a:p>
          <a:p>
            <a:pPr lvl="1"/>
            <a:r>
              <a:rPr lang="en-CA" dirty="0"/>
              <a:t>various examples found in Collectors class</a:t>
            </a:r>
          </a:p>
          <a:p>
            <a:pPr lvl="2"/>
            <a:r>
              <a:rPr lang="en-CA" dirty="0" err="1"/>
              <a:t>toList</a:t>
            </a:r>
            <a:r>
              <a:rPr lang="en-CA" dirty="0"/>
              <a:t>() turns stream into a List</a:t>
            </a:r>
          </a:p>
          <a:p>
            <a:pPr lvl="2"/>
            <a:r>
              <a:rPr lang="en-CA" dirty="0" err="1"/>
              <a:t>toSet</a:t>
            </a:r>
            <a:r>
              <a:rPr lang="en-CA" dirty="0"/>
              <a:t>() turns stream into a Set</a:t>
            </a:r>
          </a:p>
          <a:p>
            <a:pPr lvl="2"/>
            <a:r>
              <a:rPr lang="en-CA" dirty="0"/>
              <a:t>joining() turns stream into a single String</a:t>
            </a:r>
          </a:p>
          <a:p>
            <a:pPr lvl="2"/>
            <a:r>
              <a:rPr lang="en-CA" dirty="0"/>
              <a:t>joining(", ") puts ", " between elements</a:t>
            </a:r>
          </a:p>
          <a:p>
            <a:pPr lvl="2"/>
            <a:r>
              <a:rPr lang="en-CA" dirty="0"/>
              <a:t>joining(", ", "[", "]") adds "[" at start and "]" at end</a:t>
            </a:r>
          </a:p>
          <a:p>
            <a:r>
              <a:rPr lang="en-CA" dirty="0"/>
              <a:t>List’s </a:t>
            </a:r>
            <a:r>
              <a:rPr lang="en-CA" dirty="0" err="1"/>
              <a:t>toString</a:t>
            </a:r>
            <a:r>
              <a:rPr lang="en-CA" dirty="0"/>
              <a:t> method does this:</a:t>
            </a:r>
          </a:p>
          <a:p>
            <a:pPr lvl="1">
              <a:buNone/>
            </a:pPr>
            <a:r>
              <a:rPr lang="en-CA" sz="2400" dirty="0" err="1">
                <a:solidFill>
                  <a:schemeClr val="accent1"/>
                </a:solidFill>
              </a:rPr>
              <a:t>myList.stream</a:t>
            </a:r>
            <a:r>
              <a:rPr lang="en-CA" sz="2400" dirty="0">
                <a:solidFill>
                  <a:schemeClr val="accent1"/>
                </a:solidFill>
              </a:rPr>
              <a:t>().collect(</a:t>
            </a:r>
            <a:r>
              <a:rPr lang="en-CA" sz="2400" dirty="0" err="1">
                <a:solidFill>
                  <a:schemeClr val="accent1"/>
                </a:solidFill>
              </a:rPr>
              <a:t>Collectors.joining</a:t>
            </a:r>
            <a:r>
              <a:rPr lang="en-CA" sz="2400" dirty="0">
                <a:solidFill>
                  <a:schemeClr val="accent1"/>
                </a:solidFill>
              </a:rPr>
              <a:t>(", ", "[", "]"))</a:t>
            </a:r>
            <a:endParaRPr lang="en-CA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54098-5BD1-4A45-B295-6A2BB8B2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Stream::</a:t>
            </a:r>
            <a:r>
              <a:rPr lang="en-CA" dirty="0" err="1"/>
              <a:t>toList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C3A06-A3BF-0B44-8A1F-A2BA20D1B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Collectors.toList</a:t>
            </a:r>
            <a:r>
              <a:rPr lang="en-CA" dirty="0"/>
              <a:t> has a Stream counterpart</a:t>
            </a:r>
          </a:p>
          <a:p>
            <a:pPr lvl="1"/>
            <a:r>
              <a:rPr lang="en-CA" sz="2400" dirty="0">
                <a:solidFill>
                  <a:schemeClr val="accent1"/>
                </a:solidFill>
              </a:rPr>
              <a:t>.collect(</a:t>
            </a:r>
            <a:r>
              <a:rPr lang="en-CA" sz="2400" dirty="0" err="1">
                <a:solidFill>
                  <a:schemeClr val="accent1"/>
                </a:solidFill>
              </a:rPr>
              <a:t>Collectors.toList</a:t>
            </a:r>
            <a:r>
              <a:rPr lang="en-CA" sz="2400" dirty="0">
                <a:solidFill>
                  <a:schemeClr val="accent1"/>
                </a:solidFill>
              </a:rPr>
              <a:t>()) </a:t>
            </a:r>
            <a:r>
              <a:rPr lang="en-CA" dirty="0">
                <a:sym typeface="Wingdings" panose="05000000000000000000" pitchFamily="2" charset="2"/>
              </a:rPr>
              <a:t> </a:t>
            </a:r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.</a:t>
            </a:r>
            <a:r>
              <a:rPr lang="en-CA" sz="2400" dirty="0" err="1">
                <a:solidFill>
                  <a:schemeClr val="accent1"/>
                </a:solidFill>
                <a:sym typeface="Wingdings" panose="05000000000000000000" pitchFamily="2" charset="2"/>
              </a:rPr>
              <a:t>toList</a:t>
            </a:r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()</a:t>
            </a:r>
            <a:endParaRPr lang="en-CA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lvl="1"/>
            <a:r>
              <a:rPr lang="en-CA" dirty="0">
                <a:sym typeface="Wingdings" panose="05000000000000000000" pitchFamily="2" charset="2"/>
              </a:rPr>
              <a:t>returns an unmodifiable list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since Java 16</a:t>
            </a:r>
          </a:p>
          <a:p>
            <a:r>
              <a:rPr lang="en-CA" dirty="0">
                <a:sym typeface="Wingdings" panose="05000000000000000000" pitchFamily="2" charset="2"/>
              </a:rPr>
              <a:t>Other collections require Collectors still</a:t>
            </a:r>
          </a:p>
          <a:p>
            <a:r>
              <a:rPr lang="en-CA" dirty="0">
                <a:sym typeface="Wingdings" panose="05000000000000000000" pitchFamily="2" charset="2"/>
              </a:rPr>
              <a:t>If you need a specific collection type:</a:t>
            </a:r>
          </a:p>
          <a:p>
            <a:pPr lvl="1"/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.collect(</a:t>
            </a:r>
            <a:r>
              <a:rPr lang="en-CA" sz="2400" dirty="0" err="1">
                <a:solidFill>
                  <a:schemeClr val="accent1"/>
                </a:solidFill>
                <a:sym typeface="Wingdings" panose="05000000000000000000" pitchFamily="2" charset="2"/>
              </a:rPr>
              <a:t>Collectors.toCollection</a:t>
            </a:r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(</a:t>
            </a:r>
            <a:r>
              <a:rPr lang="en-CA" sz="2400" dirty="0" err="1">
                <a:solidFill>
                  <a:schemeClr val="accent1"/>
                </a:solidFill>
                <a:sym typeface="Wingdings" panose="05000000000000000000" pitchFamily="2" charset="2"/>
              </a:rPr>
              <a:t>TreeSet</a:t>
            </a:r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::new))</a:t>
            </a:r>
          </a:p>
          <a:p>
            <a:pPr lvl="1"/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.collect(</a:t>
            </a:r>
            <a:r>
              <a:rPr lang="en-CA" sz="2400" dirty="0" err="1">
                <a:solidFill>
                  <a:schemeClr val="accent1"/>
                </a:solidFill>
                <a:sym typeface="Wingdings" panose="05000000000000000000" pitchFamily="2" charset="2"/>
              </a:rPr>
              <a:t>Collectors.toCollection</a:t>
            </a:r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(</a:t>
            </a:r>
            <a:r>
              <a:rPr lang="en-CA" sz="2400" dirty="0" err="1">
                <a:solidFill>
                  <a:schemeClr val="accent1"/>
                </a:solidFill>
                <a:sym typeface="Wingdings" panose="05000000000000000000" pitchFamily="2" charset="2"/>
              </a:rPr>
              <a:t>ArrayList</a:t>
            </a:r>
            <a:r>
              <a:rPr lang="en-CA" sz="2400" dirty="0">
                <a:solidFill>
                  <a:schemeClr val="accent1"/>
                </a:solidFill>
                <a:sym typeface="Wingdings" panose="05000000000000000000" pitchFamily="2" charset="2"/>
              </a:rPr>
              <a:t>::new))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038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Interface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An interface is a data type</a:t>
            </a:r>
          </a:p>
          <a:p>
            <a:pPr lvl="1">
              <a:defRPr/>
            </a:pPr>
            <a:r>
              <a:rPr lang="en-CA" dirty="0"/>
              <a:t>variables can have that data type</a:t>
            </a:r>
          </a:p>
          <a:p>
            <a:pPr lvl="2">
              <a:defRPr/>
            </a:pPr>
            <a:r>
              <a:rPr lang="en-CA" dirty="0"/>
              <a:t>including (</a:t>
            </a:r>
            <a:r>
              <a:rPr lang="en-CA" i="1" dirty="0"/>
              <a:t>especially</a:t>
            </a:r>
            <a:r>
              <a:rPr lang="en-CA" dirty="0"/>
              <a:t>) parameters for methods</a:t>
            </a:r>
          </a:p>
          <a:p>
            <a:pPr lvl="1">
              <a:defRPr/>
            </a:pPr>
            <a:r>
              <a:rPr lang="en-CA" dirty="0"/>
              <a:t>such variables (methods) called polymorphic</a:t>
            </a:r>
          </a:p>
          <a:p>
            <a:pPr>
              <a:defRPr/>
            </a:pPr>
            <a:r>
              <a:rPr lang="en-CA" dirty="0"/>
              <a:t>An interface lists public methods</a:t>
            </a:r>
          </a:p>
          <a:p>
            <a:pPr lvl="1">
              <a:defRPr/>
            </a:pPr>
            <a:r>
              <a:rPr lang="en-CA" dirty="0"/>
              <a:t>each implementing class implements them</a:t>
            </a:r>
          </a:p>
          <a:p>
            <a:pPr lvl="1">
              <a:defRPr/>
            </a:pPr>
            <a:r>
              <a:rPr lang="en-CA" dirty="0"/>
              <a:t>each class has its </a:t>
            </a:r>
            <a:r>
              <a:rPr lang="en-CA" i="1" dirty="0"/>
              <a:t>own</a:t>
            </a:r>
            <a:r>
              <a:rPr lang="en-CA" dirty="0"/>
              <a:t> implementation</a:t>
            </a:r>
          </a:p>
          <a:p>
            <a:pPr lvl="1">
              <a:defRPr/>
            </a:pPr>
            <a:r>
              <a:rPr lang="en-CA" dirty="0"/>
              <a:t>each object in that class has that “skill set”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Mapping a List 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Map replaces stream elements</a:t>
            </a:r>
          </a:p>
          <a:p>
            <a:pPr lvl="1"/>
            <a:r>
              <a:rPr lang="en-CA" dirty="0"/>
              <a:t>replace each number with its squared value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List&lt;Integer&gt; squares =  </a:t>
            </a:r>
            <a:r>
              <a:rPr lang="en-CA" sz="2400" dirty="0" err="1">
                <a:solidFill>
                  <a:schemeClr val="accent1"/>
                </a:solidFill>
              </a:rPr>
              <a:t>numbers.stream</a:t>
            </a:r>
            <a:r>
              <a:rPr lang="en-CA" sz="2400" dirty="0">
                <a:solidFill>
                  <a:schemeClr val="accent1"/>
                </a:solidFill>
              </a:rPr>
              <a:t>()</a:t>
            </a:r>
            <a:br>
              <a:rPr lang="en-CA" sz="2400" dirty="0">
                <a:solidFill>
                  <a:schemeClr val="accent1"/>
                </a:solidFill>
              </a:rPr>
            </a:br>
            <a:r>
              <a:rPr lang="en-CA" sz="2400" b="1" dirty="0">
                <a:solidFill>
                  <a:schemeClr val="accent1"/>
                </a:solidFill>
              </a:rPr>
              <a:t>.map</a:t>
            </a:r>
            <a:r>
              <a:rPr lang="en-CA" sz="2400" dirty="0">
                <a:solidFill>
                  <a:schemeClr val="accent1"/>
                </a:solidFill>
              </a:rPr>
              <a:t>(n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n * n).collect(</a:t>
            </a:r>
            <a:r>
              <a:rPr lang="en-CA" sz="2400" dirty="0" err="1">
                <a:solidFill>
                  <a:schemeClr val="accent1"/>
                </a:solidFill>
              </a:rPr>
              <a:t>Collectors.toList</a:t>
            </a:r>
            <a:r>
              <a:rPr lang="en-CA" sz="2400" dirty="0">
                <a:solidFill>
                  <a:schemeClr val="accent1"/>
                </a:solidFill>
              </a:rPr>
              <a:t>());</a:t>
            </a:r>
          </a:p>
          <a:p>
            <a:r>
              <a:rPr lang="en-CA" dirty="0"/>
              <a:t>Map takes a Function&lt;T, R&gt; (from T to R)</a:t>
            </a:r>
          </a:p>
          <a:p>
            <a:pPr lvl="1"/>
            <a:r>
              <a:rPr lang="en-CA" dirty="0"/>
              <a:t>takes one value and returns another</a:t>
            </a:r>
          </a:p>
          <a:p>
            <a:pPr lvl="2"/>
            <a:r>
              <a:rPr lang="en-CA" dirty="0"/>
              <a:t>Java can figure out what T and R are</a:t>
            </a:r>
          </a:p>
          <a:p>
            <a:pPr lvl="1"/>
            <a:r>
              <a:rPr lang="en-CA" dirty="0"/>
              <a:t>replace each word with its uppercase version</a:t>
            </a:r>
          </a:p>
          <a:p>
            <a:pPr lvl="1">
              <a:buNone/>
            </a:pPr>
            <a:r>
              <a:rPr lang="en-CA" sz="2400" dirty="0">
                <a:solidFill>
                  <a:schemeClr val="accent1"/>
                </a:solidFill>
              </a:rPr>
              <a:t>.map(</a:t>
            </a:r>
            <a:r>
              <a:rPr lang="en-CA" sz="2400" b="1" dirty="0">
                <a:solidFill>
                  <a:schemeClr val="accent1"/>
                </a:solidFill>
              </a:rPr>
              <a:t>s </a:t>
            </a:r>
            <a:r>
              <a:rPr lang="en-CA" sz="24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b="1" dirty="0">
                <a:solidFill>
                  <a:schemeClr val="accent1"/>
                </a:solidFill>
              </a:rPr>
              <a:t> </a:t>
            </a:r>
            <a:r>
              <a:rPr lang="en-CA" sz="2400" b="1" dirty="0" err="1">
                <a:solidFill>
                  <a:schemeClr val="accent1"/>
                </a:solidFill>
              </a:rPr>
              <a:t>s.toUpperCase</a:t>
            </a:r>
            <a:r>
              <a:rPr lang="en-CA" sz="2400" b="1" dirty="0">
                <a:solidFill>
                  <a:schemeClr val="accent1"/>
                </a:solidFill>
              </a:rPr>
              <a:t>()</a:t>
            </a:r>
            <a:r>
              <a:rPr lang="en-CA" sz="2400" dirty="0">
                <a:solidFill>
                  <a:schemeClr val="accent1"/>
                </a:solidFill>
              </a:rPr>
              <a:t>)</a:t>
            </a:r>
            <a:endParaRPr lang="en-CA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Reducing a Stream to a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As opposed to collecting them</a:t>
            </a:r>
          </a:p>
          <a:p>
            <a:r>
              <a:rPr lang="en-CA" dirty="0"/>
              <a:t>Reduce combines multiple values into one</a:t>
            </a:r>
          </a:p>
          <a:p>
            <a:pPr lvl="1"/>
            <a:r>
              <a:rPr lang="en-CA" dirty="0"/>
              <a:t>takes a starting value, and a </a:t>
            </a:r>
            <a:r>
              <a:rPr lang="en-CA" dirty="0" err="1"/>
              <a:t>BinaryOperator</a:t>
            </a:r>
            <a:endParaRPr lang="en-CA" dirty="0"/>
          </a:p>
          <a:p>
            <a:pPr lvl="1">
              <a:buNone/>
            </a:pPr>
            <a:r>
              <a:rPr lang="en-CA" sz="2400" dirty="0" err="1">
                <a:solidFill>
                  <a:schemeClr val="accent1"/>
                </a:solidFill>
              </a:rPr>
              <a:t>int</a:t>
            </a:r>
            <a:r>
              <a:rPr lang="en-CA" sz="2400" dirty="0">
                <a:solidFill>
                  <a:schemeClr val="accent1"/>
                </a:solidFill>
              </a:rPr>
              <a:t> sum = </a:t>
            </a:r>
            <a:r>
              <a:rPr lang="en-CA" sz="2400" dirty="0" err="1">
                <a:solidFill>
                  <a:schemeClr val="accent1"/>
                </a:solidFill>
              </a:rPr>
              <a:t>numbers.stream</a:t>
            </a:r>
            <a:r>
              <a:rPr lang="en-CA" sz="2400" dirty="0">
                <a:solidFill>
                  <a:schemeClr val="accent1"/>
                </a:solidFill>
              </a:rPr>
              <a:t>().reduce(0, (a, b) </a:t>
            </a:r>
            <a:r>
              <a:rPr lang="en-CA" sz="2400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sz="2400" dirty="0">
                <a:solidFill>
                  <a:schemeClr val="accent1"/>
                </a:solidFill>
              </a:rPr>
              <a:t> (a + b));</a:t>
            </a:r>
          </a:p>
          <a:p>
            <a:pPr lvl="1"/>
            <a:r>
              <a:rPr lang="en-CA" dirty="0"/>
              <a:t>if the list is empty, sum will be zero; otherwise, it will be the sum of all numbers’ elements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Naming Methods to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4114800"/>
          </a:xfrm>
        </p:spPr>
        <p:txBody>
          <a:bodyPr/>
          <a:lstStyle/>
          <a:p>
            <a:r>
              <a:rPr lang="en-CA" dirty="0"/>
              <a:t>Lambda expressions can be replaced by method references</a:t>
            </a:r>
          </a:p>
          <a:p>
            <a:pPr lvl="1"/>
            <a:r>
              <a:rPr lang="en-CA" dirty="0">
                <a:solidFill>
                  <a:schemeClr val="accent1"/>
                </a:solidFill>
              </a:rPr>
              <a:t>t </a:t>
            </a:r>
            <a:r>
              <a:rPr lang="en-CA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dirty="0">
                <a:solidFill>
                  <a:schemeClr val="accent1"/>
                </a:solidFill>
              </a:rPr>
              <a:t> </a:t>
            </a:r>
            <a:r>
              <a:rPr lang="en-CA" dirty="0" err="1">
                <a:solidFill>
                  <a:schemeClr val="accent1"/>
                </a:solidFill>
              </a:rPr>
              <a:t>System.out.println</a:t>
            </a:r>
            <a:r>
              <a:rPr lang="en-CA" dirty="0">
                <a:solidFill>
                  <a:schemeClr val="accent1"/>
                </a:solidFill>
              </a:rPr>
              <a:t>(t) </a:t>
            </a:r>
            <a:r>
              <a:rPr lang="en-CA" dirty="0">
                <a:sym typeface="Wingdings" pitchFamily="2" charset="2"/>
              </a:rPr>
              <a:t></a:t>
            </a:r>
            <a:r>
              <a:rPr lang="en-CA" dirty="0"/>
              <a:t> </a:t>
            </a:r>
            <a:r>
              <a:rPr lang="en-CA" dirty="0" err="1">
                <a:solidFill>
                  <a:schemeClr val="accent1"/>
                </a:solidFill>
              </a:rPr>
              <a:t>System.out</a:t>
            </a:r>
            <a:r>
              <a:rPr lang="en-CA" dirty="0">
                <a:solidFill>
                  <a:schemeClr val="accent1"/>
                </a:solidFill>
              </a:rPr>
              <a:t>::</a:t>
            </a:r>
            <a:r>
              <a:rPr lang="en-CA" dirty="0" err="1">
                <a:solidFill>
                  <a:schemeClr val="accent1"/>
                </a:solidFill>
              </a:rPr>
              <a:t>println</a:t>
            </a:r>
            <a:endParaRPr lang="en-CA" dirty="0">
              <a:solidFill>
                <a:schemeClr val="accent1"/>
              </a:solidFill>
            </a:endParaRPr>
          </a:p>
          <a:p>
            <a:pPr lvl="2"/>
            <a:r>
              <a:rPr lang="en-CA" dirty="0" err="1">
                <a:solidFill>
                  <a:schemeClr val="accent1"/>
                </a:solidFill>
              </a:rPr>
              <a:t>object.methodName</a:t>
            </a:r>
            <a:r>
              <a:rPr lang="en-CA" dirty="0">
                <a:solidFill>
                  <a:schemeClr val="accent1"/>
                </a:solidFill>
              </a:rPr>
              <a:t>(t)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object::</a:t>
            </a:r>
            <a:r>
              <a:rPr lang="en-CA" dirty="0" err="1">
                <a:solidFill>
                  <a:schemeClr val="accent1"/>
                </a:solidFill>
                <a:sym typeface="Wingdings" pitchFamily="2" charset="2"/>
              </a:rPr>
              <a:t>methodName</a:t>
            </a:r>
            <a:endParaRPr lang="en-CA" dirty="0">
              <a:solidFill>
                <a:schemeClr val="accent1"/>
              </a:solidFill>
              <a:sym typeface="Wingdings" pitchFamily="2" charset="2"/>
            </a:endParaRPr>
          </a:p>
          <a:p>
            <a:pPr lvl="1"/>
            <a:r>
              <a:rPr lang="en-CA" dirty="0">
                <a:solidFill>
                  <a:schemeClr val="accent1"/>
                </a:solidFill>
              </a:rPr>
              <a:t>t </a:t>
            </a:r>
            <a:r>
              <a:rPr lang="en-CA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dirty="0">
                <a:solidFill>
                  <a:schemeClr val="accent1"/>
                </a:solidFill>
              </a:rPr>
              <a:t> </a:t>
            </a:r>
            <a:r>
              <a:rPr lang="en-CA" dirty="0" err="1">
                <a:solidFill>
                  <a:schemeClr val="accent1"/>
                </a:solidFill>
              </a:rPr>
              <a:t>t.toUpperCase</a:t>
            </a:r>
            <a:r>
              <a:rPr lang="en-CA" dirty="0">
                <a:solidFill>
                  <a:schemeClr val="accent1"/>
                </a:solidFill>
              </a:rPr>
              <a:t>()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String::</a:t>
            </a:r>
            <a:r>
              <a:rPr lang="en-CA" dirty="0" err="1">
                <a:solidFill>
                  <a:schemeClr val="accent1"/>
                </a:solidFill>
                <a:sym typeface="Wingdings" pitchFamily="2" charset="2"/>
              </a:rPr>
              <a:t>toUpperCase</a:t>
            </a:r>
            <a:endParaRPr lang="en-CA" dirty="0">
              <a:solidFill>
                <a:schemeClr val="accent1"/>
              </a:solidFill>
            </a:endParaRPr>
          </a:p>
          <a:p>
            <a:pPr lvl="2"/>
            <a:r>
              <a:rPr lang="en-CA" dirty="0" err="1">
                <a:solidFill>
                  <a:schemeClr val="accent1"/>
                </a:solidFill>
              </a:rPr>
              <a:t>t.methodName</a:t>
            </a:r>
            <a:r>
              <a:rPr lang="en-CA" dirty="0">
                <a:solidFill>
                  <a:schemeClr val="accent1"/>
                </a:solidFill>
              </a:rPr>
              <a:t>()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Class::</a:t>
            </a:r>
            <a:r>
              <a:rPr lang="en-CA" dirty="0" err="1">
                <a:solidFill>
                  <a:schemeClr val="accent1"/>
                </a:solidFill>
                <a:sym typeface="Wingdings" pitchFamily="2" charset="2"/>
              </a:rPr>
              <a:t>methodName</a:t>
            </a:r>
            <a:endParaRPr lang="en-CA" dirty="0">
              <a:solidFill>
                <a:schemeClr val="accent1"/>
              </a:solidFill>
              <a:sym typeface="Wingdings" pitchFamily="2" charset="2"/>
            </a:endParaRPr>
          </a:p>
          <a:p>
            <a:r>
              <a:rPr lang="en-CA" dirty="0"/>
              <a:t>Wrapper classes have some useful methods</a:t>
            </a:r>
          </a:p>
          <a:p>
            <a:pPr lvl="1"/>
            <a:r>
              <a:rPr lang="en-CA" dirty="0">
                <a:solidFill>
                  <a:schemeClr val="accent1"/>
                </a:solidFill>
              </a:rPr>
              <a:t>(a, b) </a:t>
            </a:r>
            <a:r>
              <a:rPr lang="en-CA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CA" dirty="0">
                <a:solidFill>
                  <a:schemeClr val="accent1"/>
                </a:solidFill>
              </a:rPr>
              <a:t> (a + b)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Integer::sum </a:t>
            </a:r>
            <a:r>
              <a:rPr lang="en-CA" dirty="0">
                <a:sym typeface="Wingdings" pitchFamily="2" charset="2"/>
              </a:rPr>
              <a:t>(for integers)</a:t>
            </a:r>
          </a:p>
          <a:p>
            <a:pPr lvl="1"/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(a, b) </a:t>
            </a:r>
            <a:r>
              <a:rPr lang="en-CA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-&gt;</a:t>
            </a:r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 (a + b)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>
                <a:solidFill>
                  <a:schemeClr val="accent1"/>
                </a:solidFill>
                <a:sym typeface="Wingdings" pitchFamily="2" charset="2"/>
              </a:rPr>
              <a:t>Double::sum </a:t>
            </a:r>
            <a:r>
              <a:rPr lang="en-CA" dirty="0">
                <a:sym typeface="Wingdings" pitchFamily="2" charset="2"/>
              </a:rPr>
              <a:t>(for doubles)</a:t>
            </a:r>
            <a:endParaRPr lang="en-C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Using List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Start with the List object</a:t>
            </a:r>
          </a:p>
          <a:p>
            <a:pPr lvl="1"/>
            <a:r>
              <a:rPr lang="en-CA" dirty="0"/>
              <a:t>add .stream()</a:t>
            </a:r>
          </a:p>
          <a:p>
            <a:pPr lvl="1"/>
            <a:r>
              <a:rPr lang="en-CA" dirty="0"/>
              <a:t>add .filter and/or .map methods</a:t>
            </a:r>
          </a:p>
          <a:p>
            <a:pPr lvl="2"/>
            <a:r>
              <a:rPr lang="en-CA" dirty="0"/>
              <a:t>as many as you like</a:t>
            </a:r>
          </a:p>
          <a:p>
            <a:pPr lvl="1"/>
            <a:r>
              <a:rPr lang="en-CA" dirty="0"/>
              <a:t>add .collect or .reduce</a:t>
            </a:r>
          </a:p>
          <a:p>
            <a:pPr lvl="2"/>
            <a:r>
              <a:rPr lang="en-CA" dirty="0"/>
              <a:t>one or the other; not both!</a:t>
            </a:r>
          </a:p>
          <a:p>
            <a:r>
              <a:rPr lang="en-CA" dirty="0"/>
              <a:t>Save result in an appropriate variable</a:t>
            </a:r>
          </a:p>
          <a:p>
            <a:pPr lvl="1"/>
            <a:r>
              <a:rPr lang="en-CA" dirty="0"/>
              <a:t>the original List object will not be modified!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Write a single line of code to find the sum of the squares of all the odd numbers in the List&lt;Integer&gt; </a:t>
            </a:r>
            <a:r>
              <a:rPr lang="en-CA" dirty="0" err="1"/>
              <a:t>myNumbers</a:t>
            </a:r>
            <a:endParaRPr lang="en-CA" dirty="0"/>
          </a:p>
          <a:p>
            <a:pPr lvl="1"/>
            <a:r>
              <a:rPr lang="en-CA" i="1" dirty="0"/>
              <a:t>e.g.</a:t>
            </a:r>
            <a:r>
              <a:rPr lang="en-CA" dirty="0"/>
              <a:t> [1, 4, 3, 8] </a:t>
            </a:r>
            <a:r>
              <a:rPr lang="en-CA" dirty="0">
                <a:sym typeface="Wingdings" pitchFamily="2" charset="2"/>
              </a:rPr>
              <a:t> 1</a:t>
            </a:r>
            <a:r>
              <a:rPr lang="en-CA" baseline="30000" dirty="0">
                <a:sym typeface="Wingdings" pitchFamily="2" charset="2"/>
              </a:rPr>
              <a:t>2</a:t>
            </a:r>
            <a:r>
              <a:rPr lang="en-CA" dirty="0">
                <a:sym typeface="Wingdings" pitchFamily="2" charset="2"/>
              </a:rPr>
              <a:t> + 3</a:t>
            </a:r>
            <a:r>
              <a:rPr lang="en-CA" baseline="30000" dirty="0">
                <a:sym typeface="Wingdings" pitchFamily="2" charset="2"/>
              </a:rPr>
              <a:t>2</a:t>
            </a:r>
            <a:r>
              <a:rPr lang="en-CA" dirty="0">
                <a:sym typeface="Wingdings" pitchFamily="2" charset="2"/>
              </a:rPr>
              <a:t>  1 + 9  10</a:t>
            </a:r>
            <a:endParaRPr lang="en-CA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Questions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Empty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The </a:t>
            </a:r>
            <a:r>
              <a:rPr lang="en-CA" dirty="0" err="1"/>
              <a:t>Serializable</a:t>
            </a:r>
            <a:r>
              <a:rPr lang="en-CA" dirty="0"/>
              <a:t> interface has no methods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interface </a:t>
            </a:r>
            <a:r>
              <a:rPr lang="en-CA" sz="2400" dirty="0" err="1">
                <a:solidFill>
                  <a:srgbClr val="A06D3A"/>
                </a:solidFill>
              </a:rPr>
              <a:t>Serializable</a:t>
            </a:r>
            <a:r>
              <a:rPr lang="en-CA" sz="2400" dirty="0">
                <a:solidFill>
                  <a:srgbClr val="A06D3A"/>
                </a:solidFill>
              </a:rPr>
              <a:t> {}</a:t>
            </a:r>
          </a:p>
          <a:p>
            <a:r>
              <a:rPr lang="en-CA" dirty="0"/>
              <a:t>Exists only to say “OK for binary output”</a:t>
            </a:r>
          </a:p>
          <a:p>
            <a:pPr lvl="1"/>
            <a:r>
              <a:rPr lang="en-CA" dirty="0" err="1"/>
              <a:t>ObjectOutputStream</a:t>
            </a:r>
            <a:r>
              <a:rPr lang="en-CA" dirty="0"/>
              <a:t> </a:t>
            </a:r>
            <a:r>
              <a:rPr lang="en-CA" dirty="0" err="1"/>
              <a:t>writeObject</a:t>
            </a:r>
            <a:r>
              <a:rPr lang="en-CA" dirty="0"/>
              <a:t> checks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if (</a:t>
            </a:r>
            <a:r>
              <a:rPr lang="en-CA" sz="2400" dirty="0" err="1">
                <a:solidFill>
                  <a:srgbClr val="A06D3A"/>
                </a:solidFill>
              </a:rPr>
              <a:t>obj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instanceof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Serializable</a:t>
            </a:r>
            <a:r>
              <a:rPr lang="en-CA" sz="2400" dirty="0">
                <a:solidFill>
                  <a:srgbClr val="A06D3A"/>
                </a:solidFill>
              </a:rPr>
              <a:t>)</a:t>
            </a:r>
          </a:p>
          <a:p>
            <a:pPr lvl="1"/>
            <a:r>
              <a:rPr lang="en-CA" dirty="0"/>
              <a:t>if given non-</a:t>
            </a:r>
            <a:r>
              <a:rPr lang="en-CA" dirty="0" err="1"/>
              <a:t>Serializable</a:t>
            </a:r>
            <a:r>
              <a:rPr lang="en-CA" dirty="0"/>
              <a:t> object, throws </a:t>
            </a:r>
            <a:r>
              <a:rPr lang="en-CA" dirty="0" err="1"/>
              <a:t>NotSerializableException</a:t>
            </a:r>
            <a:endParaRPr lang="en-CA" dirty="0"/>
          </a:p>
          <a:p>
            <a:r>
              <a:rPr lang="en-CA" dirty="0"/>
              <a:t>Must implement if writing to binary file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class </a:t>
            </a:r>
            <a:r>
              <a:rPr lang="en-CA" sz="2400" dirty="0" err="1">
                <a:solidFill>
                  <a:srgbClr val="A06D3A"/>
                </a:solidFill>
              </a:rPr>
              <a:t>TicTacToe</a:t>
            </a:r>
            <a:r>
              <a:rPr lang="en-CA" sz="2400" dirty="0">
                <a:solidFill>
                  <a:srgbClr val="A06D3A"/>
                </a:solidFill>
              </a:rPr>
              <a:t> implements </a:t>
            </a:r>
            <a:r>
              <a:rPr lang="en-CA" sz="2400" dirty="0" err="1">
                <a:solidFill>
                  <a:srgbClr val="A06D3A"/>
                </a:solidFill>
              </a:rPr>
              <a:t>Serializable</a:t>
            </a:r>
            <a:endParaRPr lang="en-CA" dirty="0">
              <a:solidFill>
                <a:srgbClr val="A06D3A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Constants in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Interfaces allow constants to be declared</a:t>
            </a:r>
          </a:p>
          <a:p>
            <a:pPr lvl="1">
              <a:buNone/>
            </a:pPr>
            <a:r>
              <a:rPr lang="en-CA" sz="2400" dirty="0">
                <a:solidFill>
                  <a:srgbClr val="A06D3A"/>
                </a:solidFill>
              </a:rPr>
              <a:t>public static final </a:t>
            </a:r>
            <a:r>
              <a:rPr lang="en-CA" sz="2400" dirty="0" err="1">
                <a:solidFill>
                  <a:srgbClr val="A06D3A"/>
                </a:solidFill>
              </a:rPr>
              <a:t>int</a:t>
            </a:r>
            <a:r>
              <a:rPr lang="en-CA" sz="2400" dirty="0">
                <a:solidFill>
                  <a:srgbClr val="A06D3A"/>
                </a:solidFill>
              </a:rPr>
              <a:t> MAX_SIZE = 10000;</a:t>
            </a:r>
          </a:p>
          <a:p>
            <a:pPr lvl="1"/>
            <a:r>
              <a:rPr lang="en-CA" dirty="0"/>
              <a:t>implement the interface </a:t>
            </a:r>
            <a:r>
              <a:rPr lang="en-CA" dirty="0">
                <a:sym typeface="Wingdings" pitchFamily="2" charset="2"/>
              </a:rPr>
              <a:t> get the constant</a:t>
            </a:r>
          </a:p>
          <a:p>
            <a:r>
              <a:rPr lang="en-CA" dirty="0">
                <a:sym typeface="Wingdings" pitchFamily="2" charset="2"/>
              </a:rPr>
              <a:t>Constant should be part of the data type</a:t>
            </a:r>
          </a:p>
          <a:p>
            <a:pPr lvl="1"/>
            <a:r>
              <a:rPr lang="en-CA" dirty="0">
                <a:sym typeface="Wingdings" pitchFamily="2" charset="2"/>
              </a:rPr>
              <a:t>something necessary for </a:t>
            </a:r>
            <a:r>
              <a:rPr lang="en-CA" i="1" dirty="0">
                <a:sym typeface="Wingdings" pitchFamily="2" charset="2"/>
              </a:rPr>
              <a:t>every</a:t>
            </a:r>
            <a:r>
              <a:rPr lang="en-CA" dirty="0">
                <a:sym typeface="Wingdings" pitchFamily="2" charset="2"/>
              </a:rPr>
              <a:t> implementation</a:t>
            </a:r>
          </a:p>
          <a:p>
            <a:pPr lvl="1"/>
            <a:r>
              <a:rPr lang="en-CA" dirty="0">
                <a:sym typeface="Wingdings" pitchFamily="2" charset="2"/>
              </a:rPr>
              <a:t>.: </a:t>
            </a:r>
            <a:r>
              <a:rPr lang="en-CA" dirty="0">
                <a:solidFill>
                  <a:srgbClr val="A06D3A"/>
                </a:solidFill>
                <a:sym typeface="Wingdings" pitchFamily="2" charset="2"/>
              </a:rPr>
              <a:t>MAX_SIZE </a:t>
            </a:r>
            <a:r>
              <a:rPr lang="en-CA" i="1" dirty="0">
                <a:sym typeface="Wingdings" pitchFamily="2" charset="2"/>
              </a:rPr>
              <a:t>probably</a:t>
            </a:r>
            <a:r>
              <a:rPr lang="en-CA" dirty="0">
                <a:sym typeface="Wingdings" pitchFamily="2" charset="2"/>
              </a:rPr>
              <a:t> not a good idea!</a:t>
            </a:r>
          </a:p>
          <a:p>
            <a:pPr lvl="1"/>
            <a:r>
              <a:rPr lang="en-CA" dirty="0">
                <a:sym typeface="Wingdings" pitchFamily="2" charset="2"/>
              </a:rPr>
              <a:t>interfaces for just constants are </a:t>
            </a:r>
            <a:r>
              <a:rPr lang="en-CA" i="1" dirty="0">
                <a:sym typeface="Wingdings" pitchFamily="2" charset="2"/>
              </a:rPr>
              <a:t>controversial</a:t>
            </a:r>
          </a:p>
          <a:p>
            <a:pPr lvl="2"/>
            <a:r>
              <a:rPr lang="en-CA" dirty="0">
                <a:sym typeface="Wingdings" pitchFamily="2" charset="2"/>
              </a:rPr>
              <a:t>use class with private constructor instead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Extending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Interfaces can be arranged using inheritance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Measurable {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    public double </a:t>
            </a:r>
            <a:r>
              <a:rPr lang="en-CA" sz="2400" dirty="0" err="1">
                <a:solidFill>
                  <a:srgbClr val="A06D3A"/>
                </a:solidFill>
              </a:rPr>
              <a:t>getArea</a:t>
            </a:r>
            <a:r>
              <a:rPr lang="en-CA" sz="2400" dirty="0">
                <a:solidFill>
                  <a:srgbClr val="A06D3A"/>
                </a:solidFill>
              </a:rPr>
              <a:t>();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    public double </a:t>
            </a:r>
            <a:r>
              <a:rPr lang="en-CA" sz="2400" dirty="0" err="1">
                <a:solidFill>
                  <a:srgbClr val="A06D3A"/>
                </a:solidFill>
              </a:rPr>
              <a:t>getPerimeter</a:t>
            </a:r>
            <a:r>
              <a:rPr lang="en-CA" sz="2400" dirty="0">
                <a:solidFill>
                  <a:srgbClr val="A06D3A"/>
                </a:solidFill>
              </a:rPr>
              <a:t>();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  <a:endParaRPr lang="en-CA" dirty="0">
              <a:solidFill>
                <a:srgbClr val="A06D3A"/>
              </a:solidFill>
            </a:endParaRP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Polygonal </a:t>
            </a:r>
            <a:r>
              <a:rPr lang="en-CA" sz="2400" b="1" dirty="0">
                <a:solidFill>
                  <a:srgbClr val="A06D3A"/>
                </a:solidFill>
              </a:rPr>
              <a:t>extends Measurable</a:t>
            </a:r>
            <a:r>
              <a:rPr lang="en-CA" sz="2400" dirty="0">
                <a:solidFill>
                  <a:srgbClr val="A06D3A"/>
                </a:solidFill>
              </a:rPr>
              <a:t> {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    public </a:t>
            </a:r>
            <a:r>
              <a:rPr lang="en-CA" sz="2400" dirty="0" err="1">
                <a:solidFill>
                  <a:srgbClr val="A06D3A"/>
                </a:solidFill>
              </a:rPr>
              <a:t>int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getNumberOfSides</a:t>
            </a:r>
            <a:r>
              <a:rPr lang="en-CA" sz="2400" dirty="0">
                <a:solidFill>
                  <a:srgbClr val="A06D3A"/>
                </a:solidFill>
              </a:rPr>
              <a:t>();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  <a:p>
            <a:pPr lvl="1"/>
            <a:r>
              <a:rPr lang="en-CA" dirty="0"/>
              <a:t>Polygonal has </a:t>
            </a:r>
            <a:r>
              <a:rPr lang="en-CA" dirty="0" err="1"/>
              <a:t>getArea</a:t>
            </a:r>
            <a:r>
              <a:rPr lang="en-CA" dirty="0"/>
              <a:t> and </a:t>
            </a:r>
            <a:r>
              <a:rPr lang="en-CA" dirty="0" err="1"/>
              <a:t>getPerimeter</a:t>
            </a:r>
            <a:r>
              <a:rPr lang="en-CA" dirty="0"/>
              <a:t>, too</a:t>
            </a:r>
          </a:p>
          <a:p>
            <a:pPr lvl="1"/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Implementing Polygonal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Anything that implements Polygonal must define all the methods mentioned in Polygonal interface...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</a:t>
            </a:r>
            <a:r>
              <a:rPr lang="en-CA" sz="2400" dirty="0" err="1">
                <a:solidFill>
                  <a:srgbClr val="A06D3A"/>
                </a:solidFill>
              </a:rPr>
              <a:t>int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r>
              <a:rPr lang="en-CA" sz="2400" dirty="0" err="1">
                <a:solidFill>
                  <a:srgbClr val="A06D3A"/>
                </a:solidFill>
              </a:rPr>
              <a:t>getNumberOfSides</a:t>
            </a:r>
            <a:r>
              <a:rPr lang="en-CA" sz="2400" dirty="0">
                <a:solidFill>
                  <a:srgbClr val="A06D3A"/>
                </a:solidFill>
              </a:rPr>
              <a:t>()</a:t>
            </a:r>
          </a:p>
          <a:p>
            <a:pPr>
              <a:defRPr/>
            </a:pPr>
            <a:r>
              <a:rPr lang="en-CA" dirty="0"/>
              <a:t>...plus all those mentioned in Measurable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double </a:t>
            </a:r>
            <a:r>
              <a:rPr lang="en-CA" sz="2400" dirty="0" err="1">
                <a:solidFill>
                  <a:srgbClr val="A06D3A"/>
                </a:solidFill>
              </a:rPr>
              <a:t>getArea</a:t>
            </a:r>
            <a:r>
              <a:rPr lang="en-CA" sz="2400" dirty="0">
                <a:solidFill>
                  <a:srgbClr val="A06D3A"/>
                </a:solidFill>
              </a:rPr>
              <a:t>()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double </a:t>
            </a:r>
            <a:r>
              <a:rPr lang="en-CA" sz="2400" dirty="0" err="1">
                <a:solidFill>
                  <a:srgbClr val="A06D3A"/>
                </a:solidFill>
              </a:rPr>
              <a:t>getPerimeter</a:t>
            </a:r>
            <a:r>
              <a:rPr lang="en-CA" sz="2400" dirty="0">
                <a:solidFill>
                  <a:srgbClr val="A06D3A"/>
                </a:solidFill>
              </a:rPr>
              <a:t>()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And So On...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Can extend an interface that extends another</a:t>
            </a:r>
          </a:p>
          <a:p>
            <a:pPr lvl="1">
              <a:defRPr/>
            </a:pPr>
            <a:r>
              <a:rPr lang="en-CA" dirty="0"/>
              <a:t>just adding more methods to implement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</a:t>
            </a:r>
            <a:r>
              <a:rPr lang="en-CA" sz="2400" dirty="0" err="1">
                <a:solidFill>
                  <a:srgbClr val="A06D3A"/>
                </a:solidFill>
              </a:rPr>
              <a:t>RegularPolygonal</a:t>
            </a:r>
            <a:r>
              <a:rPr lang="en-CA" sz="2400" dirty="0">
                <a:solidFill>
                  <a:srgbClr val="A06D3A"/>
                </a:solidFill>
              </a:rPr>
              <a:t> extends Polygonal {...}</a:t>
            </a:r>
          </a:p>
          <a:p>
            <a:pPr>
              <a:defRPr/>
            </a:pPr>
            <a:r>
              <a:rPr lang="en-CA" dirty="0"/>
              <a:t>Can extend more than one interface</a:t>
            </a:r>
          </a:p>
          <a:p>
            <a:pPr lvl="1">
              <a:defRPr/>
            </a:pPr>
            <a:r>
              <a:rPr lang="en-CA" dirty="0"/>
              <a:t>again, adding more methods to implement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</a:t>
            </a:r>
            <a:r>
              <a:rPr lang="en-CA" sz="2400" dirty="0" err="1">
                <a:solidFill>
                  <a:srgbClr val="A06D3A"/>
                </a:solidFill>
              </a:rPr>
              <a:t>FiniteSurface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  <a:br>
              <a:rPr lang="en-CA" sz="2400" dirty="0">
                <a:solidFill>
                  <a:srgbClr val="A06D3A"/>
                </a:solidFill>
              </a:rPr>
            </a:br>
            <a:r>
              <a:rPr lang="en-CA" sz="2400" dirty="0">
                <a:solidFill>
                  <a:srgbClr val="A06D3A"/>
                </a:solidFill>
              </a:rPr>
              <a:t>extends Measurable,</a:t>
            </a:r>
            <a:br>
              <a:rPr lang="en-CA" sz="2400" dirty="0">
                <a:solidFill>
                  <a:srgbClr val="A06D3A"/>
                </a:solidFill>
              </a:rPr>
            </a:br>
            <a:r>
              <a:rPr lang="en-CA" sz="2400" dirty="0">
                <a:solidFill>
                  <a:srgbClr val="A06D3A"/>
                </a:solidFill>
              </a:rPr>
              <a:t>             Colourable {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    ...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}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4953000" y="4800600"/>
            <a:ext cx="1752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/>
              <a:t>Measurable</a:t>
            </a:r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4953000" y="5486400"/>
            <a:ext cx="1752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/>
              <a:t>Polygonal</a:t>
            </a: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4572000" y="6172200"/>
            <a:ext cx="2514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/>
              <a:t>RegularPolygonal</a:t>
            </a:r>
          </a:p>
        </p:txBody>
      </p:sp>
      <p:sp>
        <p:nvSpPr>
          <p:cNvPr id="36871" name="Rectangle 6"/>
          <p:cNvSpPr>
            <a:spLocks noChangeArrowheads="1"/>
          </p:cNvSpPr>
          <p:nvPr/>
        </p:nvSpPr>
        <p:spPr bwMode="auto">
          <a:xfrm>
            <a:off x="7010400" y="4953000"/>
            <a:ext cx="17526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/>
              <a:t>Colourable</a:t>
            </a:r>
          </a:p>
        </p:txBody>
      </p:sp>
      <p:sp>
        <p:nvSpPr>
          <p:cNvPr id="36872" name="Rectangle 7"/>
          <p:cNvSpPr>
            <a:spLocks noChangeArrowheads="1"/>
          </p:cNvSpPr>
          <p:nvPr/>
        </p:nvSpPr>
        <p:spPr bwMode="auto">
          <a:xfrm>
            <a:off x="6858000" y="5638800"/>
            <a:ext cx="2057400" cy="3810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CA" altLang="en-US"/>
              <a:t>FiniteSurface</a:t>
            </a:r>
          </a:p>
        </p:txBody>
      </p:sp>
      <p:cxnSp>
        <p:nvCxnSpPr>
          <p:cNvPr id="36873" name="Straight Arrow Connector 9"/>
          <p:cNvCxnSpPr>
            <a:cxnSpLocks noChangeShapeType="1"/>
            <a:stCxn id="36869" idx="0"/>
            <a:endCxn id="36868" idx="2"/>
          </p:cNvCxnSpPr>
          <p:nvPr/>
        </p:nvCxnSpPr>
        <p:spPr bwMode="auto">
          <a:xfrm rot="5400000" flipH="1" flipV="1">
            <a:off x="5676901" y="5334000"/>
            <a:ext cx="304800" cy="3175"/>
          </a:xfrm>
          <a:prstGeom prst="straightConnector1">
            <a:avLst/>
          </a:prstGeom>
          <a:noFill/>
          <a:ln w="19050" algn="ctr">
            <a:solidFill>
              <a:schemeClr val="bg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4" name="Straight Arrow Connector 11"/>
          <p:cNvCxnSpPr>
            <a:cxnSpLocks noChangeShapeType="1"/>
            <a:stCxn id="36870" idx="0"/>
            <a:endCxn id="36869" idx="2"/>
          </p:cNvCxnSpPr>
          <p:nvPr/>
        </p:nvCxnSpPr>
        <p:spPr bwMode="auto">
          <a:xfrm rot="5400000" flipH="1" flipV="1">
            <a:off x="5676901" y="6019800"/>
            <a:ext cx="304800" cy="3175"/>
          </a:xfrm>
          <a:prstGeom prst="straightConnector1">
            <a:avLst/>
          </a:prstGeom>
          <a:noFill/>
          <a:ln w="19050" algn="ctr">
            <a:solidFill>
              <a:schemeClr val="bg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5" name="Straight Arrow Connector 13"/>
          <p:cNvCxnSpPr>
            <a:cxnSpLocks noChangeShapeType="1"/>
            <a:stCxn id="36872" idx="0"/>
            <a:endCxn id="36871" idx="2"/>
          </p:cNvCxnSpPr>
          <p:nvPr/>
        </p:nvCxnSpPr>
        <p:spPr bwMode="auto">
          <a:xfrm rot="5400000" flipH="1" flipV="1">
            <a:off x="7734301" y="5486400"/>
            <a:ext cx="304800" cy="3175"/>
          </a:xfrm>
          <a:prstGeom prst="straightConnector1">
            <a:avLst/>
          </a:prstGeom>
          <a:noFill/>
          <a:ln w="19050" algn="ctr">
            <a:solidFill>
              <a:schemeClr val="bg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6" name="Curved Connector 19"/>
          <p:cNvCxnSpPr>
            <a:cxnSpLocks noChangeShapeType="1"/>
            <a:stCxn id="36872" idx="0"/>
            <a:endCxn id="36868" idx="2"/>
          </p:cNvCxnSpPr>
          <p:nvPr/>
        </p:nvCxnSpPr>
        <p:spPr bwMode="auto">
          <a:xfrm rot="16200000" flipV="1">
            <a:off x="6629400" y="4381500"/>
            <a:ext cx="457200" cy="2057400"/>
          </a:xfrm>
          <a:prstGeom prst="curvedConnector3">
            <a:avLst>
              <a:gd name="adj1" fmla="val 50000"/>
            </a:avLst>
          </a:prstGeom>
          <a:noFill/>
          <a:ln w="19050" algn="ctr">
            <a:solidFill>
              <a:schemeClr val="bg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Combining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When one interface extends two others...</a:t>
            </a:r>
          </a:p>
          <a:p>
            <a:pPr lvl="1">
              <a:defRPr/>
            </a:pPr>
            <a:r>
              <a:rPr lang="en-CA" dirty="0"/>
              <a:t>(or more than two others)</a:t>
            </a:r>
          </a:p>
          <a:p>
            <a:pPr>
              <a:defRPr/>
            </a:pPr>
            <a:r>
              <a:rPr lang="en-CA" dirty="0"/>
              <a:t>...it may not need any more methods</a:t>
            </a:r>
          </a:p>
          <a:p>
            <a:pPr lvl="1">
              <a:defRPr/>
            </a:pPr>
            <a:r>
              <a:rPr lang="en-CA" dirty="0"/>
              <a:t>it just puts those two (or more) interfaces together</a:t>
            </a:r>
          </a:p>
          <a:p>
            <a:pPr lvl="1">
              <a:defRPr/>
            </a:pPr>
            <a:r>
              <a:rPr lang="en-CA" dirty="0"/>
              <a:t>use empty braces (no new methods required)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public interface </a:t>
            </a:r>
            <a:r>
              <a:rPr lang="en-CA" sz="2400" dirty="0" err="1">
                <a:solidFill>
                  <a:srgbClr val="A06D3A"/>
                </a:solidFill>
              </a:rPr>
              <a:t>FiniteSurface</a:t>
            </a:r>
            <a:r>
              <a:rPr lang="en-CA" sz="2400" dirty="0">
                <a:solidFill>
                  <a:srgbClr val="A06D3A"/>
                </a:solidFill>
              </a:rPr>
              <a:t> </a:t>
            </a:r>
          </a:p>
          <a:p>
            <a:pPr lvl="1">
              <a:buFont typeface="Wingdings" panose="05000000000000000000" pitchFamily="2" charset="2"/>
              <a:buNone/>
              <a:defRPr/>
            </a:pPr>
            <a:r>
              <a:rPr lang="en-CA" sz="2400" dirty="0">
                <a:solidFill>
                  <a:srgbClr val="A06D3A"/>
                </a:solidFill>
              </a:rPr>
              <a:t>    extends Measureable, Colourable {}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6loops">
  <a:themeElements>
    <a:clrScheme name="">
      <a:dk1>
        <a:srgbClr val="000000"/>
      </a:dk1>
      <a:lt1>
        <a:srgbClr val="FFFFFF"/>
      </a:lt1>
      <a:dk2>
        <a:srgbClr val="CF0E30"/>
      </a:dk2>
      <a:lt2>
        <a:srgbClr val="FFFFFF"/>
      </a:lt2>
      <a:accent1>
        <a:srgbClr val="114FFB"/>
      </a:accent1>
      <a:accent2>
        <a:srgbClr val="FC0128"/>
      </a:accent2>
      <a:accent3>
        <a:srgbClr val="E4AAAD"/>
      </a:accent3>
      <a:accent4>
        <a:srgbClr val="DADADA"/>
      </a:accent4>
      <a:accent5>
        <a:srgbClr val="AAB2FD"/>
      </a:accent5>
      <a:accent6>
        <a:srgbClr val="E40123"/>
      </a:accent6>
      <a:hlink>
        <a:srgbClr val="00DFCA"/>
      </a:hlink>
      <a:folHlink>
        <a:srgbClr val="F76681"/>
      </a:folHlink>
    </a:clrScheme>
    <a:fontScheme name="06loo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06loo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6loop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3153A7962B44787C5D099E6F0D40F" ma:contentTypeVersion="16" ma:contentTypeDescription="Create a new document." ma:contentTypeScope="" ma:versionID="85b9b847c85e740951eff6bd9f2eac0c">
  <xsd:schema xmlns:xsd="http://www.w3.org/2001/XMLSchema" xmlns:xs="http://www.w3.org/2001/XMLSchema" xmlns:p="http://schemas.microsoft.com/office/2006/metadata/properties" xmlns:ns3="51f0481b-9fcf-4028-b853-fd3d29f8c390" xmlns:ns4="62da8f29-4af8-4925-b828-2d6615649c5a" targetNamespace="http://schemas.microsoft.com/office/2006/metadata/properties" ma:root="true" ma:fieldsID="87934eb575b706c31bf46b10413b710f" ns3:_="" ns4:_="">
    <xsd:import namespace="51f0481b-9fcf-4028-b853-fd3d29f8c390"/>
    <xsd:import namespace="62da8f29-4af8-4925-b828-2d6615649c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0481b-9fcf-4028-b853-fd3d29f8c3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da8f29-4af8-4925-b828-2d6615649c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f0481b-9fcf-4028-b853-fd3d29f8c390" xsi:nil="true"/>
  </documentManagement>
</p:properties>
</file>

<file path=customXml/itemProps1.xml><?xml version="1.0" encoding="utf-8"?>
<ds:datastoreItem xmlns:ds="http://schemas.openxmlformats.org/officeDocument/2006/customXml" ds:itemID="{A6626FBA-2BD7-4860-AA26-6529E2996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f0481b-9fcf-4028-b853-fd3d29f8c390"/>
    <ds:schemaRef ds:uri="62da8f29-4af8-4925-b828-2d6615649c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A251C2-3DFB-41E3-A990-F98EF0C259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D532EB-BA8C-43B4-AEA0-B59C3EB6FA0D}">
  <ds:schemaRefs>
    <ds:schemaRef ds:uri="http://purl.org/dc/dcmitype/"/>
    <ds:schemaRef ds:uri="62da8f29-4af8-4925-b828-2d6615649c5a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51f0481b-9fcf-4028-b853-fd3d29f8c3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C:\MrMac\Courses\CSC 226 1998-1999 IIIa Spring\Slides\06LOOPS.PPT</Template>
  <TotalTime>31469</TotalTime>
  <Pages>7</Pages>
  <Words>2125</Words>
  <Application>Microsoft Office PowerPoint</Application>
  <PresentationFormat>On-screen Show (4:3)</PresentationFormat>
  <Paragraphs>334</Paragraphs>
  <Slides>35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Courier New</vt:lpstr>
      <vt:lpstr>Times New Roman</vt:lpstr>
      <vt:lpstr>Wingdings</vt:lpstr>
      <vt:lpstr>06loops</vt:lpstr>
      <vt:lpstr>Newer Java Constructs</vt:lpstr>
      <vt:lpstr>More on Interfaces</vt:lpstr>
      <vt:lpstr>Interface Summary</vt:lpstr>
      <vt:lpstr>Empty Interfaces</vt:lpstr>
      <vt:lpstr>Constants in Interfaces</vt:lpstr>
      <vt:lpstr>Extending Interfaces</vt:lpstr>
      <vt:lpstr>Implementing Polygonal</vt:lpstr>
      <vt:lpstr>And So On...</vt:lpstr>
      <vt:lpstr>Combining Interfaces</vt:lpstr>
      <vt:lpstr>Exercise</vt:lpstr>
      <vt:lpstr>Static Methods</vt:lpstr>
      <vt:lpstr>Why Static Methods?</vt:lpstr>
      <vt:lpstr>Default Method Definitions</vt:lpstr>
      <vt:lpstr>Why Default Definitions</vt:lpstr>
      <vt:lpstr>Java 9: Private Methods</vt:lpstr>
      <vt:lpstr>Why Private Methods</vt:lpstr>
      <vt:lpstr>The Diamond Problem</vt:lpstr>
      <vt:lpstr>Conflicting Default Definitions</vt:lpstr>
      <vt:lpstr>Lambda Expressions</vt:lpstr>
      <vt:lpstr>Note on Style</vt:lpstr>
      <vt:lpstr>Abstract Classes</vt:lpstr>
      <vt:lpstr>Interfaces vs. Abstract Classes</vt:lpstr>
      <vt:lpstr>Streams</vt:lpstr>
      <vt:lpstr>Lists and Loops</vt:lpstr>
      <vt:lpstr>One More Way</vt:lpstr>
      <vt:lpstr>List Streams for Building Lists</vt:lpstr>
      <vt:lpstr>List Stream Filters</vt:lpstr>
      <vt:lpstr>List Stream Collectors</vt:lpstr>
      <vt:lpstr>Stream::toList</vt:lpstr>
      <vt:lpstr>Mapping a List Stream</vt:lpstr>
      <vt:lpstr>Reducing a Stream to a Value</vt:lpstr>
      <vt:lpstr>Naming Methods to Use</vt:lpstr>
      <vt:lpstr>Using List Streams</vt:lpstr>
      <vt:lpstr>Exercise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Programming and Problem Solving</dc:title>
  <dc:creator>Mark Young</dc:creator>
  <cp:lastModifiedBy>Mark Young</cp:lastModifiedBy>
  <cp:revision>207</cp:revision>
  <cp:lastPrinted>1601-01-01T00:00:00Z</cp:lastPrinted>
  <dcterms:created xsi:type="dcterms:W3CDTF">1998-05-11T15:12:26Z</dcterms:created>
  <dcterms:modified xsi:type="dcterms:W3CDTF">2026-03-27T13:23:58Z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0x0101009623153A7962B44787C5D099E6F0D40F</vt:lpwstr>
  </property>
</Properties>
</file>