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661" r:id="rId2"/>
    <p:sldId id="897" r:id="rId3"/>
    <p:sldId id="865" r:id="rId4"/>
    <p:sldId id="866" r:id="rId5"/>
    <p:sldId id="867" r:id="rId6"/>
    <p:sldId id="868" r:id="rId7"/>
    <p:sldId id="869" r:id="rId8"/>
    <p:sldId id="870" r:id="rId9"/>
    <p:sldId id="871" r:id="rId10"/>
    <p:sldId id="872" r:id="rId11"/>
    <p:sldId id="873" r:id="rId12"/>
    <p:sldId id="874" r:id="rId13"/>
    <p:sldId id="875" r:id="rId14"/>
    <p:sldId id="876" r:id="rId15"/>
    <p:sldId id="877" r:id="rId16"/>
    <p:sldId id="878" r:id="rId17"/>
    <p:sldId id="896" r:id="rId18"/>
    <p:sldId id="660" r:id="rId19"/>
    <p:sldId id="898" r:id="rId20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21" autoAdjust="0"/>
    <p:restoredTop sz="94660"/>
  </p:normalViewPr>
  <p:slideViewPr>
    <p:cSldViewPr>
      <p:cViewPr varScale="1">
        <p:scale>
          <a:sx n="102" d="100"/>
          <a:sy n="102" d="100"/>
        </p:scale>
        <p:origin x="1608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9B562F5-DDC7-4E59-AA66-C83F0FB66F8A}" type="slidenum">
              <a:rPr lang="en-CA" altLang="en-US"/>
              <a:pPr/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6282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8BD81A1-314B-44A8-9981-7D1C1BCC5C63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251C7A2A-55AC-49BF-830F-88785F37E3E6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69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669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E02110F-7E02-43E7-AD02-419B0C000089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8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AF98B09B-6744-49AA-8710-858460478C2F}" type="slidenum">
              <a:rPr lang="en-CA" altLang="en-US"/>
              <a:pPr/>
              <a:t>15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710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950994C-EE8F-4E82-B846-CE65F0E23F69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464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44CB79CB-B9C9-422E-86BA-1469D7E52A04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46A5BA3-BB1E-4046-B93E-658357097C64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5053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1DE6161-DEB5-409D-A40E-F665F6944230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5258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2C802A3-A58F-49D7-A4AC-84595814A33F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54A3DB4-6EF5-420B-BCAC-E9C6148342E0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566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3BFB6B1-97A1-4629-8862-C4760C2B1F92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B3E9780-52E5-453D-B668-D92E966C66DA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CA" altLang="en-US">
              <a:latin typeface="Times New Roman" pitchFamily="18" charset="0"/>
            </a:endParaRPr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9921FF07-2D72-488E-8E12-D198F01E6FF4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2156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13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015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171450"/>
            <a:ext cx="7753350" cy="1123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110689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chemeClr val="bg2"/>
                </a:solidFill>
                <a:effectLst/>
              </a:defRPr>
            </a:lvl1pPr>
            <a:lvl2pPr>
              <a:buClr>
                <a:schemeClr val="accent1"/>
              </a:buClr>
              <a:buFont typeface="Wingdings" pitchFamily="2" charset="2"/>
              <a:buChar char=""/>
              <a:defRPr>
                <a:solidFill>
                  <a:schemeClr val="bg2"/>
                </a:solidFill>
                <a:effectLst/>
              </a:defRPr>
            </a:lvl2pPr>
            <a:lvl3pPr>
              <a:buClr>
                <a:schemeClr val="accent1"/>
              </a:buClr>
              <a:buFont typeface="Times New Roman" pitchFamily="18" charset="0"/>
              <a:buChar char="»"/>
              <a:defRPr>
                <a:solidFill>
                  <a:schemeClr val="bg2"/>
                </a:solidFill>
                <a:effectLst/>
              </a:defRPr>
            </a:lvl3pPr>
            <a:lvl4pPr>
              <a:buClr>
                <a:schemeClr val="accent1"/>
              </a:buClr>
              <a:buFont typeface="Arial" pitchFamily="34" charset="0"/>
              <a:buChar char="•"/>
              <a:defRPr>
                <a:solidFill>
                  <a:schemeClr val="bg2"/>
                </a:solidFill>
                <a:effectLst/>
              </a:defRPr>
            </a:lvl4pPr>
            <a:lvl5pPr>
              <a:buClr>
                <a:schemeClr val="accent1"/>
              </a:buClr>
              <a:buFont typeface="Times New Roman" pitchFamily="18" charset="0"/>
              <a:buChar char="−"/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241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40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567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119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376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37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  <a:effectLst/>
              </a:defRPr>
            </a:lvl1pPr>
            <a:lvl2pPr>
              <a:defRPr sz="2800">
                <a:solidFill>
                  <a:schemeClr val="bg2"/>
                </a:solidFill>
                <a:effectLst/>
              </a:defRPr>
            </a:lvl2pPr>
            <a:lvl3pPr>
              <a:defRPr sz="2400">
                <a:solidFill>
                  <a:schemeClr val="bg2"/>
                </a:solidFill>
                <a:effectLst/>
              </a:defRPr>
            </a:lvl3pPr>
            <a:lvl4pPr>
              <a:defRPr sz="2000">
                <a:solidFill>
                  <a:schemeClr val="bg2"/>
                </a:solidFill>
                <a:effectLst/>
              </a:defRPr>
            </a:lvl4pPr>
            <a:lvl5pPr>
              <a:defRPr sz="2000">
                <a:solidFill>
                  <a:schemeClr val="bg2"/>
                </a:solidFill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871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11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385888"/>
            <a:ext cx="8364538" cy="290512"/>
            <a:chOff x="0" y="873"/>
            <a:chExt cx="5269" cy="183"/>
          </a:xfrm>
        </p:grpSpPr>
        <p:grpSp>
          <p:nvGrpSpPr>
            <p:cNvPr id="1029" name="Group 3"/>
            <p:cNvGrpSpPr>
              <a:grpSpLocks/>
            </p:cNvGrpSpPr>
            <p:nvPr/>
          </p:nvGrpSpPr>
          <p:grpSpPr bwMode="auto">
            <a:xfrm>
              <a:off x="5146" y="873"/>
              <a:ext cx="123" cy="182"/>
              <a:chOff x="5146" y="873"/>
              <a:chExt cx="123" cy="182"/>
            </a:xfrm>
          </p:grpSpPr>
          <p:sp>
            <p:nvSpPr>
              <p:cNvPr id="1044" name="Rectangle 4"/>
              <p:cNvSpPr>
                <a:spLocks noChangeArrowheads="1"/>
              </p:cNvSpPr>
              <p:nvPr/>
            </p:nvSpPr>
            <p:spPr bwMode="auto">
              <a:xfrm>
                <a:off x="5240" y="873"/>
                <a:ext cx="2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5" name="Rectangle 5"/>
              <p:cNvSpPr>
                <a:spLocks noChangeArrowheads="1"/>
              </p:cNvSpPr>
              <p:nvPr/>
            </p:nvSpPr>
            <p:spPr bwMode="auto">
              <a:xfrm>
                <a:off x="5146" y="873"/>
                <a:ext cx="5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4836" y="873"/>
              <a:ext cx="263" cy="182"/>
              <a:chOff x="4836" y="873"/>
              <a:chExt cx="263" cy="182"/>
            </a:xfrm>
          </p:grpSpPr>
          <p:sp>
            <p:nvSpPr>
              <p:cNvPr id="1042" name="Rectangle 7"/>
              <p:cNvSpPr>
                <a:spLocks noChangeArrowheads="1"/>
              </p:cNvSpPr>
              <p:nvPr/>
            </p:nvSpPr>
            <p:spPr bwMode="auto">
              <a:xfrm>
                <a:off x="5006" y="873"/>
                <a:ext cx="93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3" name="Rectangle 8"/>
              <p:cNvSpPr>
                <a:spLocks noChangeArrowheads="1"/>
              </p:cNvSpPr>
              <p:nvPr/>
            </p:nvSpPr>
            <p:spPr bwMode="auto">
              <a:xfrm>
                <a:off x="4836" y="873"/>
                <a:ext cx="127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1" name="Group 9"/>
            <p:cNvGrpSpPr>
              <a:grpSpLocks/>
            </p:cNvGrpSpPr>
            <p:nvPr/>
          </p:nvGrpSpPr>
          <p:grpSpPr bwMode="auto">
            <a:xfrm>
              <a:off x="4407" y="873"/>
              <a:ext cx="386" cy="182"/>
              <a:chOff x="4407" y="873"/>
              <a:chExt cx="386" cy="182"/>
            </a:xfrm>
          </p:grpSpPr>
          <p:sp>
            <p:nvSpPr>
              <p:cNvPr id="1040" name="Rectangle 10"/>
              <p:cNvSpPr>
                <a:spLocks noChangeArrowheads="1"/>
              </p:cNvSpPr>
              <p:nvPr/>
            </p:nvSpPr>
            <p:spPr bwMode="auto">
              <a:xfrm>
                <a:off x="4639" y="873"/>
                <a:ext cx="154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1" name="Rectangle 11"/>
              <p:cNvSpPr>
                <a:spLocks noChangeArrowheads="1"/>
              </p:cNvSpPr>
              <p:nvPr/>
            </p:nvSpPr>
            <p:spPr bwMode="auto">
              <a:xfrm>
                <a:off x="4407" y="873"/>
                <a:ext cx="189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2" name="Group 12"/>
            <p:cNvGrpSpPr>
              <a:grpSpLocks/>
            </p:cNvGrpSpPr>
            <p:nvPr/>
          </p:nvGrpSpPr>
          <p:grpSpPr bwMode="auto">
            <a:xfrm>
              <a:off x="3176" y="873"/>
              <a:ext cx="1188" cy="183"/>
              <a:chOff x="3176" y="873"/>
              <a:chExt cx="1188" cy="183"/>
            </a:xfrm>
          </p:grpSpPr>
          <p:sp>
            <p:nvSpPr>
              <p:cNvPr id="1036" name="Rectangle 13"/>
              <p:cNvSpPr>
                <a:spLocks noChangeArrowheads="1"/>
              </p:cNvSpPr>
              <p:nvPr/>
            </p:nvSpPr>
            <p:spPr bwMode="auto">
              <a:xfrm>
                <a:off x="4146" y="873"/>
                <a:ext cx="218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7" name="Rectangle 14"/>
              <p:cNvSpPr>
                <a:spLocks noChangeArrowheads="1"/>
              </p:cNvSpPr>
              <p:nvPr/>
            </p:nvSpPr>
            <p:spPr bwMode="auto">
              <a:xfrm>
                <a:off x="3855" y="873"/>
                <a:ext cx="249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8" name="Rectangle 15"/>
              <p:cNvSpPr>
                <a:spLocks noChangeArrowheads="1"/>
              </p:cNvSpPr>
              <p:nvPr/>
            </p:nvSpPr>
            <p:spPr bwMode="auto">
              <a:xfrm>
                <a:off x="3530" y="873"/>
                <a:ext cx="283" cy="183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9" name="Rectangle 16"/>
              <p:cNvSpPr>
                <a:spLocks noChangeArrowheads="1"/>
              </p:cNvSpPr>
              <p:nvPr/>
            </p:nvSpPr>
            <p:spPr bwMode="auto">
              <a:xfrm>
                <a:off x="3176" y="873"/>
                <a:ext cx="313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/>
          </p:nvGrpSpPr>
          <p:grpSpPr bwMode="auto">
            <a:xfrm>
              <a:off x="0" y="873"/>
              <a:ext cx="3136" cy="182"/>
              <a:chOff x="0" y="873"/>
              <a:chExt cx="3136" cy="182"/>
            </a:xfrm>
          </p:grpSpPr>
          <p:sp>
            <p:nvSpPr>
              <p:cNvPr id="1034" name="Rectangle 18"/>
              <p:cNvSpPr>
                <a:spLocks noChangeArrowheads="1"/>
              </p:cNvSpPr>
              <p:nvPr/>
            </p:nvSpPr>
            <p:spPr bwMode="auto">
              <a:xfrm>
                <a:off x="2792" y="873"/>
                <a:ext cx="344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/>
            </p:nvSpPr>
            <p:spPr bwMode="auto">
              <a:xfrm>
                <a:off x="0" y="873"/>
                <a:ext cx="2750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</p:grpSp>
      <p:sp>
        <p:nvSpPr>
          <p:cNvPr id="7886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88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370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3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s"/>
        <a:defRPr sz="2800">
          <a:solidFill>
            <a:schemeClr val="bg2"/>
          </a:solidFill>
          <a:effectLst/>
          <a:latin typeface="+mn-lt"/>
        </a:defRPr>
      </a:lvl2pPr>
      <a:lvl3pPr marL="1143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»"/>
        <a:defRPr sz="2400">
          <a:solidFill>
            <a:schemeClr val="bg2"/>
          </a:solidFill>
          <a:effectLst/>
          <a:latin typeface="+mn-lt"/>
        </a:defRPr>
      </a:lvl3pPr>
      <a:lvl4pPr marL="1600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bg2"/>
          </a:solidFill>
          <a:effectLst/>
          <a:latin typeface="+mn-lt"/>
        </a:defRPr>
      </a:lvl4pPr>
      <a:lvl5pPr marL="20574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bg2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56D40-CC37-9445-E0D8-FA350EB39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Heap Sort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47717-0056-F71E-FD1D-8EF0F51B6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7085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Code for Building a Heap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Uses a modified version of percolate down</a:t>
            </a:r>
          </a:p>
          <a:p>
            <a:pPr lvl="1">
              <a:defRPr/>
            </a:pPr>
            <a:r>
              <a:rPr lang="en-US"/>
              <a:t>say where to percolate down from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/>
              <a:t>To BuildHeap(Array A, int Length)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/>
              <a:t>	i </a:t>
            </a:r>
            <a:r>
              <a:rPr lang="en-US" sz="2800">
                <a:sym typeface="Wingdings" pitchFamily="2" charset="2"/>
              </a:rPr>
              <a:t></a:t>
            </a:r>
            <a:r>
              <a:rPr lang="en-US" sz="2800"/>
              <a:t> Length ÷ 2;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/>
              <a:t>	while (i </a:t>
            </a:r>
            <a:r>
              <a:rPr lang="en-US" sz="2800">
                <a:sym typeface="Symbol" pitchFamily="18" charset="2"/>
              </a:rPr>
              <a:t></a:t>
            </a:r>
            <a:r>
              <a:rPr lang="en-US" sz="2800"/>
              <a:t> 1)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/>
              <a:t>		PercolateDown(A, i, Length);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/>
              <a:t>		i</a:t>
            </a:r>
            <a:r>
              <a:rPr lang="en-US" sz="1000"/>
              <a:t> </a:t>
            </a:r>
            <a:r>
              <a:rPr lang="en-US" sz="2800"/>
              <a:t>–</a:t>
            </a:r>
            <a:r>
              <a:rPr lang="en-US" sz="1000"/>
              <a:t> </a:t>
            </a:r>
            <a:r>
              <a:rPr lang="en-US" sz="2800"/>
              <a:t>–;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Code for Percolate Down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82000" cy="4114800"/>
          </a:xfrm>
        </p:spPr>
        <p:txBody>
          <a:bodyPr/>
          <a:lstStyle/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To PercolateDown(Array A, int N, int L)</a:t>
            </a:r>
          </a:p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	T </a:t>
            </a:r>
            <a:r>
              <a:rPr lang="en-US" sz="2800">
                <a:sym typeface="Wingdings" pitchFamily="2" charset="2"/>
              </a:rPr>
              <a:t></a:t>
            </a:r>
            <a:r>
              <a:rPr lang="en-US" sz="2800"/>
              <a:t> A[N];</a:t>
            </a:r>
          </a:p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	while (2N </a:t>
            </a:r>
            <a:r>
              <a:rPr lang="en-US" sz="2800">
                <a:sym typeface="Symbol" pitchFamily="18" charset="2"/>
              </a:rPr>
              <a:t></a:t>
            </a:r>
            <a:r>
              <a:rPr lang="en-US" sz="2800"/>
              <a:t> L)</a:t>
            </a:r>
          </a:p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		if (2N = L)	S </a:t>
            </a:r>
            <a:r>
              <a:rPr lang="en-US" sz="2800">
                <a:sym typeface="Wingdings" pitchFamily="2" charset="2"/>
              </a:rPr>
              <a:t></a:t>
            </a:r>
            <a:r>
              <a:rPr lang="en-US" sz="2800"/>
              <a:t> 2N;</a:t>
            </a:r>
          </a:p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		else	S </a:t>
            </a:r>
            <a:r>
              <a:rPr lang="en-US" sz="2800">
                <a:sym typeface="Wingdings" pitchFamily="2" charset="2"/>
              </a:rPr>
              <a:t></a:t>
            </a:r>
            <a:r>
              <a:rPr lang="en-US" sz="2800"/>
              <a:t> (A[2N]&lt;A[2N+1]) ? 2N : 2N+1;</a:t>
            </a:r>
          </a:p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		if (A[S]&lt;T)	A[N] </a:t>
            </a:r>
            <a:r>
              <a:rPr lang="en-US" sz="2800">
                <a:sym typeface="Wingdings" pitchFamily="2" charset="2"/>
              </a:rPr>
              <a:t></a:t>
            </a:r>
            <a:r>
              <a:rPr lang="en-US" sz="2800"/>
              <a:t> A[S], N </a:t>
            </a:r>
            <a:r>
              <a:rPr lang="en-US" sz="2800">
                <a:sym typeface="Wingdings" pitchFamily="2" charset="2"/>
              </a:rPr>
              <a:t></a:t>
            </a:r>
            <a:r>
              <a:rPr lang="en-US" sz="2800"/>
              <a:t> S;</a:t>
            </a:r>
          </a:p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		else	break;</a:t>
            </a:r>
          </a:p>
          <a:p>
            <a:pPr marL="0" indent="0">
              <a:spcBef>
                <a:spcPct val="10000"/>
              </a:spcBef>
              <a:buFont typeface="Monotype Sorts" pitchFamily="2" charset="2"/>
              <a:buNone/>
              <a:tabLst>
                <a:tab pos="457200" algn="l"/>
                <a:tab pos="914400" algn="l"/>
                <a:tab pos="2743200" algn="l"/>
              </a:tabLst>
              <a:defRPr/>
            </a:pPr>
            <a:r>
              <a:rPr lang="en-US" sz="2800"/>
              <a:t>	A[N] </a:t>
            </a:r>
            <a:r>
              <a:rPr lang="en-US" sz="2800">
                <a:sym typeface="Wingdings" pitchFamily="2" charset="2"/>
              </a:rPr>
              <a:t></a:t>
            </a:r>
            <a:r>
              <a:rPr lang="en-US" sz="2800"/>
              <a:t> T;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Building a Heap is O(N)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01000" cy="4343400"/>
          </a:xfrm>
        </p:spPr>
        <p:txBody>
          <a:bodyPr/>
          <a:lstStyle/>
          <a:p>
            <a:pPr>
              <a:defRPr/>
            </a:pPr>
            <a:r>
              <a:rPr lang="en-US"/>
              <a:t>There will be less than N swaps</a:t>
            </a:r>
          </a:p>
          <a:p>
            <a:pPr lvl="1">
              <a:defRPr/>
            </a:pPr>
            <a:r>
              <a:rPr lang="en-US"/>
              <a:t>establish an upper bound on the # of swaps</a:t>
            </a:r>
          </a:p>
          <a:p>
            <a:pPr>
              <a:defRPr/>
            </a:pPr>
            <a:r>
              <a:rPr lang="en-US"/>
              <a:t>Let k be the height of the tree</a:t>
            </a:r>
          </a:p>
          <a:p>
            <a:pPr>
              <a:defRPr/>
            </a:pPr>
            <a:r>
              <a:rPr lang="en-US"/>
              <a:t>Worst case # of swaps:</a:t>
            </a:r>
          </a:p>
          <a:p>
            <a:pPr lvl="1">
              <a:defRPr/>
            </a:pPr>
            <a:r>
              <a:rPr lang="en-US"/>
              <a:t># of swaps for left sub-tree</a:t>
            </a:r>
          </a:p>
          <a:p>
            <a:pPr lvl="1">
              <a:defRPr/>
            </a:pPr>
            <a:r>
              <a:rPr lang="en-US"/>
              <a:t>plus # of swaps for right</a:t>
            </a:r>
          </a:p>
          <a:p>
            <a:pPr lvl="1">
              <a:defRPr/>
            </a:pPr>
            <a:r>
              <a:rPr lang="en-US"/>
              <a:t>plus k swaps for the root</a:t>
            </a:r>
          </a:p>
          <a:p>
            <a:pPr lvl="1">
              <a:defRPr/>
            </a:pPr>
            <a:r>
              <a:rPr lang="en-US"/>
              <a:t>assume all leaves at same level (simplifies math)</a:t>
            </a:r>
          </a:p>
        </p:txBody>
      </p:sp>
      <p:sp>
        <p:nvSpPr>
          <p:cNvPr id="161796" name="Oval 4"/>
          <p:cNvSpPr>
            <a:spLocks noChangeArrowheads="1"/>
          </p:cNvSpPr>
          <p:nvPr/>
        </p:nvSpPr>
        <p:spPr bwMode="auto">
          <a:xfrm>
            <a:off x="7291388" y="329565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797" name="Oval 5"/>
          <p:cNvSpPr>
            <a:spLocks noChangeArrowheads="1"/>
          </p:cNvSpPr>
          <p:nvPr/>
        </p:nvSpPr>
        <p:spPr bwMode="auto">
          <a:xfrm>
            <a:off x="8018463" y="37719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798" name="Oval 6"/>
          <p:cNvSpPr>
            <a:spLocks noChangeArrowheads="1"/>
          </p:cNvSpPr>
          <p:nvPr/>
        </p:nvSpPr>
        <p:spPr bwMode="auto">
          <a:xfrm>
            <a:off x="6564313" y="37719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799" name="Oval 7"/>
          <p:cNvSpPr>
            <a:spLocks noChangeArrowheads="1"/>
          </p:cNvSpPr>
          <p:nvPr/>
        </p:nvSpPr>
        <p:spPr bwMode="auto">
          <a:xfrm>
            <a:off x="6927850" y="424815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0" name="Oval 8"/>
          <p:cNvSpPr>
            <a:spLocks noChangeArrowheads="1"/>
          </p:cNvSpPr>
          <p:nvPr/>
        </p:nvSpPr>
        <p:spPr bwMode="auto">
          <a:xfrm>
            <a:off x="6200775" y="424815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1" name="Oval 9"/>
          <p:cNvSpPr>
            <a:spLocks noChangeArrowheads="1"/>
          </p:cNvSpPr>
          <p:nvPr/>
        </p:nvSpPr>
        <p:spPr bwMode="auto">
          <a:xfrm>
            <a:off x="7654925" y="424815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2" name="Oval 10"/>
          <p:cNvSpPr>
            <a:spLocks noChangeArrowheads="1"/>
          </p:cNvSpPr>
          <p:nvPr/>
        </p:nvSpPr>
        <p:spPr bwMode="auto">
          <a:xfrm>
            <a:off x="8382000" y="424815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3" name="Oval 11"/>
          <p:cNvSpPr>
            <a:spLocks noChangeArrowheads="1"/>
          </p:cNvSpPr>
          <p:nvPr/>
        </p:nvSpPr>
        <p:spPr bwMode="auto">
          <a:xfrm>
            <a:off x="6381750" y="4724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4" name="Oval 12"/>
          <p:cNvSpPr>
            <a:spLocks noChangeArrowheads="1"/>
          </p:cNvSpPr>
          <p:nvPr/>
        </p:nvSpPr>
        <p:spPr bwMode="auto">
          <a:xfrm>
            <a:off x="6745288" y="4724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5" name="Oval 13"/>
          <p:cNvSpPr>
            <a:spLocks noChangeArrowheads="1"/>
          </p:cNvSpPr>
          <p:nvPr/>
        </p:nvSpPr>
        <p:spPr bwMode="auto">
          <a:xfrm>
            <a:off x="7108825" y="4724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6" name="Oval 14"/>
          <p:cNvSpPr>
            <a:spLocks noChangeArrowheads="1"/>
          </p:cNvSpPr>
          <p:nvPr/>
        </p:nvSpPr>
        <p:spPr bwMode="auto">
          <a:xfrm>
            <a:off x="7472363" y="4724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161807" name="Oval 15"/>
          <p:cNvSpPr>
            <a:spLocks noChangeArrowheads="1"/>
          </p:cNvSpPr>
          <p:nvPr/>
        </p:nvSpPr>
        <p:spPr bwMode="auto">
          <a:xfrm>
            <a:off x="6018213" y="47244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cxnSp>
        <p:nvCxnSpPr>
          <p:cNvPr id="161808" name="AutoShape 16"/>
          <p:cNvCxnSpPr>
            <a:cxnSpLocks noChangeShapeType="1"/>
            <a:stCxn id="161796" idx="3"/>
            <a:endCxn id="161798" idx="0"/>
          </p:cNvCxnSpPr>
          <p:nvPr/>
        </p:nvCxnSpPr>
        <p:spPr bwMode="auto">
          <a:xfrm flipH="1">
            <a:off x="6678613" y="3490913"/>
            <a:ext cx="646112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09" name="AutoShape 17"/>
          <p:cNvCxnSpPr>
            <a:cxnSpLocks noChangeShapeType="1"/>
            <a:stCxn id="161796" idx="5"/>
            <a:endCxn id="161797" idx="0"/>
          </p:cNvCxnSpPr>
          <p:nvPr/>
        </p:nvCxnSpPr>
        <p:spPr bwMode="auto">
          <a:xfrm>
            <a:off x="7486650" y="3490913"/>
            <a:ext cx="646113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0" name="AutoShape 18"/>
          <p:cNvCxnSpPr>
            <a:cxnSpLocks noChangeShapeType="1"/>
            <a:stCxn id="161798" idx="3"/>
            <a:endCxn id="161800" idx="0"/>
          </p:cNvCxnSpPr>
          <p:nvPr/>
        </p:nvCxnSpPr>
        <p:spPr bwMode="auto">
          <a:xfrm flipH="1">
            <a:off x="6315075" y="3967163"/>
            <a:ext cx="282575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1" name="AutoShape 19"/>
          <p:cNvCxnSpPr>
            <a:cxnSpLocks noChangeShapeType="1"/>
            <a:stCxn id="161798" idx="5"/>
            <a:endCxn id="161799" idx="0"/>
          </p:cNvCxnSpPr>
          <p:nvPr/>
        </p:nvCxnSpPr>
        <p:spPr bwMode="auto">
          <a:xfrm>
            <a:off x="6759575" y="3967163"/>
            <a:ext cx="282575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2" name="AutoShape 20"/>
          <p:cNvCxnSpPr>
            <a:cxnSpLocks noChangeShapeType="1"/>
            <a:stCxn id="161797" idx="3"/>
            <a:endCxn id="161801" idx="0"/>
          </p:cNvCxnSpPr>
          <p:nvPr/>
        </p:nvCxnSpPr>
        <p:spPr bwMode="auto">
          <a:xfrm flipH="1">
            <a:off x="7769225" y="3967163"/>
            <a:ext cx="282575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3" name="AutoShape 21"/>
          <p:cNvCxnSpPr>
            <a:cxnSpLocks noChangeShapeType="1"/>
            <a:stCxn id="161797" idx="5"/>
            <a:endCxn id="161802" idx="0"/>
          </p:cNvCxnSpPr>
          <p:nvPr/>
        </p:nvCxnSpPr>
        <p:spPr bwMode="auto">
          <a:xfrm>
            <a:off x="8213725" y="3967163"/>
            <a:ext cx="282575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4" name="AutoShape 22"/>
          <p:cNvCxnSpPr>
            <a:cxnSpLocks noChangeShapeType="1"/>
            <a:stCxn id="161800" idx="3"/>
            <a:endCxn id="161807" idx="0"/>
          </p:cNvCxnSpPr>
          <p:nvPr/>
        </p:nvCxnSpPr>
        <p:spPr bwMode="auto">
          <a:xfrm flipH="1">
            <a:off x="6132513" y="4443413"/>
            <a:ext cx="101600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5" name="AutoShape 23"/>
          <p:cNvCxnSpPr>
            <a:cxnSpLocks noChangeShapeType="1"/>
            <a:stCxn id="161800" idx="5"/>
            <a:endCxn id="161803" idx="0"/>
          </p:cNvCxnSpPr>
          <p:nvPr/>
        </p:nvCxnSpPr>
        <p:spPr bwMode="auto">
          <a:xfrm>
            <a:off x="6396038" y="4443413"/>
            <a:ext cx="100012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6" name="AutoShape 24"/>
          <p:cNvCxnSpPr>
            <a:cxnSpLocks noChangeShapeType="1"/>
            <a:stCxn id="161799" idx="3"/>
            <a:endCxn id="161804" idx="0"/>
          </p:cNvCxnSpPr>
          <p:nvPr/>
        </p:nvCxnSpPr>
        <p:spPr bwMode="auto">
          <a:xfrm flipH="1">
            <a:off x="6859588" y="4443413"/>
            <a:ext cx="101600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7" name="AutoShape 25"/>
          <p:cNvCxnSpPr>
            <a:cxnSpLocks noChangeShapeType="1"/>
            <a:stCxn id="161799" idx="5"/>
            <a:endCxn id="161805" idx="0"/>
          </p:cNvCxnSpPr>
          <p:nvPr/>
        </p:nvCxnSpPr>
        <p:spPr bwMode="auto">
          <a:xfrm>
            <a:off x="7123113" y="4443413"/>
            <a:ext cx="100012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1818" name="AutoShape 26"/>
          <p:cNvCxnSpPr>
            <a:cxnSpLocks noChangeShapeType="1"/>
            <a:stCxn id="161801" idx="3"/>
            <a:endCxn id="161806" idx="0"/>
          </p:cNvCxnSpPr>
          <p:nvPr/>
        </p:nvCxnSpPr>
        <p:spPr bwMode="auto">
          <a:xfrm flipH="1">
            <a:off x="7586663" y="4443413"/>
            <a:ext cx="101600" cy="280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Maximum Number of Swaps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tabLst>
                <a:tab pos="457200" algn="ctr"/>
                <a:tab pos="1143000" algn="ctr"/>
                <a:tab pos="2514600" algn="ctr"/>
                <a:tab pos="4343400" algn="ctr"/>
                <a:tab pos="6400800" algn="ctr"/>
              </a:tabLst>
              <a:defRPr/>
            </a:pPr>
            <a:r>
              <a:rPr lang="en-US"/>
              <a:t>	</a:t>
            </a:r>
            <a:r>
              <a:rPr lang="en-US" u="sng"/>
              <a:t>k</a:t>
            </a:r>
            <a:r>
              <a:rPr lang="en-US"/>
              <a:t>	</a:t>
            </a:r>
            <a:r>
              <a:rPr lang="en-US" u="sng"/>
              <a:t>N</a:t>
            </a:r>
            <a:r>
              <a:rPr lang="en-US"/>
              <a:t>	</a:t>
            </a:r>
            <a:r>
              <a:rPr lang="en-US" u="sng"/>
              <a:t>formula</a:t>
            </a:r>
            <a:r>
              <a:rPr lang="en-US"/>
              <a:t>	</a:t>
            </a:r>
            <a:r>
              <a:rPr lang="en-US" u="sng"/>
              <a:t>max swaps</a:t>
            </a:r>
            <a:r>
              <a:rPr lang="en-US"/>
              <a:t>	</a:t>
            </a:r>
            <a:r>
              <a:rPr lang="en-US" u="sng"/>
              <a:t>N – k – 1</a:t>
            </a:r>
          </a:p>
          <a:p>
            <a:pPr marL="0" indent="0">
              <a:buFont typeface="Monotype Sorts" pitchFamily="2" charset="2"/>
              <a:buNone/>
              <a:tabLst>
                <a:tab pos="457200" algn="ctr"/>
                <a:tab pos="1143000" algn="ctr"/>
                <a:tab pos="2514600" algn="ctr"/>
                <a:tab pos="4343400" algn="ctr"/>
                <a:tab pos="6400800" algn="ctr"/>
              </a:tabLst>
              <a:defRPr/>
            </a:pPr>
            <a:r>
              <a:rPr lang="en-US"/>
              <a:t>	0	1		0	0</a:t>
            </a:r>
          </a:p>
          <a:p>
            <a:pPr marL="0" indent="0">
              <a:buFont typeface="Monotype Sorts" pitchFamily="2" charset="2"/>
              <a:buNone/>
              <a:tabLst>
                <a:tab pos="457200" algn="ctr"/>
                <a:tab pos="1143000" algn="ctr"/>
                <a:tab pos="2514600" algn="ctr"/>
                <a:tab pos="4343400" algn="ctr"/>
                <a:tab pos="6400800" algn="ctr"/>
              </a:tabLst>
              <a:defRPr/>
            </a:pPr>
            <a:r>
              <a:rPr lang="en-US"/>
              <a:t>	1	3	2*0 + 1	1	1</a:t>
            </a:r>
          </a:p>
          <a:p>
            <a:pPr marL="0" indent="0">
              <a:buFont typeface="Monotype Sorts" pitchFamily="2" charset="2"/>
              <a:buNone/>
              <a:tabLst>
                <a:tab pos="457200" algn="ctr"/>
                <a:tab pos="1143000" algn="ctr"/>
                <a:tab pos="2514600" algn="ctr"/>
                <a:tab pos="4343400" algn="ctr"/>
                <a:tab pos="6400800" algn="ctr"/>
              </a:tabLst>
              <a:defRPr/>
            </a:pPr>
            <a:r>
              <a:rPr lang="en-US"/>
              <a:t>	2	7	2*1 + 2	4	4</a:t>
            </a:r>
          </a:p>
          <a:p>
            <a:pPr marL="0" indent="0">
              <a:buFont typeface="Monotype Sorts" pitchFamily="2" charset="2"/>
              <a:buNone/>
              <a:tabLst>
                <a:tab pos="457200" algn="ctr"/>
                <a:tab pos="1143000" algn="ctr"/>
                <a:tab pos="2514600" algn="ctr"/>
                <a:tab pos="4343400" algn="ctr"/>
                <a:tab pos="6400800" algn="ctr"/>
              </a:tabLst>
              <a:defRPr/>
            </a:pPr>
            <a:r>
              <a:rPr lang="en-US"/>
              <a:t>	3	15	2*4 + 3	11	11</a:t>
            </a:r>
          </a:p>
          <a:p>
            <a:pPr marL="0" indent="0">
              <a:buFont typeface="Monotype Sorts" pitchFamily="2" charset="2"/>
              <a:buNone/>
              <a:tabLst>
                <a:tab pos="457200" algn="ctr"/>
                <a:tab pos="1143000" algn="ctr"/>
                <a:tab pos="2514600" algn="ctr"/>
                <a:tab pos="4343400" algn="ctr"/>
                <a:tab pos="6400800" algn="ctr"/>
              </a:tabLst>
              <a:defRPr/>
            </a:pPr>
            <a:r>
              <a:rPr lang="en-US"/>
              <a:t>	4	31	2*11 + 4	26	26</a:t>
            </a:r>
          </a:p>
        </p:txBody>
      </p:sp>
      <p:sp>
        <p:nvSpPr>
          <p:cNvPr id="163844" name="Text Box 4"/>
          <p:cNvSpPr txBox="1">
            <a:spLocks noChangeArrowheads="1"/>
          </p:cNvSpPr>
          <p:nvPr/>
        </p:nvSpPr>
        <p:spPr bwMode="auto">
          <a:xfrm>
            <a:off x="1766970" y="5715000"/>
            <a:ext cx="561006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1"/>
                </a:solidFill>
              </a:rPr>
              <a:t>Equality can be proven by induction on 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 Class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Operations</a:t>
            </a:r>
          </a:p>
          <a:p>
            <a:pPr lvl="1">
              <a:defRPr/>
            </a:pPr>
            <a:r>
              <a:rPr lang="en-US" dirty="0"/>
              <a:t>Insert, </a:t>
            </a:r>
            <a:r>
              <a:rPr lang="en-US" dirty="0" err="1"/>
              <a:t>FindMin</a:t>
            </a:r>
            <a:r>
              <a:rPr lang="en-US" dirty="0"/>
              <a:t>, </a:t>
            </a:r>
            <a:r>
              <a:rPr lang="en-US" dirty="0" err="1"/>
              <a:t>DeleteMin</a:t>
            </a:r>
            <a:endParaRPr lang="en-US" dirty="0"/>
          </a:p>
          <a:p>
            <a:pPr lvl="1">
              <a:defRPr/>
            </a:pPr>
            <a:r>
              <a:rPr lang="en-US" dirty="0" err="1"/>
              <a:t>IsEmpty</a:t>
            </a:r>
            <a:r>
              <a:rPr lang="en-US" dirty="0"/>
              <a:t>, </a:t>
            </a:r>
            <a:r>
              <a:rPr lang="en-US" dirty="0" err="1"/>
              <a:t>MakeEmpty</a:t>
            </a:r>
            <a:endParaRPr lang="en-US" dirty="0"/>
          </a:p>
          <a:p>
            <a:pPr>
              <a:defRPr/>
            </a:pPr>
            <a:r>
              <a:rPr lang="en-US" dirty="0"/>
              <a:t>Constructors</a:t>
            </a:r>
          </a:p>
          <a:p>
            <a:pPr lvl="1">
              <a:defRPr/>
            </a:pPr>
            <a:r>
              <a:rPr lang="en-US" dirty="0"/>
              <a:t>default (creates empty heap)</a:t>
            </a:r>
          </a:p>
          <a:p>
            <a:pPr lvl="1">
              <a:defRPr/>
            </a:pPr>
            <a:r>
              <a:rPr lang="en-US" dirty="0"/>
              <a:t>with an array</a:t>
            </a:r>
          </a:p>
          <a:p>
            <a:pPr lvl="2">
              <a:defRPr/>
            </a:pPr>
            <a:r>
              <a:rPr lang="en-US" dirty="0"/>
              <a:t>uses </a:t>
            </a:r>
            <a:r>
              <a:rPr lang="en-US" dirty="0" err="1"/>
              <a:t>BuildHeap</a:t>
            </a:r>
            <a:r>
              <a:rPr lang="en-US" dirty="0"/>
              <a:t> to make heap out of the array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Heap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Turn array into a </a:t>
            </a:r>
            <a:r>
              <a:rPr lang="en-CA" i="1" dirty="0"/>
              <a:t>reverse</a:t>
            </a:r>
            <a:r>
              <a:rPr lang="en-CA" dirty="0"/>
              <a:t> heap</a:t>
            </a:r>
          </a:p>
          <a:p>
            <a:pPr lvl="1">
              <a:defRPr/>
            </a:pPr>
            <a:r>
              <a:rPr lang="en-CA" dirty="0"/>
              <a:t>bigger numbers at the front</a:t>
            </a:r>
          </a:p>
          <a:p>
            <a:pPr lvl="1">
              <a:defRPr/>
            </a:pPr>
            <a:r>
              <a:rPr lang="en-CA" dirty="0"/>
              <a:t>modified version of </a:t>
            </a:r>
            <a:r>
              <a:rPr lang="en-CA" dirty="0" err="1"/>
              <a:t>BuildHeap</a:t>
            </a:r>
            <a:endParaRPr lang="en-CA" dirty="0"/>
          </a:p>
          <a:p>
            <a:pPr>
              <a:defRPr/>
            </a:pPr>
            <a:r>
              <a:rPr lang="en-CA" dirty="0"/>
              <a:t>After you remove each item…</a:t>
            </a:r>
          </a:p>
          <a:p>
            <a:pPr>
              <a:defRPr/>
            </a:pPr>
            <a:r>
              <a:rPr lang="en-CA" dirty="0"/>
              <a:t>…put it at the back of the array</a:t>
            </a:r>
          </a:p>
          <a:p>
            <a:pPr lvl="1">
              <a:defRPr/>
            </a:pPr>
            <a:r>
              <a:rPr lang="en-CA" dirty="0"/>
              <a:t>which just became available!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Heap Sort Example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Original array:</a:t>
            </a:r>
          </a:p>
          <a:p>
            <a:pPr>
              <a:defRPr/>
            </a:pPr>
            <a:r>
              <a:rPr lang="en-US" dirty="0" err="1"/>
              <a:t>maxHeapify</a:t>
            </a:r>
            <a:r>
              <a:rPr lang="en-US" dirty="0"/>
              <a:t>:</a:t>
            </a:r>
          </a:p>
          <a:p>
            <a:pPr>
              <a:defRPr/>
            </a:pPr>
            <a:r>
              <a:rPr lang="en-US" dirty="0" err="1"/>
              <a:t>removeAll</a:t>
            </a:r>
            <a:r>
              <a:rPr lang="en-US" dirty="0"/>
              <a:t>:</a:t>
            </a:r>
          </a:p>
        </p:txBody>
      </p:sp>
      <p:grpSp>
        <p:nvGrpSpPr>
          <p:cNvPr id="169988" name="Group 30"/>
          <p:cNvGrpSpPr>
            <a:grpSpLocks/>
          </p:cNvGrpSpPr>
          <p:nvPr/>
        </p:nvGrpSpPr>
        <p:grpSpPr bwMode="auto">
          <a:xfrm>
            <a:off x="3810000" y="2044700"/>
            <a:ext cx="2371725" cy="469900"/>
            <a:chOff x="2400" y="2256"/>
            <a:chExt cx="1494" cy="296"/>
          </a:xfrm>
        </p:grpSpPr>
        <p:sp>
          <p:nvSpPr>
            <p:cNvPr id="170015" name="Rectangle 4"/>
            <p:cNvSpPr>
              <a:spLocks noChangeArrowheads="1"/>
            </p:cNvSpPr>
            <p:nvPr/>
          </p:nvSpPr>
          <p:spPr bwMode="auto">
            <a:xfrm>
              <a:off x="2400" y="2256"/>
              <a:ext cx="294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170016" name="Rectangle 5"/>
            <p:cNvSpPr>
              <a:spLocks noChangeArrowheads="1"/>
            </p:cNvSpPr>
            <p:nvPr/>
          </p:nvSpPr>
          <p:spPr bwMode="auto">
            <a:xfrm>
              <a:off x="2700" y="2256"/>
              <a:ext cx="294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</a:t>
              </a:r>
            </a:p>
          </p:txBody>
        </p:sp>
        <p:sp>
          <p:nvSpPr>
            <p:cNvPr id="170017" name="Rectangle 6"/>
            <p:cNvSpPr>
              <a:spLocks noChangeArrowheads="1"/>
            </p:cNvSpPr>
            <p:nvPr/>
          </p:nvSpPr>
          <p:spPr bwMode="auto">
            <a:xfrm>
              <a:off x="3000" y="2256"/>
              <a:ext cx="294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22</a:t>
              </a:r>
            </a:p>
          </p:txBody>
        </p:sp>
        <p:sp>
          <p:nvSpPr>
            <p:cNvPr id="170018" name="Rectangle 7"/>
            <p:cNvSpPr>
              <a:spLocks noChangeArrowheads="1"/>
            </p:cNvSpPr>
            <p:nvPr/>
          </p:nvSpPr>
          <p:spPr bwMode="auto">
            <a:xfrm>
              <a:off x="3300" y="2256"/>
              <a:ext cx="294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</a:t>
              </a:r>
            </a:p>
          </p:txBody>
        </p:sp>
        <p:sp>
          <p:nvSpPr>
            <p:cNvPr id="170019" name="Rectangle 8"/>
            <p:cNvSpPr>
              <a:spLocks noChangeArrowheads="1"/>
            </p:cNvSpPr>
            <p:nvPr/>
          </p:nvSpPr>
          <p:spPr bwMode="auto">
            <a:xfrm>
              <a:off x="3600" y="2256"/>
              <a:ext cx="294" cy="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5</a:t>
              </a:r>
            </a:p>
          </p:txBody>
        </p:sp>
      </p:grp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4286250" y="2667000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9</a:t>
            </a: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238750" y="2667000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7</a:t>
            </a:r>
          </a:p>
        </p:txBody>
      </p:sp>
      <p:sp>
        <p:nvSpPr>
          <p:cNvPr id="46" name="Rectangle 4"/>
          <p:cNvSpPr>
            <a:spLocks noChangeArrowheads="1"/>
          </p:cNvSpPr>
          <p:nvPr/>
        </p:nvSpPr>
        <p:spPr bwMode="auto">
          <a:xfrm>
            <a:off x="3810000" y="2667000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22</a:t>
            </a:r>
          </a:p>
        </p:txBody>
      </p:sp>
      <p:sp>
        <p:nvSpPr>
          <p:cNvPr id="47" name="Rectangle 6"/>
          <p:cNvSpPr>
            <a:spLocks noChangeArrowheads="1"/>
          </p:cNvSpPr>
          <p:nvPr/>
        </p:nvSpPr>
        <p:spPr bwMode="auto">
          <a:xfrm>
            <a:off x="4762500" y="2667000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17</a:t>
            </a:r>
          </a:p>
        </p:txBody>
      </p:sp>
      <p:sp>
        <p:nvSpPr>
          <p:cNvPr id="48" name="Rectangle 8"/>
          <p:cNvSpPr>
            <a:spLocks noChangeArrowheads="1"/>
          </p:cNvSpPr>
          <p:nvPr/>
        </p:nvSpPr>
        <p:spPr bwMode="auto">
          <a:xfrm>
            <a:off x="5715000" y="2667000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5</a:t>
            </a:r>
          </a:p>
        </p:txBody>
      </p:sp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4286250" y="3276600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5238750" y="3276600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</a:t>
            </a: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3810000" y="3276600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sp>
        <p:nvSpPr>
          <p:cNvPr id="52" name="Rectangle 6"/>
          <p:cNvSpPr>
            <a:spLocks noChangeArrowheads="1"/>
          </p:cNvSpPr>
          <p:nvPr/>
        </p:nvSpPr>
        <p:spPr bwMode="auto">
          <a:xfrm>
            <a:off x="4762500" y="3276600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5715000" y="3276600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5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477000" y="3276600"/>
            <a:ext cx="466725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4762500" y="37639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5</a:t>
            </a:r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810000" y="37639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7" name="Rectangle 4"/>
          <p:cNvSpPr>
            <a:spLocks noChangeArrowheads="1"/>
          </p:cNvSpPr>
          <p:nvPr/>
        </p:nvSpPr>
        <p:spPr bwMode="auto">
          <a:xfrm>
            <a:off x="5715000" y="3763963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22</a:t>
            </a:r>
          </a:p>
        </p:txBody>
      </p:sp>
      <p:sp>
        <p:nvSpPr>
          <p:cNvPr id="58" name="Rectangle 6"/>
          <p:cNvSpPr>
            <a:spLocks noChangeArrowheads="1"/>
          </p:cNvSpPr>
          <p:nvPr/>
        </p:nvSpPr>
        <p:spPr bwMode="auto">
          <a:xfrm>
            <a:off x="6477000" y="3763963"/>
            <a:ext cx="466725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3810000" y="425132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60" name="Rectangle 7"/>
          <p:cNvSpPr>
            <a:spLocks noChangeArrowheads="1"/>
          </p:cNvSpPr>
          <p:nvPr/>
        </p:nvSpPr>
        <p:spPr bwMode="auto">
          <a:xfrm>
            <a:off x="4286250" y="425132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</a:t>
            </a:r>
          </a:p>
        </p:txBody>
      </p:sp>
      <p:sp>
        <p:nvSpPr>
          <p:cNvPr id="61" name="Rectangle 6"/>
          <p:cNvSpPr>
            <a:spLocks noChangeArrowheads="1"/>
          </p:cNvSpPr>
          <p:nvPr/>
        </p:nvSpPr>
        <p:spPr bwMode="auto">
          <a:xfrm>
            <a:off x="5238750" y="4251325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17</a:t>
            </a:r>
          </a:p>
        </p:txBody>
      </p: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6477000" y="4251325"/>
            <a:ext cx="466725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63" name="Rectangle 8"/>
          <p:cNvSpPr>
            <a:spLocks noChangeArrowheads="1"/>
          </p:cNvSpPr>
          <p:nvPr/>
        </p:nvSpPr>
        <p:spPr bwMode="auto">
          <a:xfrm>
            <a:off x="4286250" y="47402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5</a:t>
            </a:r>
          </a:p>
        </p:txBody>
      </p:sp>
      <p:sp>
        <p:nvSpPr>
          <p:cNvPr id="64" name="Rectangle 7"/>
          <p:cNvSpPr>
            <a:spLocks noChangeArrowheads="1"/>
          </p:cNvSpPr>
          <p:nvPr/>
        </p:nvSpPr>
        <p:spPr bwMode="auto">
          <a:xfrm>
            <a:off x="3810000" y="47402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</a:t>
            </a:r>
          </a:p>
        </p:txBody>
      </p:sp>
      <p:sp>
        <p:nvSpPr>
          <p:cNvPr id="65" name="Rectangle 5"/>
          <p:cNvSpPr>
            <a:spLocks noChangeArrowheads="1"/>
          </p:cNvSpPr>
          <p:nvPr/>
        </p:nvSpPr>
        <p:spPr bwMode="auto">
          <a:xfrm>
            <a:off x="4762500" y="4740275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9</a:t>
            </a:r>
          </a:p>
        </p:txBody>
      </p:sp>
      <p:sp>
        <p:nvSpPr>
          <p:cNvPr id="66" name="Rectangle 7"/>
          <p:cNvSpPr>
            <a:spLocks noChangeArrowheads="1"/>
          </p:cNvSpPr>
          <p:nvPr/>
        </p:nvSpPr>
        <p:spPr bwMode="auto">
          <a:xfrm>
            <a:off x="6477000" y="4740275"/>
            <a:ext cx="466725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</a:t>
            </a:r>
          </a:p>
        </p:txBody>
      </p:sp>
      <p:sp>
        <p:nvSpPr>
          <p:cNvPr id="67" name="Rectangle 8"/>
          <p:cNvSpPr>
            <a:spLocks noChangeArrowheads="1"/>
          </p:cNvSpPr>
          <p:nvPr/>
        </p:nvSpPr>
        <p:spPr bwMode="auto">
          <a:xfrm>
            <a:off x="3810000" y="5227638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5</a:t>
            </a:r>
          </a:p>
        </p:txBody>
      </p:sp>
      <p:sp>
        <p:nvSpPr>
          <p:cNvPr id="68" name="Rectangle 7"/>
          <p:cNvSpPr>
            <a:spLocks noChangeArrowheads="1"/>
          </p:cNvSpPr>
          <p:nvPr/>
        </p:nvSpPr>
        <p:spPr bwMode="auto">
          <a:xfrm>
            <a:off x="4286250" y="5227638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7</a:t>
            </a:r>
          </a:p>
        </p:txBody>
      </p:sp>
      <p:sp>
        <p:nvSpPr>
          <p:cNvPr id="69" name="Rectangle 8"/>
          <p:cNvSpPr>
            <a:spLocks noChangeArrowheads="1"/>
          </p:cNvSpPr>
          <p:nvPr/>
        </p:nvSpPr>
        <p:spPr bwMode="auto">
          <a:xfrm>
            <a:off x="3810000" y="5715000"/>
            <a:ext cx="466725" cy="4699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49" grpId="1" animBg="1"/>
      <p:bldP spid="50" grpId="0" animBg="1"/>
      <p:bldP spid="50" grpId="1" animBg="1"/>
      <p:bldP spid="51" grpId="0" animBg="1"/>
      <p:bldP spid="52" grpId="0" animBg="1"/>
      <p:bldP spid="52" grpId="1" animBg="1"/>
      <p:bldP spid="53" grpId="0" animBg="1"/>
      <p:bldP spid="53" grpId="1" animBg="1"/>
      <p:bldP spid="54" grpId="0" animBg="1"/>
      <p:bldP spid="55" grpId="0" animBg="1"/>
      <p:bldP spid="55" grpId="1" animBg="1"/>
      <p:bldP spid="56" grpId="0" animBg="1"/>
      <p:bldP spid="57" grpId="0" animBg="1"/>
      <p:bldP spid="58" grpId="0" animBg="1"/>
      <p:bldP spid="59" grpId="0" animBg="1"/>
      <p:bldP spid="60" grpId="0" animBg="1"/>
      <p:bldP spid="60" grpId="1" animBg="1"/>
      <p:bldP spid="61" grpId="0" animBg="1"/>
      <p:bldP spid="62" grpId="0" animBg="1"/>
      <p:bldP spid="63" grpId="0" animBg="1"/>
      <p:bldP spid="63" grpId="1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Complexity of Heap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Recall that removing from heap is O(</a:t>
            </a:r>
            <a:r>
              <a:rPr lang="en-CA" i="1" dirty="0"/>
              <a:t>log</a:t>
            </a:r>
            <a:r>
              <a:rPr lang="en-CA" dirty="0"/>
              <a:t> N)</a:t>
            </a:r>
          </a:p>
          <a:p>
            <a:r>
              <a:rPr lang="en-CA" dirty="0"/>
              <a:t>Needs to be done N times</a:t>
            </a:r>
          </a:p>
          <a:p>
            <a:pPr lvl="1"/>
            <a:r>
              <a:rPr lang="en-CA" dirty="0"/>
              <a:t>sum for </a:t>
            </a:r>
            <a:r>
              <a:rPr lang="en-CA" dirty="0" err="1"/>
              <a:t>i</a:t>
            </a:r>
            <a:r>
              <a:rPr lang="en-CA" dirty="0"/>
              <a:t> = 1..N of </a:t>
            </a:r>
            <a:r>
              <a:rPr lang="en-CA" i="1" dirty="0"/>
              <a:t>log</a:t>
            </a:r>
            <a:r>
              <a:rPr lang="en-CA" dirty="0"/>
              <a:t> N - i + 1</a:t>
            </a:r>
          </a:p>
          <a:p>
            <a:pPr lvl="1"/>
            <a:r>
              <a:rPr lang="en-CA" dirty="0"/>
              <a:t>turns out to be O(N log N)</a:t>
            </a:r>
          </a:p>
          <a:p>
            <a:r>
              <a:rPr lang="en-CA" dirty="0"/>
              <a:t>Same as merge sort and average quick sort</a:t>
            </a:r>
          </a:p>
          <a:p>
            <a:pPr lvl="1"/>
            <a:r>
              <a:rPr lang="en-CA" dirty="0"/>
              <a:t>better than worst case quick sort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B7A28-382C-1070-66D9-19DAE6C91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45EE9-1266-45F8-C534-421F5FDCC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Final exam is on 20 April, 10AM</a:t>
            </a:r>
          </a:p>
          <a:p>
            <a:r>
              <a:rPr lang="en-CA" dirty="0"/>
              <a:t>IN PERSON!</a:t>
            </a:r>
          </a:p>
          <a:p>
            <a:pPr lvl="1"/>
            <a:r>
              <a:rPr lang="en-CA" dirty="0"/>
              <a:t>Atrium 216</a:t>
            </a:r>
          </a:p>
          <a:p>
            <a:pPr lvl="2"/>
            <a:r>
              <a:rPr lang="en-CA" dirty="0"/>
              <a:t>check schedule the morning of for changes</a:t>
            </a:r>
          </a:p>
          <a:p>
            <a:r>
              <a:rPr lang="en-CA" dirty="0"/>
              <a:t>Covers everything in course</a:t>
            </a:r>
          </a:p>
          <a:p>
            <a:pPr lvl="1"/>
            <a:r>
              <a:rPr lang="en-CA" dirty="0"/>
              <a:t>extra weight on things NOT covered on M1</a:t>
            </a:r>
          </a:p>
          <a:p>
            <a:r>
              <a:rPr lang="en-CA" dirty="0"/>
              <a:t>You may bring ONE (1) A4/8.5"x11" sheet</a:t>
            </a:r>
          </a:p>
          <a:p>
            <a:pPr lvl="1"/>
            <a:r>
              <a:rPr lang="en-CA" dirty="0"/>
              <a:t>any notes you like</a:t>
            </a:r>
          </a:p>
        </p:txBody>
      </p:sp>
    </p:spTree>
    <p:extLst>
      <p:ext uri="{BB962C8B-B14F-4D97-AF65-F5344CB8AC3E}">
        <p14:creationId xmlns:p14="http://schemas.microsoft.com/office/powerpoint/2010/main" val="2318877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1CB3E-EA65-EA85-61E8-1D471690E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Next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7115A-483C-B36C-F90E-A71F8D4B6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Monday is a holiday</a:t>
            </a:r>
          </a:p>
          <a:p>
            <a:r>
              <a:rPr lang="en-CA" dirty="0"/>
              <a:t>Wednesday we will have a review session</a:t>
            </a:r>
          </a:p>
          <a:p>
            <a:pPr lvl="1"/>
            <a:r>
              <a:rPr lang="en-CA" dirty="0"/>
              <a:t>BRING QUESTIONS</a:t>
            </a:r>
          </a:p>
          <a:p>
            <a:pPr lvl="2"/>
            <a:r>
              <a:rPr lang="en-CA" dirty="0"/>
              <a:t>session ends when questions end</a:t>
            </a:r>
          </a:p>
        </p:txBody>
      </p:sp>
    </p:spTree>
    <p:extLst>
      <p:ext uri="{BB962C8B-B14F-4D97-AF65-F5344CB8AC3E}">
        <p14:creationId xmlns:p14="http://schemas.microsoft.com/office/powerpoint/2010/main" val="340017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4C7CD-5CCE-6D37-5352-10F3D62C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DA9A9-D7B9-095D-0E3E-853976BB0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Heap Sort</a:t>
            </a:r>
          </a:p>
          <a:p>
            <a:pPr lvl="1"/>
            <a:r>
              <a:rPr lang="en-CA" dirty="0"/>
              <a:t>another O(N log N) sorting method</a:t>
            </a:r>
          </a:p>
        </p:txBody>
      </p:sp>
    </p:spTree>
    <p:extLst>
      <p:ext uri="{BB962C8B-B14F-4D97-AF65-F5344CB8AC3E}">
        <p14:creationId xmlns:p14="http://schemas.microsoft.com/office/powerpoint/2010/main" val="3184325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val 6"/>
          <p:cNvSpPr>
            <a:spLocks noChangeArrowheads="1"/>
          </p:cNvSpPr>
          <p:nvPr/>
        </p:nvSpPr>
        <p:spPr bwMode="auto">
          <a:xfrm>
            <a:off x="5653088" y="5168900"/>
            <a:ext cx="747712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51" name="Oval 6"/>
          <p:cNvSpPr>
            <a:spLocks noChangeArrowheads="1"/>
          </p:cNvSpPr>
          <p:nvPr/>
        </p:nvSpPr>
        <p:spPr bwMode="auto">
          <a:xfrm>
            <a:off x="6049963" y="4406900"/>
            <a:ext cx="747712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“Almost” Heap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We can use a PQ to sort items</a:t>
            </a:r>
          </a:p>
          <a:p>
            <a:pPr lvl="1">
              <a:defRPr/>
            </a:pPr>
            <a:r>
              <a:rPr lang="en-CA" dirty="0"/>
              <a:t>add each element of array to heap</a:t>
            </a:r>
          </a:p>
          <a:p>
            <a:pPr lvl="1">
              <a:defRPr/>
            </a:pPr>
            <a:r>
              <a:rPr lang="en-CA" dirty="0"/>
              <a:t>remove items from heap back into the array</a:t>
            </a:r>
          </a:p>
          <a:p>
            <a:pPr>
              <a:defRPr/>
            </a:pPr>
            <a:endParaRPr lang="en-CA" dirty="0"/>
          </a:p>
          <a:p>
            <a:pPr>
              <a:defRPr/>
            </a:pPr>
            <a:r>
              <a:rPr lang="en-CA" dirty="0"/>
              <a:t>But we can do better!</a:t>
            </a:r>
          </a:p>
          <a:p>
            <a:pPr lvl="1">
              <a:defRPr/>
            </a:pPr>
            <a:r>
              <a:rPr lang="en-CA" dirty="0"/>
              <a:t>we can do it all in the array</a:t>
            </a:r>
          </a:p>
          <a:p>
            <a:pPr lvl="1">
              <a:defRPr/>
            </a:pPr>
            <a:r>
              <a:rPr lang="en-CA" dirty="0"/>
              <a:t>turn the array into a heap</a:t>
            </a: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6845300" y="360045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5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7643813" y="4381500"/>
            <a:ext cx="750887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7643813" y="4381500"/>
            <a:ext cx="750887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7</a:t>
            </a: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6445250" y="516890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7243763" y="5168900"/>
            <a:ext cx="750887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143371" name="Rectangle 43"/>
          <p:cNvSpPr>
            <a:spLocks noChangeArrowheads="1"/>
          </p:cNvSpPr>
          <p:nvPr/>
        </p:nvSpPr>
        <p:spPr bwMode="auto">
          <a:xfrm>
            <a:off x="1447800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5</a:t>
            </a:r>
          </a:p>
        </p:txBody>
      </p:sp>
      <p:sp>
        <p:nvSpPr>
          <p:cNvPr id="143372" name="Rectangle 44"/>
          <p:cNvSpPr>
            <a:spLocks noChangeArrowheads="1"/>
          </p:cNvSpPr>
          <p:nvPr/>
        </p:nvSpPr>
        <p:spPr bwMode="auto">
          <a:xfrm>
            <a:off x="2379663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143373" name="Rectangle 45"/>
          <p:cNvSpPr>
            <a:spLocks noChangeArrowheads="1"/>
          </p:cNvSpPr>
          <p:nvPr/>
        </p:nvSpPr>
        <p:spPr bwMode="auto">
          <a:xfrm>
            <a:off x="1914525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143374" name="Rectangle 46"/>
          <p:cNvSpPr>
            <a:spLocks noChangeArrowheads="1"/>
          </p:cNvSpPr>
          <p:nvPr/>
        </p:nvSpPr>
        <p:spPr bwMode="auto">
          <a:xfrm>
            <a:off x="3311525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143375" name="Rectangle 47"/>
          <p:cNvSpPr>
            <a:spLocks noChangeArrowheads="1"/>
          </p:cNvSpPr>
          <p:nvPr/>
        </p:nvSpPr>
        <p:spPr bwMode="auto">
          <a:xfrm>
            <a:off x="2844800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143376" name="Rectangle 48"/>
          <p:cNvSpPr>
            <a:spLocks noChangeArrowheads="1"/>
          </p:cNvSpPr>
          <p:nvPr/>
        </p:nvSpPr>
        <p:spPr bwMode="auto">
          <a:xfrm>
            <a:off x="3776663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143377" name="Rectangle 49"/>
          <p:cNvSpPr>
            <a:spLocks noChangeArrowheads="1"/>
          </p:cNvSpPr>
          <p:nvPr/>
        </p:nvSpPr>
        <p:spPr bwMode="auto">
          <a:xfrm>
            <a:off x="4241800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7</a:t>
            </a: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1447800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5</a:t>
            </a:r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2379663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1914525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7</a:t>
            </a:r>
          </a:p>
        </p:txBody>
      </p:sp>
      <p:sp>
        <p:nvSpPr>
          <p:cNvPr id="35" name="Rectangle 46"/>
          <p:cNvSpPr>
            <a:spLocks noChangeArrowheads="1"/>
          </p:cNvSpPr>
          <p:nvPr/>
        </p:nvSpPr>
        <p:spPr bwMode="auto">
          <a:xfrm>
            <a:off x="3311525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36" name="Rectangle 47"/>
          <p:cNvSpPr>
            <a:spLocks noChangeArrowheads="1"/>
          </p:cNvSpPr>
          <p:nvPr/>
        </p:nvSpPr>
        <p:spPr bwMode="auto">
          <a:xfrm>
            <a:off x="2844800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37" name="Rectangle 48"/>
          <p:cNvSpPr>
            <a:spLocks noChangeArrowheads="1"/>
          </p:cNvSpPr>
          <p:nvPr/>
        </p:nvSpPr>
        <p:spPr bwMode="auto">
          <a:xfrm>
            <a:off x="3776663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38" name="Rectangle 49"/>
          <p:cNvSpPr>
            <a:spLocks noChangeArrowheads="1"/>
          </p:cNvSpPr>
          <p:nvPr/>
        </p:nvSpPr>
        <p:spPr bwMode="auto">
          <a:xfrm>
            <a:off x="4241800" y="3573463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52" name="Oval 7"/>
          <p:cNvSpPr>
            <a:spLocks noChangeArrowheads="1"/>
          </p:cNvSpPr>
          <p:nvPr/>
        </p:nvSpPr>
        <p:spPr bwMode="auto">
          <a:xfrm>
            <a:off x="6048375" y="440690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55" name="Oval 5"/>
          <p:cNvSpPr>
            <a:spLocks noChangeArrowheads="1"/>
          </p:cNvSpPr>
          <p:nvPr/>
        </p:nvSpPr>
        <p:spPr bwMode="auto">
          <a:xfrm>
            <a:off x="8042275" y="516890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56" name="Oval 6"/>
          <p:cNvSpPr>
            <a:spLocks noChangeArrowheads="1"/>
          </p:cNvSpPr>
          <p:nvPr/>
        </p:nvSpPr>
        <p:spPr bwMode="auto">
          <a:xfrm>
            <a:off x="6845300" y="360045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7</a:t>
            </a:r>
          </a:p>
        </p:txBody>
      </p:sp>
      <p:sp>
        <p:nvSpPr>
          <p:cNvPr id="57" name="Oval 5"/>
          <p:cNvSpPr>
            <a:spLocks noChangeArrowheads="1"/>
          </p:cNvSpPr>
          <p:nvPr/>
        </p:nvSpPr>
        <p:spPr bwMode="auto">
          <a:xfrm>
            <a:off x="7643813" y="4381500"/>
            <a:ext cx="750887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58" name="Oval 6"/>
          <p:cNvSpPr>
            <a:spLocks noChangeArrowheads="1"/>
          </p:cNvSpPr>
          <p:nvPr/>
        </p:nvSpPr>
        <p:spPr bwMode="auto">
          <a:xfrm>
            <a:off x="6049963" y="4406900"/>
            <a:ext cx="747712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59" name="Oval 9"/>
          <p:cNvSpPr>
            <a:spLocks noChangeArrowheads="1"/>
          </p:cNvSpPr>
          <p:nvPr/>
        </p:nvSpPr>
        <p:spPr bwMode="auto">
          <a:xfrm>
            <a:off x="5651500" y="516890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60" name="Oval 7"/>
          <p:cNvSpPr>
            <a:spLocks noChangeArrowheads="1"/>
          </p:cNvSpPr>
          <p:nvPr/>
        </p:nvSpPr>
        <p:spPr bwMode="auto">
          <a:xfrm>
            <a:off x="6845300" y="360045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61" name="Oval 8"/>
          <p:cNvSpPr>
            <a:spLocks noChangeArrowheads="1"/>
          </p:cNvSpPr>
          <p:nvPr/>
        </p:nvSpPr>
        <p:spPr bwMode="auto">
          <a:xfrm>
            <a:off x="7643813" y="4381500"/>
            <a:ext cx="750887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62" name="Oval 5"/>
          <p:cNvSpPr>
            <a:spLocks noChangeArrowheads="1"/>
          </p:cNvSpPr>
          <p:nvPr/>
        </p:nvSpPr>
        <p:spPr bwMode="auto">
          <a:xfrm>
            <a:off x="6845300" y="360045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63" name="Oval 6"/>
          <p:cNvSpPr>
            <a:spLocks noChangeArrowheads="1"/>
          </p:cNvSpPr>
          <p:nvPr/>
        </p:nvSpPr>
        <p:spPr bwMode="auto">
          <a:xfrm>
            <a:off x="6846888" y="3600450"/>
            <a:ext cx="747712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64" name="Oval 9"/>
          <p:cNvSpPr>
            <a:spLocks noChangeArrowheads="1"/>
          </p:cNvSpPr>
          <p:nvPr/>
        </p:nvSpPr>
        <p:spPr bwMode="auto">
          <a:xfrm>
            <a:off x="6048375" y="440690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65" name="Oval 8"/>
          <p:cNvSpPr>
            <a:spLocks noChangeArrowheads="1"/>
          </p:cNvSpPr>
          <p:nvPr/>
        </p:nvSpPr>
        <p:spPr bwMode="auto">
          <a:xfrm>
            <a:off x="6048375" y="440690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66" name="Oval 9"/>
          <p:cNvSpPr>
            <a:spLocks noChangeArrowheads="1"/>
          </p:cNvSpPr>
          <p:nvPr/>
        </p:nvSpPr>
        <p:spPr bwMode="auto">
          <a:xfrm>
            <a:off x="6845300" y="360045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67" name="Oval 8"/>
          <p:cNvSpPr>
            <a:spLocks noChangeArrowheads="1"/>
          </p:cNvSpPr>
          <p:nvPr/>
        </p:nvSpPr>
        <p:spPr bwMode="auto">
          <a:xfrm>
            <a:off x="6845300" y="3600450"/>
            <a:ext cx="750888" cy="6492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/>
              <a:t>81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1" grpId="0" animBg="1"/>
      <p:bldP spid="51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52" grpId="0" animBg="1"/>
      <p:bldP spid="52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Random Array to Heap</a:t>
            </a:r>
          </a:p>
        </p:txBody>
      </p:sp>
      <p:sp>
        <p:nvSpPr>
          <p:cNvPr id="54374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Need to get smaller items up &amp;</a:t>
            </a:r>
            <a:br>
              <a:rPr lang="en-US"/>
            </a:br>
            <a:r>
              <a:rPr lang="en-US"/>
              <a:t>bigger items down</a:t>
            </a:r>
          </a:p>
          <a:p>
            <a:pPr lvl="1">
              <a:defRPr/>
            </a:pPr>
            <a:r>
              <a:rPr lang="en-US"/>
              <a:t>percolate up or down</a:t>
            </a:r>
          </a:p>
          <a:p>
            <a:pPr>
              <a:defRPr/>
            </a:pPr>
            <a:r>
              <a:rPr lang="en-US"/>
              <a:t>Need to be sure we get</a:t>
            </a:r>
            <a:br>
              <a:rPr lang="en-US"/>
            </a:br>
            <a:r>
              <a:rPr lang="en-US"/>
              <a:t>everything to its level</a:t>
            </a:r>
          </a:p>
          <a:p>
            <a:pPr lvl="1">
              <a:defRPr/>
            </a:pPr>
            <a:r>
              <a:rPr lang="en-US"/>
              <a:t>only items with</a:t>
            </a:r>
            <a:br>
              <a:rPr lang="en-US"/>
            </a:br>
            <a:r>
              <a:rPr lang="en-US"/>
              <a:t>children matter</a:t>
            </a:r>
          </a:p>
        </p:txBody>
      </p:sp>
      <p:sp>
        <p:nvSpPr>
          <p:cNvPr id="145412" name="Oval 4"/>
          <p:cNvSpPr>
            <a:spLocks noChangeArrowheads="1"/>
          </p:cNvSpPr>
          <p:nvPr/>
        </p:nvSpPr>
        <p:spPr bwMode="auto">
          <a:xfrm>
            <a:off x="4953000" y="43307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sp>
        <p:nvSpPr>
          <p:cNvPr id="145413" name="Oval 5"/>
          <p:cNvSpPr>
            <a:spLocks noChangeArrowheads="1"/>
          </p:cNvSpPr>
          <p:nvPr/>
        </p:nvSpPr>
        <p:spPr bwMode="auto">
          <a:xfrm>
            <a:off x="6702425" y="18288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29</a:t>
            </a:r>
          </a:p>
        </p:txBody>
      </p:sp>
      <p:sp>
        <p:nvSpPr>
          <p:cNvPr id="145414" name="Oval 6"/>
          <p:cNvSpPr>
            <a:spLocks noChangeArrowheads="1"/>
          </p:cNvSpPr>
          <p:nvPr/>
        </p:nvSpPr>
        <p:spPr bwMode="auto">
          <a:xfrm>
            <a:off x="7608888" y="26098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145415" name="Oval 7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19</a:t>
            </a:r>
          </a:p>
        </p:txBody>
      </p:sp>
      <p:sp>
        <p:nvSpPr>
          <p:cNvPr id="145416" name="Oval 8"/>
          <p:cNvSpPr>
            <a:spLocks noChangeArrowheads="1"/>
          </p:cNvSpPr>
          <p:nvPr/>
        </p:nvSpPr>
        <p:spPr bwMode="auto">
          <a:xfrm>
            <a:off x="6613525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8</a:t>
            </a:r>
          </a:p>
        </p:txBody>
      </p:sp>
      <p:sp>
        <p:nvSpPr>
          <p:cNvPr id="145417" name="Oval 9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20</a:t>
            </a:r>
          </a:p>
        </p:txBody>
      </p:sp>
      <p:sp>
        <p:nvSpPr>
          <p:cNvPr id="145418" name="Oval 10"/>
          <p:cNvSpPr>
            <a:spLocks noChangeArrowheads="1"/>
          </p:cNvSpPr>
          <p:nvPr/>
        </p:nvSpPr>
        <p:spPr bwMode="auto">
          <a:xfrm>
            <a:off x="7342188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9</a:t>
            </a:r>
          </a:p>
        </p:txBody>
      </p:sp>
      <p:sp>
        <p:nvSpPr>
          <p:cNvPr id="145419" name="Oval 11"/>
          <p:cNvSpPr>
            <a:spLocks noChangeArrowheads="1"/>
          </p:cNvSpPr>
          <p:nvPr/>
        </p:nvSpPr>
        <p:spPr bwMode="auto">
          <a:xfrm>
            <a:off x="79819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22</a:t>
            </a:r>
          </a:p>
        </p:txBody>
      </p:sp>
      <p:cxnSp>
        <p:nvCxnSpPr>
          <p:cNvPr id="145420" name="AutoShape 12"/>
          <p:cNvCxnSpPr>
            <a:cxnSpLocks noChangeShapeType="1"/>
            <a:stCxn id="145413" idx="3"/>
            <a:endCxn id="145415" idx="0"/>
          </p:cNvCxnSpPr>
          <p:nvPr/>
        </p:nvCxnSpPr>
        <p:spPr bwMode="auto">
          <a:xfrm flipH="1">
            <a:off x="6218238" y="2360613"/>
            <a:ext cx="576262" cy="2619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5421" name="AutoShape 13"/>
          <p:cNvCxnSpPr>
            <a:cxnSpLocks noChangeShapeType="1"/>
            <a:stCxn id="145413" idx="5"/>
            <a:endCxn id="145414" idx="0"/>
          </p:cNvCxnSpPr>
          <p:nvPr/>
        </p:nvCxnSpPr>
        <p:spPr bwMode="auto">
          <a:xfrm>
            <a:off x="7239000" y="2360613"/>
            <a:ext cx="684213" cy="2492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5422" name="AutoShape 14"/>
          <p:cNvCxnSpPr>
            <a:cxnSpLocks noChangeShapeType="1"/>
            <a:stCxn id="145415" idx="3"/>
            <a:endCxn id="145417" idx="0"/>
          </p:cNvCxnSpPr>
          <p:nvPr/>
        </p:nvCxnSpPr>
        <p:spPr bwMode="auto">
          <a:xfrm flipH="1">
            <a:off x="5616575" y="3154363"/>
            <a:ext cx="379413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5423" name="AutoShape 15"/>
          <p:cNvCxnSpPr>
            <a:cxnSpLocks noChangeShapeType="1"/>
            <a:stCxn id="145415" idx="5"/>
            <a:endCxn id="145416" idx="0"/>
          </p:cNvCxnSpPr>
          <p:nvPr/>
        </p:nvCxnSpPr>
        <p:spPr bwMode="auto">
          <a:xfrm>
            <a:off x="6440488" y="3154363"/>
            <a:ext cx="379412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5424" name="AutoShape 16"/>
          <p:cNvCxnSpPr>
            <a:cxnSpLocks noChangeShapeType="1"/>
            <a:stCxn id="145414" idx="3"/>
            <a:endCxn id="145418" idx="0"/>
          </p:cNvCxnSpPr>
          <p:nvPr/>
        </p:nvCxnSpPr>
        <p:spPr bwMode="auto">
          <a:xfrm flipH="1">
            <a:off x="7548563" y="3141663"/>
            <a:ext cx="152400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5425" name="AutoShape 17"/>
          <p:cNvCxnSpPr>
            <a:cxnSpLocks noChangeShapeType="1"/>
            <a:stCxn id="145414" idx="5"/>
            <a:endCxn id="145419" idx="0"/>
          </p:cNvCxnSpPr>
          <p:nvPr/>
        </p:nvCxnSpPr>
        <p:spPr bwMode="auto">
          <a:xfrm>
            <a:off x="8145463" y="3141663"/>
            <a:ext cx="150812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5426" name="Rectangle 18"/>
          <p:cNvSpPr>
            <a:spLocks noChangeArrowheads="1"/>
          </p:cNvSpPr>
          <p:nvPr/>
        </p:nvSpPr>
        <p:spPr bwMode="auto">
          <a:xfrm>
            <a:off x="4041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45427" name="Rectangle 19"/>
          <p:cNvSpPr>
            <a:spLocks noChangeArrowheads="1"/>
          </p:cNvSpPr>
          <p:nvPr/>
        </p:nvSpPr>
        <p:spPr bwMode="auto">
          <a:xfrm>
            <a:off x="4973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45428" name="Rectangle 20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145429" name="Rectangle 21"/>
          <p:cNvSpPr>
            <a:spLocks noChangeArrowheads="1"/>
          </p:cNvSpPr>
          <p:nvPr/>
        </p:nvSpPr>
        <p:spPr bwMode="auto">
          <a:xfrm>
            <a:off x="5905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145430" name="Rectangle 22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20</a:t>
            </a:r>
          </a:p>
        </p:txBody>
      </p:sp>
      <p:sp>
        <p:nvSpPr>
          <p:cNvPr id="145431" name="Rectangle 23"/>
          <p:cNvSpPr>
            <a:spLocks noChangeArrowheads="1"/>
          </p:cNvSpPr>
          <p:nvPr/>
        </p:nvSpPr>
        <p:spPr bwMode="auto">
          <a:xfrm>
            <a:off x="6370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145432" name="Rectangle 24"/>
          <p:cNvSpPr>
            <a:spLocks noChangeArrowheads="1"/>
          </p:cNvSpPr>
          <p:nvPr/>
        </p:nvSpPr>
        <p:spPr bwMode="auto">
          <a:xfrm>
            <a:off x="6835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sp>
        <p:nvSpPr>
          <p:cNvPr id="145433" name="Text Box 25"/>
          <p:cNvSpPr txBox="1">
            <a:spLocks noChangeArrowheads="1"/>
          </p:cNvSpPr>
          <p:nvPr/>
        </p:nvSpPr>
        <p:spPr bwMode="auto">
          <a:xfrm>
            <a:off x="4178300" y="5105400"/>
            <a:ext cx="4508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7200" algn="ctr"/>
                <a:tab pos="914400" algn="ctr"/>
                <a:tab pos="1371600" algn="ctr"/>
                <a:tab pos="1828800" algn="ctr"/>
                <a:tab pos="2343150" algn="ctr"/>
                <a:tab pos="2800350" algn="ctr"/>
                <a:tab pos="3257550" algn="ctr"/>
                <a:tab pos="3714750" algn="ctr"/>
                <a:tab pos="4171950" algn="ctr"/>
                <a:tab pos="4629150" algn="ctr"/>
              </a:tabLst>
            </a:pPr>
            <a:r>
              <a:rPr lang="en-US" altLang="en-US">
                <a:solidFill>
                  <a:schemeClr val="accent1"/>
                </a:solidFill>
              </a:rPr>
              <a:t>1	2	3	4	5	6	7	8	9	10</a:t>
            </a:r>
          </a:p>
        </p:txBody>
      </p:sp>
      <p:sp>
        <p:nvSpPr>
          <p:cNvPr id="145434" name="Rectangle 26"/>
          <p:cNvSpPr>
            <a:spLocks noChangeArrowheads="1"/>
          </p:cNvSpPr>
          <p:nvPr/>
        </p:nvSpPr>
        <p:spPr bwMode="auto">
          <a:xfrm>
            <a:off x="72771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cxnSp>
        <p:nvCxnSpPr>
          <p:cNvPr id="145435" name="AutoShape 27"/>
          <p:cNvCxnSpPr>
            <a:cxnSpLocks noChangeShapeType="1"/>
            <a:stCxn id="145417" idx="3"/>
            <a:endCxn id="145412" idx="0"/>
          </p:cNvCxnSpPr>
          <p:nvPr/>
        </p:nvCxnSpPr>
        <p:spPr bwMode="auto">
          <a:xfrm flipH="1">
            <a:off x="5267325" y="3916363"/>
            <a:ext cx="127000" cy="4143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5436" name="Oval 28"/>
          <p:cNvSpPr>
            <a:spLocks noChangeArrowheads="1"/>
          </p:cNvSpPr>
          <p:nvPr/>
        </p:nvSpPr>
        <p:spPr bwMode="auto">
          <a:xfrm>
            <a:off x="560705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145437" name="Oval 29"/>
          <p:cNvSpPr>
            <a:spLocks noChangeArrowheads="1"/>
          </p:cNvSpPr>
          <p:nvPr/>
        </p:nvSpPr>
        <p:spPr bwMode="auto">
          <a:xfrm>
            <a:off x="626110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cxnSp>
        <p:nvCxnSpPr>
          <p:cNvPr id="145438" name="AutoShape 30"/>
          <p:cNvCxnSpPr>
            <a:cxnSpLocks noChangeShapeType="1"/>
            <a:stCxn id="145417" idx="5"/>
            <a:endCxn id="145436" idx="0"/>
          </p:cNvCxnSpPr>
          <p:nvPr/>
        </p:nvCxnSpPr>
        <p:spPr bwMode="auto">
          <a:xfrm>
            <a:off x="5838825" y="3916363"/>
            <a:ext cx="82550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5439" name="AutoShape 31"/>
          <p:cNvCxnSpPr>
            <a:cxnSpLocks noChangeShapeType="1"/>
            <a:stCxn id="145416" idx="3"/>
            <a:endCxn id="145437" idx="0"/>
          </p:cNvCxnSpPr>
          <p:nvPr/>
        </p:nvCxnSpPr>
        <p:spPr bwMode="auto">
          <a:xfrm flipH="1">
            <a:off x="6575425" y="3916363"/>
            <a:ext cx="98425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5440" name="Rectangle 32"/>
          <p:cNvSpPr>
            <a:spLocks noChangeArrowheads="1"/>
          </p:cNvSpPr>
          <p:nvPr/>
        </p:nvSpPr>
        <p:spPr bwMode="auto">
          <a:xfrm>
            <a:off x="77438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45441" name="Rectangle 33"/>
          <p:cNvSpPr>
            <a:spLocks noChangeArrowheads="1"/>
          </p:cNvSpPr>
          <p:nvPr/>
        </p:nvSpPr>
        <p:spPr bwMode="auto">
          <a:xfrm>
            <a:off x="82010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543778" name="Line 34"/>
          <p:cNvSpPr>
            <a:spLocks noChangeShapeType="1"/>
          </p:cNvSpPr>
          <p:nvPr/>
        </p:nvSpPr>
        <p:spPr bwMode="auto">
          <a:xfrm flipV="1">
            <a:off x="6324600" y="5181600"/>
            <a:ext cx="76200" cy="12954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43779" name="Text Box 35"/>
          <p:cNvSpPr txBox="1">
            <a:spLocks noChangeArrowheads="1"/>
          </p:cNvSpPr>
          <p:nvPr/>
        </p:nvSpPr>
        <p:spPr bwMode="auto">
          <a:xfrm>
            <a:off x="4147042" y="6172200"/>
            <a:ext cx="196483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have children</a:t>
            </a:r>
          </a:p>
        </p:txBody>
      </p:sp>
      <p:sp>
        <p:nvSpPr>
          <p:cNvPr id="543780" name="Text Box 36"/>
          <p:cNvSpPr txBox="1">
            <a:spLocks noChangeArrowheads="1"/>
          </p:cNvSpPr>
          <p:nvPr/>
        </p:nvSpPr>
        <p:spPr bwMode="auto">
          <a:xfrm>
            <a:off x="6252258" y="6172200"/>
            <a:ext cx="236718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1"/>
                </a:solidFill>
              </a:rPr>
              <a:t>have no children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43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43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4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78" grpId="0" animBg="1"/>
      <p:bldP spid="543779" grpId="0" autoUpdateAnimBg="0"/>
      <p:bldP spid="54378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Random Array to Heap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Start with the last item with</a:t>
            </a:r>
            <a:br>
              <a:rPr lang="en-US"/>
            </a:br>
            <a:r>
              <a:rPr lang="en-US"/>
              <a:t>children</a:t>
            </a:r>
          </a:p>
          <a:p>
            <a:pPr>
              <a:defRPr/>
            </a:pPr>
            <a:r>
              <a:rPr lang="en-US"/>
              <a:t>Percolate it down</a:t>
            </a:r>
          </a:p>
          <a:p>
            <a:pPr>
              <a:defRPr/>
            </a:pPr>
            <a:r>
              <a:rPr lang="en-US"/>
              <a:t>Move on to the previous</a:t>
            </a:r>
            <a:br>
              <a:rPr lang="en-US"/>
            </a:br>
            <a:r>
              <a:rPr lang="en-US"/>
              <a:t>node</a:t>
            </a:r>
          </a:p>
          <a:p>
            <a:pPr lvl="1">
              <a:defRPr/>
            </a:pPr>
            <a:r>
              <a:rPr lang="en-US"/>
              <a:t>stop at the root</a:t>
            </a:r>
          </a:p>
        </p:txBody>
      </p:sp>
      <p:sp>
        <p:nvSpPr>
          <p:cNvPr id="147460" name="Oval 4"/>
          <p:cNvSpPr>
            <a:spLocks noChangeArrowheads="1"/>
          </p:cNvSpPr>
          <p:nvPr/>
        </p:nvSpPr>
        <p:spPr bwMode="auto">
          <a:xfrm>
            <a:off x="4953000" y="43307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sp>
        <p:nvSpPr>
          <p:cNvPr id="147461" name="Oval 5"/>
          <p:cNvSpPr>
            <a:spLocks noChangeArrowheads="1"/>
          </p:cNvSpPr>
          <p:nvPr/>
        </p:nvSpPr>
        <p:spPr bwMode="auto">
          <a:xfrm>
            <a:off x="6702425" y="18288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29</a:t>
            </a:r>
          </a:p>
        </p:txBody>
      </p:sp>
      <p:sp>
        <p:nvSpPr>
          <p:cNvPr id="147462" name="Oval 6"/>
          <p:cNvSpPr>
            <a:spLocks noChangeArrowheads="1"/>
          </p:cNvSpPr>
          <p:nvPr/>
        </p:nvSpPr>
        <p:spPr bwMode="auto">
          <a:xfrm>
            <a:off x="7608888" y="26098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147463" name="Oval 7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19</a:t>
            </a:r>
          </a:p>
        </p:txBody>
      </p:sp>
      <p:sp>
        <p:nvSpPr>
          <p:cNvPr id="147464" name="Oval 8"/>
          <p:cNvSpPr>
            <a:spLocks noChangeArrowheads="1"/>
          </p:cNvSpPr>
          <p:nvPr/>
        </p:nvSpPr>
        <p:spPr bwMode="auto">
          <a:xfrm>
            <a:off x="6613525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8</a:t>
            </a:r>
          </a:p>
        </p:txBody>
      </p:sp>
      <p:sp>
        <p:nvSpPr>
          <p:cNvPr id="147465" name="Oval 9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20</a:t>
            </a:r>
          </a:p>
        </p:txBody>
      </p:sp>
      <p:sp>
        <p:nvSpPr>
          <p:cNvPr id="147466" name="Oval 10"/>
          <p:cNvSpPr>
            <a:spLocks noChangeArrowheads="1"/>
          </p:cNvSpPr>
          <p:nvPr/>
        </p:nvSpPr>
        <p:spPr bwMode="auto">
          <a:xfrm>
            <a:off x="7342188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9</a:t>
            </a:r>
          </a:p>
        </p:txBody>
      </p:sp>
      <p:sp>
        <p:nvSpPr>
          <p:cNvPr id="147467" name="Oval 11"/>
          <p:cNvSpPr>
            <a:spLocks noChangeArrowheads="1"/>
          </p:cNvSpPr>
          <p:nvPr/>
        </p:nvSpPr>
        <p:spPr bwMode="auto">
          <a:xfrm>
            <a:off x="79819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22</a:t>
            </a:r>
          </a:p>
        </p:txBody>
      </p:sp>
      <p:cxnSp>
        <p:nvCxnSpPr>
          <p:cNvPr id="147468" name="AutoShape 12"/>
          <p:cNvCxnSpPr>
            <a:cxnSpLocks noChangeShapeType="1"/>
            <a:stCxn id="147461" idx="3"/>
            <a:endCxn id="147463" idx="0"/>
          </p:cNvCxnSpPr>
          <p:nvPr/>
        </p:nvCxnSpPr>
        <p:spPr bwMode="auto">
          <a:xfrm flipH="1">
            <a:off x="6218238" y="2360613"/>
            <a:ext cx="576262" cy="2619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7469" name="AutoShape 13"/>
          <p:cNvCxnSpPr>
            <a:cxnSpLocks noChangeShapeType="1"/>
            <a:stCxn id="147461" idx="5"/>
            <a:endCxn id="147462" idx="0"/>
          </p:cNvCxnSpPr>
          <p:nvPr/>
        </p:nvCxnSpPr>
        <p:spPr bwMode="auto">
          <a:xfrm>
            <a:off x="7239000" y="2360613"/>
            <a:ext cx="684213" cy="2492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7470" name="AutoShape 14"/>
          <p:cNvCxnSpPr>
            <a:cxnSpLocks noChangeShapeType="1"/>
            <a:stCxn id="147463" idx="3"/>
            <a:endCxn id="147465" idx="0"/>
          </p:cNvCxnSpPr>
          <p:nvPr/>
        </p:nvCxnSpPr>
        <p:spPr bwMode="auto">
          <a:xfrm flipH="1">
            <a:off x="5616575" y="3154363"/>
            <a:ext cx="379413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7471" name="AutoShape 15"/>
          <p:cNvCxnSpPr>
            <a:cxnSpLocks noChangeShapeType="1"/>
            <a:stCxn id="147463" idx="5"/>
            <a:endCxn id="147464" idx="0"/>
          </p:cNvCxnSpPr>
          <p:nvPr/>
        </p:nvCxnSpPr>
        <p:spPr bwMode="auto">
          <a:xfrm>
            <a:off x="6440488" y="3154363"/>
            <a:ext cx="379412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7472" name="AutoShape 16"/>
          <p:cNvCxnSpPr>
            <a:cxnSpLocks noChangeShapeType="1"/>
            <a:stCxn id="147462" idx="3"/>
            <a:endCxn id="147466" idx="0"/>
          </p:cNvCxnSpPr>
          <p:nvPr/>
        </p:nvCxnSpPr>
        <p:spPr bwMode="auto">
          <a:xfrm flipH="1">
            <a:off x="7548563" y="3141663"/>
            <a:ext cx="152400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7473" name="AutoShape 17"/>
          <p:cNvCxnSpPr>
            <a:cxnSpLocks noChangeShapeType="1"/>
            <a:stCxn id="147462" idx="5"/>
            <a:endCxn id="147467" idx="0"/>
          </p:cNvCxnSpPr>
          <p:nvPr/>
        </p:nvCxnSpPr>
        <p:spPr bwMode="auto">
          <a:xfrm>
            <a:off x="8145463" y="3141663"/>
            <a:ext cx="150812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7474" name="Rectangle 18"/>
          <p:cNvSpPr>
            <a:spLocks noChangeArrowheads="1"/>
          </p:cNvSpPr>
          <p:nvPr/>
        </p:nvSpPr>
        <p:spPr bwMode="auto">
          <a:xfrm>
            <a:off x="4041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47475" name="Rectangle 19"/>
          <p:cNvSpPr>
            <a:spLocks noChangeArrowheads="1"/>
          </p:cNvSpPr>
          <p:nvPr/>
        </p:nvSpPr>
        <p:spPr bwMode="auto">
          <a:xfrm>
            <a:off x="4973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47476" name="Rectangle 20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147477" name="Rectangle 21"/>
          <p:cNvSpPr>
            <a:spLocks noChangeArrowheads="1"/>
          </p:cNvSpPr>
          <p:nvPr/>
        </p:nvSpPr>
        <p:spPr bwMode="auto">
          <a:xfrm>
            <a:off x="5905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147478" name="Rectangle 22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20</a:t>
            </a:r>
          </a:p>
        </p:txBody>
      </p:sp>
      <p:sp>
        <p:nvSpPr>
          <p:cNvPr id="147479" name="Rectangle 23"/>
          <p:cNvSpPr>
            <a:spLocks noChangeArrowheads="1"/>
          </p:cNvSpPr>
          <p:nvPr/>
        </p:nvSpPr>
        <p:spPr bwMode="auto">
          <a:xfrm>
            <a:off x="6370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147480" name="Rectangle 24"/>
          <p:cNvSpPr>
            <a:spLocks noChangeArrowheads="1"/>
          </p:cNvSpPr>
          <p:nvPr/>
        </p:nvSpPr>
        <p:spPr bwMode="auto">
          <a:xfrm>
            <a:off x="6835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sp>
        <p:nvSpPr>
          <p:cNvPr id="147481" name="Text Box 25"/>
          <p:cNvSpPr txBox="1">
            <a:spLocks noChangeArrowheads="1"/>
          </p:cNvSpPr>
          <p:nvPr/>
        </p:nvSpPr>
        <p:spPr bwMode="auto">
          <a:xfrm>
            <a:off x="4178300" y="5105400"/>
            <a:ext cx="4508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7200" algn="ctr"/>
                <a:tab pos="914400" algn="ctr"/>
                <a:tab pos="1371600" algn="ctr"/>
                <a:tab pos="1828800" algn="ctr"/>
                <a:tab pos="2343150" algn="ctr"/>
                <a:tab pos="2800350" algn="ctr"/>
                <a:tab pos="3257550" algn="ctr"/>
                <a:tab pos="3714750" algn="ctr"/>
                <a:tab pos="4171950" algn="ctr"/>
                <a:tab pos="4629150" algn="ctr"/>
              </a:tabLst>
            </a:pPr>
            <a:r>
              <a:rPr lang="en-US" altLang="en-US">
                <a:solidFill>
                  <a:schemeClr val="accent1"/>
                </a:solidFill>
              </a:rPr>
              <a:t>1	2	3	4	5	6	7	8	9	10</a:t>
            </a:r>
          </a:p>
        </p:txBody>
      </p:sp>
      <p:sp>
        <p:nvSpPr>
          <p:cNvPr id="147482" name="Rectangle 26"/>
          <p:cNvSpPr>
            <a:spLocks noChangeArrowheads="1"/>
          </p:cNvSpPr>
          <p:nvPr/>
        </p:nvSpPr>
        <p:spPr bwMode="auto">
          <a:xfrm>
            <a:off x="72771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cxnSp>
        <p:nvCxnSpPr>
          <p:cNvPr id="147483" name="AutoShape 27"/>
          <p:cNvCxnSpPr>
            <a:cxnSpLocks noChangeShapeType="1"/>
            <a:stCxn id="147465" idx="3"/>
            <a:endCxn id="147460" idx="0"/>
          </p:cNvCxnSpPr>
          <p:nvPr/>
        </p:nvCxnSpPr>
        <p:spPr bwMode="auto">
          <a:xfrm flipH="1">
            <a:off x="5267325" y="3916363"/>
            <a:ext cx="127000" cy="4143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7484" name="Oval 28"/>
          <p:cNvSpPr>
            <a:spLocks noChangeArrowheads="1"/>
          </p:cNvSpPr>
          <p:nvPr/>
        </p:nvSpPr>
        <p:spPr bwMode="auto">
          <a:xfrm>
            <a:off x="560705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147485" name="Oval 29"/>
          <p:cNvSpPr>
            <a:spLocks noChangeArrowheads="1"/>
          </p:cNvSpPr>
          <p:nvPr/>
        </p:nvSpPr>
        <p:spPr bwMode="auto">
          <a:xfrm>
            <a:off x="626110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cxnSp>
        <p:nvCxnSpPr>
          <p:cNvPr id="147486" name="AutoShape 30"/>
          <p:cNvCxnSpPr>
            <a:cxnSpLocks noChangeShapeType="1"/>
            <a:stCxn id="147465" idx="5"/>
            <a:endCxn id="147484" idx="0"/>
          </p:cNvCxnSpPr>
          <p:nvPr/>
        </p:nvCxnSpPr>
        <p:spPr bwMode="auto">
          <a:xfrm>
            <a:off x="5838825" y="3916363"/>
            <a:ext cx="82550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7487" name="AutoShape 31"/>
          <p:cNvCxnSpPr>
            <a:cxnSpLocks noChangeShapeType="1"/>
            <a:stCxn id="147464" idx="3"/>
            <a:endCxn id="147485" idx="0"/>
          </p:cNvCxnSpPr>
          <p:nvPr/>
        </p:nvCxnSpPr>
        <p:spPr bwMode="auto">
          <a:xfrm flipH="1">
            <a:off x="6575425" y="3916363"/>
            <a:ext cx="98425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7488" name="Rectangle 32"/>
          <p:cNvSpPr>
            <a:spLocks noChangeArrowheads="1"/>
          </p:cNvSpPr>
          <p:nvPr/>
        </p:nvSpPr>
        <p:spPr bwMode="auto">
          <a:xfrm>
            <a:off x="77438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47489" name="Rectangle 33"/>
          <p:cNvSpPr>
            <a:spLocks noChangeArrowheads="1"/>
          </p:cNvSpPr>
          <p:nvPr/>
        </p:nvSpPr>
        <p:spPr bwMode="auto">
          <a:xfrm>
            <a:off x="82010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147490" name="Line 34"/>
          <p:cNvSpPr>
            <a:spLocks noChangeShapeType="1"/>
          </p:cNvSpPr>
          <p:nvPr/>
        </p:nvSpPr>
        <p:spPr bwMode="auto">
          <a:xfrm flipV="1">
            <a:off x="6324600" y="5181600"/>
            <a:ext cx="76200" cy="12954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7491" name="Text Box 35"/>
          <p:cNvSpPr txBox="1">
            <a:spLocks noChangeArrowheads="1"/>
          </p:cNvSpPr>
          <p:nvPr/>
        </p:nvSpPr>
        <p:spPr bwMode="auto">
          <a:xfrm>
            <a:off x="4147042" y="6172200"/>
            <a:ext cx="196483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have children</a:t>
            </a:r>
          </a:p>
        </p:txBody>
      </p:sp>
      <p:sp>
        <p:nvSpPr>
          <p:cNvPr id="147492" name="Text Box 36"/>
          <p:cNvSpPr txBox="1">
            <a:spLocks noChangeArrowheads="1"/>
          </p:cNvSpPr>
          <p:nvPr/>
        </p:nvSpPr>
        <p:spPr bwMode="auto">
          <a:xfrm>
            <a:off x="6252258" y="6172200"/>
            <a:ext cx="236718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1"/>
                </a:solidFill>
              </a:rPr>
              <a:t>have no children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Random Array to Heap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>
              <a:defRPr/>
            </a:pPr>
            <a:r>
              <a:rPr lang="en-US"/>
              <a:t>Item 5 is an 8</a:t>
            </a:r>
          </a:p>
          <a:p>
            <a:pPr lvl="1">
              <a:defRPr/>
            </a:pPr>
            <a:r>
              <a:rPr lang="en-US"/>
              <a:t>its one child (item 10) is a 14</a:t>
            </a:r>
          </a:p>
          <a:p>
            <a:pPr lvl="1">
              <a:defRPr/>
            </a:pPr>
            <a:r>
              <a:rPr lang="en-US"/>
              <a:t>it’s OK</a:t>
            </a:r>
          </a:p>
          <a:p>
            <a:pPr>
              <a:defRPr/>
            </a:pPr>
            <a:r>
              <a:rPr lang="en-US"/>
              <a:t>Item 4 is a 20</a:t>
            </a:r>
          </a:p>
          <a:p>
            <a:pPr lvl="1">
              <a:defRPr/>
            </a:pPr>
            <a:r>
              <a:rPr lang="en-US"/>
              <a:t>its smaller child </a:t>
            </a:r>
            <a:br>
              <a:rPr lang="en-US"/>
            </a:br>
            <a:r>
              <a:rPr lang="en-US"/>
              <a:t>(item 9) is a 13</a:t>
            </a:r>
          </a:p>
          <a:p>
            <a:pPr lvl="1">
              <a:defRPr/>
            </a:pPr>
            <a:r>
              <a:rPr lang="en-US"/>
              <a:t>swap them</a:t>
            </a:r>
          </a:p>
          <a:p>
            <a:pPr lvl="1">
              <a:defRPr/>
            </a:pPr>
            <a:r>
              <a:rPr lang="en-US"/>
              <a:t>now OK</a:t>
            </a:r>
          </a:p>
        </p:txBody>
      </p:sp>
      <p:sp>
        <p:nvSpPr>
          <p:cNvPr id="149508" name="Oval 4"/>
          <p:cNvSpPr>
            <a:spLocks noChangeArrowheads="1"/>
          </p:cNvSpPr>
          <p:nvPr/>
        </p:nvSpPr>
        <p:spPr bwMode="auto">
          <a:xfrm>
            <a:off x="4953000" y="43307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sp>
        <p:nvSpPr>
          <p:cNvPr id="149509" name="Oval 5"/>
          <p:cNvSpPr>
            <a:spLocks noChangeArrowheads="1"/>
          </p:cNvSpPr>
          <p:nvPr/>
        </p:nvSpPr>
        <p:spPr bwMode="auto">
          <a:xfrm>
            <a:off x="6702425" y="18288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29</a:t>
            </a:r>
          </a:p>
        </p:txBody>
      </p:sp>
      <p:sp>
        <p:nvSpPr>
          <p:cNvPr id="149510" name="Oval 6"/>
          <p:cNvSpPr>
            <a:spLocks noChangeArrowheads="1"/>
          </p:cNvSpPr>
          <p:nvPr/>
        </p:nvSpPr>
        <p:spPr bwMode="auto">
          <a:xfrm>
            <a:off x="7608888" y="26098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149511" name="Oval 7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19</a:t>
            </a:r>
          </a:p>
        </p:txBody>
      </p:sp>
      <p:sp>
        <p:nvSpPr>
          <p:cNvPr id="149512" name="Oval 8"/>
          <p:cNvSpPr>
            <a:spLocks noChangeArrowheads="1"/>
          </p:cNvSpPr>
          <p:nvPr/>
        </p:nvSpPr>
        <p:spPr bwMode="auto">
          <a:xfrm>
            <a:off x="6613525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8</a:t>
            </a: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20</a:t>
            </a:r>
          </a:p>
        </p:txBody>
      </p:sp>
      <p:sp>
        <p:nvSpPr>
          <p:cNvPr id="149514" name="Oval 10"/>
          <p:cNvSpPr>
            <a:spLocks noChangeArrowheads="1"/>
          </p:cNvSpPr>
          <p:nvPr/>
        </p:nvSpPr>
        <p:spPr bwMode="auto">
          <a:xfrm>
            <a:off x="7342188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9</a:t>
            </a:r>
          </a:p>
        </p:txBody>
      </p:sp>
      <p:sp>
        <p:nvSpPr>
          <p:cNvPr id="149515" name="Oval 11"/>
          <p:cNvSpPr>
            <a:spLocks noChangeArrowheads="1"/>
          </p:cNvSpPr>
          <p:nvPr/>
        </p:nvSpPr>
        <p:spPr bwMode="auto">
          <a:xfrm>
            <a:off x="79819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22</a:t>
            </a:r>
          </a:p>
        </p:txBody>
      </p:sp>
      <p:cxnSp>
        <p:nvCxnSpPr>
          <p:cNvPr id="149516" name="AutoShape 12"/>
          <p:cNvCxnSpPr>
            <a:cxnSpLocks noChangeShapeType="1"/>
            <a:stCxn id="149509" idx="3"/>
            <a:endCxn id="149511" idx="0"/>
          </p:cNvCxnSpPr>
          <p:nvPr/>
        </p:nvCxnSpPr>
        <p:spPr bwMode="auto">
          <a:xfrm flipH="1">
            <a:off x="6218238" y="2360613"/>
            <a:ext cx="576262" cy="2619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9517" name="AutoShape 13"/>
          <p:cNvCxnSpPr>
            <a:cxnSpLocks noChangeShapeType="1"/>
            <a:stCxn id="149509" idx="5"/>
            <a:endCxn id="149510" idx="0"/>
          </p:cNvCxnSpPr>
          <p:nvPr/>
        </p:nvCxnSpPr>
        <p:spPr bwMode="auto">
          <a:xfrm>
            <a:off x="7239000" y="2360613"/>
            <a:ext cx="684213" cy="2492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9518" name="AutoShape 14"/>
          <p:cNvCxnSpPr>
            <a:cxnSpLocks noChangeShapeType="1"/>
            <a:stCxn id="149511" idx="3"/>
            <a:endCxn id="149513" idx="0"/>
          </p:cNvCxnSpPr>
          <p:nvPr/>
        </p:nvCxnSpPr>
        <p:spPr bwMode="auto">
          <a:xfrm flipH="1">
            <a:off x="5616575" y="3154363"/>
            <a:ext cx="379413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9519" name="AutoShape 15"/>
          <p:cNvCxnSpPr>
            <a:cxnSpLocks noChangeShapeType="1"/>
            <a:stCxn id="149511" idx="5"/>
            <a:endCxn id="149512" idx="0"/>
          </p:cNvCxnSpPr>
          <p:nvPr/>
        </p:nvCxnSpPr>
        <p:spPr bwMode="auto">
          <a:xfrm>
            <a:off x="6440488" y="3154363"/>
            <a:ext cx="379412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9520" name="AutoShape 16"/>
          <p:cNvCxnSpPr>
            <a:cxnSpLocks noChangeShapeType="1"/>
            <a:stCxn id="149510" idx="3"/>
            <a:endCxn id="149514" idx="0"/>
          </p:cNvCxnSpPr>
          <p:nvPr/>
        </p:nvCxnSpPr>
        <p:spPr bwMode="auto">
          <a:xfrm flipH="1">
            <a:off x="7548563" y="3141663"/>
            <a:ext cx="152400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9521" name="AutoShape 17"/>
          <p:cNvCxnSpPr>
            <a:cxnSpLocks noChangeShapeType="1"/>
            <a:stCxn id="149510" idx="5"/>
            <a:endCxn id="149515" idx="0"/>
          </p:cNvCxnSpPr>
          <p:nvPr/>
        </p:nvCxnSpPr>
        <p:spPr bwMode="auto">
          <a:xfrm>
            <a:off x="8145463" y="3141663"/>
            <a:ext cx="150812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4041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4973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5905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20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6370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6835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sp>
        <p:nvSpPr>
          <p:cNvPr id="149529" name="Text Box 25"/>
          <p:cNvSpPr txBox="1">
            <a:spLocks noChangeArrowheads="1"/>
          </p:cNvSpPr>
          <p:nvPr/>
        </p:nvSpPr>
        <p:spPr bwMode="auto">
          <a:xfrm>
            <a:off x="4178300" y="5105400"/>
            <a:ext cx="4508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7200" algn="ctr"/>
                <a:tab pos="914400" algn="ctr"/>
                <a:tab pos="1371600" algn="ctr"/>
                <a:tab pos="1828800" algn="ctr"/>
                <a:tab pos="2343150" algn="ctr"/>
                <a:tab pos="2800350" algn="ctr"/>
                <a:tab pos="3257550" algn="ctr"/>
                <a:tab pos="3714750" algn="ctr"/>
                <a:tab pos="4171950" algn="ctr"/>
                <a:tab pos="4629150" algn="ctr"/>
              </a:tabLst>
            </a:pPr>
            <a:r>
              <a:rPr lang="en-US" altLang="en-US">
                <a:solidFill>
                  <a:schemeClr val="accent1"/>
                </a:solidFill>
              </a:rPr>
              <a:t>1	2	3	4	5	6	7	8	9	10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72771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cxnSp>
        <p:nvCxnSpPr>
          <p:cNvPr id="149531" name="AutoShape 27"/>
          <p:cNvCxnSpPr>
            <a:cxnSpLocks noChangeShapeType="1"/>
            <a:stCxn id="149513" idx="3"/>
            <a:endCxn id="149508" idx="0"/>
          </p:cNvCxnSpPr>
          <p:nvPr/>
        </p:nvCxnSpPr>
        <p:spPr bwMode="auto">
          <a:xfrm flipH="1">
            <a:off x="5267325" y="3916363"/>
            <a:ext cx="127000" cy="4143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9532" name="Oval 28"/>
          <p:cNvSpPr>
            <a:spLocks noChangeArrowheads="1"/>
          </p:cNvSpPr>
          <p:nvPr/>
        </p:nvSpPr>
        <p:spPr bwMode="auto">
          <a:xfrm>
            <a:off x="560705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149533" name="Oval 29"/>
          <p:cNvSpPr>
            <a:spLocks noChangeArrowheads="1"/>
          </p:cNvSpPr>
          <p:nvPr/>
        </p:nvSpPr>
        <p:spPr bwMode="auto">
          <a:xfrm>
            <a:off x="626110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cxnSp>
        <p:nvCxnSpPr>
          <p:cNvPr id="149534" name="AutoShape 30"/>
          <p:cNvCxnSpPr>
            <a:cxnSpLocks noChangeShapeType="1"/>
            <a:stCxn id="149513" idx="5"/>
            <a:endCxn id="149532" idx="0"/>
          </p:cNvCxnSpPr>
          <p:nvPr/>
        </p:nvCxnSpPr>
        <p:spPr bwMode="auto">
          <a:xfrm>
            <a:off x="5838825" y="3916363"/>
            <a:ext cx="82550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49535" name="AutoShape 31"/>
          <p:cNvCxnSpPr>
            <a:cxnSpLocks noChangeShapeType="1"/>
            <a:stCxn id="149512" idx="3"/>
            <a:endCxn id="149533" idx="0"/>
          </p:cNvCxnSpPr>
          <p:nvPr/>
        </p:nvCxnSpPr>
        <p:spPr bwMode="auto">
          <a:xfrm flipH="1">
            <a:off x="6575425" y="3916363"/>
            <a:ext cx="98425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49536" name="Rectangle 32"/>
          <p:cNvSpPr>
            <a:spLocks noChangeArrowheads="1"/>
          </p:cNvSpPr>
          <p:nvPr/>
        </p:nvSpPr>
        <p:spPr bwMode="auto">
          <a:xfrm>
            <a:off x="77438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49537" name="Rectangle 33"/>
          <p:cNvSpPr>
            <a:spLocks noChangeArrowheads="1"/>
          </p:cNvSpPr>
          <p:nvPr/>
        </p:nvSpPr>
        <p:spPr bwMode="auto">
          <a:xfrm>
            <a:off x="82010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149538" name="Line 34"/>
          <p:cNvSpPr>
            <a:spLocks noChangeShapeType="1"/>
          </p:cNvSpPr>
          <p:nvPr/>
        </p:nvSpPr>
        <p:spPr bwMode="auto">
          <a:xfrm flipV="1">
            <a:off x="6324600" y="5181600"/>
            <a:ext cx="76200" cy="12954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9539" name="Text Box 35"/>
          <p:cNvSpPr txBox="1">
            <a:spLocks noChangeArrowheads="1"/>
          </p:cNvSpPr>
          <p:nvPr/>
        </p:nvSpPr>
        <p:spPr bwMode="auto">
          <a:xfrm>
            <a:off x="4147042" y="6172200"/>
            <a:ext cx="196483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have children</a:t>
            </a:r>
          </a:p>
        </p:txBody>
      </p:sp>
      <p:sp>
        <p:nvSpPr>
          <p:cNvPr id="149540" name="Text Box 36"/>
          <p:cNvSpPr txBox="1">
            <a:spLocks noChangeArrowheads="1"/>
          </p:cNvSpPr>
          <p:nvPr/>
        </p:nvSpPr>
        <p:spPr bwMode="auto">
          <a:xfrm>
            <a:off x="6252258" y="6172200"/>
            <a:ext cx="236718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1"/>
                </a:solidFill>
              </a:rPr>
              <a:t>have no children</a:t>
            </a:r>
          </a:p>
        </p:txBody>
      </p:sp>
      <p:sp>
        <p:nvSpPr>
          <p:cNvPr id="545829" name="Oval 37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545830" name="Oval 38"/>
          <p:cNvSpPr>
            <a:spLocks noChangeArrowheads="1"/>
          </p:cNvSpPr>
          <p:nvPr/>
        </p:nvSpPr>
        <p:spPr bwMode="auto">
          <a:xfrm>
            <a:off x="560705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20</a:t>
            </a:r>
          </a:p>
        </p:txBody>
      </p:sp>
      <p:sp>
        <p:nvSpPr>
          <p:cNvPr id="545831" name="Rectangle 39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545832" name="Rectangle 40"/>
          <p:cNvSpPr>
            <a:spLocks noChangeArrowheads="1"/>
          </p:cNvSpPr>
          <p:nvPr/>
        </p:nvSpPr>
        <p:spPr bwMode="auto">
          <a:xfrm>
            <a:off x="77438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829" grpId="0" animBg="1" autoUpdateAnimBg="0"/>
      <p:bldP spid="545830" grpId="0" animBg="1" autoUpdateAnimBg="0"/>
      <p:bldP spid="545831" grpId="0" animBg="1" autoUpdateAnimBg="0"/>
      <p:bldP spid="54583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Random Array to Heap</a:t>
            </a:r>
          </a:p>
        </p:txBody>
      </p:sp>
      <p:sp>
        <p:nvSpPr>
          <p:cNvPr id="546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Item 3 is a 13</a:t>
            </a:r>
          </a:p>
          <a:p>
            <a:pPr lvl="1">
              <a:defRPr/>
            </a:pPr>
            <a:r>
              <a:rPr lang="en-US" dirty="0"/>
              <a:t>its smaller child is a 9</a:t>
            </a:r>
          </a:p>
          <a:p>
            <a:pPr lvl="1">
              <a:defRPr/>
            </a:pPr>
            <a:r>
              <a:rPr lang="en-US" dirty="0"/>
              <a:t>swap &amp; OK</a:t>
            </a:r>
          </a:p>
          <a:p>
            <a:pPr>
              <a:defRPr/>
            </a:pPr>
            <a:r>
              <a:rPr lang="en-US" dirty="0"/>
              <a:t>Item 2 is a 19</a:t>
            </a:r>
          </a:p>
          <a:p>
            <a:pPr lvl="1">
              <a:defRPr/>
            </a:pPr>
            <a:r>
              <a:rPr lang="en-US" dirty="0"/>
              <a:t>smaller child is 8</a:t>
            </a:r>
          </a:p>
          <a:p>
            <a:pPr lvl="2">
              <a:defRPr/>
            </a:pPr>
            <a:r>
              <a:rPr lang="en-US" dirty="0"/>
              <a:t>swap</a:t>
            </a:r>
          </a:p>
          <a:p>
            <a:pPr lvl="1">
              <a:defRPr/>
            </a:pPr>
            <a:r>
              <a:rPr lang="en-US" i="1" dirty="0"/>
              <a:t>its</a:t>
            </a:r>
            <a:r>
              <a:rPr lang="en-US" dirty="0"/>
              <a:t> smaller child is 14:</a:t>
            </a:r>
          </a:p>
          <a:p>
            <a:pPr lvl="2">
              <a:defRPr/>
            </a:pPr>
            <a:r>
              <a:rPr lang="en-US" dirty="0"/>
              <a:t>swap again</a:t>
            </a:r>
          </a:p>
        </p:txBody>
      </p:sp>
      <p:sp>
        <p:nvSpPr>
          <p:cNvPr id="151556" name="Oval 4"/>
          <p:cNvSpPr>
            <a:spLocks noChangeArrowheads="1"/>
          </p:cNvSpPr>
          <p:nvPr/>
        </p:nvSpPr>
        <p:spPr bwMode="auto">
          <a:xfrm>
            <a:off x="4953000" y="43307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sp>
        <p:nvSpPr>
          <p:cNvPr id="151557" name="Oval 5"/>
          <p:cNvSpPr>
            <a:spLocks noChangeArrowheads="1"/>
          </p:cNvSpPr>
          <p:nvPr/>
        </p:nvSpPr>
        <p:spPr bwMode="auto">
          <a:xfrm>
            <a:off x="6702425" y="18288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29</a:t>
            </a:r>
          </a:p>
        </p:txBody>
      </p:sp>
      <p:sp>
        <p:nvSpPr>
          <p:cNvPr id="151558" name="Oval 6"/>
          <p:cNvSpPr>
            <a:spLocks noChangeArrowheads="1"/>
          </p:cNvSpPr>
          <p:nvPr/>
        </p:nvSpPr>
        <p:spPr bwMode="auto">
          <a:xfrm>
            <a:off x="7608888" y="26098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1559" name="Oval 7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151560" name="Oval 8"/>
          <p:cNvSpPr>
            <a:spLocks noChangeArrowheads="1"/>
          </p:cNvSpPr>
          <p:nvPr/>
        </p:nvSpPr>
        <p:spPr bwMode="auto">
          <a:xfrm>
            <a:off x="6613525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8</a:t>
            </a:r>
          </a:p>
        </p:txBody>
      </p:sp>
      <p:sp>
        <p:nvSpPr>
          <p:cNvPr id="151561" name="Oval 9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151562" name="Oval 10"/>
          <p:cNvSpPr>
            <a:spLocks noChangeArrowheads="1"/>
          </p:cNvSpPr>
          <p:nvPr/>
        </p:nvSpPr>
        <p:spPr bwMode="auto">
          <a:xfrm>
            <a:off x="7342188" y="33845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9</a:t>
            </a:r>
          </a:p>
        </p:txBody>
      </p:sp>
      <p:sp>
        <p:nvSpPr>
          <p:cNvPr id="151563" name="Oval 11"/>
          <p:cNvSpPr>
            <a:spLocks noChangeArrowheads="1"/>
          </p:cNvSpPr>
          <p:nvPr/>
        </p:nvSpPr>
        <p:spPr bwMode="auto">
          <a:xfrm>
            <a:off x="79819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22</a:t>
            </a:r>
          </a:p>
        </p:txBody>
      </p:sp>
      <p:cxnSp>
        <p:nvCxnSpPr>
          <p:cNvPr id="151564" name="AutoShape 12"/>
          <p:cNvCxnSpPr>
            <a:cxnSpLocks noChangeShapeType="1"/>
            <a:stCxn id="151557" idx="3"/>
            <a:endCxn id="151559" idx="0"/>
          </p:cNvCxnSpPr>
          <p:nvPr/>
        </p:nvCxnSpPr>
        <p:spPr bwMode="auto">
          <a:xfrm flipH="1">
            <a:off x="6218238" y="2360613"/>
            <a:ext cx="576262" cy="2619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1565" name="AutoShape 13"/>
          <p:cNvCxnSpPr>
            <a:cxnSpLocks noChangeShapeType="1"/>
            <a:stCxn id="151557" idx="5"/>
            <a:endCxn id="151558" idx="0"/>
          </p:cNvCxnSpPr>
          <p:nvPr/>
        </p:nvCxnSpPr>
        <p:spPr bwMode="auto">
          <a:xfrm>
            <a:off x="7239000" y="2360613"/>
            <a:ext cx="684213" cy="2492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1566" name="AutoShape 14"/>
          <p:cNvCxnSpPr>
            <a:cxnSpLocks noChangeShapeType="1"/>
            <a:stCxn id="151559" idx="3"/>
            <a:endCxn id="151561" idx="0"/>
          </p:cNvCxnSpPr>
          <p:nvPr/>
        </p:nvCxnSpPr>
        <p:spPr bwMode="auto">
          <a:xfrm flipH="1">
            <a:off x="5616575" y="3154363"/>
            <a:ext cx="379413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1567" name="AutoShape 15"/>
          <p:cNvCxnSpPr>
            <a:cxnSpLocks noChangeShapeType="1"/>
            <a:stCxn id="151559" idx="5"/>
            <a:endCxn id="151560" idx="0"/>
          </p:cNvCxnSpPr>
          <p:nvPr/>
        </p:nvCxnSpPr>
        <p:spPr bwMode="auto">
          <a:xfrm>
            <a:off x="6440488" y="3154363"/>
            <a:ext cx="379412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1568" name="AutoShape 16"/>
          <p:cNvCxnSpPr>
            <a:cxnSpLocks noChangeShapeType="1"/>
            <a:stCxn id="151558" idx="3"/>
            <a:endCxn id="151562" idx="0"/>
          </p:cNvCxnSpPr>
          <p:nvPr/>
        </p:nvCxnSpPr>
        <p:spPr bwMode="auto">
          <a:xfrm flipH="1">
            <a:off x="7548563" y="3141663"/>
            <a:ext cx="152400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1569" name="AutoShape 17"/>
          <p:cNvCxnSpPr>
            <a:cxnSpLocks noChangeShapeType="1"/>
            <a:stCxn id="151558" idx="5"/>
            <a:endCxn id="151563" idx="0"/>
          </p:cNvCxnSpPr>
          <p:nvPr/>
        </p:nvCxnSpPr>
        <p:spPr bwMode="auto">
          <a:xfrm>
            <a:off x="8145463" y="3141663"/>
            <a:ext cx="150812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51570" name="Rectangle 18"/>
          <p:cNvSpPr>
            <a:spLocks noChangeArrowheads="1"/>
          </p:cNvSpPr>
          <p:nvPr/>
        </p:nvSpPr>
        <p:spPr bwMode="auto">
          <a:xfrm>
            <a:off x="4041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51571" name="Rectangle 19"/>
          <p:cNvSpPr>
            <a:spLocks noChangeArrowheads="1"/>
          </p:cNvSpPr>
          <p:nvPr/>
        </p:nvSpPr>
        <p:spPr bwMode="auto">
          <a:xfrm>
            <a:off x="4973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1572" name="Rectangle 20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151573" name="Rectangle 21"/>
          <p:cNvSpPr>
            <a:spLocks noChangeArrowheads="1"/>
          </p:cNvSpPr>
          <p:nvPr/>
        </p:nvSpPr>
        <p:spPr bwMode="auto">
          <a:xfrm>
            <a:off x="5905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151574" name="Rectangle 22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1575" name="Rectangle 23"/>
          <p:cNvSpPr>
            <a:spLocks noChangeArrowheads="1"/>
          </p:cNvSpPr>
          <p:nvPr/>
        </p:nvSpPr>
        <p:spPr bwMode="auto">
          <a:xfrm>
            <a:off x="6370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151576" name="Rectangle 24"/>
          <p:cNvSpPr>
            <a:spLocks noChangeArrowheads="1"/>
          </p:cNvSpPr>
          <p:nvPr/>
        </p:nvSpPr>
        <p:spPr bwMode="auto">
          <a:xfrm>
            <a:off x="6835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sp>
        <p:nvSpPr>
          <p:cNvPr id="151577" name="Text Box 25"/>
          <p:cNvSpPr txBox="1">
            <a:spLocks noChangeArrowheads="1"/>
          </p:cNvSpPr>
          <p:nvPr/>
        </p:nvSpPr>
        <p:spPr bwMode="auto">
          <a:xfrm>
            <a:off x="4178300" y="5105400"/>
            <a:ext cx="4508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7200" algn="ctr"/>
                <a:tab pos="914400" algn="ctr"/>
                <a:tab pos="1371600" algn="ctr"/>
                <a:tab pos="1828800" algn="ctr"/>
                <a:tab pos="2343150" algn="ctr"/>
                <a:tab pos="2800350" algn="ctr"/>
                <a:tab pos="3257550" algn="ctr"/>
                <a:tab pos="3714750" algn="ctr"/>
                <a:tab pos="4171950" algn="ctr"/>
                <a:tab pos="4629150" algn="ctr"/>
              </a:tabLst>
            </a:pPr>
            <a:r>
              <a:rPr lang="en-US" altLang="en-US">
                <a:solidFill>
                  <a:schemeClr val="accent1"/>
                </a:solidFill>
              </a:rPr>
              <a:t>1	2	3	4	5	6	7	8	9	10</a:t>
            </a:r>
          </a:p>
        </p:txBody>
      </p:sp>
      <p:sp>
        <p:nvSpPr>
          <p:cNvPr id="151578" name="Rectangle 26"/>
          <p:cNvSpPr>
            <a:spLocks noChangeArrowheads="1"/>
          </p:cNvSpPr>
          <p:nvPr/>
        </p:nvSpPr>
        <p:spPr bwMode="auto">
          <a:xfrm>
            <a:off x="72771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cxnSp>
        <p:nvCxnSpPr>
          <p:cNvPr id="151579" name="AutoShape 27"/>
          <p:cNvCxnSpPr>
            <a:cxnSpLocks noChangeShapeType="1"/>
            <a:stCxn id="151561" idx="3"/>
            <a:endCxn id="151556" idx="0"/>
          </p:cNvCxnSpPr>
          <p:nvPr/>
        </p:nvCxnSpPr>
        <p:spPr bwMode="auto">
          <a:xfrm flipH="1">
            <a:off x="5267325" y="3916363"/>
            <a:ext cx="127000" cy="4143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51580" name="Oval 28"/>
          <p:cNvSpPr>
            <a:spLocks noChangeArrowheads="1"/>
          </p:cNvSpPr>
          <p:nvPr/>
        </p:nvSpPr>
        <p:spPr bwMode="auto">
          <a:xfrm>
            <a:off x="560705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20</a:t>
            </a:r>
          </a:p>
        </p:txBody>
      </p:sp>
      <p:sp>
        <p:nvSpPr>
          <p:cNvPr id="151581" name="Oval 29"/>
          <p:cNvSpPr>
            <a:spLocks noChangeArrowheads="1"/>
          </p:cNvSpPr>
          <p:nvPr/>
        </p:nvSpPr>
        <p:spPr bwMode="auto">
          <a:xfrm>
            <a:off x="626110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cxnSp>
        <p:nvCxnSpPr>
          <p:cNvPr id="151582" name="AutoShape 30"/>
          <p:cNvCxnSpPr>
            <a:cxnSpLocks noChangeShapeType="1"/>
            <a:stCxn id="151561" idx="5"/>
            <a:endCxn id="151580" idx="0"/>
          </p:cNvCxnSpPr>
          <p:nvPr/>
        </p:nvCxnSpPr>
        <p:spPr bwMode="auto">
          <a:xfrm>
            <a:off x="5838825" y="3916363"/>
            <a:ext cx="82550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1583" name="AutoShape 31"/>
          <p:cNvCxnSpPr>
            <a:cxnSpLocks noChangeShapeType="1"/>
            <a:stCxn id="151560" idx="3"/>
            <a:endCxn id="151581" idx="0"/>
          </p:cNvCxnSpPr>
          <p:nvPr/>
        </p:nvCxnSpPr>
        <p:spPr bwMode="auto">
          <a:xfrm flipH="1">
            <a:off x="6575425" y="3916363"/>
            <a:ext cx="98425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51584" name="Rectangle 32"/>
          <p:cNvSpPr>
            <a:spLocks noChangeArrowheads="1"/>
          </p:cNvSpPr>
          <p:nvPr/>
        </p:nvSpPr>
        <p:spPr bwMode="auto">
          <a:xfrm>
            <a:off x="77438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20</a:t>
            </a:r>
          </a:p>
        </p:txBody>
      </p:sp>
      <p:sp>
        <p:nvSpPr>
          <p:cNvPr id="151585" name="Rectangle 33"/>
          <p:cNvSpPr>
            <a:spLocks noChangeArrowheads="1"/>
          </p:cNvSpPr>
          <p:nvPr/>
        </p:nvSpPr>
        <p:spPr bwMode="auto">
          <a:xfrm>
            <a:off x="82010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151586" name="Text Box 34"/>
          <p:cNvSpPr txBox="1">
            <a:spLocks noChangeArrowheads="1"/>
          </p:cNvSpPr>
          <p:nvPr/>
        </p:nvSpPr>
        <p:spPr bwMode="auto">
          <a:xfrm>
            <a:off x="4147042" y="6172200"/>
            <a:ext cx="196483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have children</a:t>
            </a:r>
          </a:p>
        </p:txBody>
      </p:sp>
      <p:sp>
        <p:nvSpPr>
          <p:cNvPr id="151587" name="Text Box 35"/>
          <p:cNvSpPr txBox="1">
            <a:spLocks noChangeArrowheads="1"/>
          </p:cNvSpPr>
          <p:nvPr/>
        </p:nvSpPr>
        <p:spPr bwMode="auto">
          <a:xfrm>
            <a:off x="6252258" y="6172200"/>
            <a:ext cx="236718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1"/>
                </a:solidFill>
              </a:rPr>
              <a:t>have no children</a:t>
            </a:r>
          </a:p>
        </p:txBody>
      </p:sp>
      <p:sp>
        <p:nvSpPr>
          <p:cNvPr id="546852" name="Oval 36"/>
          <p:cNvSpPr>
            <a:spLocks noChangeArrowheads="1"/>
          </p:cNvSpPr>
          <p:nvPr/>
        </p:nvSpPr>
        <p:spPr bwMode="auto">
          <a:xfrm>
            <a:off x="7608888" y="26098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546853" name="Oval 37"/>
          <p:cNvSpPr>
            <a:spLocks noChangeArrowheads="1"/>
          </p:cNvSpPr>
          <p:nvPr/>
        </p:nvSpPr>
        <p:spPr bwMode="auto">
          <a:xfrm>
            <a:off x="7234238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13</a:t>
            </a:r>
          </a:p>
        </p:txBody>
      </p:sp>
      <p:sp>
        <p:nvSpPr>
          <p:cNvPr id="546854" name="Oval 38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546855" name="Oval 39"/>
          <p:cNvSpPr>
            <a:spLocks noChangeArrowheads="1"/>
          </p:cNvSpPr>
          <p:nvPr/>
        </p:nvSpPr>
        <p:spPr bwMode="auto">
          <a:xfrm>
            <a:off x="6505575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19</a:t>
            </a:r>
          </a:p>
        </p:txBody>
      </p:sp>
      <p:sp>
        <p:nvSpPr>
          <p:cNvPr id="546856" name="Oval 40"/>
          <p:cNvSpPr>
            <a:spLocks noChangeArrowheads="1"/>
          </p:cNvSpPr>
          <p:nvPr/>
        </p:nvSpPr>
        <p:spPr bwMode="auto">
          <a:xfrm>
            <a:off x="626110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19</a:t>
            </a:r>
          </a:p>
        </p:txBody>
      </p:sp>
      <p:sp>
        <p:nvSpPr>
          <p:cNvPr id="546857" name="Oval 41"/>
          <p:cNvSpPr>
            <a:spLocks noChangeArrowheads="1"/>
          </p:cNvSpPr>
          <p:nvPr/>
        </p:nvSpPr>
        <p:spPr bwMode="auto">
          <a:xfrm>
            <a:off x="6505575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/>
              <a:t>14</a:t>
            </a:r>
          </a:p>
        </p:txBody>
      </p:sp>
      <p:sp>
        <p:nvSpPr>
          <p:cNvPr id="546858" name="Rectangle 42"/>
          <p:cNvSpPr>
            <a:spLocks noChangeArrowheads="1"/>
          </p:cNvSpPr>
          <p:nvPr/>
        </p:nvSpPr>
        <p:spPr bwMode="auto">
          <a:xfrm>
            <a:off x="4973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546859" name="Rectangle 43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546860" name="Rectangle 44"/>
          <p:cNvSpPr>
            <a:spLocks noChangeArrowheads="1"/>
          </p:cNvSpPr>
          <p:nvPr/>
        </p:nvSpPr>
        <p:spPr bwMode="auto">
          <a:xfrm>
            <a:off x="5905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546861" name="Rectangle 45"/>
          <p:cNvSpPr>
            <a:spLocks noChangeArrowheads="1"/>
          </p:cNvSpPr>
          <p:nvPr/>
        </p:nvSpPr>
        <p:spPr bwMode="auto">
          <a:xfrm>
            <a:off x="82010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546862" name="Rectangle 46"/>
          <p:cNvSpPr>
            <a:spLocks noChangeArrowheads="1"/>
          </p:cNvSpPr>
          <p:nvPr/>
        </p:nvSpPr>
        <p:spPr bwMode="auto">
          <a:xfrm>
            <a:off x="5905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546863" name="Rectangle 47"/>
          <p:cNvSpPr>
            <a:spLocks noChangeArrowheads="1"/>
          </p:cNvSpPr>
          <p:nvPr/>
        </p:nvSpPr>
        <p:spPr bwMode="auto">
          <a:xfrm>
            <a:off x="6370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1600" name="Line 48"/>
          <p:cNvSpPr>
            <a:spLocks noChangeShapeType="1"/>
          </p:cNvSpPr>
          <p:nvPr/>
        </p:nvSpPr>
        <p:spPr bwMode="auto">
          <a:xfrm flipV="1">
            <a:off x="6324600" y="5181600"/>
            <a:ext cx="76200" cy="12954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52" grpId="0" animBg="1" autoUpdateAnimBg="0"/>
      <p:bldP spid="546853" grpId="0" animBg="1" autoUpdateAnimBg="0"/>
      <p:bldP spid="546854" grpId="0" animBg="1" autoUpdateAnimBg="0"/>
      <p:bldP spid="546855" grpId="0" animBg="1" autoUpdateAnimBg="0"/>
      <p:bldP spid="546856" grpId="0" animBg="1" autoUpdateAnimBg="0"/>
      <p:bldP spid="546857" grpId="0" animBg="1" autoUpdateAnimBg="0"/>
      <p:bldP spid="546858" grpId="0" animBg="1" autoUpdateAnimBg="0"/>
      <p:bldP spid="546859" grpId="0" animBg="1" autoUpdateAnimBg="0"/>
      <p:bldP spid="546860" grpId="0" animBg="1" autoUpdateAnimBg="0"/>
      <p:bldP spid="546861" grpId="0" animBg="1" autoUpdateAnimBg="0"/>
      <p:bldP spid="546862" grpId="0" animBg="1" autoUpdateAnimBg="0"/>
      <p:bldP spid="54686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Random Array to Heap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Item 1 is a 29</a:t>
            </a:r>
          </a:p>
          <a:p>
            <a:pPr lvl="1">
              <a:defRPr/>
            </a:pPr>
            <a:r>
              <a:rPr lang="en-US" dirty="0"/>
              <a:t>smaller child is 8</a:t>
            </a:r>
          </a:p>
          <a:p>
            <a:pPr lvl="2">
              <a:defRPr/>
            </a:pPr>
            <a:r>
              <a:rPr lang="en-US" dirty="0"/>
              <a:t>swap</a:t>
            </a:r>
          </a:p>
          <a:p>
            <a:pPr lvl="1">
              <a:defRPr/>
            </a:pPr>
            <a:r>
              <a:rPr lang="en-US" i="1" dirty="0"/>
              <a:t>its</a:t>
            </a:r>
            <a:r>
              <a:rPr lang="en-US" dirty="0"/>
              <a:t> smaller child is 13</a:t>
            </a:r>
          </a:p>
          <a:p>
            <a:pPr lvl="2">
              <a:defRPr/>
            </a:pPr>
            <a:r>
              <a:rPr lang="en-US" dirty="0"/>
              <a:t>swap again</a:t>
            </a:r>
          </a:p>
          <a:p>
            <a:pPr lvl="1">
              <a:defRPr/>
            </a:pPr>
            <a:r>
              <a:rPr lang="en-US" i="1" dirty="0"/>
              <a:t>its </a:t>
            </a:r>
            <a:r>
              <a:rPr lang="en-US" dirty="0"/>
              <a:t>smaller child is 14</a:t>
            </a:r>
          </a:p>
          <a:p>
            <a:pPr lvl="2">
              <a:defRPr/>
            </a:pPr>
            <a:r>
              <a:rPr lang="en-US" dirty="0"/>
              <a:t>swap again</a:t>
            </a:r>
          </a:p>
          <a:p>
            <a:pPr lvl="1">
              <a:defRPr/>
            </a:pPr>
            <a:r>
              <a:rPr lang="en-US" dirty="0"/>
              <a:t>done</a:t>
            </a:r>
          </a:p>
        </p:txBody>
      </p:sp>
      <p:sp>
        <p:nvSpPr>
          <p:cNvPr id="153604" name="Oval 4"/>
          <p:cNvSpPr>
            <a:spLocks noChangeArrowheads="1"/>
          </p:cNvSpPr>
          <p:nvPr/>
        </p:nvSpPr>
        <p:spPr bwMode="auto">
          <a:xfrm>
            <a:off x="4953000" y="43307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153605" name="Oval 5"/>
          <p:cNvSpPr>
            <a:spLocks noChangeArrowheads="1"/>
          </p:cNvSpPr>
          <p:nvPr/>
        </p:nvSpPr>
        <p:spPr bwMode="auto">
          <a:xfrm>
            <a:off x="6702425" y="18288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53606" name="Oval 6"/>
          <p:cNvSpPr>
            <a:spLocks noChangeArrowheads="1"/>
          </p:cNvSpPr>
          <p:nvPr/>
        </p:nvSpPr>
        <p:spPr bwMode="auto">
          <a:xfrm>
            <a:off x="7608888" y="26098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153607" name="Oval 7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153608" name="Oval 8"/>
          <p:cNvSpPr>
            <a:spLocks noChangeArrowheads="1"/>
          </p:cNvSpPr>
          <p:nvPr/>
        </p:nvSpPr>
        <p:spPr bwMode="auto">
          <a:xfrm>
            <a:off x="6505575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153609" name="Oval 9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3610" name="Oval 10"/>
          <p:cNvSpPr>
            <a:spLocks noChangeArrowheads="1"/>
          </p:cNvSpPr>
          <p:nvPr/>
        </p:nvSpPr>
        <p:spPr bwMode="auto">
          <a:xfrm>
            <a:off x="7234238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3611" name="Oval 11"/>
          <p:cNvSpPr>
            <a:spLocks noChangeArrowheads="1"/>
          </p:cNvSpPr>
          <p:nvPr/>
        </p:nvSpPr>
        <p:spPr bwMode="auto">
          <a:xfrm>
            <a:off x="79819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cxnSp>
        <p:nvCxnSpPr>
          <p:cNvPr id="153612" name="AutoShape 12"/>
          <p:cNvCxnSpPr>
            <a:cxnSpLocks noChangeShapeType="1"/>
            <a:stCxn id="153605" idx="3"/>
            <a:endCxn id="153607" idx="0"/>
          </p:cNvCxnSpPr>
          <p:nvPr/>
        </p:nvCxnSpPr>
        <p:spPr bwMode="auto">
          <a:xfrm flipH="1">
            <a:off x="6218238" y="2360613"/>
            <a:ext cx="576262" cy="2619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3613" name="AutoShape 13"/>
          <p:cNvCxnSpPr>
            <a:cxnSpLocks noChangeShapeType="1"/>
            <a:stCxn id="153605" idx="5"/>
            <a:endCxn id="153606" idx="0"/>
          </p:cNvCxnSpPr>
          <p:nvPr/>
        </p:nvCxnSpPr>
        <p:spPr bwMode="auto">
          <a:xfrm>
            <a:off x="7239000" y="2360613"/>
            <a:ext cx="684213" cy="2492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3614" name="AutoShape 14"/>
          <p:cNvCxnSpPr>
            <a:cxnSpLocks noChangeShapeType="1"/>
            <a:stCxn id="153607" idx="3"/>
            <a:endCxn id="153609" idx="0"/>
          </p:cNvCxnSpPr>
          <p:nvPr/>
        </p:nvCxnSpPr>
        <p:spPr bwMode="auto">
          <a:xfrm flipH="1">
            <a:off x="5616575" y="3154363"/>
            <a:ext cx="379413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3615" name="AutoShape 15"/>
          <p:cNvCxnSpPr>
            <a:cxnSpLocks noChangeShapeType="1"/>
            <a:stCxn id="153607" idx="5"/>
            <a:endCxn id="153608" idx="0"/>
          </p:cNvCxnSpPr>
          <p:nvPr/>
        </p:nvCxnSpPr>
        <p:spPr bwMode="auto">
          <a:xfrm>
            <a:off x="6440488" y="3154363"/>
            <a:ext cx="379412" cy="2301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3616" name="AutoShape 16"/>
          <p:cNvCxnSpPr>
            <a:cxnSpLocks noChangeShapeType="1"/>
            <a:stCxn id="153606" idx="3"/>
            <a:endCxn id="153610" idx="0"/>
          </p:cNvCxnSpPr>
          <p:nvPr/>
        </p:nvCxnSpPr>
        <p:spPr bwMode="auto">
          <a:xfrm flipH="1">
            <a:off x="7548563" y="3141663"/>
            <a:ext cx="152400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3617" name="AutoShape 17"/>
          <p:cNvCxnSpPr>
            <a:cxnSpLocks noChangeShapeType="1"/>
            <a:stCxn id="153606" idx="5"/>
            <a:endCxn id="153611" idx="0"/>
          </p:cNvCxnSpPr>
          <p:nvPr/>
        </p:nvCxnSpPr>
        <p:spPr bwMode="auto">
          <a:xfrm>
            <a:off x="8145463" y="3141663"/>
            <a:ext cx="150812" cy="2428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53618" name="Rectangle 18"/>
          <p:cNvSpPr>
            <a:spLocks noChangeArrowheads="1"/>
          </p:cNvSpPr>
          <p:nvPr/>
        </p:nvSpPr>
        <p:spPr bwMode="auto">
          <a:xfrm>
            <a:off x="4041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53619" name="Rectangle 19"/>
          <p:cNvSpPr>
            <a:spLocks noChangeArrowheads="1"/>
          </p:cNvSpPr>
          <p:nvPr/>
        </p:nvSpPr>
        <p:spPr bwMode="auto">
          <a:xfrm>
            <a:off x="4973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</a:t>
            </a:r>
          </a:p>
        </p:txBody>
      </p:sp>
      <p:sp>
        <p:nvSpPr>
          <p:cNvPr id="153620" name="Rectangle 20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153621" name="Rectangle 21"/>
          <p:cNvSpPr>
            <a:spLocks noChangeArrowheads="1"/>
          </p:cNvSpPr>
          <p:nvPr/>
        </p:nvSpPr>
        <p:spPr bwMode="auto">
          <a:xfrm>
            <a:off x="5905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153622" name="Rectangle 22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3623" name="Rectangle 23"/>
          <p:cNvSpPr>
            <a:spLocks noChangeArrowheads="1"/>
          </p:cNvSpPr>
          <p:nvPr/>
        </p:nvSpPr>
        <p:spPr bwMode="auto">
          <a:xfrm>
            <a:off x="6370638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153624" name="Rectangle 24"/>
          <p:cNvSpPr>
            <a:spLocks noChangeArrowheads="1"/>
          </p:cNvSpPr>
          <p:nvPr/>
        </p:nvSpPr>
        <p:spPr bwMode="auto">
          <a:xfrm>
            <a:off x="6835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22</a:t>
            </a:r>
          </a:p>
        </p:txBody>
      </p:sp>
      <p:sp>
        <p:nvSpPr>
          <p:cNvPr id="153625" name="Text Box 25"/>
          <p:cNvSpPr txBox="1">
            <a:spLocks noChangeArrowheads="1"/>
          </p:cNvSpPr>
          <p:nvPr/>
        </p:nvSpPr>
        <p:spPr bwMode="auto">
          <a:xfrm>
            <a:off x="4178300" y="5105400"/>
            <a:ext cx="45085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7200" algn="ctr"/>
                <a:tab pos="914400" algn="ctr"/>
                <a:tab pos="1371600" algn="ctr"/>
                <a:tab pos="1828800" algn="ctr"/>
                <a:tab pos="2343150" algn="ctr"/>
                <a:tab pos="2800350" algn="ctr"/>
                <a:tab pos="3257550" algn="ctr"/>
                <a:tab pos="3714750" algn="ctr"/>
                <a:tab pos="4171950" algn="ctr"/>
                <a:tab pos="4629150" algn="ctr"/>
              </a:tabLst>
            </a:pPr>
            <a:r>
              <a:rPr lang="en-US" altLang="en-US">
                <a:solidFill>
                  <a:schemeClr val="accent1"/>
                </a:solidFill>
              </a:rPr>
              <a:t>1	2	3	4	5	6	7	8	9	10</a:t>
            </a:r>
          </a:p>
        </p:txBody>
      </p:sp>
      <p:sp>
        <p:nvSpPr>
          <p:cNvPr id="153626" name="Rectangle 26"/>
          <p:cNvSpPr>
            <a:spLocks noChangeArrowheads="1"/>
          </p:cNvSpPr>
          <p:nvPr/>
        </p:nvSpPr>
        <p:spPr bwMode="auto">
          <a:xfrm>
            <a:off x="72771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cxnSp>
        <p:nvCxnSpPr>
          <p:cNvPr id="153627" name="AutoShape 27"/>
          <p:cNvCxnSpPr>
            <a:cxnSpLocks noChangeShapeType="1"/>
            <a:stCxn id="153609" idx="3"/>
            <a:endCxn id="153604" idx="0"/>
          </p:cNvCxnSpPr>
          <p:nvPr/>
        </p:nvCxnSpPr>
        <p:spPr bwMode="auto">
          <a:xfrm flipH="1">
            <a:off x="5267325" y="3916363"/>
            <a:ext cx="127000" cy="4143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53628" name="Oval 28"/>
          <p:cNvSpPr>
            <a:spLocks noChangeArrowheads="1"/>
          </p:cNvSpPr>
          <p:nvPr/>
        </p:nvSpPr>
        <p:spPr bwMode="auto">
          <a:xfrm>
            <a:off x="560705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20</a:t>
            </a:r>
          </a:p>
        </p:txBody>
      </p:sp>
      <p:sp>
        <p:nvSpPr>
          <p:cNvPr id="153629" name="Oval 29"/>
          <p:cNvSpPr>
            <a:spLocks noChangeArrowheads="1"/>
          </p:cNvSpPr>
          <p:nvPr/>
        </p:nvSpPr>
        <p:spPr bwMode="auto">
          <a:xfrm>
            <a:off x="6261100" y="43434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cxnSp>
        <p:nvCxnSpPr>
          <p:cNvPr id="153630" name="AutoShape 30"/>
          <p:cNvCxnSpPr>
            <a:cxnSpLocks noChangeShapeType="1"/>
            <a:stCxn id="153609" idx="5"/>
            <a:endCxn id="153628" idx="0"/>
          </p:cNvCxnSpPr>
          <p:nvPr/>
        </p:nvCxnSpPr>
        <p:spPr bwMode="auto">
          <a:xfrm>
            <a:off x="5838825" y="3916363"/>
            <a:ext cx="82550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53631" name="AutoShape 31"/>
          <p:cNvCxnSpPr>
            <a:cxnSpLocks noChangeShapeType="1"/>
            <a:stCxn id="153608" idx="3"/>
            <a:endCxn id="153629" idx="0"/>
          </p:cNvCxnSpPr>
          <p:nvPr/>
        </p:nvCxnSpPr>
        <p:spPr bwMode="auto">
          <a:xfrm flipH="1">
            <a:off x="6575425" y="3916363"/>
            <a:ext cx="22225" cy="42703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53632" name="Rectangle 32"/>
          <p:cNvSpPr>
            <a:spLocks noChangeArrowheads="1"/>
          </p:cNvSpPr>
          <p:nvPr/>
        </p:nvSpPr>
        <p:spPr bwMode="auto">
          <a:xfrm>
            <a:off x="77438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20</a:t>
            </a:r>
          </a:p>
        </p:txBody>
      </p:sp>
      <p:sp>
        <p:nvSpPr>
          <p:cNvPr id="153633" name="Rectangle 33"/>
          <p:cNvSpPr>
            <a:spLocks noChangeArrowheads="1"/>
          </p:cNvSpPr>
          <p:nvPr/>
        </p:nvSpPr>
        <p:spPr bwMode="auto">
          <a:xfrm>
            <a:off x="820102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19</a:t>
            </a:r>
          </a:p>
        </p:txBody>
      </p:sp>
      <p:sp>
        <p:nvSpPr>
          <p:cNvPr id="153634" name="Line 34"/>
          <p:cNvSpPr>
            <a:spLocks noChangeShapeType="1"/>
          </p:cNvSpPr>
          <p:nvPr/>
        </p:nvSpPr>
        <p:spPr bwMode="auto">
          <a:xfrm flipV="1">
            <a:off x="6324600" y="5181600"/>
            <a:ext cx="76200" cy="12954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3635" name="Text Box 35"/>
          <p:cNvSpPr txBox="1">
            <a:spLocks noChangeArrowheads="1"/>
          </p:cNvSpPr>
          <p:nvPr/>
        </p:nvSpPr>
        <p:spPr bwMode="auto">
          <a:xfrm>
            <a:off x="4147042" y="6172200"/>
            <a:ext cx="196483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have children</a:t>
            </a:r>
          </a:p>
        </p:txBody>
      </p:sp>
      <p:sp>
        <p:nvSpPr>
          <p:cNvPr id="153636" name="Text Box 36"/>
          <p:cNvSpPr txBox="1">
            <a:spLocks noChangeArrowheads="1"/>
          </p:cNvSpPr>
          <p:nvPr/>
        </p:nvSpPr>
        <p:spPr bwMode="auto">
          <a:xfrm>
            <a:off x="6252258" y="6172200"/>
            <a:ext cx="236718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1"/>
                </a:solidFill>
              </a:rPr>
              <a:t>have no children</a:t>
            </a:r>
          </a:p>
        </p:txBody>
      </p:sp>
      <p:sp>
        <p:nvSpPr>
          <p:cNvPr id="547877" name="Oval 37"/>
          <p:cNvSpPr>
            <a:spLocks noChangeArrowheads="1"/>
          </p:cNvSpPr>
          <p:nvPr/>
        </p:nvSpPr>
        <p:spPr bwMode="auto">
          <a:xfrm>
            <a:off x="6702425" y="18288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547878" name="Oval 38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47879" name="Oval 39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47880" name="Oval 40"/>
          <p:cNvSpPr>
            <a:spLocks noChangeArrowheads="1"/>
          </p:cNvSpPr>
          <p:nvPr/>
        </p:nvSpPr>
        <p:spPr bwMode="auto">
          <a:xfrm>
            <a:off x="5903913" y="2622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547881" name="Oval 41"/>
          <p:cNvSpPr>
            <a:spLocks noChangeArrowheads="1"/>
          </p:cNvSpPr>
          <p:nvPr/>
        </p:nvSpPr>
        <p:spPr bwMode="auto">
          <a:xfrm>
            <a:off x="4953000" y="43307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47882" name="Oval 42"/>
          <p:cNvSpPr>
            <a:spLocks noChangeArrowheads="1"/>
          </p:cNvSpPr>
          <p:nvPr/>
        </p:nvSpPr>
        <p:spPr bwMode="auto">
          <a:xfrm>
            <a:off x="5302250" y="338455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  <p:sp>
        <p:nvSpPr>
          <p:cNvPr id="547883" name="Rectangle 43"/>
          <p:cNvSpPr>
            <a:spLocks noChangeArrowheads="1"/>
          </p:cNvSpPr>
          <p:nvPr/>
        </p:nvSpPr>
        <p:spPr bwMode="auto">
          <a:xfrm>
            <a:off x="4041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</a:t>
            </a:r>
          </a:p>
        </p:txBody>
      </p:sp>
      <p:sp>
        <p:nvSpPr>
          <p:cNvPr id="547884" name="Rectangle 44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47885" name="Rectangle 45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47886" name="Rectangle 46"/>
          <p:cNvSpPr>
            <a:spLocks noChangeArrowheads="1"/>
          </p:cNvSpPr>
          <p:nvPr/>
        </p:nvSpPr>
        <p:spPr bwMode="auto">
          <a:xfrm>
            <a:off x="45085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13</a:t>
            </a:r>
          </a:p>
        </p:txBody>
      </p:sp>
      <p:sp>
        <p:nvSpPr>
          <p:cNvPr id="547887" name="Rectangle 47"/>
          <p:cNvSpPr>
            <a:spLocks noChangeArrowheads="1"/>
          </p:cNvSpPr>
          <p:nvPr/>
        </p:nvSpPr>
        <p:spPr bwMode="auto">
          <a:xfrm>
            <a:off x="7277100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47888" name="Rectangle 48"/>
          <p:cNvSpPr>
            <a:spLocks noChangeArrowheads="1"/>
          </p:cNvSpPr>
          <p:nvPr/>
        </p:nvSpPr>
        <p:spPr bwMode="auto">
          <a:xfrm>
            <a:off x="5438775" y="5578475"/>
            <a:ext cx="466725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877" grpId="0" animBg="1" autoUpdateAnimBg="0"/>
      <p:bldP spid="547878" grpId="0" animBg="1" autoUpdateAnimBg="0"/>
      <p:bldP spid="547879" grpId="0" animBg="1" autoUpdateAnimBg="0"/>
      <p:bldP spid="547880" grpId="0" animBg="1" autoUpdateAnimBg="0"/>
      <p:bldP spid="547881" grpId="0" animBg="1" autoUpdateAnimBg="0"/>
      <p:bldP spid="547882" grpId="0" animBg="1" autoUpdateAnimBg="0"/>
      <p:bldP spid="547883" grpId="0" animBg="1" autoUpdateAnimBg="0"/>
      <p:bldP spid="547884" grpId="0" animBg="1" autoUpdateAnimBg="0"/>
      <p:bldP spid="547885" grpId="0" animBg="1" autoUpdateAnimBg="0"/>
      <p:bldP spid="547886" grpId="0" animBg="1" autoUpdateAnimBg="0"/>
      <p:bldP spid="547887" grpId="0" animBg="1" autoUpdateAnimBg="0"/>
      <p:bldP spid="54788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Exercise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Use the </a:t>
            </a:r>
            <a:r>
              <a:rPr lang="en-US" dirty="0" err="1"/>
              <a:t>BuildHeap</a:t>
            </a:r>
            <a:r>
              <a:rPr lang="en-US" dirty="0"/>
              <a:t> algorithm to build a heap from the following array</a:t>
            </a:r>
          </a:p>
          <a:p>
            <a:pPr lvl="1">
              <a:defRPr/>
            </a:pPr>
            <a:r>
              <a:rPr lang="en-US" dirty="0"/>
              <a:t>[9, 86, 54, 92, 91, 38, 28, 87, 93, 84, 88, 24, 64, 96, 3, 18, 1, 72, 66, 8]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6loops">
  <a:themeElements>
    <a:clrScheme name="">
      <a:dk1>
        <a:srgbClr val="000000"/>
      </a:dk1>
      <a:lt1>
        <a:srgbClr val="FFFFFF"/>
      </a:lt1>
      <a:dk2>
        <a:srgbClr val="CF0E30"/>
      </a:dk2>
      <a:lt2>
        <a:srgbClr val="FFFFFF"/>
      </a:lt2>
      <a:accent1>
        <a:srgbClr val="114FFB"/>
      </a:accent1>
      <a:accent2>
        <a:srgbClr val="FC0128"/>
      </a:accent2>
      <a:accent3>
        <a:srgbClr val="E4AAAD"/>
      </a:accent3>
      <a:accent4>
        <a:srgbClr val="DADADA"/>
      </a:accent4>
      <a:accent5>
        <a:srgbClr val="AAB2FD"/>
      </a:accent5>
      <a:accent6>
        <a:srgbClr val="E40123"/>
      </a:accent6>
      <a:hlink>
        <a:srgbClr val="00DFCA"/>
      </a:hlink>
      <a:folHlink>
        <a:srgbClr val="F76681"/>
      </a:folHlink>
    </a:clrScheme>
    <a:fontScheme name="06loo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06loop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6loop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2021-04-LinkedBags</Template>
  <TotalTime>105970893</TotalTime>
  <Pages>31</Pages>
  <Words>1126</Words>
  <Application>Microsoft Office PowerPoint</Application>
  <PresentationFormat>On-screen Show (4:3)</PresentationFormat>
  <Paragraphs>348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Monotype Sorts</vt:lpstr>
      <vt:lpstr>Symbol</vt:lpstr>
      <vt:lpstr>Times New Roman</vt:lpstr>
      <vt:lpstr>Wingdings</vt:lpstr>
      <vt:lpstr>06loops</vt:lpstr>
      <vt:lpstr>Heap Sort </vt:lpstr>
      <vt:lpstr>Outline</vt:lpstr>
      <vt:lpstr>“Almost” Heap Sort</vt:lpstr>
      <vt:lpstr>Random Array to Heap</vt:lpstr>
      <vt:lpstr>Random Array to Heap</vt:lpstr>
      <vt:lpstr>Random Array to Heap</vt:lpstr>
      <vt:lpstr>Random Array to Heap</vt:lpstr>
      <vt:lpstr>Random Array to Heap</vt:lpstr>
      <vt:lpstr>Exercise</vt:lpstr>
      <vt:lpstr>Code for Building a Heap</vt:lpstr>
      <vt:lpstr>Code for Percolate Down</vt:lpstr>
      <vt:lpstr>Building a Heap is O(N)</vt:lpstr>
      <vt:lpstr>Maximum Number of Swaps</vt:lpstr>
      <vt:lpstr>Heap Class</vt:lpstr>
      <vt:lpstr>Heap Sort</vt:lpstr>
      <vt:lpstr>Heap Sort Example</vt:lpstr>
      <vt:lpstr>Complexity of Heap Sort</vt:lpstr>
      <vt:lpstr>The End</vt:lpstr>
      <vt:lpstr>Next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Looping</dc:title>
  <dc:creator>Mark</dc:creator>
  <cp:lastModifiedBy>Mark Young</cp:lastModifiedBy>
  <cp:revision>107</cp:revision>
  <cp:lastPrinted>1601-01-01T00:00:00Z</cp:lastPrinted>
  <dcterms:created xsi:type="dcterms:W3CDTF">1998-05-26T02:22:10Z</dcterms:created>
  <dcterms:modified xsi:type="dcterms:W3CDTF">2026-04-01T02:11:43Z</dcterms:modified>
</cp:coreProperties>
</file>