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Arial"/>
      </a:defRPr>
    </a:lvl1pPr>
    <a:lvl2pPr indent="228600" defTabSz="457200" latinLnBrk="0">
      <a:defRPr sz="1200">
        <a:latin typeface="+mn-lt"/>
        <a:ea typeface="+mn-ea"/>
        <a:cs typeface="+mn-cs"/>
        <a:sym typeface="Arial"/>
      </a:defRPr>
    </a:lvl2pPr>
    <a:lvl3pPr indent="457200" defTabSz="457200" latinLnBrk="0">
      <a:defRPr sz="1200">
        <a:latin typeface="+mn-lt"/>
        <a:ea typeface="+mn-ea"/>
        <a:cs typeface="+mn-cs"/>
        <a:sym typeface="Arial"/>
      </a:defRPr>
    </a:lvl3pPr>
    <a:lvl4pPr indent="685800" defTabSz="457200" latinLnBrk="0">
      <a:defRPr sz="1200">
        <a:latin typeface="+mn-lt"/>
        <a:ea typeface="+mn-ea"/>
        <a:cs typeface="+mn-cs"/>
        <a:sym typeface="Arial"/>
      </a:defRPr>
    </a:lvl4pPr>
    <a:lvl5pPr indent="914400" defTabSz="457200" latinLnBrk="0">
      <a:defRPr sz="1200">
        <a:latin typeface="+mn-lt"/>
        <a:ea typeface="+mn-ea"/>
        <a:cs typeface="+mn-cs"/>
        <a:sym typeface="Arial"/>
      </a:defRPr>
    </a:lvl5pPr>
    <a:lvl6pPr indent="1143000" defTabSz="457200" latinLnBrk="0">
      <a:defRPr sz="1200">
        <a:latin typeface="+mn-lt"/>
        <a:ea typeface="+mn-ea"/>
        <a:cs typeface="+mn-cs"/>
        <a:sym typeface="Arial"/>
      </a:defRPr>
    </a:lvl6pPr>
    <a:lvl7pPr indent="1371600" defTabSz="457200" latinLnBrk="0">
      <a:defRPr sz="1200">
        <a:latin typeface="+mn-lt"/>
        <a:ea typeface="+mn-ea"/>
        <a:cs typeface="+mn-cs"/>
        <a:sym typeface="Arial"/>
      </a:defRPr>
    </a:lvl7pPr>
    <a:lvl8pPr indent="1600200" defTabSz="457200" latinLnBrk="0">
      <a:defRPr sz="1200">
        <a:latin typeface="+mn-lt"/>
        <a:ea typeface="+mn-ea"/>
        <a:cs typeface="+mn-cs"/>
        <a:sym typeface="Arial"/>
      </a:defRPr>
    </a:lvl8pPr>
    <a:lvl9pPr indent="1828800" defTabSz="4572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457200" y="228600"/>
            <a:ext cx="8229600" cy="91685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368159"/>
            <a:ext cx="8229600" cy="91685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8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8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8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8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18066" y="59266"/>
            <a:ext cx="8229601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18066" y="1030687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694944">
              <a:defRPr sz="3343"/>
            </a:pPr>
            <a:r>
              <a:t>Data Structures and Abstractions with Java</a:t>
            </a:r>
            <a:r>
              <a:rPr baseline="29966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567229" y="492687"/>
            <a:ext cx="3657601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>
            <a:lvl1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Introduction</a:t>
            </a:r>
          </a:p>
        </p:txBody>
      </p:sp>
      <p:pic>
        <p:nvPicPr>
          <p:cNvPr id="4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 Organization in Life</a:t>
            </a:r>
          </a:p>
        </p:txBody>
      </p:sp>
      <p:sp>
        <p:nvSpPr>
          <p:cNvPr id="49" name="Content Placeholder 3"/>
          <p:cNvSpPr txBox="1"/>
          <p:nvPr>
            <p:ph type="body" sz="half" idx="1"/>
          </p:nvPr>
        </p:nvSpPr>
        <p:spPr>
          <a:xfrm>
            <a:off x="443971" y="1056087"/>
            <a:ext cx="3402560" cy="5031976"/>
          </a:xfrm>
          <a:prstGeom prst="rect">
            <a:avLst/>
          </a:prstGeom>
        </p:spPr>
        <p:txBody>
          <a:bodyPr/>
          <a:lstStyle/>
          <a:p>
            <a:pPr/>
            <a:r>
              <a:t>Standing in a line</a:t>
            </a:r>
          </a:p>
          <a:p>
            <a:pPr/>
            <a:r>
              <a:t>Stack of books</a:t>
            </a:r>
          </a:p>
          <a:p>
            <a:pPr/>
            <a:r>
              <a:t>To-Do list</a:t>
            </a:r>
          </a:p>
          <a:p>
            <a:pPr/>
            <a:r>
              <a:t>Dictionary</a:t>
            </a:r>
          </a:p>
          <a:p>
            <a:pPr/>
            <a:r>
              <a:t>Folders, directories on your computer</a:t>
            </a:r>
          </a:p>
          <a:p>
            <a:pPr/>
            <a:r>
              <a:t>Road map</a:t>
            </a:r>
          </a:p>
        </p:txBody>
      </p:sp>
      <p:pic>
        <p:nvPicPr>
          <p:cNvPr id="50" name="Examples of everyday organization. A todo list, a shopping bag, an organizational chart, a map, a stack of books, a line to buy tickets, a dictionary" descr="Examples of everyday organization. A todo list, a shopping bag, an organizational chart, a map, a stack of books, a line to buy tickets, a dictionary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25393" y="1347987"/>
            <a:ext cx="4837607" cy="386397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292100" dist="139700" dir="2700000">
              <a:srgbClr val="333333">
                <a:alpha val="64999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8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Computer Data Organization</a:t>
            </a:r>
          </a:p>
        </p:txBody>
      </p:sp>
      <p:sp>
        <p:nvSpPr>
          <p:cNvPr id="53" name="Content Placeholder 9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Abstract Data Type:   ADT</a:t>
            </a:r>
          </a:p>
          <a:p>
            <a:pPr/>
            <a:r>
              <a:t>Data Structure</a:t>
            </a:r>
          </a:p>
          <a:p>
            <a:pPr/>
            <a:r>
              <a:t>Collection</a:t>
            </a:r>
          </a:p>
          <a:p>
            <a:pPr/>
            <a:r>
              <a:t>Examples of containers</a:t>
            </a:r>
          </a:p>
        </p:txBody>
      </p:sp>
      <p:sp>
        <p:nvSpPr>
          <p:cNvPr id="54" name="TextBox 10"/>
          <p:cNvSpPr txBox="1"/>
          <p:nvPr/>
        </p:nvSpPr>
        <p:spPr>
          <a:xfrm>
            <a:off x="1361970" y="3342216"/>
            <a:ext cx="2563815" cy="2111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Bag</a:t>
            </a:r>
          </a:p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List</a:t>
            </a:r>
          </a:p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Stack</a:t>
            </a:r>
          </a:p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Queue</a:t>
            </a:r>
          </a:p>
        </p:txBody>
      </p:sp>
      <p:sp>
        <p:nvSpPr>
          <p:cNvPr id="55" name="TextBox 11"/>
          <p:cNvSpPr txBox="1"/>
          <p:nvPr/>
        </p:nvSpPr>
        <p:spPr>
          <a:xfrm>
            <a:off x="4375679" y="3342216"/>
            <a:ext cx="2562226" cy="1569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Dictionary</a:t>
            </a:r>
          </a:p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Tree</a:t>
            </a:r>
          </a:p>
          <a:p>
            <a:pPr lvl="1" marL="742950" indent="-285750">
              <a:buSzPct val="100000"/>
              <a:buFont typeface="Arial"/>
              <a:buChar char="•"/>
              <a:defRPr sz="2800"/>
            </a:pPr>
            <a:r>
              <a:t>Graph</a:t>
            </a:r>
          </a:p>
          <a:p>
            <a:pPr>
              <a:defRPr sz="1800"/>
            </a:pPr>
            <a:r>
              <a:t>`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58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Introduction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