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Arial"/>
      </a:defRPr>
    </a:lvl1pPr>
    <a:lvl2pPr indent="228600" defTabSz="457200" latinLnBrk="0">
      <a:defRPr sz="1200">
        <a:latin typeface="+mn-lt"/>
        <a:ea typeface="+mn-ea"/>
        <a:cs typeface="+mn-cs"/>
        <a:sym typeface="Arial"/>
      </a:defRPr>
    </a:lvl2pPr>
    <a:lvl3pPr indent="457200" defTabSz="457200" latinLnBrk="0">
      <a:defRPr sz="1200">
        <a:latin typeface="+mn-lt"/>
        <a:ea typeface="+mn-ea"/>
        <a:cs typeface="+mn-cs"/>
        <a:sym typeface="Arial"/>
      </a:defRPr>
    </a:lvl3pPr>
    <a:lvl4pPr indent="685800" defTabSz="457200" latinLnBrk="0">
      <a:defRPr sz="1200">
        <a:latin typeface="+mn-lt"/>
        <a:ea typeface="+mn-ea"/>
        <a:cs typeface="+mn-cs"/>
        <a:sym typeface="Arial"/>
      </a:defRPr>
    </a:lvl4pPr>
    <a:lvl5pPr indent="914400" defTabSz="457200" latinLnBrk="0">
      <a:defRPr sz="1200">
        <a:latin typeface="+mn-lt"/>
        <a:ea typeface="+mn-ea"/>
        <a:cs typeface="+mn-cs"/>
        <a:sym typeface="Arial"/>
      </a:defRPr>
    </a:lvl5pPr>
    <a:lvl6pPr indent="1143000" defTabSz="457200" latinLnBrk="0">
      <a:defRPr sz="1200">
        <a:latin typeface="+mn-lt"/>
        <a:ea typeface="+mn-ea"/>
        <a:cs typeface="+mn-cs"/>
        <a:sym typeface="Arial"/>
      </a:defRPr>
    </a:lvl6pPr>
    <a:lvl7pPr indent="1371600" defTabSz="457200" latinLnBrk="0">
      <a:defRPr sz="1200">
        <a:latin typeface="+mn-lt"/>
        <a:ea typeface="+mn-ea"/>
        <a:cs typeface="+mn-cs"/>
        <a:sym typeface="Arial"/>
      </a:defRPr>
    </a:lvl7pPr>
    <a:lvl8pPr indent="1600200" defTabSz="457200" latinLnBrk="0">
      <a:defRPr sz="1200">
        <a:latin typeface="+mn-lt"/>
        <a:ea typeface="+mn-ea"/>
        <a:cs typeface="+mn-cs"/>
        <a:sym typeface="Arial"/>
      </a:defRPr>
    </a:lvl8pPr>
    <a:lvl9pPr indent="1828800" defTabSz="4572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443971" y="113770"/>
            <a:ext cx="8229601" cy="916857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368159"/>
            <a:ext cx="8229600" cy="91685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8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8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8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8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35000" y="152400"/>
            <a:ext cx="8229600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35000" y="1208487"/>
            <a:ext cx="8229600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694944">
              <a:defRPr sz="3343"/>
            </a:pPr>
            <a:r>
              <a:t>Data Structures and Abstractions with Java</a:t>
            </a:r>
            <a:r>
              <a:rPr baseline="29966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xfrm>
            <a:off x="635000" y="1019241"/>
            <a:ext cx="8229600" cy="5031976"/>
          </a:xfrm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654133" y="585820"/>
            <a:ext cx="3657601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b="1" sz="58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Chapter 1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654133" y="2823634"/>
            <a:ext cx="3079631" cy="985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b="1" sz="58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Bags</a:t>
            </a:r>
          </a:p>
        </p:txBody>
      </p:sp>
      <p:pic>
        <p:nvPicPr>
          <p:cNvPr id="4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"/>
          <p:cNvSpPr/>
          <p:nvPr/>
        </p:nvSpPr>
        <p:spPr>
          <a:xfrm>
            <a:off x="6248467" y="1405466"/>
            <a:ext cx="2723058" cy="1270001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7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Using the ADT Bag</a:t>
            </a:r>
          </a:p>
        </p:txBody>
      </p:sp>
      <p:sp>
        <p:nvSpPr>
          <p:cNvPr id="79" name="Text Placeholder 4"/>
          <p:cNvSpPr txBox="1"/>
          <p:nvPr>
            <p:ph type="body" sz="quarter" idx="1"/>
          </p:nvPr>
        </p:nvSpPr>
        <p:spPr>
          <a:xfrm>
            <a:off x="201863" y="5792766"/>
            <a:ext cx="8471710" cy="636943"/>
          </a:xfrm>
          <a:prstGeom prst="rect">
            <a:avLst/>
          </a:prstGeom>
        </p:spPr>
        <p:txBody>
          <a:bodyPr/>
          <a:lstStyle>
            <a:lvl1pPr>
              <a:defRPr b="1" sz="2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1-2 A program that maintains a bag for online shopping</a:t>
            </a:r>
          </a:p>
        </p:txBody>
      </p:sp>
      <p:sp>
        <p:nvSpPr>
          <p:cNvPr id="80" name="/** A class that maintains a shopping cart for an online store. */…"/>
          <p:cNvSpPr txBox="1"/>
          <p:nvPr/>
        </p:nvSpPr>
        <p:spPr>
          <a:xfrm>
            <a:off x="201863" y="916855"/>
            <a:ext cx="7704304" cy="51189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 class that maintains a shopping cart for an online store.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OnlineShopper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Item[] items = {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Item(</a:t>
            </a:r>
            <a:r>
              <a:rPr>
                <a:solidFill>
                  <a:srgbClr val="D12F1B"/>
                </a:solidFill>
              </a:rPr>
              <a:t>"Bird feeder"</a:t>
            </a:r>
            <a:r>
              <a:t>, </a:t>
            </a:r>
            <a:r>
              <a:rPr>
                <a:solidFill>
                  <a:srgbClr val="272AD8"/>
                </a:solidFill>
              </a:rPr>
              <a:t>2050</a:t>
            </a:r>
            <a:r>
              <a:t>),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     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Item(</a:t>
            </a:r>
            <a:r>
              <a:rPr>
                <a:solidFill>
                  <a:srgbClr val="D12F1B"/>
                </a:solidFill>
              </a:rPr>
              <a:t>"Squirrel guard"</a:t>
            </a:r>
            <a:r>
              <a:t>, </a:t>
            </a:r>
            <a:r>
              <a:rPr>
                <a:solidFill>
                  <a:srgbClr val="272AD8"/>
                </a:solidFill>
              </a:rPr>
              <a:t>1547</a:t>
            </a:r>
            <a:r>
              <a:t>),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     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Item(</a:t>
            </a:r>
            <a:r>
              <a:rPr>
                <a:solidFill>
                  <a:srgbClr val="D12F1B"/>
                </a:solidFill>
              </a:rPr>
              <a:t>"Bird bath"</a:t>
            </a:r>
            <a:r>
              <a:t>, </a:t>
            </a:r>
            <a:r>
              <a:rPr>
                <a:solidFill>
                  <a:srgbClr val="272AD8"/>
                </a:solidFill>
              </a:rPr>
              <a:t>4499</a:t>
            </a:r>
            <a:r>
              <a:t>),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     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Item(</a:t>
            </a:r>
            <a:r>
              <a:rPr>
                <a:solidFill>
                  <a:srgbClr val="D12F1B"/>
                </a:solidFill>
              </a:rPr>
              <a:t>"Sunflower seeds"</a:t>
            </a:r>
            <a:r>
              <a:t>, </a:t>
            </a:r>
            <a:r>
              <a:rPr>
                <a:solidFill>
                  <a:srgbClr val="272AD8"/>
                </a:solidFill>
              </a:rPr>
              <a:t>1295</a:t>
            </a:r>
            <a:r>
              <a:t>)};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   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BagInterface&lt;Item&gt; shoppingCart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Bag&lt;&gt;();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totalCost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</a:t>
            </a:r>
            <a:r>
              <a:t>// Statements that add selected items to the shopping cart: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for</a:t>
            </a:r>
            <a:r>
              <a:t> (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index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 index &lt; items.length; index++)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Item nextItem = items[index]; </a:t>
            </a:r>
            <a:r>
              <a:rPr>
                <a:solidFill>
                  <a:srgbClr val="008400"/>
                </a:solidFill>
              </a:rPr>
              <a:t>// Simulate getting item from shopper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shoppingCart.add(nextItem);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totalCost = totalCost + nextItem.getPrice();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for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t>// Simulate checkout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while</a:t>
            </a:r>
            <a:r>
              <a:t> (!shoppingCart.isEmpty())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System.out.println(shoppingCart.remove());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		System.out.println(</a:t>
            </a:r>
            <a:r>
              <a:rPr>
                <a:solidFill>
                  <a:srgbClr val="D12F1B"/>
                </a:solidFill>
              </a:rPr>
              <a:t>"Total cost: "</a:t>
            </a:r>
            <a:r>
              <a:t> + </a:t>
            </a:r>
            <a:r>
              <a:rPr>
                <a:solidFill>
                  <a:srgbClr val="D12F1B"/>
                </a:solidFill>
              </a:rPr>
              <a:t>"\t$"</a:t>
            </a:r>
            <a:r>
              <a:t> + totalCost / </a:t>
            </a:r>
            <a:r>
              <a:rPr>
                <a:solidFill>
                  <a:srgbClr val="272AD8"/>
                </a:solidFill>
              </a:rPr>
              <a:t>100</a:t>
            </a:r>
            <a:r>
              <a:t> + </a:t>
            </a:r>
            <a:r>
              <a:rPr>
                <a:solidFill>
                  <a:srgbClr val="D12F1B"/>
                </a:solidFill>
              </a:rPr>
              <a:t>"."</a:t>
            </a:r>
            <a:r>
              <a:t> +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                totalCost % </a:t>
            </a:r>
            <a:r>
              <a:rPr>
                <a:solidFill>
                  <a:srgbClr val="272AD8"/>
                </a:solidFill>
              </a:rPr>
              <a:t>100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main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OnlineShopper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81" name="Sunflower seeds $12.95…"/>
          <p:cNvSpPr txBox="1"/>
          <p:nvPr/>
        </p:nvSpPr>
        <p:spPr>
          <a:xfrm>
            <a:off x="6251295" y="1700530"/>
            <a:ext cx="2717401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44804">
              <a:tabLst>
                <a:tab pos="342900" algn="l"/>
              </a:tabLst>
              <a:defRPr b="1"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Sunflower seeds $12.95</a:t>
            </a:r>
          </a:p>
          <a:p>
            <a:pPr defTabSz="344804">
              <a:tabLst>
                <a:tab pos="342900" algn="l"/>
              </a:tabLst>
              <a:defRPr b="1"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Bird bath	    $44.99</a:t>
            </a:r>
          </a:p>
          <a:p>
            <a:pPr defTabSz="344804">
              <a:tabLst>
                <a:tab pos="342900" algn="l"/>
              </a:tabLst>
              <a:defRPr b="1"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Squirrel guard	 $15.47</a:t>
            </a:r>
          </a:p>
          <a:p>
            <a:pPr defTabSz="344804">
              <a:tabLst>
                <a:tab pos="342900" algn="l"/>
              </a:tabLst>
              <a:defRPr b="1"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Bird feeder	    $20.50</a:t>
            </a:r>
          </a:p>
          <a:p>
            <a:pPr defTabSz="344804">
              <a:tabLst>
                <a:tab pos="342900" algn="l"/>
              </a:tabLst>
              <a:defRPr b="1" sz="12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Total cost: 	 $93.91</a:t>
            </a:r>
          </a:p>
        </p:txBody>
      </p:sp>
      <p:sp>
        <p:nvSpPr>
          <p:cNvPr id="82" name="Program Output"/>
          <p:cNvSpPr txBox="1"/>
          <p:nvPr/>
        </p:nvSpPr>
        <p:spPr>
          <a:xfrm>
            <a:off x="6362401" y="1400704"/>
            <a:ext cx="1418455" cy="517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i="1"/>
            </a:lvl1pPr>
          </a:lstStyle>
          <a:p>
            <a:pPr/>
            <a:r>
              <a:t>Program Output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Example: A Piggy Bank</a:t>
            </a:r>
          </a:p>
        </p:txBody>
      </p:sp>
      <p:sp>
        <p:nvSpPr>
          <p:cNvPr id="85" name="Text Placeholder 2"/>
          <p:cNvSpPr txBox="1"/>
          <p:nvPr>
            <p:ph type="body" sz="quarter" idx="1"/>
          </p:nvPr>
        </p:nvSpPr>
        <p:spPr>
          <a:xfrm>
            <a:off x="443971" y="5911513"/>
            <a:ext cx="8229601" cy="518196"/>
          </a:xfrm>
          <a:prstGeom prst="rect">
            <a:avLst/>
          </a:prstGeom>
        </p:spPr>
        <p:txBody>
          <a:bodyPr/>
          <a:lstStyle>
            <a:lvl1pPr>
              <a:defRPr b="1" sz="2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1-3 A class of piggy banks</a:t>
            </a:r>
          </a:p>
        </p:txBody>
      </p:sp>
      <p:sp>
        <p:nvSpPr>
          <p:cNvPr id="86" name="/** A class that implements a piggy bank by using a bag. */…"/>
          <p:cNvSpPr txBox="1"/>
          <p:nvPr/>
        </p:nvSpPr>
        <p:spPr>
          <a:xfrm>
            <a:off x="543577" y="974086"/>
            <a:ext cx="6353880" cy="4937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A class that implements a piggy bank by using a bag.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PiggyBank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BagInterface&lt;Coin&gt; coins;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PiggyBank()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coins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ArrayBag&lt;&gt;();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default constructor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add(Coin aCoin)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coins.add(aCoin);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add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Coin remove()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coins.remove();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remove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isEmpty()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coins.isEmpty();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isEmpty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lnSpc>
                <a:spcPct val="90000"/>
              </a:lnSpc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PiggyBank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1"/>
          <p:cNvSpPr txBox="1"/>
          <p:nvPr>
            <p:ph type="title"/>
          </p:nvPr>
        </p:nvSpPr>
        <p:spPr>
          <a:xfrm>
            <a:off x="457200" y="-63063"/>
            <a:ext cx="8229600" cy="916857"/>
          </a:xfrm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Example: Using A Piggy Bank (Part 1)</a:t>
            </a:r>
          </a:p>
        </p:txBody>
      </p:sp>
      <p:sp>
        <p:nvSpPr>
          <p:cNvPr id="89" name="Text Placeholder 2"/>
          <p:cNvSpPr txBox="1"/>
          <p:nvPr>
            <p:ph type="body" sz="quarter" idx="1"/>
          </p:nvPr>
        </p:nvSpPr>
        <p:spPr>
          <a:xfrm>
            <a:off x="443971" y="5911448"/>
            <a:ext cx="8229601" cy="518262"/>
          </a:xfrm>
          <a:prstGeom prst="rect">
            <a:avLst/>
          </a:prstGeom>
        </p:spPr>
        <p:txBody>
          <a:bodyPr/>
          <a:lstStyle>
            <a:lvl1pPr defTabSz="493776">
              <a:defRPr b="1" sz="237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1-4 A demonstration of the class PiggyBank</a:t>
            </a:r>
          </a:p>
        </p:txBody>
      </p:sp>
      <p:sp>
        <p:nvSpPr>
          <p:cNvPr id="90" name="/** A class that demonstrates the class PiggyBank. */…"/>
          <p:cNvSpPr txBox="1"/>
          <p:nvPr/>
        </p:nvSpPr>
        <p:spPr>
          <a:xfrm>
            <a:off x="474068" y="801793"/>
            <a:ext cx="8288932" cy="4981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A class that demonstrates the class PiggyBank.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PiggyBankExample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PiggyBank myBank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PiggyBank();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addCoin(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Coin(</a:t>
            </a:r>
            <a:r>
              <a:rPr>
                <a:solidFill>
                  <a:srgbClr val="272AD8"/>
                </a:solidFill>
              </a:rPr>
              <a:t>1</a:t>
            </a:r>
            <a:r>
              <a:t>, </a:t>
            </a:r>
            <a:r>
              <a:rPr>
                <a:solidFill>
                  <a:srgbClr val="272AD8"/>
                </a:solidFill>
              </a:rPr>
              <a:t>2010</a:t>
            </a:r>
            <a:r>
              <a:t>), myBank);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addCoin(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Coin(</a:t>
            </a:r>
            <a:r>
              <a:rPr>
                <a:solidFill>
                  <a:srgbClr val="272AD8"/>
                </a:solidFill>
              </a:rPr>
              <a:t>5</a:t>
            </a:r>
            <a:r>
              <a:t>, </a:t>
            </a:r>
            <a:r>
              <a:rPr>
                <a:solidFill>
                  <a:srgbClr val="272AD8"/>
                </a:solidFill>
              </a:rPr>
              <a:t>2011</a:t>
            </a:r>
            <a:r>
              <a:t>), myBank);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addCoin(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Coin(</a:t>
            </a:r>
            <a:r>
              <a:rPr>
                <a:solidFill>
                  <a:srgbClr val="272AD8"/>
                </a:solidFill>
              </a:rPr>
              <a:t>10</a:t>
            </a:r>
            <a:r>
              <a:t>, </a:t>
            </a:r>
            <a:r>
              <a:rPr>
                <a:solidFill>
                  <a:srgbClr val="272AD8"/>
                </a:solidFill>
              </a:rPr>
              <a:t>2000</a:t>
            </a:r>
            <a:r>
              <a:t>), myBank);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addCoin(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Coin(</a:t>
            </a:r>
            <a:r>
              <a:rPr>
                <a:solidFill>
                  <a:srgbClr val="272AD8"/>
                </a:solidFill>
              </a:rPr>
              <a:t>25</a:t>
            </a:r>
            <a:r>
              <a:t>, </a:t>
            </a:r>
            <a:r>
              <a:rPr>
                <a:solidFill>
                  <a:srgbClr val="272AD8"/>
                </a:solidFill>
              </a:rPr>
              <a:t>2012</a:t>
            </a:r>
            <a:r>
              <a:t>), myBank);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		System.out.println(</a:t>
            </a:r>
            <a:r>
              <a:t>"Removing all the coins:"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amountRemoved = </a:t>
            </a:r>
            <a:r>
              <a:rPr>
                <a:solidFill>
                  <a:srgbClr val="272AD8"/>
                </a:solidFill>
              </a:rPr>
              <a:t>0</a:t>
            </a:r>
            <a:r>
              <a:t>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while</a:t>
            </a:r>
            <a:r>
              <a:t> (!myBank.isEmpty())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   Coin removedCoin = myBank.remove();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   System.out.println(</a:t>
            </a:r>
            <a:r>
              <a:rPr>
                <a:solidFill>
                  <a:srgbClr val="D12F1B"/>
                </a:solidFill>
              </a:rPr>
              <a:t>"Removed a "</a:t>
            </a:r>
            <a:r>
              <a:t> + removedCoin.getCoinName() + </a:t>
            </a:r>
            <a:r>
              <a:rPr>
                <a:solidFill>
                  <a:srgbClr val="D12F1B"/>
                </a:solidFill>
              </a:rPr>
              <a:t>"."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   amountRemoved = amountRemoved + removedCoin.getValue();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} </a:t>
            </a:r>
            <a:r>
              <a:t>// end while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System.out.println(</a:t>
            </a:r>
            <a:r>
              <a:rPr>
                <a:solidFill>
                  <a:srgbClr val="D12F1B"/>
                </a:solidFill>
              </a:rPr>
              <a:t>"All done. Removed "</a:t>
            </a:r>
            <a:r>
              <a:t> + amountRemoved + </a:t>
            </a:r>
            <a:r>
              <a:rPr>
                <a:solidFill>
                  <a:srgbClr val="D12F1B"/>
                </a:solidFill>
              </a:rPr>
              <a:t>" cents."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main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1"/>
          <p:cNvSpPr txBox="1"/>
          <p:nvPr>
            <p:ph type="title"/>
          </p:nvPr>
        </p:nvSpPr>
        <p:spPr>
          <a:xfrm>
            <a:off x="457200" y="-74019"/>
            <a:ext cx="8229600" cy="916857"/>
          </a:xfrm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Example: Using A Piggy Bank (Part 2)</a:t>
            </a:r>
          </a:p>
        </p:txBody>
      </p:sp>
      <p:sp>
        <p:nvSpPr>
          <p:cNvPr id="93" name="Text Placeholder 2"/>
          <p:cNvSpPr txBox="1"/>
          <p:nvPr>
            <p:ph type="body" sz="quarter" idx="1"/>
          </p:nvPr>
        </p:nvSpPr>
        <p:spPr>
          <a:xfrm>
            <a:off x="457200" y="5752301"/>
            <a:ext cx="8229600" cy="532716"/>
          </a:xfrm>
          <a:prstGeom prst="rect">
            <a:avLst/>
          </a:prstGeom>
        </p:spPr>
        <p:txBody>
          <a:bodyPr/>
          <a:lstStyle>
            <a:lvl1pPr defTabSz="521208">
              <a:defRPr b="1" sz="250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1-4 A demonstration of the class PiggyBank</a:t>
            </a:r>
          </a:p>
        </p:txBody>
      </p:sp>
      <p:sp>
        <p:nvSpPr>
          <p:cNvPr id="94" name="private static void addCoin(Coin aCoin, PiggyBank aBank)…"/>
          <p:cNvSpPr txBox="1"/>
          <p:nvPr/>
        </p:nvSpPr>
        <p:spPr>
          <a:xfrm>
            <a:off x="457200" y="842837"/>
            <a:ext cx="7717676" cy="212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addCoin(Coin aCoin, PiggyBank aBank)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(aBank.add(aCoin))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	System.out.println(</a:t>
            </a:r>
            <a:r>
              <a:rPr>
                <a:solidFill>
                  <a:srgbClr val="D12F1B"/>
                </a:solidFill>
              </a:rPr>
              <a:t>"Added a "</a:t>
            </a:r>
            <a:r>
              <a:t> + aCoin.getCoinName() + </a:t>
            </a:r>
            <a:r>
              <a:rPr>
                <a:solidFill>
                  <a:srgbClr val="D12F1B"/>
                </a:solidFill>
              </a:rPr>
              <a:t>"."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	</a:t>
            </a:r>
            <a:r>
              <a:t>else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	System.out.println(</a:t>
            </a:r>
            <a:r>
              <a:rPr>
                <a:solidFill>
                  <a:srgbClr val="D12F1B"/>
                </a:solidFill>
              </a:rPr>
              <a:t>"Tried to add a "</a:t>
            </a:r>
            <a:r>
              <a:t> + aCoin.getCoinName() +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		                   </a:t>
            </a:r>
            <a:r>
              <a:rPr>
                <a:solidFill>
                  <a:srgbClr val="D12F1B"/>
                </a:solidFill>
              </a:rPr>
              <a:t>", but couldn't"</a:t>
            </a:r>
            <a:r>
              <a:t>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} </a:t>
            </a:r>
            <a:r>
              <a:t>// end addCoin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PiggyBankExample</a:t>
            </a:r>
          </a:p>
        </p:txBody>
      </p:sp>
      <p:sp>
        <p:nvSpPr>
          <p:cNvPr id="95" name="Rectangle"/>
          <p:cNvSpPr/>
          <p:nvPr/>
        </p:nvSpPr>
        <p:spPr>
          <a:xfrm>
            <a:off x="2429933" y="3115733"/>
            <a:ext cx="3336268" cy="2495419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96" name="Added a PENNY.…"/>
          <p:cNvSpPr txBox="1"/>
          <p:nvPr/>
        </p:nvSpPr>
        <p:spPr>
          <a:xfrm>
            <a:off x="2482687" y="3461596"/>
            <a:ext cx="3281559" cy="212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Added a PENNY.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Added a NICKEL.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Added a DIME.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Added a QUARTER.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Removing all the coins: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Removed a QUARTER.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Removed a DIME.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Removed a NICKEL.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Removed a PENNY.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All done. Removed 41 cents.</a:t>
            </a:r>
          </a:p>
        </p:txBody>
      </p:sp>
      <p:sp>
        <p:nvSpPr>
          <p:cNvPr id="97" name="Program Output"/>
          <p:cNvSpPr txBox="1"/>
          <p:nvPr/>
        </p:nvSpPr>
        <p:spPr>
          <a:xfrm>
            <a:off x="2586268" y="3147373"/>
            <a:ext cx="1418454" cy="517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i="1"/>
            </a:lvl1pPr>
          </a:lstStyle>
          <a:p>
            <a:pPr/>
            <a:r>
              <a:t>Program Output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Observations about Vending Machines</a:t>
            </a:r>
          </a:p>
        </p:txBody>
      </p:sp>
      <p:sp>
        <p:nvSpPr>
          <p:cNvPr id="100" name="Text Placeholder 2"/>
          <p:cNvSpPr txBox="1"/>
          <p:nvPr>
            <p:ph type="body" idx="1"/>
          </p:nvPr>
        </p:nvSpPr>
        <p:spPr>
          <a:xfrm>
            <a:off x="635000" y="1208487"/>
            <a:ext cx="5151802" cy="5031976"/>
          </a:xfrm>
          <a:prstGeom prst="rect">
            <a:avLst/>
          </a:prstGeom>
        </p:spPr>
        <p:txBody>
          <a:bodyPr/>
          <a:lstStyle/>
          <a:p>
            <a:pPr/>
            <a:r>
              <a:t>Can perform only tasks machine’s interface presents.</a:t>
            </a:r>
          </a:p>
          <a:p>
            <a:pPr/>
            <a:r>
              <a:t>You must understand these tasks</a:t>
            </a:r>
          </a:p>
          <a:p>
            <a:pPr/>
            <a:r>
              <a:t>Cannot access the inside of the machine</a:t>
            </a:r>
          </a:p>
          <a:p>
            <a:pPr/>
            <a:r>
              <a:t>You can use the machine even though you do not know what happens inside.</a:t>
            </a:r>
          </a:p>
          <a:p>
            <a:pPr/>
            <a:r>
              <a:t>Usable even with new insides.</a:t>
            </a:r>
          </a:p>
        </p:txBody>
      </p:sp>
      <p:pic>
        <p:nvPicPr>
          <p:cNvPr id="101" name="A diagram illustrates a woman standing in front of a vending machine and a call out speech bubble from the woman reads, I am really thirsty hyphen what looks good?&#10;&#10;Picture 2" descr="A diagram illustrates a woman standing in front of a vending machine and a call out speech bubble from the woman reads, I am really thirsty hyphen what looks good?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38055" y="1208487"/>
            <a:ext cx="2725001" cy="2963747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FIGURE 1-3  A vending machine"/>
          <p:cNvSpPr txBox="1"/>
          <p:nvPr/>
        </p:nvSpPr>
        <p:spPr>
          <a:xfrm>
            <a:off x="6038055" y="4259026"/>
            <a:ext cx="2593315" cy="916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 defTabSz="749808">
              <a:defRPr b="1" sz="229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1-3 </a:t>
            </a:r>
            <a:br/>
            <a:r>
              <a:t>A vending machine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Observations about ADT Bag</a:t>
            </a:r>
          </a:p>
        </p:txBody>
      </p:sp>
      <p:sp>
        <p:nvSpPr>
          <p:cNvPr id="105" name="Tex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Can perform only tasks specific to ADT </a:t>
            </a:r>
          </a:p>
          <a:p>
            <a:pPr/>
            <a:r>
              <a:t>Must adhere to the specifications of the operations of ADT</a:t>
            </a:r>
          </a:p>
          <a:p>
            <a:pPr/>
            <a:r>
              <a:t>Cannot access data inside ADT without ADT operations</a:t>
            </a:r>
          </a:p>
          <a:p>
            <a:pPr/>
            <a:r>
              <a:t>Use the ADT, even if don’t know how data is stored</a:t>
            </a:r>
          </a:p>
          <a:p>
            <a:pPr/>
            <a:r>
              <a:t>Usable even with new implementation.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86384">
              <a:defRPr sz="3784"/>
            </a:pPr>
            <a:r>
              <a:t>Java Class Library: 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Set</a:t>
            </a:r>
          </a:p>
        </p:txBody>
      </p:sp>
      <p:sp>
        <p:nvSpPr>
          <p:cNvPr id="108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685800">
              <a:defRPr b="1" sz="3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1-5 A Java interface for a class of sets</a:t>
            </a:r>
          </a:p>
        </p:txBody>
      </p:sp>
      <p:sp>
        <p:nvSpPr>
          <p:cNvPr id="109" name="/** An interface that describes the operations of a set of objects. */…"/>
          <p:cNvSpPr txBox="1"/>
          <p:nvPr/>
        </p:nvSpPr>
        <p:spPr>
          <a:xfrm>
            <a:off x="547371" y="1061574"/>
            <a:ext cx="7753708" cy="4804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An interface that describes the operations of a set of objects.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interface</a:t>
            </a:r>
            <a:r>
              <a:t> SetInterface&lt;T&gt;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getCurrentSize();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isEmpty();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Adds a new entry to this set, avoiding duplicates.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    </a:t>
            </a:r>
            <a:r>
              <a:rPr b="1"/>
              <a:t>@param</a:t>
            </a:r>
            <a:r>
              <a:t> newEntry  The object to be added as a new entry.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    </a:t>
            </a:r>
            <a:r>
              <a:rPr b="1"/>
              <a:t>@return</a:t>
            </a:r>
            <a:r>
              <a:t>  True if the addition is successful, or 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    false if the item already is in the set.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add(T 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Removes a specific entry from this set, if possible.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@param</a:t>
            </a:r>
            <a:r>
              <a:t> anEntry  The entry to be removed.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@return</a:t>
            </a:r>
            <a:r>
              <a:t>  True if the removal was successful, or false if not.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remove(T anEntry);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remove();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clear();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contains(T anEntry);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T[] toArray();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SetInterface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112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Chapter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Is an Iterator?</a:t>
            </a:r>
          </a:p>
        </p:txBody>
      </p:sp>
      <p:sp>
        <p:nvSpPr>
          <p:cNvPr id="50" name="Content Placeholder 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 object that traverses a collection of data</a:t>
            </a:r>
          </a:p>
          <a:p>
            <a:pPr/>
            <a:r>
              <a:t>During iteration, each data item is considered once</a:t>
            </a:r>
          </a:p>
          <a:p>
            <a:pPr lvl="1"/>
            <a:r>
              <a:t>Possible to modify item as accessed	</a:t>
            </a:r>
          </a:p>
          <a:p>
            <a:pPr/>
            <a:r>
              <a:t>Should implement as a distinct class that interacts with the ADT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ADT Bag</a:t>
            </a:r>
          </a:p>
        </p:txBody>
      </p:sp>
      <p:sp>
        <p:nvSpPr>
          <p:cNvPr id="53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 Definition</a:t>
            </a:r>
          </a:p>
          <a:p>
            <a:pPr lvl="1"/>
            <a:r>
              <a:t>A finite collection of objects in no particular order</a:t>
            </a:r>
          </a:p>
          <a:p>
            <a:pPr lvl="1"/>
            <a:r>
              <a:t>Can contain duplicate items</a:t>
            </a:r>
          </a:p>
          <a:p>
            <a:pPr/>
            <a:r>
              <a:t>Possible behaviors</a:t>
            </a:r>
          </a:p>
          <a:p>
            <a:pPr lvl="1"/>
            <a:r>
              <a:t>Get number of items</a:t>
            </a:r>
          </a:p>
          <a:p>
            <a:pPr lvl="1"/>
            <a:r>
              <a:t>Check for empty</a:t>
            </a:r>
          </a:p>
          <a:p>
            <a:pPr lvl="1"/>
            <a:r>
              <a:t>Add, remove objects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CRC Card</a:t>
            </a:r>
          </a:p>
        </p:txBody>
      </p:sp>
      <p:sp>
        <p:nvSpPr>
          <p:cNvPr id="56" name="FIGURE 1-1 A CRC card for a class Bag"/>
          <p:cNvSpPr txBox="1"/>
          <p:nvPr>
            <p:ph type="body" sz="quarter" idx="1"/>
          </p:nvPr>
        </p:nvSpPr>
        <p:spPr>
          <a:xfrm>
            <a:off x="443971" y="5796247"/>
            <a:ext cx="8229601" cy="519420"/>
          </a:xfrm>
          <a:prstGeom prst="rect">
            <a:avLst/>
          </a:prstGeom>
        </p:spPr>
        <p:txBody>
          <a:bodyPr/>
          <a:lstStyle/>
          <a:p>
            <a:pPr defTabSz="448055">
              <a:defRPr b="1" sz="215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1-1 A CRC card for a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Bag</a:t>
            </a:r>
          </a:p>
        </p:txBody>
      </p:sp>
      <p:graphicFrame>
        <p:nvGraphicFramePr>
          <p:cNvPr id="57" name="Table"/>
          <p:cNvGraphicFramePr/>
          <p:nvPr/>
        </p:nvGraphicFramePr>
        <p:xfrm>
          <a:off x="902971" y="1133272"/>
          <a:ext cx="6399761" cy="462777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6374360"/>
              </a:tblGrid>
              <a:tr h="484359">
                <a:tc>
                  <a:txBody>
                    <a:bodyPr/>
                    <a:lstStyle/>
                    <a:p>
                      <a:pPr marL="1206500" marR="1852929" algn="ctr" defTabSz="457200">
                        <a:defRPr sz="1800"/>
                      </a:pPr>
                      <a:r>
                        <a:rPr b="1" i="1" sz="25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128904" algn="l" defTabSz="457200">
                        <a:defRPr sz="1800"/>
                      </a:pPr>
                      <a:r>
                        <a:rPr b="1"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Responsibilities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Get the number of items currently in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See whether the bag is empty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Add a given object to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Remove an unspecified object from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Remove a particular object from the bag, if possible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Remove all objects from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Count the number of times a certain object occurs in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Test whether the bag contains a particular object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76859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Look at all objects that are in the 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algn="l">
                        <a:defRPr sz="1600"/>
                      </a:pP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149225" algn="l" defTabSz="457200">
                        <a:defRPr sz="1800"/>
                      </a:pPr>
                      <a:r>
                        <a:rPr b="1"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Collaborations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88925" algn="l" defTabSz="457200">
                        <a:defRPr sz="1800"/>
                      </a:pPr>
                      <a:r>
                        <a: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The class of objects that the bag can contain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6350">
                      <a:solidFill>
                        <a:srgbClr val="C8CACB"/>
                      </a:solidFill>
                      <a:miter lim="400000"/>
                    </a:lnB>
                    <a:noFill/>
                  </a:tcPr>
                </a:tc>
              </a:tr>
              <a:tr h="286642">
                <a:tc>
                  <a:txBody>
                    <a:bodyPr/>
                    <a:lstStyle/>
                    <a:p>
                      <a:pPr marL="288925" algn="l" defTabSz="457200">
                        <a:defRPr i="1" sz="1600">
                          <a:solidFill>
                            <a:srgbClr val="2F2A2B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C8CACB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Specifying a Bag</a:t>
            </a:r>
          </a:p>
        </p:txBody>
      </p:sp>
      <p:sp>
        <p:nvSpPr>
          <p:cNvPr id="6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Describe its data and specify in detail the methods</a:t>
            </a:r>
          </a:p>
          <a:p>
            <a:pPr/>
            <a:r>
              <a:t>Options that we can take when add cannot complete its task:</a:t>
            </a:r>
          </a:p>
          <a:p>
            <a:pPr lvl="1"/>
            <a:r>
              <a:t>Do nothing</a:t>
            </a:r>
          </a:p>
          <a:p>
            <a:pPr lvl="1"/>
            <a:r>
              <a:t>Leave bag unchanged, but signal client</a:t>
            </a:r>
          </a:p>
          <a:p>
            <a:pPr/>
            <a:r>
              <a:t>Note which methods change the object or do not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86384">
              <a:defRPr sz="3784"/>
            </a:lvl1pPr>
          </a:lstStyle>
          <a:p>
            <a:pPr/>
            <a:r>
              <a:t>Using UML Notation to Specify a Class</a:t>
            </a:r>
          </a:p>
        </p:txBody>
      </p:sp>
      <p:sp>
        <p:nvSpPr>
          <p:cNvPr id="63" name="FIGURE 1-2 UML notation for the class Bag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85800">
              <a:defRPr b="1" sz="3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FIGURE 1-2 UML notation for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Bag</a:t>
            </a:r>
          </a:p>
        </p:txBody>
      </p:sp>
      <p:graphicFrame>
        <p:nvGraphicFramePr>
          <p:cNvPr id="64" name="Table"/>
          <p:cNvGraphicFramePr/>
          <p:nvPr/>
        </p:nvGraphicFramePr>
        <p:xfrm>
          <a:off x="1600199" y="1365249"/>
          <a:ext cx="5350670" cy="331109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325269"/>
              </a:tblGrid>
              <a:tr h="526115">
                <a:tc>
                  <a:txBody>
                    <a:bodyPr/>
                    <a:lstStyle/>
                    <a:p>
                      <a:pPr marL="1224280" marR="1305560" algn="ctr" defTabSz="457200">
                        <a:defRPr sz="1800"/>
                      </a:pPr>
                      <a:r>
                        <a:rPr b="1" sz="1500">
                          <a:solidFill>
                            <a:srgbClr val="2F2A2B"/>
                          </a:solidFill>
                        </a:rPr>
                        <a:t>Bag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2F2A2B"/>
                      </a:solidFill>
                      <a:miter lim="400000"/>
                    </a:lnL>
                    <a:lnR w="25400">
                      <a:solidFill>
                        <a:srgbClr val="2F2A2B"/>
                      </a:solidFill>
                      <a:miter lim="400000"/>
                    </a:lnR>
                    <a:lnT w="25400">
                      <a:solidFill>
                        <a:srgbClr val="2F2A2B"/>
                      </a:solidFill>
                      <a:miter lim="400000"/>
                    </a:lnT>
                    <a:lnB w="25400">
                      <a:solidFill>
                        <a:srgbClr val="2F2A2B"/>
                      </a:solidFill>
                      <a:miter lim="400000"/>
                    </a:lnB>
                    <a:noFill/>
                  </a:tcPr>
                </a:tc>
              </a:tr>
              <a:tr h="526115">
                <a:tc>
                  <a:txBody>
                    <a:bodyPr/>
                    <a:lstStyle/>
                    <a:p>
                      <a:pPr algn="l">
                        <a:defRPr sz="1500"/>
                      </a:pP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2F2A2B"/>
                      </a:solidFill>
                      <a:miter lim="400000"/>
                    </a:lnL>
                    <a:lnR w="25400">
                      <a:solidFill>
                        <a:srgbClr val="2F2A2B"/>
                      </a:solidFill>
                      <a:miter lim="400000"/>
                    </a:lnR>
                    <a:lnT w="25400">
                      <a:solidFill>
                        <a:srgbClr val="2F2A2B"/>
                      </a:solidFill>
                      <a:miter lim="400000"/>
                    </a:lnT>
                    <a:lnB w="25400">
                      <a:solidFill>
                        <a:srgbClr val="2F2A2B"/>
                      </a:solidFill>
                      <a:miter lim="400000"/>
                    </a:lnB>
                    <a:noFill/>
                  </a:tcPr>
                </a:tc>
              </a:tr>
              <a:tr h="2260675">
                <a:tc>
                  <a:txBody>
                    <a:bodyPr/>
                    <a:lstStyle/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+getCurrentSize(): integer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+isEmpty(): boolean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+add(newEntry: T): boolean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+remove(): T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+remove(anEntry: T): boolean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+clear(): void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+getFrequencyOf(anEntry: T): integer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+contains(anEntry: T): boolean</a:t>
                      </a:r>
                      <a:endParaRPr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7625" algn="l" defTabSz="457200">
                        <a:defRPr sz="1500">
                          <a:solidFill>
                            <a:srgbClr val="2F2A2B"/>
                          </a:solidFill>
                        </a:defRPr>
                      </a:pPr>
                      <a:r>
                        <a:t>+toArray(): T[]</a:t>
                      </a:r>
                    </a:p>
                  </a:txBody>
                  <a:tcPr marL="63500" marR="63500" marT="0" marB="0" anchor="ctr" anchorCtr="0" horzOverflow="overflow">
                    <a:lnL w="25400">
                      <a:solidFill>
                        <a:srgbClr val="2F2A2B"/>
                      </a:solidFill>
                      <a:miter lim="400000"/>
                    </a:lnL>
                    <a:lnR w="25400">
                      <a:solidFill>
                        <a:srgbClr val="2F2A2B"/>
                      </a:solidFill>
                      <a:miter lim="400000"/>
                    </a:lnR>
                    <a:lnT w="25400">
                      <a:solidFill>
                        <a:srgbClr val="2F2A2B"/>
                      </a:solidFill>
                      <a:miter lim="400000"/>
                    </a:lnT>
                    <a:lnB w="25400">
                      <a:solidFill>
                        <a:srgbClr val="2F2A2B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Design Decision</a:t>
            </a:r>
          </a:p>
        </p:txBody>
      </p:sp>
      <p:sp>
        <p:nvSpPr>
          <p:cNvPr id="67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to do for unusual conditions?</a:t>
            </a:r>
          </a:p>
          <a:p>
            <a:pPr/>
            <a:r>
              <a:t>Assume it won’t happen</a:t>
            </a:r>
          </a:p>
          <a:p>
            <a:pPr/>
            <a:r>
              <a:t>Ignore invalid situations</a:t>
            </a:r>
          </a:p>
          <a:p>
            <a:pPr/>
            <a:r>
              <a:t>Guess at the client’s intention</a:t>
            </a:r>
          </a:p>
          <a:p>
            <a:pPr/>
            <a:r>
              <a:t>Return value that signals a problem</a:t>
            </a:r>
          </a:p>
          <a:p>
            <a:pPr/>
            <a:r>
              <a:t>Return a boolean</a:t>
            </a:r>
          </a:p>
          <a:p>
            <a:pPr/>
            <a:r>
              <a:t>Throw an exception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 Interface (Part 1)</a:t>
            </a:r>
          </a:p>
        </p:txBody>
      </p:sp>
      <p:sp>
        <p:nvSpPr>
          <p:cNvPr id="70" name="Text Placeholder 5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630936">
              <a:defRPr b="1" sz="303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1-1 A Java interface for a class of bags</a:t>
            </a:r>
          </a:p>
        </p:txBody>
      </p:sp>
      <p:sp>
        <p:nvSpPr>
          <p:cNvPr id="71" name="/** An interface that describes the operations of a bag of objects. */…"/>
          <p:cNvSpPr txBox="1"/>
          <p:nvPr/>
        </p:nvSpPr>
        <p:spPr>
          <a:xfrm>
            <a:off x="421581" y="1025313"/>
            <a:ext cx="8300838" cy="466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An interface that describes the operations of a bag of objects.</a:t>
            </a:r>
            <a:r>
              <a:rPr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interface</a:t>
            </a:r>
            <a:r>
              <a:t> BagInterface&lt;T&gt;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Gets the current number of entries in this bag.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@return</a:t>
            </a:r>
            <a:r>
              <a:t>  The integer number of entries currently in the bag.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getCurrentSize();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Sees whether this bag is empty.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@return</a:t>
            </a:r>
            <a:r>
              <a:t>  True if the bag is empty, or false if not.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isEmpty();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Adds a new entry to this bag.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    </a:t>
            </a:r>
            <a:r>
              <a:rPr b="1"/>
              <a:t>@param</a:t>
            </a:r>
            <a:r>
              <a:t> newEntry  The object to be added as a new entry.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    </a:t>
            </a:r>
            <a:r>
              <a:rPr b="1"/>
              <a:t>@return</a:t>
            </a:r>
            <a:r>
              <a:t>  True if the addition is successful, or false if not.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add(T newEntry);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+mj-lt"/>
                <a:ea typeface="+mj-ea"/>
                <a:cs typeface="+mj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Removes one unspecified entry from this bag, if possible.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@return</a:t>
            </a:r>
            <a:r>
              <a:t>  Either the removed entry, if the removal.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    was successful, or null.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remove();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 Interface (Part 2)</a:t>
            </a:r>
          </a:p>
        </p:txBody>
      </p:sp>
      <p:sp>
        <p:nvSpPr>
          <p:cNvPr id="74" name="Text Placeholder 5"/>
          <p:cNvSpPr txBox="1"/>
          <p:nvPr>
            <p:ph type="body" sz="quarter" idx="1"/>
          </p:nvPr>
        </p:nvSpPr>
        <p:spPr>
          <a:xfrm>
            <a:off x="443971" y="5881417"/>
            <a:ext cx="8229601" cy="548293"/>
          </a:xfrm>
          <a:prstGeom prst="rect">
            <a:avLst/>
          </a:prstGeom>
        </p:spPr>
        <p:txBody>
          <a:bodyPr/>
          <a:lstStyle>
            <a:lvl1pPr defTabSz="521208">
              <a:defRPr b="1" sz="2508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LISTING 1-1 A Java interface for a class of bags</a:t>
            </a:r>
          </a:p>
        </p:txBody>
      </p:sp>
      <p:sp>
        <p:nvSpPr>
          <p:cNvPr id="75" name="/** Removes one occurrence of a given entry from this bag, if possible.…"/>
          <p:cNvSpPr txBox="1"/>
          <p:nvPr/>
        </p:nvSpPr>
        <p:spPr>
          <a:xfrm>
            <a:off x="354926" y="944879"/>
            <a:ext cx="8098513" cy="4765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Removes one occurrence of a given entry from this bag, if possible.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@param</a:t>
            </a:r>
            <a:r>
              <a:t> anEntry  The entry to be removed.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@return</a:t>
            </a:r>
            <a:r>
              <a:t>  True if the removal was successful, or false if not.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remove(T anEntry);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Removes all entries from this bag.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clear();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Counts the number of times a given entry appears in this bag.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@param</a:t>
            </a:r>
            <a:r>
              <a:t> anEntry  The entry to be counted.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@return</a:t>
            </a:r>
            <a:r>
              <a:t>  The number of times anEntry appears in the bag.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</a:t>
            </a:r>
            <a:r>
              <a:t> getFrequencyOf(T anEntry);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Tests whether this bag contains a given entry.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@param</a:t>
            </a:r>
            <a:r>
              <a:t> anEntry  The entry to find.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@return</a:t>
            </a:r>
            <a:r>
              <a:t>  True if the bag contains anEntry, or false if not.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boolean</a:t>
            </a:r>
            <a:r>
              <a:t> contains(T anEntry);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/** Retrieves all entries that are in this bag.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		 </a:t>
            </a:r>
            <a:r>
              <a:rPr b="1"/>
              <a:t>@return</a:t>
            </a:r>
            <a:r>
              <a:t>  A newly allocated array of all the entries in the bag.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         Note: If the bag is empty, the returned array is empty. */</a:t>
            </a:r>
            <a:endParaRPr>
              <a:solidFill>
                <a:srgbClr val="000000"/>
              </a:solidFill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	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T[] toArray();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BagInterface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