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CAD7"/>
          </a:solidFill>
        </a:fill>
      </a:tcStyle>
    </a:wholeTbl>
    <a:band2H>
      <a:tcTxStyle b="def" i="def"/>
      <a:tcStyle>
        <a:tcBdr/>
        <a:fill>
          <a:solidFill>
            <a:srgbClr val="E7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D4CA"/>
          </a:solidFill>
        </a:fill>
      </a:tcStyle>
    </a:wholeTbl>
    <a:band2H>
      <a:tcTxStyle b="def" i="def"/>
      <a:tcStyle>
        <a:tcBdr/>
        <a:fill>
          <a:solidFill>
            <a:srgbClr val="F6EB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7D7"/>
          </a:solidFill>
        </a:fill>
      </a:tcStyle>
    </a:wholeTbl>
    <a:band2H>
      <a:tcTxStyle b="def" i="def"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0" name="Shape 5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Arial"/>
      </a:defRPr>
    </a:lvl1pPr>
    <a:lvl2pPr indent="228600" defTabSz="457200" latinLnBrk="0">
      <a:defRPr sz="1200">
        <a:latin typeface="+mj-lt"/>
        <a:ea typeface="+mj-ea"/>
        <a:cs typeface="+mj-cs"/>
        <a:sym typeface="Arial"/>
      </a:defRPr>
    </a:lvl2pPr>
    <a:lvl3pPr indent="457200" defTabSz="457200" latinLnBrk="0">
      <a:defRPr sz="1200">
        <a:latin typeface="+mj-lt"/>
        <a:ea typeface="+mj-ea"/>
        <a:cs typeface="+mj-cs"/>
        <a:sym typeface="Arial"/>
      </a:defRPr>
    </a:lvl3pPr>
    <a:lvl4pPr indent="685800" defTabSz="457200" latinLnBrk="0">
      <a:defRPr sz="1200">
        <a:latin typeface="+mj-lt"/>
        <a:ea typeface="+mj-ea"/>
        <a:cs typeface="+mj-cs"/>
        <a:sym typeface="Arial"/>
      </a:defRPr>
    </a:lvl4pPr>
    <a:lvl5pPr indent="914400" defTabSz="457200" latinLnBrk="0">
      <a:defRPr sz="1200">
        <a:latin typeface="+mj-lt"/>
        <a:ea typeface="+mj-ea"/>
        <a:cs typeface="+mj-cs"/>
        <a:sym typeface="Arial"/>
      </a:defRPr>
    </a:lvl5pPr>
    <a:lvl6pPr indent="1143000" defTabSz="457200" latinLnBrk="0">
      <a:defRPr sz="1200">
        <a:latin typeface="+mj-lt"/>
        <a:ea typeface="+mj-ea"/>
        <a:cs typeface="+mj-cs"/>
        <a:sym typeface="Arial"/>
      </a:defRPr>
    </a:lvl6pPr>
    <a:lvl7pPr indent="1371600" defTabSz="457200" latinLnBrk="0">
      <a:defRPr sz="1200">
        <a:latin typeface="+mj-lt"/>
        <a:ea typeface="+mj-ea"/>
        <a:cs typeface="+mj-cs"/>
        <a:sym typeface="Arial"/>
      </a:defRPr>
    </a:lvl7pPr>
    <a:lvl8pPr indent="1600200" defTabSz="457200" latinLnBrk="0">
      <a:defRPr sz="1200">
        <a:latin typeface="+mj-lt"/>
        <a:ea typeface="+mj-ea"/>
        <a:cs typeface="+mj-cs"/>
        <a:sym typeface="Arial"/>
      </a:defRPr>
    </a:lvl8pPr>
    <a:lvl9pPr indent="1828800" defTabSz="4572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5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8"/>
          <p:cNvSpPr/>
          <p:nvPr/>
        </p:nvSpPr>
        <p:spPr>
          <a:xfrm>
            <a:off x="0" y="0"/>
            <a:ext cx="9144000" cy="3886200"/>
          </a:xfrm>
          <a:prstGeom prst="rect">
            <a:avLst/>
          </a:prstGeom>
          <a:solidFill>
            <a:srgbClr val="007FA3"/>
          </a:solidFill>
          <a:ln w="25400">
            <a:solidFill>
              <a:srgbClr val="007FA3"/>
            </a:solidFill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685800" y="762000"/>
            <a:ext cx="7772400" cy="283845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half" idx="1"/>
          </p:nvPr>
        </p:nvSpPr>
        <p:spPr>
          <a:xfrm>
            <a:off x="674687" y="3962400"/>
            <a:ext cx="7794626" cy="1752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4400"/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4400"/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4400"/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4400"/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/>
          <p:cNvSpPr txBox="1"/>
          <p:nvPr>
            <p:ph type="title"/>
          </p:nvPr>
        </p:nvSpPr>
        <p:spPr>
          <a:xfrm>
            <a:off x="457200" y="228600"/>
            <a:ext cx="8229600" cy="91685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4" name="Body Level One…"/>
          <p:cNvSpPr txBox="1"/>
          <p:nvPr>
            <p:ph type="body" sz="quarter" idx="1"/>
          </p:nvPr>
        </p:nvSpPr>
        <p:spPr>
          <a:xfrm>
            <a:off x="457200" y="5368159"/>
            <a:ext cx="8229600" cy="91685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8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8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8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8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8789857" y="97180"/>
            <a:ext cx="231238" cy="2146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e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xfrm>
            <a:off x="635000" y="152400"/>
            <a:ext cx="8229600" cy="86684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idx="1"/>
          </p:nvPr>
        </p:nvSpPr>
        <p:spPr>
          <a:xfrm>
            <a:off x="635000" y="1208487"/>
            <a:ext cx="8229600" cy="503197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15" descr="Shape 1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3971" y="6429709"/>
            <a:ext cx="918000" cy="27991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16"/>
          <p:cNvSpPr txBox="1"/>
          <p:nvPr/>
        </p:nvSpPr>
        <p:spPr>
          <a:xfrm>
            <a:off x="1600199" y="6429343"/>
            <a:ext cx="7162801" cy="28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sz="1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Copyright © 2019, 2015, 2012 Pearson Education, Inc. All Rights Reserved</a:t>
            </a: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618066" y="59266"/>
            <a:ext cx="8229601" cy="8668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618066" y="1030687"/>
            <a:ext cx="8229601" cy="50319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>
            <a:lvl2pPr marL="787400" indent="-228600"/>
            <a:lvl3pPr marL="1193800" indent="-177800"/>
            <a:lvl4pPr marL="1701800" indent="-228600"/>
            <a:lvl5pPr marL="2108200" indent="-17780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  <p:transition xmlns:p14="http://schemas.microsoft.com/office/powerpoint/2010/main" spd="med" advClick="1"/>
  <p:txStyles>
    <p:title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007FA3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304800" marR="0" indent="-2032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835025" marR="0" indent="-276225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06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▪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63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1209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781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0353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925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949700" marR="0" indent="-190500" algn="l" defTabSz="914400" latinLnBrk="0">
        <a:lnSpc>
          <a:spcPct val="100000"/>
        </a:lnSpc>
        <a:spcBef>
          <a:spcPts val="1500"/>
        </a:spcBef>
        <a:spcAft>
          <a:spcPts val="0"/>
        </a:spcAft>
        <a:buClr>
          <a:srgbClr val="007FA3"/>
        </a:buClr>
        <a:buSzPct val="100000"/>
        <a:buFont typeface="Arial"/>
        <a:buChar char="•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19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/>
          <a:p>
            <a:pPr defTabSz="694944">
              <a:defRPr sz="3343"/>
            </a:pPr>
            <a:r>
              <a:t>Data Structures and Abstractions with Java</a:t>
            </a:r>
            <a:r>
              <a:rPr baseline="29966"/>
              <a:t>™</a:t>
            </a:r>
          </a:p>
        </p:txBody>
      </p:sp>
      <p:sp>
        <p:nvSpPr>
          <p:cNvPr id="53" name="Shape 196"/>
          <p:cNvSpPr txBox="1"/>
          <p:nvPr>
            <p:ph type="body" idx="1"/>
          </p:nvPr>
        </p:nvSpPr>
        <p:spPr>
          <a:xfrm>
            <a:off x="635000" y="1019241"/>
            <a:ext cx="8229600" cy="5031976"/>
          </a:xfrm>
          <a:prstGeom prst="rect">
            <a:avLst/>
          </a:prstGeom>
        </p:spPr>
        <p:txBody>
          <a:bodyPr lIns="0" tIns="0" rIns="0" bIns="0"/>
          <a:lstStyle/>
          <a:p>
            <a:pPr marL="0" indent="0">
              <a:spcBef>
                <a:spcPts val="0"/>
              </a:spcBef>
              <a:buSzTx/>
              <a:buNone/>
              <a:defRPr sz="2000">
                <a:solidFill>
                  <a:srgbClr val="007FA3"/>
                </a:solidFill>
              </a:defRPr>
            </a:pPr>
            <a:r>
              <a:t>5</a:t>
            </a:r>
            <a:r>
              <a:rPr baseline="30000"/>
              <a:t>th</a:t>
            </a:r>
            <a:r>
              <a:t> Edition</a:t>
            </a:r>
          </a:p>
        </p:txBody>
      </p:sp>
      <p:sp>
        <p:nvSpPr>
          <p:cNvPr id="54" name="Shape 198"/>
          <p:cNvSpPr txBox="1"/>
          <p:nvPr/>
        </p:nvSpPr>
        <p:spPr>
          <a:xfrm>
            <a:off x="4654133" y="1421040"/>
            <a:ext cx="3657601" cy="764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 defTabSz="640079">
              <a:defRPr b="1" sz="4059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Java Interlude 1</a:t>
            </a:r>
          </a:p>
        </p:txBody>
      </p:sp>
      <p:sp>
        <p:nvSpPr>
          <p:cNvPr id="55" name="Shape 199"/>
          <p:cNvSpPr txBox="1"/>
          <p:nvPr/>
        </p:nvSpPr>
        <p:spPr>
          <a:xfrm>
            <a:off x="4654133" y="2823634"/>
            <a:ext cx="3079631" cy="985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b">
            <a:normAutofit fontScale="100000" lnSpcReduction="0"/>
          </a:bodyPr>
          <a:lstStyle>
            <a:lvl1pPr>
              <a:defRPr b="1" sz="5800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Generics</a:t>
            </a:r>
          </a:p>
        </p:txBody>
      </p:sp>
      <p:pic>
        <p:nvPicPr>
          <p:cNvPr id="56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9413" y="1421040"/>
            <a:ext cx="4124641" cy="477656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Generic Data Types</a:t>
            </a:r>
          </a:p>
        </p:txBody>
      </p:sp>
      <p:sp>
        <p:nvSpPr>
          <p:cNvPr id="59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Enable you to write a placeholder instead of an actual class type</a:t>
            </a:r>
          </a:p>
          <a:p>
            <a:pPr/>
            <a:r>
              <a:t>The placeholder is </a:t>
            </a:r>
          </a:p>
          <a:p>
            <a:pPr lvl="1">
              <a:spcBef>
                <a:spcPts val="600"/>
              </a:spcBef>
            </a:pPr>
            <a:r>
              <a:t>A generic data type</a:t>
            </a:r>
          </a:p>
          <a:p>
            <a:pPr lvl="1">
              <a:spcBef>
                <a:spcPts val="600"/>
              </a:spcBef>
            </a:pPr>
            <a:r>
              <a:t>A type parameter</a:t>
            </a:r>
          </a:p>
          <a:p>
            <a:pPr/>
            <a:r>
              <a:t>You define a generic class </a:t>
            </a:r>
          </a:p>
          <a:p>
            <a:pPr lvl="1">
              <a:spcBef>
                <a:spcPts val="600"/>
              </a:spcBef>
            </a:pPr>
            <a:r>
              <a:t>Client chooses data type of the objects in collection.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Interface</a:t>
            </a:r>
          </a:p>
        </p:txBody>
      </p:sp>
      <p:sp>
        <p:nvSpPr>
          <p:cNvPr id="62" name="Text Placeholder 4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740663">
              <a:defRPr b="1" sz="3564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LISTING JI1-1 The interface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Pairable</a:t>
            </a:r>
          </a:p>
        </p:txBody>
      </p:sp>
      <p:sp>
        <p:nvSpPr>
          <p:cNvPr id="63" name="/**…"/>
          <p:cNvSpPr txBox="1"/>
          <p:nvPr/>
        </p:nvSpPr>
        <p:spPr>
          <a:xfrm>
            <a:off x="786309" y="1343660"/>
            <a:ext cx="5397548" cy="277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   An interface for pairs of objects.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interface</a:t>
            </a:r>
            <a:r>
              <a:t> Pairable&lt;T&gt;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getFirst();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getSecond();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changeOrder();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8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Pairable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 Generic Class (Part 1)</a:t>
            </a:r>
          </a:p>
        </p:txBody>
      </p:sp>
      <p:sp>
        <p:nvSpPr>
          <p:cNvPr id="66" name="Text Placeholder 4"/>
          <p:cNvSpPr txBox="1"/>
          <p:nvPr>
            <p:ph type="body" sz="quarter" idx="1"/>
          </p:nvPr>
        </p:nvSpPr>
        <p:spPr>
          <a:xfrm>
            <a:off x="443971" y="5652809"/>
            <a:ext cx="8229601" cy="916857"/>
          </a:xfrm>
          <a:prstGeom prst="rect">
            <a:avLst/>
          </a:prstGeom>
        </p:spPr>
        <p:txBody>
          <a:bodyPr/>
          <a:lstStyle/>
          <a:p>
            <a:pPr defTabSz="740663">
              <a:defRPr b="1" sz="3564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LISTING JI1-2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OrderedPair</a:t>
            </a:r>
          </a:p>
        </p:txBody>
      </p:sp>
      <p:sp>
        <p:nvSpPr>
          <p:cNvPr id="67" name="/** A class of ordered pairs of objects having the same data type. */…"/>
          <p:cNvSpPr txBox="1"/>
          <p:nvPr/>
        </p:nvSpPr>
        <p:spPr>
          <a:xfrm>
            <a:off x="541866" y="1077722"/>
            <a:ext cx="8470068" cy="4436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/**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A class of ordered pairs of objects having the same data type.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t>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class</a:t>
            </a:r>
            <a:r>
              <a:t> OrderedPair&lt;T&gt; </a:t>
            </a:r>
            <a:r>
              <a:rPr>
                <a:solidFill>
                  <a:srgbClr val="BA2DA2"/>
                </a:solidFill>
              </a:rPr>
              <a:t>implements</a:t>
            </a:r>
            <a:r>
              <a:t> Pairable&lt;T&gt;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private</a:t>
            </a:r>
            <a:r>
              <a:t> T first, second;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OrderedPair(T firstItem, T secondItem)</a:t>
            </a:r>
            <a:br/>
            <a:r>
              <a:t>			</a:t>
            </a:r>
            <a:r>
              <a:rPr>
                <a:solidFill>
                  <a:srgbClr val="008400"/>
                </a:solidFill>
              </a:rPr>
              <a:t>// NOTE: no &lt;T&gt; after constructor name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first = firstItem;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second = secondItem;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constructor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/** Returns the first object in this pair. 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getFirst()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first;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getFirst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le 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Example Generic Class (Part 2)</a:t>
            </a:r>
          </a:p>
        </p:txBody>
      </p:sp>
      <p:sp>
        <p:nvSpPr>
          <p:cNvPr id="70" name="Text Placeholder 4"/>
          <p:cNvSpPr txBox="1"/>
          <p:nvPr>
            <p:ph type="body" sz="quarter" idx="1"/>
          </p:nvPr>
        </p:nvSpPr>
        <p:spPr>
          <a:xfrm>
            <a:off x="443971" y="5652809"/>
            <a:ext cx="8229601" cy="916857"/>
          </a:xfrm>
          <a:prstGeom prst="rect">
            <a:avLst/>
          </a:prstGeom>
        </p:spPr>
        <p:txBody>
          <a:bodyPr/>
          <a:lstStyle/>
          <a:p>
            <a:pPr defTabSz="740663">
              <a:defRPr b="1" sz="3564">
                <a:solidFill>
                  <a:srgbClr val="007FA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LISTING JI1-2 The class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OrderedPair</a:t>
            </a:r>
          </a:p>
        </p:txBody>
      </p:sp>
      <p:sp>
        <p:nvSpPr>
          <p:cNvPr id="71" name="/** Returns the second object in this pair. */…"/>
          <p:cNvSpPr txBox="1"/>
          <p:nvPr/>
        </p:nvSpPr>
        <p:spPr>
          <a:xfrm>
            <a:off x="541866" y="1077722"/>
            <a:ext cx="6889116" cy="473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t> </a:t>
            </a:r>
            <a:r>
              <a:rPr>
                <a:solidFill>
                  <a:srgbClr val="000000"/>
                </a:solidFill>
              </a:rPr>
              <a:t> </a:t>
            </a:r>
            <a:r>
              <a:t>/** Returns the second object in this pair. 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T getSecond()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second;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getSecond </a:t>
            </a:r>
          </a:p>
          <a:p>
            <a:pPr defTabSz="344804">
              <a:tabLst>
                <a:tab pos="342900" algn="l"/>
              </a:tabLst>
              <a:defRPr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/** Returns a string representation of this pair. 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String toString()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</a:t>
            </a:r>
            <a:r>
              <a:rPr>
                <a:solidFill>
                  <a:srgbClr val="BA2DA2"/>
                </a:solidFill>
              </a:rPr>
              <a:t>return</a:t>
            </a:r>
            <a:r>
              <a:t> </a:t>
            </a:r>
            <a:r>
              <a:rPr>
                <a:solidFill>
                  <a:srgbClr val="D12F1B"/>
                </a:solidFill>
              </a:rPr>
              <a:t>"("</a:t>
            </a:r>
            <a:r>
              <a:t> + first + </a:t>
            </a:r>
            <a:r>
              <a:rPr>
                <a:solidFill>
                  <a:srgbClr val="D12F1B"/>
                </a:solidFill>
              </a:rPr>
              <a:t>", "</a:t>
            </a:r>
            <a:r>
              <a:t> + second + </a:t>
            </a:r>
            <a:r>
              <a:rPr>
                <a:solidFill>
                  <a:srgbClr val="D12F1B"/>
                </a:solidFill>
              </a:rPr>
              <a:t>")"</a:t>
            </a:r>
            <a:r>
              <a:t>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end toString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</a:t>
            </a:r>
            <a:r>
              <a:t>/** Interchanges the objects in this pair. */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</a:t>
            </a:r>
            <a:r>
              <a:rPr>
                <a:solidFill>
                  <a:srgbClr val="BA2DA2"/>
                </a:solidFill>
              </a:rPr>
              <a:t>public</a:t>
            </a:r>
            <a:r>
              <a:t> </a:t>
            </a:r>
            <a:r>
              <a:rPr>
                <a:solidFill>
                  <a:srgbClr val="BA2DA2"/>
                </a:solidFill>
              </a:rPr>
              <a:t>void</a:t>
            </a:r>
            <a:r>
              <a:t> changeOrder()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{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T temp = first;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first = second;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latin typeface="Menlo"/>
                <a:ea typeface="Menlo"/>
                <a:cs typeface="Menlo"/>
                <a:sym typeface="Menlo"/>
              </a:defRPr>
            </a:pPr>
            <a:r>
              <a:t>      second = temp;</a:t>
            </a:r>
            <a:endParaRPr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   } </a:t>
            </a:r>
            <a:r>
              <a:t>// changeOrder</a:t>
            </a:r>
            <a:endParaRPr>
              <a:solidFill>
                <a:srgbClr val="000000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344804">
              <a:tabLst>
                <a:tab pos="342900" algn="l"/>
              </a:tabLst>
              <a:defRPr sz="1600">
                <a:solidFill>
                  <a:srgbClr val="008400"/>
                </a:solidFill>
                <a:latin typeface="Menlo"/>
                <a:ea typeface="Menlo"/>
                <a:cs typeface="Menlo"/>
                <a:sym typeface="Menlo"/>
              </a:defRPr>
            </a:pPr>
            <a:r>
              <a:rPr>
                <a:solidFill>
                  <a:srgbClr val="000000"/>
                </a:solidFill>
              </a:rPr>
              <a:t>} </a:t>
            </a:r>
            <a:r>
              <a:t>// end OrderedPair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</a:t>
            </a:r>
          </a:p>
        </p:txBody>
      </p:sp>
      <p:sp>
        <p:nvSpPr>
          <p:cNvPr id="74" name="Subtitle 2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Java Interlude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508 Lecture">
  <a:themeElements>
    <a:clrScheme name="508 Lectur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C1581"/>
      </a:accent1>
      <a:accent2>
        <a:srgbClr val="1A6C7C"/>
      </a:accent2>
      <a:accent3>
        <a:srgbClr val="CC730D"/>
      </a:accent3>
      <a:accent4>
        <a:srgbClr val="B2AA00"/>
      </a:accent4>
      <a:accent5>
        <a:srgbClr val="1B9332"/>
      </a:accent5>
      <a:accent6>
        <a:srgbClr val="7F7F7F"/>
      </a:accent6>
      <a:hlink>
        <a:srgbClr val="0000FF"/>
      </a:hlink>
      <a:folHlink>
        <a:srgbClr val="FF00FF"/>
      </a:folHlink>
    </a:clrScheme>
    <a:fontScheme name="508 Lectur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508 Lectur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