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notesSlides/notesSlide1.xml" ContentType="application/vnd.openxmlformats-officedocument.presentationml.notesSlid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notesSlides/notesSlide2.xml" ContentType="application/vnd.openxmlformats-officedocument.presentationml.notesSlide+xml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AD7"/>
          </a:solidFill>
        </a:fill>
      </a:tcStyle>
    </a:wholeTbl>
    <a:band2H>
      <a:tcTxStyle b="def" i="def"/>
      <a:tcStyle>
        <a:tcBdr/>
        <a:fill>
          <a:solidFill>
            <a:srgbClr val="E7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D4CA"/>
          </a:solidFill>
        </a:fill>
      </a:tcStyle>
    </a:wholeTbl>
    <a:band2H>
      <a:tcTxStyle b="def" i="def"/>
      <a:tcStyle>
        <a:tcBdr/>
        <a:fill>
          <a:solidFill>
            <a:srgbClr val="F6EB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 b="def" i="def"/>
      <a:tcStyle>
        <a:tcBdr/>
        <a:fill>
          <a:solidFill>
            <a:srgbClr val="ECEC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Arial"/>
      </a:defRPr>
    </a:lvl1pPr>
    <a:lvl2pPr indent="228600" defTabSz="457200" latinLnBrk="0">
      <a:defRPr sz="1200">
        <a:latin typeface="+mn-lt"/>
        <a:ea typeface="+mn-ea"/>
        <a:cs typeface="+mn-cs"/>
        <a:sym typeface="Arial"/>
      </a:defRPr>
    </a:lvl2pPr>
    <a:lvl3pPr indent="457200" defTabSz="457200" latinLnBrk="0">
      <a:defRPr sz="1200">
        <a:latin typeface="+mn-lt"/>
        <a:ea typeface="+mn-ea"/>
        <a:cs typeface="+mn-cs"/>
        <a:sym typeface="Arial"/>
      </a:defRPr>
    </a:lvl3pPr>
    <a:lvl4pPr indent="685800" defTabSz="457200" latinLnBrk="0">
      <a:defRPr sz="1200">
        <a:latin typeface="+mn-lt"/>
        <a:ea typeface="+mn-ea"/>
        <a:cs typeface="+mn-cs"/>
        <a:sym typeface="Arial"/>
      </a:defRPr>
    </a:lvl4pPr>
    <a:lvl5pPr indent="914400" defTabSz="457200" latinLnBrk="0">
      <a:defRPr sz="1200">
        <a:latin typeface="+mn-lt"/>
        <a:ea typeface="+mn-ea"/>
        <a:cs typeface="+mn-cs"/>
        <a:sym typeface="Arial"/>
      </a:defRPr>
    </a:lvl5pPr>
    <a:lvl6pPr indent="1143000" defTabSz="457200" latinLnBrk="0">
      <a:defRPr sz="1200">
        <a:latin typeface="+mn-lt"/>
        <a:ea typeface="+mn-ea"/>
        <a:cs typeface="+mn-cs"/>
        <a:sym typeface="Arial"/>
      </a:defRPr>
    </a:lvl6pPr>
    <a:lvl7pPr indent="1371600" defTabSz="457200" latinLnBrk="0">
      <a:defRPr sz="1200">
        <a:latin typeface="+mn-lt"/>
        <a:ea typeface="+mn-ea"/>
        <a:cs typeface="+mn-cs"/>
        <a:sym typeface="Arial"/>
      </a:defRPr>
    </a:lvl7pPr>
    <a:lvl8pPr indent="1600200" defTabSz="457200" latinLnBrk="0">
      <a:defRPr sz="1200">
        <a:latin typeface="+mn-lt"/>
        <a:ea typeface="+mn-ea"/>
        <a:cs typeface="+mn-cs"/>
        <a:sym typeface="Arial"/>
      </a:defRPr>
    </a:lvl8pPr>
    <a:lvl9pPr indent="1828800" defTabSz="4572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FIGURE 2-5</a:t>
            </a:r>
          </a:p>
          <a:p>
            <a:pPr/>
            <a:r>
              <a:t>(a) A gap in the array bag after setting the entry in bag[index] to null; (b) the array after shifting subsequent entries to avoid a gap; (c) after replacing the duplicate reference to the last entry with null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1" name="Shape 1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FIGURE 2-9</a:t>
            </a:r>
          </a:p>
          <a:p>
            <a:pPr/>
            <a:r>
              <a:t>The effect of the statement myArray = Arrays.copyOf(myArray, 2 * myArray.length); (a) The argument array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5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>
            <a:solidFill>
              <a:srgbClr val="007FA3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4" name="Title Text"/>
          <p:cNvSpPr txBox="1"/>
          <p:nvPr>
            <p:ph type="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" name="Body Level One…"/>
          <p:cNvSpPr txBox="1"/>
          <p:nvPr>
            <p:ph type="body" sz="half" idx="1"/>
          </p:nvPr>
        </p:nvSpPr>
        <p:spPr>
          <a:xfrm>
            <a:off x="674687" y="3962400"/>
            <a:ext cx="7794626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44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44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44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44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5e 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xfrm>
            <a:off x="457200" y="228600"/>
            <a:ext cx="8229600" cy="91685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457200" y="5728158"/>
            <a:ext cx="8229600" cy="55685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8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8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8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8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5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5" descr="Shap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971" y="6429709"/>
            <a:ext cx="918000" cy="2799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6"/>
          <p:cNvSpPr txBox="1"/>
          <p:nvPr/>
        </p:nvSpPr>
        <p:spPr>
          <a:xfrm>
            <a:off x="1600199" y="6429343"/>
            <a:ext cx="7162801" cy="2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Copyright © 2019, 2015, 2012 Pearson Education, Inc. All Rights Reserved</a:t>
            </a: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618066" y="59266"/>
            <a:ext cx="8229601" cy="866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618066" y="1030687"/>
            <a:ext cx="8229601" cy="50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2pPr marL="787400" indent="-228600"/>
            <a:lvl3pPr marL="1193800" indent="-177800"/>
            <a:lvl4pPr marL="1701800" indent="-228600"/>
            <a:lvl5pPr marL="2108200" indent="-1778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04800" marR="0" indent="-2032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835025" marR="0" indent="-276225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06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▪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663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209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5781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0353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492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949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19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defTabSz="694944">
              <a:defRPr sz="3343"/>
            </a:pPr>
            <a:r>
              <a:t>Data Structures and Abstractions with Java</a:t>
            </a:r>
            <a:r>
              <a:rPr baseline="29966"/>
              <a:t>™</a:t>
            </a:r>
          </a:p>
        </p:txBody>
      </p:sp>
      <p:sp>
        <p:nvSpPr>
          <p:cNvPr id="44" name="Shape 19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buSzTx/>
              <a:buNone/>
              <a:defRPr sz="2000">
                <a:solidFill>
                  <a:srgbClr val="007FA3"/>
                </a:solidFill>
              </a:defRPr>
            </a:pPr>
            <a:r>
              <a:t>5</a:t>
            </a:r>
            <a:r>
              <a:rPr baseline="30000"/>
              <a:t>th</a:t>
            </a:r>
            <a:r>
              <a:t> Edition</a:t>
            </a:r>
          </a:p>
        </p:txBody>
      </p:sp>
      <p:sp>
        <p:nvSpPr>
          <p:cNvPr id="45" name="Shape 198"/>
          <p:cNvSpPr txBox="1"/>
          <p:nvPr/>
        </p:nvSpPr>
        <p:spPr>
          <a:xfrm>
            <a:off x="4567229" y="492687"/>
            <a:ext cx="3657601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100000" lnSpcReduction="0"/>
          </a:bodyPr>
          <a:lstStyle>
            <a:lvl1pPr>
              <a:defRPr b="1" sz="44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Chapter 2</a:t>
            </a:r>
          </a:p>
        </p:txBody>
      </p:sp>
      <p:sp>
        <p:nvSpPr>
          <p:cNvPr id="46" name="Shape 199"/>
          <p:cNvSpPr txBox="1"/>
          <p:nvPr/>
        </p:nvSpPr>
        <p:spPr>
          <a:xfrm>
            <a:off x="4613765" y="3114924"/>
            <a:ext cx="4233902" cy="2491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>
              <a:defRPr b="1" sz="44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Bag Implementations</a:t>
            </a:r>
          </a:p>
          <a:p>
            <a:pPr>
              <a:defRPr b="1" sz="44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That Use Arrays</a:t>
            </a:r>
          </a:p>
        </p:txBody>
      </p:sp>
      <p:pic>
        <p:nvPicPr>
          <p:cNvPr id="4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13" y="1421040"/>
            <a:ext cx="4124641" cy="477656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Fixed-Size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ArrayBag</a:t>
            </a:r>
          </a:p>
        </p:txBody>
      </p:sp>
      <p:sp>
        <p:nvSpPr>
          <p:cNvPr id="82" name="Text Placeholder 1"/>
          <p:cNvSpPr txBox="1"/>
          <p:nvPr>
            <p:ph type="body" sz="quarter" idx="1"/>
          </p:nvPr>
        </p:nvSpPr>
        <p:spPr>
          <a:xfrm>
            <a:off x="457200" y="5712545"/>
            <a:ext cx="8229600" cy="572471"/>
          </a:xfrm>
          <a:prstGeom prst="rect">
            <a:avLst/>
          </a:prstGeom>
        </p:spPr>
        <p:txBody>
          <a:bodyPr/>
          <a:lstStyle/>
          <a:p>
            <a:pPr defTabSz="521208">
              <a:defRPr b="1" sz="250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toArray</a:t>
            </a:r>
          </a:p>
        </p:txBody>
      </p:sp>
      <p:sp>
        <p:nvSpPr>
          <p:cNvPr id="83" name="/** Retrieves all entries that are in this bag.…"/>
          <p:cNvSpPr txBox="1"/>
          <p:nvPr/>
        </p:nvSpPr>
        <p:spPr>
          <a:xfrm>
            <a:off x="209917" y="1145455"/>
            <a:ext cx="8724166" cy="419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 Retrieves all entries that are in this bag.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		 </a:t>
            </a:r>
            <a:r>
              <a:rPr b="1"/>
              <a:t>@return</a:t>
            </a:r>
            <a:r>
              <a:t>  A newly allocated array of all </a:t>
            </a:r>
          </a:p>
          <a:p>
            <a:pPr lvl="3" indent="685800"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the entries in the bag.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T[] toArray()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The cast is safe because the new array </a:t>
            </a:r>
          </a:p>
          <a:p>
            <a:pPr lvl="3" indent="685800"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//  contains null entries.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@SuppressWarnings(</a:t>
            </a:r>
            <a:r>
              <a:rPr>
                <a:solidFill>
                  <a:srgbClr val="D12F1B"/>
                </a:solidFill>
              </a:rPr>
              <a:t>"unchecked"</a:t>
            </a:r>
            <a:r>
              <a:t>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T[] result = (T[])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Object[numberOfEntries]; </a:t>
            </a:r>
            <a:r>
              <a:rPr>
                <a:solidFill>
                  <a:srgbClr val="008400"/>
                </a:solidFill>
              </a:rPr>
              <a:t>// Unchecked cast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for</a:t>
            </a:r>
            <a:r>
              <a:t> 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index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 index &lt; numberOfEntries; index++)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	result[index] = bag[index];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} </a:t>
            </a:r>
            <a:r>
              <a:t>// end for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	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result;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toArray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68680">
              <a:defRPr sz="4180"/>
            </a:lvl1pPr>
          </a:lstStyle>
          <a:p>
            <a:pPr/>
            <a:r>
              <a:t>Making the Implementation Secure</a:t>
            </a:r>
          </a:p>
        </p:txBody>
      </p:sp>
      <p:sp>
        <p:nvSpPr>
          <p:cNvPr id="86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Practice fail-safe programming by including checks for anticipated errors</a:t>
            </a:r>
          </a:p>
          <a:p>
            <a:pPr/>
            <a:r>
              <a:t>Validate input data and arguments to a method</a:t>
            </a:r>
          </a:p>
          <a:p>
            <a:pPr/>
            <a:r>
              <a:t>refine incomplete implementation of ArrayBag to make code more secure by adding the following two data fields</a:t>
            </a:r>
          </a:p>
        </p:txBody>
      </p:sp>
      <p:sp>
        <p:nvSpPr>
          <p:cNvPr id="87" name="private boolean integrityOK = false;…"/>
          <p:cNvSpPr txBox="1"/>
          <p:nvPr/>
        </p:nvSpPr>
        <p:spPr>
          <a:xfrm>
            <a:off x="741187" y="3946313"/>
            <a:ext cx="6435066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integrityOK =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final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MAX_CAPACITY = </a:t>
            </a:r>
            <a:r>
              <a:rPr>
                <a:solidFill>
                  <a:srgbClr val="272AD8"/>
                </a:solidFill>
              </a:rPr>
              <a:t>10000</a:t>
            </a:r>
            <a:r>
              <a:t>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68680">
              <a:defRPr sz="4180"/>
            </a:lvl1pPr>
          </a:lstStyle>
          <a:p>
            <a:pPr/>
            <a:r>
              <a:t>Making the Implementation Secure</a:t>
            </a:r>
          </a:p>
        </p:txBody>
      </p:sp>
      <p:sp>
        <p:nvSpPr>
          <p:cNvPr id="90" name="Text Placeholder 4"/>
          <p:cNvSpPr txBox="1"/>
          <p:nvPr>
            <p:ph type="body" sz="quarter" idx="1"/>
          </p:nvPr>
        </p:nvSpPr>
        <p:spPr>
          <a:xfrm>
            <a:off x="457200" y="5827641"/>
            <a:ext cx="8229600" cy="457375"/>
          </a:xfrm>
          <a:prstGeom prst="rect">
            <a:avLst/>
          </a:prstGeom>
        </p:spPr>
        <p:txBody>
          <a:bodyPr/>
          <a:lstStyle>
            <a:lvl1pPr defTabSz="402336">
              <a:defRPr b="1" sz="1936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Revised constructor</a:t>
            </a:r>
          </a:p>
        </p:txBody>
      </p:sp>
      <p:sp>
        <p:nvSpPr>
          <p:cNvPr id="91" name="/** Creates an empty bag having a given capacity.…"/>
          <p:cNvSpPr txBox="1"/>
          <p:nvPr/>
        </p:nvSpPr>
        <p:spPr>
          <a:xfrm>
            <a:off x="-1" y="1325880"/>
            <a:ext cx="9102941" cy="420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/** Creates an empty bag having a given capacity.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@param</a:t>
            </a:r>
            <a:r>
              <a:t> desiredCapacity  The integer capacity desired.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ArrayBag2(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desiredCapacity)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(desiredCapacity &lt;= MAX_CAPACITY)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 </a:t>
            </a:r>
            <a:r>
              <a:t>// The cast is safe because the new array contains null entries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@SuppressWarnings(</a:t>
            </a:r>
            <a:r>
              <a:rPr>
                <a:solidFill>
                  <a:srgbClr val="D12F1B"/>
                </a:solidFill>
              </a:rPr>
              <a:t>"unchecked"</a:t>
            </a:r>
            <a:r>
              <a:t>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T[] tempBag = (T[])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Object[desiredCapacity]; </a:t>
            </a:r>
            <a:r>
              <a:rPr>
                <a:solidFill>
                  <a:srgbClr val="008400"/>
                </a:solidFill>
              </a:rPr>
              <a:t>// Unchecked cast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bag = tempBag;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numberOfEntries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integrityOK = </a:t>
            </a:r>
            <a:r>
              <a:rPr>
                <a:solidFill>
                  <a:srgbClr val="BA2DA2"/>
                </a:solidFill>
              </a:rPr>
              <a:t>true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}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else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 </a:t>
            </a:r>
            <a:r>
              <a:rPr>
                <a:solidFill>
                  <a:srgbClr val="BA2DA2"/>
                </a:solidFill>
              </a:rPr>
              <a:t>throw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BA2DA2"/>
                </a:solidFill>
              </a:rPr>
              <a:t>new</a:t>
            </a:r>
            <a:r>
              <a:rPr>
                <a:solidFill>
                  <a:srgbClr val="000000"/>
                </a:solidFill>
              </a:rPr>
              <a:t> IllegalStateException(</a:t>
            </a:r>
            <a:r>
              <a:t>"Attempt to create a bag whose"</a:t>
            </a:r>
            <a:r>
              <a:rPr>
                <a:solidFill>
                  <a:srgbClr val="000000"/>
                </a:solidFill>
              </a:rPr>
              <a:t> +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                                </a:t>
            </a:r>
            <a:r>
              <a:rPr>
                <a:solidFill>
                  <a:srgbClr val="D12F1B"/>
                </a:solidFill>
              </a:rPr>
              <a:t>"capacity exceeds allowed maximum."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constructor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68680">
              <a:defRPr sz="4180"/>
            </a:lvl1pPr>
          </a:lstStyle>
          <a:p>
            <a:pPr/>
            <a:r>
              <a:t>Making the Implementation Secure</a:t>
            </a:r>
          </a:p>
        </p:txBody>
      </p:sp>
      <p:sp>
        <p:nvSpPr>
          <p:cNvPr id="94" name="Text Placeholder 4"/>
          <p:cNvSpPr txBox="1"/>
          <p:nvPr>
            <p:ph type="body" sz="quarter" idx="1"/>
          </p:nvPr>
        </p:nvSpPr>
        <p:spPr>
          <a:xfrm>
            <a:off x="457200" y="5752202"/>
            <a:ext cx="8229600" cy="532815"/>
          </a:xfrm>
          <a:prstGeom prst="rect">
            <a:avLst/>
          </a:prstGeom>
        </p:spPr>
        <p:txBody>
          <a:bodyPr/>
          <a:lstStyle>
            <a:lvl1pPr defTabSz="521208">
              <a:defRPr b="1" sz="250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Method to check initialization</a:t>
            </a:r>
          </a:p>
        </p:txBody>
      </p:sp>
      <p:sp>
        <p:nvSpPr>
          <p:cNvPr id="95" name="// Throws an exception if this object is not initialized.…"/>
          <p:cNvSpPr txBox="1"/>
          <p:nvPr/>
        </p:nvSpPr>
        <p:spPr>
          <a:xfrm>
            <a:off x="0" y="2641109"/>
            <a:ext cx="9002952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Throws an exception if this object is not initialized.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checkIntegrity()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(!integrityOK)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 </a:t>
            </a:r>
            <a:r>
              <a:rPr>
                <a:solidFill>
                  <a:srgbClr val="BA2DA2"/>
                </a:solidFill>
              </a:rPr>
              <a:t>throw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BA2DA2"/>
                </a:solidFill>
              </a:rPr>
              <a:t>new</a:t>
            </a:r>
            <a:r>
              <a:rPr>
                <a:solidFill>
                  <a:srgbClr val="000000"/>
                </a:solidFill>
              </a:rPr>
              <a:t> SecurityException(</a:t>
            </a:r>
            <a:r>
              <a:t>"ArrayBag object is corrupt."</a:t>
            </a:r>
            <a:r>
              <a:rPr>
                <a:solidFill>
                  <a:srgbClr val="000000"/>
                </a:solidFill>
              </a:rPr>
              <a:t>);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checkIntegrity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68680">
              <a:defRPr sz="4180"/>
            </a:lvl1pPr>
          </a:lstStyle>
          <a:p>
            <a:pPr/>
            <a:r>
              <a:t>Making the Implementation Secure</a:t>
            </a:r>
          </a:p>
        </p:txBody>
      </p:sp>
      <p:sp>
        <p:nvSpPr>
          <p:cNvPr id="98" name="Text Placeholder 4"/>
          <p:cNvSpPr txBox="1"/>
          <p:nvPr>
            <p:ph type="body" sz="quarter" idx="1"/>
          </p:nvPr>
        </p:nvSpPr>
        <p:spPr>
          <a:xfrm>
            <a:off x="443971" y="5904072"/>
            <a:ext cx="8229601" cy="525637"/>
          </a:xfrm>
          <a:prstGeom prst="rect">
            <a:avLst/>
          </a:prstGeom>
        </p:spPr>
        <p:txBody>
          <a:bodyPr/>
          <a:lstStyle/>
          <a:p>
            <a:pPr defTabSz="448055">
              <a:defRPr b="1" sz="2156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Revised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add</a:t>
            </a:r>
          </a:p>
        </p:txBody>
      </p:sp>
      <p:sp>
        <p:nvSpPr>
          <p:cNvPr id="99" name="/** Adds a new entry to this bag.…"/>
          <p:cNvSpPr txBox="1"/>
          <p:nvPr/>
        </p:nvSpPr>
        <p:spPr>
          <a:xfrm>
            <a:off x="148748" y="1145455"/>
            <a:ext cx="8846504" cy="467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/** Adds a new entry to this bag.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@param</a:t>
            </a:r>
            <a:r>
              <a:t> newEntry  The object to be added as a new entry.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True if the addition is successful, or false if not.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add(T newEntry)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checkIntegrity();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result = </a:t>
            </a:r>
            <a:r>
              <a:rPr>
                <a:solidFill>
                  <a:srgbClr val="BA2DA2"/>
                </a:solidFill>
              </a:rPr>
              <a:t>true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(isArrayFull())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result =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}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else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{  </a:t>
            </a:r>
            <a:r>
              <a:t>// Assertion: result is true here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bag[numberOfEntries] = newEntry;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numberOfEntries++;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if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result;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add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Testing the Core Methods</a:t>
            </a:r>
          </a:p>
        </p:txBody>
      </p:sp>
      <p:sp>
        <p:nvSpPr>
          <p:cNvPr id="102" name="Text Placeholder 2"/>
          <p:cNvSpPr txBox="1"/>
          <p:nvPr>
            <p:ph type="body" sz="quarter" idx="1"/>
          </p:nvPr>
        </p:nvSpPr>
        <p:spPr>
          <a:xfrm>
            <a:off x="443971" y="5893654"/>
            <a:ext cx="8229601" cy="536055"/>
          </a:xfrm>
          <a:prstGeom prst="rect">
            <a:avLst/>
          </a:prstGeom>
        </p:spPr>
        <p:txBody>
          <a:bodyPr/>
          <a:lstStyle/>
          <a:p>
            <a:pPr defTabSz="475487">
              <a:defRPr b="1" sz="228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Stubs for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remove</a:t>
            </a:r>
            <a:r>
              <a:t> and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clear</a:t>
            </a:r>
          </a:p>
        </p:txBody>
      </p:sp>
      <p:sp>
        <p:nvSpPr>
          <p:cNvPr id="103" name="/** Removes one unspecified entry from this bag, if possible.…"/>
          <p:cNvSpPr txBox="1"/>
          <p:nvPr/>
        </p:nvSpPr>
        <p:spPr>
          <a:xfrm>
            <a:off x="307256" y="1041041"/>
            <a:ext cx="8529488" cy="512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/** Removes one unspecified entry from this bag, if possible.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Either the removed entry, if the removal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       was successful, or null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T remove()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BA2DA2"/>
                </a:solidFill>
              </a:rPr>
              <a:t>null</a:t>
            </a:r>
            <a:r>
              <a:rPr>
                <a:solidFill>
                  <a:srgbClr val="000000"/>
                </a:solidFill>
              </a:rPr>
              <a:t>; </a:t>
            </a:r>
            <a:r>
              <a:t>// STUB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remove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/** Removes one occurrence of a given entry from this bag.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@param</a:t>
            </a:r>
            <a:r>
              <a:t> anEntry  The entry to be removed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True if the removal was successful, or false otherwise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remove(T anEntry)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rPr>
                <a:solidFill>
                  <a:srgbClr val="000000"/>
                </a:solidFill>
              </a:rPr>
              <a:t>; </a:t>
            </a:r>
            <a:r>
              <a:t>// STUB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remove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/** Removes all entries from this bag.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clear()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STUB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clear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/>
          <p:nvPr>
            <p:ph type="title"/>
          </p:nvPr>
        </p:nvSpPr>
        <p:spPr>
          <a:xfrm>
            <a:off x="457200" y="-84667"/>
            <a:ext cx="8229600" cy="916857"/>
          </a:xfrm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pPr/>
            <a:r>
              <a:t>Testing the Core Methods (Part 1)</a:t>
            </a:r>
          </a:p>
        </p:txBody>
      </p:sp>
      <p:sp>
        <p:nvSpPr>
          <p:cNvPr id="106" name="Text Placeholder 2"/>
          <p:cNvSpPr txBox="1"/>
          <p:nvPr>
            <p:ph type="body" sz="quarter" idx="1"/>
          </p:nvPr>
        </p:nvSpPr>
        <p:spPr>
          <a:xfrm>
            <a:off x="443971" y="5512853"/>
            <a:ext cx="7001803" cy="916856"/>
          </a:xfrm>
          <a:prstGeom prst="rect">
            <a:avLst/>
          </a:prstGeom>
        </p:spPr>
        <p:txBody>
          <a:bodyPr/>
          <a:lstStyle/>
          <a:p>
            <a:pPr defTabSz="521208">
              <a:defRPr b="1" sz="250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LISTING 2-2 A program that tests core methods of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ArrayBag</a:t>
            </a:r>
          </a:p>
        </p:txBody>
      </p:sp>
      <p:sp>
        <p:nvSpPr>
          <p:cNvPr id="107" name="/**  A test of the constructors and the methods add and toArray,…"/>
          <p:cNvSpPr txBox="1"/>
          <p:nvPr/>
        </p:nvSpPr>
        <p:spPr>
          <a:xfrm>
            <a:off x="443971" y="1145455"/>
            <a:ext cx="6902935" cy="4335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 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A test of the constructors and the methods add and toArray,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as defined in the first draft of the class ArrayBag.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class</a:t>
            </a:r>
            <a:r>
              <a:t> ArrayBagDemo1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main(String[] args)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Adding to an initially empty bag with sufficient capacity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System.out.println(</a:t>
            </a:r>
            <a:r>
              <a:t>"Testing an initially empty bag with "</a:t>
            </a:r>
            <a:r>
              <a:rPr>
                <a:solidFill>
                  <a:srgbClr val="000000"/>
                </a:solidFill>
              </a:rPr>
              <a:t> +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                </a:t>
            </a:r>
            <a:r>
              <a:rPr>
                <a:solidFill>
                  <a:srgbClr val="D12F1B"/>
                </a:solidFill>
              </a:rPr>
              <a:t>" sufficient capacity:"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	BagInterface&lt;String&gt; aBag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ArrayBag1&lt;&gt;();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	String[] contentsOfBag1 = {</a:t>
            </a:r>
            <a:r>
              <a:rPr>
                <a:solidFill>
                  <a:srgbClr val="D12F1B"/>
                </a:solidFill>
              </a:rPr>
              <a:t>"A"</a:t>
            </a:r>
            <a:r>
              <a:t>, </a:t>
            </a:r>
            <a:r>
              <a:rPr>
                <a:solidFill>
                  <a:srgbClr val="D12F1B"/>
                </a:solidFill>
              </a:rPr>
              <a:t>"A"</a:t>
            </a:r>
            <a:r>
              <a:t>, </a:t>
            </a:r>
            <a:r>
              <a:rPr>
                <a:solidFill>
                  <a:srgbClr val="D12F1B"/>
                </a:solidFill>
              </a:rPr>
              <a:t>"B"</a:t>
            </a:r>
            <a:r>
              <a:t>, </a:t>
            </a:r>
            <a:r>
              <a:rPr>
                <a:solidFill>
                  <a:srgbClr val="D12F1B"/>
                </a:solidFill>
              </a:rPr>
              <a:t>"A"</a:t>
            </a:r>
            <a:r>
              <a:t>, </a:t>
            </a:r>
            <a:r>
              <a:rPr>
                <a:solidFill>
                  <a:srgbClr val="D12F1B"/>
                </a:solidFill>
              </a:rPr>
              <a:t>"C"</a:t>
            </a:r>
            <a:r>
              <a:t>, </a:t>
            </a:r>
            <a:r>
              <a:rPr>
                <a:solidFill>
                  <a:srgbClr val="D12F1B"/>
                </a:solidFill>
              </a:rPr>
              <a:t>"A"</a:t>
            </a:r>
            <a:r>
              <a:t>};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	testAdd(aBag, contentsOfBag1);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Filling an initially empty bag to capacity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System.out.println(</a:t>
            </a:r>
            <a:r>
              <a:t>"\nTesting an initially empty bag that "</a:t>
            </a:r>
            <a:r>
              <a:rPr>
                <a:solidFill>
                  <a:srgbClr val="000000"/>
                </a:solidFill>
              </a:rPr>
              <a:t> +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                 </a:t>
            </a:r>
            <a:r>
              <a:t>" will be filled to capacity:"</a:t>
            </a:r>
            <a:r>
              <a:rPr>
                <a:solidFill>
                  <a:srgbClr val="000000"/>
                </a:solidFill>
              </a:rPr>
              <a:t>);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	aBag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ArrayBag1&lt;&gt;(</a:t>
            </a:r>
            <a:r>
              <a:rPr>
                <a:solidFill>
                  <a:srgbClr val="272AD8"/>
                </a:solidFill>
              </a:rPr>
              <a:t>7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	String[] contentsOfBag2 = {</a:t>
            </a:r>
            <a:r>
              <a:rPr>
                <a:solidFill>
                  <a:srgbClr val="D12F1B"/>
                </a:solidFill>
              </a:rPr>
              <a:t>"A"</a:t>
            </a:r>
            <a:r>
              <a:t>, </a:t>
            </a:r>
            <a:r>
              <a:rPr>
                <a:solidFill>
                  <a:srgbClr val="D12F1B"/>
                </a:solidFill>
              </a:rPr>
              <a:t>"B"</a:t>
            </a:r>
            <a:r>
              <a:t>, </a:t>
            </a:r>
            <a:r>
              <a:rPr>
                <a:solidFill>
                  <a:srgbClr val="D12F1B"/>
                </a:solidFill>
              </a:rPr>
              <a:t>"A"</a:t>
            </a:r>
            <a:r>
              <a:t>, </a:t>
            </a:r>
            <a:r>
              <a:rPr>
                <a:solidFill>
                  <a:srgbClr val="D12F1B"/>
                </a:solidFill>
              </a:rPr>
              <a:t>"C"</a:t>
            </a:r>
            <a:r>
              <a:t>, </a:t>
            </a:r>
            <a:r>
              <a:rPr>
                <a:solidFill>
                  <a:srgbClr val="D12F1B"/>
                </a:solidFill>
              </a:rPr>
              <a:t>"B"</a:t>
            </a:r>
            <a:r>
              <a:t>, </a:t>
            </a:r>
            <a:r>
              <a:rPr>
                <a:solidFill>
                  <a:srgbClr val="D12F1B"/>
                </a:solidFill>
              </a:rPr>
              <a:t>"C"</a:t>
            </a:r>
            <a:r>
              <a:t>, </a:t>
            </a:r>
            <a:r>
              <a:rPr>
                <a:solidFill>
                  <a:srgbClr val="D12F1B"/>
                </a:solidFill>
              </a:rPr>
              <a:t>"D"</a:t>
            </a:r>
            <a:r>
              <a:t>,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                        </a:t>
            </a:r>
            <a:r>
              <a:rPr>
                <a:solidFill>
                  <a:srgbClr val="D12F1B"/>
                </a:solidFill>
              </a:rPr>
              <a:t>"another string"</a:t>
            </a:r>
            <a:r>
              <a:t>};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	testAdd(aBag, contentsOfBag2);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main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 txBox="1"/>
          <p:nvPr>
            <p:ph type="title"/>
          </p:nvPr>
        </p:nvSpPr>
        <p:spPr>
          <a:xfrm>
            <a:off x="457200" y="-84667"/>
            <a:ext cx="8229600" cy="916857"/>
          </a:xfrm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pPr/>
            <a:r>
              <a:t>Testing the Core Methods (Part 2)</a:t>
            </a:r>
          </a:p>
        </p:txBody>
      </p:sp>
      <p:sp>
        <p:nvSpPr>
          <p:cNvPr id="110" name="Text Placeholder 2"/>
          <p:cNvSpPr txBox="1"/>
          <p:nvPr>
            <p:ph type="body" sz="quarter" idx="1"/>
          </p:nvPr>
        </p:nvSpPr>
        <p:spPr>
          <a:xfrm>
            <a:off x="443971" y="5512853"/>
            <a:ext cx="7001803" cy="916856"/>
          </a:xfrm>
          <a:prstGeom prst="rect">
            <a:avLst/>
          </a:prstGeom>
        </p:spPr>
        <p:txBody>
          <a:bodyPr/>
          <a:lstStyle/>
          <a:p>
            <a:pPr defTabSz="521208">
              <a:defRPr b="1" sz="250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LISTING 2-2 A program that tests core methods of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ArrayBag</a:t>
            </a:r>
          </a:p>
        </p:txBody>
      </p:sp>
      <p:sp>
        <p:nvSpPr>
          <p:cNvPr id="111" name="// Tests the method add.…"/>
          <p:cNvSpPr txBox="1"/>
          <p:nvPr/>
        </p:nvSpPr>
        <p:spPr>
          <a:xfrm>
            <a:off x="291571" y="1374055"/>
            <a:ext cx="7651515" cy="334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Tests the method add.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testAdd(BagInterface&lt;String&gt; aBag, String[] content)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System.out.print(</a:t>
            </a:r>
            <a:r>
              <a:t>"Adding the following strings to the bag: "</a:t>
            </a:r>
            <a:r>
              <a:rPr>
                <a:solidFill>
                  <a:srgbClr val="000000"/>
                </a:solidFill>
              </a:rPr>
              <a:t>);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for</a:t>
            </a:r>
            <a:r>
              <a:t> 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index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 index &lt; content.length; index++)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		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(aBag.add(content[index]))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   System.out.print(content[index] + </a:t>
            </a:r>
            <a:r>
              <a:rPr>
                <a:solidFill>
                  <a:srgbClr val="D12F1B"/>
                </a:solidFill>
              </a:rPr>
              <a:t>" "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>
                <a:solidFill>
                  <a:srgbClr val="BA2DA2"/>
                </a:solidFill>
              </a:rPr>
              <a:t>else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   System.out.print(</a:t>
            </a:r>
            <a:r>
              <a:rPr>
                <a:solidFill>
                  <a:srgbClr val="D12F1B"/>
                </a:solidFill>
              </a:rPr>
              <a:t>"\nUnable to add "</a:t>
            </a:r>
            <a:r>
              <a:t> + content[index] +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                    </a:t>
            </a:r>
            <a:r>
              <a:rPr>
                <a:solidFill>
                  <a:srgbClr val="D12F1B"/>
                </a:solidFill>
              </a:rPr>
              <a:t>" to the bag."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} </a:t>
            </a:r>
            <a:r>
              <a:t>// end for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System.out.println();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	displayBag(aBag);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testAdd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/>
          <p:nvPr>
            <p:ph type="title"/>
          </p:nvPr>
        </p:nvSpPr>
        <p:spPr>
          <a:xfrm>
            <a:off x="443971" y="-90450"/>
            <a:ext cx="8229601" cy="916857"/>
          </a:xfrm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pPr/>
            <a:r>
              <a:t>Testing the Core Methods (Part 3)</a:t>
            </a:r>
          </a:p>
        </p:txBody>
      </p:sp>
      <p:sp>
        <p:nvSpPr>
          <p:cNvPr id="114" name="Text Placeholder 2"/>
          <p:cNvSpPr txBox="1"/>
          <p:nvPr>
            <p:ph type="body" sz="quarter" idx="1"/>
          </p:nvPr>
        </p:nvSpPr>
        <p:spPr>
          <a:xfrm>
            <a:off x="443971" y="5512853"/>
            <a:ext cx="7001803" cy="916856"/>
          </a:xfrm>
          <a:prstGeom prst="rect">
            <a:avLst/>
          </a:prstGeom>
        </p:spPr>
        <p:txBody>
          <a:bodyPr/>
          <a:lstStyle/>
          <a:p>
            <a:pPr defTabSz="521208">
              <a:defRPr b="1" sz="250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LISTING 2-2 A program that tests core methods of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ArrayBag</a:t>
            </a:r>
          </a:p>
        </p:txBody>
      </p:sp>
      <p:sp>
        <p:nvSpPr>
          <p:cNvPr id="115" name="// Tests the method toArray while displaying the bag.…"/>
          <p:cNvSpPr txBox="1"/>
          <p:nvPr/>
        </p:nvSpPr>
        <p:spPr>
          <a:xfrm>
            <a:off x="634733" y="826406"/>
            <a:ext cx="7735721" cy="233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lnSpc>
                <a:spcPct val="90000"/>
              </a:lnSpc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</a:t>
            </a:r>
            <a:r>
              <a:t>// Tests the method toArray while displaying the bag.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lnSpc>
                <a:spcPct val="90000"/>
              </a:lnSpc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displayBag(BagInterface&lt;String&gt; aBag)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lnSpc>
                <a:spcPct val="90000"/>
              </a:lnSpc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lnSpc>
                <a:spcPct val="90000"/>
              </a:lnSpc>
              <a:tabLst>
                <a:tab pos="342900" algn="l"/>
              </a:tabLst>
              <a:defRPr sz="13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System.out.println(</a:t>
            </a:r>
            <a:r>
              <a:t>"The bag contains the following string(s):"</a:t>
            </a:r>
            <a:r>
              <a:rPr>
                <a:solidFill>
                  <a:srgbClr val="000000"/>
                </a:solidFill>
              </a:rPr>
              <a:t>);		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lnSpc>
                <a:spcPct val="90000"/>
              </a:lnSpc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	Object[] bagArray = aBag.toArray();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lnSpc>
                <a:spcPct val="90000"/>
              </a:lnSpc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for</a:t>
            </a:r>
            <a:r>
              <a:t> 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index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 index &lt; bagArray.length; index++)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lnSpc>
                <a:spcPct val="90000"/>
              </a:lnSpc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lnSpc>
                <a:spcPct val="90000"/>
              </a:lnSpc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		System.out.print(bagArray[index] + </a:t>
            </a:r>
            <a:r>
              <a:rPr>
                <a:solidFill>
                  <a:srgbClr val="D12F1B"/>
                </a:solidFill>
              </a:rPr>
              <a:t>" "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lnSpc>
                <a:spcPct val="90000"/>
              </a:lnSpc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} </a:t>
            </a:r>
            <a:r>
              <a:t>// end for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lnSpc>
                <a:spcPct val="90000"/>
              </a:lnSpc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lnSpc>
                <a:spcPct val="90000"/>
              </a:lnSpc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		System.out.println();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lnSpc>
                <a:spcPct val="90000"/>
              </a:lnSpc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displayBag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lnSpc>
                <a:spcPct val="90000"/>
              </a:lnSpc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ArrayBagDemo1</a:t>
            </a:r>
          </a:p>
        </p:txBody>
      </p:sp>
      <p:sp>
        <p:nvSpPr>
          <p:cNvPr id="116" name="Rectangle"/>
          <p:cNvSpPr/>
          <p:nvPr/>
        </p:nvSpPr>
        <p:spPr>
          <a:xfrm>
            <a:off x="639496" y="3198469"/>
            <a:ext cx="7290959" cy="2281662"/>
          </a:xfrm>
          <a:prstGeom prst="rect">
            <a:avLst/>
          </a:prstGeom>
          <a:gradFill>
            <a:gsLst>
              <a:gs pos="0">
                <a:schemeClr val="accent4">
                  <a:hueOff val="-155063"/>
                  <a:lumOff val="44832"/>
                </a:schemeClr>
              </a:gs>
              <a:gs pos="35000">
                <a:srgbClr val="FEF7B7"/>
              </a:gs>
              <a:gs pos="100000">
                <a:schemeClr val="accent4">
                  <a:hueOff val="-178118"/>
                  <a:lumOff val="59630"/>
                </a:schemeClr>
              </a:gs>
            </a:gsLst>
            <a:lin ang="16200000"/>
          </a:gradFill>
          <a:ln>
            <a:solidFill>
              <a:srgbClr val="AEA6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117" name="Testing an initially empty bag with  sufficient capacity:…"/>
          <p:cNvSpPr txBox="1"/>
          <p:nvPr/>
        </p:nvSpPr>
        <p:spPr>
          <a:xfrm>
            <a:off x="692251" y="3544332"/>
            <a:ext cx="7480760" cy="1940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44804">
              <a:lnSpc>
                <a:spcPct val="90000"/>
              </a:lnSpc>
              <a:tabLst>
                <a:tab pos="342900" algn="l"/>
              </a:tabLst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Testing an initially empty bag with  sufficient capacity:</a:t>
            </a:r>
          </a:p>
          <a:p>
            <a:pPr defTabSz="344804">
              <a:lnSpc>
                <a:spcPct val="90000"/>
              </a:lnSpc>
              <a:tabLst>
                <a:tab pos="342900" algn="l"/>
              </a:tabLst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Adding the following strings to the bag: A A B A C A</a:t>
            </a:r>
          </a:p>
          <a:p>
            <a:pPr defTabSz="344804">
              <a:lnSpc>
                <a:spcPct val="90000"/>
              </a:lnSpc>
              <a:tabLst>
                <a:tab pos="342900" algn="l"/>
              </a:tabLst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The bag contains the following string(s):</a:t>
            </a:r>
          </a:p>
          <a:p>
            <a:pPr defTabSz="344804">
              <a:lnSpc>
                <a:spcPct val="90000"/>
              </a:lnSpc>
              <a:tabLst>
                <a:tab pos="342900" algn="l"/>
              </a:tabLst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A A B A C A</a:t>
            </a:r>
          </a:p>
          <a:p>
            <a:pPr defTabSz="344804">
              <a:lnSpc>
                <a:spcPct val="90000"/>
              </a:lnSpc>
              <a:tabLst>
                <a:tab pos="342900" algn="l"/>
              </a:tabLst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</a:t>
            </a:r>
          </a:p>
          <a:p>
            <a:pPr defTabSz="344804">
              <a:lnSpc>
                <a:spcPct val="90000"/>
              </a:lnSpc>
              <a:tabLst>
                <a:tab pos="342900" algn="l"/>
              </a:tabLst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Testing an initially empty bag that  will be filled to capacity:</a:t>
            </a:r>
          </a:p>
          <a:p>
            <a:pPr defTabSz="344804">
              <a:lnSpc>
                <a:spcPct val="90000"/>
              </a:lnSpc>
              <a:tabLst>
                <a:tab pos="342900" algn="l"/>
              </a:tabLst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Adding the following strings to the bag: A B A C B C D</a:t>
            </a:r>
          </a:p>
          <a:p>
            <a:pPr defTabSz="344804">
              <a:lnSpc>
                <a:spcPct val="90000"/>
              </a:lnSpc>
              <a:tabLst>
                <a:tab pos="342900" algn="l"/>
              </a:tabLst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Unable to add another string to the bag.</a:t>
            </a:r>
          </a:p>
          <a:p>
            <a:pPr defTabSz="344804">
              <a:lnSpc>
                <a:spcPct val="90000"/>
              </a:lnSpc>
              <a:tabLst>
                <a:tab pos="342900" algn="l"/>
              </a:tabLst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The bag contains the following string(s):</a:t>
            </a:r>
          </a:p>
          <a:p>
            <a:pPr defTabSz="344804">
              <a:lnSpc>
                <a:spcPct val="90000"/>
              </a:lnSpc>
              <a:tabLst>
                <a:tab pos="342900" algn="l"/>
              </a:tabLst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A B A C B C D </a:t>
            </a:r>
          </a:p>
        </p:txBody>
      </p:sp>
      <p:sp>
        <p:nvSpPr>
          <p:cNvPr id="118" name="Program Output"/>
          <p:cNvSpPr txBox="1"/>
          <p:nvPr/>
        </p:nvSpPr>
        <p:spPr>
          <a:xfrm>
            <a:off x="795831" y="3230109"/>
            <a:ext cx="1418455" cy="517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/>
            </a:lvl1pPr>
          </a:lstStyle>
          <a:p>
            <a:pPr/>
            <a:r>
              <a:t>Program Output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Implementing More Methods</a:t>
            </a:r>
          </a:p>
        </p:txBody>
      </p:sp>
      <p:sp>
        <p:nvSpPr>
          <p:cNvPr id="121" name="Text Placeholder 2"/>
          <p:cNvSpPr txBox="1"/>
          <p:nvPr>
            <p:ph type="body" sz="quarter" idx="1"/>
          </p:nvPr>
        </p:nvSpPr>
        <p:spPr>
          <a:xfrm>
            <a:off x="457200" y="5745852"/>
            <a:ext cx="8229600" cy="539165"/>
          </a:xfrm>
          <a:prstGeom prst="rect">
            <a:avLst/>
          </a:prstGeom>
        </p:spPr>
        <p:txBody>
          <a:bodyPr/>
          <a:lstStyle/>
          <a:p>
            <a:pPr defTabSz="475487">
              <a:defRPr b="1" sz="228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Methods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isEmpty</a:t>
            </a:r>
            <a:r>
              <a:t> and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getCurrentSize</a:t>
            </a:r>
          </a:p>
        </p:txBody>
      </p:sp>
      <p:sp>
        <p:nvSpPr>
          <p:cNvPr id="122" name="/** Sees whether this bag is empty.…"/>
          <p:cNvSpPr txBox="1"/>
          <p:nvPr/>
        </p:nvSpPr>
        <p:spPr>
          <a:xfrm>
            <a:off x="251445" y="1213696"/>
            <a:ext cx="8700639" cy="410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/** Sees whether this bag is empty.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True if this bag is empty, or false if not.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isEmpty()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numberOfEntries ==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isEmpty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/** Gets the current number of entries in this bag.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The integer number of entries </a:t>
            </a:r>
          </a:p>
          <a:p>
            <a:pPr lvl="8" indent="1828800"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currently in this bag.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getCurrentSize()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numberOfEntries;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getCurrentSize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/>
          <p:nvPr>
            <p:ph type="title"/>
          </p:nvPr>
        </p:nvSpPr>
        <p:spPr>
          <a:xfrm>
            <a:off x="443971" y="83724"/>
            <a:ext cx="8229601" cy="916857"/>
          </a:xfrm>
          <a:prstGeom prst="rect">
            <a:avLst/>
          </a:prstGeom>
        </p:spPr>
        <p:txBody>
          <a:bodyPr/>
          <a:lstStyle>
            <a:lvl1pPr defTabSz="685800">
              <a:defRPr sz="3300"/>
            </a:lvl1pPr>
          </a:lstStyle>
          <a:p>
            <a:pPr/>
            <a:r>
              <a:t>Fixed-Size Array to Implement the ADT Bag</a:t>
            </a:r>
          </a:p>
        </p:txBody>
      </p:sp>
      <p:sp>
        <p:nvSpPr>
          <p:cNvPr id="50" name="FIGURE 2-1 A classroom that contains desks in fixed position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84631">
              <a:defRPr b="1" sz="2332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FIGURE 2-1 A classroom that contains desks in fixed positions</a:t>
            </a:r>
          </a:p>
        </p:txBody>
      </p:sp>
      <p:pic>
        <p:nvPicPr>
          <p:cNvPr id="51" name="A figure illustrates the arrangement of 40 desks in a classroom. The desks are arranged in a pattern of 5 rows and 8 columns.&#10;&#10;Picture 1" descr="A figure illustrates the arrangement of 40 desks in a classroom. The desks are arranged in a pattern of 5 rows and 8 columns.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2567" y="1231919"/>
            <a:ext cx="5538867" cy="3904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Implementing More Methods</a:t>
            </a:r>
          </a:p>
        </p:txBody>
      </p:sp>
      <p:sp>
        <p:nvSpPr>
          <p:cNvPr id="125" name="Text Placeholder 2"/>
          <p:cNvSpPr txBox="1"/>
          <p:nvPr>
            <p:ph type="body" sz="quarter" idx="1"/>
          </p:nvPr>
        </p:nvSpPr>
        <p:spPr>
          <a:xfrm>
            <a:off x="457200" y="5739531"/>
            <a:ext cx="8229600" cy="545485"/>
          </a:xfrm>
          <a:prstGeom prst="rect">
            <a:avLst/>
          </a:prstGeom>
        </p:spPr>
        <p:txBody>
          <a:bodyPr/>
          <a:lstStyle/>
          <a:p>
            <a:pPr defTabSz="493776">
              <a:defRPr b="1" sz="2376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getFrequencyOf</a:t>
            </a:r>
          </a:p>
        </p:txBody>
      </p:sp>
      <p:sp>
        <p:nvSpPr>
          <p:cNvPr id="126" name="/** Counts the number of times a given entry appears in this bag.…"/>
          <p:cNvSpPr txBox="1"/>
          <p:nvPr/>
        </p:nvSpPr>
        <p:spPr>
          <a:xfrm>
            <a:off x="-1" y="1364773"/>
            <a:ext cx="8957810" cy="415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/** Counts the number of times a given entry appears in this bag.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@param</a:t>
            </a:r>
            <a:r>
              <a:t> anEntry  The entry to be counted.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The number of times anEntry appears in this bag.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getFrequencyOf(T anEntry)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		checkIntegrity();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counter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for</a:t>
            </a:r>
            <a:r>
              <a:t> 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index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 index &lt; numberOfEntries; index++)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(anEntry.equals(bag[index]))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      counter++;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         } </a:t>
            </a:r>
            <a:r>
              <a:rPr>
                <a:solidFill>
                  <a:srgbClr val="008400"/>
                </a:solidFill>
              </a:rPr>
              <a:t>// end if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for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Implementing More Methods</a:t>
            </a:r>
          </a:p>
        </p:txBody>
      </p:sp>
      <p:sp>
        <p:nvSpPr>
          <p:cNvPr id="129" name="Text Placeholder 2"/>
          <p:cNvSpPr txBox="1"/>
          <p:nvPr>
            <p:ph type="body" sz="quarter" idx="1"/>
          </p:nvPr>
        </p:nvSpPr>
        <p:spPr>
          <a:xfrm>
            <a:off x="457200" y="5712543"/>
            <a:ext cx="8229600" cy="572473"/>
          </a:xfrm>
          <a:prstGeom prst="rect">
            <a:avLst/>
          </a:prstGeom>
        </p:spPr>
        <p:txBody>
          <a:bodyPr/>
          <a:lstStyle/>
          <a:p>
            <a:pPr defTabSz="521208">
              <a:defRPr b="1" sz="250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</a:p>
        </p:txBody>
      </p:sp>
      <p:sp>
        <p:nvSpPr>
          <p:cNvPr id="130" name="/** Tests whether this bag contains a given entry.…"/>
          <p:cNvSpPr txBox="1"/>
          <p:nvPr/>
        </p:nvSpPr>
        <p:spPr>
          <a:xfrm>
            <a:off x="-86662" y="1145455"/>
            <a:ext cx="9091177" cy="467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/** Tests whether this bag contains a given entry.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@param</a:t>
            </a:r>
            <a:r>
              <a:t> anEntry  The entry to locate.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True if this bag contains anEntry, or false otherwise.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contains(T anEntry)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checkIntegrity();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found =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index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(!found &amp;&amp; (index &lt; numberOfEntries))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	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(anEntry.equals(bag[index]))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				found = </a:t>
            </a:r>
            <a:r>
              <a:rPr>
                <a:solidFill>
                  <a:srgbClr val="BA2DA2"/>
                </a:solidFill>
              </a:rPr>
              <a:t>true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	} </a:t>
            </a:r>
            <a:r>
              <a:t>// end if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   index++;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} </a:t>
            </a:r>
            <a:r>
              <a:t>// end while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found;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6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contains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Methods That Remove Entries</a:t>
            </a:r>
          </a:p>
        </p:txBody>
      </p:sp>
      <p:sp>
        <p:nvSpPr>
          <p:cNvPr id="133" name="Text Placeholder 2"/>
          <p:cNvSpPr txBox="1"/>
          <p:nvPr>
            <p:ph type="body" sz="quarter" idx="1"/>
          </p:nvPr>
        </p:nvSpPr>
        <p:spPr>
          <a:xfrm>
            <a:off x="457200" y="5747142"/>
            <a:ext cx="8229600" cy="537875"/>
          </a:xfrm>
          <a:prstGeom prst="rect">
            <a:avLst/>
          </a:prstGeom>
        </p:spPr>
        <p:txBody>
          <a:bodyPr/>
          <a:lstStyle/>
          <a:p>
            <a:pPr defTabSz="475487">
              <a:defRPr b="1" sz="228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clear</a:t>
            </a:r>
          </a:p>
        </p:txBody>
      </p:sp>
      <p:sp>
        <p:nvSpPr>
          <p:cNvPr id="134" name="/** Removes all entries from this bag. */…"/>
          <p:cNvSpPr txBox="1"/>
          <p:nvPr/>
        </p:nvSpPr>
        <p:spPr>
          <a:xfrm>
            <a:off x="256906" y="2203789"/>
            <a:ext cx="6155240" cy="197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/** Removes all entries from this bag.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clear()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(!isEmpty())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   remove();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clear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Methods That Remove Entries</a:t>
            </a:r>
          </a:p>
        </p:txBody>
      </p:sp>
      <p:sp>
        <p:nvSpPr>
          <p:cNvPr id="137" name="Text Placeholder 2"/>
          <p:cNvSpPr txBox="1"/>
          <p:nvPr>
            <p:ph type="body" sz="quarter" idx="1"/>
          </p:nvPr>
        </p:nvSpPr>
        <p:spPr>
          <a:xfrm>
            <a:off x="457200" y="5747373"/>
            <a:ext cx="8229600" cy="537643"/>
          </a:xfrm>
          <a:prstGeom prst="rect">
            <a:avLst/>
          </a:prstGeom>
        </p:spPr>
        <p:txBody>
          <a:bodyPr/>
          <a:lstStyle/>
          <a:p>
            <a:pPr defTabSz="475487">
              <a:defRPr b="1" sz="228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remove</a:t>
            </a:r>
          </a:p>
        </p:txBody>
      </p:sp>
      <p:sp>
        <p:nvSpPr>
          <p:cNvPr id="138" name="/** Removes one unspecified entry from this bag, if possible.…"/>
          <p:cNvSpPr txBox="1"/>
          <p:nvPr/>
        </p:nvSpPr>
        <p:spPr>
          <a:xfrm>
            <a:off x="236185" y="1145455"/>
            <a:ext cx="8907816" cy="490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/** Removes one unspecified entry from this bag, if possible.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Either the removed entry, if the removal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       was successful, or null.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T remove()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		checkIntegrity();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T result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(numberOfEntries &gt; </a:t>
            </a:r>
            <a:r>
              <a:rPr>
                <a:solidFill>
                  <a:srgbClr val="272AD8"/>
                </a:solidFill>
              </a:rPr>
              <a:t>0</a:t>
            </a:r>
            <a:r>
              <a:t>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	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   result = bag[numberOfEntries - </a:t>
            </a:r>
            <a:r>
              <a:rPr>
                <a:solidFill>
                  <a:srgbClr val="272AD8"/>
                </a:solidFill>
              </a:rPr>
              <a:t>1</a:t>
            </a:r>
            <a:r>
              <a:t>];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   bag[numberOfEntries - </a:t>
            </a:r>
            <a:r>
              <a:rPr>
                <a:solidFill>
                  <a:srgbClr val="272AD8"/>
                </a:solidFill>
              </a:rPr>
              <a:t>1</a:t>
            </a:r>
            <a:r>
              <a:t>]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   numberOfEntries--;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} </a:t>
            </a:r>
            <a:r>
              <a:t>// end if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result;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remove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Methods That Remove Entries</a:t>
            </a:r>
          </a:p>
        </p:txBody>
      </p:sp>
      <p:sp>
        <p:nvSpPr>
          <p:cNvPr id="141" name="FIGURE 2-4 The array bag after a successful search for the string “Tia”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20623">
              <a:defRPr b="1" sz="2024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FIGURE 2-4 The array bag after a successful search for the string “Tia”</a:t>
            </a:r>
          </a:p>
        </p:txBody>
      </p:sp>
      <p:pic>
        <p:nvPicPr>
          <p:cNvPr id="142" name="A figure illustrates the array after a successful search.&#10;&#10;Picture 2" descr="A figure illustrates the array after a successful search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502" y="1258090"/>
            <a:ext cx="8429298" cy="36306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Methods That Remove Ent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Methods That Remove Entries</a:t>
            </a:r>
          </a:p>
        </p:txBody>
      </p:sp>
      <p:sp>
        <p:nvSpPr>
          <p:cNvPr id="145" name="Figure 2-5 Shifting entries to avoid a gap when removing an entr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66344">
              <a:defRPr b="1" sz="2243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Figure 2-5 Shifting entries to avoid a gap when removing an entry</a:t>
            </a:r>
          </a:p>
        </p:txBody>
      </p:sp>
      <p:pic>
        <p:nvPicPr>
          <p:cNvPr id="146" name="A figure illustrates the pre and post shifting of subsequent entries remove a gap in an array.&#10;&#10;Picture 1" descr="A figure illustrates the pre and post shifting of subsequent entries remove a gap in an array.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7413" y="1145455"/>
            <a:ext cx="6237974" cy="4567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Methods That Remove Entries</a:t>
            </a:r>
          </a:p>
        </p:txBody>
      </p:sp>
      <p:sp>
        <p:nvSpPr>
          <p:cNvPr id="151" name="FIGURE 2-6 Avoiding a gap in the array while removing an entr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66344">
              <a:defRPr b="1" sz="2243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FIGURE 2-6 Avoiding a gap in the array while removing an entry</a:t>
            </a:r>
          </a:p>
        </p:txBody>
      </p:sp>
      <p:pic>
        <p:nvPicPr>
          <p:cNvPr id="152" name="A figure illustrates the steps to avoid the gap in an array while removing an entry.&#10;&#10;Picture 1" descr="A figure illustrates the steps to avoid the gap in an array while removing an entry.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7473" y="1422864"/>
            <a:ext cx="5444255" cy="41609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Methods That Remove Entries</a:t>
            </a:r>
          </a:p>
        </p:txBody>
      </p:sp>
      <p:sp>
        <p:nvSpPr>
          <p:cNvPr id="155" name="Text Placeholder 2"/>
          <p:cNvSpPr txBox="1"/>
          <p:nvPr>
            <p:ph type="body" sz="quarter" idx="1"/>
          </p:nvPr>
        </p:nvSpPr>
        <p:spPr>
          <a:xfrm>
            <a:off x="457200" y="5747373"/>
            <a:ext cx="8229600" cy="537643"/>
          </a:xfrm>
          <a:prstGeom prst="rect">
            <a:avLst/>
          </a:prstGeom>
        </p:spPr>
        <p:txBody>
          <a:bodyPr/>
          <a:lstStyle/>
          <a:p>
            <a:pPr defTabSz="475487">
              <a:defRPr b="1" sz="228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private helper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removeEntry</a:t>
            </a:r>
          </a:p>
        </p:txBody>
      </p:sp>
      <p:sp>
        <p:nvSpPr>
          <p:cNvPr id="156" name="// Removes and returns the entry at a given index within the array bag.…"/>
          <p:cNvSpPr txBox="1"/>
          <p:nvPr/>
        </p:nvSpPr>
        <p:spPr>
          <a:xfrm>
            <a:off x="-98357" y="1450255"/>
            <a:ext cx="9520364" cy="374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Removes and returns the entry at a given index within the array bag.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If no such entry exists, returns null.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// Preconditions: 0 &lt;= givenIndex &lt; numberOfEntries;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               checkIntegrity has been called.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T removeEntry(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givenIndex)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	T result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(!isEmpty() &amp;&amp; (givenIndex &gt;= </a:t>
            </a:r>
            <a:r>
              <a:rPr>
                <a:solidFill>
                  <a:srgbClr val="272AD8"/>
                </a:solidFill>
              </a:rPr>
              <a:t>0</a:t>
            </a:r>
            <a:r>
              <a:t>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result = bag[givenIndex];                   </a:t>
            </a:r>
            <a:r>
              <a:rPr>
                <a:solidFill>
                  <a:srgbClr val="008400"/>
                </a:solidFill>
              </a:rPr>
              <a:t>// Entry to remove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bag[givenIndex] = bag[numberOfEntries - </a:t>
            </a:r>
            <a:r>
              <a:rPr>
                <a:solidFill>
                  <a:srgbClr val="272AD8"/>
                </a:solidFill>
              </a:rPr>
              <a:t>1</a:t>
            </a:r>
            <a:r>
              <a:t>]; </a:t>
            </a:r>
            <a:r>
              <a:rPr>
                <a:solidFill>
                  <a:srgbClr val="008400"/>
                </a:solidFill>
              </a:rPr>
              <a:t>// Replace entry with last entry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bag[numberOfEntries - </a:t>
            </a:r>
            <a:r>
              <a:rPr>
                <a:solidFill>
                  <a:srgbClr val="272AD8"/>
                </a:solidFill>
              </a:rPr>
              <a:t>1</a:t>
            </a:r>
            <a:r>
              <a:t>]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            </a:t>
            </a:r>
            <a:r>
              <a:rPr>
                <a:solidFill>
                  <a:srgbClr val="008400"/>
                </a:solidFill>
              </a:rPr>
              <a:t>// Remove last entry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numberOfEntries--;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} </a:t>
            </a:r>
            <a:r>
              <a:t>// end if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result;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removeEntry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/** Removes one occurrence of a given entry from this bag.…"/>
          <p:cNvSpPr txBox="1"/>
          <p:nvPr/>
        </p:nvSpPr>
        <p:spPr>
          <a:xfrm>
            <a:off x="191847" y="3362029"/>
            <a:ext cx="7956034" cy="260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/** Removes one occurrence of a given entry from this bag.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</a:t>
            </a:r>
            <a:r>
              <a:rPr b="1"/>
              <a:t>@param</a:t>
            </a:r>
            <a:r>
              <a:t> anEntry  The entry to be removed.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</a:t>
            </a:r>
            <a:r>
              <a:rPr b="1"/>
              <a:t>@return</a:t>
            </a:r>
            <a:r>
              <a:t>  True if the removal was successful, or false if not.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remove(T anEntry)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	checkIntegrity();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index = getIndexOf(anEntry);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T result = removeEntry(index);   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anEntry.equals(result);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remove   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5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Methods That Remove Entries</a:t>
            </a:r>
          </a:p>
        </p:txBody>
      </p:sp>
      <p:sp>
        <p:nvSpPr>
          <p:cNvPr id="160" name="Text Placeholder 2"/>
          <p:cNvSpPr txBox="1"/>
          <p:nvPr>
            <p:ph type="body" sz="quarter" idx="1"/>
          </p:nvPr>
        </p:nvSpPr>
        <p:spPr>
          <a:xfrm>
            <a:off x="443971" y="5892067"/>
            <a:ext cx="8229601" cy="537642"/>
          </a:xfrm>
          <a:prstGeom prst="rect">
            <a:avLst/>
          </a:prstGeom>
        </p:spPr>
        <p:txBody>
          <a:bodyPr/>
          <a:lstStyle/>
          <a:p>
            <a:pPr defTabSz="475487">
              <a:defRPr b="1" sz="228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revised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remove </a:t>
            </a:r>
            <a:r>
              <a:t>methods</a:t>
            </a:r>
          </a:p>
        </p:txBody>
      </p:sp>
      <p:sp>
        <p:nvSpPr>
          <p:cNvPr id="161" name="/** Removes one unspecified entry from this bag, if possible.…"/>
          <p:cNvSpPr txBox="1"/>
          <p:nvPr/>
        </p:nvSpPr>
        <p:spPr>
          <a:xfrm>
            <a:off x="272004" y="1051560"/>
            <a:ext cx="8414797" cy="237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/** Removes one unspecified entry from this bag, if possible.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Either the removed entry, if the removal was successful,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         or null otherwise.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T remove()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	checkIntegrity();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T result = removeEntry(numberOfEntries - </a:t>
            </a:r>
            <a:r>
              <a:rPr>
                <a:solidFill>
                  <a:srgbClr val="272AD8"/>
                </a:solidFill>
              </a:rPr>
              <a:t>1</a:t>
            </a:r>
            <a:r>
              <a:t>);		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result;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remove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162" name="Rounded Rectangle"/>
          <p:cNvSpPr/>
          <p:nvPr/>
        </p:nvSpPr>
        <p:spPr>
          <a:xfrm>
            <a:off x="2209800" y="4775200"/>
            <a:ext cx="2422724" cy="254514"/>
          </a:xfrm>
          <a:prstGeom prst="roundRect">
            <a:avLst>
              <a:gd name="adj" fmla="val 50000"/>
            </a:avLst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1"/>
          <p:cNvSpPr txBox="1"/>
          <p:nvPr>
            <p:ph type="title"/>
          </p:nvPr>
        </p:nvSpPr>
        <p:spPr>
          <a:xfrm>
            <a:off x="443971" y="110360"/>
            <a:ext cx="8229601" cy="916857"/>
          </a:xfrm>
          <a:prstGeom prst="rect">
            <a:avLst/>
          </a:prstGeom>
        </p:spPr>
        <p:txBody>
          <a:bodyPr/>
          <a:lstStyle/>
          <a:p>
            <a:pPr/>
            <a:r>
              <a:t>Methods That Remove Entries</a:t>
            </a:r>
          </a:p>
        </p:txBody>
      </p:sp>
      <p:sp>
        <p:nvSpPr>
          <p:cNvPr id="165" name="Text Placeholder 2"/>
          <p:cNvSpPr txBox="1"/>
          <p:nvPr>
            <p:ph type="body" sz="quarter" idx="1"/>
          </p:nvPr>
        </p:nvSpPr>
        <p:spPr>
          <a:xfrm>
            <a:off x="457200" y="5867858"/>
            <a:ext cx="8229600" cy="556858"/>
          </a:xfrm>
          <a:prstGeom prst="rect">
            <a:avLst/>
          </a:prstGeom>
        </p:spPr>
        <p:txBody>
          <a:bodyPr/>
          <a:lstStyle/>
          <a:p>
            <a:pPr defTabSz="521208">
              <a:defRPr b="1" sz="250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Definition for the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getIndexOf</a:t>
            </a:r>
          </a:p>
        </p:txBody>
      </p:sp>
      <p:sp>
        <p:nvSpPr>
          <p:cNvPr id="166" name="// Locates a given entry within the array bag.…"/>
          <p:cNvSpPr txBox="1"/>
          <p:nvPr/>
        </p:nvSpPr>
        <p:spPr>
          <a:xfrm>
            <a:off x="200365" y="883282"/>
            <a:ext cx="7646663" cy="520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	</a:t>
            </a:r>
            <a:r>
              <a:t>// Locates a given entry within the array bag.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// Returns the index of the entry, if located, or -1 otherwise.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// Precondition: checkIntegrity has been called.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getIndexOf(T anEntry)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where = </a:t>
            </a:r>
            <a:r>
              <a:rPr>
                <a:solidFill>
                  <a:srgbClr val="272AD8"/>
                </a:solidFill>
              </a:rPr>
              <a:t>-1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found =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index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(!found &amp;&amp; (index &lt; numberOfEntries))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(anEntry.equals(bag[index]))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   found = </a:t>
            </a:r>
            <a:r>
              <a:rPr>
                <a:solidFill>
                  <a:srgbClr val="BA2DA2"/>
                </a:solidFill>
              </a:rPr>
              <a:t>true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   where = index;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} </a:t>
            </a:r>
            <a:r>
              <a:rPr>
                <a:solidFill>
                  <a:srgbClr val="008400"/>
                </a:solidFill>
              </a:rPr>
              <a:t>// end if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index++;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while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Assertion: If where &gt; -1, anEntry is in the array bag, and it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equals bag[where]; otherwise, anEntry is not in the array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where;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getIndexOf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UML for a fixed size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ArrayBag</a:t>
            </a:r>
            <a:r>
              <a:t> </a:t>
            </a:r>
          </a:p>
        </p:txBody>
      </p:sp>
      <p:sp>
        <p:nvSpPr>
          <p:cNvPr id="54" name="FIGURE 2-2 UML notation for the class ArrayBag, including the class’s data fields"/>
          <p:cNvSpPr txBox="1"/>
          <p:nvPr>
            <p:ph type="body" sz="quarter" idx="1"/>
          </p:nvPr>
        </p:nvSpPr>
        <p:spPr>
          <a:xfrm>
            <a:off x="228599" y="5831112"/>
            <a:ext cx="8839197" cy="598598"/>
          </a:xfrm>
          <a:prstGeom prst="rect">
            <a:avLst/>
          </a:prstGeom>
        </p:spPr>
        <p:txBody>
          <a:bodyPr/>
          <a:lstStyle/>
          <a:p>
            <a:pPr defTabSz="393192">
              <a:defRPr b="1" sz="1892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FIGURE 2-2 UML notation for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ArrayBag</a:t>
            </a:r>
            <a:r>
              <a:t>, including the class’s data fields</a:t>
            </a:r>
          </a:p>
        </p:txBody>
      </p:sp>
      <p:graphicFrame>
        <p:nvGraphicFramePr>
          <p:cNvPr id="55" name="Table"/>
          <p:cNvGraphicFramePr/>
          <p:nvPr/>
        </p:nvGraphicFramePr>
        <p:xfrm>
          <a:off x="1784349" y="1348655"/>
          <a:ext cx="5008034" cy="471113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982632"/>
              </a:tblGrid>
              <a:tr h="284887">
                <a:tc>
                  <a:txBody>
                    <a:bodyPr/>
                    <a:lstStyle/>
                    <a:p>
                      <a:pPr algn="ctr" defTabSz="457200">
                        <a:spcBef>
                          <a:spcPts val="300"/>
                        </a:spcBef>
                        <a:defRPr sz="1800"/>
                      </a:pPr>
                      <a:r>
                        <a:rPr b="1">
                          <a:solidFill>
                            <a:srgbClr val="2F2A2B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ArrayBag</a:t>
                      </a:r>
                    </a:p>
                  </a:txBody>
                  <a:tcPr marL="63500" marR="63500" marT="0" marB="0" anchor="t" anchorCtr="0" horzOverflow="overflow">
                    <a:lnL w="25400">
                      <a:solidFill>
                        <a:srgbClr val="2F2A2B"/>
                      </a:solidFill>
                      <a:miter lim="400000"/>
                    </a:lnL>
                    <a:lnR w="25400">
                      <a:solidFill>
                        <a:srgbClr val="2F2A2B"/>
                      </a:solidFill>
                      <a:miter lim="400000"/>
                    </a:lnR>
                    <a:lnT w="25400">
                      <a:solidFill>
                        <a:srgbClr val="2F2A2B"/>
                      </a:solidFill>
                      <a:miter lim="400000"/>
                    </a:lnT>
                    <a:lnB w="25400">
                      <a:solidFill>
                        <a:srgbClr val="2F2A2B"/>
                      </a:solidFill>
                      <a:miter lim="400000"/>
                    </a:lnB>
                    <a:noFill/>
                  </a:tcPr>
                </a:tc>
              </a:tr>
              <a:tr h="942015">
                <a:tc>
                  <a:txBody>
                    <a:bodyPr/>
                    <a:lstStyle/>
                    <a:p>
                      <a:pPr marL="40640" algn="l" defTabSz="457200">
                        <a:spcBef>
                          <a:spcPts val="300"/>
                        </a:spcBef>
                        <a:defRPr b="1" sz="1800">
                          <a:solidFill>
                            <a:srgbClr val="2F2A2B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defRPr>
                      </a:pPr>
                      <a:r>
                        <a:t>-bag: T[]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40640" algn="l" defTabSz="457200">
                        <a:spcBef>
                          <a:spcPts val="300"/>
                        </a:spcBef>
                        <a:defRPr b="1" sz="1800">
                          <a:solidFill>
                            <a:srgbClr val="2F2A2B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defRPr>
                      </a:pPr>
                      <a:r>
                        <a:t>-numberOfEntries: integer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40640" algn="l" defTabSz="457200">
                        <a:spcBef>
                          <a:spcPts val="300"/>
                        </a:spcBef>
                        <a:defRPr b="1" sz="1800">
                          <a:solidFill>
                            <a:srgbClr val="2F2A2B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defRPr>
                      </a:pPr>
                      <a:r>
                        <a:t>-DEFAULT_CAPACITY: integer</a:t>
                      </a:r>
                    </a:p>
                  </a:txBody>
                  <a:tcPr marL="63500" marR="63500" marT="0" marB="0" anchor="t" anchorCtr="0" horzOverflow="overflow">
                    <a:lnL w="25400">
                      <a:solidFill>
                        <a:srgbClr val="2F2A2B"/>
                      </a:solidFill>
                      <a:miter lim="400000"/>
                    </a:lnL>
                    <a:lnR w="25400">
                      <a:solidFill>
                        <a:srgbClr val="2F2A2B"/>
                      </a:solidFill>
                      <a:miter lim="400000"/>
                    </a:lnR>
                    <a:lnT w="25400">
                      <a:solidFill>
                        <a:srgbClr val="2F2A2B"/>
                      </a:solidFill>
                      <a:miter lim="400000"/>
                    </a:lnT>
                    <a:lnB w="25400">
                      <a:solidFill>
                        <a:srgbClr val="2F2A2B"/>
                      </a:solidFill>
                      <a:miter lim="400000"/>
                    </a:lnB>
                    <a:noFill/>
                  </a:tcPr>
                </a:tc>
              </a:tr>
              <a:tr h="2394875">
                <a:tc>
                  <a:txBody>
                    <a:bodyPr/>
                    <a:lstStyle/>
                    <a:p>
                      <a:pPr marL="37465" algn="l" defTabSz="457200">
                        <a:spcBef>
                          <a:spcPts val="300"/>
                        </a:spcBef>
                        <a:defRPr b="1" sz="1800">
                          <a:solidFill>
                            <a:srgbClr val="2F2A2B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defRPr>
                      </a:pPr>
                      <a:r>
                        <a:t>+getCurrentSize(): integer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37465" algn="l" defTabSz="457200">
                        <a:spcBef>
                          <a:spcPts val="300"/>
                        </a:spcBef>
                        <a:defRPr b="1" sz="1800">
                          <a:solidFill>
                            <a:srgbClr val="2F2A2B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defRPr>
                      </a:pPr>
                      <a:r>
                        <a:t>+isEmpty(): boolean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37465" algn="l" defTabSz="457200">
                        <a:spcBef>
                          <a:spcPts val="300"/>
                        </a:spcBef>
                        <a:defRPr b="1" sz="1800">
                          <a:solidFill>
                            <a:srgbClr val="2F2A2B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defRPr>
                      </a:pPr>
                      <a:r>
                        <a:t>+add(newEntry: T): boolean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37465" algn="l" defTabSz="457200">
                        <a:spcBef>
                          <a:spcPts val="300"/>
                        </a:spcBef>
                        <a:defRPr b="1" sz="1800">
                          <a:solidFill>
                            <a:srgbClr val="2F2A2B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defRPr>
                      </a:pPr>
                      <a:r>
                        <a:t>+remove(): T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37465" algn="l" defTabSz="457200">
                        <a:spcBef>
                          <a:spcPts val="300"/>
                        </a:spcBef>
                        <a:defRPr b="1" sz="1800">
                          <a:solidFill>
                            <a:srgbClr val="2F2A2B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defRPr>
                      </a:pPr>
                      <a:r>
                        <a:t>+remove(anEntry: T): boolean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37465" algn="l" defTabSz="457200">
                        <a:spcBef>
                          <a:spcPts val="300"/>
                        </a:spcBef>
                        <a:defRPr b="1" sz="1800">
                          <a:solidFill>
                            <a:srgbClr val="2F2A2B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defRPr>
                      </a:pPr>
                      <a:r>
                        <a:t>+clear(): void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37465" algn="l" defTabSz="457200">
                        <a:spcBef>
                          <a:spcPts val="300"/>
                        </a:spcBef>
                        <a:defRPr b="1" sz="1800">
                          <a:solidFill>
                            <a:srgbClr val="2F2A2B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defRPr>
                      </a:pPr>
                      <a:r>
                        <a:t>+getFrequencyOf(anEntry: T): integer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37465" algn="l" defTabSz="457200">
                        <a:spcBef>
                          <a:spcPts val="300"/>
                        </a:spcBef>
                        <a:defRPr b="1" sz="1800">
                          <a:solidFill>
                            <a:srgbClr val="2F2A2B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defRPr>
                      </a:pPr>
                      <a:r>
                        <a:t>+contains(anEntry: T): boolean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37465" algn="l" defTabSz="457200">
                        <a:spcBef>
                          <a:spcPts val="300"/>
                        </a:spcBef>
                        <a:defRPr b="1" sz="1800">
                          <a:solidFill>
                            <a:srgbClr val="2F2A2B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defRPr>
                      </a:pPr>
                      <a:r>
                        <a:t>+toArray(): T[]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37465" algn="l" defTabSz="457200">
                        <a:spcBef>
                          <a:spcPts val="300"/>
                        </a:spcBef>
                        <a:defRPr b="1" sz="1800">
                          <a:solidFill>
                            <a:srgbClr val="2F2A2B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defRPr>
                      </a:pPr>
                      <a:r>
                        <a:t>–isArrayFull(): boolean</a:t>
                      </a:r>
                    </a:p>
                  </a:txBody>
                  <a:tcPr marL="63500" marR="63500" marT="0" marB="0" anchor="t" anchorCtr="0" horzOverflow="overflow">
                    <a:lnL w="25400">
                      <a:solidFill>
                        <a:srgbClr val="2F2A2B"/>
                      </a:solidFill>
                      <a:miter lim="400000"/>
                    </a:lnL>
                    <a:lnR w="25400">
                      <a:solidFill>
                        <a:srgbClr val="2F2A2B"/>
                      </a:solidFill>
                      <a:miter lim="400000"/>
                    </a:lnR>
                    <a:lnT w="25400">
                      <a:solidFill>
                        <a:srgbClr val="2F2A2B"/>
                      </a:solidFill>
                      <a:miter lim="400000"/>
                    </a:lnT>
                    <a:lnB w="25400">
                      <a:solidFill>
                        <a:srgbClr val="2F2A2B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Revised Methods</a:t>
            </a:r>
          </a:p>
        </p:txBody>
      </p:sp>
      <p:sp>
        <p:nvSpPr>
          <p:cNvPr id="169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21208">
              <a:defRPr b="1" sz="250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Revised definition for the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contains</a:t>
            </a:r>
          </a:p>
        </p:txBody>
      </p:sp>
      <p:sp>
        <p:nvSpPr>
          <p:cNvPr id="170" name="public boolean contains(T anEntry)…"/>
          <p:cNvSpPr txBox="1"/>
          <p:nvPr/>
        </p:nvSpPr>
        <p:spPr>
          <a:xfrm>
            <a:off x="609350" y="2166196"/>
            <a:ext cx="6911465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contains(T anEntry)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checkIntegrity();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getIndexOf(anEntry) &gt; </a:t>
            </a:r>
            <a:r>
              <a:rPr>
                <a:solidFill>
                  <a:srgbClr val="272AD8"/>
                </a:solidFill>
              </a:rPr>
              <a:t>-1</a:t>
            </a:r>
            <a:r>
              <a:t>; </a:t>
            </a:r>
            <a:r>
              <a:rPr>
                <a:solidFill>
                  <a:srgbClr val="008400"/>
                </a:solidFill>
              </a:rPr>
              <a:t>// or &gt;= 0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contains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Resizing an Array</a:t>
            </a:r>
          </a:p>
        </p:txBody>
      </p:sp>
      <p:sp>
        <p:nvSpPr>
          <p:cNvPr id="173" name="FIGURE 2-7 Resizing an array copies its contents to a larger second arra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11479">
              <a:defRPr b="1" sz="1979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FIGURE 2-7 Resizing an array copies its contents to a larger second array</a:t>
            </a:r>
          </a:p>
        </p:txBody>
      </p:sp>
      <p:pic>
        <p:nvPicPr>
          <p:cNvPr id="174" name="A figure illustrates the process while resizing an array.&#10;&#10;Picture 1" descr="A figure illustrates the process while resizing an array.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2816351"/>
            <a:ext cx="8534400" cy="12252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Steps to Resize an Array (Part 1)</a:t>
            </a:r>
          </a:p>
        </p:txBody>
      </p:sp>
      <p:sp>
        <p:nvSpPr>
          <p:cNvPr id="177" name="FIGURE 2-8 Resizing an arra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9495">
              <a:defRPr b="1" sz="2596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FIGURE 2-8 Resizing an array</a:t>
            </a:r>
          </a:p>
        </p:txBody>
      </p:sp>
      <p:pic>
        <p:nvPicPr>
          <p:cNvPr id="178" name="A figure illustrates the process involved in resizing an array.  An Array&#10;&#10;Picture 1" descr="A figure illustrates the process involved in resizing an array.  An Array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0867" y="1445043"/>
            <a:ext cx="5335988" cy="697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A figure illustrates the process involved in resizing an array. Two references to the same array&#10;&#10;Picture 1" descr="A figure illustrates the process involved in resizing an array. Two references to the same array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0867" y="2362960"/>
            <a:ext cx="5335988" cy="1471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A figure illustrates the process involved in resizing an array. The original array variable now references a new larger array.&#10;&#10;Picture 1" descr="A figure illustrates the process involved in resizing an array. The original array variable now references a new larger array.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3451" y="4018080"/>
            <a:ext cx="8249549" cy="15261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Steps to Resize an Array (Part 2)</a:t>
            </a:r>
          </a:p>
        </p:txBody>
      </p:sp>
      <p:sp>
        <p:nvSpPr>
          <p:cNvPr id="183" name="FIGURE 2-8 Resizing an arra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9495">
              <a:defRPr b="1" sz="2596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FIGURE 2-8 Resizing an array</a:t>
            </a:r>
          </a:p>
        </p:txBody>
      </p:sp>
      <p:pic>
        <p:nvPicPr>
          <p:cNvPr id="184" name="A figure illustrates the process involved in resizing an array. The entries in the original array are copied to the new array&#10;&#10;Picture 1" descr="A figure illustrates the process involved in resizing an array. The entries in the original array are copied to the new array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0867" y="1926813"/>
            <a:ext cx="8162133" cy="1509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A figure illustrates the process involved in resizing an array. The original array is discarded&#10;&#10;Picture 1" descr="A figure illustrates the process involved in resizing an array. The original array is discarded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280" y="3630641"/>
            <a:ext cx="8230720" cy="1522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sizing Using Arrays.copyO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Resizing Using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Arrays.copyOf</a:t>
            </a:r>
          </a:p>
        </p:txBody>
      </p:sp>
      <p:sp>
        <p:nvSpPr>
          <p:cNvPr id="188" name="FIGURE 2-9 Alternative steps to resize an arra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9495">
              <a:defRPr b="1" sz="2596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FIGURE 2-9 Alternative steps to resize an array</a:t>
            </a:r>
          </a:p>
        </p:txBody>
      </p:sp>
      <p:pic>
        <p:nvPicPr>
          <p:cNvPr id="189" name="A figure illustrates the effect of a statement.&#10;&#10;Picture 1" descr="A figure illustrates the effect of a statement.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1645920"/>
            <a:ext cx="8534400" cy="35661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New Implementation of a Bag</a:t>
            </a:r>
          </a:p>
        </p:txBody>
      </p:sp>
      <p:sp>
        <p:nvSpPr>
          <p:cNvPr id="194" name="Text Placeholder 2"/>
          <p:cNvSpPr txBox="1"/>
          <p:nvPr>
            <p:ph type="body" sz="quarter" idx="1"/>
          </p:nvPr>
        </p:nvSpPr>
        <p:spPr>
          <a:xfrm>
            <a:off x="457200" y="5834523"/>
            <a:ext cx="8229600" cy="556858"/>
          </a:xfrm>
          <a:prstGeom prst="rect">
            <a:avLst/>
          </a:prstGeom>
        </p:spPr>
        <p:txBody>
          <a:bodyPr/>
          <a:lstStyle/>
          <a:p>
            <a:pPr defTabSz="521208">
              <a:defRPr b="1" sz="250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Revised definition of 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add</a:t>
            </a:r>
          </a:p>
        </p:txBody>
      </p:sp>
      <p:sp>
        <p:nvSpPr>
          <p:cNvPr id="195" name="/** Adds a new entry to this bag.…"/>
          <p:cNvSpPr txBox="1"/>
          <p:nvPr/>
        </p:nvSpPr>
        <p:spPr>
          <a:xfrm>
            <a:off x="130391" y="1145455"/>
            <a:ext cx="8700639" cy="465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Adds a new entry to this bag.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@param</a:t>
            </a:r>
            <a:r>
              <a:t> newEntry  The object to be added as a new entry.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True. 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add(T newEntry)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checkIntegrity();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result = </a:t>
            </a:r>
            <a:r>
              <a:rPr>
                <a:solidFill>
                  <a:srgbClr val="BA2DA2"/>
                </a:solidFill>
              </a:rPr>
              <a:t>true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(isArrayFull())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   doubleCapacity();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if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bag[numberOfEntries] = newEntry;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numberOfEntries++;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</a:t>
            </a:r>
            <a:r>
              <a:rPr>
                <a:solidFill>
                  <a:srgbClr val="BA2DA2"/>
                </a:solidFill>
              </a:rPr>
              <a:t>true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add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New Implementation of a Bag</a:t>
            </a:r>
          </a:p>
        </p:txBody>
      </p:sp>
      <p:sp>
        <p:nvSpPr>
          <p:cNvPr id="198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21208">
              <a:defRPr b="1" sz="250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methods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checkCapacity</a:t>
            </a:r>
            <a:r>
              <a:t> and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doubleCapacity</a:t>
            </a:r>
          </a:p>
        </p:txBody>
      </p:sp>
      <p:sp>
        <p:nvSpPr>
          <p:cNvPr id="199" name="// Throws an exception if the client requests a capacity that is too large.…"/>
          <p:cNvSpPr txBox="1"/>
          <p:nvPr/>
        </p:nvSpPr>
        <p:spPr>
          <a:xfrm>
            <a:off x="20530" y="1333687"/>
            <a:ext cx="9102940" cy="420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Throws an exception if the client requests a capacity that is too large.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checkCapacity(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capacity)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(capacity &gt; MAX_CAPACITY)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D12F1B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 </a:t>
            </a:r>
            <a:r>
              <a:rPr>
                <a:solidFill>
                  <a:srgbClr val="BA2DA2"/>
                </a:solidFill>
              </a:rPr>
              <a:t>throw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BA2DA2"/>
                </a:solidFill>
              </a:rPr>
              <a:t>new</a:t>
            </a:r>
            <a:r>
              <a:rPr>
                <a:solidFill>
                  <a:srgbClr val="000000"/>
                </a:solidFill>
              </a:rPr>
              <a:t> IllegalStateException(</a:t>
            </a:r>
            <a:r>
              <a:t>"Attempt to create a bag whose "</a:t>
            </a:r>
            <a:r>
              <a:rPr>
                <a:solidFill>
                  <a:srgbClr val="000000"/>
                </a:solidFill>
              </a:rPr>
              <a:t> +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                                </a:t>
            </a:r>
            <a:r>
              <a:rPr>
                <a:solidFill>
                  <a:srgbClr val="D12F1B"/>
                </a:solidFill>
              </a:rPr>
              <a:t>"capacity exeeds allowed "</a:t>
            </a:r>
            <a:r>
              <a:t> +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                                   </a:t>
            </a:r>
            <a:r>
              <a:rPr>
                <a:solidFill>
                  <a:srgbClr val="D12F1B"/>
                </a:solidFill>
              </a:rPr>
              <a:t>"maximum of "</a:t>
            </a:r>
            <a:r>
              <a:t> + MAX_CAPACITY);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checkCapacity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Doubles the size of the array bag.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Precondition: checkIntegrity has been called.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doubleCapacity()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newLength = </a:t>
            </a:r>
            <a:r>
              <a:rPr>
                <a:solidFill>
                  <a:srgbClr val="272AD8"/>
                </a:solidFill>
              </a:rPr>
              <a:t>2</a:t>
            </a:r>
            <a:r>
              <a:t> * bag.length;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checkCapacity(newLength);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bag = Arrays.copyOf(bag, newLength);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doubleCapacity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Pros and Cons of  Using an Array</a:t>
            </a:r>
          </a:p>
        </p:txBody>
      </p:sp>
      <p:sp>
        <p:nvSpPr>
          <p:cNvPr id="202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Adding an entry to the bag is fast</a:t>
            </a:r>
          </a:p>
          <a:p>
            <a:pPr/>
            <a:r>
              <a:t>Removing an unspecified entry is fast</a:t>
            </a:r>
          </a:p>
          <a:p>
            <a:pPr/>
            <a:r>
              <a:t>Removing a particular entry requires time to locate the entry</a:t>
            </a:r>
          </a:p>
          <a:p>
            <a:pPr/>
            <a:r>
              <a:t>Increasing the size of the array requires time to copy its entries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End</a:t>
            </a:r>
          </a:p>
        </p:txBody>
      </p:sp>
      <p:sp>
        <p:nvSpPr>
          <p:cNvPr id="205" name="Subtitle 2"/>
          <p:cNvSpPr txBox="1"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Chapter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ArrayBag</a:t>
            </a:r>
            <a:r>
              <a:t> (Part 1)</a:t>
            </a:r>
          </a:p>
        </p:txBody>
      </p:sp>
      <p:sp>
        <p:nvSpPr>
          <p:cNvPr id="58" name="Text Placeholder 2"/>
          <p:cNvSpPr txBox="1"/>
          <p:nvPr>
            <p:ph type="body" sz="quarter" idx="1"/>
          </p:nvPr>
        </p:nvSpPr>
        <p:spPr>
          <a:xfrm>
            <a:off x="457200" y="6033553"/>
            <a:ext cx="8229600" cy="561256"/>
          </a:xfrm>
          <a:prstGeom prst="rect">
            <a:avLst/>
          </a:prstGeom>
        </p:spPr>
        <p:txBody>
          <a:bodyPr/>
          <a:lstStyle/>
          <a:p>
            <a:pPr defTabSz="521208">
              <a:defRPr b="1" sz="250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LISTING 2-1 An outline of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ArrayBag</a:t>
            </a:r>
          </a:p>
        </p:txBody>
      </p:sp>
      <p:sp>
        <p:nvSpPr>
          <p:cNvPr id="59" name="/**A class of bags whose entries are stored in a fixed-size array.…"/>
          <p:cNvSpPr txBox="1"/>
          <p:nvPr/>
        </p:nvSpPr>
        <p:spPr>
          <a:xfrm>
            <a:off x="457200" y="951230"/>
            <a:ext cx="7753708" cy="5870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/**A class of bags whose entries are stored in a fixed-size array.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INITIAL, INCOMPLETE DEFINITION; no security checks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final</a:t>
            </a:r>
            <a:r>
              <a:t> </a:t>
            </a:r>
            <a:r>
              <a:rPr>
                <a:solidFill>
                  <a:srgbClr val="BA2DA2"/>
                </a:solidFill>
              </a:rPr>
              <a:t>class</a:t>
            </a:r>
            <a:r>
              <a:t> ArrayBag&lt;T&gt; </a:t>
            </a:r>
            <a:r>
              <a:rPr>
                <a:solidFill>
                  <a:srgbClr val="BA2DA2"/>
                </a:solidFill>
              </a:rPr>
              <a:t>implements</a:t>
            </a:r>
            <a:r>
              <a:t> BagInterface&lt;T&gt;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final</a:t>
            </a:r>
            <a:r>
              <a:t> T[] bag;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numberOfEntries;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final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DEFAULT_CAPACITY = </a:t>
            </a:r>
            <a:r>
              <a:rPr>
                <a:solidFill>
                  <a:srgbClr val="272AD8"/>
                </a:solidFill>
              </a:rPr>
              <a:t>25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/** Creates an empty bag whose initial capacity is 25.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ArrayBag()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this</a:t>
            </a:r>
            <a:r>
              <a:t>(DEFAULT_CAPACITY);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default constructor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/** Creates an empty bag having a given initial capacity.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@param</a:t>
            </a:r>
            <a:r>
              <a:t> desiredCapacity  The integer capacity desired.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ArrayBag(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desiredCapacity)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The cast is safe because the new array contains null entries.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@SuppressWarnings(</a:t>
            </a:r>
            <a:r>
              <a:rPr>
                <a:solidFill>
                  <a:srgbClr val="D12F1B"/>
                </a:solidFill>
              </a:rPr>
              <a:t>"unchecked"</a:t>
            </a:r>
            <a:r>
              <a:t>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T[] tempBag = (T[])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Object[desiredCapacity]; </a:t>
            </a:r>
            <a:r>
              <a:rPr>
                <a:solidFill>
                  <a:srgbClr val="008400"/>
                </a:solidFill>
              </a:rPr>
              <a:t>// Unchecked cast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bag = tempBag;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numberOfEntries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constructor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 txBox="1"/>
          <p:nvPr>
            <p:ph type="title"/>
          </p:nvPr>
        </p:nvSpPr>
        <p:spPr>
          <a:xfrm>
            <a:off x="457200" y="220133"/>
            <a:ext cx="8229600" cy="916857"/>
          </a:xfrm>
          <a:prstGeom prst="rect">
            <a:avLst/>
          </a:prstGeom>
        </p:spPr>
        <p:txBody>
          <a:bodyPr/>
          <a:lstStyle/>
          <a:p>
            <a:pPr/>
            <a:r>
              <a:t>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ArrayBag</a:t>
            </a:r>
            <a:r>
              <a:t> (Part 2)</a:t>
            </a:r>
          </a:p>
        </p:txBody>
      </p:sp>
      <p:sp>
        <p:nvSpPr>
          <p:cNvPr id="62" name="Text Placeholder 2"/>
          <p:cNvSpPr txBox="1"/>
          <p:nvPr>
            <p:ph type="body" sz="quarter" idx="1"/>
          </p:nvPr>
        </p:nvSpPr>
        <p:spPr>
          <a:xfrm>
            <a:off x="457200" y="5868453"/>
            <a:ext cx="8229600" cy="561256"/>
          </a:xfrm>
          <a:prstGeom prst="rect">
            <a:avLst/>
          </a:prstGeom>
        </p:spPr>
        <p:txBody>
          <a:bodyPr/>
          <a:lstStyle/>
          <a:p>
            <a:pPr defTabSz="521208">
              <a:defRPr b="1" sz="250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LISTING 2-1 An outline of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ArrayBag</a:t>
            </a:r>
          </a:p>
        </p:txBody>
      </p:sp>
      <p:sp>
        <p:nvSpPr>
          <p:cNvPr id="63" name="/** Adds a new entry to this bag.…"/>
          <p:cNvSpPr txBox="1"/>
          <p:nvPr/>
        </p:nvSpPr>
        <p:spPr>
          <a:xfrm>
            <a:off x="457200" y="951230"/>
            <a:ext cx="8074842" cy="565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/** Adds a new entry to this bag.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@param</a:t>
            </a:r>
            <a:r>
              <a:t> newEntry  The object to be added as a new entry.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True if the addition is successful, or false if not.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add(T newEntry)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</a:t>
            </a:r>
            <a:r>
              <a:t>// To be defined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add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/** Retrieves all entries that are in this bag.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A newly allocated array of all the entries in this bag.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T[] toArray()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</a:t>
            </a:r>
            <a:r>
              <a:t>// To be defined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toArray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Returns true if the array bag is full, or false if not.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isArrayFull()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</a:t>
            </a:r>
            <a:r>
              <a:t>// To be defined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isArrayFull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ArrayBag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31520">
              <a:defRPr sz="3520"/>
            </a:pPr>
            <a:r>
              <a:t>Adding to a fixed-size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ArrayBag</a:t>
            </a:r>
            <a:r>
              <a:t> (Part 1)</a:t>
            </a:r>
          </a:p>
        </p:txBody>
      </p:sp>
      <p:sp>
        <p:nvSpPr>
          <p:cNvPr id="66" name="FIGURE 2-3 Adding entries to an array that represents a bag, whose capacity is six, until it becomes full"/>
          <p:cNvSpPr txBox="1"/>
          <p:nvPr>
            <p:ph type="body" sz="quarter" idx="1"/>
          </p:nvPr>
        </p:nvSpPr>
        <p:spPr>
          <a:xfrm>
            <a:off x="457200" y="5562893"/>
            <a:ext cx="8229600" cy="722124"/>
          </a:xfrm>
          <a:prstGeom prst="rect">
            <a:avLst/>
          </a:prstGeom>
        </p:spPr>
        <p:txBody>
          <a:bodyPr/>
          <a:lstStyle>
            <a:lvl1pPr defTabSz="384047">
              <a:defRPr b="1" sz="184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FIGURE 2-3 Adding entries to an array that represents a bag, whose capacity is six, until it becomes full</a:t>
            </a:r>
          </a:p>
        </p:txBody>
      </p:sp>
      <p:pic>
        <p:nvPicPr>
          <p:cNvPr id="67" name="A figure illustrates Adding entries to an array that represents a bag, whose capacity is 6, until it becomes full.&#10;&#10;Picture 2" descr="A figure illustrates Adding entries to an array that represents a bag, whose capacity is 6, until it becomes full.Picture 2"/>
          <p:cNvPicPr>
            <a:picLocks noChangeAspect="1"/>
          </p:cNvPicPr>
          <p:nvPr/>
        </p:nvPicPr>
        <p:blipFill>
          <a:blip r:embed="rId2">
            <a:extLst/>
          </a:blip>
          <a:srcRect l="0" t="0" r="0" b="44321"/>
          <a:stretch>
            <a:fillRect/>
          </a:stretch>
        </p:blipFill>
        <p:spPr>
          <a:xfrm>
            <a:off x="699771" y="1145455"/>
            <a:ext cx="7621672" cy="40775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31520">
              <a:defRPr sz="3520"/>
            </a:pPr>
            <a:r>
              <a:t>Adding to a fixed-size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ArrayBag</a:t>
            </a:r>
            <a:r>
              <a:t> (Part 2)</a:t>
            </a:r>
          </a:p>
        </p:txBody>
      </p:sp>
      <p:sp>
        <p:nvSpPr>
          <p:cNvPr id="70" name="FIGURE 2-3 Adding entries to an array that represents a bag, whose capacity is six, until it becomes full"/>
          <p:cNvSpPr txBox="1"/>
          <p:nvPr>
            <p:ph type="body" sz="quarter" idx="1"/>
          </p:nvPr>
        </p:nvSpPr>
        <p:spPr>
          <a:xfrm>
            <a:off x="457200" y="5562893"/>
            <a:ext cx="8229600" cy="722124"/>
          </a:xfrm>
          <a:prstGeom prst="rect">
            <a:avLst/>
          </a:prstGeom>
        </p:spPr>
        <p:txBody>
          <a:bodyPr/>
          <a:lstStyle>
            <a:lvl1pPr defTabSz="384047">
              <a:defRPr b="1" sz="184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FIGURE 2-3 Adding entries to an array that represents a bag, whose capacity is six, until it becomes full</a:t>
            </a:r>
          </a:p>
        </p:txBody>
      </p:sp>
      <p:pic>
        <p:nvPicPr>
          <p:cNvPr id="71" name="A figure illustrates Adding entries to an array that represents a bag, whose capacity is 6, until it becomes full.&#10;&#10;Picture 2" descr="A figure illustrates Adding entries to an array that represents a bag, whose capacity is 6, until it becomes full.Picture 2"/>
          <p:cNvPicPr>
            <a:picLocks noChangeAspect="1"/>
          </p:cNvPicPr>
          <p:nvPr/>
        </p:nvPicPr>
        <p:blipFill>
          <a:blip r:embed="rId2">
            <a:extLst/>
          </a:blip>
          <a:srcRect l="0" t="55378" r="3110" b="0"/>
          <a:stretch>
            <a:fillRect/>
          </a:stretch>
        </p:blipFill>
        <p:spPr>
          <a:xfrm>
            <a:off x="903103" y="1628056"/>
            <a:ext cx="7384606" cy="32677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Fixed-Size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ArrayBag</a:t>
            </a:r>
          </a:p>
        </p:txBody>
      </p:sp>
      <p:sp>
        <p:nvSpPr>
          <p:cNvPr id="74" name="Text Placeholder 2"/>
          <p:cNvSpPr txBox="1"/>
          <p:nvPr>
            <p:ph type="body" sz="quarter" idx="1"/>
          </p:nvPr>
        </p:nvSpPr>
        <p:spPr>
          <a:xfrm>
            <a:off x="443971" y="5865812"/>
            <a:ext cx="8229601" cy="528876"/>
          </a:xfrm>
          <a:prstGeom prst="rect">
            <a:avLst/>
          </a:prstGeom>
        </p:spPr>
        <p:txBody>
          <a:bodyPr/>
          <a:lstStyle/>
          <a:p>
            <a:pPr defTabSz="475487">
              <a:defRPr b="1" sz="228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add</a:t>
            </a:r>
          </a:p>
        </p:txBody>
      </p:sp>
      <p:sp>
        <p:nvSpPr>
          <p:cNvPr id="75" name="/** Adds a new entry to this bag.…"/>
          <p:cNvSpPr txBox="1"/>
          <p:nvPr/>
        </p:nvSpPr>
        <p:spPr>
          <a:xfrm>
            <a:off x="-61299" y="1090929"/>
            <a:ext cx="9491656" cy="4917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/** Adds a new entry to this bag.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	    </a:t>
            </a:r>
            <a:r>
              <a:rPr b="1"/>
              <a:t>@param</a:t>
            </a:r>
            <a:r>
              <a:t> newEntry  the object to be added as a new entry.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	    </a:t>
            </a:r>
            <a:r>
              <a:rPr b="1"/>
              <a:t>@return</a:t>
            </a:r>
            <a:r>
              <a:t>  True if the addition is successful, or false if not.*/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add(T newEntry)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result = </a:t>
            </a:r>
            <a:r>
              <a:rPr>
                <a:solidFill>
                  <a:srgbClr val="BA2DA2"/>
                </a:solidFill>
              </a:rPr>
              <a:t>true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(isArrayFull())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	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			result =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		}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</a:t>
            </a:r>
            <a:r>
              <a:t>else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{  </a:t>
            </a:r>
            <a:r>
              <a:t>// Assertion: result is true here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			bag[numberOfEntries] = newEntry;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			numberOfEntries++;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} </a:t>
            </a:r>
            <a:r>
              <a:t>// end if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result;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7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add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Fixed-Size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ArrayBag</a:t>
            </a:r>
          </a:p>
        </p:txBody>
      </p:sp>
      <p:sp>
        <p:nvSpPr>
          <p:cNvPr id="78" name="Text Placeholder 5"/>
          <p:cNvSpPr txBox="1"/>
          <p:nvPr>
            <p:ph type="body" sz="quarter" idx="1"/>
          </p:nvPr>
        </p:nvSpPr>
        <p:spPr>
          <a:xfrm>
            <a:off x="457200" y="5698257"/>
            <a:ext cx="8229600" cy="586759"/>
          </a:xfrm>
          <a:prstGeom prst="rect">
            <a:avLst/>
          </a:prstGeom>
        </p:spPr>
        <p:txBody>
          <a:bodyPr/>
          <a:lstStyle/>
          <a:p>
            <a:pPr defTabSz="539495">
              <a:defRPr b="1" sz="2596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Method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isFull</a:t>
            </a:r>
          </a:p>
        </p:txBody>
      </p:sp>
      <p:sp>
        <p:nvSpPr>
          <p:cNvPr id="79" name="// Returns true if this bag is full, or false if not.…"/>
          <p:cNvSpPr txBox="1"/>
          <p:nvPr/>
        </p:nvSpPr>
        <p:spPr>
          <a:xfrm>
            <a:off x="577473" y="1145455"/>
            <a:ext cx="7461981" cy="170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// Returns true if this bag is full, or false if not.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isArrayFull()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numberOfEntries &gt;= bag.length;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isArrayFull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