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Arial"/>
      </a:defRPr>
    </a:lvl1pPr>
    <a:lvl2pPr indent="228600" defTabSz="457200" latinLnBrk="0">
      <a:defRPr sz="1200">
        <a:latin typeface="+mn-lt"/>
        <a:ea typeface="+mn-ea"/>
        <a:cs typeface="+mn-cs"/>
        <a:sym typeface="Arial"/>
      </a:defRPr>
    </a:lvl2pPr>
    <a:lvl3pPr indent="457200" defTabSz="457200" latinLnBrk="0">
      <a:defRPr sz="1200">
        <a:latin typeface="+mn-lt"/>
        <a:ea typeface="+mn-ea"/>
        <a:cs typeface="+mn-cs"/>
        <a:sym typeface="Arial"/>
      </a:defRPr>
    </a:lvl3pPr>
    <a:lvl4pPr indent="685800" defTabSz="457200" latinLnBrk="0">
      <a:defRPr sz="1200">
        <a:latin typeface="+mn-lt"/>
        <a:ea typeface="+mn-ea"/>
        <a:cs typeface="+mn-cs"/>
        <a:sym typeface="Arial"/>
      </a:defRPr>
    </a:lvl4pPr>
    <a:lvl5pPr indent="914400" defTabSz="457200" latinLnBrk="0">
      <a:defRPr sz="1200">
        <a:latin typeface="+mn-lt"/>
        <a:ea typeface="+mn-ea"/>
        <a:cs typeface="+mn-cs"/>
        <a:sym typeface="Arial"/>
      </a:defRPr>
    </a:lvl5pPr>
    <a:lvl6pPr indent="1143000" defTabSz="457200" latinLnBrk="0">
      <a:defRPr sz="1200">
        <a:latin typeface="+mn-lt"/>
        <a:ea typeface="+mn-ea"/>
        <a:cs typeface="+mn-cs"/>
        <a:sym typeface="Arial"/>
      </a:defRPr>
    </a:lvl6pPr>
    <a:lvl7pPr indent="1371600" defTabSz="457200" latinLnBrk="0">
      <a:defRPr sz="1200">
        <a:latin typeface="+mn-lt"/>
        <a:ea typeface="+mn-ea"/>
        <a:cs typeface="+mn-cs"/>
        <a:sym typeface="Arial"/>
      </a:defRPr>
    </a:lvl7pPr>
    <a:lvl8pPr indent="1600200" defTabSz="457200" latinLnBrk="0">
      <a:defRPr sz="1200">
        <a:latin typeface="+mn-lt"/>
        <a:ea typeface="+mn-ea"/>
        <a:cs typeface="+mn-cs"/>
        <a:sym typeface="Arial"/>
      </a:defRPr>
    </a:lvl8pPr>
    <a:lvl9pPr indent="1828800" defTabSz="4572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160007" y="0"/>
            <a:ext cx="8513565" cy="83744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704015"/>
            <a:ext cx="8229600" cy="5810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8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8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8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8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18066" y="59266"/>
            <a:ext cx="8229601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18066" y="1030687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694944">
              <a:defRPr sz="3343"/>
            </a:pPr>
            <a:r>
              <a:t>Data Structures and Abstractions with Java</a:t>
            </a:r>
            <a:r>
              <a:rPr baseline="29966"/>
              <a:t>™</a:t>
            </a:r>
          </a:p>
        </p:txBody>
      </p:sp>
      <p:sp>
        <p:nvSpPr>
          <p:cNvPr id="44" name="Shape 196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45" name="Shape 198"/>
          <p:cNvSpPr txBox="1"/>
          <p:nvPr/>
        </p:nvSpPr>
        <p:spPr>
          <a:xfrm>
            <a:off x="4562459" y="1279579"/>
            <a:ext cx="3089172" cy="686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>
            <a:lvl1pPr defTabSz="676655">
              <a:defRPr b="1" sz="325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2</a:t>
            </a:r>
          </a:p>
        </p:txBody>
      </p:sp>
      <p:sp>
        <p:nvSpPr>
          <p:cNvPr id="46" name="Shape 199"/>
          <p:cNvSpPr txBox="1"/>
          <p:nvPr/>
        </p:nvSpPr>
        <p:spPr>
          <a:xfrm>
            <a:off x="4572000" y="2989220"/>
            <a:ext cx="3079631" cy="1183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>
              <a:defRPr b="1" sz="44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Exceptions</a:t>
            </a:r>
          </a:p>
        </p:txBody>
      </p:sp>
      <p:pic>
        <p:nvPicPr>
          <p:cNvPr id="4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Throwing an Exception</a:t>
            </a:r>
          </a:p>
        </p:txBody>
      </p:sp>
      <p:sp>
        <p:nvSpPr>
          <p:cNvPr id="7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If you can resolve unusual situation in a reasonable manner</a:t>
            </a:r>
          </a:p>
          <a:p>
            <a:pPr lvl="1"/>
            <a:r>
              <a:t>likely can use a decision statement </a:t>
            </a:r>
          </a:p>
          <a:p>
            <a:pPr/>
            <a:r>
              <a:t>If several resolutions to abnormal occurrence possible, and you want client to choose </a:t>
            </a:r>
          </a:p>
          <a:p>
            <a:pPr lvl="1"/>
            <a:r>
              <a:t>Throw a checked exception</a:t>
            </a:r>
          </a:p>
          <a:p>
            <a:pPr/>
            <a:r>
              <a:t>If a programmer makes a coding mistake by using your method incorrectly</a:t>
            </a:r>
          </a:p>
          <a:p>
            <a:pPr lvl="1"/>
            <a:r>
              <a:t>Throw a runtime exception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82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Basics</a:t>
            </a:r>
          </a:p>
        </p:txBody>
      </p:sp>
      <p:sp>
        <p:nvSpPr>
          <p:cNvPr id="50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Method creates an exception object</a:t>
            </a:r>
          </a:p>
          <a:p>
            <a:pPr lvl="1"/>
            <a:r>
              <a:t>We say “throws an exception”</a:t>
            </a:r>
          </a:p>
          <a:p>
            <a:pPr/>
            <a:r>
              <a:t>Signal to program</a:t>
            </a:r>
          </a:p>
          <a:p>
            <a:pPr lvl="1"/>
            <a:r>
              <a:t>Unexpected has happened</a:t>
            </a:r>
          </a:p>
          <a:p>
            <a:pPr/>
            <a:r>
              <a:t>Handle the exception</a:t>
            </a:r>
          </a:p>
          <a:p>
            <a:pPr lvl="1"/>
            <a:r>
              <a:t>Detect and react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Basics</a:t>
            </a:r>
          </a:p>
        </p:txBody>
      </p:sp>
      <p:sp>
        <p:nvSpPr>
          <p:cNvPr id="53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Checked exceptions in the Java Class Library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ClassNotFoundException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FileNotFoundException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IOException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NoSuchMethodException</a:t>
            </a:r>
          </a:p>
          <a:p>
            <a:pPr lvl="1">
              <a:defRPr b="1">
                <a:latin typeface="Courier New"/>
                <a:ea typeface="Courier New"/>
                <a:cs typeface="Courier New"/>
                <a:sym typeface="Courier New"/>
              </a:defRPr>
            </a:pPr>
            <a:r>
              <a:t>WriteAbortedException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Basics</a:t>
            </a:r>
          </a:p>
        </p:txBody>
      </p:sp>
      <p:sp>
        <p:nvSpPr>
          <p:cNvPr id="56" name="Content Placeholder 5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59080" indent="-172720" defTabSz="777240">
              <a:spcBef>
                <a:spcPts val="1200"/>
              </a:spcBef>
              <a:defRPr sz="2040"/>
            </a:pPr>
            <a:r>
              <a:t>Runtime exceptions in the Java Class Library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ArithmeticException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ArrayIndexOutOfBoundsException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ClassCastException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IllegalArgumentException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IllegalStateException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IndexOutOfBoundsException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NoSuchElementException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NullPointerException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StringIndexOutOfBoundsException</a:t>
            </a:r>
          </a:p>
          <a:p>
            <a:pPr lvl="1" marL="669290" indent="-194310" defTabSz="777240">
              <a:spcBef>
                <a:spcPts val="1200"/>
              </a:spcBef>
              <a:defRPr b="1" sz="204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UnsupportedOperationException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40663">
              <a:defRPr sz="3564"/>
            </a:lvl1pPr>
          </a:lstStyle>
          <a:p>
            <a:pPr/>
            <a:r>
              <a:t>Java Class Exception and Error Hierarchy</a:t>
            </a:r>
          </a:p>
        </p:txBody>
      </p:sp>
      <p:sp>
        <p:nvSpPr>
          <p:cNvPr id="59" name="FIGURE J2-1 The hierarchy of some standard exception and error classes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411479">
              <a:defRPr b="1" sz="1979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FIGURE J2-1 The hierarchy of some standard exception and error classes</a:t>
            </a:r>
          </a:p>
        </p:txBody>
      </p:sp>
      <p:pic>
        <p:nvPicPr>
          <p:cNvPr id="60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5557" y="1175676"/>
            <a:ext cx="7762466" cy="46297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Handling an Exception</a:t>
            </a:r>
          </a:p>
        </p:txBody>
      </p:sp>
      <p:sp>
        <p:nvSpPr>
          <p:cNvPr id="63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Postpone handling: The throws clause</a:t>
            </a:r>
          </a:p>
          <a:p>
            <a:pPr lvl="1"/>
            <a:r>
              <a:t>If programmer not sure what action is best for a client when an exception occurs</a:t>
            </a:r>
          </a:p>
          <a:p>
            <a:pPr lvl="1"/>
            <a:r>
              <a:t>Leave the handling of the exception to the method’s client</a:t>
            </a:r>
          </a:p>
          <a:p>
            <a:pPr/>
            <a:r>
              <a:t>Method that can cause but does not handle checked exception must declare in its header</a:t>
            </a:r>
          </a:p>
        </p:txBody>
      </p:sp>
      <p:sp>
        <p:nvSpPr>
          <p:cNvPr id="64" name="public String readString(. . .) throws IOException"/>
          <p:cNvSpPr txBox="1"/>
          <p:nvPr/>
        </p:nvSpPr>
        <p:spPr>
          <a:xfrm>
            <a:off x="618066" y="4698521"/>
            <a:ext cx="7725381" cy="383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20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/>
            <a:r>
              <a:t>public String readString(. . .) throws IOException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59536">
              <a:defRPr sz="4136"/>
            </a:lvl1pPr>
          </a:lstStyle>
          <a:p>
            <a:pPr/>
            <a:r>
              <a:t>Handle It Now: The try-catch Blocks</a:t>
            </a:r>
          </a:p>
        </p:txBody>
      </p:sp>
      <p:sp>
        <p:nvSpPr>
          <p:cNvPr id="67" name="Content Placeholder 4"/>
          <p:cNvSpPr txBox="1"/>
          <p:nvPr>
            <p:ph type="body" sz="quarter" idx="1"/>
          </p:nvPr>
        </p:nvSpPr>
        <p:spPr>
          <a:xfrm>
            <a:off x="443971" y="5712481"/>
            <a:ext cx="8229601" cy="581002"/>
          </a:xfrm>
          <a:prstGeom prst="rect">
            <a:avLst/>
          </a:prstGeom>
        </p:spPr>
        <p:txBody>
          <a:bodyPr/>
          <a:lstStyle/>
          <a:p>
            <a:pPr defTabSz="365760">
              <a:defRPr b="1" sz="176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Code to handle an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IOException</a:t>
            </a:r>
            <a:r>
              <a:t> as a result of invoking the method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readString</a:t>
            </a:r>
          </a:p>
        </p:txBody>
      </p:sp>
      <p:sp>
        <p:nvSpPr>
          <p:cNvPr id="68" name="try…"/>
          <p:cNvSpPr txBox="1"/>
          <p:nvPr/>
        </p:nvSpPr>
        <p:spPr>
          <a:xfrm>
            <a:off x="823993" y="2049080"/>
            <a:ext cx="7284828" cy="2855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457200">
              <a:spcBef>
                <a:spcPts val="300"/>
              </a:spcBef>
              <a:defRPr b="1" sz="1500">
                <a:solidFill>
                  <a:srgbClr val="2F2A2B"/>
                </a:solidFill>
              </a:defRPr>
            </a:pPr>
            <a:r>
              <a:t>try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457200">
              <a:defRPr sz="150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{</a:t>
            </a:r>
          </a:p>
          <a:p>
            <a:pPr defTabSz="457200">
              <a:defRPr i="1" sz="165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&lt; Possibly some code &gt;</a:t>
            </a:r>
            <a:endParaRPr>
              <a:solidFill>
                <a:srgbClr val="000000"/>
              </a:solidFill>
            </a:endParaRPr>
          </a:p>
          <a:p>
            <a:pPr defTabSz="457200">
              <a:defRPr sz="1500">
                <a:solidFill>
                  <a:srgbClr val="A4A6A8"/>
                </a:solidFill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rPr>
                <a:solidFill>
                  <a:srgbClr val="2F2A2B"/>
                </a:solidFill>
              </a:rPr>
              <a:t>anObject.readString(. . .); </a:t>
            </a:r>
            <a:r>
              <a:t>// Might throw an IOException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457200">
              <a:defRPr i="1" sz="165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&lt; Possibly some more code &gt;</a:t>
            </a:r>
            <a:endParaRPr>
              <a:solidFill>
                <a:srgbClr val="000000"/>
              </a:solidFill>
            </a:endParaRPr>
          </a:p>
          <a:p>
            <a:pPr defTabSz="457200">
              <a:defRPr sz="150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}</a:t>
            </a:r>
            <a:endParaRPr>
              <a:solidFill>
                <a:srgbClr val="000000"/>
              </a:solidFill>
            </a:endParaRPr>
          </a:p>
          <a:p>
            <a:pPr defTabSz="457200">
              <a:defRPr sz="1500">
                <a:solidFill>
                  <a:srgbClr val="2F2A2B"/>
                </a:solidFill>
              </a:defRPr>
            </a:pPr>
            <a:r>
              <a:rPr b="1"/>
              <a:t>catch </a:t>
            </a:r>
            <a:r>
              <a:t>(IOException e)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457200">
              <a:defRPr sz="150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{</a:t>
            </a:r>
            <a:endParaRPr>
              <a:solidFill>
                <a:srgbClr val="000000"/>
              </a:solidFill>
            </a:endParaRPr>
          </a:p>
          <a:p>
            <a:pPr defTabSz="457200">
              <a:defRPr i="1" sz="165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&lt; Code to react to the exception, probably including the following statement</a:t>
            </a:r>
            <a:r>
              <a:rPr sz="1600"/>
              <a:t>: </a:t>
            </a:r>
            <a:r>
              <a:t>&gt;</a:t>
            </a:r>
            <a:endParaRPr>
              <a:solidFill>
                <a:srgbClr val="000000"/>
              </a:solidFill>
            </a:endParaRPr>
          </a:p>
          <a:p>
            <a:pPr defTabSz="457200">
              <a:defRPr sz="1500">
                <a:solidFill>
                  <a:srgbClr val="2F2A2B"/>
                </a:solidFill>
              </a:defRPr>
            </a:pPr>
            <a:r>
              <a:rPr>
                <a:solidFill>
                  <a:srgbClr val="000000"/>
                </a:solidFill>
              </a:rPr>
              <a:t>	</a:t>
            </a:r>
            <a:r>
              <a:t>System.out.println(e.getMessage());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defTabSz="457200">
              <a:defRPr sz="1500">
                <a:solidFill>
                  <a:srgbClr val="2F2A2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}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96111">
              <a:defRPr sz="4312"/>
            </a:pPr>
            <a:r>
              <a:t>Multiple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catch</a:t>
            </a:r>
            <a:r>
              <a:t> Blocks</a:t>
            </a:r>
          </a:p>
        </p:txBody>
      </p:sp>
      <p:sp>
        <p:nvSpPr>
          <p:cNvPr id="71" name="Content Placeholder 2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39495">
              <a:defRPr b="1" sz="2596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Good order for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catch</a:t>
            </a:r>
            <a:r>
              <a:t> blocks</a:t>
            </a:r>
          </a:p>
        </p:txBody>
      </p:sp>
      <p:sp>
        <p:nvSpPr>
          <p:cNvPr id="72" name="catch (FileNotFoundException e)…"/>
          <p:cNvSpPr txBox="1"/>
          <p:nvPr/>
        </p:nvSpPr>
        <p:spPr>
          <a:xfrm>
            <a:off x="902971" y="2415120"/>
            <a:ext cx="7786351" cy="212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catch (FileNotFoundException e) 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 . . .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} 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catch (IOException e) // Handle all other IOExceptions 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{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    . . . </a:t>
            </a:r>
          </a:p>
          <a:p>
            <a:pPr>
              <a:defRPr b="1" sz="18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Throwing an Exception</a:t>
            </a:r>
          </a:p>
        </p:txBody>
      </p:sp>
      <p:sp>
        <p:nvSpPr>
          <p:cNvPr id="75" name="Content Placeholder 4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method intentionally throws an exception by executing a throw statement.</a:t>
            </a:r>
          </a:p>
          <a:p>
            <a:pPr/>
            <a:r>
              <a:t>Programmers usually create the object within the throw statement</a:t>
            </a:r>
          </a:p>
        </p:txBody>
      </p:sp>
      <p:sp>
        <p:nvSpPr>
          <p:cNvPr id="76" name="throw new IOException();"/>
          <p:cNvSpPr txBox="1"/>
          <p:nvPr/>
        </p:nvSpPr>
        <p:spPr>
          <a:xfrm>
            <a:off x="2497421" y="3429000"/>
            <a:ext cx="3579427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 sz="1900">
                <a:latin typeface="Courier New"/>
                <a:ea typeface="Courier New"/>
                <a:cs typeface="Courier New"/>
                <a:sym typeface="Courier New"/>
              </a:defRPr>
            </a:lvl1pPr>
          </a:lstStyle>
          <a:p>
            <a:pPr/>
            <a:r>
              <a:t>throw new IOException();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