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160007" y="0"/>
            <a:ext cx="8513565" cy="83744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704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8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8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8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8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18066" y="59266"/>
            <a:ext cx="8229601" cy="86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18066" y="1030687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694944">
              <a:defRPr sz="3343"/>
            </a:pPr>
            <a:r>
              <a:t>Data Structures and Abstractions with Java</a:t>
            </a:r>
            <a:r>
              <a:rPr baseline="29966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170512" y="1517053"/>
            <a:ext cx="3657601" cy="71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1pPr defTabSz="777240">
              <a:defRPr b="1" sz="374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3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170512" y="3059878"/>
            <a:ext cx="5621218" cy="1236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 defTabSz="749808">
              <a:defRPr b="1" sz="3607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Bag Implementation</a:t>
            </a:r>
          </a:p>
          <a:p>
            <a:pPr defTabSz="749808">
              <a:defRPr b="1" sz="3607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Links Data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614169"/>
            <a:ext cx="3791100" cy="4390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Beginning a Chain of Nodes</a:t>
            </a:r>
          </a:p>
        </p:txBody>
      </p:sp>
      <p:sp>
        <p:nvSpPr>
          <p:cNvPr id="87" name="FIGURE 3-6 Adding a new node to an empty chai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03504">
              <a:defRPr b="1" sz="2904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3-6 Adding a new node to an empty chain</a:t>
            </a:r>
          </a:p>
        </p:txBody>
      </p:sp>
      <p:pic>
        <p:nvPicPr>
          <p:cNvPr id="88" name="A diagram illustrates 2 methods to add a new node to an empty chain.&#10;&#10;Picture 1" descr="A diagram illustrates 2 methods to add a new node to an empty chain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106" y="1421984"/>
            <a:ext cx="8459788" cy="343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Beginning a Chain of Nodes</a:t>
            </a:r>
          </a:p>
        </p:txBody>
      </p:sp>
      <p:sp>
        <p:nvSpPr>
          <p:cNvPr id="91" name="FIGURE 3-7 A chain of nodes just before and just after adding a node at the beginning"/>
          <p:cNvSpPr txBox="1"/>
          <p:nvPr>
            <p:ph type="body" sz="quarter" idx="1"/>
          </p:nvPr>
        </p:nvSpPr>
        <p:spPr>
          <a:xfrm>
            <a:off x="367782" y="5422167"/>
            <a:ext cx="8513565" cy="837449"/>
          </a:xfrm>
          <a:prstGeom prst="rect">
            <a:avLst/>
          </a:prstGeom>
        </p:spPr>
        <p:txBody>
          <a:bodyPr/>
          <a:lstStyle>
            <a:lvl1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3-7 A chain of nodes just before and just after adding a node at the beginning</a:t>
            </a:r>
          </a:p>
        </p:txBody>
      </p:sp>
      <p:pic>
        <p:nvPicPr>
          <p:cNvPr id="92" name="A diagram illustrates the steps before and after adding a new node.&#10;&#10;Picture 1" descr="A diagram illustrates the steps before and after adding a new node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782" y="1715165"/>
            <a:ext cx="8408438" cy="2462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Beginning a Chain of Nodes</a:t>
            </a:r>
          </a:p>
        </p:txBody>
      </p:sp>
      <p:sp>
        <p:nvSpPr>
          <p:cNvPr id="9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9495">
              <a:defRPr b="1" sz="259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</a:p>
        </p:txBody>
      </p:sp>
      <p:sp>
        <p:nvSpPr>
          <p:cNvPr id="96" name="/** Adds a new entry to this bag.…"/>
          <p:cNvSpPr txBox="1"/>
          <p:nvPr/>
        </p:nvSpPr>
        <p:spPr>
          <a:xfrm>
            <a:off x="-40640" y="1263226"/>
            <a:ext cx="9184641" cy="404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Adds a new entry to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    </a:t>
            </a:r>
            <a:r>
              <a:rPr b="1"/>
              <a:t>@param</a:t>
            </a:r>
            <a:r>
              <a:t> newEntry  The object to be added as a new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    </a:t>
            </a:r>
            <a:r>
              <a:rPr b="1"/>
              <a:t>@return</a:t>
            </a:r>
            <a:r>
              <a:t>  True.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rPr>
                <a:solidFill>
                  <a:srgbClr val="000000"/>
                </a:solidFill>
              </a:rPr>
              <a:t> add(T newEntry) </a:t>
            </a:r>
            <a:r>
              <a:t>// OutOfMemoryError possible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Add to beginning of chain: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newNode.next = firstNode;  </a:t>
            </a:r>
            <a:r>
              <a:t>// Make new node reference rest of chain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                 </a:t>
            </a:r>
            <a:r>
              <a:t>// (firstNode is null if chain is empty)       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firstNode = newNode;       </a:t>
            </a:r>
            <a:r>
              <a:t>// New node is at beginning of chain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numberOfEntries++;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return</a:t>
            </a:r>
            <a:r>
              <a:rPr>
                <a:solidFill>
                  <a:srgbClr val="000000"/>
                </a:solidFill>
              </a:rPr>
              <a:t> </a:t>
            </a:r>
            <a:r>
              <a:t>true</a:t>
            </a:r>
            <a:r>
              <a:rPr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110000"/>
              </a:lnSpc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add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toArray</a:t>
            </a:r>
          </a:p>
        </p:txBody>
      </p:sp>
      <p:sp>
        <p:nvSpPr>
          <p:cNvPr id="9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29768">
              <a:defRPr b="1" sz="206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method toArray returns an array of the entries  currently in a bag</a:t>
            </a:r>
          </a:p>
        </p:txBody>
      </p:sp>
      <p:sp>
        <p:nvSpPr>
          <p:cNvPr id="100" name="/** Retrieves all entries that are in this bag.…"/>
          <p:cNvSpPr txBox="1"/>
          <p:nvPr/>
        </p:nvSpPr>
        <p:spPr>
          <a:xfrm>
            <a:off x="0" y="837447"/>
            <a:ext cx="9144001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Retrieves all entries that are in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    </a:t>
            </a:r>
            <a:r>
              <a:rPr b="1"/>
              <a:t>@return</a:t>
            </a:r>
            <a:r>
              <a:t>  A newly allocated array of all the entries in the bag.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T[] toArray()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The cast is safe because the new array contains null entries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T[] result = (T[])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Object[numberOfEntries]; </a:t>
            </a:r>
            <a:r>
              <a:rPr>
                <a:solidFill>
                  <a:srgbClr val="008400"/>
                </a:solidFill>
              </a:rPr>
              <a:t>// Unchecked cast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((index &lt; numberOfEntries) &amp;&amp;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result[index] = currentNode.data;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index++;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currentNode.next;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toArray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LinkedBag</a:t>
            </a:r>
            <a:r>
              <a:t> Test Program (Part 1)</a:t>
            </a:r>
          </a:p>
        </p:txBody>
      </p:sp>
      <p:sp>
        <p:nvSpPr>
          <p:cNvPr id="103" name="Text Placeholder 2"/>
          <p:cNvSpPr txBox="1"/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>
            <a:lvl1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3-3 A sample program that tests some methods in the class LinkedBag</a:t>
            </a:r>
          </a:p>
        </p:txBody>
      </p:sp>
      <p:sp>
        <p:nvSpPr>
          <p:cNvPr id="104" name="/** A test of the methods add, toArray, isEmpty, and getCurrentSize,…"/>
          <p:cNvSpPr txBox="1"/>
          <p:nvPr/>
        </p:nvSpPr>
        <p:spPr>
          <a:xfrm>
            <a:off x="265589" y="837447"/>
            <a:ext cx="8601830" cy="3953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A test of the methods add, toArray, isEmpty, and getCurrentSize,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as defined in the first draft of the class LinkedBag.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LinkedBagDemo1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main(String[] args)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</a:t>
            </a:r>
            <a:r>
              <a:rPr>
                <a:solidFill>
                  <a:srgbClr val="D12F1B"/>
                </a:solidFill>
              </a:rPr>
              <a:t>"Creating an empty bag."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BagInterface&lt;String&gt; aBag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LinkedBag1&lt;&gt;();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testIsEmpty(aBag,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displayBag(aBag);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String[] contentsOfBag = {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"D"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"B"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"C"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"D"</a:t>
            </a:r>
            <a:r>
              <a:t>};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testAdd(aBag, contentsOfBag);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testIsEmpty(aBag,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main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LinkedBag</a:t>
            </a:r>
            <a:r>
              <a:t> Test Program (Part 2)</a:t>
            </a:r>
          </a:p>
        </p:txBody>
      </p:sp>
      <p:sp>
        <p:nvSpPr>
          <p:cNvPr id="107" name="Text Placeholder 2"/>
          <p:cNvSpPr txBox="1"/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>
            <a:lvl1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3-3 A sample program that tests some methods in the class LinkedBag</a:t>
            </a:r>
          </a:p>
        </p:txBody>
      </p:sp>
      <p:sp>
        <p:nvSpPr>
          <p:cNvPr id="108" name="// Tests the method isEmpty.…"/>
          <p:cNvSpPr txBox="1"/>
          <p:nvPr/>
        </p:nvSpPr>
        <p:spPr>
          <a:xfrm>
            <a:off x="-67630" y="728980"/>
            <a:ext cx="8968840" cy="540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Tests the method isEmpty.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Precondition: If bag is empty, the parameter empty should be true;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otherwise, it should be false.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testIsEmpty(BagInterface&lt;String&gt; bag, </a:t>
            </a:r>
            <a:br/>
            <a:r>
              <a:t>																		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empty)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System.out.print(</a:t>
            </a:r>
            <a:r>
              <a:t>"\nTesting isEmpty with 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(empty)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System.out.println(</a:t>
            </a:r>
            <a:r>
              <a:rPr>
                <a:solidFill>
                  <a:srgbClr val="D12F1B"/>
                </a:solidFill>
              </a:rPr>
              <a:t>"an empty bag:"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System.out.println(</a:t>
            </a:r>
            <a:r>
              <a:rPr>
                <a:solidFill>
                  <a:srgbClr val="D12F1B"/>
                </a:solidFill>
              </a:rPr>
              <a:t>"a bag that is not empty:"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System.out.print(</a:t>
            </a:r>
            <a:r>
              <a:t>"isEmpty finds the bag 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(empty &amp;&amp; bag.isEmpty())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System.out.println(</a:t>
            </a:r>
            <a:r>
              <a:rPr>
                <a:solidFill>
                  <a:srgbClr val="D12F1B"/>
                </a:solidFill>
              </a:rPr>
              <a:t>"empty: OK."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(empty)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	System.out.println(</a:t>
            </a:r>
            <a:r>
              <a:t>"not empty, but it is: ERROR."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else</a:t>
            </a:r>
            <a:r>
              <a:t>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(!empty &amp;&amp; bag.isEmpty())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	System.out.println(</a:t>
            </a:r>
            <a:r>
              <a:t>"empty, but it is not empty: ERROR."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System.out.println(</a:t>
            </a:r>
            <a:r>
              <a:rPr>
                <a:solidFill>
                  <a:srgbClr val="D12F1B"/>
                </a:solidFill>
              </a:rPr>
              <a:t>"not empty: OK."</a:t>
            </a:r>
            <a:r>
              <a:t>);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testIsEmpty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LinkedBag</a:t>
            </a:r>
            <a:r>
              <a:t> Test Program (Part 3)</a:t>
            </a:r>
          </a:p>
        </p:txBody>
      </p:sp>
      <p:sp>
        <p:nvSpPr>
          <p:cNvPr id="111" name="Text Placeholder 2"/>
          <p:cNvSpPr txBox="1"/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>
            <a:lvl1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3-3 A sample program that tests some methods in the class LinkedBag</a:t>
            </a:r>
          </a:p>
        </p:txBody>
      </p:sp>
      <p:sp>
        <p:nvSpPr>
          <p:cNvPr id="112" name="// Tests the method add.…"/>
          <p:cNvSpPr txBox="1"/>
          <p:nvPr/>
        </p:nvSpPr>
        <p:spPr>
          <a:xfrm>
            <a:off x="-1" y="927479"/>
            <a:ext cx="8686801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Tests the method add.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testAdd(BagInterface&lt;String&gt; aBag, </a:t>
            </a:r>
            <a:br/>
            <a:r>
              <a:t>																	String[] content)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System.out.print(</a:t>
            </a:r>
            <a:r>
              <a:t>"Adding the following strings to the bag: 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content.length;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(aBag.add(content[index]))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System.out.print(content[index]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System.out.print(</a:t>
            </a:r>
            <a:r>
              <a:rPr>
                <a:solidFill>
                  <a:srgbClr val="D12F1B"/>
                </a:solidFill>
              </a:rPr>
              <a:t>"\nUnable to add "</a:t>
            </a:r>
            <a:r>
              <a:t> + content[index] +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</a:t>
            </a:r>
            <a:r>
              <a:rPr>
                <a:solidFill>
                  <a:srgbClr val="D12F1B"/>
                </a:solidFill>
              </a:rPr>
              <a:t>" to the bag."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displayBag(aBag);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testAdd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"/>
          <p:cNvSpPr/>
          <p:nvPr/>
        </p:nvSpPr>
        <p:spPr>
          <a:xfrm>
            <a:off x="3620029" y="3241344"/>
            <a:ext cx="5303256" cy="2818038"/>
          </a:xfrm>
          <a:prstGeom prst="rect">
            <a:avLst/>
          </a:prstGeom>
          <a:gradFill>
            <a:gsLst>
              <a:gs pos="0">
                <a:schemeClr val="accent4">
                  <a:hueOff val="-155063"/>
                  <a:lumOff val="44832"/>
                </a:schemeClr>
              </a:gs>
              <a:gs pos="35000">
                <a:srgbClr val="FEF7B7"/>
              </a:gs>
              <a:gs pos="100000">
                <a:schemeClr val="accent4">
                  <a:hueOff val="-178118"/>
                  <a:lumOff val="59630"/>
                </a:schemeClr>
              </a:gs>
            </a:gsLst>
            <a:lin ang="16200000"/>
          </a:gradFill>
          <a:ln>
            <a:solidFill>
              <a:srgbClr val="AEA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LinkedBag</a:t>
            </a:r>
            <a:r>
              <a:t> Test Program (Part 4)</a:t>
            </a:r>
          </a:p>
        </p:txBody>
      </p:sp>
      <p:sp>
        <p:nvSpPr>
          <p:cNvPr id="116" name="Text Placeholder 2"/>
          <p:cNvSpPr txBox="1"/>
          <p:nvPr>
            <p:ph type="body" sz="quarter" idx="1"/>
          </p:nvPr>
        </p:nvSpPr>
        <p:spPr>
          <a:xfrm>
            <a:off x="457200" y="5958015"/>
            <a:ext cx="8229600" cy="581001"/>
          </a:xfrm>
          <a:prstGeom prst="rect">
            <a:avLst/>
          </a:prstGeom>
        </p:spPr>
        <p:txBody>
          <a:bodyPr/>
          <a:lstStyle>
            <a:lvl1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3-3 A sample program that tests some methods in the class LinkedBag</a:t>
            </a:r>
          </a:p>
        </p:txBody>
      </p:sp>
      <p:sp>
        <p:nvSpPr>
          <p:cNvPr id="117" name="// Tests the method toArray while displaying the bag.…"/>
          <p:cNvSpPr txBox="1"/>
          <p:nvPr/>
        </p:nvSpPr>
        <p:spPr>
          <a:xfrm>
            <a:off x="38833" y="690412"/>
            <a:ext cx="8724167" cy="346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</a:t>
            </a:r>
            <a:r>
              <a:t>// Tests the method toArray while displaying the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displayBag(BagInterface&lt;String&gt; aBag)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System.out.println(</a:t>
            </a:r>
            <a:r>
              <a:t>"The bag contains the following string(s):"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Object[] bagArray = aBag.toArray();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bagArray.length;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System.out.print(bagArray[index]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displayBag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LinkedBagDemo1</a:t>
            </a:r>
          </a:p>
        </p:txBody>
      </p:sp>
      <p:sp>
        <p:nvSpPr>
          <p:cNvPr id="118" name="Creating an empty bag.…"/>
          <p:cNvSpPr txBox="1"/>
          <p:nvPr/>
        </p:nvSpPr>
        <p:spPr>
          <a:xfrm>
            <a:off x="3640666" y="3610504"/>
            <a:ext cx="5192872" cy="240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b="1" sz="12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Creating an empty bag.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Testing isEmpty with an empty bag: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isEmpty finds the bag empty: OK.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The bag contains the following string(s):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Adding the following strings to the bag: A D B A C A D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The bag contains the following string(s):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D A C A B D A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Testing isEmpty with a bag that is not empty: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b="1" sz="1200">
                <a:latin typeface="Menlo"/>
                <a:ea typeface="Menlo"/>
                <a:cs typeface="Menlo"/>
                <a:sym typeface="Menlo"/>
              </a:defRPr>
            </a:pPr>
            <a:r>
              <a:t> isEmpty finds the bag not empty: OK.</a:t>
            </a:r>
          </a:p>
        </p:txBody>
      </p:sp>
      <p:sp>
        <p:nvSpPr>
          <p:cNvPr id="119" name="Program Output"/>
          <p:cNvSpPr txBox="1"/>
          <p:nvPr/>
        </p:nvSpPr>
        <p:spPr>
          <a:xfrm>
            <a:off x="3713422" y="3301521"/>
            <a:ext cx="1920216" cy="718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1800"/>
            </a:lvl1pPr>
          </a:lstStyle>
          <a:p>
            <a:pPr/>
            <a:r>
              <a:t>Program Output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getFrequencyOf</a:t>
            </a:r>
          </a:p>
        </p:txBody>
      </p:sp>
      <p:sp>
        <p:nvSpPr>
          <p:cNvPr id="122" name="Text Placeholder 2"/>
          <p:cNvSpPr txBox="1"/>
          <p:nvPr>
            <p:ph type="body" sz="quarter" idx="1"/>
          </p:nvPr>
        </p:nvSpPr>
        <p:spPr>
          <a:xfrm>
            <a:off x="443971" y="5883302"/>
            <a:ext cx="8229601" cy="511813"/>
          </a:xfrm>
          <a:prstGeom prst="rect">
            <a:avLst/>
          </a:prstGeom>
        </p:spPr>
        <p:txBody>
          <a:bodyPr/>
          <a:lstStyle>
            <a:lvl1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Counts the number of times a given entry appears</a:t>
            </a:r>
          </a:p>
        </p:txBody>
      </p:sp>
      <p:sp>
        <p:nvSpPr>
          <p:cNvPr id="123" name="/** Counts the number of times a given entry appears in this bag.…"/>
          <p:cNvSpPr txBox="1"/>
          <p:nvPr/>
        </p:nvSpPr>
        <p:spPr>
          <a:xfrm>
            <a:off x="151541" y="711893"/>
            <a:ext cx="8185415" cy="5350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Counts the number of times a given entry appears in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 </a:t>
            </a:r>
            <a:r>
              <a:rPr b="1"/>
              <a:t>@param</a:t>
            </a:r>
            <a:r>
              <a:t> anEntry  The entry to be counted.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 </a:t>
            </a:r>
            <a:r>
              <a:rPr b="1"/>
              <a:t>@return</a:t>
            </a:r>
            <a:r>
              <a:t>  The number of times anEntry appears in the bag.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getFrequencyOf(T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frequency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loopCounter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((loopCounter &lt; numberOfEntries) &amp;&amp;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(anEntry.equals(currentNode.data))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frequency++;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} </a:t>
            </a:r>
            <a:r>
              <a:rPr>
                <a:solidFill>
                  <a:srgbClr val="008400"/>
                </a:solidFill>
              </a:rPr>
              <a:t>// end if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loopCounter++;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currentNode = currentNode.next;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frequency;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getFrequencyOf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</a:p>
        </p:txBody>
      </p:sp>
      <p:sp>
        <p:nvSpPr>
          <p:cNvPr id="126" name="Text Placeholder 2"/>
          <p:cNvSpPr txBox="1"/>
          <p:nvPr>
            <p:ph type="body" sz="quarter" idx="1"/>
          </p:nvPr>
        </p:nvSpPr>
        <p:spPr>
          <a:xfrm>
            <a:off x="443971" y="5861706"/>
            <a:ext cx="8229601" cy="499510"/>
          </a:xfrm>
          <a:prstGeom prst="rect">
            <a:avLst/>
          </a:prstGeom>
        </p:spPr>
        <p:txBody>
          <a:bodyPr/>
          <a:lstStyle>
            <a:lvl1pPr defTabSz="448055">
              <a:defRPr b="1" sz="215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Determine whether a bag contains a given entry</a:t>
            </a:r>
          </a:p>
        </p:txBody>
      </p:sp>
      <p:sp>
        <p:nvSpPr>
          <p:cNvPr id="127" name="/** Tests whether this bag contains a given entry.…"/>
          <p:cNvSpPr txBox="1"/>
          <p:nvPr/>
        </p:nvSpPr>
        <p:spPr>
          <a:xfrm>
            <a:off x="205271" y="1011507"/>
            <a:ext cx="8423038" cy="467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Tests whether this bag contains a given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anEntry  The entry to locate.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@return</a:t>
            </a:r>
            <a:r>
              <a:t>  True if the bag contains anEntry, or false otherwise */</a:t>
            </a:r>
            <a:br/>
            <a:r>
              <a:t>	</a:t>
            </a:r>
          </a:p>
          <a:p>
            <a:pPr lvl="1" indent="228600"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(anEntry.equals(currentNode.data))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   currentNode = currentNode.next;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contains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an Iterator?</a:t>
            </a:r>
          </a:p>
        </p:txBody>
      </p:sp>
      <p:sp>
        <p:nvSpPr>
          <p:cNvPr id="50" name="Content Placeholder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 object that traverses a collection of data</a:t>
            </a:r>
          </a:p>
          <a:p>
            <a:pPr/>
            <a:r>
              <a:t>During iteration, each data item is considered once</a:t>
            </a:r>
          </a:p>
          <a:p>
            <a:pPr lvl="1"/>
            <a:r>
              <a:t>Possible to modify item as accessed	</a:t>
            </a:r>
          </a:p>
          <a:p>
            <a:pPr/>
            <a:r>
              <a:t>Should implement as a distinct class that interacts with the ADT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/>
            <a:r>
              <a:t>Removing an Item from a Linked Chain</a:t>
            </a:r>
          </a:p>
        </p:txBody>
      </p:sp>
      <p:sp>
        <p:nvSpPr>
          <p:cNvPr id="130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Case 1: </a:t>
            </a:r>
          </a:p>
          <a:p>
            <a:pPr lvl="1"/>
            <a:r>
              <a:t>Your desk is first in the chain of desks.</a:t>
            </a:r>
          </a:p>
          <a:p>
            <a:pPr>
              <a:defRPr b="1"/>
            </a:pPr>
            <a:r>
              <a:t>Case 2: </a:t>
            </a:r>
          </a:p>
          <a:p>
            <a:pPr lvl="1"/>
            <a:r>
              <a:t>Your desk is not first in the chain of desks.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/>
            <a:r>
              <a:t>Removing an Item from a Linked Chain</a:t>
            </a:r>
          </a:p>
        </p:txBody>
      </p:sp>
      <p:sp>
        <p:nvSpPr>
          <p:cNvPr id="133" name="Content Placeholder 2"/>
          <p:cNvSpPr txBox="1"/>
          <p:nvPr>
            <p:ph type="body" idx="1"/>
          </p:nvPr>
        </p:nvSpPr>
        <p:spPr>
          <a:xfrm>
            <a:off x="618066" y="913012"/>
            <a:ext cx="8229601" cy="5031976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Case  1</a:t>
            </a:r>
          </a:p>
          <a:p>
            <a:pPr lvl="1"/>
            <a:r>
              <a:t>Locate first desk by asking instructor for its address.</a:t>
            </a:r>
          </a:p>
          <a:p>
            <a:pPr lvl="1"/>
            <a:r>
              <a:t>Give address written on the first desk to instructor. </a:t>
            </a:r>
          </a:p>
          <a:p>
            <a:pPr lvl="2"/>
            <a:r>
              <a:t>This is address of second desk in chain.</a:t>
            </a:r>
          </a:p>
          <a:p>
            <a:pPr lvl="1"/>
            <a:r>
              <a:t>Return first desk to hallway.</a:t>
            </a:r>
          </a:p>
        </p:txBody>
      </p:sp>
      <p:pic>
        <p:nvPicPr>
          <p:cNvPr id="134" name="Two desks arranged in a single row just prior to removing its first desk.&#10;&#10;Picture 1" descr="Two desks arranged in a single row just prior to removing its first desk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87" y="3574996"/>
            <a:ext cx="2745242" cy="2369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itle 1"/>
          <p:cNvSpPr txBox="1"/>
          <p:nvPr/>
        </p:nvSpPr>
        <p:spPr>
          <a:xfrm>
            <a:off x="1600199" y="4817869"/>
            <a:ext cx="2216249" cy="130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374904">
              <a:defRPr b="1" sz="180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3-8 </a:t>
            </a:r>
          </a:p>
          <a:p>
            <a:pPr algn="ctr" defTabSz="374904">
              <a:defRPr b="1" sz="180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chain of desks just prior to removing its first desk</a:t>
            </a:r>
          </a:p>
        </p:txBody>
      </p:sp>
      <p:pic>
        <p:nvPicPr>
          <p:cNvPr id="136" name="Two desks arranged in a single row just after removing its first desk.&#10;&#10;Picture 1" descr="Two desks arranged in a single row just after removing its first desk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4466" y="3792325"/>
            <a:ext cx="2745241" cy="205108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/>
          <p:nvPr/>
        </p:nvSpPr>
        <p:spPr>
          <a:xfrm>
            <a:off x="6207086" y="5074581"/>
            <a:ext cx="2744060" cy="1048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374904">
              <a:defRPr b="1" sz="180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3-9 </a:t>
            </a:r>
          </a:p>
          <a:p>
            <a:pPr algn="ctr" defTabSz="374904">
              <a:defRPr b="1" sz="180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chain of desks just after removing its first desk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/>
          <p:nvPr>
            <p:ph type="title"/>
          </p:nvPr>
        </p:nvSpPr>
        <p:spPr>
          <a:xfrm>
            <a:off x="249435" y="84666"/>
            <a:ext cx="8513565" cy="837449"/>
          </a:xfrm>
          <a:prstGeom prst="rect">
            <a:avLst/>
          </a:prstGeom>
        </p:spPr>
        <p:txBody>
          <a:bodyPr/>
          <a:lstStyle>
            <a:lvl1pPr defTabSz="786384">
              <a:defRPr sz="3784"/>
            </a:lvl1pPr>
          </a:lstStyle>
          <a:p>
            <a:pPr/>
            <a:r>
              <a:t>Removing an Item from a Linked Chain</a:t>
            </a:r>
          </a:p>
        </p:txBody>
      </p:sp>
      <p:sp>
        <p:nvSpPr>
          <p:cNvPr id="140" name="FIGURE 3-10 A chain of nodes just before and just after its first node is remove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74904">
              <a:defRPr b="1" sz="180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3-10 A chain of nodes just before and just after its first node is removed</a:t>
            </a:r>
          </a:p>
        </p:txBody>
      </p:sp>
      <p:pic>
        <p:nvPicPr>
          <p:cNvPr id="141" name="A diagram illustrates a chain of linked nodes before and after removing its first node.&#10;&#10;Picture 2" descr="A diagram illustrates a chain of linked nodes before and after removing its first nod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5307" y="1512438"/>
            <a:ext cx="6233386" cy="4047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58951">
              <a:defRPr sz="3652"/>
            </a:lvl1pPr>
          </a:lstStyle>
          <a:p>
            <a:pPr/>
            <a:r>
              <a:t>Removing an Item from a Linked Chain</a:t>
            </a:r>
          </a:p>
        </p:txBody>
      </p:sp>
      <p:sp>
        <p:nvSpPr>
          <p:cNvPr id="144" name="Content Placeholder 2"/>
          <p:cNvSpPr txBox="1"/>
          <p:nvPr>
            <p:ph type="body" idx="1"/>
          </p:nvPr>
        </p:nvSpPr>
        <p:spPr>
          <a:xfrm>
            <a:off x="296333" y="1030687"/>
            <a:ext cx="8873067" cy="5031976"/>
          </a:xfrm>
          <a:prstGeom prst="rect">
            <a:avLst/>
          </a:prstGeom>
        </p:spPr>
        <p:txBody>
          <a:bodyPr/>
          <a:lstStyle/>
          <a:p>
            <a:pPr>
              <a:defRPr b="1" sz="2300"/>
            </a:pPr>
            <a:r>
              <a:t>Case  2</a:t>
            </a:r>
          </a:p>
          <a:p>
            <a:pPr lvl="1">
              <a:defRPr sz="2300"/>
            </a:pPr>
            <a:r>
              <a:t>Move the student in the first desk to your former desk.</a:t>
            </a:r>
          </a:p>
          <a:p>
            <a:pPr lvl="1">
              <a:defRPr sz="2300"/>
            </a:pPr>
            <a:r>
              <a:t>Remove the first desk using the steps described for Case 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</a:p>
        </p:txBody>
      </p:sp>
      <p:sp>
        <p:nvSpPr>
          <p:cNvPr id="147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9495">
              <a:defRPr b="1" sz="259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Private helper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getReferenceTo</a:t>
            </a:r>
          </a:p>
        </p:txBody>
      </p:sp>
      <p:sp>
        <p:nvSpPr>
          <p:cNvPr id="148" name="// Locates a given entry within this bag.…"/>
          <p:cNvSpPr txBox="1"/>
          <p:nvPr/>
        </p:nvSpPr>
        <p:spPr>
          <a:xfrm>
            <a:off x="227741" y="932661"/>
            <a:ext cx="8824298" cy="467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	</a:t>
            </a:r>
            <a:r>
              <a:t>// Locates a given entry within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// Returns a reference to the node containing the entry, if located,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// or null otherwise.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 getReferenceTo(T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Node currentNode =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(currentNode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(anEntry.equals(currentNode.data))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	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	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	currentNode = currentNode.next;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currentNode;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getReferenceTo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 remove</a:t>
            </a:r>
          </a:p>
        </p:txBody>
      </p:sp>
      <p:sp>
        <p:nvSpPr>
          <p:cNvPr id="151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9495">
              <a:defRPr b="1" sz="259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Uses private helper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getReferenceTo</a:t>
            </a:r>
          </a:p>
        </p:txBody>
      </p:sp>
      <p:sp>
        <p:nvSpPr>
          <p:cNvPr id="152" name="/** Removes one unspecified entry from this bag, if possible.…"/>
          <p:cNvSpPr txBox="1"/>
          <p:nvPr/>
        </p:nvSpPr>
        <p:spPr>
          <a:xfrm>
            <a:off x="160007" y="985096"/>
            <a:ext cx="8479494" cy="395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one unspecified entry from this bag, if possible.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Either the removed entry, </a:t>
            </a:r>
          </a:p>
          <a:p>
            <a:pPr lvl="8" indent="1828800"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if the removal was successful, or null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remove()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T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(firstNode !=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result = firstNode.data;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firstNode = firstNode.next; </a:t>
            </a:r>
            <a:r>
              <a:rPr>
                <a:solidFill>
                  <a:srgbClr val="008400"/>
                </a:solidFill>
              </a:rPr>
              <a:t>// Remove first node from chain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numberOfEntries--;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remove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 clear</a:t>
            </a:r>
          </a:p>
        </p:txBody>
      </p:sp>
      <p:sp>
        <p:nvSpPr>
          <p:cNvPr id="15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02920">
              <a:defRPr b="1" sz="242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As in previous implementations, uses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isEmpty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</a:p>
        </p:txBody>
      </p:sp>
      <p:sp>
        <p:nvSpPr>
          <p:cNvPr id="156" name="/** Removes all entries from this bag.  */…"/>
          <p:cNvSpPr txBox="1"/>
          <p:nvPr/>
        </p:nvSpPr>
        <p:spPr>
          <a:xfrm>
            <a:off x="443971" y="1465580"/>
            <a:ext cx="6011576" cy="1985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</a:t>
            </a:r>
            <a:r>
              <a:t>/** Removes all entries from this bag.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(!isEmpty())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remove();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clear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40663">
              <a:defRPr sz="3564"/>
            </a:pPr>
            <a:r>
              <a:t>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t> That Has Set and Get Methods</a:t>
            </a:r>
          </a:p>
        </p:txBody>
      </p:sp>
      <p:sp>
        <p:nvSpPr>
          <p:cNvPr id="15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02920">
              <a:defRPr b="1" sz="242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LISTING 3-4 The inner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t> with set and get methods</a:t>
            </a:r>
          </a:p>
        </p:txBody>
      </p:sp>
      <p:sp>
        <p:nvSpPr>
          <p:cNvPr id="160" name="private class Node…"/>
          <p:cNvSpPr txBox="1"/>
          <p:nvPr/>
        </p:nvSpPr>
        <p:spPr>
          <a:xfrm>
            <a:off x="160007" y="923713"/>
            <a:ext cx="4622948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T data;    </a:t>
            </a:r>
            <a:r>
              <a:t>// Entry in 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next; </a:t>
            </a:r>
            <a:r>
              <a:t>// Link to next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Node(T dataPortion)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(dataPortion,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Node(T dataPortion, Node nextNode)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data = dataPortion;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next = nextNode;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</a:p>
        </p:txBody>
      </p:sp>
      <p:sp>
        <p:nvSpPr>
          <p:cNvPr id="161" name="private T getData()…"/>
          <p:cNvSpPr txBox="1"/>
          <p:nvPr/>
        </p:nvSpPr>
        <p:spPr>
          <a:xfrm>
            <a:off x="4782954" y="1803400"/>
            <a:ext cx="4324751" cy="410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getData()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data;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getData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setData(T newData)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data = newData;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setData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 getNextNode()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next;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getNextNode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setNextNode(Node nextNode)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next = nextNode;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setNextNode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2" name="Line"/>
          <p:cNvSpPr/>
          <p:nvPr/>
        </p:nvSpPr>
        <p:spPr>
          <a:xfrm>
            <a:off x="1459476" y="987927"/>
            <a:ext cx="4621815" cy="3856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0983" fill="norm" stroke="1" extrusionOk="0">
                <a:moveTo>
                  <a:pt x="1" y="16051"/>
                </a:moveTo>
                <a:cubicBezTo>
                  <a:pt x="-69" y="19552"/>
                  <a:pt x="4098" y="21154"/>
                  <a:pt x="7107" y="20968"/>
                </a:cubicBezTo>
                <a:cubicBezTo>
                  <a:pt x="10117" y="20783"/>
                  <a:pt x="13991" y="18438"/>
                  <a:pt x="15174" y="15463"/>
                </a:cubicBezTo>
                <a:cubicBezTo>
                  <a:pt x="16357" y="12489"/>
                  <a:pt x="14523" y="5013"/>
                  <a:pt x="17106" y="1580"/>
                </a:cubicBezTo>
                <a:cubicBezTo>
                  <a:pt x="18398" y="-137"/>
                  <a:pt x="20018" y="-446"/>
                  <a:pt x="20775" y="610"/>
                </a:cubicBezTo>
                <a:cubicBezTo>
                  <a:pt x="21531" y="1666"/>
                  <a:pt x="21423" y="4087"/>
                  <a:pt x="21423" y="4087"/>
                </a:cubicBezTo>
              </a:path>
            </a:pathLst>
          </a:cu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Class within A Package</a:t>
            </a:r>
          </a:p>
        </p:txBody>
      </p:sp>
      <p:sp>
        <p:nvSpPr>
          <p:cNvPr id="165" name="Text Placeholder 2"/>
          <p:cNvSpPr txBox="1"/>
          <p:nvPr>
            <p:ph type="body" sz="quarter" idx="1"/>
          </p:nvPr>
        </p:nvSpPr>
        <p:spPr>
          <a:xfrm>
            <a:off x="457200" y="5977064"/>
            <a:ext cx="8229600" cy="452646"/>
          </a:xfrm>
          <a:prstGeom prst="rect">
            <a:avLst/>
          </a:prstGeom>
        </p:spPr>
        <p:txBody>
          <a:bodyPr/>
          <a:lstStyle/>
          <a:p>
            <a: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LISTING 3-5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t> with package access</a:t>
            </a:r>
          </a:p>
        </p:txBody>
      </p:sp>
      <p:sp>
        <p:nvSpPr>
          <p:cNvPr id="166" name="package BagPackage;…"/>
          <p:cNvSpPr txBox="1"/>
          <p:nvPr/>
        </p:nvSpPr>
        <p:spPr>
          <a:xfrm>
            <a:off x="235755" y="773430"/>
            <a:ext cx="4435325" cy="354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BagPackage;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class</a:t>
            </a:r>
            <a:r>
              <a:t> Node&lt;T&gt;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      data;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Node&lt;T&gt; next;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Node(T dataPortion)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(dataPortion,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Node(T dataPortion, Node&lt;T&gt; nextNode)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data = dataPortion;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next = nextNode;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</a:p>
        </p:txBody>
      </p:sp>
      <p:sp>
        <p:nvSpPr>
          <p:cNvPr id="167" name="T getData()…"/>
          <p:cNvSpPr txBox="1"/>
          <p:nvPr/>
        </p:nvSpPr>
        <p:spPr>
          <a:xfrm>
            <a:off x="4935241" y="1718869"/>
            <a:ext cx="4114191" cy="437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T getData()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data;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getData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setData(T newData)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data = newData;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setData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Node&lt;T&gt; getNextNode()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next;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getNextNode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setNextNode(Node&lt;T&gt; nextNode)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next = nextNode;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setNextNode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8" name="Line"/>
          <p:cNvSpPr/>
          <p:nvPr/>
        </p:nvSpPr>
        <p:spPr>
          <a:xfrm>
            <a:off x="1374671" y="972482"/>
            <a:ext cx="4614604" cy="4065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9" h="20983" fill="norm" stroke="1" extrusionOk="0">
                <a:moveTo>
                  <a:pt x="1" y="16051"/>
                </a:moveTo>
                <a:cubicBezTo>
                  <a:pt x="-69" y="19552"/>
                  <a:pt x="4098" y="21154"/>
                  <a:pt x="7107" y="20968"/>
                </a:cubicBezTo>
                <a:cubicBezTo>
                  <a:pt x="10117" y="20783"/>
                  <a:pt x="13991" y="18438"/>
                  <a:pt x="15174" y="15463"/>
                </a:cubicBezTo>
                <a:cubicBezTo>
                  <a:pt x="16357" y="12489"/>
                  <a:pt x="14523" y="5013"/>
                  <a:pt x="17106" y="1580"/>
                </a:cubicBezTo>
                <a:cubicBezTo>
                  <a:pt x="18398" y="-137"/>
                  <a:pt x="20018" y="-446"/>
                  <a:pt x="20775" y="610"/>
                </a:cubicBezTo>
                <a:cubicBezTo>
                  <a:pt x="21531" y="1666"/>
                  <a:pt x="21423" y="4087"/>
                  <a:pt x="21423" y="4087"/>
                </a:cubicBezTo>
              </a:path>
            </a:pathLst>
          </a:cu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96111">
              <a:defRPr sz="4312"/>
            </a:pPr>
            <a:r>
              <a:t>When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Node</a:t>
            </a:r>
            <a:r>
              <a:t> Is in Same Package</a:t>
            </a:r>
          </a:p>
        </p:txBody>
      </p:sp>
      <p:sp>
        <p:nvSpPr>
          <p:cNvPr id="171" name="Text Placeholder 2"/>
          <p:cNvSpPr txBox="1"/>
          <p:nvPr>
            <p:ph type="body" sz="quarter" idx="1"/>
          </p:nvPr>
        </p:nvSpPr>
        <p:spPr>
          <a:xfrm>
            <a:off x="443971" y="5914979"/>
            <a:ext cx="8513566" cy="514730"/>
          </a:xfrm>
          <a:prstGeom prst="rect">
            <a:avLst/>
          </a:prstGeom>
        </p:spPr>
        <p:txBody>
          <a:bodyPr/>
          <a:lstStyle>
            <a:lvl1pPr defTabSz="457200">
              <a:defRPr b="1" sz="22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3-6 The class LinkedBag when Node is in the same package</a:t>
            </a:r>
          </a:p>
        </p:txBody>
      </p:sp>
      <p:sp>
        <p:nvSpPr>
          <p:cNvPr id="172" name="package BagPackage;…"/>
          <p:cNvSpPr txBox="1"/>
          <p:nvPr/>
        </p:nvSpPr>
        <p:spPr>
          <a:xfrm>
            <a:off x="554038" y="1044493"/>
            <a:ext cx="6923229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package</a:t>
            </a:r>
            <a:r>
              <a:t> BagPackage;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LinkedBag&lt;T&gt;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BagInterface&lt;T&gt;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Node&lt;T&gt; firstNode;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Node&lt;T&gt;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Node&lt;T&gt;(newEntry);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newNode.setNextNode(firstNode);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firstNode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numberOfEntries++;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add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LinkedBag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13816">
              <a:defRPr sz="3916"/>
            </a:lvl1pPr>
          </a:lstStyle>
          <a:p>
            <a:pPr/>
            <a:r>
              <a:t>Problems with Array Implementation</a:t>
            </a:r>
          </a:p>
        </p:txBody>
      </p:sp>
      <p:sp>
        <p:nvSpPr>
          <p:cNvPr id="53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Array has fixed size</a:t>
            </a:r>
          </a:p>
          <a:p>
            <a:pPr/>
            <a:r>
              <a:t>May become full</a:t>
            </a:r>
          </a:p>
          <a:p>
            <a:pPr/>
            <a:r>
              <a:t>Alternatively may have wasted space</a:t>
            </a:r>
          </a:p>
          <a:p>
            <a:pPr/>
            <a:r>
              <a:t>Resizing is possible but requires overhead of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Pros of Using a Chain</a:t>
            </a:r>
          </a:p>
        </p:txBody>
      </p:sp>
      <p:sp>
        <p:nvSpPr>
          <p:cNvPr id="175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Bag can grow and shrink in size as necessary.</a:t>
            </a:r>
          </a:p>
          <a:p>
            <a:pPr/>
            <a:r>
              <a:t>Remove and recycle nodes that are no longer needed</a:t>
            </a:r>
          </a:p>
          <a:p>
            <a:pPr/>
            <a:r>
              <a:t>Adding new entry to end of array or to beginning of chain both relatively simple</a:t>
            </a:r>
          </a:p>
          <a:p>
            <a:pPr/>
            <a:r>
              <a:t>Similar for removal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 of Using a Chain</a:t>
            </a:r>
          </a:p>
        </p:txBody>
      </p:sp>
      <p:sp>
        <p:nvSpPr>
          <p:cNvPr id="178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Removing specific entry requires search of array or chain</a:t>
            </a:r>
          </a:p>
          <a:p>
            <a:pPr/>
            <a:r>
              <a:t>Chain requires more memory than array of same length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181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Analogy</a:t>
            </a:r>
          </a:p>
        </p:txBody>
      </p:sp>
      <p:pic>
        <p:nvPicPr>
          <p:cNvPr id="56" name="Five desks arranged in a single row.&#10;&#10;Picture 1" descr="Five desks arranged in a single row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0178" y="3034209"/>
            <a:ext cx="5090927" cy="325455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Content Placeholder 5"/>
          <p:cNvSpPr txBox="1"/>
          <p:nvPr>
            <p:ph type="body" idx="1"/>
          </p:nvPr>
        </p:nvSpPr>
        <p:spPr>
          <a:xfrm>
            <a:off x="443971" y="913012"/>
            <a:ext cx="8229601" cy="3112358"/>
          </a:xfrm>
          <a:prstGeom prst="rect">
            <a:avLst/>
          </a:prstGeom>
        </p:spPr>
        <p:txBody>
          <a:bodyPr/>
          <a:lstStyle/>
          <a:p>
            <a:pPr/>
            <a:r>
              <a:t>Empty classroom</a:t>
            </a:r>
          </a:p>
          <a:p>
            <a:pPr/>
            <a:r>
              <a:t>Numbered desks stored in hallway</a:t>
            </a:r>
          </a:p>
          <a:p>
            <a:pPr lvl="1"/>
            <a:r>
              <a:t>Number on back of desk is the “address”</a:t>
            </a:r>
          </a:p>
          <a:p>
            <a:pPr/>
            <a:r>
              <a:t>Number on desktop references another desk in chain of desks</a:t>
            </a:r>
          </a:p>
          <a:p>
            <a:pPr/>
            <a:r>
              <a:t>Desks are linked by the numbers</a:t>
            </a:r>
          </a:p>
        </p:txBody>
      </p:sp>
      <p:sp>
        <p:nvSpPr>
          <p:cNvPr id="58" name="FIGURE 3-1 A chain of five desks"/>
          <p:cNvSpPr txBox="1"/>
          <p:nvPr/>
        </p:nvSpPr>
        <p:spPr>
          <a:xfrm>
            <a:off x="4624850" y="5450015"/>
            <a:ext cx="4222817" cy="5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 defTabSz="457200">
              <a:defRPr b="1" sz="22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3-1 A chain of five desks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/>
          <p:cNvSpPr txBox="1"/>
          <p:nvPr>
            <p:ph type="title"/>
          </p:nvPr>
        </p:nvSpPr>
        <p:spPr>
          <a:xfrm>
            <a:off x="185407" y="76200"/>
            <a:ext cx="8823985" cy="837448"/>
          </a:xfrm>
          <a:prstGeom prst="rect">
            <a:avLst/>
          </a:prstGeom>
        </p:spPr>
        <p:txBody>
          <a:bodyPr/>
          <a:lstStyle>
            <a:lvl1pPr defTabSz="795527">
              <a:defRPr sz="3567"/>
            </a:lvl1pPr>
          </a:lstStyle>
          <a:p>
            <a:pPr/>
            <a:r>
              <a:t>Forming a Chain by Adding to Its Beginning</a:t>
            </a:r>
          </a:p>
        </p:txBody>
      </p:sp>
      <p:sp>
        <p:nvSpPr>
          <p:cNvPr id="61" name="FIGURE 3-2…"/>
          <p:cNvSpPr txBox="1"/>
          <p:nvPr>
            <p:ph type="body" sz="quarter" idx="1"/>
          </p:nvPr>
        </p:nvSpPr>
        <p:spPr>
          <a:xfrm>
            <a:off x="619241" y="3086698"/>
            <a:ext cx="1450744" cy="1082090"/>
          </a:xfrm>
          <a:prstGeom prst="rect">
            <a:avLst/>
          </a:prstGeom>
        </p:spPr>
        <p:txBody>
          <a:bodyPr anchor="ctr"/>
          <a:lstStyle/>
          <a:p>
            <a:pPr algn="ctr" defTabSz="374904">
              <a:defRPr b="1" sz="180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3-2 </a:t>
            </a:r>
          </a:p>
          <a:p>
            <a:pPr algn="ctr" defTabSz="374904">
              <a:defRPr b="1" sz="180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One desk in the room</a:t>
            </a:r>
          </a:p>
        </p:txBody>
      </p:sp>
      <p:pic>
        <p:nvPicPr>
          <p:cNvPr id="62" name="A man is standing facing towards desk number 10 and the speech bubble reads 10.&#10;&#10;Picture 2" descr="A man is standing facing towards desk number 10 and the speech bubble reads 10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07" y="1018115"/>
            <a:ext cx="2212599" cy="2088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Two desks arranged in a single row with the newest desk first.&#10;&#10;Picture 2" descr="Two desks arranged in a single row with the newest desk first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5134" y="2052407"/>
            <a:ext cx="2798414" cy="208881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FIGURE 3-3…"/>
          <p:cNvSpPr txBox="1"/>
          <p:nvPr/>
        </p:nvSpPr>
        <p:spPr>
          <a:xfrm>
            <a:off x="2813475" y="4212921"/>
            <a:ext cx="2550073" cy="990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3-3 </a:t>
            </a:r>
          </a:p>
          <a:p>
            <a:pPr algn="ctr"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Two linked desks, with the newest desk first</a:t>
            </a:r>
          </a:p>
        </p:txBody>
      </p:sp>
      <p:pic>
        <p:nvPicPr>
          <p:cNvPr id="65" name="Three desks arranged in a single row with the newest desk first.&#10;&#10;Picture 2" descr="Three desks arranged in a single row with the newest desk first.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56076" y="2909548"/>
            <a:ext cx="3427916" cy="2458306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FIGURE 3-4  Three linked desks, with the newest desk first"/>
          <p:cNvSpPr txBox="1"/>
          <p:nvPr/>
        </p:nvSpPr>
        <p:spPr>
          <a:xfrm>
            <a:off x="5985402" y="5439551"/>
            <a:ext cx="2998590" cy="990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 algn="ctr"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3-4 </a:t>
            </a:r>
            <a:br/>
            <a:r>
              <a:t>Three linked desks, with the newest desk first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 txBox="1"/>
          <p:nvPr>
            <p:ph type="title"/>
          </p:nvPr>
        </p:nvSpPr>
        <p:spPr>
          <a:xfrm>
            <a:off x="173235" y="0"/>
            <a:ext cx="8513565" cy="837448"/>
          </a:xfrm>
          <a:prstGeom prst="rect">
            <a:avLst/>
          </a:prstGeom>
        </p:spPr>
        <p:txBody>
          <a:bodyPr/>
          <a:lstStyle>
            <a:lvl1pPr defTabSz="713231">
              <a:defRPr sz="3432"/>
            </a:lvl1pPr>
          </a:lstStyle>
          <a:p>
            <a:pPr/>
            <a:r>
              <a:t>Forming a Chain by Adding to Its Beginning</a:t>
            </a:r>
          </a:p>
        </p:txBody>
      </p:sp>
      <p:sp>
        <p:nvSpPr>
          <p:cNvPr id="6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0351">
              <a:defRPr b="1" sz="2551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Pseudocode detailing steps taken to form a chain of desks</a:t>
            </a:r>
          </a:p>
        </p:txBody>
      </p:sp>
      <p:sp>
        <p:nvSpPr>
          <p:cNvPr id="70" name="// Process the first student…"/>
          <p:cNvSpPr txBox="1"/>
          <p:nvPr/>
        </p:nvSpPr>
        <p:spPr>
          <a:xfrm>
            <a:off x="651156" y="1580592"/>
            <a:ext cx="7278602" cy="3380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4025" indent="-454025" defTabSz="457200">
              <a:lnSpc>
                <a:spcPct val="110000"/>
              </a:lnSpc>
              <a:spcBef>
                <a:spcPts val="6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</a:t>
            </a:r>
            <a:r>
              <a:rPr i="0" spc="-435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Process the </a:t>
            </a:r>
            <a:r>
              <a:rPr spc="-30"/>
              <a:t>first </a:t>
            </a:r>
            <a:r>
              <a:t>student</a:t>
            </a:r>
          </a:p>
          <a:p>
            <a:pPr marL="454025" marR="3862070" indent="-454025" defTabSz="457200">
              <a:lnSpc>
                <a:spcPct val="110000"/>
              </a:lnSpc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newDesk</a:t>
            </a:r>
            <a:r>
              <a:rPr i="0" spc="-202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represents</a:t>
            </a:r>
            <a:r>
              <a:rPr spc="-195"/>
              <a:t> </a:t>
            </a:r>
            <a:r>
              <a:t>the</a:t>
            </a:r>
            <a:r>
              <a:rPr spc="-195"/>
              <a:t> </a:t>
            </a:r>
            <a:r>
              <a:t>new</a:t>
            </a:r>
            <a:r>
              <a:rPr spc="-195"/>
              <a:t> </a:t>
            </a:r>
            <a:r>
              <a:t>student’s</a:t>
            </a:r>
            <a:r>
              <a:rPr spc="-195"/>
              <a:t> </a:t>
            </a:r>
            <a:r>
              <a:t>desk New student sits at</a:t>
            </a:r>
            <a:r>
              <a:rPr spc="-104"/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newDesk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marL="454025" indent="-454025" defTabSz="457200">
              <a:lnSpc>
                <a:spcPct val="110000"/>
              </a:lnSpc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Instructor memorizes the address of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newDesk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defTabSz="457200">
              <a:lnSpc>
                <a:spcPct val="110000"/>
              </a:lnSpc>
              <a:spcBef>
                <a:spcPts val="400"/>
              </a:spcBef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Process the remaining students</a:t>
            </a:r>
          </a:p>
          <a:p>
            <a:pPr defTabSz="457200">
              <a:lnSpc>
                <a:spcPct val="110000"/>
              </a:lnSpc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while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</a:t>
            </a:r>
            <a:r>
              <a:t>students arrive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</a:t>
            </a:r>
            <a:endParaRPr i="0"/>
          </a:p>
          <a:p>
            <a:pPr defTabSz="457200">
              <a:lnSpc>
                <a:spcPct val="110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marR="3451859" defTabSz="457200">
              <a:lnSpc>
                <a:spcPct val="110000"/>
              </a:lnSpc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newDesk</a:t>
            </a:r>
            <a:r>
              <a:rPr i="0" spc="-202">
                <a:latin typeface="+mn-lt"/>
                <a:ea typeface="+mn-ea"/>
                <a:cs typeface="+mn-cs"/>
                <a:sym typeface="Arial"/>
              </a:rPr>
              <a:t> </a:t>
            </a:r>
            <a:r>
              <a:t>represents</a:t>
            </a:r>
            <a:r>
              <a:rPr spc="-195"/>
              <a:t> </a:t>
            </a:r>
            <a:r>
              <a:t>the</a:t>
            </a:r>
            <a:r>
              <a:rPr spc="-195"/>
              <a:t> </a:t>
            </a:r>
            <a:r>
              <a:t>new</a:t>
            </a:r>
            <a:r>
              <a:rPr spc="-195"/>
              <a:t> </a:t>
            </a:r>
            <a:r>
              <a:t>student’s</a:t>
            </a:r>
            <a:r>
              <a:rPr spc="-195"/>
              <a:t> </a:t>
            </a:r>
            <a:r>
              <a:t>desk New student sits at</a:t>
            </a:r>
            <a:r>
              <a:rPr spc="-112"/>
              <a:t>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newDesk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defTabSz="457200">
              <a:lnSpc>
                <a:spcPct val="110000"/>
              </a:lnSpc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	</a:t>
            </a:r>
            <a:r>
              <a:t>Write the instructor’s memorized address on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newDesk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defTabSz="457200">
              <a:lnSpc>
                <a:spcPct val="110000"/>
              </a:lnSpc>
              <a:defRPr i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	</a:t>
            </a:r>
            <a:r>
              <a:t>Instructor memorizes the address of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newDesk</a:t>
            </a:r>
            <a:endParaRPr i="0"/>
          </a:p>
          <a:p>
            <a:pPr defTabSz="457200">
              <a:lnSpc>
                <a:spcPct val="110000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Private Class Node</a:t>
            </a:r>
          </a:p>
        </p:txBody>
      </p:sp>
      <p:sp>
        <p:nvSpPr>
          <p:cNvPr id="73" name="Text Placeholder 2"/>
          <p:cNvSpPr txBox="1"/>
          <p:nvPr>
            <p:ph type="body" sz="quarter" idx="1"/>
          </p:nvPr>
        </p:nvSpPr>
        <p:spPr>
          <a:xfrm>
            <a:off x="42729" y="4108518"/>
            <a:ext cx="5138871" cy="438437"/>
          </a:xfrm>
          <a:prstGeom prst="rect">
            <a:avLst/>
          </a:prstGeom>
        </p:spPr>
        <p:txBody>
          <a:bodyPr/>
          <a:lstStyle>
            <a:lvl1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3-1 The private inner class Node</a:t>
            </a:r>
          </a:p>
        </p:txBody>
      </p:sp>
      <p:pic>
        <p:nvPicPr>
          <p:cNvPr id="74" name="An illustration represents linked nodes comprising of 2 nodes linked together. Each node has a data and a next. The data parts point to an object in a bag. A next part point to the next node.&#10;&#10;Picture 2" descr="An illustration represents linked nodes comprising of 2 nodes linked together. Each node has a data and a next. The data parts point to an object in a bag. A next part point to the next nod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4759" y="1361547"/>
            <a:ext cx="3845203" cy="129638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Title 1"/>
          <p:cNvSpPr txBox="1"/>
          <p:nvPr/>
        </p:nvSpPr>
        <p:spPr>
          <a:xfrm>
            <a:off x="5741234" y="2818068"/>
            <a:ext cx="3043206" cy="104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 defTabSz="402336">
              <a:defRPr b="1" sz="193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3-5 </a:t>
            </a:r>
            <a:br/>
            <a:r>
              <a:t>Two linked nodes that each reference object data</a:t>
            </a:r>
          </a:p>
        </p:txBody>
      </p:sp>
      <p:sp>
        <p:nvSpPr>
          <p:cNvPr id="76" name="private class Node…"/>
          <p:cNvSpPr txBox="1"/>
          <p:nvPr/>
        </p:nvSpPr>
        <p:spPr>
          <a:xfrm>
            <a:off x="-157424" y="756496"/>
            <a:ext cx="5339024" cy="357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T    data; </a:t>
            </a:r>
            <a:r>
              <a:t>// Entry in 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next; </a:t>
            </a:r>
            <a:r>
              <a:t>// Link to next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Node(T dataPortion)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	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(dataPortion,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Node(T dataPortion, Node nextNode)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	data = dataPortion;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	next = nextNode;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An Outline of the Class LinkedBag (Part 1)</a:t>
            </a:r>
          </a:p>
        </p:txBody>
      </p:sp>
      <p:sp>
        <p:nvSpPr>
          <p:cNvPr id="79" name="Text Placeholder 2"/>
          <p:cNvSpPr txBox="1"/>
          <p:nvPr>
            <p:ph type="body" sz="quarter" idx="1"/>
          </p:nvPr>
        </p:nvSpPr>
        <p:spPr>
          <a:xfrm>
            <a:off x="443971" y="5891703"/>
            <a:ext cx="8229601" cy="538007"/>
          </a:xfrm>
          <a:prstGeom prst="rect">
            <a:avLst/>
          </a:prstGeom>
        </p:spPr>
        <p:txBody>
          <a:bodyPr/>
          <a:lstStyle>
            <a:lvl1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3-2 An outline of the class LinkedBag</a:t>
            </a:r>
          </a:p>
        </p:txBody>
      </p:sp>
      <p:sp>
        <p:nvSpPr>
          <p:cNvPr id="80" name="/** OUTLINE…"/>
          <p:cNvSpPr txBox="1"/>
          <p:nvPr/>
        </p:nvSpPr>
        <p:spPr>
          <a:xfrm>
            <a:off x="207307" y="1133781"/>
            <a:ext cx="8936694" cy="3712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OUTLINE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2" indent="457200"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A class of bags whose entries are stored in a chain of linked nodes.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The bag is never full.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LinkedBag&lt;T&gt;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BagInterface&lt;T&gt;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firstNode;       </a:t>
            </a:r>
            <a:r>
              <a:t>// reference to first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numberOfEntries;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LinkedBag()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numberOfEntries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default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. .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An Outline of the Class LinkedBag (Part 2)</a:t>
            </a:r>
          </a:p>
        </p:txBody>
      </p:sp>
      <p:sp>
        <p:nvSpPr>
          <p:cNvPr id="83" name="Text Placeholder 2"/>
          <p:cNvSpPr txBox="1"/>
          <p:nvPr>
            <p:ph type="body" sz="quarter" idx="1"/>
          </p:nvPr>
        </p:nvSpPr>
        <p:spPr>
          <a:xfrm>
            <a:off x="443971" y="5891703"/>
            <a:ext cx="8229601" cy="538007"/>
          </a:xfrm>
          <a:prstGeom prst="rect">
            <a:avLst/>
          </a:prstGeom>
        </p:spPr>
        <p:txBody>
          <a:bodyPr/>
          <a:lstStyle>
            <a:lvl1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LISTING 3-2 An outline of the class LinkedBag</a:t>
            </a:r>
          </a:p>
        </p:txBody>
      </p:sp>
      <p:sp>
        <p:nvSpPr>
          <p:cNvPr id="84" name="private class Node…"/>
          <p:cNvSpPr txBox="1"/>
          <p:nvPr/>
        </p:nvSpPr>
        <p:spPr>
          <a:xfrm>
            <a:off x="207307" y="947514"/>
            <a:ext cx="5988349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T    data; </a:t>
            </a:r>
            <a:r>
              <a:t>// Entry in 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next; </a:t>
            </a:r>
            <a:r>
              <a:t>// Link to next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Node(T dataPortion)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(dataPortion,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Node(T dataPortion, Node nextNode)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data = dataPortion;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next = nextNode;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LinkedBag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