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160007" y="0"/>
            <a:ext cx="8513565" cy="83744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704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8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8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8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8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18066" y="59266"/>
            <a:ext cx="8229601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18066" y="1030687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694944">
              <a:defRPr sz="3343"/>
            </a:pPr>
            <a:r>
              <a:t>Data Structures and Abstractions with Java</a:t>
            </a:r>
            <a:r>
              <a:rPr baseline="29966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572000" y="1421040"/>
            <a:ext cx="3657600" cy="649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 defTabSz="704087">
              <a:defRPr b="1" sz="3387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Chapter 4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504052" y="3059878"/>
            <a:ext cx="4062261" cy="2380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The Efficiency of Algorithms</a:t>
            </a:r>
          </a:p>
        </p:txBody>
      </p:sp>
      <p:pic>
        <p:nvPicPr>
          <p:cNvPr id="4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Big Oh Notation</a:t>
            </a:r>
          </a:p>
        </p:txBody>
      </p:sp>
      <p:sp>
        <p:nvSpPr>
          <p:cNvPr id="81" name="FIGURE 4-5 An illustration of the values of two growth-rate functions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438911">
              <a:defRPr b="1" sz="2112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4-5 An illustration of the values of two growth-rate functions</a:t>
            </a:r>
          </a:p>
        </p:txBody>
      </p:sp>
      <p:pic>
        <p:nvPicPr>
          <p:cNvPr id="82" name="A diagram illustrates a graph that depicts the values of 2 growth rate functions. &#10;&#10;Picture 2" descr="A diagram illustrates a graph that depicts the values of 2 growth rate functions. 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3595" y="1290899"/>
            <a:ext cx="6965171" cy="42686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Big Oh Notation</a:t>
            </a:r>
          </a:p>
        </p:txBody>
      </p:sp>
      <p:sp>
        <p:nvSpPr>
          <p:cNvPr id="85" name="Identities for Big Oh Notation"/>
          <p:cNvSpPr txBox="1"/>
          <p:nvPr/>
        </p:nvSpPr>
        <p:spPr>
          <a:xfrm>
            <a:off x="443971" y="5821295"/>
            <a:ext cx="7664521" cy="482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8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Identities for Big Oh Notation</a:t>
            </a:r>
          </a:p>
        </p:txBody>
      </p:sp>
      <p:sp>
        <p:nvSpPr>
          <p:cNvPr id="86" name="O(k g(n)) = O(g(n)) for a constant k…"/>
          <p:cNvSpPr txBox="1"/>
          <p:nvPr/>
        </p:nvSpPr>
        <p:spPr>
          <a:xfrm>
            <a:off x="633630" y="1502945"/>
            <a:ext cx="7876740" cy="3316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O(k g(n)) = O(g(n)) </a:t>
            </a:r>
            <a:r>
              <a:rPr i="0"/>
              <a:t>for a constant</a:t>
            </a:r>
            <a:r>
              <a:t> k </a:t>
            </a:r>
          </a:p>
          <a:p>
            <a:pPr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O(g 1 (n)) + O(g 2 (n)) = O(g 1 (n) + g 2 (n)) </a:t>
            </a:r>
          </a:p>
          <a:p>
            <a:pPr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O(g 1 (n)) * O(g 2 (n)) = O(g 1 (n) * g 2 (n)) </a:t>
            </a:r>
          </a:p>
          <a:p>
            <a:pPr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O(g 1 (n) + g 2 (n) + . . . + g m (n)) = </a:t>
            </a:r>
          </a:p>
          <a:p>
            <a:pPr lvl="8" indent="1828800"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O(max(g 1 (n), g 2 (n), . . ., g m (n)) </a:t>
            </a:r>
          </a:p>
          <a:p>
            <a:pPr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O(max(g 1 (n), g 2 (n), . . ., g m (n)) = </a:t>
            </a:r>
          </a:p>
          <a:p>
            <a:pPr lvl="7" indent="1600200" defTabSz="685800">
              <a:spcBef>
                <a:spcPts val="1100"/>
              </a:spcBef>
              <a:defRPr i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max(O(g 1 (n)), O(g 2 (n)), . . ., O(g m (n)))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Picturing Efficiency</a:t>
            </a:r>
          </a:p>
        </p:txBody>
      </p:sp>
      <p:sp>
        <p:nvSpPr>
          <p:cNvPr id="89" name="FIGURE 4-6 An O(n) algorithm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612648">
              <a:defRPr b="1" sz="294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4-6 An O(n) algorithm</a:t>
            </a:r>
          </a:p>
        </p:txBody>
      </p:sp>
      <p:pic>
        <p:nvPicPr>
          <p:cNvPr id="90" name="An illustration of an O of left parenthesis n right parenthesis algorithm&#10;&#10;Picture 2" descr="An illustration of an O of left parenthesis n right parenthesis algorithmPicture 2"/>
          <p:cNvPicPr>
            <a:picLocks noChangeAspect="1"/>
          </p:cNvPicPr>
          <p:nvPr/>
        </p:nvPicPr>
        <p:blipFill>
          <a:blip r:embed="rId2">
            <a:extLst/>
          </a:blip>
          <a:srcRect l="0" t="32383" r="0" b="0"/>
          <a:stretch>
            <a:fillRect/>
          </a:stretch>
        </p:blipFill>
        <p:spPr>
          <a:xfrm>
            <a:off x="531364" y="3069977"/>
            <a:ext cx="8318340" cy="2221690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long sum = 0;…"/>
          <p:cNvSpPr txBox="1"/>
          <p:nvPr/>
        </p:nvSpPr>
        <p:spPr>
          <a:xfrm>
            <a:off x="531726" y="1194676"/>
            <a:ext cx="4158889" cy="1170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long</a:t>
            </a:r>
            <a:r>
              <a:t> sum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long</a:t>
            </a:r>
            <a:r>
              <a:t> i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 i &lt;= n; i++)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sum = sum + i;</a:t>
            </a: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Picturing Efficiency</a:t>
            </a:r>
          </a:p>
        </p:txBody>
      </p:sp>
      <p:sp>
        <p:nvSpPr>
          <p:cNvPr id="94" name="FIGURE 4-7 An O(n2) algorithm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12648">
              <a:defRPr b="1" sz="294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4-7 An </a:t>
            </a:r>
            <a:r>
              <a:rPr i="1"/>
              <a:t>O(n</a:t>
            </a:r>
            <a:r>
              <a:rPr baseline="31999" i="1"/>
              <a:t>2</a:t>
            </a:r>
            <a:r>
              <a:rPr i="1"/>
              <a:t>) </a:t>
            </a:r>
            <a:r>
              <a:t>algorithm</a:t>
            </a:r>
          </a:p>
        </p:txBody>
      </p:sp>
      <p:pic>
        <p:nvPicPr>
          <p:cNvPr id="95" name="A diagram illustrates an O of n squared algorithm.&#10;&#10;Picture 2" descr="A diagram illustrates an O of n squared algorithm.Picture 2"/>
          <p:cNvPicPr>
            <a:picLocks noChangeAspect="1"/>
          </p:cNvPicPr>
          <p:nvPr/>
        </p:nvPicPr>
        <p:blipFill>
          <a:blip r:embed="rId2">
            <a:extLst/>
          </a:blip>
          <a:srcRect l="0" t="17977" r="0" b="0"/>
          <a:stretch>
            <a:fillRect/>
          </a:stretch>
        </p:blipFill>
        <p:spPr>
          <a:xfrm>
            <a:off x="630072" y="993506"/>
            <a:ext cx="7162833" cy="4710572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sum = 0;…"/>
          <p:cNvSpPr txBox="1"/>
          <p:nvPr/>
        </p:nvSpPr>
        <p:spPr>
          <a:xfrm>
            <a:off x="3981884" y="993506"/>
            <a:ext cx="4571775" cy="169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sum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long</a:t>
            </a:r>
            <a:r>
              <a:t> i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 i &lt;= n; i++)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long</a:t>
            </a:r>
            <a:r>
              <a:t> j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 j &lt;= i; j++)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sum = sum + </a:t>
            </a:r>
            <a:r>
              <a:rPr>
                <a:solidFill>
                  <a:srgbClr val="272AD8"/>
                </a:solidFill>
              </a:rPr>
              <a:t>1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for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Picturing Efficiency</a:t>
            </a:r>
          </a:p>
        </p:txBody>
      </p:sp>
      <p:sp>
        <p:nvSpPr>
          <p:cNvPr id="99" name="FIGURE 4-8 Another O(n2) algorithm"/>
          <p:cNvSpPr txBox="1"/>
          <p:nvPr>
            <p:ph type="body" sz="quarter" idx="1"/>
          </p:nvPr>
        </p:nvSpPr>
        <p:spPr>
          <a:xfrm>
            <a:off x="443971" y="5848708"/>
            <a:ext cx="8229601" cy="581001"/>
          </a:xfrm>
          <a:prstGeom prst="rect">
            <a:avLst/>
          </a:prstGeom>
        </p:spPr>
        <p:txBody>
          <a:bodyPr/>
          <a:lstStyle/>
          <a:p>
            <a:pPr defTabSz="612648">
              <a:defRPr b="1" sz="294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4-8 Another </a:t>
            </a:r>
            <a:r>
              <a:rPr i="1"/>
              <a:t>O(n</a:t>
            </a:r>
            <a:r>
              <a:rPr baseline="31999" i="1"/>
              <a:t>2</a:t>
            </a:r>
            <a:r>
              <a:rPr i="1"/>
              <a:t>)</a:t>
            </a:r>
            <a:r>
              <a:t> algorithm</a:t>
            </a:r>
          </a:p>
        </p:txBody>
      </p:sp>
      <p:pic>
        <p:nvPicPr>
          <p:cNvPr id="100" name="A diagram illustrates an O of n squared algorithm.&#10;&#10;Picture 1" descr="A diagram illustrates an O of n squared algorithm.Picture 1"/>
          <p:cNvPicPr>
            <a:picLocks noChangeAspect="1"/>
          </p:cNvPicPr>
          <p:nvPr/>
        </p:nvPicPr>
        <p:blipFill>
          <a:blip r:embed="rId2">
            <a:extLst/>
          </a:blip>
          <a:srcRect l="0" t="17964" r="0" b="0"/>
          <a:stretch>
            <a:fillRect/>
          </a:stretch>
        </p:blipFill>
        <p:spPr>
          <a:xfrm>
            <a:off x="270518" y="1012231"/>
            <a:ext cx="6266351" cy="466151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sum = 0;…"/>
          <p:cNvSpPr txBox="1"/>
          <p:nvPr/>
        </p:nvSpPr>
        <p:spPr>
          <a:xfrm>
            <a:off x="5181599" y="1156164"/>
            <a:ext cx="3827170" cy="1463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sum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long</a:t>
            </a:r>
            <a:r>
              <a:t> i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 i &lt;= n; i++)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long</a:t>
            </a:r>
            <a:r>
              <a:t> j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 j &lt;= n; j++)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sum = sum + </a:t>
            </a:r>
            <a:r>
              <a:rPr>
                <a:solidFill>
                  <a:srgbClr val="272AD8"/>
                </a:solidFill>
              </a:rPr>
              <a:t>1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for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Picturing Efficiency</a:t>
            </a:r>
          </a:p>
        </p:txBody>
      </p:sp>
      <p:sp>
        <p:nvSpPr>
          <p:cNvPr id="104" name="FIGURE 4-9 The effect of doubling the problem size on an algorithm’s time requirement"/>
          <p:cNvSpPr txBox="1"/>
          <p:nvPr>
            <p:ph type="body" sz="quarter" idx="1"/>
          </p:nvPr>
        </p:nvSpPr>
        <p:spPr>
          <a:xfrm>
            <a:off x="457200" y="5521320"/>
            <a:ext cx="8513565" cy="763697"/>
          </a:xfrm>
          <a:prstGeom prst="rect">
            <a:avLst/>
          </a:prstGeom>
        </p:spPr>
        <p:txBody>
          <a:bodyPr/>
          <a:lstStyle>
            <a:lvl1pPr defTabSz="429768">
              <a:defRPr b="1" sz="206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4-9 The effect of doubling the problem size on an algorithm’s time requirement</a:t>
            </a:r>
          </a:p>
        </p:txBody>
      </p:sp>
      <p:graphicFrame>
        <p:nvGraphicFramePr>
          <p:cNvPr id="105" name="Table"/>
          <p:cNvGraphicFramePr/>
          <p:nvPr/>
        </p:nvGraphicFramePr>
        <p:xfrm>
          <a:off x="902971" y="1471423"/>
          <a:ext cx="8496634" cy="3551129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999071"/>
                <a:gridCol w="2172406"/>
                <a:gridCol w="2913802"/>
              </a:tblGrid>
              <a:tr h="498196"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Growth-Rate Function for Size </a:t>
                      </a:r>
                      <a:r>
                        <a:t>n </a:t>
                      </a:r>
                      <a:r>
                        <a:rPr i="0"/>
                        <a:t>Problems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Growth-Rate Function for Size 2</a:t>
                      </a:r>
                      <a:r>
                        <a:t>n </a:t>
                      </a:r>
                      <a:r>
                        <a:rPr i="0"/>
                        <a:t>Problems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5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Effect on Time Requirement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None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log 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 + log 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Negligible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Doubles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t> log 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i="1"/>
                        <a:t>n</a:t>
                      </a:r>
                      <a:r>
                        <a:t>  log </a:t>
                      </a:r>
                      <a:r>
                        <a:rPr i="1"/>
                        <a:t>n</a:t>
                      </a:r>
                      <a:r>
                        <a:t> + 2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Doubles and then adds 2</a:t>
                      </a:r>
                      <a:r>
                        <a:rPr i="1"/>
                        <a:t>n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rPr baseline="31999" i="1"/>
                        <a:t>2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(2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  <a:r>
                        <a:rPr baseline="31999"/>
                        <a:t>2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Quadruples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rPr baseline="31999" i="1"/>
                        <a:t>3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(2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  <a:r>
                        <a:rPr baseline="31999"/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Multiples by 8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baseline="31999"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baseline="31999" i="1"/>
                        <a:t>2n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Squares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Picturing Efficiency</a:t>
            </a:r>
          </a:p>
        </p:txBody>
      </p:sp>
      <p:sp>
        <p:nvSpPr>
          <p:cNvPr id="108" name="FIGURE 4-10 The time required to process one million items by algorithms of various orders at the rate of one million operations per second"/>
          <p:cNvSpPr txBox="1"/>
          <p:nvPr>
            <p:ph type="body" sz="quarter" idx="1"/>
          </p:nvPr>
        </p:nvSpPr>
        <p:spPr>
          <a:xfrm>
            <a:off x="457200" y="5546125"/>
            <a:ext cx="8229600" cy="738892"/>
          </a:xfrm>
          <a:prstGeom prst="rect">
            <a:avLst/>
          </a:prstGeom>
        </p:spPr>
        <p:txBody>
          <a:bodyPr/>
          <a:lstStyle>
            <a:lvl1pPr defTabSz="402336">
              <a:defRPr b="1" sz="193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4-10 The time required to process one million items by algorithms of various orders at the rate of one million operations per second</a:t>
            </a:r>
          </a:p>
        </p:txBody>
      </p:sp>
      <p:graphicFrame>
        <p:nvGraphicFramePr>
          <p:cNvPr id="109" name="Table"/>
          <p:cNvGraphicFramePr/>
          <p:nvPr/>
        </p:nvGraphicFramePr>
        <p:xfrm>
          <a:off x="1361971" y="1692234"/>
          <a:ext cx="8496634" cy="3551129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2150876"/>
                <a:gridCol w="3811169"/>
              </a:tblGrid>
              <a:tr h="498196"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Growth-Rate Function </a:t>
                      </a:r>
                      <a:r>
                        <a:t>g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g</a:t>
                      </a:r>
                      <a:r>
                        <a:rPr i="0"/>
                        <a:t>(10</a:t>
                      </a:r>
                      <a:r>
                        <a:rPr baseline="31999" i="0"/>
                        <a:t>6</a:t>
                      </a:r>
                      <a:r>
                        <a:rPr i="0"/>
                        <a:t>) / 10</a:t>
                      </a:r>
                      <a:r>
                        <a:rPr baseline="31999" i="0"/>
                        <a:t>6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log 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0.0000199 seconds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 second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t> log </a:t>
                      </a:r>
                      <a:r>
                        <a:rPr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19.9 seconds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rPr baseline="31999" i="1"/>
                        <a:t>2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11.6 days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</a:t>
                      </a:r>
                      <a:r>
                        <a:rPr baseline="31999" i="1"/>
                        <a:t>3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31,709.8 years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baseline="31999" i="1"/>
                        <a:t>n</a:t>
                      </a:r>
                      <a:r>
                        <a:t>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301,016</a:t>
                      </a:r>
                      <a:r>
                        <a:t> years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Efficiency of ADT Bag Implementations</a:t>
            </a:r>
          </a:p>
        </p:txBody>
      </p:sp>
      <p:sp>
        <p:nvSpPr>
          <p:cNvPr id="112" name="FIGURE 4-11 The time efficiencies of the ADT bag operations for two implementations, expressed in Big Oh notation"/>
          <p:cNvSpPr txBox="1"/>
          <p:nvPr>
            <p:ph type="body" sz="quarter" idx="1"/>
          </p:nvPr>
        </p:nvSpPr>
        <p:spPr>
          <a:xfrm>
            <a:off x="457200" y="5529555"/>
            <a:ext cx="8229600" cy="755462"/>
          </a:xfrm>
          <a:prstGeom prst="rect">
            <a:avLst/>
          </a:prstGeom>
        </p:spPr>
        <p:txBody>
          <a:bodyPr/>
          <a:lstStyle>
            <a:lvl1pPr defTabSz="402336">
              <a:defRPr b="1" sz="193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4-11 The time efficiencies of the ADT bag operations for two implementations, expressed in Big Oh notation</a:t>
            </a:r>
          </a:p>
        </p:txBody>
      </p:sp>
      <p:graphicFrame>
        <p:nvGraphicFramePr>
          <p:cNvPr id="113" name="Table"/>
          <p:cNvGraphicFramePr/>
          <p:nvPr/>
        </p:nvGraphicFramePr>
        <p:xfrm>
          <a:off x="759038" y="1242178"/>
          <a:ext cx="8496634" cy="3551129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3407932"/>
                <a:gridCol w="1663678"/>
                <a:gridCol w="1863571"/>
              </a:tblGrid>
              <a:tr h="498196"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Operation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Fixed-Size Array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5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Linked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add(newEntry)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remove()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remove(anEntry)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O(1), O(</a:t>
                      </a:r>
                      <a:r>
                        <a:rPr i="1"/>
                        <a:t>n</a:t>
                      </a:r>
                      <a:r>
                        <a:t>), 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O(1), O(</a:t>
                      </a:r>
                      <a:r>
                        <a:rPr i="1"/>
                        <a:t>n</a:t>
                      </a:r>
                      <a:r>
                        <a:t>), 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clear()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getFrequencyOf(anEntry)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contains(anEntry)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O(1), O(</a:t>
                      </a:r>
                      <a:r>
                        <a:rPr i="1"/>
                        <a:t>n</a:t>
                      </a:r>
                      <a:r>
                        <a:t>), 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O(1), O(</a:t>
                      </a:r>
                      <a:r>
                        <a:rPr i="1"/>
                        <a:t>n</a:t>
                      </a:r>
                      <a:r>
                        <a:t>), 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toArray()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O(</a:t>
                      </a:r>
                      <a:r>
                        <a:rPr i="1"/>
                        <a:t>n</a:t>
                      </a:r>
                      <a:r>
                        <a:t>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168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getCurrentSize(), isEmpty()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O(1)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116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Chapter 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Why Efficient Code?</a:t>
            </a:r>
          </a:p>
        </p:txBody>
      </p:sp>
      <p:sp>
        <p:nvSpPr>
          <p:cNvPr id="5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Computers are faster, have larger memories</a:t>
            </a:r>
          </a:p>
          <a:p>
            <a:pPr lvl="1"/>
            <a:r>
              <a:t>So why worry about efficient code?</a:t>
            </a:r>
          </a:p>
          <a:p>
            <a:pPr/>
            <a:r>
              <a:t>And … how do we measure efficiency?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ontent Placeholder 2"/>
          <p:cNvSpPr txBox="1"/>
          <p:nvPr/>
        </p:nvSpPr>
        <p:spPr>
          <a:xfrm>
            <a:off x="160007" y="768220"/>
            <a:ext cx="8090232" cy="607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 marL="304800" indent="-203200">
              <a:spcBef>
                <a:spcPts val="1500"/>
              </a:spcBef>
              <a:buClr>
                <a:srgbClr val="007FA3"/>
              </a:buClr>
              <a:buSzPct val="100000"/>
              <a:buFont typeface="Arial"/>
              <a:buChar char="•"/>
              <a:defRPr sz="2400"/>
            </a:lvl1pPr>
          </a:lstStyle>
          <a:p>
            <a:pPr/>
            <a:r>
              <a:t>Consider the problem of summing</a:t>
            </a:r>
          </a:p>
        </p:txBody>
      </p:sp>
      <p:sp>
        <p:nvSpPr>
          <p:cNvPr id="5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Importance of Efficiency</a:t>
            </a:r>
          </a:p>
        </p:txBody>
      </p:sp>
      <p:sp>
        <p:nvSpPr>
          <p:cNvPr id="54" name="FIGURE 4-1…"/>
          <p:cNvSpPr txBox="1"/>
          <p:nvPr>
            <p:ph type="body" sz="quarter" idx="1"/>
          </p:nvPr>
        </p:nvSpPr>
        <p:spPr>
          <a:xfrm>
            <a:off x="457200" y="5515433"/>
            <a:ext cx="8229600" cy="769583"/>
          </a:xfrm>
          <a:prstGeom prst="rect">
            <a:avLst/>
          </a:prstGeom>
        </p:spPr>
        <p:txBody>
          <a:bodyPr/>
          <a:lstStyle/>
          <a:p>
            <a:pPr defTabSz="402336">
              <a:defRPr b="1" sz="193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4-1 </a:t>
            </a:r>
          </a:p>
          <a:p>
            <a:pPr defTabSz="402336">
              <a:defRPr b="1" sz="193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Three algorithms for computing the sum 1 + 2 + . . . + n for an integer n &gt; 0</a:t>
            </a:r>
          </a:p>
        </p:txBody>
      </p:sp>
      <p:graphicFrame>
        <p:nvGraphicFramePr>
          <p:cNvPr id="55" name="Table"/>
          <p:cNvGraphicFramePr/>
          <p:nvPr/>
        </p:nvGraphicFramePr>
        <p:xfrm>
          <a:off x="274439" y="2775565"/>
          <a:ext cx="8786946" cy="243864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3049135"/>
                <a:gridCol w="3344564"/>
                <a:gridCol w="2380544"/>
              </a:tblGrid>
              <a:tr h="395837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A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B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C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2030102"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sum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0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i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i &lt;= n; i++)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sum = sum + i;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sum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0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i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i &lt;= n; i++)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{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j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j &lt;= i; j++)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   sum = sum +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solidFill>
                            <a:srgbClr val="008400"/>
                          </a:solidFill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} </a:t>
                      </a:r>
                      <a:r>
                        <a:t>// end for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3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sum = n * (n +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) /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2</a:t>
                      </a:r>
                      <a:r>
                        <a:t>;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The summation of k as k goes from 1 to n. " descr="The summation of k as k goes from 1 to n. 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32175" y="1375866"/>
            <a:ext cx="3350483" cy="10858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is “best”?</a:t>
            </a:r>
          </a:p>
        </p:txBody>
      </p:sp>
      <p:sp>
        <p:nvSpPr>
          <p:cNvPr id="5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 algorithm has both time and space constraints – that is complexity</a:t>
            </a:r>
          </a:p>
          <a:p>
            <a:pPr lvl="1"/>
            <a:r>
              <a:t>Time complexity</a:t>
            </a:r>
          </a:p>
          <a:p>
            <a:pPr lvl="1"/>
            <a:r>
              <a:t>Space complexity</a:t>
            </a:r>
          </a:p>
          <a:p>
            <a:pPr/>
            <a:r>
              <a:t>This study is called analysis of algorithms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Counting Basic Operations</a:t>
            </a:r>
          </a:p>
        </p:txBody>
      </p:sp>
      <p:sp>
        <p:nvSpPr>
          <p:cNvPr id="62" name="Content Placeholder 2"/>
          <p:cNvSpPr txBox="1"/>
          <p:nvPr>
            <p:ph type="body" sz="half" idx="1"/>
          </p:nvPr>
        </p:nvSpPr>
        <p:spPr>
          <a:xfrm>
            <a:off x="249435" y="926107"/>
            <a:ext cx="8513565" cy="1519501"/>
          </a:xfrm>
          <a:prstGeom prst="rect">
            <a:avLst/>
          </a:prstGeom>
        </p:spPr>
        <p:txBody>
          <a:bodyPr/>
          <a:lstStyle/>
          <a:p>
            <a:pPr/>
            <a:r>
              <a:t>A basic operation of an algorithm</a:t>
            </a:r>
          </a:p>
          <a:p>
            <a:pPr lvl="1"/>
            <a:r>
              <a:t>Most significant contributor to its total time requirement</a:t>
            </a:r>
          </a:p>
        </p:txBody>
      </p:sp>
      <p:sp>
        <p:nvSpPr>
          <p:cNvPr id="63" name="FIGURE 4-2 The number of basic operations required by the algorithms"/>
          <p:cNvSpPr txBox="1"/>
          <p:nvPr/>
        </p:nvSpPr>
        <p:spPr>
          <a:xfrm>
            <a:off x="476084" y="5848708"/>
            <a:ext cx="8513565" cy="5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>
            <a:lvl1pPr defTabSz="438911">
              <a:defRPr b="1" sz="2112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4-2 The number of basic operations required by the algorithms</a:t>
            </a:r>
          </a:p>
        </p:txBody>
      </p:sp>
      <p:graphicFrame>
        <p:nvGraphicFramePr>
          <p:cNvPr id="64" name="Table"/>
          <p:cNvGraphicFramePr/>
          <p:nvPr/>
        </p:nvGraphicFramePr>
        <p:xfrm>
          <a:off x="443971" y="1955759"/>
          <a:ext cx="8786946" cy="243864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165451"/>
                <a:gridCol w="2513106"/>
                <a:gridCol w="2813611"/>
                <a:gridCol w="1930400"/>
              </a:tblGrid>
              <a:tr h="395837"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A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B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400">
                          <a:solidFill>
                            <a:srgbClr val="FFFFFF"/>
                          </a:solidFill>
                        </a:rPr>
                        <a:t>Algorithm C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3810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2030102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sum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0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i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i &lt;= n; i++)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sum = sum + i;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sum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0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i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i &lt;= n; i++)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{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for</a:t>
                      </a:r>
                      <a:r>
                        <a:t> (</a:t>
                      </a:r>
                      <a:r>
                        <a:rPr>
                          <a:solidFill>
                            <a:srgbClr val="BA2DA2"/>
                          </a:solidFill>
                        </a:rPr>
                        <a:t>long</a:t>
                      </a:r>
                      <a:r>
                        <a:t> j =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 j &lt;= i; j++)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      sum = sum +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;</a:t>
                      </a:r>
                      <a:endParaRPr>
                        <a:latin typeface="+mn-lt"/>
                        <a:ea typeface="+mn-ea"/>
                        <a:cs typeface="+mn-cs"/>
                        <a:sym typeface="Helvetica"/>
                      </a:endParaRPr>
                    </a:p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solidFill>
                            <a:srgbClr val="008400"/>
                          </a:solidFill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} </a:t>
                      </a:r>
                      <a:r>
                        <a:t>// end for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344804">
                        <a:tabLst>
                          <a:tab pos="342900" algn="l"/>
                        </a:tabLst>
                        <a:defRPr sz="1100">
                          <a:latin typeface="Menlo"/>
                          <a:ea typeface="Menlo"/>
                          <a:cs typeface="Menlo"/>
                          <a:sym typeface="Menlo"/>
                        </a:defRPr>
                      </a:pPr>
                      <a:r>
                        <a:t>sum = n * (n +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1</a:t>
                      </a:r>
                      <a:r>
                        <a:t>) / </a:t>
                      </a:r>
                      <a:r>
                        <a:rPr>
                          <a:solidFill>
                            <a:srgbClr val="272AD8"/>
                          </a:solidFill>
                        </a:rPr>
                        <a:t>2</a:t>
                      </a:r>
                      <a:r>
                        <a:t>;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381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/>
                        <a:t>Additons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i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 i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n</a:t>
                      </a:r>
                      <a:r>
                        <a:rPr i="0"/>
                        <a:t>(</a:t>
                      </a:r>
                      <a:r>
                        <a:t>n </a:t>
                      </a:r>
                      <a:r>
                        <a:rPr i="0"/>
                        <a:t>+ 1)/2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/>
                        <a:t>Multiplications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/>
                        <a:t>Divisions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/>
                        <a:t>Total Basic Operations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254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i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254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 i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0"/>
                        <a:t>(</a:t>
                      </a:r>
                      <a:r>
                        <a:t>n</a:t>
                      </a:r>
                      <a:r>
                        <a:rPr baseline="31999"/>
                        <a:t>2</a:t>
                      </a:r>
                      <a:r>
                        <a:t> </a:t>
                      </a:r>
                      <a:r>
                        <a:rPr i="0"/>
                        <a:t>+ </a:t>
                      </a:r>
                      <a:r>
                        <a:t>n</a:t>
                      </a:r>
                      <a:r>
                        <a:rPr i="0"/>
                        <a:t>)/2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25400">
                      <a:solidFill>
                        <a:schemeClr val="accent1">
                          <a:lumOff val="-5882"/>
                        </a:schemeClr>
                      </a:solidFill>
                    </a:lnT>
                    <a:lnB w="127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Counting Basic Operations</a:t>
            </a:r>
          </a:p>
        </p:txBody>
      </p:sp>
      <p:sp>
        <p:nvSpPr>
          <p:cNvPr id="67" name="FIGURE 4-3 Number of basic operations required by the algorithms as a function of n"/>
          <p:cNvSpPr txBox="1"/>
          <p:nvPr>
            <p:ph type="body" sz="quarter" idx="1"/>
          </p:nvPr>
        </p:nvSpPr>
        <p:spPr>
          <a:xfrm>
            <a:off x="457200" y="5592260"/>
            <a:ext cx="8229600" cy="837449"/>
          </a:xfrm>
          <a:prstGeom prst="rect">
            <a:avLst/>
          </a:prstGeom>
        </p:spPr>
        <p:txBody>
          <a:bodyPr/>
          <a:lstStyle/>
          <a:p>
            <a:pPr defTabSz="475487">
              <a:defRPr b="1" sz="228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4-3 Number of basic operations required by the algorithms as a function of </a:t>
            </a:r>
            <a:r>
              <a:rPr i="1"/>
              <a:t>n</a:t>
            </a:r>
          </a:p>
        </p:txBody>
      </p:sp>
      <p:pic>
        <p:nvPicPr>
          <p:cNvPr id="68" name="A diagram illustrates a graph that depicts the number of basic operations for 3 different algorithms. &#10;&#10;Picture 2" descr="A diagram illustrates a graph that depicts the number of basic operations for 3 different algorithms. 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63606" y="1451387"/>
            <a:ext cx="4106368" cy="41408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/>
          <p:nvPr>
            <p:ph type="title"/>
          </p:nvPr>
        </p:nvSpPr>
        <p:spPr>
          <a:xfrm>
            <a:off x="173235" y="-1"/>
            <a:ext cx="8513565" cy="837449"/>
          </a:xfrm>
          <a:prstGeom prst="rect">
            <a:avLst/>
          </a:prstGeom>
        </p:spPr>
        <p:txBody>
          <a:bodyPr/>
          <a:lstStyle/>
          <a:p>
            <a:pPr/>
            <a:r>
              <a:t>Counting Basic Operations</a:t>
            </a:r>
          </a:p>
        </p:txBody>
      </p:sp>
      <p:sp>
        <p:nvSpPr>
          <p:cNvPr id="71" name="FIGURE 4-4 Typical growth-rate functions evaluated at increasing values of n"/>
          <p:cNvSpPr txBox="1"/>
          <p:nvPr>
            <p:ph type="body" sz="quarter" idx="1"/>
          </p:nvPr>
        </p:nvSpPr>
        <p:spPr>
          <a:xfrm>
            <a:off x="443971" y="5710365"/>
            <a:ext cx="8229601" cy="581001"/>
          </a:xfrm>
          <a:prstGeom prst="rect">
            <a:avLst/>
          </a:prstGeom>
        </p:spPr>
        <p:txBody>
          <a:bodyPr/>
          <a:lstStyle/>
          <a:p>
            <a:pPr defTabSz="393192">
              <a:defRPr b="1" sz="1892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4-4 Typical growth-rate functions evaluated at increasing values of </a:t>
            </a:r>
            <a:r>
              <a:rPr i="1"/>
              <a:t>n</a:t>
            </a:r>
          </a:p>
        </p:txBody>
      </p:sp>
      <p:graphicFrame>
        <p:nvGraphicFramePr>
          <p:cNvPr id="72" name="Table"/>
          <p:cNvGraphicFramePr/>
          <p:nvPr/>
        </p:nvGraphicFramePr>
        <p:xfrm>
          <a:off x="173235" y="1867539"/>
          <a:ext cx="8810230" cy="2825435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879752"/>
                <a:gridCol w="879752"/>
                <a:gridCol w="879752"/>
                <a:gridCol w="879752"/>
                <a:gridCol w="879752"/>
                <a:gridCol w="879752"/>
                <a:gridCol w="879752"/>
                <a:gridCol w="879752"/>
                <a:gridCol w="879752"/>
                <a:gridCol w="879752"/>
              </a:tblGrid>
              <a:tr h="395837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1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</a:p>
                  </a:txBody>
                  <a:tcPr marL="0" marR="0" marT="0" marB="0" anchor="b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(log(log </a:t>
                      </a:r>
                      <a:r>
                        <a:rPr i="1"/>
                        <a:t>n)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log </a:t>
                      </a:r>
                      <a:r>
                        <a:rPr i="1"/>
                        <a:t>n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log</a:t>
                      </a:r>
                      <a:r>
                        <a:rPr baseline="31999"/>
                        <a:t>2</a:t>
                      </a:r>
                      <a:r>
                        <a:t> </a:t>
                      </a:r>
                      <a:r>
                        <a:rPr i="1"/>
                        <a:t>n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i="1" sz="1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rPr i="1"/>
                        <a:t>n </a:t>
                      </a:r>
                      <a:r>
                        <a:t>log </a:t>
                      </a:r>
                      <a:r>
                        <a:rPr i="1"/>
                        <a:t>n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n</a:t>
                      </a:r>
                      <a:r>
                        <a:rPr baseline="31999" i="0"/>
                        <a:t>2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n</a:t>
                      </a:r>
                      <a:r>
                        <a:rPr baseline="31999" i="0"/>
                        <a:t>3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  <a:r>
                        <a:rPr baseline="60571" i="1"/>
                        <a:t>n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i="1"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n</a:t>
                      </a:r>
                      <a:r>
                        <a:rPr i="0"/>
                        <a:t>!</a:t>
                      </a:r>
                    </a:p>
                  </a:txBody>
                  <a:tcPr marL="0" marR="0" marT="0" marB="0" anchor="b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1270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2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5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2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664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6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94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99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1,000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9,966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6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9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301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1435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4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177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10,000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132,877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8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12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3010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19,335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5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276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100,00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1,660,964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15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30,103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243,338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635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  <a:tr h="401757"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6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397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1,000,000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19,931,569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12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18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301,301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635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rPr baseline="31999"/>
                        <a:t>2,933,369</a:t>
                      </a:r>
                    </a:p>
                  </a:txBody>
                  <a:tcPr marL="0" marR="0" marT="0" marB="0" anchor="ctr" anchorCtr="0" horzOverflow="overflow">
                    <a:lnL w="6350">
                      <a:solidFill>
                        <a:schemeClr val="accent1">
                          <a:lumOff val="-5882"/>
                        </a:schemeClr>
                      </a:solidFill>
                    </a:lnL>
                    <a:lnR w="12700">
                      <a:solidFill>
                        <a:schemeClr val="accent1">
                          <a:lumOff val="-5882"/>
                        </a:schemeClr>
                      </a:solidFill>
                    </a:lnR>
                    <a:lnT w="6350">
                      <a:solidFill>
                        <a:schemeClr val="accent1">
                          <a:lumOff val="-5882"/>
                        </a:schemeClr>
                      </a:solidFill>
                    </a:lnT>
                    <a:lnB w="25400">
                      <a:solidFill>
                        <a:schemeClr val="accent1">
                          <a:lumOff val="-5882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Best, Worst, and Average Cases</a:t>
            </a:r>
          </a:p>
        </p:txBody>
      </p:sp>
      <p:sp>
        <p:nvSpPr>
          <p:cNvPr id="75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For some algorithms, execution time depends only on size of data set</a:t>
            </a:r>
          </a:p>
          <a:p>
            <a:pPr/>
            <a:r>
              <a:t>Other algorithms depend on the nature of the data itself</a:t>
            </a:r>
          </a:p>
          <a:p>
            <a:pPr lvl="1"/>
            <a:r>
              <a:t>Goal is to know best case, worst case, average case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Big Oh Notation</a:t>
            </a:r>
          </a:p>
        </p:txBody>
      </p:sp>
      <p:sp>
        <p:nvSpPr>
          <p:cNvPr id="78" name="Content Placeholder 2"/>
          <p:cNvSpPr txBox="1"/>
          <p:nvPr>
            <p:ph type="body" idx="1"/>
          </p:nvPr>
        </p:nvSpPr>
        <p:spPr>
          <a:xfrm>
            <a:off x="101037" y="1030687"/>
            <a:ext cx="8746630" cy="5031976"/>
          </a:xfrm>
          <a:prstGeom prst="rect">
            <a:avLst/>
          </a:prstGeom>
        </p:spPr>
        <p:txBody>
          <a:bodyPr/>
          <a:lstStyle/>
          <a:p>
            <a:pPr/>
            <a:r>
              <a:t>A function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f(n)</a:t>
            </a:r>
            <a:r>
              <a:t> is of order at most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g(n)</a:t>
            </a:r>
          </a:p>
          <a:p>
            <a:pPr/>
            <a:r>
              <a:t>That is,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f(n)</a:t>
            </a:r>
            <a:r>
              <a:t> is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O(g(n)) </a:t>
            </a:r>
            <a:r>
              <a:t>— if</a:t>
            </a:r>
            <a:br/>
            <a:r>
              <a:t>	</a:t>
            </a:r>
          </a:p>
          <a:p>
            <a:pPr lvl="1"/>
            <a:r>
              <a:t>A positive real number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t> and positive integer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t>exist …</a:t>
            </a:r>
          </a:p>
          <a:p>
            <a:pPr lvl="1"/>
            <a:r>
              <a:t>Such that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f(n) ≤ c x g(n)</a:t>
            </a:r>
            <a:r>
              <a:t> for all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n ≥ N</a:t>
            </a:r>
            <a:endParaRPr i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/>
            <a:r>
              <a:t>That is:</a:t>
            </a:r>
          </a:p>
          <a:p>
            <a:pPr lvl="2"/>
            <a:r>
              <a:t>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c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 g(n)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t>is an upper bound on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f(n) </a:t>
            </a:r>
            <a:r>
              <a:t>when </a:t>
            </a:r>
            <a:r>
              <a:rPr i="1"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t> is sufficiently large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1_508 Lecture">
  <a:themeElements>
    <a:clrScheme name="1_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1_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1_508 Lecture">
  <a:themeElements>
    <a:clrScheme name="1_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1_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