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notesSlides/notesSlide1.xml" ContentType="application/vnd.openxmlformats-officedocument.presentationml.notesSlide+xml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4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CAD7"/>
          </a:solidFill>
        </a:fill>
      </a:tcStyle>
    </a:wholeTbl>
    <a:band2H>
      <a:tcTxStyle b="def" i="def"/>
      <a:tcStyle>
        <a:tcBdr/>
        <a:fill>
          <a:solidFill>
            <a:srgbClr val="E7E7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CD4CA"/>
          </a:solidFill>
        </a:fill>
      </a:tcStyle>
    </a:wholeTbl>
    <a:band2H>
      <a:tcTxStyle b="def" i="def"/>
      <a:tcStyle>
        <a:tcBdr/>
        <a:fill>
          <a:solidFill>
            <a:srgbClr val="F6EB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7D7D7"/>
          </a:solidFill>
        </a:fill>
      </a:tcStyle>
    </a:wholeTbl>
    <a:band2H>
      <a:tcTxStyle b="def" i="def"/>
      <a:tcStyle>
        <a:tcBdr/>
        <a:fill>
          <a:solidFill>
            <a:srgbClr val="ECECEC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1" name="Shape 41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defRPr sz="1200">
        <a:latin typeface="+mn-lt"/>
        <a:ea typeface="+mn-ea"/>
        <a:cs typeface="+mn-cs"/>
        <a:sym typeface="Arial"/>
      </a:defRPr>
    </a:lvl1pPr>
    <a:lvl2pPr indent="228600" defTabSz="457200" latinLnBrk="0">
      <a:defRPr sz="1200">
        <a:latin typeface="+mn-lt"/>
        <a:ea typeface="+mn-ea"/>
        <a:cs typeface="+mn-cs"/>
        <a:sym typeface="Arial"/>
      </a:defRPr>
    </a:lvl2pPr>
    <a:lvl3pPr indent="457200" defTabSz="457200" latinLnBrk="0">
      <a:defRPr sz="1200">
        <a:latin typeface="+mn-lt"/>
        <a:ea typeface="+mn-ea"/>
        <a:cs typeface="+mn-cs"/>
        <a:sym typeface="Arial"/>
      </a:defRPr>
    </a:lvl3pPr>
    <a:lvl4pPr indent="685800" defTabSz="457200" latinLnBrk="0">
      <a:defRPr sz="1200">
        <a:latin typeface="+mn-lt"/>
        <a:ea typeface="+mn-ea"/>
        <a:cs typeface="+mn-cs"/>
        <a:sym typeface="Arial"/>
      </a:defRPr>
    </a:lvl4pPr>
    <a:lvl5pPr indent="914400" defTabSz="457200" latinLnBrk="0">
      <a:defRPr sz="1200">
        <a:latin typeface="+mn-lt"/>
        <a:ea typeface="+mn-ea"/>
        <a:cs typeface="+mn-cs"/>
        <a:sym typeface="Arial"/>
      </a:defRPr>
    </a:lvl5pPr>
    <a:lvl6pPr indent="1143000" defTabSz="457200" latinLnBrk="0">
      <a:defRPr sz="1200">
        <a:latin typeface="+mn-lt"/>
        <a:ea typeface="+mn-ea"/>
        <a:cs typeface="+mn-cs"/>
        <a:sym typeface="Arial"/>
      </a:defRPr>
    </a:lvl6pPr>
    <a:lvl7pPr indent="1371600" defTabSz="457200" latinLnBrk="0">
      <a:defRPr sz="1200">
        <a:latin typeface="+mn-lt"/>
        <a:ea typeface="+mn-ea"/>
        <a:cs typeface="+mn-cs"/>
        <a:sym typeface="Arial"/>
      </a:defRPr>
    </a:lvl7pPr>
    <a:lvl8pPr indent="1600200" defTabSz="457200" latinLnBrk="0">
      <a:defRPr sz="1200">
        <a:latin typeface="+mn-lt"/>
        <a:ea typeface="+mn-ea"/>
        <a:cs typeface="+mn-cs"/>
        <a:sym typeface="Arial"/>
      </a:defRPr>
    </a:lvl8pPr>
    <a:lvl9pPr indent="1828800" defTabSz="457200" latinLnBrk="0">
      <a:defRPr sz="1200">
        <a:latin typeface="+mn-lt"/>
        <a:ea typeface="+mn-ea"/>
        <a:cs typeface="+mn-cs"/>
        <a:sym typeface="Arial"/>
      </a:defRPr>
    </a:lvl9pPr>
  </p:notesStyle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70" name="Shape 70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FIGURE 5-2</a:t>
            </a:r>
          </a:p>
          <a:p>
            <a:pPr/>
            <a:r>
              <a:t>A stack of strings after (a) push adds </a:t>
            </a:r>
            <a:r>
              <a:rPr i="1"/>
              <a:t>Jim</a:t>
            </a:r>
            <a:r>
              <a:t>; (b) push adds </a:t>
            </a:r>
            <a:r>
              <a:rPr i="1"/>
              <a:t>Jess</a:t>
            </a:r>
            <a:r>
              <a:t>; (c) push adds </a:t>
            </a:r>
            <a:r>
              <a:rPr i="1"/>
              <a:t>Jill</a:t>
            </a:r>
            <a:r>
              <a:t>; (d) push adds </a:t>
            </a:r>
            <a:r>
              <a:rPr i="1"/>
              <a:t>Jane</a:t>
            </a:r>
            <a:r>
              <a:t>; (e) push adds </a:t>
            </a:r>
            <a:r>
              <a:rPr i="1"/>
              <a:t>Joe</a:t>
            </a:r>
            <a:r>
              <a:t>; (f ) pop retrieves and removes </a:t>
            </a:r>
            <a:r>
              <a:rPr i="1"/>
              <a:t>Joe</a:t>
            </a:r>
            <a:r>
              <a:t>; (g) pop retrieves and removes </a:t>
            </a:r>
            <a:r>
              <a:rPr i="1"/>
              <a:t>Jane </a:t>
            </a:r>
          </a:p>
        </p:txBody>
      </p:sp>
    </p:spTree>
  </p:cSld>
  <p:clrMapOvr>
    <a:masterClrMapping/>
  </p:clrMapOvr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5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8"/>
          <p:cNvSpPr/>
          <p:nvPr/>
        </p:nvSpPr>
        <p:spPr>
          <a:xfrm>
            <a:off x="0" y="0"/>
            <a:ext cx="9144000" cy="3886200"/>
          </a:xfrm>
          <a:prstGeom prst="rect">
            <a:avLst/>
          </a:prstGeom>
          <a:solidFill>
            <a:srgbClr val="007FA3"/>
          </a:solidFill>
          <a:ln w="25400">
            <a:solidFill>
              <a:srgbClr val="007FA3"/>
            </a:solidFill>
          </a:ln>
        </p:spPr>
        <p:txBody>
          <a:bodyPr lIns="45719" rIns="45719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</a:p>
        </p:txBody>
      </p:sp>
      <p:sp>
        <p:nvSpPr>
          <p:cNvPr id="14" name="Title Text"/>
          <p:cNvSpPr txBox="1"/>
          <p:nvPr>
            <p:ph type="title"/>
          </p:nvPr>
        </p:nvSpPr>
        <p:spPr>
          <a:xfrm>
            <a:off x="685800" y="762000"/>
            <a:ext cx="7772400" cy="2838451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FFFFFF"/>
                </a:solidFill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" name="Body Level One…"/>
          <p:cNvSpPr txBox="1"/>
          <p:nvPr>
            <p:ph type="body" sz="half" idx="1"/>
          </p:nvPr>
        </p:nvSpPr>
        <p:spPr>
          <a:xfrm>
            <a:off x="674687" y="3962400"/>
            <a:ext cx="7794626" cy="17526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4400"/>
            </a:lvl1pPr>
            <a:lvl2pPr marL="0" indent="457200">
              <a:spcBef>
                <a:spcPts val="0"/>
              </a:spcBef>
              <a:buClrTx/>
              <a:buSzTx/>
              <a:buFontTx/>
              <a:buNone/>
              <a:defRPr sz="4400"/>
            </a:lvl2pPr>
            <a:lvl3pPr marL="0" indent="914400">
              <a:spcBef>
                <a:spcPts val="0"/>
              </a:spcBef>
              <a:buClrTx/>
              <a:buSzTx/>
              <a:buFontTx/>
              <a:buNone/>
              <a:defRPr sz="4400"/>
            </a:lvl3pPr>
            <a:lvl4pPr marL="0" indent="1371600">
              <a:spcBef>
                <a:spcPts val="0"/>
              </a:spcBef>
              <a:buClrTx/>
              <a:buSzTx/>
              <a:buFontTx/>
              <a:buNone/>
              <a:defRPr sz="4400"/>
            </a:lvl4pPr>
            <a:lvl5pPr marL="0" indent="1828800">
              <a:spcBef>
                <a:spcPts val="0"/>
              </a:spcBef>
              <a:buClrTx/>
              <a:buSzTx/>
              <a:buFontTx/>
              <a:buNone/>
              <a:defRPr sz="4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Figure +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ody Level One…"/>
          <p:cNvSpPr txBox="1"/>
          <p:nvPr>
            <p:ph type="body" sz="quarter" idx="1"/>
          </p:nvPr>
        </p:nvSpPr>
        <p:spPr>
          <a:xfrm>
            <a:off x="457200" y="5704015"/>
            <a:ext cx="8229600" cy="581001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b="1" sz="36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4" name="Title Text"/>
          <p:cNvSpPr txBox="1"/>
          <p:nvPr>
            <p:ph type="title"/>
          </p:nvPr>
        </p:nvSpPr>
        <p:spPr>
          <a:xfrm>
            <a:off x="249435" y="84666"/>
            <a:ext cx="8513565" cy="837449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xfrm>
            <a:off x="8789857" y="97180"/>
            <a:ext cx="231238" cy="21466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5e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3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5" descr="Shap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6429709"/>
            <a:ext cx="918000" cy="27991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Shape 16"/>
          <p:cNvSpPr txBox="1"/>
          <p:nvPr/>
        </p:nvSpPr>
        <p:spPr>
          <a:xfrm>
            <a:off x="1600199" y="6429343"/>
            <a:ext cx="7162801" cy="281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699" tIns="45699" rIns="45699" bIns="45699">
            <a:spAutoFit/>
          </a:bodyPr>
          <a:lstStyle>
            <a:lvl1pPr algn="r">
              <a:defRPr sz="1200">
                <a:latin typeface="Verdana"/>
                <a:ea typeface="Verdana"/>
                <a:cs typeface="Verdana"/>
                <a:sym typeface="Verdana"/>
              </a:defRPr>
            </a:lvl1pPr>
          </a:lstStyle>
          <a:p>
            <a:pPr/>
            <a:r>
              <a:t>Copyright © 2019, 2015, 2012 Pearson Education, Inc. All Rights Reserved</a:t>
            </a:r>
          </a:p>
        </p:txBody>
      </p:sp>
      <p:sp>
        <p:nvSpPr>
          <p:cNvPr id="4" name="Title Text"/>
          <p:cNvSpPr txBox="1"/>
          <p:nvPr>
            <p:ph type="title"/>
          </p:nvPr>
        </p:nvSpPr>
        <p:spPr>
          <a:xfrm>
            <a:off x="347133" y="76200"/>
            <a:ext cx="8449734" cy="8668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 anchor="b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5" name="Body Level One…"/>
          <p:cNvSpPr txBox="1"/>
          <p:nvPr>
            <p:ph type="body" idx="1"/>
          </p:nvPr>
        </p:nvSpPr>
        <p:spPr>
          <a:xfrm>
            <a:off x="457200" y="913012"/>
            <a:ext cx="8229600" cy="503197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91424" tIns="91424" rIns="91424" bIns="91424">
            <a:normAutofit fontScale="100000" lnSpcReduction="0"/>
          </a:bodyPr>
          <a:lstStyle>
            <a:lvl2pPr marL="787400" indent="-228600"/>
            <a:lvl3pPr marL="1193800" indent="-177800"/>
            <a:lvl4pPr marL="1701800" indent="-228600"/>
            <a:lvl5pPr marL="2108200" indent="-177800"/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/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  <a:ln w="12700">
            <a:miter lim="400000"/>
          </a:ln>
        </p:spPr>
        <p:txBody>
          <a:bodyPr wrap="none" lIns="45699" tIns="45699" rIns="45699" bIns="45699" anchor="ctr">
            <a:spAutoFit/>
          </a:bodyPr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</p:sldLayoutIdLst>
  <p:transition xmlns:p14="http://schemas.microsoft.com/office/powerpoint/2010/main" spd="med" advClick="1"/>
  <p:txStyles>
    <p:title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1pPr>
      <a:lvl2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2pPr>
      <a:lvl3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3pPr>
      <a:lvl4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4pPr>
      <a:lvl5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5pPr>
      <a:lvl6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6pPr>
      <a:lvl7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7pPr>
      <a:lvl8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8pPr>
      <a:lvl9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0" strike="noStrike" sz="4400" u="none">
          <a:ln>
            <a:noFill/>
          </a:ln>
          <a:solidFill>
            <a:srgbClr val="007FA3"/>
          </a:solidFill>
          <a:uFillTx/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04800" marR="0" indent="-2032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1pPr>
      <a:lvl2pPr marL="835025" marR="0" indent="-276225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2pPr>
      <a:lvl3pPr marL="1206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▪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3pPr>
      <a:lvl4pPr marL="1663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–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4pPr>
      <a:lvl5pPr marL="21209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5pPr>
      <a:lvl6pPr marL="25781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6pPr>
      <a:lvl7pPr marL="30353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7pPr>
      <a:lvl8pPr marL="34925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8pPr>
      <a:lvl9pPr marL="3949700" marR="0" indent="-190500" algn="l" defTabSz="914400" latinLnBrk="0">
        <a:lnSpc>
          <a:spcPct val="100000"/>
        </a:lnSpc>
        <a:spcBef>
          <a:spcPts val="1500"/>
        </a:spcBef>
        <a:spcAft>
          <a:spcPts val="0"/>
        </a:spcAft>
        <a:buClr>
          <a:srgbClr val="007FA3"/>
        </a:buClr>
        <a:buSzPct val="100000"/>
        <a:buFont typeface="Arial"/>
        <a:buChar char="•"/>
        <a:tabLst/>
        <a:defRPr b="0" baseline="0" cap="none" i="0" spc="0" strike="noStrike" sz="24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9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Relationship Id="rId4" Type="http://schemas.openxmlformats.org/officeDocument/2006/relationships/image" Target="../media/image10.jpe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4" Type="http://schemas.openxmlformats.org/officeDocument/2006/relationships/image" Target="../media/image16.jpeg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195"/>
          <p:cNvSpPr txBox="1"/>
          <p:nvPr>
            <p:ph type="title"/>
          </p:nvPr>
        </p:nvSpPr>
        <p:spPr>
          <a:xfrm>
            <a:off x="347133" y="76200"/>
            <a:ext cx="8662095" cy="866842"/>
          </a:xfrm>
          <a:prstGeom prst="rect">
            <a:avLst/>
          </a:prstGeom>
        </p:spPr>
        <p:txBody>
          <a:bodyPr lIns="0" tIns="0" rIns="0" bIns="0"/>
          <a:lstStyle/>
          <a:p>
            <a:pPr defTabSz="731520">
              <a:defRPr sz="3520"/>
            </a:pPr>
            <a:r>
              <a:t>Data Structures and Abstractions with Java</a:t>
            </a:r>
            <a:r>
              <a:rPr baseline="30068"/>
              <a:t>™</a:t>
            </a:r>
          </a:p>
        </p:txBody>
      </p:sp>
      <p:sp>
        <p:nvSpPr>
          <p:cNvPr id="44" name="Shape 196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 lIns="0" tIns="0" rIns="0" bIns="0"/>
          <a:lstStyle/>
          <a:p>
            <a:pPr marL="0" indent="0">
              <a:spcBef>
                <a:spcPts val="0"/>
              </a:spcBef>
              <a:buSzTx/>
              <a:buNone/>
              <a:defRPr sz="2000">
                <a:solidFill>
                  <a:srgbClr val="007FA3"/>
                </a:solidFill>
              </a:defRPr>
            </a:pPr>
            <a:r>
              <a:t>5</a:t>
            </a:r>
            <a:r>
              <a:rPr baseline="30000"/>
              <a:t>th</a:t>
            </a:r>
            <a:r>
              <a:t> Edition</a:t>
            </a:r>
          </a:p>
        </p:txBody>
      </p:sp>
      <p:sp>
        <p:nvSpPr>
          <p:cNvPr id="45" name="Shape 198"/>
          <p:cNvSpPr txBox="1"/>
          <p:nvPr/>
        </p:nvSpPr>
        <p:spPr>
          <a:xfrm>
            <a:off x="4572000" y="1421040"/>
            <a:ext cx="3657600" cy="4523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 defTabSz="886968">
              <a:defRPr b="1" sz="3298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Chapter 5</a:t>
            </a:r>
          </a:p>
        </p:txBody>
      </p:sp>
      <p:sp>
        <p:nvSpPr>
          <p:cNvPr id="46" name="Shape 199"/>
          <p:cNvSpPr txBox="1"/>
          <p:nvPr/>
        </p:nvSpPr>
        <p:spPr>
          <a:xfrm>
            <a:off x="4633548" y="3041078"/>
            <a:ext cx="3079631" cy="1566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normAutofit fontScale="100000" lnSpcReduction="0"/>
          </a:bodyPr>
          <a:lstStyle>
            <a:lvl1pPr>
              <a:defRPr b="1" sz="4500">
                <a:solidFill>
                  <a:srgbClr val="007FA3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Stacks</a:t>
            </a:r>
          </a:p>
        </p:txBody>
      </p:sp>
      <p:pic>
        <p:nvPicPr>
          <p:cNvPr id="47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9413" y="1421040"/>
            <a:ext cx="4124641" cy="4776560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50800" dist="38100" dir="2700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FIGURE 5-4 The contents of a stack during the scan of an expression that contains the unbalanced delimiters { [ ( ] ) }"/>
          <p:cNvSpPr txBox="1"/>
          <p:nvPr>
            <p:ph type="body" sz="quarter" idx="1"/>
          </p:nvPr>
        </p:nvSpPr>
        <p:spPr>
          <a:xfrm>
            <a:off x="457200" y="5447567"/>
            <a:ext cx="8229600" cy="837449"/>
          </a:xfrm>
          <a:prstGeom prst="rect">
            <a:avLst/>
          </a:prstGeom>
        </p:spPr>
        <p:txBody>
          <a:bodyPr/>
          <a:lstStyle/>
          <a:p>
            <a:pPr defTabSz="475487">
              <a:defRPr sz="2288"/>
            </a:pPr>
            <a:r>
              <a:t>FIGURE 5-4 The contents of a stack during the scan of an expression that contains the </a:t>
            </a:r>
            <a:r>
              <a:rPr>
                <a:solidFill>
                  <a:schemeClr val="accent3"/>
                </a:solidFill>
              </a:rPr>
              <a:t>unbalanced</a:t>
            </a:r>
            <a:r>
              <a:t> delimiters { [ ( ] ) }</a:t>
            </a:r>
          </a:p>
        </p:txBody>
      </p:sp>
      <p:sp>
        <p:nvSpPr>
          <p:cNvPr id="8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Algebraic Expressions</a:t>
            </a:r>
          </a:p>
        </p:txBody>
      </p:sp>
      <p:pic>
        <p:nvPicPr>
          <p:cNvPr id="84" name="Stack contains unbalanced delimiters left brace, left bracket, left parenthesis, right bracket right bracket, right parenthesis, right brace.&#10;&#10;Picture 2" descr="Stack contains unbalanced delimiters left brace, left bracket, left parenthesis, right bracket right bracket, right parenthesis, right brace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6858" y="1203756"/>
            <a:ext cx="7630284" cy="40277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FIGURE 5-5 The contents of a stack during the scan of an expression that contains the unbalanced delimiters [ ( ) ] }"/>
          <p:cNvSpPr txBox="1"/>
          <p:nvPr>
            <p:ph type="body" sz="quarter" idx="1"/>
          </p:nvPr>
        </p:nvSpPr>
        <p:spPr>
          <a:xfrm>
            <a:off x="457200" y="5447567"/>
            <a:ext cx="8229600" cy="837449"/>
          </a:xfrm>
          <a:prstGeom prst="rect">
            <a:avLst/>
          </a:prstGeom>
        </p:spPr>
        <p:txBody>
          <a:bodyPr/>
          <a:lstStyle/>
          <a:p>
            <a:pPr defTabSz="475487">
              <a:defRPr sz="2288"/>
            </a:pPr>
            <a:r>
              <a:t>FIGURE 5-5 The contents of a stack during the scan of an expression that contains the </a:t>
            </a:r>
            <a:r>
              <a:rPr>
                <a:solidFill>
                  <a:schemeClr val="accent3"/>
                </a:solidFill>
              </a:rPr>
              <a:t>unbalanced</a:t>
            </a:r>
            <a:r>
              <a:t> delimiters [ ( ) ] }</a:t>
            </a:r>
          </a:p>
        </p:txBody>
      </p:sp>
      <p:sp>
        <p:nvSpPr>
          <p:cNvPr id="87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Algebraic Expressions</a:t>
            </a:r>
          </a:p>
        </p:txBody>
      </p:sp>
      <p:pic>
        <p:nvPicPr>
          <p:cNvPr id="88" name="Stack contains unbalanced delimiters left brace, left parenthesis, right parenthesis, right bracket, right brace.&#10;&#10;Picture 2" descr="Stack contains unbalanced delimiters left brace, left parenthesis, right parenthesis, right bracket, right brace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1040102"/>
            <a:ext cx="8410741" cy="428947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FIGURE 5-6 The contents of a stack during the scan of an expression that contains the unbalanced delimiters { [ ( ) ]"/>
          <p:cNvSpPr txBox="1"/>
          <p:nvPr>
            <p:ph type="body" sz="quarter" idx="1"/>
          </p:nvPr>
        </p:nvSpPr>
        <p:spPr>
          <a:xfrm>
            <a:off x="457200" y="5447567"/>
            <a:ext cx="8229600" cy="837449"/>
          </a:xfrm>
          <a:prstGeom prst="rect">
            <a:avLst/>
          </a:prstGeom>
        </p:spPr>
        <p:txBody>
          <a:bodyPr/>
          <a:lstStyle/>
          <a:p>
            <a:pPr defTabSz="475487">
              <a:defRPr sz="2288"/>
            </a:pPr>
            <a:r>
              <a:t>FIGURE 5-6 The contents of a stack during the scan of an expression that contains the </a:t>
            </a:r>
            <a:r>
              <a:rPr>
                <a:solidFill>
                  <a:schemeClr val="accent3"/>
                </a:solidFill>
              </a:rPr>
              <a:t>unbalanced</a:t>
            </a:r>
            <a:r>
              <a:t> delimiters { [ ( ) ]</a:t>
            </a:r>
          </a:p>
        </p:txBody>
      </p:sp>
      <p:sp>
        <p:nvSpPr>
          <p:cNvPr id="9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Algebraic Expressions</a:t>
            </a:r>
          </a:p>
        </p:txBody>
      </p:sp>
      <p:pic>
        <p:nvPicPr>
          <p:cNvPr id="92" name="Stack contains unbalanced delimiters left brace, left bracket, left parenthesis, right parenthesis right bracket.&#10;&#10;Picture 2" descr="Stack contains unbalanced delimiters left brace, left bracket, left parenthesis, right parenthesis right bracket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36812" y="1259858"/>
            <a:ext cx="8538810" cy="39278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ext Placeholder 2"/>
          <p:cNvSpPr txBox="1"/>
          <p:nvPr>
            <p:ph type="body" sz="quarter" idx="1"/>
          </p:nvPr>
        </p:nvSpPr>
        <p:spPr>
          <a:xfrm>
            <a:off x="443971" y="6012584"/>
            <a:ext cx="8229601" cy="417126"/>
          </a:xfrm>
          <a:prstGeom prst="rect">
            <a:avLst/>
          </a:prstGeom>
        </p:spPr>
        <p:txBody>
          <a:bodyPr/>
          <a:lstStyle>
            <a:lvl1pPr defTabSz="411479">
              <a:defRPr sz="1619"/>
            </a:lvl1pPr>
          </a:lstStyle>
          <a:p>
            <a:pPr/>
            <a:r>
              <a:t>Algorithm to process for balanced expression.</a:t>
            </a:r>
          </a:p>
        </p:txBody>
      </p:sp>
      <p:sp>
        <p:nvSpPr>
          <p:cNvPr id="9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Algebraic Expressions</a:t>
            </a:r>
          </a:p>
        </p:txBody>
      </p:sp>
      <p:sp>
        <p:nvSpPr>
          <p:cNvPr id="96" name="Algorithm checkBalance(expression)…"/>
          <p:cNvSpPr txBox="1"/>
          <p:nvPr/>
        </p:nvSpPr>
        <p:spPr>
          <a:xfrm>
            <a:off x="611611" y="852422"/>
            <a:ext cx="5707119" cy="52907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b="1" sz="1200"/>
            </a:pPr>
            <a:r>
              <a:rPr i="1">
                <a:latin typeface="Times"/>
                <a:ea typeface="Times"/>
                <a:cs typeface="Times"/>
                <a:sym typeface="Times"/>
              </a:rPr>
              <a:t>Algorithm </a:t>
            </a:r>
            <a:r>
              <a:t>checkBalance(expression)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i="1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//</a:t>
            </a:r>
            <a:r>
              <a:rPr spc="-285"/>
              <a:t> </a:t>
            </a:r>
            <a:r>
              <a:t>Returns true if the parentheses, </a:t>
            </a:r>
            <a:r>
              <a:rPr spc="-15"/>
              <a:t>brackets, </a:t>
            </a:r>
            <a:r>
              <a:t>and braces in an expression are paired </a:t>
            </a:r>
            <a:r>
              <a:rPr spc="-15"/>
              <a:t>correctly.</a:t>
            </a:r>
          </a:p>
          <a:p>
            <a:pPr defTabSz="457200">
              <a:lnSpc>
                <a:spcPct val="90000"/>
              </a:lnSpc>
              <a:spcBef>
                <a:spcPts val="900"/>
              </a:spcBef>
              <a:tabLst>
                <a:tab pos="266700" algn="l"/>
                <a:tab pos="520700" algn="l"/>
                <a:tab pos="774700" algn="l"/>
                <a:tab pos="1028700" algn="l"/>
              </a:tabLst>
              <a:defRPr i="1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isBalanced = </a:t>
            </a:r>
            <a:r>
              <a:rPr b="1" i="0">
                <a:latin typeface="+mn-lt"/>
                <a:ea typeface="+mn-ea"/>
                <a:cs typeface="+mn-cs"/>
                <a:sym typeface="Arial"/>
              </a:rPr>
              <a:t>true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// </a:t>
            </a:r>
            <a:r>
              <a:t>The absence of delimiters is balanced</a:t>
            </a:r>
          </a:p>
          <a:p>
            <a:pPr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i="1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while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((isBalanced == </a:t>
            </a:r>
            <a:r>
              <a:rPr b="1" i="0">
                <a:latin typeface="+mn-lt"/>
                <a:ea typeface="+mn-ea"/>
                <a:cs typeface="+mn-cs"/>
                <a:sym typeface="Arial"/>
              </a:rPr>
              <a:t>true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) </a:t>
            </a:r>
            <a:r>
              <a:t>and not at end of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expression)</a:t>
            </a:r>
            <a:endParaRPr i="0"/>
          </a:p>
          <a:p>
            <a:pPr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{</a:t>
            </a:r>
          </a:p>
          <a:p>
            <a:pPr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i="1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nextCharacter = </a:t>
            </a:r>
            <a:r>
              <a:t>next character in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expression</a:t>
            </a:r>
            <a:endParaRPr i="0"/>
          </a:p>
          <a:p>
            <a:pPr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sz="1200"/>
            </a:pPr>
            <a:r>
              <a:t>	</a:t>
            </a:r>
            <a:r>
              <a:rPr b="1"/>
              <a:t>switch </a:t>
            </a:r>
            <a:r>
              <a:t>(nextCharacter)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{</a:t>
            </a:r>
          </a:p>
          <a:p>
            <a:pPr marR="2306954" algn="just"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sz="1200"/>
            </a:pPr>
            <a:r>
              <a:t>		</a:t>
            </a:r>
            <a:r>
              <a:rPr b="1"/>
              <a:t>case </a:t>
            </a:r>
            <a:r>
              <a:t>'(': </a:t>
            </a:r>
            <a:r>
              <a:rPr b="1"/>
              <a:t>case </a:t>
            </a:r>
            <a:r>
              <a:t>'[': </a:t>
            </a:r>
            <a:r>
              <a:rPr b="1"/>
              <a:t>case </a:t>
            </a:r>
            <a:r>
              <a:t>'{': </a:t>
            </a:r>
          </a:p>
          <a:p>
            <a:pPr lvl="3" marR="2306954" indent="685800" algn="just"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sz="1200"/>
            </a:pPr>
            <a:r>
              <a:t>		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Push</a:t>
            </a:r>
            <a:r>
              <a:rPr i="1" spc="-9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t>nextCharacter</a:t>
            </a:r>
            <a:r>
              <a:rPr spc="-104"/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onto</a:t>
            </a:r>
            <a:r>
              <a:rPr i="1" spc="-9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stack </a:t>
            </a:r>
            <a:endParaRPr i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lvl="3" marR="2306954" indent="685800" algn="just"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sz="1200"/>
            </a:pP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rPr b="1"/>
              <a:t>break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lnSpc>
                <a:spcPct val="90000"/>
              </a:lnSpc>
              <a:spcBef>
                <a:spcPts val="400"/>
              </a:spcBef>
              <a:tabLst>
                <a:tab pos="266700" algn="l"/>
                <a:tab pos="520700" algn="l"/>
                <a:tab pos="774700" algn="l"/>
                <a:tab pos="1028700" algn="l"/>
              </a:tabLst>
              <a:defRPr b="1" sz="12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  <a:r>
              <a:t>case </a:t>
            </a:r>
            <a:r>
              <a:rPr b="0"/>
              <a:t>')': </a:t>
            </a:r>
            <a:r>
              <a:t>case </a:t>
            </a:r>
            <a:r>
              <a:rPr b="0"/>
              <a:t>']': </a:t>
            </a:r>
            <a:r>
              <a:t>case </a:t>
            </a:r>
            <a:r>
              <a:rPr b="0"/>
              <a:t>'}':</a:t>
            </a:r>
            <a:endParaRPr b="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R="2350135"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sz="12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rPr b="1"/>
              <a:t>if </a:t>
            </a:r>
            <a:r>
              <a:t>(</a:t>
            </a:r>
            <a:r>
              <a:rPr i="1">
                <a:latin typeface="Times New Roman"/>
                <a:ea typeface="Times New Roman"/>
                <a:cs typeface="Times New Roman"/>
                <a:sym typeface="Times New Roman"/>
              </a:rPr>
              <a:t>stack is empty</a:t>
            </a:r>
            <a:r>
              <a:t>) </a:t>
            </a:r>
          </a:p>
          <a:p>
            <a:pPr marR="2350135"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sz="1200"/>
            </a:pPr>
            <a:r>
              <a:t>				isBalanced = </a:t>
            </a:r>
            <a:r>
              <a:rPr b="1"/>
              <a:t>false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b="1" sz="1200"/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			</a:t>
            </a:r>
            <a:r>
              <a:t>else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{</a:t>
            </a:r>
          </a:p>
          <a:p>
            <a:pPr marR="1855470"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i="1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	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openDelimiter = </a:t>
            </a:r>
            <a:r>
              <a:t>top entry of stack </a:t>
            </a:r>
          </a:p>
          <a:p>
            <a:pPr marR="1855470"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i="1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	Pop stack</a:t>
            </a:r>
          </a:p>
          <a:p>
            <a:pPr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i="1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	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isBalanced = </a:t>
            </a:r>
            <a:r>
              <a:rPr b="1" i="0">
                <a:latin typeface="+mn-lt"/>
                <a:ea typeface="+mn-ea"/>
                <a:cs typeface="+mn-cs"/>
                <a:sym typeface="Arial"/>
              </a:rPr>
              <a:t>true </a:t>
            </a:r>
            <a:r>
              <a:t>or </a:t>
            </a:r>
            <a:r>
              <a:rPr b="1" i="0">
                <a:latin typeface="+mn-lt"/>
                <a:ea typeface="+mn-ea"/>
                <a:cs typeface="+mn-cs"/>
                <a:sym typeface="Arial"/>
              </a:rPr>
              <a:t>false </a:t>
            </a:r>
            <a:r>
              <a:t>according to whether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openDelimiter </a:t>
            </a:r>
            <a:r>
              <a:t>and</a:t>
            </a:r>
          </a:p>
          <a:p>
            <a:pPr marR="38100" algn="ctr"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i="1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nextCharacter </a:t>
            </a:r>
            <a:r>
              <a:t>are a pair of delimiters</a:t>
            </a:r>
          </a:p>
          <a:p>
            <a:pPr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		}</a:t>
            </a:r>
          </a:p>
          <a:p>
            <a:pPr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b="1" sz="1200"/>
            </a:pPr>
            <a:r>
              <a:t>			break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	}</a:t>
            </a:r>
          </a:p>
          <a:p>
            <a:pPr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}</a:t>
            </a:r>
          </a:p>
          <a:p>
            <a:pPr marR="2618739" defTabSz="457200">
              <a:lnSpc>
                <a:spcPct val="90000"/>
              </a:lnSpc>
              <a:spcBef>
                <a:spcPts val="500"/>
              </a:spcBef>
              <a:tabLst>
                <a:tab pos="266700" algn="l"/>
                <a:tab pos="520700" algn="l"/>
                <a:tab pos="774700" algn="l"/>
                <a:tab pos="1028700" algn="l"/>
              </a:tabLst>
              <a:defRPr i="1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b="1" i="0">
                <a:latin typeface="+mn-lt"/>
                <a:ea typeface="+mn-ea"/>
                <a:cs typeface="+mn-cs"/>
                <a:sym typeface="Arial"/>
              </a:rPr>
              <a:t>if 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(</a:t>
            </a:r>
            <a:r>
              <a:t>stack is not empty</a:t>
            </a:r>
            <a:r>
              <a:rPr i="0">
                <a:latin typeface="+mn-lt"/>
                <a:ea typeface="+mn-ea"/>
                <a:cs typeface="+mn-cs"/>
                <a:sym typeface="Arial"/>
              </a:rPr>
              <a:t>) </a:t>
            </a:r>
            <a:endParaRPr i="0">
              <a:latin typeface="+mn-lt"/>
              <a:ea typeface="+mn-ea"/>
              <a:cs typeface="+mn-cs"/>
              <a:sym typeface="Arial"/>
            </a:endParaRPr>
          </a:p>
          <a:p>
            <a:pPr marR="2618739" defTabSz="457200">
              <a:lnSpc>
                <a:spcPct val="90000"/>
              </a:lnSpc>
              <a:spcBef>
                <a:spcPts val="500"/>
              </a:spcBef>
              <a:tabLst>
                <a:tab pos="266700" algn="l"/>
                <a:tab pos="520700" algn="l"/>
                <a:tab pos="774700" algn="l"/>
                <a:tab pos="1028700" algn="l"/>
              </a:tabLst>
              <a:defRPr i="1" sz="12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rPr i="0">
                <a:latin typeface="+mn-lt"/>
                <a:ea typeface="+mn-ea"/>
                <a:cs typeface="+mn-cs"/>
                <a:sym typeface="Arial"/>
              </a:rPr>
              <a:t>	isBalanced = </a:t>
            </a:r>
            <a:r>
              <a:rPr b="1" i="0">
                <a:latin typeface="+mn-lt"/>
                <a:ea typeface="+mn-ea"/>
                <a:cs typeface="+mn-cs"/>
                <a:sym typeface="Arial"/>
              </a:rPr>
              <a:t>false</a:t>
            </a:r>
            <a:endParaRPr b="1" i="0"/>
          </a:p>
          <a:p>
            <a:pPr defTabSz="457200">
              <a:lnSpc>
                <a:spcPct val="90000"/>
              </a:lnSpc>
              <a:tabLst>
                <a:tab pos="266700" algn="l"/>
                <a:tab pos="520700" algn="l"/>
                <a:tab pos="774700" algn="l"/>
                <a:tab pos="1028700" algn="l"/>
              </a:tabLst>
              <a:defRPr sz="1200"/>
            </a:pPr>
            <a:r>
              <a:rPr b="1"/>
              <a:t>return </a:t>
            </a:r>
            <a:r>
              <a:t>isBalanced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/** A class that checks whether the parentheses, brackets, and braces…"/>
          <p:cNvSpPr txBox="1"/>
          <p:nvPr/>
        </p:nvSpPr>
        <p:spPr>
          <a:xfrm>
            <a:off x="338666" y="1145442"/>
            <a:ext cx="7753708" cy="50073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A class that checks whether the parentheses, brackets, and braces 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in a string occur in left/right pairs.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class</a:t>
            </a:r>
            <a:r>
              <a:t> BalanceChecker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Returns true if the given characters, open and close, form a pair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// of parentheses, brackets, or braces.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private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isPaired(</a:t>
            </a:r>
            <a:r>
              <a:rPr>
                <a:solidFill>
                  <a:srgbClr val="BA2DA2"/>
                </a:solidFill>
              </a:rPr>
              <a:t>char</a:t>
            </a:r>
            <a:r>
              <a:t> open, </a:t>
            </a:r>
            <a:r>
              <a:rPr>
                <a:solidFill>
                  <a:srgbClr val="BA2DA2"/>
                </a:solidFill>
              </a:rPr>
              <a:t>char</a:t>
            </a:r>
            <a:r>
              <a:t> close)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(open == </a:t>
            </a:r>
            <a:r>
              <a:rPr>
                <a:solidFill>
                  <a:srgbClr val="272AD8"/>
                </a:solidFill>
              </a:rPr>
              <a:t>'('</a:t>
            </a:r>
            <a:r>
              <a:t> &amp;&amp; close == </a:t>
            </a:r>
            <a:r>
              <a:rPr>
                <a:solidFill>
                  <a:srgbClr val="272AD8"/>
                </a:solidFill>
              </a:rPr>
              <a:t>')'</a:t>
            </a:r>
            <a:r>
              <a:t>) ||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    (open == </a:t>
            </a:r>
            <a:r>
              <a:rPr>
                <a:solidFill>
                  <a:srgbClr val="272AD8"/>
                </a:solidFill>
              </a:rPr>
              <a:t>'['</a:t>
            </a:r>
            <a:r>
              <a:t> &amp;&amp; close == </a:t>
            </a:r>
            <a:r>
              <a:rPr>
                <a:solidFill>
                  <a:srgbClr val="272AD8"/>
                </a:solidFill>
              </a:rPr>
              <a:t>']'</a:t>
            </a:r>
            <a:r>
              <a:t>) ||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          (open == </a:t>
            </a:r>
            <a:r>
              <a:rPr>
                <a:solidFill>
                  <a:srgbClr val="272AD8"/>
                </a:solidFill>
              </a:rPr>
              <a:t>'{'</a:t>
            </a:r>
            <a:r>
              <a:t> &amp;&amp; close == </a:t>
            </a:r>
            <a:r>
              <a:rPr>
                <a:solidFill>
                  <a:srgbClr val="272AD8"/>
                </a:solidFill>
              </a:rPr>
              <a:t>'}'</a:t>
            </a:r>
            <a:r>
              <a:t>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isPaired</a:t>
            </a: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</a:t>
            </a:r>
            <a:r>
              <a:t>/** Decides whether the parentheses, brackets, and braces 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in a string occur in left/right pairs.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expression  A string to be checked.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True if the delimiters are paired correctly.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static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checkBalance(String expression)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lvl="5" indent="1143000" defTabSz="344804">
              <a:tabLst>
                <a:tab pos="342900" algn="l"/>
              </a:tabLst>
              <a:defRPr b="1" i="1">
                <a:solidFill>
                  <a:schemeClr val="accent3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latin typeface="+mj-lt"/>
                <a:ea typeface="+mj-ea"/>
                <a:cs typeface="+mj-cs"/>
                <a:sym typeface="Helvetica"/>
              </a:rPr>
              <a:t>[ SEE NEXT SLIDE FOR IMPLEMENTATION]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checkBalance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BalanceChecker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  <p:sp>
        <p:nvSpPr>
          <p:cNvPr id="99" name="Text Placeholder 2"/>
          <p:cNvSpPr txBox="1"/>
          <p:nvPr>
            <p:ph type="body" sz="quarter" idx="1"/>
          </p:nvPr>
        </p:nvSpPr>
        <p:spPr>
          <a:xfrm>
            <a:off x="443971" y="5984531"/>
            <a:ext cx="8229601" cy="508936"/>
          </a:xfrm>
          <a:prstGeom prst="rect">
            <a:avLst/>
          </a:prstGeom>
        </p:spPr>
        <p:txBody>
          <a:bodyPr/>
          <a:lstStyle/>
          <a:p>
            <a:pPr defTabSz="521208">
              <a:defRPr sz="2052"/>
            </a:pPr>
            <a:r>
              <a:t>LISTING 5-2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BalanceChecker</a:t>
            </a:r>
          </a:p>
        </p:txBody>
      </p:sp>
      <p:sp>
        <p:nvSpPr>
          <p:cNvPr id="10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41247">
              <a:defRPr sz="4048"/>
            </a:lvl1pPr>
          </a:lstStyle>
          <a:p>
            <a:pPr/>
            <a:r>
              <a:t>Implementation of Algorithm (Part 1)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tackInterface&lt;Character&gt; openDelimiterStack = new LinkedStack&lt;&gt;();…"/>
          <p:cNvSpPr txBox="1"/>
          <p:nvPr/>
        </p:nvSpPr>
        <p:spPr>
          <a:xfrm>
            <a:off x="-72299" y="703579"/>
            <a:ext cx="6893829" cy="56059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StackInterface&lt;Character&gt; openDelimiterStack = </a:t>
            </a:r>
            <a:r>
              <a:rPr>
                <a:solidFill>
                  <a:srgbClr val="BA2DA2"/>
                </a:solidFill>
              </a:rPr>
              <a:t>new</a:t>
            </a:r>
            <a:r>
              <a:t> LinkedStack&lt;&gt;();</a:t>
            </a: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characterCount = expression.length();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isBalanced = </a:t>
            </a:r>
            <a:r>
              <a:rPr>
                <a:solidFill>
                  <a:srgbClr val="BA2DA2"/>
                </a:solidFill>
              </a:rPr>
              <a:t>true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int</a:t>
            </a:r>
            <a:r>
              <a:t> index = </a:t>
            </a:r>
            <a:r>
              <a:rPr>
                <a:solidFill>
                  <a:srgbClr val="272AD8"/>
                </a:solidFill>
              </a:rPr>
              <a:t>0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char</a:t>
            </a:r>
            <a:r>
              <a:t> nextCharacter = </a:t>
            </a:r>
            <a:r>
              <a:rPr>
                <a:solidFill>
                  <a:srgbClr val="272AD8"/>
                </a:solidFill>
              </a:rPr>
              <a:t>' '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while</a:t>
            </a:r>
            <a:r>
              <a:t> (isBalanced &amp;&amp; (index &lt; characterCount))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 nextCharacter = expression.charAt(index);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r>
              <a:rPr>
                <a:solidFill>
                  <a:srgbClr val="BA2DA2"/>
                </a:solidFill>
              </a:rPr>
              <a:t>switch</a:t>
            </a:r>
            <a:r>
              <a:t> (nextCharacter)</a:t>
            </a:r>
            <a:r>
              <a:rPr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    </a:t>
            </a:r>
            <a:r>
              <a:rPr>
                <a:solidFill>
                  <a:srgbClr val="BA2DA2"/>
                </a:solidFill>
              </a:rPr>
              <a:t>case</a:t>
            </a:r>
            <a:r>
              <a:t> </a:t>
            </a:r>
            <a:r>
              <a:rPr>
                <a:solidFill>
                  <a:srgbClr val="272AD8"/>
                </a:solidFill>
              </a:rPr>
              <a:t>'('</a:t>
            </a:r>
            <a:r>
              <a:t>: </a:t>
            </a:r>
            <a:r>
              <a:rPr>
                <a:solidFill>
                  <a:srgbClr val="BA2DA2"/>
                </a:solidFill>
              </a:rPr>
              <a:t>case</a:t>
            </a:r>
            <a:r>
              <a:t> </a:t>
            </a:r>
            <a:r>
              <a:rPr>
                <a:solidFill>
                  <a:srgbClr val="272AD8"/>
                </a:solidFill>
              </a:rPr>
              <a:t>'['</a:t>
            </a:r>
            <a:r>
              <a:t>: </a:t>
            </a:r>
            <a:r>
              <a:rPr>
                <a:solidFill>
                  <a:srgbClr val="BA2DA2"/>
                </a:solidFill>
              </a:rPr>
              <a:t>case</a:t>
            </a:r>
            <a:r>
              <a:t> </a:t>
            </a:r>
            <a:r>
              <a:rPr>
                <a:solidFill>
                  <a:srgbClr val="272AD8"/>
                </a:solidFill>
              </a:rPr>
              <a:t>'{'</a:t>
            </a:r>
            <a:r>
              <a:t>: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       openDelimiterStack.push(nextCharacter);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       </a:t>
            </a:r>
            <a:r>
              <a:rPr>
                <a:solidFill>
                  <a:srgbClr val="BA2DA2"/>
                </a:solidFill>
              </a:rPr>
              <a:t>break</a:t>
            </a:r>
            <a:r>
              <a:t>;       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    </a:t>
            </a:r>
            <a:r>
              <a:rPr>
                <a:solidFill>
                  <a:srgbClr val="BA2DA2"/>
                </a:solidFill>
              </a:rPr>
              <a:t>case</a:t>
            </a:r>
            <a:r>
              <a:t> </a:t>
            </a:r>
            <a:r>
              <a:rPr>
                <a:solidFill>
                  <a:srgbClr val="272AD8"/>
                </a:solidFill>
              </a:rPr>
              <a:t>')'</a:t>
            </a:r>
            <a:r>
              <a:t>: </a:t>
            </a:r>
            <a:r>
              <a:rPr>
                <a:solidFill>
                  <a:srgbClr val="BA2DA2"/>
                </a:solidFill>
              </a:rPr>
              <a:t>case</a:t>
            </a:r>
            <a:r>
              <a:t> </a:t>
            </a:r>
            <a:r>
              <a:rPr>
                <a:solidFill>
                  <a:srgbClr val="272AD8"/>
                </a:solidFill>
              </a:rPr>
              <a:t>']'</a:t>
            </a:r>
            <a:r>
              <a:t>: </a:t>
            </a:r>
            <a:r>
              <a:rPr>
                <a:solidFill>
                  <a:srgbClr val="BA2DA2"/>
                </a:solidFill>
              </a:rPr>
              <a:t>case</a:t>
            </a:r>
            <a:r>
              <a:t> </a:t>
            </a:r>
            <a:r>
              <a:rPr>
                <a:solidFill>
                  <a:srgbClr val="272AD8"/>
                </a:solidFill>
              </a:rPr>
              <a:t>'}'</a:t>
            </a:r>
            <a:r>
              <a:t>: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 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(openDelimiterStack.isEmpty())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          isBalanced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       </a:t>
            </a:r>
            <a:r>
              <a:rPr>
                <a:solidFill>
                  <a:srgbClr val="BA2DA2"/>
                </a:solidFill>
              </a:rPr>
              <a:t>else</a:t>
            </a:r>
            <a:r>
              <a:rPr>
                <a:solidFill>
                  <a:srgbClr val="BA2DA2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          </a:t>
            </a:r>
            <a:r>
              <a:rPr>
                <a:solidFill>
                  <a:srgbClr val="BA2DA2"/>
                </a:solidFill>
              </a:rPr>
              <a:t>char</a:t>
            </a:r>
            <a:r>
              <a:t> openDelimiter = openDelimiterStack.pop();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          isBalanced = isPaired(openDelimiter, nextCharacter);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       } </a:t>
            </a:r>
            <a:r>
              <a:rPr>
                <a:solidFill>
                  <a:srgbClr val="008400"/>
                </a:solidFill>
              </a:rPr>
              <a:t>// end if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       </a:t>
            </a:r>
            <a:r>
              <a:rPr>
                <a:solidFill>
                  <a:srgbClr val="BA2DA2"/>
                </a:solidFill>
              </a:rPr>
              <a:t>break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   </a:t>
            </a:r>
            <a:r>
              <a:rPr>
                <a:solidFill>
                  <a:srgbClr val="BA2DA2"/>
                </a:solidFill>
              </a:rPr>
              <a:t>default</a:t>
            </a:r>
            <a:r>
              <a:rPr>
                <a:solidFill>
                  <a:srgbClr val="000000"/>
                </a:solidFill>
              </a:rPr>
              <a:t>: </a:t>
            </a:r>
            <a:r>
              <a:rPr>
                <a:solidFill>
                  <a:srgbClr val="BA2DA2"/>
                </a:solidFill>
              </a:rPr>
              <a:t>break</a:t>
            </a:r>
            <a:r>
              <a:rPr>
                <a:solidFill>
                  <a:srgbClr val="000000"/>
                </a:solidFill>
              </a:rPr>
              <a:t>; </a:t>
            </a:r>
            <a:r>
              <a:t>// Ignore unexpected characters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   } </a:t>
            </a:r>
            <a:r>
              <a:t>// end switch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 index++;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   } </a:t>
            </a:r>
            <a:r>
              <a:t>// end while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if</a:t>
            </a:r>
            <a:r>
              <a:t> (!openDelimiterStack.isEmpty())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 isBalanced = </a:t>
            </a:r>
            <a:r>
              <a:rPr>
                <a:solidFill>
                  <a:srgbClr val="BA2DA2"/>
                </a:solidFill>
              </a:rPr>
              <a:t>false</a:t>
            </a:r>
            <a:r>
              <a:t>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 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latin typeface="Menlo"/>
                <a:ea typeface="Menlo"/>
                <a:cs typeface="Menlo"/>
                <a:sym typeface="Menlo"/>
              </a:defRPr>
            </a:pPr>
            <a:r>
              <a:t>      </a:t>
            </a:r>
            <a:r>
              <a:rPr>
                <a:solidFill>
                  <a:srgbClr val="BA2DA2"/>
                </a:solidFill>
              </a:rPr>
              <a:t>return</a:t>
            </a:r>
            <a:r>
              <a:t> isBalanced;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 sz="1200"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} </a:t>
            </a:r>
            <a:r>
              <a:t>// end checkBalance</a:t>
            </a:r>
          </a:p>
        </p:txBody>
      </p:sp>
      <p:sp>
        <p:nvSpPr>
          <p:cNvPr id="10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41247">
              <a:defRPr sz="4048"/>
            </a:lvl1pPr>
          </a:lstStyle>
          <a:p>
            <a:pPr/>
            <a:r>
              <a:t>Implementation of Algorithm (Part 2)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IGURES 5-7 &amp; 5-8 Converting the infix expressions to postfix form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48055">
              <a:defRPr sz="2156"/>
            </a:lvl1pPr>
          </a:lstStyle>
          <a:p>
            <a:pPr/>
            <a:r>
              <a:t>FIGURES 5-7 &amp; 5-8 Converting the infix expressions to postfix form</a:t>
            </a:r>
          </a:p>
        </p:txBody>
      </p:sp>
      <p:sp>
        <p:nvSpPr>
          <p:cNvPr id="106" name="Title 1"/>
          <p:cNvSpPr txBox="1"/>
          <p:nvPr>
            <p:ph type="title"/>
          </p:nvPr>
        </p:nvSpPr>
        <p:spPr>
          <a:xfrm>
            <a:off x="249435" y="0"/>
            <a:ext cx="8513565" cy="837448"/>
          </a:xfrm>
          <a:prstGeom prst="rect">
            <a:avLst/>
          </a:prstGeom>
        </p:spPr>
        <p:txBody>
          <a:bodyPr/>
          <a:lstStyle/>
          <a:p>
            <a:pPr/>
            <a:r>
              <a:t>Converting Infix to Postfix</a:t>
            </a:r>
          </a:p>
        </p:txBody>
      </p:sp>
      <p:pic>
        <p:nvPicPr>
          <p:cNvPr id="107" name="A table represents conversion algorithm for a + b asterisk.&#10;&#10;Picture 1" descr="A table represents conversion algorithm for a + b asterisk.Picture 1"/>
          <p:cNvPicPr>
            <a:picLocks noChangeAspect="1"/>
          </p:cNvPicPr>
          <p:nvPr/>
        </p:nvPicPr>
        <p:blipFill>
          <a:blip r:embed="rId2">
            <a:extLst/>
          </a:blip>
          <a:srcRect l="2600" t="7689" r="10731" b="7689"/>
          <a:stretch>
            <a:fillRect/>
          </a:stretch>
        </p:blipFill>
        <p:spPr>
          <a:xfrm>
            <a:off x="450321" y="1211128"/>
            <a:ext cx="3759881" cy="2000745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08" name="a + b * c"/>
          <p:cNvSpPr txBox="1"/>
          <p:nvPr/>
        </p:nvSpPr>
        <p:spPr>
          <a:xfrm>
            <a:off x="352155" y="837447"/>
            <a:ext cx="147596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 + b * c</a:t>
            </a:r>
          </a:p>
        </p:txBody>
      </p:sp>
      <p:pic>
        <p:nvPicPr>
          <p:cNvPr id="109" name="Two tables represent conversion algorithm for a minus b + c and a caret b caret c.&#10;&#10;Picture 1" descr="Two tables represent conversion algorithm for a minus b + c and a caret b caret c.Picture 1"/>
          <p:cNvPicPr>
            <a:picLocks noChangeAspect="1"/>
          </p:cNvPicPr>
          <p:nvPr/>
        </p:nvPicPr>
        <p:blipFill>
          <a:blip r:embed="rId3">
            <a:extLst/>
          </a:blip>
          <a:srcRect l="19726" t="10239" r="6176" b="9213"/>
          <a:stretch>
            <a:fillRect/>
          </a:stretch>
        </p:blipFill>
        <p:spPr>
          <a:xfrm>
            <a:off x="2366465" y="3591805"/>
            <a:ext cx="4349622" cy="210743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110" name="Two tables represent conversion algorithm for a minus b + c and a caret b caret c.&#10;&#10;Picture 1" descr="Two tables represent conversion algorithm for a minus b + c and a caret b caret c.Picture 1"/>
          <p:cNvPicPr>
            <a:picLocks noChangeAspect="1"/>
          </p:cNvPicPr>
          <p:nvPr/>
        </p:nvPicPr>
        <p:blipFill>
          <a:blip r:embed="rId4">
            <a:extLst/>
          </a:blip>
          <a:srcRect l="20931" t="9488" r="6669" b="9488"/>
          <a:stretch>
            <a:fillRect/>
          </a:stretch>
        </p:blipFill>
        <p:spPr>
          <a:xfrm>
            <a:off x="4636987" y="1211128"/>
            <a:ext cx="4171245" cy="2077277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11" name="a - b + c"/>
          <p:cNvSpPr txBox="1"/>
          <p:nvPr/>
        </p:nvSpPr>
        <p:spPr>
          <a:xfrm>
            <a:off x="854355" y="3585455"/>
            <a:ext cx="147596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 - b + c</a:t>
            </a:r>
          </a:p>
        </p:txBody>
      </p:sp>
      <p:sp>
        <p:nvSpPr>
          <p:cNvPr id="112" name="a ^ b ^ c"/>
          <p:cNvSpPr txBox="1"/>
          <p:nvPr/>
        </p:nvSpPr>
        <p:spPr>
          <a:xfrm>
            <a:off x="4630637" y="837447"/>
            <a:ext cx="1475964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 ^ b ^ c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FIGURE 5-9 Steps in converting an infix expression to postfix form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457200">
              <a:defRPr sz="2200"/>
            </a:lvl1pPr>
          </a:lstStyle>
          <a:p>
            <a:pPr/>
            <a:r>
              <a:t>FIGURE 5-9 Steps in converting an infix expression to postfix form </a:t>
            </a:r>
          </a:p>
        </p:txBody>
      </p:sp>
      <p:sp>
        <p:nvSpPr>
          <p:cNvPr id="11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Converting Infix to Postfix</a:t>
            </a:r>
          </a:p>
        </p:txBody>
      </p:sp>
      <p:pic>
        <p:nvPicPr>
          <p:cNvPr id="116" name="A table represents algorithm conversion steps.&#10;&#10;Picture 1" descr="A table represents algorithm conversion steps.Picture 1"/>
          <p:cNvPicPr>
            <a:picLocks noChangeAspect="1"/>
          </p:cNvPicPr>
          <p:nvPr/>
        </p:nvPicPr>
        <p:blipFill>
          <a:blip r:embed="rId2">
            <a:extLst/>
          </a:blip>
          <a:srcRect l="4308" t="2925" r="4308" b="2925"/>
          <a:stretch>
            <a:fillRect/>
          </a:stretch>
        </p:blipFill>
        <p:spPr>
          <a:xfrm>
            <a:off x="3946729" y="1035177"/>
            <a:ext cx="4445789" cy="466235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sp>
        <p:nvSpPr>
          <p:cNvPr id="117" name="a / b * (c + (d - e))"/>
          <p:cNvSpPr txBox="1"/>
          <p:nvPr/>
        </p:nvSpPr>
        <p:spPr>
          <a:xfrm>
            <a:off x="524933" y="1805975"/>
            <a:ext cx="3305062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latin typeface="Courier New"/>
                <a:ea typeface="Courier New"/>
                <a:cs typeface="Courier New"/>
                <a:sym typeface="Courier New"/>
              </a:defRPr>
            </a:lvl1pPr>
          </a:lstStyle>
          <a:p>
            <a:pPr/>
            <a:r>
              <a:t>a / b * (c + (d - e))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To convert an infix expression to postfix form, you take the following actions, according to the symbols you encounter, as you process the infix expression from left to right:"/>
          <p:cNvSpPr txBox="1"/>
          <p:nvPr>
            <p:ph type="body" sz="quarter" idx="1"/>
          </p:nvPr>
        </p:nvSpPr>
        <p:spPr>
          <a:xfrm>
            <a:off x="249435" y="834814"/>
            <a:ext cx="8229601" cy="1100775"/>
          </a:xfrm>
          <a:prstGeom prst="rect">
            <a:avLst/>
          </a:prstGeom>
        </p:spPr>
        <p:txBody>
          <a:bodyPr/>
          <a:lstStyle>
            <a:lvl1pPr defTabSz="521208">
              <a:defRPr sz="2052"/>
            </a:lvl1pPr>
          </a:lstStyle>
          <a:p>
            <a:pPr/>
            <a:r>
              <a:t>To convert an infix expression to postfix form, you take the following actions, according to the symbols you encounter, as you process the infix expression from left to right:</a:t>
            </a:r>
          </a:p>
        </p:txBody>
      </p:sp>
      <p:sp>
        <p:nvSpPr>
          <p:cNvPr id="12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Infix-to-postfix Conversion</a:t>
            </a:r>
          </a:p>
        </p:txBody>
      </p:sp>
      <p:graphicFrame>
        <p:nvGraphicFramePr>
          <p:cNvPr id="121" name="Table"/>
          <p:cNvGraphicFramePr/>
          <p:nvPr/>
        </p:nvGraphicFramePr>
        <p:xfrm>
          <a:off x="656131" y="2292779"/>
          <a:ext cx="8119569" cy="3160852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1" rtl="0">
                <a:tableStyleId>{4C3C2611-4C71-4FC5-86AE-919BDF0F9419}</a:tableStyleId>
              </a:tblPr>
              <a:tblGrid>
                <a:gridCol w="1703239"/>
                <a:gridCol w="6403628"/>
              </a:tblGrid>
              <a:tr h="40590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Operand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Append each operand to the end of the output expression.</a:t>
                      </a:r>
                    </a:p>
                  </a:txBody>
                  <a:tcPr marL="0" marR="0" marT="0" marB="0" anchor="ctr" anchorCtr="0" horzOverflow="overflow"/>
                </a:tc>
              </a:tr>
              <a:tr h="40590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Operator ^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Push ^ onto the stack.</a:t>
                      </a:r>
                    </a:p>
                  </a:txBody>
                  <a:tcPr marL="0" marR="0" marT="0" marB="0" anchor="ctr" anchorCtr="0" horzOverflow="overflow"/>
                </a:tc>
              </a:tr>
              <a:tr h="1191115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Operator +, -, *, or /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Pop operators from the stack, appending them to the output expression, until either the stack is empty or its top entry has a lower precedence than the newly encountered operator. Then push the new operator onto the stack.</a:t>
                      </a:r>
                    </a:p>
                  </a:txBody>
                  <a:tcPr marL="0" marR="0" marT="0" marB="0" anchor="ctr" anchorCtr="0" horzOverflow="overflow"/>
                </a:tc>
              </a:tr>
              <a:tr h="405904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Open parenthesis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Push ( onto the stack.</a:t>
                      </a:r>
                    </a:p>
                  </a:txBody>
                  <a:tcPr marL="0" marR="0" marT="0" marB="0" anchor="ctr" anchorCtr="0" horzOverflow="overflow"/>
                </a:tc>
              </a:tr>
              <a:tr h="79851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Close parenthesis</a:t>
                      </a:r>
                    </a:p>
                  </a:txBody>
                  <a:tcPr marL="0" marR="0" marT="0" marB="0" anchor="ctr" anchorCtr="0" horzOverflow="overflow"/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/>
                        <a:t>Pop operators from the stack and append them to the output expression until an open parenthesis is popped. Discard both parentheses.</a:t>
                      </a:r>
                    </a:p>
                  </a:txBody>
                  <a:tcPr marL="0" marR="0" marT="0" marB="0" anchor="ctr" anchorCtr="0" horzOverflow="overflow"/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Infix-to-postfix Algorithm (Part 1)</a:t>
            </a:r>
          </a:p>
        </p:txBody>
      </p:sp>
      <p:sp>
        <p:nvSpPr>
          <p:cNvPr id="124" name="Algorithm convertToPostfix(infix)…"/>
          <p:cNvSpPr txBox="1"/>
          <p:nvPr/>
        </p:nvSpPr>
        <p:spPr>
          <a:xfrm>
            <a:off x="457200" y="803581"/>
            <a:ext cx="8594053" cy="496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Algorithm convertToPostfix(infix) </a:t>
            </a: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// Converts an infix expression to an equivalent postfix expression.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operatorStack = a new empty stack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postfix = a new empty string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while (infix has characters left to parse)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{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nextCharacter = next nonblank character of infix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switch (nextCharacter)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{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case variable: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Append nextCharacter to postfix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break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case '^' :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operatorStack.push(nextCharacter)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break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case '+' : case '-' : case '*' : case '/' :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while (!operatorStack.isEmpty() and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	   precedence of nextCharacter &lt;= precedence of operatorStack.peek())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{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Append operatorStack.peek() to postfix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operatorStack.pop()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}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operatorStack.push(nextCharacter)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break</a:t>
            </a:r>
          </a:p>
        </p:txBody>
      </p:sp>
      <p:sp>
        <p:nvSpPr>
          <p:cNvPr id="125" name="Algorithm for converting infix to  postfix expressions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04087">
              <a:defRPr sz="2772"/>
            </a:lvl1pPr>
          </a:lstStyle>
          <a:p>
            <a:pPr/>
            <a:r>
              <a:t>Algorithm for converting infix to  postfix expressions.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dd item on top of stack…"/>
          <p:cNvSpPr txBox="1"/>
          <p:nvPr/>
        </p:nvSpPr>
        <p:spPr>
          <a:xfrm>
            <a:off x="313100" y="922114"/>
            <a:ext cx="7861301" cy="4368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 marL="342900" indent="-342900">
              <a:spcBef>
                <a:spcPts val="700"/>
              </a:spcBef>
              <a:buSzPct val="100000"/>
              <a:buChar char="•"/>
              <a:defRPr sz="3200"/>
            </a:pPr>
            <a:r>
              <a:t>Add item on top of stack</a:t>
            </a:r>
          </a:p>
          <a:p>
            <a:pPr marL="342900" indent="-342900">
              <a:spcBef>
                <a:spcPts val="700"/>
              </a:spcBef>
              <a:buSzPct val="100000"/>
              <a:buChar char="•"/>
              <a:defRPr sz="3200"/>
            </a:pPr>
            <a:r>
              <a:t>Remove item that is topmost</a:t>
            </a:r>
          </a:p>
          <a:p>
            <a:pPr lvl="1" marL="742950" indent="-285750">
              <a:buSzPct val="90000"/>
              <a:buChar char="▪"/>
              <a:defRPr sz="2800"/>
            </a:pPr>
            <a:r>
              <a:t>Last In, First Out … LIFO</a:t>
            </a:r>
          </a:p>
        </p:txBody>
      </p:sp>
      <p:sp>
        <p:nvSpPr>
          <p:cNvPr id="5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Stacks</a:t>
            </a:r>
          </a:p>
        </p:txBody>
      </p:sp>
      <p:pic>
        <p:nvPicPr>
          <p:cNvPr id="51" name="A diagram of stacks of books, a bowl and a stacks of gifts.&#10;&#10;Picture 1" descr="A diagram of stacks of books, a bowl and a stacks of gifts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15217" y="2590064"/>
            <a:ext cx="8382001" cy="2969624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FIGURE 5-1 Some familiar stack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2952"/>
            </a:lvl1pPr>
          </a:lstStyle>
          <a:p>
            <a:pPr/>
            <a:r>
              <a:t>FIGURE 5-1 Some familiar stacks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Algorithm for converting infix to  postfix expressions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04087">
              <a:defRPr sz="2772"/>
            </a:lvl1pPr>
          </a:lstStyle>
          <a:p>
            <a:pPr/>
            <a:r>
              <a:t>Algorithm for converting infix to  postfix expressions.</a:t>
            </a:r>
          </a:p>
        </p:txBody>
      </p:sp>
      <p:sp>
        <p:nvSpPr>
          <p:cNvPr id="12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Infix-to-postfix Algorithm (Part 2)</a:t>
            </a:r>
          </a:p>
        </p:txBody>
      </p:sp>
      <p:sp>
        <p:nvSpPr>
          <p:cNvPr id="129" name="case '( ' :…"/>
          <p:cNvSpPr txBox="1"/>
          <p:nvPr/>
        </p:nvSpPr>
        <p:spPr>
          <a:xfrm>
            <a:off x="443971" y="922114"/>
            <a:ext cx="5409839" cy="43885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case '( ' :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operatorStack.push(nextCharacter)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break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case ')' :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// Stack is not empty if infix expression is valid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topOperator = operatorStack.pop()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while (topOperator != '(')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{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Append topOperator to postfix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topOperator = operatorStack.pop()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}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break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default: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break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// Ignore unexpected characters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}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}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while (!operatorStack.isEmpty())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{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topOperator = operatorStack.pop()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Append topOperator to postfix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}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postfix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2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2952"/>
            </a:lvl1pPr>
          </a:lstStyle>
          <a:p>
            <a:pPr/>
            <a:r>
              <a:t>Algorithm for evaluating postfix expressions.</a:t>
            </a:r>
          </a:p>
        </p:txBody>
      </p:sp>
      <p:sp>
        <p:nvSpPr>
          <p:cNvPr id="13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Evaluating Postfix Expressions</a:t>
            </a:r>
          </a:p>
        </p:txBody>
      </p:sp>
      <p:sp>
        <p:nvSpPr>
          <p:cNvPr id="133" name="Algorithm evaluatePostfix(postfix)…"/>
          <p:cNvSpPr txBox="1"/>
          <p:nvPr/>
        </p:nvSpPr>
        <p:spPr>
          <a:xfrm>
            <a:off x="657165" y="1133745"/>
            <a:ext cx="8029635" cy="459170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Algorithm evaluatePostfix(postfix) </a:t>
            </a:r>
          </a:p>
          <a:p>
            <a:pPr>
              <a:defRPr b="1" i="1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// Evaluates a postfix expression.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valueStack = a new empty stack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while (postfix has characters left to parse)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{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nextCharacter = next nonblank character of postfix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switch (nextCharacter)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{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case variable: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valueStack.push(value of the variable nextCharacter)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break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case '+' : case '-' : case '*' : case '/' : case '^' :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operandTwo = valueStack.pop()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operandOne = valueStack.pop()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result = the result of the operation in nextCharacter and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		its operands operandOne and operandTwo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valueStack.push(result)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break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default: break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// Ignore unexpected characters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      </a:t>
            </a:r>
            <a:r>
              <a:t>}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}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valueStack.peek()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FIGURE 5-10 The stack during the evaluation of the postfix expression a b / when a is 2 and b is 4"/>
          <p:cNvSpPr txBox="1"/>
          <p:nvPr>
            <p:ph type="body" sz="quarter" idx="1"/>
          </p:nvPr>
        </p:nvSpPr>
        <p:spPr>
          <a:xfrm>
            <a:off x="457200" y="5337534"/>
            <a:ext cx="8229600" cy="947482"/>
          </a:xfrm>
          <a:prstGeom prst="rect">
            <a:avLst/>
          </a:prstGeom>
        </p:spPr>
        <p:txBody>
          <a:bodyPr/>
          <a:lstStyle/>
          <a:p>
            <a:pPr defTabSz="521208">
              <a:defRPr sz="2508"/>
            </a:pPr>
            <a:r>
              <a:t>FIGURE 5-10 The stack during the evaluation of the postfix expression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 b /</a:t>
            </a:r>
            <a:r>
              <a:t> when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t> is 2 and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t> is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4</a:t>
            </a:r>
          </a:p>
        </p:txBody>
      </p:sp>
      <p:sp>
        <p:nvSpPr>
          <p:cNvPr id="13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Evaluating Infix Expressions</a:t>
            </a:r>
          </a:p>
        </p:txBody>
      </p:sp>
      <p:pic>
        <p:nvPicPr>
          <p:cNvPr id="137" name="Stack explains evaluation of postfix expression a b forward slash when a is 2 and b is 4.&#10;&#10;Picture 1" descr="Stack explains evaluation of postfix expression a b forward slash when a is 2 and b is 4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2027" y="2202503"/>
            <a:ext cx="8419946" cy="28266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FIGURE 5-11 The stack during the evaluation of the postfix expression a b + c / when a is 2, b is 4, and c is 3"/>
          <p:cNvSpPr txBox="1"/>
          <p:nvPr>
            <p:ph type="body" sz="quarter" idx="1"/>
          </p:nvPr>
        </p:nvSpPr>
        <p:spPr>
          <a:xfrm>
            <a:off x="457200" y="5039448"/>
            <a:ext cx="8229600" cy="1245568"/>
          </a:xfrm>
          <a:prstGeom prst="rect">
            <a:avLst/>
          </a:prstGeom>
        </p:spPr>
        <p:txBody>
          <a:bodyPr/>
          <a:lstStyle/>
          <a:p>
            <a:pPr defTabSz="512063">
              <a:defRPr sz="2464"/>
            </a:pPr>
            <a:r>
              <a:t>FIGURE 5-11 The stack during the evaluation of the postfix expression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 b + c / </a:t>
            </a:r>
            <a:r>
              <a:t>when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t> is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t>,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t> is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t>, and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t> is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3</a:t>
            </a:r>
          </a:p>
        </p:txBody>
      </p:sp>
      <p:sp>
        <p:nvSpPr>
          <p:cNvPr id="140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Evaluating Infix Expressions</a:t>
            </a:r>
          </a:p>
        </p:txBody>
      </p:sp>
      <p:pic>
        <p:nvPicPr>
          <p:cNvPr id="141" name="Stack explains evaluation of a postfix expression.&#10;&#10;Picture 1" descr="Stack explains evaluation of a postfix expression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" y="2647512"/>
            <a:ext cx="8534400" cy="19751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Stack explains evaluation procedure of 2 stacks in 3 steps.&#10;&#10;Picture 1" descr="Stack explains evaluation procedure of 2 stacks in 3 steps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2454161"/>
            <a:ext cx="5058910" cy="1752550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Stack explains evaluation procedure of 2 stacks in 3 steps.&#10;&#10;Picture 1" descr="Stack explains evaluation procedure of 2 stacks in 3 steps.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42799" y="4438897"/>
            <a:ext cx="4402268" cy="18835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Stack explains evaluation procedure of 2 stacks in 3 steps.&#10;&#10;Picture 1" descr="Stack explains evaluation procedure of 2 stacks in 3 steps.Picture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43971" y="922114"/>
            <a:ext cx="2998033" cy="1299861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Evaluating Infix Expressions</a:t>
            </a:r>
          </a:p>
        </p:txBody>
      </p:sp>
      <p:sp>
        <p:nvSpPr>
          <p:cNvPr id="147" name="FIGURE 5-12…"/>
          <p:cNvSpPr txBox="1"/>
          <p:nvPr>
            <p:ph type="body" sz="quarter" idx="1"/>
          </p:nvPr>
        </p:nvSpPr>
        <p:spPr>
          <a:xfrm>
            <a:off x="4190072" y="922114"/>
            <a:ext cx="4572928" cy="1299861"/>
          </a:xfrm>
          <a:prstGeom prst="rect">
            <a:avLst/>
          </a:prstGeom>
        </p:spPr>
        <p:txBody>
          <a:bodyPr/>
          <a:lstStyle/>
          <a:p>
            <a:pPr defTabSz="393192">
              <a:defRPr sz="1892"/>
            </a:pPr>
            <a:r>
              <a:t>FIGURE 5-12 </a:t>
            </a:r>
          </a:p>
          <a:p>
            <a:pPr defTabSz="393192">
              <a:defRPr sz="1892"/>
            </a:pPr>
            <a:r>
              <a:t>Two stacks during the evaluation of </a:t>
            </a:r>
          </a:p>
          <a:p>
            <a:pPr defTabSz="393192">
              <a:defRPr sz="1892"/>
            </a:pPr>
            <a:r>
              <a:rPr>
                <a:latin typeface="Courier New"/>
                <a:ea typeface="Courier New"/>
                <a:cs typeface="Courier New"/>
                <a:sym typeface="Courier New"/>
              </a:rPr>
              <a:t>a + b * c</a:t>
            </a:r>
            <a:r>
              <a:t> when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a</a:t>
            </a:r>
            <a:r>
              <a:t> is 2,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b</a:t>
            </a:r>
            <a:r>
              <a:t> is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t>, and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c</a:t>
            </a:r>
            <a:r>
              <a:t> is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itle 1"/>
          <p:cNvSpPr txBox="1"/>
          <p:nvPr>
            <p:ph type="title"/>
          </p:nvPr>
        </p:nvSpPr>
        <p:spPr>
          <a:xfrm>
            <a:off x="249435" y="-42334"/>
            <a:ext cx="8513565" cy="837449"/>
          </a:xfrm>
          <a:prstGeom prst="rect">
            <a:avLst/>
          </a:prstGeom>
        </p:spPr>
        <p:txBody>
          <a:bodyPr/>
          <a:lstStyle>
            <a:lvl1pPr defTabSz="850391">
              <a:defRPr sz="4092"/>
            </a:lvl1pPr>
          </a:lstStyle>
          <a:p>
            <a:pPr/>
            <a:r>
              <a:t>Evaluating Infix Expressions (Part 1)</a:t>
            </a:r>
          </a:p>
        </p:txBody>
      </p:sp>
      <p:sp>
        <p:nvSpPr>
          <p:cNvPr id="150" name="Algorithm evaluateInfix(infix)  // Evaluates an infix expression.…"/>
          <p:cNvSpPr txBox="1"/>
          <p:nvPr/>
        </p:nvSpPr>
        <p:spPr>
          <a:xfrm>
            <a:off x="181701" y="668388"/>
            <a:ext cx="9184641" cy="57959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Algorithm evaluateInfix(infix) 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// Evaluates an infix expression.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operatorStack = a new empty stack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valueStack = a new empty stack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while (infix has characters left to process)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{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nextCharacter = next nonblank character of infix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switch (nextCharacter)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{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case variable: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valueStack.push(value of the variable nextCharacter)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break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case '^' :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operatorStack.push(nextCharacter)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break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case '+' : case '-' : case '*' : case '/' :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while (!operatorStack.isEmpty() and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precedence of nextCharacter &lt;= precedence of operatorStack.peek())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{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// Execute operator at top of operatorStack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topOperator = operatorStack.pop()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operandTwo = valueStack.pop()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operandOne = valueStack.pop()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result = the result of the operation in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			topOperator and its operands operandOne and operandTwo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valueStack.push(result)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}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operatorStack.push(nextCharacter) </a:t>
            </a:r>
          </a:p>
          <a:p>
            <a:pPr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break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1"/>
          <p:cNvSpPr txBox="1"/>
          <p:nvPr>
            <p:ph type="title"/>
          </p:nvPr>
        </p:nvSpPr>
        <p:spPr>
          <a:xfrm>
            <a:off x="249435" y="-42334"/>
            <a:ext cx="8513565" cy="837449"/>
          </a:xfrm>
          <a:prstGeom prst="rect">
            <a:avLst/>
          </a:prstGeom>
        </p:spPr>
        <p:txBody>
          <a:bodyPr/>
          <a:lstStyle>
            <a:lvl1pPr defTabSz="850391">
              <a:defRPr sz="4092"/>
            </a:lvl1pPr>
          </a:lstStyle>
          <a:p>
            <a:pPr/>
            <a:r>
              <a:t>Evaluating Infix Expressions (Part 2)</a:t>
            </a:r>
          </a:p>
        </p:txBody>
      </p:sp>
      <p:sp>
        <p:nvSpPr>
          <p:cNvPr id="153" name="case '(' :…"/>
          <p:cNvSpPr txBox="1"/>
          <p:nvPr/>
        </p:nvSpPr>
        <p:spPr>
          <a:xfrm>
            <a:off x="160803" y="676069"/>
            <a:ext cx="8822394" cy="52465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case '(' :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operatorStack.push(nextCharacter) 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break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case ')' : </a:t>
            </a:r>
            <a:r>
              <a:rPr>
                <a:latin typeface="Times New Roman"/>
                <a:ea typeface="Times New Roman"/>
                <a:cs typeface="Times New Roman"/>
                <a:sym typeface="Times New Roman"/>
              </a:rPr>
              <a:t>// Stack is not empty if infix expression is valid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topOperator = operatorStack.pop() 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while (topOperator != ‘(')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{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operandTwo = valueStack.pop() 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operandOne = valueStack.pop() 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result = the result of the operation in </a:t>
            </a:r>
            <a:br/>
            <a:r>
              <a:t> 			topOperator and its operands operandOne and operandTwo 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valueStack.push(result) 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   topOperator = operatorStack.pop()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} 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   break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 default: break // Ignore unexpected characters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}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} 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while (!operatorStack.isEmpty()) 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{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topOperator = operatorStack.pop()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operandTwo = valueStack.pop()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operandOne = valueStack.pop()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result = the result of the operation in </a:t>
            </a:r>
            <a:br/>
            <a:r>
              <a:t>		topOperator and its operands operandOne and operandTwo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valueStack.push(result) 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} </a:t>
            </a:r>
          </a:p>
          <a:p>
            <a:pPr>
              <a:lnSpc>
                <a:spcPct val="90000"/>
              </a:lnSpc>
              <a:defRPr b="1" i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return valueStack.peek()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FIGURE 5-13 The program stack as a program execute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539495">
              <a:defRPr sz="2596"/>
            </a:lvl1pPr>
          </a:lstStyle>
          <a:p>
            <a:pPr/>
            <a:r>
              <a:t>FIGURE 5-13 The program stack as a program executes</a:t>
            </a:r>
          </a:p>
        </p:txBody>
      </p:sp>
      <p:sp>
        <p:nvSpPr>
          <p:cNvPr id="156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Application Program Stack</a:t>
            </a:r>
          </a:p>
        </p:txBody>
      </p:sp>
      <p:pic>
        <p:nvPicPr>
          <p:cNvPr id="157" name="A program stack explains program execution.&#10;&#10;Picture 1" descr="A program stack explains program execution.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1239" y="1121274"/>
            <a:ext cx="7441522" cy="46934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defTabSz="832104">
              <a:defRPr sz="4004"/>
            </a:pPr>
            <a:r>
              <a:t>Java Class Library: The Class </a:t>
            </a:r>
            <a:r>
              <a:rPr>
                <a:latin typeface="Courier New"/>
                <a:ea typeface="Courier New"/>
                <a:cs typeface="Courier New"/>
                <a:sym typeface="Courier New"/>
              </a:rPr>
              <a:t>Stack</a:t>
            </a:r>
          </a:p>
        </p:txBody>
      </p:sp>
      <p:sp>
        <p:nvSpPr>
          <p:cNvPr id="160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Found in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java.util</a:t>
            </a:r>
          </a:p>
          <a:p>
            <a:pPr/>
            <a:r>
              <a:t>Methods</a:t>
            </a:r>
          </a:p>
          <a:p>
            <a:pPr lvl="1"/>
            <a:r>
              <a:t>A constructor – creates an empty stack</a:t>
            </a:r>
          </a:p>
          <a:p>
            <a:pPr lvl="1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public T push(T item);</a:t>
            </a:r>
          </a:p>
          <a:p>
            <a:pPr lvl="1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public T pop();</a:t>
            </a:r>
          </a:p>
          <a:p>
            <a:pPr lvl="1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public T peek();</a:t>
            </a:r>
          </a:p>
          <a:p>
            <a:pPr lvl="1">
              <a:defRPr b="1">
                <a:latin typeface="Courier New"/>
                <a:ea typeface="Courier New"/>
                <a:cs typeface="Courier New"/>
                <a:sym typeface="Courier New"/>
              </a:defRPr>
            </a:pPr>
            <a:r>
              <a:t>public boolean empty();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 1"/>
          <p:cNvSpPr txBox="1"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End</a:t>
            </a:r>
          </a:p>
        </p:txBody>
      </p:sp>
      <p:sp>
        <p:nvSpPr>
          <p:cNvPr id="163" name="Subtitle 2"/>
          <p:cNvSpPr txBox="1"/>
          <p:nvPr>
            <p:ph type="subTitle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Chapter 5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Specifications of the ADT Stack</a:t>
            </a:r>
          </a:p>
        </p:txBody>
      </p:sp>
      <p:graphicFrame>
        <p:nvGraphicFramePr>
          <p:cNvPr id="55" name="Table"/>
          <p:cNvGraphicFramePr/>
          <p:nvPr/>
        </p:nvGraphicFramePr>
        <p:xfrm>
          <a:off x="353317" y="1764884"/>
          <a:ext cx="8657831" cy="4788035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0" rtl="0">
                <a:tableStyleId>{4C3C2611-4C71-4FC5-86AE-919BDF0F9419}</a:tableStyleId>
              </a:tblPr>
              <a:tblGrid>
                <a:gridCol w="1308100"/>
                <a:gridCol w="2423583"/>
                <a:gridCol w="4705682"/>
              </a:tblGrid>
              <a:tr h="683260"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Pseudocode</a:t>
                      </a:r>
                    </a:p>
                  </a:txBody>
                  <a:tcPr marL="0" marR="0" marT="0" marB="0" anchor="b" anchorCtr="0" horzOverflow="overflow">
                    <a:lnB w="12700">
                      <a:solidFill>
                        <a:schemeClr val="accent1">
                          <a:lumOff val="-5882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UML</a:t>
                      </a:r>
                    </a:p>
                  </a:txBody>
                  <a:tcPr marL="0" marR="0" marT="0" marB="0" anchor="b" anchorCtr="0" horzOverflow="overflow">
                    <a:lnB w="12700">
                      <a:solidFill>
                        <a:schemeClr val="accent1">
                          <a:lumOff val="-5882"/>
                        </a:schemeClr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b="1" sz="1400">
                          <a:solidFill>
                            <a:srgbClr val="FFFFFF"/>
                          </a:solidFill>
                        </a:rPr>
                        <a:t>Description</a:t>
                      </a:r>
                    </a:p>
                  </a:txBody>
                  <a:tcPr marL="0" marR="0" marT="0" marB="0" anchor="b" anchorCtr="0" horzOverflow="overflow">
                    <a:lnB w="12700">
                      <a:solidFill>
                        <a:schemeClr val="accent1">
                          <a:lumOff val="-5882"/>
                        </a:schemeClr>
                      </a:solidFill>
                    </a:lnB>
                  </a:tcPr>
                </a:tc>
              </a:tr>
              <a:tr h="6832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push(newEntry)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1">
                          <a:lumOff val="-5882"/>
                        </a:schemeClr>
                      </a:solidFill>
                    </a:lnL>
                    <a:lnR w="3175">
                      <a:solidFill>
                        <a:schemeClr val="accent1">
                          <a:lumOff val="-5882"/>
                        </a:schemeClr>
                      </a:solidFill>
                    </a:lnR>
                    <a:lnT w="12700">
                      <a:solidFill>
                        <a:schemeClr val="accent1">
                          <a:lumOff val="-5882"/>
                        </a:schemeClr>
                      </a:solidFill>
                    </a:lnT>
                    <a:lnB w="3175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+push(newEntry: T): void</a:t>
                      </a:r>
                    </a:p>
                  </a:txBody>
                  <a:tcPr marL="0" marR="0" marT="0" marB="0" anchor="t" anchorCtr="0" horzOverflow="overflow">
                    <a:lnL w="3175">
                      <a:solidFill>
                        <a:schemeClr val="accent1">
                          <a:lumOff val="-5882"/>
                        </a:schemeClr>
                      </a:solidFill>
                    </a:lnL>
                    <a:lnR w="3175">
                      <a:solidFill>
                        <a:schemeClr val="accent1">
                          <a:lumOff val="-5882"/>
                        </a:schemeClr>
                      </a:solidFill>
                    </a:lnR>
                    <a:lnT w="12700">
                      <a:solidFill>
                        <a:schemeClr val="accent1">
                          <a:lumOff val="-5882"/>
                        </a:schemeClr>
                      </a:solidFill>
                    </a:lnT>
                    <a:lnB w="3175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Task: Adds a new entry to the top of the stack.
Input: newEntry is the new entry. 
Output: None.</a:t>
                      </a:r>
                    </a:p>
                  </a:txBody>
                  <a:tcPr marL="0" marR="0" marT="0" marB="0" anchor="t" anchorCtr="0" horzOverflow="overflow">
                    <a:lnL w="3175">
                      <a:solidFill>
                        <a:schemeClr val="accent1">
                          <a:lumOff val="-5882"/>
                        </a:schemeClr>
                      </a:solidFill>
                    </a:lnL>
                    <a:lnR w="12700">
                      <a:solidFill>
                        <a:schemeClr val="accent1">
                          <a:lumOff val="-5882"/>
                        </a:schemeClr>
                      </a:solidFill>
                    </a:lnR>
                    <a:lnT w="12700">
                      <a:solidFill>
                        <a:schemeClr val="accent1">
                          <a:lumOff val="-5882"/>
                        </a:schemeClr>
                      </a:solidFill>
                    </a:lnT>
                    <a:lnB w="3175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</a:tr>
              <a:tr h="6832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pop()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1">
                          <a:lumOff val="-5882"/>
                        </a:schemeClr>
                      </a:solidFill>
                    </a:lnL>
                    <a:lnR w="3175">
                      <a:solidFill>
                        <a:schemeClr val="accent1">
                          <a:lumOff val="-5882"/>
                        </a:schemeClr>
                      </a:solidFill>
                    </a:lnR>
                    <a:lnT w="3175">
                      <a:solidFill>
                        <a:schemeClr val="accent1">
                          <a:lumOff val="-5882"/>
                        </a:schemeClr>
                      </a:solidFill>
                    </a:lnT>
                    <a:lnB w="3175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+pop(): T</a:t>
                      </a:r>
                    </a:p>
                  </a:txBody>
                  <a:tcPr marL="0" marR="0" marT="0" marB="0" anchor="t" anchorCtr="0" horzOverflow="overflow">
                    <a:lnL w="3175">
                      <a:solidFill>
                        <a:schemeClr val="accent1">
                          <a:lumOff val="-5882"/>
                        </a:schemeClr>
                      </a:solidFill>
                    </a:lnL>
                    <a:lnR w="3175">
                      <a:solidFill>
                        <a:schemeClr val="accent1">
                          <a:lumOff val="-5882"/>
                        </a:schemeClr>
                      </a:solidFill>
                    </a:lnR>
                    <a:lnT w="3175">
                      <a:solidFill>
                        <a:schemeClr val="accent1">
                          <a:lumOff val="-5882"/>
                        </a:schemeClr>
                      </a:solidFill>
                    </a:lnT>
                    <a:lnB w="3175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Task: Removes and returns the stack’s top entry.
Input: None.
Output: Returns the stack’s top entry.
Throws an exception if the stack is empty before the operation.</a:t>
                      </a:r>
                    </a:p>
                  </a:txBody>
                  <a:tcPr marL="0" marR="0" marT="0" marB="0" anchor="t" anchorCtr="0" horzOverflow="overflow">
                    <a:lnL w="3175">
                      <a:solidFill>
                        <a:schemeClr val="accent1">
                          <a:lumOff val="-5882"/>
                        </a:schemeClr>
                      </a:solidFill>
                    </a:lnL>
                    <a:lnR w="12700">
                      <a:solidFill>
                        <a:schemeClr val="accent1">
                          <a:lumOff val="-5882"/>
                        </a:schemeClr>
                      </a:solidFill>
                    </a:lnR>
                    <a:lnT w="3175">
                      <a:solidFill>
                        <a:schemeClr val="accent1">
                          <a:lumOff val="-5882"/>
                        </a:schemeClr>
                      </a:solidFill>
                    </a:lnT>
                    <a:lnB w="3175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</a:tr>
              <a:tr h="6832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peek()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1">
                          <a:lumOff val="-5882"/>
                        </a:schemeClr>
                      </a:solidFill>
                    </a:lnL>
                    <a:lnR w="3175">
                      <a:solidFill>
                        <a:schemeClr val="accent1">
                          <a:lumOff val="-5882"/>
                        </a:schemeClr>
                      </a:solidFill>
                    </a:lnR>
                    <a:lnT w="3175">
                      <a:solidFill>
                        <a:schemeClr val="accent1">
                          <a:lumOff val="-5882"/>
                        </a:schemeClr>
                      </a:solidFill>
                    </a:lnT>
                    <a:lnB w="3175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+peek(): T</a:t>
                      </a:r>
                    </a:p>
                  </a:txBody>
                  <a:tcPr marL="0" marR="0" marT="0" marB="0" anchor="t" anchorCtr="0" horzOverflow="overflow">
                    <a:lnL w="3175">
                      <a:solidFill>
                        <a:schemeClr val="accent1">
                          <a:lumOff val="-5882"/>
                        </a:schemeClr>
                      </a:solidFill>
                    </a:lnL>
                    <a:lnR w="3175">
                      <a:solidFill>
                        <a:schemeClr val="accent1">
                          <a:lumOff val="-5882"/>
                        </a:schemeClr>
                      </a:solidFill>
                    </a:lnR>
                    <a:lnT w="3175">
                      <a:solidFill>
                        <a:schemeClr val="accent1">
                          <a:lumOff val="-5882"/>
                        </a:schemeClr>
                      </a:solidFill>
                    </a:lnT>
                    <a:lnB w="3175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Task: Retrieves the stack’s top entry without changing the stack in any way. 
Input: None.
Output: Returns the stack’s top entry.
Throws an exception if the stack is empty.</a:t>
                      </a:r>
                    </a:p>
                  </a:txBody>
                  <a:tcPr marL="0" marR="0" marT="0" marB="0" anchor="t" anchorCtr="0" horzOverflow="overflow">
                    <a:lnL w="3175">
                      <a:solidFill>
                        <a:schemeClr val="accent1">
                          <a:lumOff val="-5882"/>
                        </a:schemeClr>
                      </a:solidFill>
                    </a:lnL>
                    <a:lnR w="12700">
                      <a:solidFill>
                        <a:schemeClr val="accent1">
                          <a:lumOff val="-5882"/>
                        </a:schemeClr>
                      </a:solidFill>
                    </a:lnR>
                    <a:lnT w="3175">
                      <a:solidFill>
                        <a:schemeClr val="accent1">
                          <a:lumOff val="-5882"/>
                        </a:schemeClr>
                      </a:solidFill>
                    </a:lnT>
                    <a:lnB w="3175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</a:tr>
              <a:tr h="6832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isEmpty()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1">
                          <a:lumOff val="-5882"/>
                        </a:schemeClr>
                      </a:solidFill>
                    </a:lnL>
                    <a:lnR w="3175">
                      <a:solidFill>
                        <a:schemeClr val="accent1">
                          <a:lumOff val="-5882"/>
                        </a:schemeClr>
                      </a:solidFill>
                    </a:lnR>
                    <a:lnT w="3175">
                      <a:solidFill>
                        <a:schemeClr val="accent1">
                          <a:lumOff val="-5882"/>
                        </a:schemeClr>
                      </a:solidFill>
                    </a:lnT>
                    <a:lnB w="3175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+isEmpty(): boolean</a:t>
                      </a:r>
                    </a:p>
                  </a:txBody>
                  <a:tcPr marL="0" marR="0" marT="0" marB="0" anchor="t" anchorCtr="0" horzOverflow="overflow">
                    <a:lnL w="3175">
                      <a:solidFill>
                        <a:schemeClr val="accent1">
                          <a:lumOff val="-5882"/>
                        </a:schemeClr>
                      </a:solidFill>
                    </a:lnL>
                    <a:lnR w="3175">
                      <a:solidFill>
                        <a:schemeClr val="accent1">
                          <a:lumOff val="-5882"/>
                        </a:schemeClr>
                      </a:solidFill>
                    </a:lnR>
                    <a:lnT w="3175">
                      <a:solidFill>
                        <a:schemeClr val="accent1">
                          <a:lumOff val="-5882"/>
                        </a:schemeClr>
                      </a:solidFill>
                    </a:lnT>
                    <a:lnB w="3175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Task: Detects whether the stack is empty. 
Input: None.
Output: Returns true if the stack is empty.</a:t>
                      </a:r>
                    </a:p>
                  </a:txBody>
                  <a:tcPr marL="0" marR="0" marT="0" marB="0" anchor="t" anchorCtr="0" horzOverflow="overflow">
                    <a:lnL w="3175">
                      <a:solidFill>
                        <a:schemeClr val="accent1">
                          <a:lumOff val="-5882"/>
                        </a:schemeClr>
                      </a:solidFill>
                    </a:lnL>
                    <a:lnR w="12700">
                      <a:solidFill>
                        <a:schemeClr val="accent1">
                          <a:lumOff val="-5882"/>
                        </a:schemeClr>
                      </a:solidFill>
                    </a:lnR>
                    <a:lnT w="3175">
                      <a:solidFill>
                        <a:schemeClr val="accent1">
                          <a:lumOff val="-5882"/>
                        </a:schemeClr>
                      </a:solidFill>
                    </a:lnT>
                    <a:lnB w="3175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</a:tr>
              <a:tr h="683260"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clear()</a:t>
                      </a:r>
                    </a:p>
                  </a:txBody>
                  <a:tcPr marL="0" marR="0" marT="0" marB="0" anchor="t" anchorCtr="0" horzOverflow="overflow">
                    <a:lnL w="12700">
                      <a:solidFill>
                        <a:schemeClr val="accent1">
                          <a:lumOff val="-5882"/>
                        </a:schemeClr>
                      </a:solidFill>
                    </a:lnL>
                    <a:lnR w="3175">
                      <a:solidFill>
                        <a:schemeClr val="accent1">
                          <a:lumOff val="-5882"/>
                        </a:schemeClr>
                      </a:solidFill>
                    </a:lnR>
                    <a:lnT w="3175">
                      <a:solidFill>
                        <a:schemeClr val="accent1">
                          <a:lumOff val="-5882"/>
                        </a:schemeClr>
                      </a:solidFill>
                    </a:lnT>
                    <a:lnB w="1270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b="1"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+clear(): void</a:t>
                      </a:r>
                    </a:p>
                  </a:txBody>
                  <a:tcPr marL="0" marR="0" marT="0" marB="0" anchor="t" anchorCtr="0" horzOverflow="overflow">
                    <a:lnL w="3175">
                      <a:solidFill>
                        <a:schemeClr val="accent1">
                          <a:lumOff val="-5882"/>
                        </a:schemeClr>
                      </a:solidFill>
                    </a:lnL>
                    <a:lnR w="3175">
                      <a:solidFill>
                        <a:schemeClr val="accent1">
                          <a:lumOff val="-5882"/>
                        </a:schemeClr>
                      </a:solidFill>
                    </a:lnR>
                    <a:lnT w="3175">
                      <a:solidFill>
                        <a:schemeClr val="accent1">
                          <a:lumOff val="-5882"/>
                        </a:schemeClr>
                      </a:solidFill>
                    </a:lnT>
                    <a:lnB w="1270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defRPr sz="1800"/>
                      </a:pPr>
                      <a:r>
                        <a:rPr sz="1400"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Task: Removes all entries from the stack. 
Input: None.
Output: None.</a:t>
                      </a:r>
                    </a:p>
                  </a:txBody>
                  <a:tcPr marL="0" marR="0" marT="0" marB="0" anchor="t" anchorCtr="0" horzOverflow="overflow">
                    <a:lnL w="3175">
                      <a:solidFill>
                        <a:schemeClr val="accent1">
                          <a:lumOff val="-5882"/>
                        </a:schemeClr>
                      </a:solidFill>
                    </a:lnL>
                    <a:lnR w="12700">
                      <a:solidFill>
                        <a:schemeClr val="accent1">
                          <a:lumOff val="-5882"/>
                        </a:schemeClr>
                      </a:solidFill>
                    </a:lnR>
                    <a:lnT w="3175">
                      <a:solidFill>
                        <a:schemeClr val="accent1">
                          <a:lumOff val="-5882"/>
                        </a:schemeClr>
                      </a:solidFill>
                    </a:lnT>
                    <a:lnB w="12700">
                      <a:solidFill>
                        <a:schemeClr val="accent1">
                          <a:lumOff val="-5882"/>
                        </a:schemeClr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56" name="Data…"/>
          <p:cNvSpPr txBox="1"/>
          <p:nvPr>
            <p:ph type="body" sz="quarter" idx="1"/>
          </p:nvPr>
        </p:nvSpPr>
        <p:spPr>
          <a:xfrm>
            <a:off x="99829" y="938483"/>
            <a:ext cx="8812776" cy="826402"/>
          </a:xfrm>
          <a:prstGeom prst="rect">
            <a:avLst/>
          </a:prstGeom>
        </p:spPr>
        <p:txBody>
          <a:bodyPr anchor="t"/>
          <a:lstStyle>
            <a:lvl1pPr marL="210311" indent="-140207" defTabSz="630936">
              <a:spcBef>
                <a:spcPts val="1000"/>
              </a:spcBef>
              <a:buClr>
                <a:srgbClr val="007FA3"/>
              </a:buClr>
              <a:buSzPct val="100000"/>
              <a:buFont typeface="Arial"/>
              <a:buChar char="•"/>
              <a:defRPr b="0" sz="1656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576167" indent="-190595" defTabSz="630936">
              <a:spcBef>
                <a:spcPts val="1000"/>
              </a:spcBef>
              <a:buClr>
                <a:srgbClr val="007FA3"/>
              </a:buClr>
              <a:buSzPct val="100000"/>
              <a:buFont typeface="Arial"/>
              <a:buChar char="–"/>
              <a:defRPr b="0" sz="1656">
                <a:solidFill>
                  <a:srgbClr val="000000"/>
                </a:solidFill>
                <a:latin typeface="+mn-lt"/>
                <a:ea typeface="+mn-ea"/>
                <a:cs typeface="+mn-cs"/>
                <a:sym typeface="Arial"/>
              </a:defRPr>
            </a:lvl2pPr>
          </a:lstStyle>
          <a:p>
            <a:pPr/>
            <a:r>
              <a:t>Data</a:t>
            </a:r>
          </a:p>
          <a:p>
            <a:pPr lvl="1"/>
            <a:r>
              <a:t>A collection of objects in reverse chronological order and having the same data type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Design Decision</a:t>
            </a:r>
          </a:p>
        </p:txBody>
      </p:sp>
      <p:sp>
        <p:nvSpPr>
          <p:cNvPr id="59" name="Content Placeholder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When stack is empty</a:t>
            </a:r>
          </a:p>
          <a:p>
            <a:pPr lvl="1"/>
            <a:r>
              <a:t>What to do with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pop</a:t>
            </a:r>
            <a:r>
              <a:t> and </a:t>
            </a:r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peek</a:t>
            </a:r>
            <a:r>
              <a:t>?</a:t>
            </a:r>
          </a:p>
          <a:p>
            <a:pPr/>
            <a:r>
              <a:t>Possible actions</a:t>
            </a:r>
          </a:p>
          <a:p>
            <a:pPr lvl="1"/>
            <a:r>
              <a:t>Assume that the ADT is not empty;</a:t>
            </a:r>
          </a:p>
          <a:p>
            <a:pPr lvl="1"/>
            <a:r>
              <a:t>Return null.</a:t>
            </a:r>
          </a:p>
          <a:p>
            <a:pPr lvl="1"/>
            <a:r>
              <a:t>Throw an exception (which type?).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Interface for the ADT Stack</a:t>
            </a:r>
          </a:p>
        </p:txBody>
      </p:sp>
      <p:sp>
        <p:nvSpPr>
          <p:cNvPr id="62" name="Text Placeholder 2"/>
          <p:cNvSpPr txBox="1"/>
          <p:nvPr>
            <p:ph type="body" sz="quarter" idx="1"/>
          </p:nvPr>
        </p:nvSpPr>
        <p:spPr>
          <a:xfrm>
            <a:off x="443971" y="5848708"/>
            <a:ext cx="8229601" cy="581001"/>
          </a:xfrm>
          <a:prstGeom prst="rect">
            <a:avLst/>
          </a:prstGeom>
        </p:spPr>
        <p:txBody>
          <a:bodyPr/>
          <a:lstStyle>
            <a:lvl1pPr defTabSz="749808">
              <a:defRPr sz="2952"/>
            </a:lvl1pPr>
          </a:lstStyle>
          <a:p>
            <a:pPr/>
            <a:r>
              <a:t>LISTING 5-1 An interface for the ADT stack</a:t>
            </a:r>
          </a:p>
        </p:txBody>
      </p:sp>
      <p:sp>
        <p:nvSpPr>
          <p:cNvPr id="63" name="/** An interface for the ADT stack. */…"/>
          <p:cNvSpPr txBox="1"/>
          <p:nvPr/>
        </p:nvSpPr>
        <p:spPr>
          <a:xfrm>
            <a:off x="466192" y="773430"/>
            <a:ext cx="8931200" cy="5197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/**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An interface for the ADT stack.</a:t>
            </a:r>
            <a:r>
              <a:rPr>
                <a:solidFill>
                  <a:srgbClr val="000000"/>
                </a:solidFill>
                <a:latin typeface="+mj-lt"/>
                <a:ea typeface="+mj-ea"/>
                <a:cs typeface="+mj-cs"/>
                <a:sym typeface="Helvetica"/>
              </a:rPr>
              <a:t> </a:t>
            </a:r>
            <a:r>
              <a:t>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interface</a:t>
            </a:r>
            <a:r>
              <a:t> StackInterface&lt;T&gt;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{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Adds a new entry to the top of this stack.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@param</a:t>
            </a:r>
            <a:r>
              <a:t> newEntry  An object to be added to the stack.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push(T newEntry);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Removes and returns this stack's top entry.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The object at the top of the stack. 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@throws</a:t>
            </a:r>
            <a:r>
              <a:t>  EmptyStackException if the stack is empty before the operation.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 pop();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Retrieves this stack's top entry.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The object at the top of the stack.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@throws</a:t>
            </a:r>
            <a:r>
              <a:t>  EmptyStackException if the stack is empty.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T peek();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Detects whether this stack is empty.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t>       </a:t>
            </a:r>
            <a:r>
              <a:rPr b="1"/>
              <a:t>@return</a:t>
            </a:r>
            <a:r>
              <a:t>  True if the stack is empty.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boolean</a:t>
            </a:r>
            <a:r>
              <a:t> isEmpty();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   </a:t>
            </a:r>
            <a:r>
              <a:t>/** Removes all entries from this stack. */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latin typeface="Menlo"/>
                <a:ea typeface="Menlo"/>
                <a:cs typeface="Menlo"/>
                <a:sym typeface="Menlo"/>
              </a:defRPr>
            </a:pPr>
            <a:r>
              <a:t>   </a:t>
            </a:r>
            <a:r>
              <a:rPr>
                <a:solidFill>
                  <a:srgbClr val="BA2DA2"/>
                </a:solidFill>
              </a:rPr>
              <a:t>public</a:t>
            </a:r>
            <a:r>
              <a:t> </a:t>
            </a:r>
            <a:r>
              <a:rPr>
                <a:solidFill>
                  <a:srgbClr val="BA2DA2"/>
                </a:solidFill>
              </a:rPr>
              <a:t>void</a:t>
            </a:r>
            <a:r>
              <a:t> clear();</a:t>
            </a:r>
            <a:endParaRPr>
              <a:latin typeface="+mj-lt"/>
              <a:ea typeface="+mj-ea"/>
              <a:cs typeface="+mj-cs"/>
              <a:sym typeface="Helvetica"/>
            </a:endParaRPr>
          </a:p>
          <a:p>
            <a:pPr defTabSz="344804">
              <a:tabLst>
                <a:tab pos="342900" algn="l"/>
              </a:tabLst>
              <a:defRPr>
                <a:solidFill>
                  <a:srgbClr val="008400"/>
                </a:solidFill>
                <a:latin typeface="Menlo"/>
                <a:ea typeface="Menlo"/>
                <a:cs typeface="Menlo"/>
                <a:sym typeface="Menlo"/>
              </a:defRPr>
            </a:pPr>
            <a:r>
              <a:rPr>
                <a:solidFill>
                  <a:srgbClr val="000000"/>
                </a:solidFill>
              </a:rPr>
              <a:t>} </a:t>
            </a:r>
            <a:r>
              <a:t>// end StackInterface</a:t>
            </a:r>
            <a:endParaRPr>
              <a:solidFill>
                <a:srgbClr val="000000"/>
              </a:solidFill>
              <a:latin typeface="+mj-lt"/>
              <a:ea typeface="+mj-ea"/>
              <a:cs typeface="+mj-cs"/>
              <a:sym typeface="Helvetica"/>
            </a:endParaR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A table titled, Abstract Data Type: Stack.&#10;&#10;Picture 1" descr="A table titled, Abstract Data Type: Stack.Picture 1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08867" y="503390"/>
            <a:ext cx="8394828" cy="310608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FIGURE 5-2 A stack of strings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 defTabSz="749808">
              <a:defRPr sz="2952"/>
            </a:lvl1pPr>
          </a:lstStyle>
          <a:p>
            <a:pPr/>
            <a:r>
              <a:t>FIGURE 5-2 A stack of strings</a:t>
            </a:r>
          </a:p>
        </p:txBody>
      </p:sp>
      <p:sp>
        <p:nvSpPr>
          <p:cNvPr id="67" name="Example of a Stack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Example of a Stack</a:t>
            </a:r>
          </a:p>
        </p:txBody>
      </p:sp>
      <p:sp>
        <p:nvSpPr>
          <p:cNvPr id="68" name="StackInterface&lt;String&gt; stringStack = new OurStack&lt;&gt;();…"/>
          <p:cNvSpPr txBox="1"/>
          <p:nvPr/>
        </p:nvSpPr>
        <p:spPr>
          <a:xfrm>
            <a:off x="668845" y="3696554"/>
            <a:ext cx="7542471" cy="192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t>     StackInterface&lt;String&gt; stringStack = new OurStack&lt;&gt;(); </a:t>
            </a:r>
          </a:p>
          <a:p>
            <a:pPr>
              <a:defRPr b="1"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solidFill>
                  <a:schemeClr val="accent3"/>
                </a:solidFill>
              </a:rPr>
              <a:t>(a)  </a:t>
            </a:r>
            <a:r>
              <a:t>stringStack.push(“Jim”); </a:t>
            </a:r>
          </a:p>
          <a:p>
            <a:pPr>
              <a:defRPr b="1"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solidFill>
                  <a:schemeClr val="accent3"/>
                </a:solidFill>
              </a:rPr>
              <a:t>(b)  </a:t>
            </a:r>
            <a:r>
              <a:t>stringStack.push("Jess"); </a:t>
            </a:r>
          </a:p>
          <a:p>
            <a:pPr>
              <a:defRPr b="1"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solidFill>
                  <a:schemeClr val="accent3"/>
                </a:solidFill>
              </a:rPr>
              <a:t>(c)  </a:t>
            </a:r>
            <a:r>
              <a:t>stringStack.push("Jill"); </a:t>
            </a:r>
          </a:p>
          <a:p>
            <a:pPr>
              <a:defRPr b="1"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solidFill>
                  <a:schemeClr val="accent3"/>
                </a:solidFill>
              </a:rPr>
              <a:t>(d)  </a:t>
            </a:r>
            <a:r>
              <a:t>stringStack.push("Jane"); </a:t>
            </a:r>
          </a:p>
          <a:p>
            <a:pPr>
              <a:defRPr b="1"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solidFill>
                  <a:schemeClr val="accent3"/>
                </a:solidFill>
              </a:rPr>
              <a:t>(e)  </a:t>
            </a:r>
            <a:r>
              <a:t>stringStack.push("Joe"); </a:t>
            </a:r>
          </a:p>
          <a:p>
            <a:pPr>
              <a:defRPr b="1"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solidFill>
                  <a:schemeClr val="accent3"/>
                </a:solidFill>
              </a:rPr>
              <a:t>(f)  </a:t>
            </a:r>
            <a:r>
              <a:t>stringStack.pop(); </a:t>
            </a:r>
          </a:p>
          <a:p>
            <a:pPr>
              <a:defRPr b="1" sz="1600">
                <a:latin typeface="Courier New"/>
                <a:ea typeface="Courier New"/>
                <a:cs typeface="Courier New"/>
                <a:sym typeface="Courier New"/>
              </a:defRPr>
            </a:pPr>
            <a:r>
              <a:rPr>
                <a:solidFill>
                  <a:schemeClr val="accent3"/>
                </a:solidFill>
              </a:rPr>
              <a:t>(g)  </a:t>
            </a:r>
            <a:r>
              <a:t>stringStack.pop();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Security Note</a:t>
            </a:r>
          </a:p>
        </p:txBody>
      </p:sp>
      <p:sp>
        <p:nvSpPr>
          <p:cNvPr id="73" name="Content Placeholder 4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Design guidelines</a:t>
            </a:r>
          </a:p>
          <a:p>
            <a:pPr lvl="1"/>
            <a:r>
              <a:t>Use preconditions and postconditions to document assumptions.</a:t>
            </a:r>
          </a:p>
          <a:p>
            <a:pPr lvl="1"/>
            <a:r>
              <a:t>Do not trust client to use public methods correctly.</a:t>
            </a:r>
          </a:p>
          <a:p>
            <a:pPr lvl="1"/>
            <a:r>
              <a:t>Avoid ambiguous return values.</a:t>
            </a:r>
          </a:p>
          <a:p>
            <a:pPr lvl="1"/>
            <a:r>
              <a:t>Prefer throwing exceptions instead of returning values to signal problem.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Algebraic Expressions</a:t>
            </a:r>
          </a:p>
        </p:txBody>
      </p:sp>
      <p:sp>
        <p:nvSpPr>
          <p:cNvPr id="76" name="Content Placeholder 2"/>
          <p:cNvSpPr txBox="1"/>
          <p:nvPr>
            <p:ph type="body" idx="1"/>
          </p:nvPr>
        </p:nvSpPr>
        <p:spPr>
          <a:xfrm>
            <a:off x="459728" y="943041"/>
            <a:ext cx="8229601" cy="5031976"/>
          </a:xfrm>
          <a:prstGeom prst="rect">
            <a:avLst/>
          </a:prstGeom>
        </p:spPr>
        <p:txBody>
          <a:bodyPr/>
          <a:lstStyle/>
          <a:p>
            <a:pPr/>
            <a:r>
              <a:t>Infix: </a:t>
            </a:r>
          </a:p>
          <a:p>
            <a:pPr lvl="1"/>
            <a:r>
              <a:t>each binary operator appears between its operands</a:t>
            </a:r>
            <a:br/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a + b</a:t>
            </a:r>
          </a:p>
          <a:p>
            <a:pPr/>
            <a:r>
              <a:t>Prefix: </a:t>
            </a:r>
          </a:p>
          <a:p>
            <a:pPr lvl="1"/>
            <a:r>
              <a:t>each binary operator appears before its operands</a:t>
            </a:r>
            <a:br/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+ a b </a:t>
            </a:r>
          </a:p>
          <a:p>
            <a:pPr/>
            <a:r>
              <a:t>Postfix: </a:t>
            </a:r>
          </a:p>
          <a:p>
            <a:pPr lvl="1"/>
            <a:r>
              <a:t>each binary operator appears after its operands</a:t>
            </a:r>
            <a:br/>
            <a:r>
              <a:rPr b="1">
                <a:latin typeface="Courier New"/>
                <a:ea typeface="Courier New"/>
                <a:cs typeface="Courier New"/>
                <a:sym typeface="Courier New"/>
              </a:rPr>
              <a:t>  a b +</a:t>
            </a:r>
          </a:p>
          <a:p>
            <a:pPr/>
            <a:r>
              <a:t>Balanced expressions: delimiters paired correctly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FIGURE 5-3 The contents of a stack during the scan of an expression that contains the balanced delimiters{ [ ( ) ] }"/>
          <p:cNvSpPr txBox="1"/>
          <p:nvPr>
            <p:ph type="body" sz="quarter" idx="1"/>
          </p:nvPr>
        </p:nvSpPr>
        <p:spPr>
          <a:xfrm>
            <a:off x="457200" y="5335980"/>
            <a:ext cx="8229600" cy="949036"/>
          </a:xfrm>
          <a:prstGeom prst="rect">
            <a:avLst/>
          </a:prstGeom>
        </p:spPr>
        <p:txBody>
          <a:bodyPr/>
          <a:lstStyle>
            <a:lvl1pPr defTabSz="530351">
              <a:defRPr sz="2551"/>
            </a:lvl1pPr>
          </a:lstStyle>
          <a:p>
            <a:pPr/>
            <a:r>
              <a:t>FIGURE 5-3 The contents of a stack during the scan of an expression that contains the balanced delimiters{ [ ( ) ] }</a:t>
            </a:r>
          </a:p>
        </p:txBody>
      </p:sp>
      <p:sp>
        <p:nvSpPr>
          <p:cNvPr id="79" name="Title 1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Processing Algebraic Expressions</a:t>
            </a:r>
          </a:p>
        </p:txBody>
      </p:sp>
      <p:pic>
        <p:nvPicPr>
          <p:cNvPr id="80" name="Stack contains balanced delimiters left brace, left bracket, left parenthesis, right parenthesis, right brace, right bracket.&#10;&#10;Picture 2" descr="Stack contains balanced delimiters left brace, left bracket, left parenthesis, right parenthesis, right brace, right bracket.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43971" y="1712073"/>
            <a:ext cx="8458201" cy="300870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508 Lecture">
  <a:themeElements>
    <a:clrScheme name="508 Lectur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3C1581"/>
      </a:accent1>
      <a:accent2>
        <a:srgbClr val="1A6C7C"/>
      </a:accent2>
      <a:accent3>
        <a:srgbClr val="CC730D"/>
      </a:accent3>
      <a:accent4>
        <a:srgbClr val="B2AA00"/>
      </a:accent4>
      <a:accent5>
        <a:srgbClr val="1B9332"/>
      </a:accent5>
      <a:accent6>
        <a:srgbClr val="7F7F7F"/>
      </a:accent6>
      <a:hlink>
        <a:srgbClr val="0000FF"/>
      </a:hlink>
      <a:folHlink>
        <a:srgbClr val="FF00FF"/>
      </a:folHlink>
    </a:clrScheme>
    <a:fontScheme name="508 Lecture">
      <a:majorFont>
        <a:latin typeface="Helvetica"/>
        <a:ea typeface="Helvetica"/>
        <a:cs typeface="Helvetica"/>
      </a:majorFont>
      <a:minorFont>
        <a:latin typeface="Arial"/>
        <a:ea typeface="Arial"/>
        <a:cs typeface="Arial"/>
      </a:minorFont>
    </a:fontScheme>
    <a:fmtScheme name="508 Lectur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300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