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84666"/>
            <a:ext cx="8513565" cy="83744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704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47133" y="76200"/>
            <a:ext cx="8449734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913012"/>
            <a:ext cx="8229600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xfrm>
            <a:off x="347133" y="76200"/>
            <a:ext cx="8604019" cy="866842"/>
          </a:xfrm>
          <a:prstGeom prst="rect">
            <a:avLst/>
          </a:prstGeom>
        </p:spPr>
        <p:txBody>
          <a:bodyPr lIns="0" tIns="0" rIns="0" bIns="0"/>
          <a:lstStyle>
            <a:lvl1pPr defTabSz="740663">
              <a:defRPr sz="3402"/>
            </a:lvl1pPr>
          </a:lstStyle>
          <a:p>
            <a:pPr/>
            <a:r>
              <a:t>Data Structures and Abstractions with Java™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649142" y="1421040"/>
            <a:ext cx="3657601" cy="45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713231">
              <a:defRPr b="1" sz="3275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Chapter 6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649142" y="3073887"/>
            <a:ext cx="4258947" cy="1696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b="1" sz="42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Stack Implementations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83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Each operation involves top of stack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push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pop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peek</a:t>
            </a:r>
          </a:p>
          <a:p>
            <a:pPr/>
            <a:r>
              <a:t>End of the array easiest to access</a:t>
            </a:r>
          </a:p>
          <a:p>
            <a:pPr lvl="1"/>
            <a:r>
              <a:t>Let this be top of stack</a:t>
            </a:r>
          </a:p>
          <a:p>
            <a:pPr lvl="1"/>
            <a:r>
              <a:t>Let first entry be bottom of stack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86" name="FIGURE 6-4 Two array representations of a stack"/>
          <p:cNvSpPr txBox="1"/>
          <p:nvPr>
            <p:ph type="body" sz="quarter" idx="1"/>
          </p:nvPr>
        </p:nvSpPr>
        <p:spPr>
          <a:xfrm>
            <a:off x="443971" y="5848708"/>
            <a:ext cx="8229601" cy="581001"/>
          </a:xfrm>
          <a:prstGeom prst="rect">
            <a:avLst/>
          </a:prstGeom>
        </p:spPr>
        <p:txBody>
          <a:bodyPr/>
          <a:lstStyle>
            <a:lvl1pPr defTabSz="612648">
              <a:defRPr sz="2948"/>
            </a:lvl1pPr>
          </a:lstStyle>
          <a:p>
            <a:pPr/>
            <a:r>
              <a:t>FIGURE 6-4 Two array representations of a stack</a:t>
            </a:r>
          </a:p>
        </p:txBody>
      </p:sp>
      <p:pic>
        <p:nvPicPr>
          <p:cNvPr id="87" name="A figure represents the 2 arrays of a stack. Figure A, inefficient. The arrays first element references the stacks top entry. " descr="A figure represents the 2 arrays of a stack. Figure A, inefficient. The arrays first element references the stacks top entry. 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127" y="1036471"/>
            <a:ext cx="6588551" cy="2282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88" name="Efficient. The arrays first element references the stacks bottom entry.&#10;&#10;Picture 3" descr="Efficient. The arrays first element references the stacks bottom entry.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05135" y="3530600"/>
            <a:ext cx="6602164" cy="22824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1"/>
          <p:cNvSpPr txBox="1"/>
          <p:nvPr>
            <p:ph type="title"/>
          </p:nvPr>
        </p:nvSpPr>
        <p:spPr>
          <a:xfrm>
            <a:off x="266368" y="-76200"/>
            <a:ext cx="8513565" cy="837448"/>
          </a:xfrm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91" name="Text Placeholder 2"/>
          <p:cNvSpPr txBox="1"/>
          <p:nvPr>
            <p:ph type="body" sz="quarter" idx="1"/>
          </p:nvPr>
        </p:nvSpPr>
        <p:spPr>
          <a:xfrm>
            <a:off x="423333" y="5924148"/>
            <a:ext cx="8229601" cy="581002"/>
          </a:xfrm>
          <a:prstGeom prst="rect">
            <a:avLst/>
          </a:prstGeom>
        </p:spPr>
        <p:txBody>
          <a:bodyPr/>
          <a:lstStyle>
            <a:lvl1pPr defTabSz="484631">
              <a:defRPr sz="1907"/>
            </a:lvl1pPr>
          </a:lstStyle>
          <a:p>
            <a:pPr/>
            <a:r>
              <a:t>LISTING 6-2 An outline of an array-based implementation of the ADT stack</a:t>
            </a:r>
          </a:p>
        </p:txBody>
      </p:sp>
      <p:sp>
        <p:nvSpPr>
          <p:cNvPr id="92" name="/** A class of stacks whose entries are stored in an array. */…"/>
          <p:cNvSpPr txBox="1"/>
          <p:nvPr/>
        </p:nvSpPr>
        <p:spPr>
          <a:xfrm>
            <a:off x="443971" y="690109"/>
            <a:ext cx="6477408" cy="56041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 class of stacks whose entries are stored in an array.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ArrayStack&lt;T&gt;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StackInterface&lt;T&gt;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T[] stack;    </a:t>
            </a:r>
            <a:r>
              <a:t>// Array of stack entries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 topIndex; </a:t>
            </a:r>
            <a:r>
              <a:t>// Index of top entry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integrityOK = </a:t>
            </a:r>
            <a:r>
              <a:rPr>
                <a:solidFill>
                  <a:srgbClr val="BA2DA2"/>
                </a:solidFill>
              </a:rPr>
              <a:t>false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DEFAULT_CAPACITY = </a:t>
            </a:r>
            <a:r>
              <a:rPr>
                <a:solidFill>
                  <a:srgbClr val="272AD8"/>
                </a:solidFill>
              </a:rPr>
              <a:t>50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MAX_CAPACITY = </a:t>
            </a:r>
            <a:r>
              <a:rPr>
                <a:solidFill>
                  <a:srgbClr val="272AD8"/>
                </a:solidFill>
              </a:rPr>
              <a:t>10000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ArrayStack()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this</a:t>
            </a:r>
            <a:r>
              <a:t>(DEFAULT_CAPACITY);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default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ArrayStack(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initialCapacity)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integrityOK = </a:t>
            </a:r>
            <a:r>
              <a:rPr>
                <a:solidFill>
                  <a:srgbClr val="BA2DA2"/>
                </a:solidFill>
              </a:rPr>
              <a:t>false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checkCapacity(initialCapacity);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t>// The cast is safe because the new array contains null entries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@SuppressWarnings(</a:t>
            </a:r>
            <a:r>
              <a:rPr>
                <a:solidFill>
                  <a:srgbClr val="D12F1B"/>
                </a:solidFill>
              </a:rPr>
              <a:t>"unchecked"</a:t>
            </a:r>
            <a:r>
              <a:t>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T[] tempStack = (T[])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Object[initialCapacity];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stack = tempStack;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	topIndex = </a:t>
            </a:r>
            <a:r>
              <a:rPr>
                <a:solidFill>
                  <a:srgbClr val="272AD8"/>
                </a:solidFill>
              </a:rPr>
              <a:t>-1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    integrityOK = </a:t>
            </a:r>
            <a:r>
              <a:rPr>
                <a:solidFill>
                  <a:srgbClr val="BA2DA2"/>
                </a:solidFill>
              </a:rPr>
              <a:t>true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} </a:t>
            </a:r>
            <a:r>
              <a:t>// end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&lt; Implementations of the stack operations go here. &gt;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. . 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ArrayStack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95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Adding to the top.</a:t>
            </a:r>
          </a:p>
        </p:txBody>
      </p:sp>
      <p:sp>
        <p:nvSpPr>
          <p:cNvPr id="96" name="public void push(T newEntry)…"/>
          <p:cNvSpPr txBox="1"/>
          <p:nvPr/>
        </p:nvSpPr>
        <p:spPr>
          <a:xfrm>
            <a:off x="443971" y="1211579"/>
            <a:ext cx="8529488" cy="443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push(T newEntry)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checkInyegrity();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ensureCapacity();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stack[topIndex + </a:t>
            </a:r>
            <a:r>
              <a:rPr>
                <a:solidFill>
                  <a:srgbClr val="272AD8"/>
                </a:solidFill>
              </a:rPr>
              <a:t>1</a:t>
            </a:r>
            <a:r>
              <a:t>] = newEntry;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topIndex++;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push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ensureCapacity()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rPr>
                <a:solidFill>
                  <a:srgbClr val="000000"/>
                </a:solidFill>
              </a:rPr>
              <a:t> (topIndex &gt;= stack.length - </a:t>
            </a:r>
            <a:r>
              <a:rPr>
                <a:solidFill>
                  <a:srgbClr val="272AD8"/>
                </a:solidFill>
              </a:rPr>
              <a:t>1</a:t>
            </a:r>
            <a:r>
              <a:rPr>
                <a:solidFill>
                  <a:srgbClr val="000000"/>
                </a:solidFill>
              </a:rPr>
              <a:t>) </a:t>
            </a:r>
            <a:r>
              <a:t>// If array is full, double its size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newLength = </a:t>
            </a:r>
            <a:r>
              <a:rPr>
                <a:solidFill>
                  <a:srgbClr val="272AD8"/>
                </a:solidFill>
              </a:rPr>
              <a:t>2</a:t>
            </a:r>
            <a:r>
              <a:t> * stack.length;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checkCapacity(newLength);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stack = Arrays.copyOf(stack, newLength);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if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ensureCapacity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99" name="FIGURE 6-5 An array-based stack after its top entry is removed in two different ways"/>
          <p:cNvSpPr txBox="1"/>
          <p:nvPr>
            <p:ph type="body" sz="quarter" idx="1"/>
          </p:nvPr>
        </p:nvSpPr>
        <p:spPr>
          <a:xfrm>
            <a:off x="443971" y="5847652"/>
            <a:ext cx="8413420" cy="581002"/>
          </a:xfrm>
          <a:prstGeom prst="rect">
            <a:avLst/>
          </a:prstGeom>
        </p:spPr>
        <p:txBody>
          <a:bodyPr/>
          <a:lstStyle>
            <a:lvl1pPr defTabSz="365760">
              <a:defRPr sz="1760"/>
            </a:lvl1pPr>
          </a:lstStyle>
          <a:p>
            <a:pPr/>
            <a:r>
              <a:t>FIGURE 6-5 An array-based stack after its top entry is removed in two different ways</a:t>
            </a:r>
          </a:p>
        </p:txBody>
      </p:sp>
      <p:pic>
        <p:nvPicPr>
          <p:cNvPr id="100" name="A figure explains the 2 ways by which the top entry of an array based stack is removed. First technique, by decrementing topIndex" descr="A figure explains the 2 ways by which the top entry of an array based stack is removed. First technique, by decrementing topIndex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95299" y="1079500"/>
            <a:ext cx="5021836" cy="2349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A figure explains the 2 ways by which the top entry of an array based stack is removed. Second technique, by setting stack[topIndex] to null and then decrementing topIndex" descr="A figure explains the 2 ways by which the top entry of an array based stack is removed. Second technique, by setting stack[topIndex] to null and then decrementing topIndex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97773" y="3754421"/>
            <a:ext cx="5348454" cy="2349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Array-Based Stack Implementation</a:t>
            </a:r>
          </a:p>
        </p:txBody>
      </p:sp>
      <p:sp>
        <p:nvSpPr>
          <p:cNvPr id="104" name="Text Placeholder 2"/>
          <p:cNvSpPr txBox="1"/>
          <p:nvPr>
            <p:ph type="body" sz="quarter" idx="1"/>
          </p:nvPr>
        </p:nvSpPr>
        <p:spPr>
          <a:xfrm>
            <a:off x="391417" y="5848708"/>
            <a:ext cx="8229601" cy="581001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Retrieving the top, operation is O(1)</a:t>
            </a:r>
          </a:p>
        </p:txBody>
      </p:sp>
      <p:sp>
        <p:nvSpPr>
          <p:cNvPr id="105" name="public T peek()…"/>
          <p:cNvSpPr txBox="1"/>
          <p:nvPr/>
        </p:nvSpPr>
        <p:spPr>
          <a:xfrm>
            <a:off x="554038" y="728068"/>
            <a:ext cx="4515314" cy="512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peek()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(isEmpty())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EmptyStackException();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stack[topIndex];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peek</a:t>
            </a: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pop()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(isEmpty())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EmptyStackException();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T top = stack[topIndex];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stack[topIndex]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topIndex--;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top;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if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pop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77823">
              <a:defRPr sz="4224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08" name="Content Placeholder 4"/>
          <p:cNvSpPr txBox="1"/>
          <p:nvPr>
            <p:ph type="body" idx="1"/>
          </p:nvPr>
        </p:nvSpPr>
        <p:spPr>
          <a:xfrm>
            <a:off x="457200" y="913012"/>
            <a:ext cx="8229600" cy="5413836"/>
          </a:xfrm>
          <a:prstGeom prst="rect">
            <a:avLst/>
          </a:prstGeom>
        </p:spPr>
        <p:txBody>
          <a:bodyPr/>
          <a:lstStyle/>
          <a:p>
            <a:pPr marL="271272" indent="-180847" defTabSz="813816">
              <a:spcBef>
                <a:spcPts val="1300"/>
              </a:spcBef>
              <a:defRPr sz="2136"/>
            </a:pPr>
            <a:r>
              <a:t>The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Vector</a:t>
            </a:r>
            <a:r>
              <a:t> </a:t>
            </a:r>
          </a:p>
          <a:p>
            <a:pPr lvl="1" marL="700786" indent="-203454" defTabSz="813816">
              <a:spcBef>
                <a:spcPts val="1300"/>
              </a:spcBef>
              <a:defRPr sz="2136"/>
            </a:pPr>
            <a:r>
              <a:t>An object that behaves like a high-level array</a:t>
            </a:r>
          </a:p>
          <a:p>
            <a:pPr lvl="2" marL="1062481" indent="-158242" defTabSz="813816">
              <a:spcBef>
                <a:spcPts val="1300"/>
              </a:spcBef>
              <a:defRPr sz="2136"/>
            </a:pPr>
            <a:r>
              <a:t>Index begins with 0</a:t>
            </a:r>
          </a:p>
          <a:p>
            <a:pPr lvl="2" marL="1062481" indent="-158242" defTabSz="813816">
              <a:spcBef>
                <a:spcPts val="1300"/>
              </a:spcBef>
              <a:defRPr sz="2136"/>
            </a:pPr>
            <a:r>
              <a:t>Methods to access or set entries</a:t>
            </a:r>
          </a:p>
          <a:p>
            <a:pPr lvl="2" marL="1062481" indent="-158242" defTabSz="813816">
              <a:spcBef>
                <a:spcPts val="1300"/>
              </a:spcBef>
              <a:defRPr sz="2136"/>
            </a:pPr>
            <a:r>
              <a:t>Size will grow as needed</a:t>
            </a:r>
          </a:p>
          <a:p>
            <a:pPr lvl="1" marL="700786" indent="-203454" defTabSz="813816">
              <a:spcBef>
                <a:spcPts val="1300"/>
              </a:spcBef>
              <a:defRPr sz="2136"/>
            </a:pPr>
            <a:r>
              <a:t>Has methods to add, remove, clear</a:t>
            </a:r>
          </a:p>
          <a:p>
            <a:pPr lvl="2" marL="1062481" indent="-158242" defTabSz="813816">
              <a:spcBef>
                <a:spcPts val="1300"/>
              </a:spcBef>
              <a:defRPr sz="2136"/>
            </a:pPr>
            <a:r>
              <a:t>Also methods to determine</a:t>
            </a:r>
          </a:p>
          <a:p>
            <a:pPr lvl="3" marL="1514601" indent="-203454" defTabSz="813816">
              <a:spcBef>
                <a:spcPts val="1300"/>
              </a:spcBef>
              <a:defRPr sz="2136"/>
            </a:pPr>
            <a:r>
              <a:t>Last element</a:t>
            </a:r>
          </a:p>
          <a:p>
            <a:pPr lvl="3" marL="1514601" indent="-203454" defTabSz="813816">
              <a:spcBef>
                <a:spcPts val="1300"/>
              </a:spcBef>
              <a:defRPr sz="2136"/>
            </a:pPr>
            <a:r>
              <a:t>Is the vector empty</a:t>
            </a:r>
          </a:p>
          <a:p>
            <a:pPr lvl="3" marL="1514601" indent="-203454" defTabSz="813816">
              <a:spcBef>
                <a:spcPts val="1300"/>
              </a:spcBef>
              <a:defRPr sz="2136"/>
            </a:pPr>
            <a:r>
              <a:t>Number of entries</a:t>
            </a:r>
          </a:p>
          <a:p>
            <a:pPr marL="271272" indent="-180847" defTabSz="813816">
              <a:spcBef>
                <a:spcPts val="1300"/>
              </a:spcBef>
              <a:defRPr sz="2136"/>
            </a:pPr>
            <a:r>
              <a:t>Use vector’s methods to manipulate stack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11" name="FIGURE 6-6 A client using the methods given in StackInterface; these methods interact with a vector’s methods to perform stack operations"/>
          <p:cNvSpPr txBox="1"/>
          <p:nvPr>
            <p:ph type="body" sz="quarter" idx="1"/>
          </p:nvPr>
        </p:nvSpPr>
        <p:spPr>
          <a:xfrm>
            <a:off x="443971" y="5599538"/>
            <a:ext cx="8229601" cy="757825"/>
          </a:xfrm>
          <a:prstGeom prst="rect">
            <a:avLst/>
          </a:prstGeom>
        </p:spPr>
        <p:txBody>
          <a:bodyPr/>
          <a:lstStyle>
            <a:lvl1pPr defTabSz="429768">
              <a:defRPr sz="2068"/>
            </a:lvl1pPr>
          </a:lstStyle>
          <a:p>
            <a:pPr/>
            <a:r>
              <a:t>FIGURE 6-6 A client using the methods given in StackInterface; these methods interact with a vector’s methods to perform stack operations</a:t>
            </a:r>
          </a:p>
        </p:txBody>
      </p:sp>
      <p:pic>
        <p:nvPicPr>
          <p:cNvPr id="112" name="A figure displays the interaction of client with a stack by using methods in the stack interface.&#10;&#10;Picture 2" descr="A figure displays the interaction of client with a stack by using methods in the stack interface.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9671" y="1741371"/>
            <a:ext cx="8458201" cy="30389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15" name="Text Placeholder 2"/>
          <p:cNvSpPr txBox="1"/>
          <p:nvPr>
            <p:ph type="body" sz="quarter" idx="1"/>
          </p:nvPr>
        </p:nvSpPr>
        <p:spPr>
          <a:xfrm>
            <a:off x="457200" y="5958015"/>
            <a:ext cx="8229600" cy="581001"/>
          </a:xfrm>
          <a:prstGeom prst="rect">
            <a:avLst/>
          </a:prstGeom>
        </p:spPr>
        <p:txBody>
          <a:bodyPr/>
          <a:lstStyle>
            <a:lvl1pPr defTabSz="493776">
              <a:defRPr sz="1944"/>
            </a:lvl1pPr>
          </a:lstStyle>
          <a:p>
            <a:pPr/>
            <a:r>
              <a:t>LISTING 6-3 An outline of a vector-based implementation of the ADT stack</a:t>
            </a:r>
          </a:p>
        </p:txBody>
      </p:sp>
      <p:sp>
        <p:nvSpPr>
          <p:cNvPr id="116" name="import java.util.Vector;…"/>
          <p:cNvSpPr txBox="1"/>
          <p:nvPr/>
        </p:nvSpPr>
        <p:spPr>
          <a:xfrm>
            <a:off x="457200" y="772275"/>
            <a:ext cx="7753708" cy="56042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import</a:t>
            </a:r>
            <a:r>
              <a:t> java.util.Vector;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A class of stacks whose entries are stored in a vector.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VectorStack&lt;T&gt;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StackInterface&lt;T&gt;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Vector&lt;T&gt; stack;   </a:t>
            </a:r>
            <a:r>
              <a:t>// Last element is the top entry in 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integrityOK;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DEFAULT_CAPACITY = </a:t>
            </a:r>
            <a:r>
              <a:rPr>
                <a:solidFill>
                  <a:srgbClr val="272AD8"/>
                </a:solidFill>
              </a:rPr>
              <a:t>50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MAX_CAPACITY = </a:t>
            </a:r>
            <a:r>
              <a:rPr>
                <a:solidFill>
                  <a:srgbClr val="272AD8"/>
                </a:solidFill>
              </a:rPr>
              <a:t>10000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VectorStack()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this</a:t>
            </a:r>
            <a:r>
              <a:t>(DEFAULT_CAPACITY);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default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VectorStack(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initialCapacity)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integrityOK = </a:t>
            </a:r>
            <a:r>
              <a:rPr>
                <a:solidFill>
                  <a:srgbClr val="BA2DA2"/>
                </a:solidFill>
              </a:rPr>
              <a:t>false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checkCapacity(initialCapacity);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stack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Vector&lt;&gt;(initialCapacity); </a:t>
            </a:r>
            <a:r>
              <a:rPr>
                <a:solidFill>
                  <a:srgbClr val="008400"/>
                </a:solidFill>
              </a:rPr>
              <a:t>// Size doubles as needed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integrityOK = </a:t>
            </a:r>
            <a:r>
              <a:rPr>
                <a:solidFill>
                  <a:srgbClr val="BA2DA2"/>
                </a:solidFill>
              </a:rPr>
              <a:t>true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&lt; Implementations of checkIntegrity, checkCapacity, and the 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  operations go here. &gt;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. . 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VectorStack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19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Adding to the top</a:t>
            </a:r>
          </a:p>
        </p:txBody>
      </p:sp>
      <p:sp>
        <p:nvSpPr>
          <p:cNvPr id="120" name="public void push(T newEntry)…"/>
          <p:cNvSpPr txBox="1"/>
          <p:nvPr/>
        </p:nvSpPr>
        <p:spPr>
          <a:xfrm>
            <a:off x="374868" y="2399029"/>
            <a:ext cx="4021260" cy="1704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push(T newEntry)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stack.add(newEntry);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push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</a:t>
            </a:r>
          </a:p>
        </p:txBody>
      </p:sp>
      <p:sp>
        <p:nvSpPr>
          <p:cNvPr id="50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Each operation involves top of stack</a:t>
            </a:r>
          </a:p>
          <a:p>
            <a:pPr lvl="1"/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push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pop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peek</a:t>
            </a:r>
          </a:p>
          <a:p>
            <a:pPr/>
            <a:r>
              <a:t>Head of linked list easiest, fastest to access</a:t>
            </a:r>
          </a:p>
          <a:p>
            <a:pPr lvl="1"/>
            <a:r>
              <a:t>Let this be the top of the stack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23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Retrieving the top</a:t>
            </a:r>
          </a:p>
        </p:txBody>
      </p:sp>
      <p:sp>
        <p:nvSpPr>
          <p:cNvPr id="124" name="public T peek()…"/>
          <p:cNvSpPr txBox="1"/>
          <p:nvPr/>
        </p:nvSpPr>
        <p:spPr>
          <a:xfrm>
            <a:off x="443971" y="2011679"/>
            <a:ext cx="5397549" cy="222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peek()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(isEmpty())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EmptyStackException();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stack.lastElement();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peek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27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Removing the top</a:t>
            </a:r>
          </a:p>
        </p:txBody>
      </p:sp>
      <p:sp>
        <p:nvSpPr>
          <p:cNvPr id="128" name="public T pop()…"/>
          <p:cNvSpPr txBox="1"/>
          <p:nvPr/>
        </p:nvSpPr>
        <p:spPr>
          <a:xfrm>
            <a:off x="443971" y="1921145"/>
            <a:ext cx="6223321" cy="278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pop()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checkInitegrity();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(isEmpty())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EmptyStackException();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stack.remove(stack.size() - </a:t>
            </a:r>
            <a:r>
              <a:rPr>
                <a:solidFill>
                  <a:srgbClr val="272AD8"/>
                </a:solidFill>
              </a:rPr>
              <a:t>1</a:t>
            </a:r>
            <a:r>
              <a:t>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pop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4268"/>
            </a:lvl1pPr>
          </a:lstStyle>
          <a:p>
            <a:pPr/>
            <a:r>
              <a:t>Vector-Based Stack Implementation</a:t>
            </a:r>
          </a:p>
        </p:txBody>
      </p:sp>
      <p:sp>
        <p:nvSpPr>
          <p:cNvPr id="131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The rest of the class. </a:t>
            </a:r>
          </a:p>
        </p:txBody>
      </p:sp>
      <p:sp>
        <p:nvSpPr>
          <p:cNvPr id="132" name="public boolean isEmpty()…"/>
          <p:cNvSpPr txBox="1"/>
          <p:nvPr/>
        </p:nvSpPr>
        <p:spPr>
          <a:xfrm>
            <a:off x="443971" y="1794144"/>
            <a:ext cx="3746003" cy="303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isEmpty()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stack.isEmpty();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isEmpty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clear()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checkIntegrity();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stack.clear();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clear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Stack Implementations</a:t>
            </a:r>
          </a:p>
        </p:txBody>
      </p:sp>
      <p:sp>
        <p:nvSpPr>
          <p:cNvPr id="135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Chapter 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</a:t>
            </a:r>
          </a:p>
        </p:txBody>
      </p:sp>
      <p:sp>
        <p:nvSpPr>
          <p:cNvPr id="53" name="FIGURE 6-1 A chain of linked nodes that implements a stack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502920">
              <a:defRPr sz="2420"/>
            </a:lvl1pPr>
          </a:lstStyle>
          <a:p>
            <a:pPr/>
            <a:r>
              <a:t>FIGURE 6-1 A chain of linked nodes that implements a stack</a:t>
            </a:r>
          </a:p>
        </p:txBody>
      </p:sp>
      <p:pic>
        <p:nvPicPr>
          <p:cNvPr id="54" name="A figure illustrates the stack operations in chain references. &#10;&#10;Picture 1" descr="A figure illustrates the stack operations in chain references. 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1363699"/>
            <a:ext cx="7766025" cy="36555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 of a Stack</a:t>
            </a:r>
          </a:p>
        </p:txBody>
      </p:sp>
      <p:sp>
        <p:nvSpPr>
          <p:cNvPr id="57" name="Text Placeholder 2"/>
          <p:cNvSpPr txBox="1"/>
          <p:nvPr>
            <p:ph type="body" sz="quarter" idx="1"/>
          </p:nvPr>
        </p:nvSpPr>
        <p:spPr>
          <a:xfrm>
            <a:off x="393700" y="5919915"/>
            <a:ext cx="8229600" cy="581001"/>
          </a:xfrm>
          <a:prstGeom prst="rect">
            <a:avLst/>
          </a:prstGeom>
        </p:spPr>
        <p:txBody>
          <a:bodyPr/>
          <a:lstStyle>
            <a:lvl1pPr defTabSz="539495">
              <a:defRPr sz="2124"/>
            </a:lvl1pPr>
          </a:lstStyle>
          <a:p>
            <a:pPr/>
            <a:r>
              <a:t>LISTING 6-1 An outline of a linked implementation of the ADT stack</a:t>
            </a:r>
          </a:p>
        </p:txBody>
      </p:sp>
      <p:sp>
        <p:nvSpPr>
          <p:cNvPr id="58" name="/** A class of stacks whose entries are stored in a chain of nodes. */…"/>
          <p:cNvSpPr txBox="1"/>
          <p:nvPr/>
        </p:nvSpPr>
        <p:spPr>
          <a:xfrm>
            <a:off x="376238" y="753822"/>
            <a:ext cx="8061888" cy="5350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A class of stacks whose entries are stored in a chain of nodes.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LinkedStack&lt;T&gt;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StackInterface&lt;T&gt;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Node topNode; </a:t>
            </a:r>
            <a:r>
              <a:t>// References the first node in the chain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LinkedStack()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topNode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default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&lt; Implementations of the stack operations go here. &gt;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. . 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private</a:t>
            </a:r>
            <a:r>
              <a:rPr>
                <a:solidFill>
                  <a:srgbClr val="000000"/>
                </a:solidFill>
              </a:rPr>
              <a:t> </a:t>
            </a:r>
            <a:r>
              <a:t>class</a:t>
            </a:r>
            <a:r>
              <a:rPr>
                <a:solidFill>
                  <a:srgbClr val="000000"/>
                </a:solidFill>
              </a:rPr>
              <a:t> Node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T    data; </a:t>
            </a:r>
            <a:r>
              <a:t>// Entry in 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Node next; </a:t>
            </a:r>
            <a:r>
              <a:t>// Link to next node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lvl="3" indent="685800"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</a:t>
            </a:r>
            <a:r>
              <a:rPr>
                <a:solidFill>
                  <a:srgbClr val="3D8123"/>
                </a:solidFill>
              </a:rPr>
              <a:t>//  &lt; Implementations of the node operations go here. &gt;</a:t>
            </a:r>
            <a:endParaRPr>
              <a:solidFill>
                <a:srgbClr val="3D8123"/>
              </a:solidFill>
            </a:endParaRPr>
          </a:p>
          <a:p>
            <a:pPr lvl="3" indent="685800"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endParaRPr>
              <a:solidFill>
                <a:srgbClr val="3D8123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Node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LinkedStack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 of a Stack</a:t>
            </a:r>
          </a:p>
        </p:txBody>
      </p:sp>
      <p:sp>
        <p:nvSpPr>
          <p:cNvPr id="61" name="FIGURE 6-2 Adding a new node to the top of a linked stack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512063">
              <a:defRPr sz="2464"/>
            </a:lvl1pPr>
          </a:lstStyle>
          <a:p>
            <a:pPr/>
            <a:r>
              <a:t>FIGURE 6-2 Adding a new node to the top of a linked stack</a:t>
            </a:r>
          </a:p>
        </p:txBody>
      </p:sp>
      <p:pic>
        <p:nvPicPr>
          <p:cNvPr id="62" name="A new node that reference the node at the top of the stack" descr="A new node that reference the node at the top of the stac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9812" y="1016396"/>
            <a:ext cx="7872716" cy="2412427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The new node is now at the top of the stack." descr="The new node is now at the top of the stack.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7200" y="3429000"/>
            <a:ext cx="7836759" cy="24126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 of a Stack</a:t>
            </a:r>
          </a:p>
        </p:txBody>
      </p:sp>
      <p:sp>
        <p:nvSpPr>
          <p:cNvPr id="66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Definition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push</a:t>
            </a:r>
          </a:p>
        </p:txBody>
      </p:sp>
      <p:sp>
        <p:nvSpPr>
          <p:cNvPr id="67" name="public void push(T newEntry)…"/>
          <p:cNvSpPr txBox="1"/>
          <p:nvPr/>
        </p:nvSpPr>
        <p:spPr>
          <a:xfrm>
            <a:off x="371443" y="2600594"/>
            <a:ext cx="6498578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push(T newEntry)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Node newNode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Node(newEntry, topNode);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topNode = newNode;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push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 of a Stack</a:t>
            </a:r>
          </a:p>
        </p:txBody>
      </p:sp>
      <p:sp>
        <p:nvSpPr>
          <p:cNvPr id="70" name="FIGURE 6-3 The stack before and after pop deletes the first node in the chain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393192">
              <a:defRPr sz="1892"/>
            </a:lvl1pPr>
          </a:lstStyle>
          <a:p>
            <a:pPr/>
            <a:r>
              <a:t>FIGURE 6-3 The stack before and after pop deletes the first node in the chain</a:t>
            </a:r>
          </a:p>
        </p:txBody>
      </p:sp>
      <p:pic>
        <p:nvPicPr>
          <p:cNvPr id="71" name="A figure illustrates the stack, before pop deletes the first node in the chain.&#10;&#10;Picture 2" descr="A figure illustrates the stack, before pop deletes the first node in the chain.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27948" y="820514"/>
            <a:ext cx="5260356" cy="254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A figure illustrates the stack, after pop deletes the first node in the chain.&#10;&#10;Picture 2" descr="A figure illustrates the stack, after pop deletes the first node in the chain.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27948" y="3429000"/>
            <a:ext cx="5513183" cy="2540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</a:t>
            </a:r>
          </a:p>
        </p:txBody>
      </p:sp>
      <p:sp>
        <p:nvSpPr>
          <p:cNvPr id="75" name="Text Placeholder 2"/>
          <p:cNvSpPr txBox="1"/>
          <p:nvPr>
            <p:ph type="body" sz="quarter" idx="1"/>
          </p:nvPr>
        </p:nvSpPr>
        <p:spPr>
          <a:xfrm>
            <a:off x="443971" y="5776362"/>
            <a:ext cx="8229601" cy="581001"/>
          </a:xfrm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Definition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peek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pop</a:t>
            </a:r>
          </a:p>
        </p:txBody>
      </p:sp>
      <p:sp>
        <p:nvSpPr>
          <p:cNvPr id="76" name="public T peek()…"/>
          <p:cNvSpPr txBox="1"/>
          <p:nvPr/>
        </p:nvSpPr>
        <p:spPr>
          <a:xfrm>
            <a:off x="457200" y="786575"/>
            <a:ext cx="7599609" cy="491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peek()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(isEmpty())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EmptyStackException();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topNode.getData();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peek</a:t>
            </a: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pop()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T top = peek();  </a:t>
            </a:r>
            <a:r>
              <a:t>// Might throw EmptyStackException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Assertion: topNode != null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topNode = topNode.getNextNode();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return</a:t>
            </a:r>
            <a:r>
              <a:rPr>
                <a:solidFill>
                  <a:srgbClr val="000000"/>
                </a:solidFill>
              </a:rPr>
              <a:t> top;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pop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Linked Implementation</a:t>
            </a:r>
          </a:p>
        </p:txBody>
      </p:sp>
      <p:sp>
        <p:nvSpPr>
          <p:cNvPr id="79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Definition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isEmpty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clear</a:t>
            </a:r>
            <a:r>
              <a:t>.</a:t>
            </a:r>
          </a:p>
        </p:txBody>
      </p:sp>
      <p:sp>
        <p:nvSpPr>
          <p:cNvPr id="80" name="public boolean isEmpty()…"/>
          <p:cNvSpPr txBox="1"/>
          <p:nvPr/>
        </p:nvSpPr>
        <p:spPr>
          <a:xfrm>
            <a:off x="645647" y="1921145"/>
            <a:ext cx="3746002" cy="306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isEmpty()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topNode ==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isEmpty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clear()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topNode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clear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1_508 Lecture">
  <a:themeElements>
    <a:clrScheme name="1_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1_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1_508 Lecture">
  <a:themeElements>
    <a:clrScheme name="1_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1_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