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0" name="Shape 5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249435" y="84666"/>
            <a:ext cx="8513565" cy="83744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704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indent="2286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indent="4572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indent="6858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indent="914400">
              <a:spcBef>
                <a:spcPts val="0"/>
              </a:spcBef>
              <a:buClrTx/>
              <a:buSzTx/>
              <a:buFontTx/>
              <a:buNone/>
              <a:defRPr b="1" sz="36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xfrm>
            <a:off x="457200" y="215371"/>
            <a:ext cx="8229600" cy="1097279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56031" indent="-154431">
              <a:defRPr sz="1600"/>
            </a:lvl1pPr>
            <a:lvl2pPr marL="742950" indent="-184150">
              <a:defRPr sz="1600"/>
            </a:lvl2pPr>
            <a:lvl3pPr marL="1143000" indent="-127000">
              <a:defRPr sz="1600"/>
            </a:lvl3pPr>
            <a:lvl4pPr marL="1600200" indent="-127000">
              <a:defRPr sz="1600"/>
            </a:lvl4pPr>
            <a:lvl5pPr marL="2057400" indent="-127000"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47133" y="76200"/>
            <a:ext cx="8449734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3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913012"/>
            <a:ext cx="8229600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195"/>
          <p:cNvSpPr txBox="1"/>
          <p:nvPr>
            <p:ph type="title"/>
          </p:nvPr>
        </p:nvSpPr>
        <p:spPr>
          <a:xfrm>
            <a:off x="316527" y="258501"/>
            <a:ext cx="8634043" cy="960700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sz="3200"/>
            </a:pPr>
            <a:r>
              <a:t>Data Structures and Abstractions with Java</a:t>
            </a:r>
            <a:r>
              <a:rPr baseline="29875"/>
              <a:t>™</a:t>
            </a:r>
          </a:p>
        </p:txBody>
      </p:sp>
      <p:sp>
        <p:nvSpPr>
          <p:cNvPr id="53" name="Shape 196"/>
          <p:cNvSpPr txBox="1"/>
          <p:nvPr>
            <p:ph type="body" sz="quarter" idx="1"/>
          </p:nvPr>
        </p:nvSpPr>
        <p:spPr>
          <a:xfrm>
            <a:off x="316526" y="967567"/>
            <a:ext cx="4114801" cy="38821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54" name="Shape 198"/>
          <p:cNvSpPr txBox="1"/>
          <p:nvPr/>
        </p:nvSpPr>
        <p:spPr>
          <a:xfrm>
            <a:off x="4699000" y="1421040"/>
            <a:ext cx="3657600" cy="452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713231">
              <a:defRPr b="1" sz="3275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3</a:t>
            </a:r>
          </a:p>
        </p:txBody>
      </p:sp>
      <p:sp>
        <p:nvSpPr>
          <p:cNvPr id="55" name="Shape 199"/>
          <p:cNvSpPr txBox="1"/>
          <p:nvPr/>
        </p:nvSpPr>
        <p:spPr>
          <a:xfrm>
            <a:off x="4699000" y="3124687"/>
            <a:ext cx="3900587" cy="1744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defRPr b="1" sz="42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More About Exceptions</a:t>
            </a:r>
          </a:p>
        </p:txBody>
      </p:sp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Inheritance and Exceptions</a:t>
            </a:r>
          </a:p>
        </p:txBody>
      </p:sp>
      <p:sp>
        <p:nvSpPr>
          <p:cNvPr id="97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49223">
              <a:defRPr sz="2556"/>
            </a:pPr>
            <a:r>
              <a:t>If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Exception2</a:t>
            </a:r>
            <a:r>
              <a:t> extends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Exception1</a:t>
            </a:r>
            <a:r>
              <a:t>, the above is legal</a:t>
            </a:r>
          </a:p>
        </p:txBody>
      </p:sp>
      <p:sp>
        <p:nvSpPr>
          <p:cNvPr id="98" name="public class SuperClass…"/>
          <p:cNvSpPr txBox="1"/>
          <p:nvPr/>
        </p:nvSpPr>
        <p:spPr>
          <a:xfrm>
            <a:off x="365094" y="1026112"/>
            <a:ext cx="5318148" cy="1463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SuperClass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someMethod()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t> Exception1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someMethod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SuperClass</a:t>
            </a:r>
          </a:p>
        </p:txBody>
      </p:sp>
      <p:sp>
        <p:nvSpPr>
          <p:cNvPr id="99" name="public class SubClass extends SuperClass…"/>
          <p:cNvSpPr txBox="1"/>
          <p:nvPr/>
        </p:nvSpPr>
        <p:spPr>
          <a:xfrm>
            <a:off x="365094" y="3358693"/>
            <a:ext cx="8414797" cy="192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SubClass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SuperClass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rPr>
                <a:solidFill>
                  <a:srgbClr val="000000"/>
                </a:solidFill>
              </a:rPr>
              <a:t> someMethod()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rPr>
                <a:solidFill>
                  <a:srgbClr val="000000"/>
                </a:solidFill>
              </a:rPr>
              <a:t> Exception2 </a:t>
            </a:r>
            <a:r>
              <a:t>// OK, assuming Exception2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                                          </a:t>
            </a:r>
            <a:r>
              <a:rPr>
                <a:solidFill>
                  <a:srgbClr val="008400"/>
                </a:solidFill>
              </a:rPr>
              <a:t>// extends Exception1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someMethod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SubClass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finally Block</a:t>
            </a:r>
          </a:p>
        </p:txBody>
      </p:sp>
      <p:sp>
        <p:nvSpPr>
          <p:cNvPr id="102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This code shows the placement of the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</a:t>
            </a:r>
          </a:p>
        </p:txBody>
      </p:sp>
      <p:sp>
        <p:nvSpPr>
          <p:cNvPr id="103" name="try…"/>
          <p:cNvSpPr txBox="1"/>
          <p:nvPr/>
        </p:nvSpPr>
        <p:spPr>
          <a:xfrm>
            <a:off x="437334" y="1554480"/>
            <a:ext cx="8137766" cy="374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try 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 lvl="2">
              <a:spcBef>
                <a:spcPts val="300"/>
              </a:spcBef>
              <a:defRPr b="1" i="1" sz="1600">
                <a:solidFill>
                  <a:schemeClr val="accent4">
                    <a:lumOff val="-698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&lt; Code that might throw an exception, either by executing a throw statement or by calling a method that throws an exception &gt;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} 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catch (AnException e) 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  <a:endParaRPr>
              <a:solidFill>
                <a:schemeClr val="accent4">
                  <a:lumOff val="-6980"/>
                </a:schemeClr>
              </a:solidFill>
            </a:endParaRPr>
          </a:p>
          <a:p>
            <a:pPr>
              <a:spcBef>
                <a:spcPts val="300"/>
              </a:spcBef>
              <a:defRPr b="1" i="1" sz="1600">
                <a:solidFill>
                  <a:schemeClr val="accent4">
                    <a:lumOff val="-698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&lt; Code that handles exceptions of type AnException or a subclass of AnException &gt; </a:t>
            </a:r>
          </a:p>
          <a:p>
            <a:pPr>
              <a:spcBef>
                <a:spcPts val="300"/>
              </a:spcBef>
              <a:defRPr b="1" i="1"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>
              <a:spcBef>
                <a:spcPts val="300"/>
              </a:spcBef>
              <a:defRPr b="1" i="1" sz="1600">
                <a:solidFill>
                  <a:schemeClr val="accent4">
                    <a:lumOff val="-698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&lt; Possibly other catch blocks to handle other types of exceptions &gt;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finally 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>
              <a:spcBef>
                <a:spcPts val="300"/>
              </a:spcBef>
              <a:defRPr b="1" i="1" sz="1600">
                <a:solidFill>
                  <a:schemeClr val="accent4">
                    <a:lumOff val="-698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&lt; Code that executes after either the try block or an executing catch block ends &gt;</a:t>
            </a:r>
          </a:p>
          <a:p>
            <a:pPr>
              <a:spcBef>
                <a:spcPts val="300"/>
              </a:spcBef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249435" y="-42334"/>
            <a:ext cx="8513565" cy="837449"/>
          </a:xfrm>
          <a:prstGeom prst="rect">
            <a:avLst/>
          </a:prstGeom>
        </p:spPr>
        <p:txBody>
          <a:bodyPr/>
          <a:lstStyle/>
          <a:p>
            <a:pPr defTabSz="896111">
              <a:defRPr sz="4312"/>
            </a:pPr>
            <a:r>
              <a:t>The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</a:t>
            </a:r>
          </a:p>
        </p:txBody>
      </p:sp>
      <p:sp>
        <p:nvSpPr>
          <p:cNvPr id="106" name="Text Placeholder 2"/>
          <p:cNvSpPr txBox="1"/>
          <p:nvPr>
            <p:ph type="body" sz="quarter" idx="1"/>
          </p:nvPr>
        </p:nvSpPr>
        <p:spPr>
          <a:xfrm>
            <a:off x="457200" y="5490268"/>
            <a:ext cx="8229600" cy="921748"/>
          </a:xfrm>
          <a:prstGeom prst="rect">
            <a:avLst/>
          </a:prstGeom>
        </p:spPr>
        <p:txBody>
          <a:bodyPr/>
          <a:lstStyle/>
          <a:p>
            <a:pPr defTabSz="621791">
              <a:defRPr sz="2448"/>
            </a:pPr>
            <a:r>
              <a:t>Whether an exception occurs or not,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closeRefrigerator</a:t>
            </a:r>
            <a:r>
              <a:t> is called within the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block.</a:t>
            </a:r>
          </a:p>
        </p:txBody>
      </p:sp>
      <p:sp>
        <p:nvSpPr>
          <p:cNvPr id="107" name="public static void main(String[] args)…"/>
          <p:cNvSpPr txBox="1"/>
          <p:nvPr/>
        </p:nvSpPr>
        <p:spPr>
          <a:xfrm>
            <a:off x="249435" y="568594"/>
            <a:ext cx="6223321" cy="4892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</a:p>
          <a:p>
            <a:pPr lvl="2" indent="457200"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try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openRefrigerator();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takeOutMilk();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pourMilk();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putBackMilk();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catch</a:t>
            </a:r>
            <a:r>
              <a:t> (NoMilkException 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System.out.println(e.getMessage());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BA2DA2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t>finally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closeRefrigerator();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main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96111">
              <a:defRPr sz="4312"/>
            </a:pPr>
            <a:r>
              <a:t>The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</a:t>
            </a:r>
          </a:p>
        </p:txBody>
      </p:sp>
      <p:sp>
        <p:nvSpPr>
          <p:cNvPr id="110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LISTING JI3-6 A demonstration of a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</a:t>
            </a:r>
          </a:p>
        </p:txBody>
      </p:sp>
      <p:sp>
        <p:nvSpPr>
          <p:cNvPr id="111" name="public static void openRefrigerator()…"/>
          <p:cNvSpPr txBox="1"/>
          <p:nvPr/>
        </p:nvSpPr>
        <p:spPr>
          <a:xfrm>
            <a:off x="249435" y="922114"/>
            <a:ext cx="7259654" cy="4688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openRefrigerator()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System.out.println(</a:t>
            </a:r>
            <a:r>
              <a:t>"Open the refrigerator door."</a:t>
            </a:r>
            <a:r>
              <a:rPr>
                <a:solidFill>
                  <a:srgbClr val="000000"/>
                </a:solidFill>
              </a:rPr>
              <a:t>);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openRefrigerator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takeOutMilk()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t> NoMilkException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(Math.random() &lt; </a:t>
            </a:r>
            <a:r>
              <a:rPr>
                <a:solidFill>
                  <a:srgbClr val="272AD8"/>
                </a:solidFill>
              </a:rPr>
              <a:t>0.5</a:t>
            </a:r>
            <a:r>
              <a:t>)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System.out.println(</a:t>
            </a:r>
            <a:r>
              <a:rPr>
                <a:solidFill>
                  <a:srgbClr val="D12F1B"/>
                </a:solidFill>
              </a:rPr>
              <a:t>"Take out the milk."</a:t>
            </a:r>
            <a:r>
              <a:t>);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else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NoMilkException(</a:t>
            </a:r>
            <a:r>
              <a:rPr>
                <a:solidFill>
                  <a:srgbClr val="D12F1B"/>
                </a:solidFill>
              </a:rPr>
              <a:t>"Out of Milk!"</a:t>
            </a:r>
            <a:r>
              <a:t>);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openRefrigerator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 sz="17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&lt; The methods pourMilk, putBackMilk, </a:t>
            </a:r>
            <a:br/>
            <a:r>
              <a:t>			and closeRefrigerator are analogous to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  openRefrigerator and are here. &gt;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. . .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GetMilk</a:t>
            </a:r>
            <a:endParaRPr sz="17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96111">
              <a:defRPr sz="4312"/>
            </a:pPr>
            <a:r>
              <a:t>The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finally</a:t>
            </a:r>
            <a:r>
              <a:t> Block</a:t>
            </a:r>
          </a:p>
        </p:txBody>
      </p:sp>
      <p:sp>
        <p:nvSpPr>
          <p:cNvPr id="114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649223">
              <a:defRPr sz="2556"/>
            </a:lvl1pPr>
          </a:lstStyle>
          <a:p>
            <a:pPr/>
            <a:r>
              <a:t>LISTING JI3-6 A demonstration of a finally block output</a:t>
            </a:r>
          </a:p>
        </p:txBody>
      </p:sp>
      <p:sp>
        <p:nvSpPr>
          <p:cNvPr id="115" name="Rectangle"/>
          <p:cNvSpPr/>
          <p:nvPr/>
        </p:nvSpPr>
        <p:spPr>
          <a:xfrm>
            <a:off x="972252" y="1224503"/>
            <a:ext cx="5374576" cy="1275371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16" name="Sample Output 1 (no exception is thrown)"/>
          <p:cNvSpPr txBox="1"/>
          <p:nvPr/>
        </p:nvSpPr>
        <p:spPr>
          <a:xfrm>
            <a:off x="1038398" y="1219740"/>
            <a:ext cx="4876768" cy="362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i="1" sz="1900"/>
            </a:lvl1pPr>
          </a:lstStyle>
          <a:p>
            <a:pPr/>
            <a:r>
              <a:t>Sample Output 1 (no exception is thrown)</a:t>
            </a:r>
          </a:p>
        </p:txBody>
      </p:sp>
      <p:sp>
        <p:nvSpPr>
          <p:cNvPr id="117" name="Rectangle"/>
          <p:cNvSpPr/>
          <p:nvPr/>
        </p:nvSpPr>
        <p:spPr>
          <a:xfrm>
            <a:off x="972252" y="3756036"/>
            <a:ext cx="5374576" cy="1275371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18" name="Sample Output 2 (exception is thrown)"/>
          <p:cNvSpPr txBox="1"/>
          <p:nvPr/>
        </p:nvSpPr>
        <p:spPr>
          <a:xfrm>
            <a:off x="1038398" y="3751274"/>
            <a:ext cx="4514936" cy="362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i="1" sz="1900"/>
            </a:lvl1pPr>
          </a:lstStyle>
          <a:p>
            <a:pPr/>
            <a:r>
              <a:t>Sample Output 2 (exception is thrown)</a:t>
            </a:r>
          </a:p>
        </p:txBody>
      </p:sp>
      <p:sp>
        <p:nvSpPr>
          <p:cNvPr id="119" name="Open the refrigerator door. Take out the milk.…"/>
          <p:cNvSpPr txBox="1"/>
          <p:nvPr/>
        </p:nvSpPr>
        <p:spPr>
          <a:xfrm>
            <a:off x="962198" y="1651195"/>
            <a:ext cx="5225615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Open the refrigerator door. Take out the milk.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Pour the milk.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Put the milk back.</a:t>
            </a:r>
          </a:p>
        </p:txBody>
      </p:sp>
      <p:sp>
        <p:nvSpPr>
          <p:cNvPr id="120" name="Open the refrigerator door. Out of milk!…"/>
          <p:cNvSpPr txBox="1"/>
          <p:nvPr/>
        </p:nvSpPr>
        <p:spPr>
          <a:xfrm>
            <a:off x="1074601" y="4393721"/>
            <a:ext cx="4478733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Open the refrigerator door. Out of milk!</a:t>
            </a:r>
          </a:p>
          <a:p>
            <a:pPr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Close the refrigerator door.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123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86384">
              <a:defRPr sz="3784"/>
            </a:lvl1pPr>
          </a:lstStyle>
          <a:p>
            <a:pPr/>
            <a:r>
              <a:t>Programmer-Defined Exception Classes</a:t>
            </a:r>
          </a:p>
        </p:txBody>
      </p:sp>
      <p:sp>
        <p:nvSpPr>
          <p:cNvPr id="59" name="Content Placeholder 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Define your own exception classes by extending existing exception classes</a:t>
            </a:r>
          </a:p>
          <a:p>
            <a:pPr lvl="1"/>
            <a:r>
              <a:t>Existing superclass could be one in the Java Class Library or one of your own</a:t>
            </a:r>
          </a:p>
          <a:p>
            <a:pPr/>
            <a:r>
              <a:t>Constructors in an exception subclass are the most important</a:t>
            </a:r>
          </a:p>
          <a:p>
            <a:pPr lvl="1"/>
            <a:r>
              <a:t>Often the only methods you need to define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Programmer-Defined Exception Classes</a:t>
            </a:r>
          </a:p>
        </p:txBody>
      </p:sp>
      <p:sp>
        <p:nvSpPr>
          <p:cNvPr id="62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94359">
              <a:defRPr sz="2340"/>
            </a:pPr>
            <a:r>
              <a:t>LISTING JI3 -1 The exception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SquareRootException</a:t>
            </a:r>
          </a:p>
        </p:txBody>
      </p:sp>
      <p:sp>
        <p:nvSpPr>
          <p:cNvPr id="63" name="/** A class of runtime exceptions thrown when an attempt…"/>
          <p:cNvSpPr txBox="1"/>
          <p:nvPr/>
        </p:nvSpPr>
        <p:spPr>
          <a:xfrm>
            <a:off x="362340" y="1253725"/>
            <a:ext cx="8287754" cy="4118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 A class of runtime exceptions thrown when an attempt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is made to find the square root of a negative number.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SquareRootException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RuntimeException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SquareRootException()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</a:t>
            </a:r>
            <a:r>
              <a:rPr>
                <a:solidFill>
                  <a:srgbClr val="BA2DA2"/>
                </a:solidFill>
              </a:rPr>
              <a:t>super</a:t>
            </a:r>
            <a:r>
              <a:rPr>
                <a:solidFill>
                  <a:srgbClr val="000000"/>
                </a:solidFill>
              </a:rPr>
              <a:t>(</a:t>
            </a:r>
            <a:r>
              <a:t>"Attempted square root of a negative number."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default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SquareRootException(String message)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super</a:t>
            </a:r>
            <a:r>
              <a:t>(message);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SquareRootException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86384">
              <a:defRPr sz="3784"/>
            </a:lvl1pPr>
          </a:lstStyle>
          <a:p>
            <a:pPr/>
            <a:r>
              <a:t>Programmer-Defined  Exception Classes</a:t>
            </a:r>
          </a:p>
        </p:txBody>
      </p:sp>
      <p:sp>
        <p:nvSpPr>
          <p:cNvPr id="66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21208">
              <a:defRPr sz="2052"/>
            </a:pPr>
            <a:r>
              <a:t>LISTING JI3-2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OurMath</a:t>
            </a:r>
            <a:r>
              <a:t> and its static method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squareRoot</a:t>
            </a:r>
          </a:p>
        </p:txBody>
      </p:sp>
      <p:sp>
        <p:nvSpPr>
          <p:cNvPr id="67" name="public class OurMath…"/>
          <p:cNvSpPr txBox="1"/>
          <p:nvPr/>
        </p:nvSpPr>
        <p:spPr>
          <a:xfrm>
            <a:off x="376238" y="1146444"/>
            <a:ext cx="8767762" cy="3977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OurMath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/** Computes the square root of a nonnegative real number.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@param</a:t>
            </a:r>
            <a:r>
              <a:t> value  A real value whose square root is desired.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@return</a:t>
            </a:r>
            <a:r>
              <a:t>  The square root of the given value.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@throws</a:t>
            </a:r>
            <a:r>
              <a:t>  SquareRootException if value &lt; 0.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double</a:t>
            </a:r>
            <a:r>
              <a:t> squareRoot(</a:t>
            </a:r>
            <a:r>
              <a:rPr>
                <a:solidFill>
                  <a:srgbClr val="BA2DA2"/>
                </a:solidFill>
              </a:rPr>
              <a:t>double</a:t>
            </a:r>
            <a:r>
              <a:t> value)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t> SquareRootException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if</a:t>
            </a:r>
            <a:r>
              <a:t> (value &lt; </a:t>
            </a:r>
            <a:r>
              <a:rPr>
                <a:solidFill>
                  <a:srgbClr val="272AD8"/>
                </a:solidFill>
              </a:rPr>
              <a:t>0</a:t>
            </a:r>
            <a:r>
              <a:t>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  </a:t>
            </a:r>
            <a:r>
              <a:rPr>
                <a:solidFill>
                  <a:srgbClr val="BA2DA2"/>
                </a:solidFill>
              </a:rPr>
              <a:t>throw</a:t>
            </a:r>
            <a:r>
              <a:t>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SquareRootException();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else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Math.sqrt(value);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squareRoot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&lt; Other methods not relevant to this discussion are here. &gt;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5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OurMath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Programmer-Defined Exception Classes</a:t>
            </a:r>
          </a:p>
        </p:txBody>
      </p:sp>
      <p:sp>
        <p:nvSpPr>
          <p:cNvPr id="70" name="Tex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667512">
              <a:defRPr sz="2628"/>
            </a:pPr>
            <a:r>
              <a:t>LISTING JI3 -3 A driver for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OurMath</a:t>
            </a:r>
          </a:p>
        </p:txBody>
      </p:sp>
      <p:sp>
        <p:nvSpPr>
          <p:cNvPr id="71" name="/**  A demonstration of a runtime exception using the class OurMath. */…"/>
          <p:cNvSpPr txBox="1"/>
          <p:nvPr/>
        </p:nvSpPr>
        <p:spPr>
          <a:xfrm>
            <a:off x="303362" y="841163"/>
            <a:ext cx="7638416" cy="3178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 A demonstration of a runtime exception using the class OurMath.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OurMathDriver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9 is 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System.out.println(OurMath.squareRoot(</a:t>
            </a:r>
            <a:r>
              <a:rPr>
                <a:solidFill>
                  <a:srgbClr val="272AD8"/>
                </a:solidFill>
              </a:rPr>
              <a:t>9.0</a:t>
            </a:r>
            <a:r>
              <a:t>));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-9 is 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System.out.println(OurMath.squareRoot(</a:t>
            </a:r>
            <a:r>
              <a:rPr>
                <a:solidFill>
                  <a:srgbClr val="272AD8"/>
                </a:solidFill>
              </a:rPr>
              <a:t>-9.0</a:t>
            </a:r>
            <a:r>
              <a:t>));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+mn-lt"/>
                <a:ea typeface="+mn-ea"/>
                <a:cs typeface="+mn-cs"/>
                <a:sym typeface="Helvetica"/>
              </a:defRPr>
            </a:p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16 is "</a:t>
            </a:r>
            <a:r>
              <a:rPr>
                <a:solidFill>
                  <a:srgbClr val="000000"/>
                </a:solidFill>
              </a:rPr>
              <a:t>);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System.out.println(OurMath.squareRoot(</a:t>
            </a:r>
            <a:r>
              <a:rPr>
                <a:solidFill>
                  <a:srgbClr val="272AD8"/>
                </a:solidFill>
              </a:rPr>
              <a:t>16.0</a:t>
            </a:r>
            <a:r>
              <a:t>));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main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OurMathDriver</a:t>
            </a:r>
          </a:p>
        </p:txBody>
      </p:sp>
      <p:sp>
        <p:nvSpPr>
          <p:cNvPr id="72" name="Rectangle"/>
          <p:cNvSpPr/>
          <p:nvPr/>
        </p:nvSpPr>
        <p:spPr>
          <a:xfrm>
            <a:off x="527081" y="4133382"/>
            <a:ext cx="7958272" cy="1565871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73" name="Program Output"/>
          <p:cNvSpPr txBox="1"/>
          <p:nvPr/>
        </p:nvSpPr>
        <p:spPr>
          <a:xfrm>
            <a:off x="631555" y="4207455"/>
            <a:ext cx="2021109" cy="642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i="1" sz="1900"/>
            </a:lvl1pPr>
          </a:lstStyle>
          <a:p>
            <a:pPr/>
            <a:r>
              <a:t>Program Output</a:t>
            </a:r>
          </a:p>
        </p:txBody>
      </p:sp>
      <p:sp>
        <p:nvSpPr>
          <p:cNvPr id="74" name="The square root of 9 is 3.0…"/>
          <p:cNvSpPr txBox="1"/>
          <p:nvPr/>
        </p:nvSpPr>
        <p:spPr>
          <a:xfrm>
            <a:off x="522318" y="4563057"/>
            <a:ext cx="7999746" cy="131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9 is 3.0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-9 is Exception in thread "main" SquareRootException: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Attempted square root of a negative number.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at OurMath.squareRoot(OurMath.java:14)</a:t>
            </a:r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at OurMathDriver.main(OurMathDriver.java:12)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1"/>
          <p:cNvSpPr txBox="1"/>
          <p:nvPr>
            <p:ph type="title"/>
          </p:nvPr>
        </p:nvSpPr>
        <p:spPr>
          <a:xfrm>
            <a:off x="249435" y="-169334"/>
            <a:ext cx="8513565" cy="837449"/>
          </a:xfrm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Programmer-Defined Exception Classes</a:t>
            </a:r>
          </a:p>
        </p:txBody>
      </p:sp>
      <p:sp>
        <p:nvSpPr>
          <p:cNvPr id="77" name="Text Placeholder 2"/>
          <p:cNvSpPr txBox="1"/>
          <p:nvPr>
            <p:ph type="body" sz="quarter" idx="1"/>
          </p:nvPr>
        </p:nvSpPr>
        <p:spPr>
          <a:xfrm>
            <a:off x="457200" y="5958015"/>
            <a:ext cx="8229600" cy="581001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LISTING JI3 -4 The class JoeMath</a:t>
            </a:r>
          </a:p>
        </p:txBody>
      </p:sp>
      <p:sp>
        <p:nvSpPr>
          <p:cNvPr id="78" name="/**  A class of static methods to perform various mathematical…"/>
          <p:cNvSpPr txBox="1"/>
          <p:nvPr/>
        </p:nvSpPr>
        <p:spPr>
          <a:xfrm>
            <a:off x="457200" y="619988"/>
            <a:ext cx="7107911" cy="52749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 A class of static methods to perform various mathematical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computations, including the square root.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JoeMath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/** Computes the square root of a real number.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@param</a:t>
            </a:r>
            <a:r>
              <a:t> value  A real value whose square root is desired.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   </a:t>
            </a:r>
            <a:r>
              <a:rPr b="1"/>
              <a:t>@return</a:t>
            </a:r>
            <a:r>
              <a:t>  A string containing the square root.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String squareRoot(</a:t>
            </a:r>
            <a:r>
              <a:rPr>
                <a:solidFill>
                  <a:srgbClr val="BA2DA2"/>
                </a:solidFill>
              </a:rPr>
              <a:t>double</a:t>
            </a:r>
            <a:r>
              <a:t> value)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String result = </a:t>
            </a:r>
            <a:r>
              <a:rPr>
                <a:solidFill>
                  <a:srgbClr val="D12F1B"/>
                </a:solidFill>
              </a:rPr>
              <a:t>""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try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Double temp = OurMath.squareRoot(value);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result = temp.toString();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catch</a:t>
            </a:r>
            <a:r>
              <a:t> (SquareRootException 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Double temp = OurMath.squareRoot(-value);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   result = temp.toString() + </a:t>
            </a:r>
            <a:r>
              <a:rPr>
                <a:solidFill>
                  <a:srgbClr val="D12F1B"/>
                </a:solidFill>
              </a:rPr>
              <a:t>"i"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result;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squareRoot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// &lt; Other methods not relevant to this discussion could be here. &gt;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3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JoeMath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"/>
          <p:cNvSpPr/>
          <p:nvPr/>
        </p:nvSpPr>
        <p:spPr>
          <a:xfrm>
            <a:off x="4576762" y="4423882"/>
            <a:ext cx="3554817" cy="1275371"/>
          </a:xfrm>
          <a:prstGeom prst="rect">
            <a:avLst/>
          </a:prstGeom>
          <a:gradFill>
            <a:gsLst>
              <a:gs pos="0">
                <a:schemeClr val="accent4">
                  <a:hueOff val="-155063"/>
                  <a:lumOff val="44832"/>
                </a:schemeClr>
              </a:gs>
              <a:gs pos="35000">
                <a:srgbClr val="FEF7B7"/>
              </a:gs>
              <a:gs pos="100000">
                <a:schemeClr val="accent4">
                  <a:hueOff val="-178118"/>
                  <a:lumOff val="59630"/>
                </a:schemeClr>
              </a:gs>
            </a:gsLst>
            <a:lin ang="16200000"/>
          </a:gradFill>
          <a:ln>
            <a:solidFill>
              <a:srgbClr val="AEA6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81" name="Program Output"/>
          <p:cNvSpPr txBox="1"/>
          <p:nvPr/>
        </p:nvSpPr>
        <p:spPr>
          <a:xfrm>
            <a:off x="4642908" y="4419120"/>
            <a:ext cx="2021109" cy="642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i="1" sz="1900"/>
            </a:lvl1pPr>
          </a:lstStyle>
          <a:p>
            <a:pPr/>
            <a:r>
              <a:t>Program Output</a:t>
            </a:r>
          </a:p>
        </p:txBody>
      </p:sp>
      <p:sp>
        <p:nvSpPr>
          <p:cNvPr id="82" name="Title 1"/>
          <p:cNvSpPr txBox="1"/>
          <p:nvPr>
            <p:ph type="title"/>
          </p:nvPr>
        </p:nvSpPr>
        <p:spPr>
          <a:xfrm>
            <a:off x="249435" y="-55034"/>
            <a:ext cx="8513565" cy="837449"/>
          </a:xfrm>
          <a:prstGeom prst="rect">
            <a:avLst/>
          </a:prstGeom>
        </p:spPr>
        <p:txBody>
          <a:bodyPr/>
          <a:lstStyle>
            <a:lvl1pPr defTabSz="795527">
              <a:defRPr sz="3828"/>
            </a:lvl1pPr>
          </a:lstStyle>
          <a:p>
            <a:pPr/>
            <a:r>
              <a:t>Programmer-Defined Exception Classes</a:t>
            </a:r>
          </a:p>
        </p:txBody>
      </p:sp>
      <p:sp>
        <p:nvSpPr>
          <p:cNvPr id="83" name="Text Placeholder 2"/>
          <p:cNvSpPr txBox="1"/>
          <p:nvPr>
            <p:ph type="body" sz="quarter" idx="1"/>
          </p:nvPr>
        </p:nvSpPr>
        <p:spPr>
          <a:xfrm>
            <a:off x="457200" y="5831015"/>
            <a:ext cx="8229600" cy="581001"/>
          </a:xfrm>
          <a:prstGeom prst="rect">
            <a:avLst/>
          </a:prstGeom>
        </p:spPr>
        <p:txBody>
          <a:bodyPr/>
          <a:lstStyle>
            <a:lvl1pPr defTabSz="749808">
              <a:defRPr sz="2952"/>
            </a:lvl1pPr>
          </a:lstStyle>
          <a:p>
            <a:pPr/>
            <a:r>
              <a:t>LISTING JI3 -5 A driver for the class JoeMath</a:t>
            </a:r>
          </a:p>
        </p:txBody>
      </p:sp>
      <p:sp>
        <p:nvSpPr>
          <p:cNvPr id="84" name="/** A demonstration of a runtime exception using the class JoeMath. */…"/>
          <p:cNvSpPr txBox="1"/>
          <p:nvPr/>
        </p:nvSpPr>
        <p:spPr>
          <a:xfrm>
            <a:off x="334711" y="714681"/>
            <a:ext cx="7541957" cy="377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 sz="1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A demonstration of a runtime exception using the class JoeMath.</a:t>
            </a:r>
            <a:r>
              <a:rPr sz="15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JoeMathDriver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9 is "</a:t>
            </a:r>
            <a:r>
              <a:rPr>
                <a:solidFill>
                  <a:srgbClr val="000000"/>
                </a:solidFill>
              </a:rPr>
              <a:t>);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System.out.println(JoeMath.squareRoot(</a:t>
            </a:r>
            <a:r>
              <a:rPr>
                <a:solidFill>
                  <a:srgbClr val="272AD8"/>
                </a:solidFill>
              </a:rPr>
              <a:t>9.0</a:t>
            </a:r>
            <a:r>
              <a:t>));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-9 is "</a:t>
            </a:r>
            <a:r>
              <a:rPr>
                <a:solidFill>
                  <a:srgbClr val="000000"/>
                </a:solidFill>
              </a:rPr>
              <a:t>);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System.out.println(JoeMath.squareRoot(</a:t>
            </a:r>
            <a:r>
              <a:rPr>
                <a:solidFill>
                  <a:srgbClr val="272AD8"/>
                </a:solidFill>
              </a:rPr>
              <a:t>-9.0</a:t>
            </a:r>
            <a:r>
              <a:t>));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16 is "</a:t>
            </a:r>
            <a:r>
              <a:rPr>
                <a:solidFill>
                  <a:srgbClr val="000000"/>
                </a:solidFill>
              </a:rPr>
              <a:t>);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System.out.println(JoeMath.squareRoot(</a:t>
            </a:r>
            <a:r>
              <a:rPr>
                <a:solidFill>
                  <a:srgbClr val="272AD8"/>
                </a:solidFill>
              </a:rPr>
              <a:t>16.0</a:t>
            </a:r>
            <a:r>
              <a:t>));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D12F1B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   System.out.print(</a:t>
            </a:r>
            <a:r>
              <a:t>"The square root of -16 is "</a:t>
            </a:r>
            <a:r>
              <a:rPr>
                <a:solidFill>
                  <a:srgbClr val="000000"/>
                </a:solidFill>
              </a:rPr>
              <a:t>);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System.out.println(JoeMath.squareRoot(</a:t>
            </a:r>
            <a:r>
              <a:rPr>
                <a:solidFill>
                  <a:srgbClr val="272AD8"/>
                </a:solidFill>
              </a:rPr>
              <a:t>-16.0</a:t>
            </a:r>
            <a:r>
              <a:t>));</a:t>
            </a:r>
            <a:endParaRPr sz="1500"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main</a:t>
            </a:r>
            <a:endParaRPr sz="1500"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JoeMathDriver</a:t>
            </a:r>
          </a:p>
        </p:txBody>
      </p:sp>
      <p:sp>
        <p:nvSpPr>
          <p:cNvPr id="85" name="The square root of 9 is 3.0…"/>
          <p:cNvSpPr txBox="1"/>
          <p:nvPr/>
        </p:nvSpPr>
        <p:spPr>
          <a:xfrm>
            <a:off x="4642908" y="4748164"/>
            <a:ext cx="3419380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9 is 3.0</a:t>
            </a:r>
            <a:endParaRPr sz="1500"/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−9 is 3.0i</a:t>
            </a:r>
            <a:endParaRPr sz="1500"/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16 is 4.0</a:t>
            </a:r>
            <a:endParaRPr sz="1500"/>
          </a:p>
          <a:p>
            <a:pPr defTabSz="344804">
              <a:tabLst>
                <a:tab pos="342900" algn="l"/>
              </a:tabLst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The square root of −16 is 4.0i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Inheritance and Exceptions</a:t>
            </a:r>
          </a:p>
        </p:txBody>
      </p:sp>
      <p:sp>
        <p:nvSpPr>
          <p:cNvPr id="88" name="Text Placeholder 2"/>
          <p:cNvSpPr txBox="1"/>
          <p:nvPr>
            <p:ph type="body" sz="quarter" idx="1"/>
          </p:nvPr>
        </p:nvSpPr>
        <p:spPr>
          <a:xfrm>
            <a:off x="327459" y="5237290"/>
            <a:ext cx="8513565" cy="837449"/>
          </a:xfrm>
          <a:prstGeom prst="rect">
            <a:avLst/>
          </a:prstGeom>
        </p:spPr>
        <p:txBody>
          <a:bodyPr/>
          <a:lstStyle/>
          <a:p>
            <a:pPr defTabSz="539495">
              <a:defRPr sz="2124"/>
            </a:pPr>
            <a:r>
              <a:t>Consider this superclass and subclass — cannot override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someMethod</a:t>
            </a:r>
            <a:r>
              <a:t> in a subclass and list additional checked exceptions in its throws clause</a:t>
            </a:r>
          </a:p>
        </p:txBody>
      </p:sp>
      <p:sp>
        <p:nvSpPr>
          <p:cNvPr id="89" name="public class SuperClass…"/>
          <p:cNvSpPr txBox="1"/>
          <p:nvPr/>
        </p:nvSpPr>
        <p:spPr>
          <a:xfrm>
            <a:off x="327459" y="1173480"/>
            <a:ext cx="5665749" cy="178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SuperClass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someMethod()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t> Exception1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someMethod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SuperClass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90" name="public class SubClass extends SuperClass…"/>
          <p:cNvSpPr txBox="1"/>
          <p:nvPr/>
        </p:nvSpPr>
        <p:spPr>
          <a:xfrm>
            <a:off x="327459" y="3205385"/>
            <a:ext cx="8357157" cy="178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SubClass </a:t>
            </a:r>
            <a:r>
              <a:rPr>
                <a:solidFill>
                  <a:srgbClr val="BA2DA2"/>
                </a:solidFill>
              </a:rPr>
              <a:t>extends</a:t>
            </a:r>
            <a:r>
              <a:t> SuperClass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someMethod() </a:t>
            </a:r>
            <a:r>
              <a:rPr>
                <a:solidFill>
                  <a:srgbClr val="BA2DA2"/>
                </a:solidFill>
              </a:rPr>
              <a:t>throws</a:t>
            </a:r>
            <a:r>
              <a:t> Exception1, Exception2 </a:t>
            </a:r>
            <a:r>
              <a:rPr>
                <a:solidFill>
                  <a:srgbClr val="008400"/>
                </a:solidFill>
              </a:rPr>
              <a:t>// ERROR!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someMethod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SubClass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Inheritance and Exceptions</a:t>
            </a:r>
          </a:p>
        </p:txBody>
      </p:sp>
      <p:sp>
        <p:nvSpPr>
          <p:cNvPr id="93" name="Text Placeholder 2"/>
          <p:cNvSpPr txBox="1"/>
          <p:nvPr>
            <p:ph type="body" sz="quarter" idx="1"/>
          </p:nvPr>
        </p:nvSpPr>
        <p:spPr>
          <a:xfrm>
            <a:off x="457200" y="5410423"/>
            <a:ext cx="8229600" cy="874593"/>
          </a:xfrm>
          <a:prstGeom prst="rect">
            <a:avLst/>
          </a:prstGeom>
        </p:spPr>
        <p:txBody>
          <a:bodyPr/>
          <a:lstStyle/>
          <a:p>
            <a:pPr defTabSz="502920">
              <a:defRPr sz="1980"/>
            </a:pPr>
            <a:r>
              <a:t>Only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Exception1</a:t>
            </a:r>
            <a:r>
              <a:t> is caught. If the throws clause in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SubClass</a:t>
            </a:r>
            <a:r>
              <a:t> was legal, we could call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SubClass</a:t>
            </a:r>
            <a:r>
              <a:t>’s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someMethod</a:t>
            </a:r>
            <a:r>
              <a:t> without catching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Exception2</a:t>
            </a:r>
            <a:r>
              <a:t>.</a:t>
            </a:r>
          </a:p>
        </p:txBody>
      </p:sp>
      <p:sp>
        <p:nvSpPr>
          <p:cNvPr id="94" name="public class Driver…"/>
          <p:cNvSpPr txBox="1"/>
          <p:nvPr/>
        </p:nvSpPr>
        <p:spPr>
          <a:xfrm>
            <a:off x="379909" y="1120299"/>
            <a:ext cx="6498579" cy="409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Driver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static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main(String[] args)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SuperClass superObject = </a:t>
            </a:r>
            <a:r>
              <a:rPr>
                <a:solidFill>
                  <a:srgbClr val="BA2DA2"/>
                </a:solidFill>
              </a:rPr>
              <a:t>new</a:t>
            </a:r>
            <a:r>
              <a:t> SubClass();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try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superObject.someMethod();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catch</a:t>
            </a:r>
            <a:r>
              <a:t> (Exception1 e)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   System.out.println(e.getMessage());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   }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main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Driver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