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3.jpeg" ContentType="image/jpeg"/>
  <Override PartName="/ppt/media/image24.jpeg" ContentType="image/jpeg"/>
  <Override PartName="/ppt/media/image25.jpeg" ContentType="image/jpeg"/>
  <Override PartName="/ppt/media/image26.jpeg" ContentType="image/jpeg"/>
  <Override PartName="/ppt/media/image27.jpeg" ContentType="image/jpeg"/>
  <Override PartName="/ppt/media/image28.jpeg" ContentType="image/jpeg"/>
  <Override PartName="/ppt/media/image29.jpeg" ContentType="image/jpeg"/>
  <Override PartName="/ppt/media/image30.jpeg" ContentType="image/jpeg"/>
  <Override PartName="/ppt/media/image31.jpeg" ContentType="image/jpeg"/>
  <Override PartName="/ppt/media/image32.jpeg" ContentType="image/jpeg"/>
  <Override PartName="/ppt/media/image33.jpeg" ContentType="image/jpeg"/>
  <Override PartName="/ppt/media/image34.jpeg" ContentType="image/jpeg"/>
  <Override PartName="/ppt/media/image35.jpeg" ContentType="image/jpeg"/>
  <Override PartName="/ppt/media/image36.jpeg" ContentType="image/jpeg"/>
  <Override PartName="/ppt/media/image37.jpeg" ContentType="image/jpeg"/>
  <Override PartName="/ppt/media/image38.jpeg" ContentType="image/jpeg"/>
  <Override PartName="/ppt/media/image39.jpeg" ContentType="image/jpeg"/>
  <Override PartName="/ppt/media/image40.jpeg" ContentType="image/jpeg"/>
  <Override PartName="/ppt/media/image41.jpeg" ContentType="image/jpeg"/>
  <Override PartName="/ppt/media/image42.jpeg" ContentType="image/jpeg"/>
  <Override PartName="/ppt/media/image43.jpeg" ContentType="image/jpeg"/>
  <Override PartName="/ppt/media/image44.jpeg" ContentType="image/jpeg"/>
  <Override PartName="/ppt/media/image45.jpeg" ContentType="image/jpeg"/>
  <Override PartName="/ppt/media/image46.jpeg" ContentType="image/jpeg"/>
  <Override PartName="/ppt/media/image47.jpeg" ContentType="image/jpeg"/>
  <Override PartName="/ppt/media/image48.jpeg" ContentType="image/jpeg"/>
  <Override PartName="/ppt/media/image49.jpeg" ContentType="image/jpeg"/>
  <Override PartName="/ppt/media/image50.jpeg" ContentType="image/jpeg"/>
  <Override PartName="/ppt/media/image51.jpeg" ContentType="image/jpeg"/>
  <Override PartName="/ppt/media/image52.jpeg" ContentType="image/jpeg"/>
  <Override PartName="/ppt/media/image53.jpeg" ContentType="image/jpeg"/>
  <Override PartName="/ppt/media/image54.jpeg" ContentType="image/jpeg"/>
  <Override PartName="/ppt/media/image55.jpeg" ContentType="image/jpeg"/>
  <Override PartName="/ppt/media/image56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CAD7"/>
          </a:solidFill>
        </a:fill>
      </a:tcStyle>
    </a:wholeTbl>
    <a:band2H>
      <a:tcTxStyle b="def" i="def"/>
      <a:tcStyle>
        <a:tcBdr/>
        <a:fill>
          <a:solidFill>
            <a:srgbClr val="E7E7EC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CD4CA"/>
          </a:solidFill>
        </a:fill>
      </a:tcStyle>
    </a:wholeTbl>
    <a:band2H>
      <a:tcTxStyle b="def" i="def"/>
      <a:tcStyle>
        <a:tcBdr/>
        <a:fill>
          <a:solidFill>
            <a:srgbClr val="F6EB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7D7D7"/>
          </a:solidFill>
        </a:fill>
      </a:tcStyle>
    </a:wholeTbl>
    <a:band2H>
      <a:tcTxStyle b="def" i="def"/>
      <a:tcStyle>
        <a:tcBdr/>
        <a:fill>
          <a:solidFill>
            <a:srgbClr val="ECECEC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1" name="Shape 41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n-lt"/>
        <a:ea typeface="+mn-ea"/>
        <a:cs typeface="+mn-cs"/>
        <a:sym typeface="Arial"/>
      </a:defRPr>
    </a:lvl1pPr>
    <a:lvl2pPr indent="228600" defTabSz="457200" latinLnBrk="0">
      <a:defRPr sz="1200">
        <a:latin typeface="+mn-lt"/>
        <a:ea typeface="+mn-ea"/>
        <a:cs typeface="+mn-cs"/>
        <a:sym typeface="Arial"/>
      </a:defRPr>
    </a:lvl2pPr>
    <a:lvl3pPr indent="457200" defTabSz="457200" latinLnBrk="0">
      <a:defRPr sz="1200">
        <a:latin typeface="+mn-lt"/>
        <a:ea typeface="+mn-ea"/>
        <a:cs typeface="+mn-cs"/>
        <a:sym typeface="Arial"/>
      </a:defRPr>
    </a:lvl3pPr>
    <a:lvl4pPr indent="685800" defTabSz="457200" latinLnBrk="0">
      <a:defRPr sz="1200">
        <a:latin typeface="+mn-lt"/>
        <a:ea typeface="+mn-ea"/>
        <a:cs typeface="+mn-cs"/>
        <a:sym typeface="Arial"/>
      </a:defRPr>
    </a:lvl4pPr>
    <a:lvl5pPr indent="914400" defTabSz="457200" latinLnBrk="0">
      <a:defRPr sz="1200">
        <a:latin typeface="+mn-lt"/>
        <a:ea typeface="+mn-ea"/>
        <a:cs typeface="+mn-cs"/>
        <a:sym typeface="Arial"/>
      </a:defRPr>
    </a:lvl5pPr>
    <a:lvl6pPr indent="1143000" defTabSz="457200" latinLnBrk="0">
      <a:defRPr sz="1200">
        <a:latin typeface="+mn-lt"/>
        <a:ea typeface="+mn-ea"/>
        <a:cs typeface="+mn-cs"/>
        <a:sym typeface="Arial"/>
      </a:defRPr>
    </a:lvl6pPr>
    <a:lvl7pPr indent="1371600" defTabSz="457200" latinLnBrk="0">
      <a:defRPr sz="1200">
        <a:latin typeface="+mn-lt"/>
        <a:ea typeface="+mn-ea"/>
        <a:cs typeface="+mn-cs"/>
        <a:sym typeface="Arial"/>
      </a:defRPr>
    </a:lvl7pPr>
    <a:lvl8pPr indent="1600200" defTabSz="457200" latinLnBrk="0">
      <a:defRPr sz="1200">
        <a:latin typeface="+mn-lt"/>
        <a:ea typeface="+mn-ea"/>
        <a:cs typeface="+mn-cs"/>
        <a:sym typeface="Arial"/>
      </a:defRPr>
    </a:lvl8pPr>
    <a:lvl9pPr indent="1828800" defTabSz="457200" latinLnBrk="0">
      <a:defRPr sz="1200">
        <a:latin typeface="+mn-lt"/>
        <a:ea typeface="+mn-ea"/>
        <a:cs typeface="+mn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5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8"/>
          <p:cNvSpPr/>
          <p:nvPr/>
        </p:nvSpPr>
        <p:spPr>
          <a:xfrm>
            <a:off x="0" y="0"/>
            <a:ext cx="9144000" cy="3886200"/>
          </a:xfrm>
          <a:prstGeom prst="rect">
            <a:avLst/>
          </a:prstGeom>
          <a:solidFill>
            <a:srgbClr val="007FA3"/>
          </a:solidFill>
          <a:ln w="25400">
            <a:solidFill>
              <a:srgbClr val="007FA3"/>
            </a:solidFill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14" name="Title Text"/>
          <p:cNvSpPr txBox="1"/>
          <p:nvPr>
            <p:ph type="title"/>
          </p:nvPr>
        </p:nvSpPr>
        <p:spPr>
          <a:xfrm>
            <a:off x="685800" y="762000"/>
            <a:ext cx="7772400" cy="2838451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FFFFFF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5" name="Body Level One…"/>
          <p:cNvSpPr txBox="1"/>
          <p:nvPr>
            <p:ph type="body" sz="half" idx="1"/>
          </p:nvPr>
        </p:nvSpPr>
        <p:spPr>
          <a:xfrm>
            <a:off x="674687" y="3962400"/>
            <a:ext cx="7794626" cy="17526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4400"/>
            </a:lvl1pPr>
            <a:lvl2pPr marL="0" indent="457200">
              <a:spcBef>
                <a:spcPts val="0"/>
              </a:spcBef>
              <a:buClrTx/>
              <a:buSzTx/>
              <a:buFontTx/>
              <a:buNone/>
              <a:defRPr sz="4400"/>
            </a:lvl2pPr>
            <a:lvl3pPr marL="0" indent="914400">
              <a:spcBef>
                <a:spcPts val="0"/>
              </a:spcBef>
              <a:buClrTx/>
              <a:buSzTx/>
              <a:buFontTx/>
              <a:buNone/>
              <a:defRPr sz="4400"/>
            </a:lvl3pPr>
            <a:lvl4pPr marL="0" indent="1371600">
              <a:spcBef>
                <a:spcPts val="0"/>
              </a:spcBef>
              <a:buClrTx/>
              <a:buSzTx/>
              <a:buFontTx/>
              <a:buNone/>
              <a:defRPr sz="4400"/>
            </a:lvl4pPr>
            <a:lvl5pPr marL="0" indent="1828800">
              <a:spcBef>
                <a:spcPts val="0"/>
              </a:spcBef>
              <a:buClrTx/>
              <a:buSzTx/>
              <a:buFontTx/>
              <a:buNone/>
              <a:defRPr sz="4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" name="Slide Number"/>
          <p:cNvSpPr txBox="1"/>
          <p:nvPr>
            <p:ph type="sldNum" sz="quarter" idx="2"/>
          </p:nvPr>
        </p:nvSpPr>
        <p:spPr>
          <a:xfrm>
            <a:off x="8789857" y="97180"/>
            <a:ext cx="231238" cy="21466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5e Figure +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Text"/>
          <p:cNvSpPr txBox="1"/>
          <p:nvPr>
            <p:ph type="title"/>
          </p:nvPr>
        </p:nvSpPr>
        <p:spPr>
          <a:xfrm>
            <a:off x="249435" y="-1"/>
            <a:ext cx="8513565" cy="807816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4" name="Body Level One…"/>
          <p:cNvSpPr txBox="1"/>
          <p:nvPr>
            <p:ph type="body" sz="quarter" idx="1"/>
          </p:nvPr>
        </p:nvSpPr>
        <p:spPr>
          <a:xfrm>
            <a:off x="457200" y="5831015"/>
            <a:ext cx="8229600" cy="581001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b="1" sz="3600">
                <a:solidFill>
                  <a:srgbClr val="007FA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indent="228600">
              <a:spcBef>
                <a:spcPts val="0"/>
              </a:spcBef>
              <a:buClrTx/>
              <a:buSzTx/>
              <a:buFontTx/>
              <a:buNone/>
              <a:defRPr b="1" sz="3600">
                <a:solidFill>
                  <a:srgbClr val="007FA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indent="457200">
              <a:spcBef>
                <a:spcPts val="0"/>
              </a:spcBef>
              <a:buClrTx/>
              <a:buSzTx/>
              <a:buFontTx/>
              <a:buNone/>
              <a:defRPr b="1" sz="3600">
                <a:solidFill>
                  <a:srgbClr val="007FA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indent="685800">
              <a:spcBef>
                <a:spcPts val="0"/>
              </a:spcBef>
              <a:buClrTx/>
              <a:buSzTx/>
              <a:buFontTx/>
              <a:buNone/>
              <a:defRPr b="1" sz="3600">
                <a:solidFill>
                  <a:srgbClr val="007FA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indent="914400">
              <a:spcBef>
                <a:spcPts val="0"/>
              </a:spcBef>
              <a:buClrTx/>
              <a:buSzTx/>
              <a:buFontTx/>
              <a:buNone/>
              <a:defRPr b="1" sz="3600">
                <a:solidFill>
                  <a:srgbClr val="007FA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xfrm>
            <a:off x="8789857" y="97180"/>
            <a:ext cx="231238" cy="21466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5e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3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258233" y="0"/>
            <a:ext cx="8513234" cy="8160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b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pic>
        <p:nvPicPr>
          <p:cNvPr id="3" name="Shape 15" descr="Shape 1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3971" y="6429709"/>
            <a:ext cx="918000" cy="279915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Shape 16"/>
          <p:cNvSpPr txBox="1"/>
          <p:nvPr/>
        </p:nvSpPr>
        <p:spPr>
          <a:xfrm>
            <a:off x="1600199" y="6429343"/>
            <a:ext cx="7162801" cy="281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 algn="r">
              <a:defRPr sz="12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Copyright © 2019, 2015, 2012 Pearson Education, Inc. All Rights Reserved</a:t>
            </a:r>
          </a:p>
        </p:txBody>
      </p:sp>
      <p:sp>
        <p:nvSpPr>
          <p:cNvPr id="5" name="Body Level One…"/>
          <p:cNvSpPr txBox="1"/>
          <p:nvPr>
            <p:ph type="body" idx="1"/>
          </p:nvPr>
        </p:nvSpPr>
        <p:spPr>
          <a:xfrm>
            <a:off x="400049" y="913012"/>
            <a:ext cx="8229601" cy="50319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normAutofit fontScale="100000" lnSpcReduction="0"/>
          </a:bodyPr>
          <a:lstStyle>
            <a:lvl2pPr marL="787400" indent="-228600"/>
            <a:lvl3pPr marL="1193800" indent="-177800"/>
            <a:lvl4pPr marL="1701800" indent="-228600"/>
            <a:lvl5pPr marL="2108200" indent="-177800"/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lide Number"/>
          <p:cNvSpPr txBox="1"/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  <a:ln w="12700">
            <a:miter lim="400000"/>
          </a:ln>
        </p:spPr>
        <p:txBody>
          <a:bodyPr wrap="none" lIns="45699" tIns="45699" rIns="45699" bIns="45699" anchor="ctr">
            <a:spAutoFit/>
          </a:bodyPr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</p:sldLayoutIdLst>
  <p:transition xmlns:p14="http://schemas.microsoft.com/office/powerpoint/2010/main" spd="med" advClick="1"/>
  <p:txStyles>
    <p:titleStyle>
      <a:lvl1pPr marL="0" marR="0" indent="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400" u="none">
          <a:ln>
            <a:noFill/>
          </a:ln>
          <a:solidFill>
            <a:srgbClr val="007FA3"/>
          </a:solidFill>
          <a:uFillTx/>
          <a:latin typeface="Times New Roman"/>
          <a:ea typeface="Times New Roman"/>
          <a:cs typeface="Times New Roman"/>
          <a:sym typeface="Times New Roman"/>
        </a:defRPr>
      </a:lvl1pPr>
      <a:lvl2pPr marL="0" marR="0" indent="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400" u="none">
          <a:ln>
            <a:noFill/>
          </a:ln>
          <a:solidFill>
            <a:srgbClr val="007FA3"/>
          </a:solidFill>
          <a:uFillTx/>
          <a:latin typeface="Times New Roman"/>
          <a:ea typeface="Times New Roman"/>
          <a:cs typeface="Times New Roman"/>
          <a:sym typeface="Times New Roman"/>
        </a:defRPr>
      </a:lvl2pPr>
      <a:lvl3pPr marL="0" marR="0" indent="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400" u="none">
          <a:ln>
            <a:noFill/>
          </a:ln>
          <a:solidFill>
            <a:srgbClr val="007FA3"/>
          </a:solidFill>
          <a:uFillTx/>
          <a:latin typeface="Times New Roman"/>
          <a:ea typeface="Times New Roman"/>
          <a:cs typeface="Times New Roman"/>
          <a:sym typeface="Times New Roman"/>
        </a:defRPr>
      </a:lvl3pPr>
      <a:lvl4pPr marL="0" marR="0" indent="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400" u="none">
          <a:ln>
            <a:noFill/>
          </a:ln>
          <a:solidFill>
            <a:srgbClr val="007FA3"/>
          </a:solidFill>
          <a:uFillTx/>
          <a:latin typeface="Times New Roman"/>
          <a:ea typeface="Times New Roman"/>
          <a:cs typeface="Times New Roman"/>
          <a:sym typeface="Times New Roman"/>
        </a:defRPr>
      </a:lvl4pPr>
      <a:lvl5pPr marL="0" marR="0" indent="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400" u="none">
          <a:ln>
            <a:noFill/>
          </a:ln>
          <a:solidFill>
            <a:srgbClr val="007FA3"/>
          </a:solidFill>
          <a:uFillTx/>
          <a:latin typeface="Times New Roman"/>
          <a:ea typeface="Times New Roman"/>
          <a:cs typeface="Times New Roman"/>
          <a:sym typeface="Times New Roman"/>
        </a:defRPr>
      </a:lvl5pPr>
      <a:lvl6pPr marL="0" marR="0" indent="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400" u="none">
          <a:ln>
            <a:noFill/>
          </a:ln>
          <a:solidFill>
            <a:srgbClr val="007FA3"/>
          </a:solidFill>
          <a:uFillTx/>
          <a:latin typeface="Times New Roman"/>
          <a:ea typeface="Times New Roman"/>
          <a:cs typeface="Times New Roman"/>
          <a:sym typeface="Times New Roman"/>
        </a:defRPr>
      </a:lvl6pPr>
      <a:lvl7pPr marL="0" marR="0" indent="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400" u="none">
          <a:ln>
            <a:noFill/>
          </a:ln>
          <a:solidFill>
            <a:srgbClr val="007FA3"/>
          </a:solidFill>
          <a:uFillTx/>
          <a:latin typeface="Times New Roman"/>
          <a:ea typeface="Times New Roman"/>
          <a:cs typeface="Times New Roman"/>
          <a:sym typeface="Times New Roman"/>
        </a:defRPr>
      </a:lvl7pPr>
      <a:lvl8pPr marL="0" marR="0" indent="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400" u="none">
          <a:ln>
            <a:noFill/>
          </a:ln>
          <a:solidFill>
            <a:srgbClr val="007FA3"/>
          </a:solidFill>
          <a:uFillTx/>
          <a:latin typeface="Times New Roman"/>
          <a:ea typeface="Times New Roman"/>
          <a:cs typeface="Times New Roman"/>
          <a:sym typeface="Times New Roman"/>
        </a:defRPr>
      </a:lvl8pPr>
      <a:lvl9pPr marL="0" marR="0" indent="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400" u="none">
          <a:ln>
            <a:noFill/>
          </a:ln>
          <a:solidFill>
            <a:srgbClr val="007FA3"/>
          </a:solidFill>
          <a:uFillTx/>
          <a:latin typeface="Times New Roman"/>
          <a:ea typeface="Times New Roman"/>
          <a:cs typeface="Times New Roman"/>
          <a:sym typeface="Times New Roman"/>
        </a:defRPr>
      </a:lvl9pPr>
    </p:titleStyle>
    <p:bodyStyle>
      <a:lvl1pPr marL="304800" marR="0" indent="-203200" algn="l" defTabSz="914400" latinLnBrk="0">
        <a:lnSpc>
          <a:spcPct val="100000"/>
        </a:lnSpc>
        <a:spcBef>
          <a:spcPts val="1500"/>
        </a:spcBef>
        <a:spcAft>
          <a:spcPts val="0"/>
        </a:spcAft>
        <a:buClr>
          <a:srgbClr val="007FA3"/>
        </a:buClr>
        <a:buSzPct val="100000"/>
        <a:buFont typeface="Arial"/>
        <a:buChar char="•"/>
        <a:tabLst/>
        <a:defRPr b="0" baseline="0" cap="none" i="0" spc="0" strike="noStrike" sz="2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835025" marR="0" indent="-276225" algn="l" defTabSz="914400" latinLnBrk="0">
        <a:lnSpc>
          <a:spcPct val="100000"/>
        </a:lnSpc>
        <a:spcBef>
          <a:spcPts val="1500"/>
        </a:spcBef>
        <a:spcAft>
          <a:spcPts val="0"/>
        </a:spcAft>
        <a:buClr>
          <a:srgbClr val="007FA3"/>
        </a:buClr>
        <a:buSzPct val="100000"/>
        <a:buFont typeface="Arial"/>
        <a:buChar char="–"/>
        <a:tabLst/>
        <a:defRPr b="0" baseline="0" cap="none" i="0" spc="0" strike="noStrike" sz="2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2pPr>
      <a:lvl3pPr marL="1206500" marR="0" indent="-190500" algn="l" defTabSz="914400" latinLnBrk="0">
        <a:lnSpc>
          <a:spcPct val="100000"/>
        </a:lnSpc>
        <a:spcBef>
          <a:spcPts val="1500"/>
        </a:spcBef>
        <a:spcAft>
          <a:spcPts val="0"/>
        </a:spcAft>
        <a:buClr>
          <a:srgbClr val="007FA3"/>
        </a:buClr>
        <a:buSzPct val="100000"/>
        <a:buFont typeface="Arial"/>
        <a:buChar char="▪"/>
        <a:tabLst/>
        <a:defRPr b="0" baseline="0" cap="none" i="0" spc="0" strike="noStrike" sz="2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3pPr>
      <a:lvl4pPr marL="1663700" marR="0" indent="-190500" algn="l" defTabSz="914400" latinLnBrk="0">
        <a:lnSpc>
          <a:spcPct val="100000"/>
        </a:lnSpc>
        <a:spcBef>
          <a:spcPts val="1500"/>
        </a:spcBef>
        <a:spcAft>
          <a:spcPts val="0"/>
        </a:spcAft>
        <a:buClr>
          <a:srgbClr val="007FA3"/>
        </a:buClr>
        <a:buSzPct val="100000"/>
        <a:buFont typeface="Arial"/>
        <a:buChar char="–"/>
        <a:tabLst/>
        <a:defRPr b="0" baseline="0" cap="none" i="0" spc="0" strike="noStrike" sz="2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4pPr>
      <a:lvl5pPr marL="2120900" marR="0" indent="-190500" algn="l" defTabSz="914400" latinLnBrk="0">
        <a:lnSpc>
          <a:spcPct val="100000"/>
        </a:lnSpc>
        <a:spcBef>
          <a:spcPts val="1500"/>
        </a:spcBef>
        <a:spcAft>
          <a:spcPts val="0"/>
        </a:spcAft>
        <a:buClr>
          <a:srgbClr val="007FA3"/>
        </a:buClr>
        <a:buSzPct val="100000"/>
        <a:buFont typeface="Arial"/>
        <a:buChar char="•"/>
        <a:tabLst/>
        <a:defRPr b="0" baseline="0" cap="none" i="0" spc="0" strike="noStrike" sz="2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5pPr>
      <a:lvl6pPr marL="2578100" marR="0" indent="-190500" algn="l" defTabSz="914400" latinLnBrk="0">
        <a:lnSpc>
          <a:spcPct val="100000"/>
        </a:lnSpc>
        <a:spcBef>
          <a:spcPts val="1500"/>
        </a:spcBef>
        <a:spcAft>
          <a:spcPts val="0"/>
        </a:spcAft>
        <a:buClr>
          <a:srgbClr val="007FA3"/>
        </a:buClr>
        <a:buSzPct val="100000"/>
        <a:buFont typeface="Arial"/>
        <a:buChar char="•"/>
        <a:tabLst/>
        <a:defRPr b="0" baseline="0" cap="none" i="0" spc="0" strike="noStrike" sz="2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3035300" marR="0" indent="-190500" algn="l" defTabSz="914400" latinLnBrk="0">
        <a:lnSpc>
          <a:spcPct val="100000"/>
        </a:lnSpc>
        <a:spcBef>
          <a:spcPts val="1500"/>
        </a:spcBef>
        <a:spcAft>
          <a:spcPts val="0"/>
        </a:spcAft>
        <a:buClr>
          <a:srgbClr val="007FA3"/>
        </a:buClr>
        <a:buSzPct val="100000"/>
        <a:buFont typeface="Arial"/>
        <a:buChar char="•"/>
        <a:tabLst/>
        <a:defRPr b="0" baseline="0" cap="none" i="0" spc="0" strike="noStrike" sz="2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3492500" marR="0" indent="-190500" algn="l" defTabSz="914400" latinLnBrk="0">
        <a:lnSpc>
          <a:spcPct val="100000"/>
        </a:lnSpc>
        <a:spcBef>
          <a:spcPts val="1500"/>
        </a:spcBef>
        <a:spcAft>
          <a:spcPts val="0"/>
        </a:spcAft>
        <a:buClr>
          <a:srgbClr val="007FA3"/>
        </a:buClr>
        <a:buSzPct val="100000"/>
        <a:buFont typeface="Arial"/>
        <a:buChar char="•"/>
        <a:tabLst/>
        <a:defRPr b="0" baseline="0" cap="none" i="0" spc="0" strike="noStrike" sz="2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3949700" marR="0" indent="-190500" algn="l" defTabSz="914400" latinLnBrk="0">
        <a:lnSpc>
          <a:spcPct val="100000"/>
        </a:lnSpc>
        <a:spcBef>
          <a:spcPts val="1500"/>
        </a:spcBef>
        <a:spcAft>
          <a:spcPts val="0"/>
        </a:spcAft>
        <a:buClr>
          <a:srgbClr val="007FA3"/>
        </a:buClr>
        <a:buSzPct val="100000"/>
        <a:buFont typeface="Arial"/>
        <a:buChar char="•"/>
        <a:tabLst/>
        <a:defRPr b="0" baseline="0" cap="none" i="0" spc="0" strike="noStrike" sz="2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3" Type="http://schemas.openxmlformats.org/officeDocument/2006/relationships/image" Target="../media/image15.jpe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3" Type="http://schemas.openxmlformats.org/officeDocument/2006/relationships/image" Target="../media/image17.jpe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Relationship Id="rId3" Type="http://schemas.openxmlformats.org/officeDocument/2006/relationships/image" Target="../media/image19.jpe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5" Type="http://schemas.openxmlformats.org/officeDocument/2006/relationships/image" Target="../media/image23.jpe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Relationship Id="rId3" Type="http://schemas.openxmlformats.org/officeDocument/2006/relationships/image" Target="../media/image25.jpeg"/><Relationship Id="rId4" Type="http://schemas.openxmlformats.org/officeDocument/2006/relationships/image" Target="../media/image26.jpeg"/><Relationship Id="rId5" Type="http://schemas.openxmlformats.org/officeDocument/2006/relationships/image" Target="../media/image27.jpe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Relationship Id="rId3" Type="http://schemas.openxmlformats.org/officeDocument/2006/relationships/image" Target="../media/image29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Relationship Id="rId3" Type="http://schemas.openxmlformats.org/officeDocument/2006/relationships/image" Target="../media/image31.jpeg"/><Relationship Id="rId4" Type="http://schemas.openxmlformats.org/officeDocument/2006/relationships/image" Target="../media/image32.jpe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e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eg"/><Relationship Id="rId3" Type="http://schemas.openxmlformats.org/officeDocument/2006/relationships/image" Target="../media/image35.jpeg"/><Relationship Id="rId4" Type="http://schemas.openxmlformats.org/officeDocument/2006/relationships/image" Target="../media/image36.jpe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eg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eg"/><Relationship Id="rId3" Type="http://schemas.openxmlformats.org/officeDocument/2006/relationships/image" Target="../media/image39.jpeg"/><Relationship Id="rId4" Type="http://schemas.openxmlformats.org/officeDocument/2006/relationships/image" Target="../media/image40.jpeg"/><Relationship Id="rId5" Type="http://schemas.openxmlformats.org/officeDocument/2006/relationships/image" Target="../media/image41.jpeg"/><Relationship Id="rId6" Type="http://schemas.openxmlformats.org/officeDocument/2006/relationships/image" Target="../media/image42.jpeg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jpeg"/><Relationship Id="rId3" Type="http://schemas.openxmlformats.org/officeDocument/2006/relationships/image" Target="../media/image44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jpeg"/><Relationship Id="rId3" Type="http://schemas.openxmlformats.org/officeDocument/2006/relationships/image" Target="../media/image46.jpeg"/><Relationship Id="rId4" Type="http://schemas.openxmlformats.org/officeDocument/2006/relationships/image" Target="../media/image47.jpeg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jpeg"/></Relationships>
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jpeg"/><Relationship Id="rId3" Type="http://schemas.openxmlformats.org/officeDocument/2006/relationships/image" Target="../media/image50.jpeg"/></Relationships>
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jpeg"/><Relationship Id="rId3" Type="http://schemas.openxmlformats.org/officeDocument/2006/relationships/image" Target="../media/image52.jpeg"/></Relationships>
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jpeg"/><Relationship Id="rId3" Type="http://schemas.openxmlformats.org/officeDocument/2006/relationships/image" Target="../media/image54.jpeg"/></Relationships>
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jpeg"/><Relationship Id="rId3" Type="http://schemas.openxmlformats.org/officeDocument/2006/relationships/image" Target="../media/image56.jpeg"/></Relationships>
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Relationship Id="rId4" Type="http://schemas.openxmlformats.org/officeDocument/2006/relationships/image" Target="../media/image7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195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 lIns="0" tIns="0" rIns="0" bIns="0"/>
          <a:lstStyle/>
          <a:p>
            <a:pPr defTabSz="713231">
              <a:defRPr sz="3432"/>
            </a:pPr>
            <a:r>
              <a:t>Data Structures and Abstractions with Java</a:t>
            </a:r>
            <a:r>
              <a:rPr baseline="30018"/>
              <a:t>™</a:t>
            </a:r>
          </a:p>
        </p:txBody>
      </p:sp>
      <p:sp>
        <p:nvSpPr>
          <p:cNvPr id="44" name="Shape 196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lIns="0" tIns="0" rIns="0" bIns="0"/>
          <a:lstStyle/>
          <a:p>
            <a:pPr marL="0" indent="0">
              <a:spcBef>
                <a:spcPts val="0"/>
              </a:spcBef>
              <a:buSzTx/>
              <a:buNone/>
              <a:defRPr sz="2000">
                <a:solidFill>
                  <a:srgbClr val="007FA3"/>
                </a:solidFill>
              </a:defRPr>
            </a:pPr>
            <a:r>
              <a:t>5</a:t>
            </a:r>
            <a:r>
              <a:rPr baseline="30000"/>
              <a:t>th</a:t>
            </a:r>
            <a:r>
              <a:t> Edition</a:t>
            </a:r>
          </a:p>
        </p:txBody>
      </p:sp>
      <p:sp>
        <p:nvSpPr>
          <p:cNvPr id="45" name="Shape 198"/>
          <p:cNvSpPr txBox="1"/>
          <p:nvPr/>
        </p:nvSpPr>
        <p:spPr>
          <a:xfrm>
            <a:off x="4572000" y="1421040"/>
            <a:ext cx="3657600" cy="4523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>
            <a:normAutofit fontScale="100000" lnSpcReduction="0"/>
          </a:bodyPr>
          <a:lstStyle>
            <a:lvl1pPr defTabSz="685800">
              <a:defRPr b="1" sz="3300">
                <a:solidFill>
                  <a:srgbClr val="007FA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Chapter 8</a:t>
            </a:r>
          </a:p>
        </p:txBody>
      </p:sp>
      <p:sp>
        <p:nvSpPr>
          <p:cNvPr id="46" name="Shape 199"/>
          <p:cNvSpPr txBox="1"/>
          <p:nvPr/>
        </p:nvSpPr>
        <p:spPr>
          <a:xfrm>
            <a:off x="4514850" y="2849440"/>
            <a:ext cx="3979546" cy="19197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b">
            <a:normAutofit fontScale="100000" lnSpcReduction="0"/>
          </a:bodyPr>
          <a:lstStyle>
            <a:lvl1pPr defTabSz="795527">
              <a:defRPr b="1" sz="3828">
                <a:solidFill>
                  <a:srgbClr val="007FA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Queue, Deque, and Priority Queue Implementations</a:t>
            </a:r>
          </a:p>
        </p:txBody>
      </p:sp>
      <p:pic>
        <p:nvPicPr>
          <p:cNvPr id="47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9413" y="1421040"/>
            <a:ext cx="4124641" cy="477656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38100" dir="27000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905255">
              <a:defRPr sz="4356"/>
            </a:lvl1pPr>
          </a:lstStyle>
          <a:p>
            <a:pPr/>
            <a:r>
              <a:t>Linked Implementation of a Queue</a:t>
            </a:r>
          </a:p>
        </p:txBody>
      </p:sp>
      <p:sp>
        <p:nvSpPr>
          <p:cNvPr id="86" name="FIGURE 8-5 Before and after removing the only entry from a queue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448055">
              <a:defRPr sz="2156"/>
            </a:lvl1pPr>
          </a:lstStyle>
          <a:p>
            <a:pPr/>
            <a:r>
              <a:t>FIGURE 8-5 Before and after removing the only entry from a queue</a:t>
            </a:r>
          </a:p>
        </p:txBody>
      </p:sp>
      <p:pic>
        <p:nvPicPr>
          <p:cNvPr id="87" name="Two diagrams represent entry from a queue. A queue with one entry.&#10;&#10;&#10;Picture 2" descr="Two diagrams represent entry from a queue. A queue with one entry.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3971" y="2087771"/>
            <a:ext cx="3734081" cy="2469827"/>
          </a:xfrm>
          <a:prstGeom prst="rect">
            <a:avLst/>
          </a:prstGeom>
          <a:ln w="12700">
            <a:miter lim="400000"/>
          </a:ln>
        </p:spPr>
      </p:pic>
      <p:pic>
        <p:nvPicPr>
          <p:cNvPr id="88" name="Two diagrams represent entry from a queue. After removing the only entry.&#10;&#10;Picture 2" descr="Two diagrams represent entry from a queue. After removing the only entry.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932559" y="2087771"/>
            <a:ext cx="3754241" cy="240807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905255">
              <a:defRPr sz="4356"/>
            </a:lvl1pPr>
          </a:lstStyle>
          <a:p>
            <a:pPr/>
            <a:r>
              <a:t>Linked Implementation of a Queue</a:t>
            </a:r>
          </a:p>
        </p:txBody>
      </p:sp>
      <p:sp>
        <p:nvSpPr>
          <p:cNvPr id="91" name="Text Placeholder 2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667512">
              <a:defRPr sz="2628"/>
            </a:pPr>
            <a:r>
              <a:t>Public methods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isEmpty</a:t>
            </a:r>
            <a:r>
              <a:t> and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clear</a:t>
            </a:r>
          </a:p>
        </p:txBody>
      </p:sp>
      <p:sp>
        <p:nvSpPr>
          <p:cNvPr id="92" name="public boolean isEmpty()…"/>
          <p:cNvSpPr txBox="1"/>
          <p:nvPr/>
        </p:nvSpPr>
        <p:spPr>
          <a:xfrm>
            <a:off x="909824" y="1903729"/>
            <a:ext cx="7324352" cy="3050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BA2DA2"/>
                </a:solidFill>
              </a:rPr>
              <a:t>public</a:t>
            </a:r>
            <a:r>
              <a:t> </a:t>
            </a:r>
            <a:r>
              <a:rPr>
                <a:solidFill>
                  <a:srgbClr val="BA2DA2"/>
                </a:solidFill>
              </a:rPr>
              <a:t>boolean</a:t>
            </a:r>
            <a:r>
              <a:t> isEmpty()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t>{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r>
              <a:rPr>
                <a:solidFill>
                  <a:srgbClr val="BA2DA2"/>
                </a:solidFill>
              </a:rPr>
              <a:t>return</a:t>
            </a:r>
            <a:r>
              <a:t> (firstNode == </a:t>
            </a:r>
            <a:r>
              <a:rPr>
                <a:solidFill>
                  <a:srgbClr val="BA2DA2"/>
                </a:solidFill>
              </a:rPr>
              <a:t>null</a:t>
            </a:r>
            <a:r>
              <a:t>) &amp;&amp; (lastNode == </a:t>
            </a:r>
            <a:r>
              <a:rPr>
                <a:solidFill>
                  <a:srgbClr val="BA2DA2"/>
                </a:solidFill>
              </a:rPr>
              <a:t>null</a:t>
            </a:r>
            <a:r>
              <a:t>);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} </a:t>
            </a:r>
            <a:r>
              <a:t>// end isEmpty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latin typeface="+mj-lt"/>
                <a:ea typeface="+mj-ea"/>
                <a:cs typeface="+mj-cs"/>
                <a:sym typeface="Helvetica"/>
              </a:defRPr>
            </a:pPr>
          </a:p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BA2DA2"/>
                </a:solidFill>
              </a:rPr>
              <a:t>public</a:t>
            </a:r>
            <a:r>
              <a:t> </a:t>
            </a:r>
            <a:r>
              <a:rPr>
                <a:solidFill>
                  <a:srgbClr val="BA2DA2"/>
                </a:solidFill>
              </a:rPr>
              <a:t>void</a:t>
            </a:r>
            <a:r>
              <a:t> clear()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t>{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t>   firstNode = </a:t>
            </a:r>
            <a:r>
              <a:rPr>
                <a:solidFill>
                  <a:srgbClr val="BA2DA2"/>
                </a:solidFill>
              </a:rPr>
              <a:t>null</a:t>
            </a:r>
            <a:r>
              <a:t>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t>   lastNode = </a:t>
            </a:r>
            <a:r>
              <a:rPr>
                <a:solidFill>
                  <a:srgbClr val="BA2DA2"/>
                </a:solidFill>
              </a:rPr>
              <a:t>null</a:t>
            </a:r>
            <a:r>
              <a:t>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} </a:t>
            </a:r>
            <a:r>
              <a:t>// end clear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8640">
              <a:defRPr sz="2640"/>
            </a:lvl1pPr>
          </a:lstStyle>
          <a:p>
            <a:pPr/>
            <a:r>
              <a:t>Array-Based Implementation of a Queue: Circular Array</a:t>
            </a:r>
          </a:p>
        </p:txBody>
      </p:sp>
      <p:sp>
        <p:nvSpPr>
          <p:cNvPr id="95" name="FIGURE 8-6 An array that represents a queue without moving any entries during additions and removals"/>
          <p:cNvSpPr txBox="1"/>
          <p:nvPr>
            <p:ph type="body" sz="quarter" idx="1"/>
          </p:nvPr>
        </p:nvSpPr>
        <p:spPr>
          <a:xfrm>
            <a:off x="363477" y="5714905"/>
            <a:ext cx="8305800" cy="763322"/>
          </a:xfrm>
          <a:prstGeom prst="rect">
            <a:avLst/>
          </a:prstGeom>
        </p:spPr>
        <p:txBody>
          <a:bodyPr/>
          <a:lstStyle>
            <a:lvl1pPr defTabSz="566927">
              <a:defRPr sz="2046"/>
            </a:lvl1pPr>
          </a:lstStyle>
          <a:p>
            <a:pPr/>
            <a:r>
              <a:t>FIGURE 8-6 An array that represents a queue without moving any entries during additions and removals</a:t>
            </a:r>
          </a:p>
        </p:txBody>
      </p:sp>
      <p:pic>
        <p:nvPicPr>
          <p:cNvPr id="96" name="A figure explains the array based implementation of a queue.&#10;&#10;Picture 2" descr="A figure explains the array based implementation of a queue.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6971" y="807814"/>
            <a:ext cx="8586666" cy="2336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97" name="A figure explains the array based implementation of a queue.&#10;&#10;Picture 2" descr="A figure explains the array based implementation of a queue.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6317" y="3469545"/>
            <a:ext cx="8541829" cy="23368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Circular Array</a:t>
            </a:r>
          </a:p>
        </p:txBody>
      </p:sp>
      <p:sp>
        <p:nvSpPr>
          <p:cNvPr id="100" name="FIGURE 8-7 A circular array that represents the queue in Figure 8-6c after adding two more entries"/>
          <p:cNvSpPr txBox="1"/>
          <p:nvPr>
            <p:ph type="body" sz="quarter" idx="1"/>
          </p:nvPr>
        </p:nvSpPr>
        <p:spPr>
          <a:xfrm>
            <a:off x="457200" y="5604201"/>
            <a:ext cx="8229600" cy="807815"/>
          </a:xfrm>
          <a:prstGeom prst="rect">
            <a:avLst/>
          </a:prstGeom>
        </p:spPr>
        <p:txBody>
          <a:bodyPr/>
          <a:lstStyle>
            <a:lvl1pPr defTabSz="448055">
              <a:defRPr sz="2156"/>
            </a:lvl1pPr>
          </a:lstStyle>
          <a:p>
            <a:pPr/>
            <a:r>
              <a:t>FIGURE 8-7 A circular array that represents the queue in Figure 8-6c after adding two more entries</a:t>
            </a:r>
          </a:p>
        </p:txBody>
      </p:sp>
      <p:pic>
        <p:nvPicPr>
          <p:cNvPr id="101" name="A circular array represents the queue in figure 8 hyphen 6 C. &#10;&#10;Picture 1" descr="A circular array represents the queue in figure 8 hyphen 6 C. 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2124" y="3295267"/>
            <a:ext cx="8360876" cy="241271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" name="A figure explains the array based implementation of a queue.&#10;&#10;Picture 2" descr="A figure explains the array based implementation of a queue.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33834" y="958466"/>
            <a:ext cx="8497456" cy="23368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Circular Array</a:t>
            </a:r>
          </a:p>
        </p:txBody>
      </p:sp>
      <p:sp>
        <p:nvSpPr>
          <p:cNvPr id="105" name="FIGURE 8-8a&amp;b A circular array representation of a queue as entries are removed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365760">
              <a:defRPr sz="1760"/>
            </a:lvl1pPr>
          </a:lstStyle>
          <a:p>
            <a:pPr/>
            <a:r>
              <a:t>FIGURE 8-8a&amp;b A circular array representation of a queue as entries are removed</a:t>
            </a:r>
          </a:p>
        </p:txBody>
      </p:sp>
      <p:pic>
        <p:nvPicPr>
          <p:cNvPr id="106" name="A figure illustrates the circular representation of an array as the entries are removed.&#10;&#10;Picture 1" descr="A figure illustrates the circular representation of an array as the entries are removed.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9826" y="807814"/>
            <a:ext cx="8303174" cy="2366405"/>
          </a:xfrm>
          <a:prstGeom prst="rect">
            <a:avLst/>
          </a:prstGeom>
          <a:ln w="12700">
            <a:miter lim="400000"/>
          </a:ln>
        </p:spPr>
      </p:pic>
      <p:pic>
        <p:nvPicPr>
          <p:cNvPr id="107" name="A figure illustrates the circular representation of an array as the entries are removed.&#10;&#10;Picture 1" descr="A figure illustrates the circular representation of an array as the entries are removed.Picture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7200" y="3284747"/>
            <a:ext cx="8406942" cy="220382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Circular Array</a:t>
            </a:r>
          </a:p>
        </p:txBody>
      </p:sp>
      <p:sp>
        <p:nvSpPr>
          <p:cNvPr id="110" name="FIGURE 8-8c&amp;d A circular array representation of a queue as entries are removed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365760">
              <a:defRPr sz="1760"/>
            </a:lvl1pPr>
          </a:lstStyle>
          <a:p>
            <a:pPr/>
            <a:r>
              <a:t>FIGURE 8-8c&amp;d A circular array representation of a queue as entries are removed</a:t>
            </a:r>
          </a:p>
        </p:txBody>
      </p:sp>
      <p:pic>
        <p:nvPicPr>
          <p:cNvPr id="111" name="A figure illustrates the circular representation of an array as the entries are removed.&#10;&#10;Picture 1" descr="A figure illustrates the circular representation of an array as the entries are removed.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3971" y="939474"/>
            <a:ext cx="8372373" cy="2182797"/>
          </a:xfrm>
          <a:prstGeom prst="rect">
            <a:avLst/>
          </a:prstGeom>
          <a:ln w="12700">
            <a:miter lim="400000"/>
          </a:ln>
        </p:spPr>
      </p:pic>
      <p:pic>
        <p:nvPicPr>
          <p:cNvPr id="112" name="A figure illustrates the circular representation of an array as the entries are removed.&#10;&#10;Picture 1" descr="A figure illustrates the circular representation of an array as the entries are removed.Picture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43971" y="3753086"/>
            <a:ext cx="8448022" cy="16956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749808">
              <a:defRPr sz="3607"/>
            </a:lvl1pPr>
          </a:lstStyle>
          <a:p>
            <a:pPr/>
            <a:r>
              <a:t>Circular Array with One Unused Location</a:t>
            </a:r>
          </a:p>
        </p:txBody>
      </p:sp>
      <p:sp>
        <p:nvSpPr>
          <p:cNvPr id="115" name="Text Placeholder 2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749808">
              <a:defRPr sz="2952"/>
            </a:lvl1pPr>
          </a:lstStyle>
          <a:p>
            <a:pPr/>
            <a:r>
              <a:t>Retrieving the front entry</a:t>
            </a:r>
          </a:p>
        </p:txBody>
      </p:sp>
      <p:sp>
        <p:nvSpPr>
          <p:cNvPr id="116" name="public T getFront()…"/>
          <p:cNvSpPr txBox="1"/>
          <p:nvPr/>
        </p:nvSpPr>
        <p:spPr>
          <a:xfrm>
            <a:off x="1726187" y="2119629"/>
            <a:ext cx="5397548" cy="2504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BA2DA2"/>
                </a:solidFill>
              </a:rPr>
              <a:t>public</a:t>
            </a:r>
            <a:r>
              <a:t> T getFront()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t>{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t>   checkIntegrity();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r>
              <a:rPr>
                <a:solidFill>
                  <a:srgbClr val="BA2DA2"/>
                </a:solidFill>
              </a:rPr>
              <a:t>if</a:t>
            </a:r>
            <a:r>
              <a:t> (isEmpty())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t>      </a:t>
            </a:r>
            <a:r>
              <a:rPr>
                <a:solidFill>
                  <a:srgbClr val="BA2DA2"/>
                </a:solidFill>
              </a:rPr>
              <a:t>throw</a:t>
            </a:r>
            <a:r>
              <a:t> </a:t>
            </a:r>
            <a:r>
              <a:rPr>
                <a:solidFill>
                  <a:srgbClr val="BA2DA2"/>
                </a:solidFill>
              </a:rPr>
              <a:t>new</a:t>
            </a:r>
            <a:r>
              <a:t> EmptyQueueException();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solidFill>
                  <a:srgbClr val="BA2DA2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</a:t>
            </a:r>
            <a:r>
              <a:t>else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t>      </a:t>
            </a:r>
            <a:r>
              <a:rPr>
                <a:solidFill>
                  <a:srgbClr val="BA2DA2"/>
                </a:solidFill>
              </a:rPr>
              <a:t>return</a:t>
            </a:r>
            <a:r>
              <a:t> queue[frontIndex];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} </a:t>
            </a:r>
            <a:r>
              <a:t>// end getFront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Circular Array (Part 1)</a:t>
            </a:r>
          </a:p>
        </p:txBody>
      </p:sp>
      <p:sp>
        <p:nvSpPr>
          <p:cNvPr id="119" name="FIGURE 8-9 A seven-element circular array that contains at most six entries of a queue"/>
          <p:cNvSpPr txBox="1"/>
          <p:nvPr>
            <p:ph type="body" sz="quarter" idx="1"/>
          </p:nvPr>
        </p:nvSpPr>
        <p:spPr>
          <a:xfrm>
            <a:off x="457200" y="5831015"/>
            <a:ext cx="8513565" cy="581001"/>
          </a:xfrm>
          <a:prstGeom prst="rect">
            <a:avLst/>
          </a:prstGeom>
        </p:spPr>
        <p:txBody>
          <a:bodyPr/>
          <a:lstStyle>
            <a:lvl1pPr defTabSz="365760">
              <a:defRPr sz="1760"/>
            </a:lvl1pPr>
          </a:lstStyle>
          <a:p>
            <a:pPr/>
            <a:r>
              <a:t>FIGURE 8-9 A seven-element circular array that contains at most six entries of a queue</a:t>
            </a:r>
          </a:p>
        </p:txBody>
      </p:sp>
      <p:pic>
        <p:nvPicPr>
          <p:cNvPr id="120" name="Initially the queue is empty" descr="Initially the queue is empty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0726" y="807814"/>
            <a:ext cx="6390979" cy="115950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1" name="After enqueuing one entry" descr="After enqueuing one entry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49435" y="2077038"/>
            <a:ext cx="6243484" cy="115950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2" name="After enqueuing five more entries, the queue is full" descr="After enqueuing five more entries, the queue is full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49435" y="3429000"/>
            <a:ext cx="6243475" cy="115950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3" name="After dequeueing an entry." descr="After dequeueing an entry.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49435" y="4780960"/>
            <a:ext cx="6154619" cy="1143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Circular Array (Part 2)</a:t>
            </a:r>
          </a:p>
        </p:txBody>
      </p:sp>
      <p:sp>
        <p:nvSpPr>
          <p:cNvPr id="126" name="FIGURE 8-9 A seven-element circular array that contains at most six entries of a queue"/>
          <p:cNvSpPr txBox="1"/>
          <p:nvPr>
            <p:ph type="body" sz="quarter" idx="1"/>
          </p:nvPr>
        </p:nvSpPr>
        <p:spPr>
          <a:xfrm>
            <a:off x="457200" y="5831015"/>
            <a:ext cx="8513565" cy="581001"/>
          </a:xfrm>
          <a:prstGeom prst="rect">
            <a:avLst/>
          </a:prstGeom>
        </p:spPr>
        <p:txBody>
          <a:bodyPr/>
          <a:lstStyle>
            <a:lvl1pPr defTabSz="365760">
              <a:defRPr sz="1760"/>
            </a:lvl1pPr>
          </a:lstStyle>
          <a:p>
            <a:pPr/>
            <a:r>
              <a:t>FIGURE 8-9 A seven-element circular array that contains at most six entries of a queue</a:t>
            </a:r>
          </a:p>
        </p:txBody>
      </p:sp>
      <p:pic>
        <p:nvPicPr>
          <p:cNvPr id="127" name="After dequeueing an entry" descr="After dequeueing an entry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7717" y="1850802"/>
            <a:ext cx="6178382" cy="1143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After enqueueing an entry, the queue is full" descr="After enqueueing an entry, the queue is full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49435" y="2993802"/>
            <a:ext cx="6178375" cy="1143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" name="After enqueueing an entry, the queue becomes full again" descr="After enqueueing an entry, the queue becomes full again"/>
          <p:cNvPicPr>
            <a:picLocks noChangeAspect="1"/>
          </p:cNvPicPr>
          <p:nvPr/>
        </p:nvPicPr>
        <p:blipFill>
          <a:blip r:embed="rId4">
            <a:extLst/>
          </a:blip>
          <a:srcRect l="0" t="38627" r="0" b="51621"/>
          <a:stretch>
            <a:fillRect/>
          </a:stretch>
        </p:blipFill>
        <p:spPr>
          <a:xfrm>
            <a:off x="297717" y="786099"/>
            <a:ext cx="6292095" cy="1109839"/>
          </a:xfrm>
          <a:prstGeom prst="rect">
            <a:avLst/>
          </a:prstGeom>
          <a:ln w="12700">
            <a:miter lim="400000"/>
          </a:ln>
        </p:spPr>
      </p:pic>
      <p:pic>
        <p:nvPicPr>
          <p:cNvPr id="130" name="After dequeueing an entry" descr="After dequeueing an entry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49435" y="4412408"/>
            <a:ext cx="6154615" cy="1143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Circular Array (Part 3)</a:t>
            </a:r>
          </a:p>
        </p:txBody>
      </p:sp>
      <p:sp>
        <p:nvSpPr>
          <p:cNvPr id="133" name="FIGURE 8-9 A seven-element circular array that contains at most six entries of a queue"/>
          <p:cNvSpPr txBox="1"/>
          <p:nvPr>
            <p:ph type="body" sz="quarter" idx="1"/>
          </p:nvPr>
        </p:nvSpPr>
        <p:spPr>
          <a:xfrm>
            <a:off x="457200" y="5831015"/>
            <a:ext cx="8513565" cy="581001"/>
          </a:xfrm>
          <a:prstGeom prst="rect">
            <a:avLst/>
          </a:prstGeom>
        </p:spPr>
        <p:txBody>
          <a:bodyPr/>
          <a:lstStyle>
            <a:lvl1pPr defTabSz="365760">
              <a:defRPr sz="1760"/>
            </a:lvl1pPr>
          </a:lstStyle>
          <a:p>
            <a:pPr/>
            <a:r>
              <a:t>FIGURE 8-9 A seven-element circular array that contains at most six entries of a queue</a:t>
            </a:r>
          </a:p>
        </p:txBody>
      </p:sp>
      <p:pic>
        <p:nvPicPr>
          <p:cNvPr id="134" name="After dequeuing all but one entry" descr="After dequeuing all but one entry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" y="1716127"/>
            <a:ext cx="6154619" cy="1143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5" name="After dequeuing the remaining entry, the queue is now empty." descr="After dequeuing the remaining entry, the queue is now empty.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43971" y="3429000"/>
            <a:ext cx="6202330" cy="1143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905255">
              <a:defRPr sz="4356"/>
            </a:lvl1pPr>
          </a:lstStyle>
          <a:p>
            <a:pPr/>
            <a:r>
              <a:t>Linked Implementation of a Queue</a:t>
            </a:r>
          </a:p>
        </p:txBody>
      </p:sp>
      <p:sp>
        <p:nvSpPr>
          <p:cNvPr id="50" name="FIGURE 8-1 A chain of linked nodes that implements a queue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493776">
              <a:defRPr sz="2376"/>
            </a:lvl1pPr>
          </a:lstStyle>
          <a:p>
            <a:pPr/>
            <a:r>
              <a:t>FIGURE 8-1 A chain of linked nodes that implements a queue</a:t>
            </a:r>
          </a:p>
        </p:txBody>
      </p:sp>
      <p:pic>
        <p:nvPicPr>
          <p:cNvPr id="51" name="A diagram represents a queue of nodes.&#10;&#10;Picture 1" descr="A diagram represents a queue of nodes.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1000" y="2450592"/>
            <a:ext cx="8382000" cy="19218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749808">
              <a:defRPr sz="3607"/>
            </a:lvl1pPr>
          </a:lstStyle>
          <a:p>
            <a:pPr/>
            <a:r>
              <a:t>Circular Array with One Unused Location</a:t>
            </a:r>
          </a:p>
        </p:txBody>
      </p:sp>
      <p:sp>
        <p:nvSpPr>
          <p:cNvPr id="138" name="FIGURE 8-10 An array-based queue and two ways to remove its front entry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402336">
              <a:defRPr sz="1936"/>
            </a:lvl1pPr>
          </a:lstStyle>
          <a:p>
            <a:pPr/>
            <a:r>
              <a:t>FIGURE 8-10 An array-based queue and two ways to remove its front entry</a:t>
            </a:r>
          </a:p>
        </p:txBody>
      </p:sp>
      <p:pic>
        <p:nvPicPr>
          <p:cNvPr id="139" name="A diagram illustrates an array based implementation of a queue and methods to remove its first entry in 3 sections.  Initial situation.&#10;&#10;Picture 1" descr="A diagram illustrates an array based implementation of a queue and methods to remove its first entry in 3 sections.  Initial situation.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5420" y="885427"/>
            <a:ext cx="6072404" cy="1587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0" name="A diagram illustrates an array based implementation of a queue and methods to remove its first entry in 3 sections.  After dequeuing the front entry by incrementing frontIndex." descr="A diagram illustrates an array based implementation of a queue and methods to remove its first entry in 3 sections.  After dequeuing the front entry by incrementing frontIndex.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73520" y="2635250"/>
            <a:ext cx="5368358" cy="1587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1" name="A diagram illustrates an array based implementation of a queue and methods to remove its first entry in 3 sections. &#10;After dequeuing the front entry bu incrementing frontIndex and setting queue[frontIndex] to null." descr="A diagram illustrates an array based implementation of a queue and methods to remove its first entry in 3 sections. After dequeuing the front entry bu incrementing frontIndex and setting queue[frontIndex] to null.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11620" y="4385073"/>
            <a:ext cx="6006757" cy="1587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740663">
              <a:defRPr sz="3564"/>
            </a:lvl1pPr>
          </a:lstStyle>
          <a:p>
            <a:pPr/>
            <a:r>
              <a:t>Circular Array  with One Unused Location</a:t>
            </a:r>
          </a:p>
        </p:txBody>
      </p:sp>
      <p:sp>
        <p:nvSpPr>
          <p:cNvPr id="144" name="Text Placeholder 2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667512">
              <a:defRPr sz="2628"/>
            </a:pPr>
            <a:r>
              <a:t>Implementation of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dequeue</a:t>
            </a:r>
          </a:p>
        </p:txBody>
      </p:sp>
      <p:sp>
        <p:nvSpPr>
          <p:cNvPr id="145" name="public T dequeue()…"/>
          <p:cNvSpPr txBox="1"/>
          <p:nvPr/>
        </p:nvSpPr>
        <p:spPr>
          <a:xfrm>
            <a:off x="902971" y="1649729"/>
            <a:ext cx="7186723" cy="3558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BA2DA2"/>
                </a:solidFill>
              </a:rPr>
              <a:t>public</a:t>
            </a:r>
            <a:r>
              <a:t> T dequeue()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t>{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t>   checkIntegrity();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r>
              <a:rPr>
                <a:solidFill>
                  <a:srgbClr val="BA2DA2"/>
                </a:solidFill>
              </a:rPr>
              <a:t>if</a:t>
            </a:r>
            <a:r>
              <a:t> (isEmpty())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t>      </a:t>
            </a:r>
            <a:r>
              <a:rPr>
                <a:solidFill>
                  <a:srgbClr val="BA2DA2"/>
                </a:solidFill>
              </a:rPr>
              <a:t>throw</a:t>
            </a:r>
            <a:r>
              <a:t> </a:t>
            </a:r>
            <a:r>
              <a:rPr>
                <a:solidFill>
                  <a:srgbClr val="BA2DA2"/>
                </a:solidFill>
              </a:rPr>
              <a:t>new</a:t>
            </a:r>
            <a:r>
              <a:t> EmptyQueueException();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solidFill>
                  <a:srgbClr val="BA2DA2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</a:t>
            </a:r>
            <a:r>
              <a:t>else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t>   {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t>      T front = queue[frontIndex];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t>      queue[frontIndex] = </a:t>
            </a:r>
            <a:r>
              <a:rPr>
                <a:solidFill>
                  <a:srgbClr val="BA2DA2"/>
                </a:solidFill>
              </a:rPr>
              <a:t>null</a:t>
            </a:r>
            <a:r>
              <a:t>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t>      frontIndex = (frontIndex + </a:t>
            </a:r>
            <a:r>
              <a:rPr>
                <a:solidFill>
                  <a:srgbClr val="272AD8"/>
                </a:solidFill>
              </a:rPr>
              <a:t>1</a:t>
            </a:r>
            <a:r>
              <a:t>) % queue.length;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t>      </a:t>
            </a:r>
            <a:r>
              <a:rPr>
                <a:solidFill>
                  <a:srgbClr val="BA2DA2"/>
                </a:solidFill>
              </a:rPr>
              <a:t>return</a:t>
            </a:r>
            <a:r>
              <a:t> front;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} </a:t>
            </a:r>
            <a:r>
              <a:t>// end if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} </a:t>
            </a:r>
            <a:r>
              <a:t>// end dequeue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749808">
              <a:defRPr sz="3607"/>
            </a:lvl1pPr>
          </a:lstStyle>
          <a:p>
            <a:pPr/>
            <a:r>
              <a:t>Circular Array with One Unused Location</a:t>
            </a:r>
          </a:p>
        </p:txBody>
      </p:sp>
      <p:sp>
        <p:nvSpPr>
          <p:cNvPr id="148" name="FIGURE 8-11 Doubling the size of an array-based queue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539495">
              <a:defRPr sz="2596"/>
            </a:lvl1pPr>
          </a:lstStyle>
          <a:p>
            <a:pPr/>
            <a:r>
              <a:t>FIGURE 8-11 Doubling the size of an array-based queue</a:t>
            </a:r>
          </a:p>
        </p:txBody>
      </p:sp>
      <p:pic>
        <p:nvPicPr>
          <p:cNvPr id="149" name="A diagram illustrates doubling the size of an array based implementation of a queue. &#10;&#10;Picture 1" descr="A diagram illustrates doubling the size of an array based implementation of a queue. 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3971" y="1432288"/>
            <a:ext cx="8382001" cy="33228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749808">
              <a:defRPr sz="3607"/>
            </a:lvl1pPr>
          </a:lstStyle>
          <a:p>
            <a:pPr/>
            <a:r>
              <a:t>Circular Array with One Unused Location</a:t>
            </a:r>
          </a:p>
        </p:txBody>
      </p:sp>
      <p:sp>
        <p:nvSpPr>
          <p:cNvPr id="152" name="Text Placeholder 2"/>
          <p:cNvSpPr txBox="1"/>
          <p:nvPr>
            <p:ph type="body" sz="quarter" idx="1"/>
          </p:nvPr>
        </p:nvSpPr>
        <p:spPr>
          <a:xfrm>
            <a:off x="457200" y="5843715"/>
            <a:ext cx="8229600" cy="581001"/>
          </a:xfrm>
          <a:prstGeom prst="rect">
            <a:avLst/>
          </a:prstGeom>
        </p:spPr>
        <p:txBody>
          <a:bodyPr/>
          <a:lstStyle/>
          <a:p>
            <a:pPr defTabSz="667512">
              <a:defRPr sz="2628"/>
            </a:pPr>
            <a:r>
              <a:t>Definition of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ensureCapacity</a:t>
            </a:r>
          </a:p>
        </p:txBody>
      </p:sp>
      <p:sp>
        <p:nvSpPr>
          <p:cNvPr id="153" name="// Doubles the size of the array queue if it is full.…"/>
          <p:cNvSpPr txBox="1"/>
          <p:nvPr/>
        </p:nvSpPr>
        <p:spPr>
          <a:xfrm>
            <a:off x="443971" y="690879"/>
            <a:ext cx="7903101" cy="5247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344804">
              <a:tabLst>
                <a:tab pos="342900" algn="l"/>
              </a:tabLst>
              <a:defRPr sz="13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// Doubles the size of the array queue if it is full.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// Precondition: checkIntegrity has been called.</a:t>
            </a:r>
          </a:p>
          <a:p>
            <a:pPr defTabSz="344804">
              <a:tabLst>
                <a:tab pos="342900" algn="l"/>
              </a:tabLst>
              <a:defRPr sz="13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BA2DA2"/>
                </a:solidFill>
              </a:rPr>
              <a:t>private</a:t>
            </a:r>
            <a:r>
              <a:t> </a:t>
            </a:r>
            <a:r>
              <a:rPr>
                <a:solidFill>
                  <a:srgbClr val="BA2DA2"/>
                </a:solidFill>
              </a:rPr>
              <a:t>void</a:t>
            </a:r>
            <a:r>
              <a:t> </a:t>
            </a:r>
            <a:r>
              <a:rPr>
                <a:solidFill>
                  <a:srgbClr val="000000"/>
                </a:solidFill>
              </a:rPr>
              <a:t>ensureCapacity()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latin typeface="Menlo"/>
                <a:ea typeface="Menlo"/>
                <a:cs typeface="Menlo"/>
                <a:sym typeface="Menlo"/>
              </a:defRPr>
            </a:pPr>
            <a:r>
              <a:t>{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r>
              <a:rPr>
                <a:solidFill>
                  <a:srgbClr val="BA2DA2"/>
                </a:solidFill>
              </a:rPr>
              <a:t>if</a:t>
            </a:r>
            <a:r>
              <a:t> (frontIndex == ((backIndex + </a:t>
            </a:r>
            <a:r>
              <a:rPr>
                <a:solidFill>
                  <a:srgbClr val="272AD8"/>
                </a:solidFill>
              </a:rPr>
              <a:t>2</a:t>
            </a:r>
            <a:r>
              <a:t>) % queue.length)) </a:t>
            </a:r>
            <a:r>
              <a:rPr>
                <a:solidFill>
                  <a:srgbClr val="008400"/>
                </a:solidFill>
              </a:rPr>
              <a:t>// If array is full,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latin typeface="Menlo"/>
                <a:ea typeface="Menlo"/>
                <a:cs typeface="Menlo"/>
                <a:sym typeface="Menlo"/>
              </a:defRPr>
            </a:pPr>
            <a:r>
              <a:t>   {                                                   </a:t>
            </a:r>
            <a:r>
              <a:rPr>
                <a:solidFill>
                  <a:srgbClr val="008400"/>
                </a:solidFill>
              </a:rPr>
              <a:t>// double size of array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latin typeface="Menlo"/>
                <a:ea typeface="Menlo"/>
                <a:cs typeface="Menlo"/>
                <a:sym typeface="Menlo"/>
              </a:defRPr>
            </a:pPr>
            <a:r>
              <a:t>      T[] oldQueue = queue;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latin typeface="Menlo"/>
                <a:ea typeface="Menlo"/>
                <a:cs typeface="Menlo"/>
                <a:sym typeface="Menlo"/>
              </a:defRPr>
            </a:pPr>
            <a:r>
              <a:t>      </a:t>
            </a:r>
            <a:r>
              <a:rPr>
                <a:solidFill>
                  <a:srgbClr val="BA2DA2"/>
                </a:solidFill>
              </a:rPr>
              <a:t>int</a:t>
            </a:r>
            <a:r>
              <a:t> oldSize = oldQueue.length;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latin typeface="Menlo"/>
                <a:ea typeface="Menlo"/>
                <a:cs typeface="Menlo"/>
                <a:sym typeface="Menlo"/>
              </a:defRPr>
            </a:pPr>
            <a:r>
              <a:t>      </a:t>
            </a:r>
            <a:r>
              <a:rPr>
                <a:solidFill>
                  <a:srgbClr val="BA2DA2"/>
                </a:solidFill>
              </a:rPr>
              <a:t>int</a:t>
            </a:r>
            <a:r>
              <a:t> newSize = </a:t>
            </a:r>
            <a:r>
              <a:rPr>
                <a:solidFill>
                  <a:srgbClr val="272AD8"/>
                </a:solidFill>
              </a:rPr>
              <a:t>2</a:t>
            </a:r>
            <a:r>
              <a:t> * oldSize;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latin typeface="Menlo"/>
                <a:ea typeface="Menlo"/>
                <a:cs typeface="Menlo"/>
                <a:sym typeface="Menlo"/>
              </a:defRPr>
            </a:pPr>
            <a:r>
              <a:t>      checkCapacity(newSize);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latin typeface="Menlo"/>
                <a:ea typeface="Menlo"/>
                <a:cs typeface="Menlo"/>
                <a:sym typeface="Menlo"/>
              </a:defRPr>
            </a:pPr>
            <a:r>
              <a:t>      integrityOK = </a:t>
            </a:r>
            <a:r>
              <a:rPr>
                <a:solidFill>
                  <a:srgbClr val="BA2DA2"/>
                </a:solidFill>
              </a:rPr>
              <a:t>false</a:t>
            </a:r>
            <a:r>
              <a:t>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latin typeface="+mj-lt"/>
                <a:ea typeface="+mj-ea"/>
                <a:cs typeface="+mj-cs"/>
                <a:sym typeface="Helvetica"/>
              </a:defRPr>
            </a:pPr>
          </a:p>
          <a:p>
            <a:pPr defTabSz="344804">
              <a:tabLst>
                <a:tab pos="342900" algn="l"/>
              </a:tabLst>
              <a:defRPr sz="13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   </a:t>
            </a:r>
            <a:r>
              <a:t>// The cast is safe because the new array contains null entries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latin typeface="Menlo"/>
                <a:ea typeface="Menlo"/>
                <a:cs typeface="Menlo"/>
                <a:sym typeface="Menlo"/>
              </a:defRPr>
            </a:pPr>
            <a:r>
              <a:t>      @SuppressWarnings(</a:t>
            </a:r>
            <a:r>
              <a:rPr>
                <a:solidFill>
                  <a:srgbClr val="D12F1B"/>
                </a:solidFill>
              </a:rPr>
              <a:t>"unchecked"</a:t>
            </a:r>
            <a:r>
              <a:t>)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latin typeface="Menlo"/>
                <a:ea typeface="Menlo"/>
                <a:cs typeface="Menlo"/>
                <a:sym typeface="Menlo"/>
              </a:defRPr>
            </a:pPr>
            <a:r>
              <a:t>      T[] tempQueue = (T[]) </a:t>
            </a:r>
            <a:r>
              <a:rPr>
                <a:solidFill>
                  <a:srgbClr val="BA2DA2"/>
                </a:solidFill>
              </a:rPr>
              <a:t>new</a:t>
            </a:r>
            <a:r>
              <a:t> Object[newSize];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latin typeface="Menlo"/>
                <a:ea typeface="Menlo"/>
                <a:cs typeface="Menlo"/>
                <a:sym typeface="Menlo"/>
              </a:defRPr>
            </a:pPr>
            <a:r>
              <a:t>      queue = tempQueue;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latin typeface="Menlo"/>
                <a:ea typeface="Menlo"/>
                <a:cs typeface="Menlo"/>
                <a:sym typeface="Menlo"/>
              </a:defRPr>
            </a:pPr>
            <a:r>
              <a:t>      </a:t>
            </a:r>
            <a:r>
              <a:rPr>
                <a:solidFill>
                  <a:srgbClr val="BA2DA2"/>
                </a:solidFill>
              </a:rPr>
              <a:t>for</a:t>
            </a:r>
            <a:r>
              <a:t> (</a:t>
            </a:r>
            <a:r>
              <a:rPr>
                <a:solidFill>
                  <a:srgbClr val="BA2DA2"/>
                </a:solidFill>
              </a:rPr>
              <a:t>int</a:t>
            </a:r>
            <a:r>
              <a:t> index = </a:t>
            </a:r>
            <a:r>
              <a:rPr>
                <a:solidFill>
                  <a:srgbClr val="272AD8"/>
                </a:solidFill>
              </a:rPr>
              <a:t>0</a:t>
            </a:r>
            <a:r>
              <a:t>; index &lt; oldSize - </a:t>
            </a:r>
            <a:r>
              <a:rPr>
                <a:solidFill>
                  <a:srgbClr val="272AD8"/>
                </a:solidFill>
              </a:rPr>
              <a:t>1</a:t>
            </a:r>
            <a:r>
              <a:t>; index++)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latin typeface="Menlo"/>
                <a:ea typeface="Menlo"/>
                <a:cs typeface="Menlo"/>
                <a:sym typeface="Menlo"/>
              </a:defRPr>
            </a:pPr>
            <a:r>
              <a:t>      {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latin typeface="Menlo"/>
                <a:ea typeface="Menlo"/>
                <a:cs typeface="Menlo"/>
                <a:sym typeface="Menlo"/>
              </a:defRPr>
            </a:pPr>
            <a:r>
              <a:t>         queue[index] = oldQueue[frontIndex];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latin typeface="Menlo"/>
                <a:ea typeface="Menlo"/>
                <a:cs typeface="Menlo"/>
                <a:sym typeface="Menlo"/>
              </a:defRPr>
            </a:pPr>
            <a:r>
              <a:t>         frontIndex = (frontIndex + </a:t>
            </a:r>
            <a:r>
              <a:rPr>
                <a:solidFill>
                  <a:srgbClr val="272AD8"/>
                </a:solidFill>
              </a:rPr>
              <a:t>1</a:t>
            </a:r>
            <a:r>
              <a:t>) % oldSize;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   } </a:t>
            </a:r>
            <a:r>
              <a:t>// end for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latin typeface="Menlo"/>
                <a:ea typeface="Menlo"/>
                <a:cs typeface="Menlo"/>
                <a:sym typeface="Menlo"/>
              </a:defRPr>
            </a:pPr>
            <a:r>
              <a:t>      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latin typeface="Menlo"/>
                <a:ea typeface="Menlo"/>
                <a:cs typeface="Menlo"/>
                <a:sym typeface="Menlo"/>
              </a:defRPr>
            </a:pPr>
            <a:r>
              <a:t>      frontIndex = </a:t>
            </a:r>
            <a:r>
              <a:rPr>
                <a:solidFill>
                  <a:srgbClr val="272AD8"/>
                </a:solidFill>
              </a:rPr>
              <a:t>0</a:t>
            </a:r>
            <a:r>
              <a:t>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latin typeface="Menlo"/>
                <a:ea typeface="Menlo"/>
                <a:cs typeface="Menlo"/>
                <a:sym typeface="Menlo"/>
              </a:defRPr>
            </a:pPr>
            <a:r>
              <a:t>      backIndex = oldSize - </a:t>
            </a:r>
            <a:r>
              <a:rPr>
                <a:solidFill>
                  <a:srgbClr val="272AD8"/>
                </a:solidFill>
              </a:rPr>
              <a:t>2</a:t>
            </a:r>
            <a:r>
              <a:t>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latin typeface="Menlo"/>
                <a:ea typeface="Menlo"/>
                <a:cs typeface="Menlo"/>
                <a:sym typeface="Menlo"/>
              </a:defRPr>
            </a:pPr>
            <a:r>
              <a:t>      integrityOK = </a:t>
            </a:r>
            <a:r>
              <a:rPr>
                <a:solidFill>
                  <a:srgbClr val="BA2DA2"/>
                </a:solidFill>
              </a:rPr>
              <a:t>true</a:t>
            </a:r>
            <a:r>
              <a:t>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} </a:t>
            </a:r>
            <a:r>
              <a:t>// end if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3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} </a:t>
            </a:r>
            <a:r>
              <a:t>// end ensureCapacity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749808">
              <a:defRPr sz="3607"/>
            </a:lvl1pPr>
          </a:lstStyle>
          <a:p>
            <a:pPr/>
            <a:r>
              <a:t>Circular Array with One Unused Location</a:t>
            </a:r>
          </a:p>
        </p:txBody>
      </p:sp>
      <p:sp>
        <p:nvSpPr>
          <p:cNvPr id="156" name="Text Placeholder 2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667512">
              <a:defRPr sz="2628"/>
            </a:pPr>
            <a:r>
              <a:t>Implementation of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isEmpty</a:t>
            </a:r>
          </a:p>
        </p:txBody>
      </p:sp>
      <p:sp>
        <p:nvSpPr>
          <p:cNvPr id="157" name="public boolean isEmpty()…"/>
          <p:cNvSpPr txBox="1"/>
          <p:nvPr/>
        </p:nvSpPr>
        <p:spPr>
          <a:xfrm>
            <a:off x="565752" y="2576829"/>
            <a:ext cx="8012496" cy="1704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BA2DA2"/>
                </a:solidFill>
              </a:rPr>
              <a:t>public</a:t>
            </a:r>
            <a:r>
              <a:t> </a:t>
            </a:r>
            <a:r>
              <a:rPr>
                <a:solidFill>
                  <a:srgbClr val="BA2DA2"/>
                </a:solidFill>
              </a:rPr>
              <a:t>boolean</a:t>
            </a:r>
            <a:r>
              <a:t> isEmpty()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t>{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t>   checkIntegrity():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r>
              <a:rPr>
                <a:solidFill>
                  <a:srgbClr val="BA2DA2"/>
                </a:solidFill>
              </a:rPr>
              <a:t>return</a:t>
            </a:r>
            <a:r>
              <a:t> frontIndex == ((backIndex + </a:t>
            </a:r>
            <a:r>
              <a:rPr>
                <a:solidFill>
                  <a:srgbClr val="272AD8"/>
                </a:solidFill>
              </a:rPr>
              <a:t>1</a:t>
            </a:r>
            <a:r>
              <a:t>) % queue.length);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} </a:t>
            </a:r>
            <a:r>
              <a:t>// end isEmpty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704087">
              <a:defRPr sz="3387"/>
            </a:lvl1pPr>
          </a:lstStyle>
          <a:p>
            <a:pPr/>
            <a:r>
              <a:t>Circular Linked Implementations of a Queue</a:t>
            </a:r>
          </a:p>
        </p:txBody>
      </p:sp>
      <p:sp>
        <p:nvSpPr>
          <p:cNvPr id="160" name="FIGURE 8-12 Circular linked chains, each with an external reference to its last node"/>
          <p:cNvSpPr txBox="1"/>
          <p:nvPr>
            <p:ph type="body" sz="quarter" idx="1"/>
          </p:nvPr>
        </p:nvSpPr>
        <p:spPr>
          <a:xfrm>
            <a:off x="391417" y="5848708"/>
            <a:ext cx="8229601" cy="581001"/>
          </a:xfrm>
          <a:prstGeom prst="rect">
            <a:avLst/>
          </a:prstGeom>
        </p:spPr>
        <p:txBody>
          <a:bodyPr/>
          <a:lstStyle>
            <a:lvl1pPr defTabSz="365760">
              <a:defRPr sz="1760"/>
            </a:lvl1pPr>
          </a:lstStyle>
          <a:p>
            <a:pPr/>
            <a:r>
              <a:t>FIGURE 8-12 Circular linked chains, each with an external reference to its last node</a:t>
            </a:r>
          </a:p>
        </p:txBody>
      </p:sp>
      <p:pic>
        <p:nvPicPr>
          <p:cNvPr id="161" name="Three diagrams illustrate circular linked chains.A multimode chain. A multimode chain" descr="Three diagrams illustrate circular linked chains.A multimode chain. A multimode chain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3971" y="807814"/>
            <a:ext cx="5169025" cy="2252218"/>
          </a:xfrm>
          <a:prstGeom prst="rect">
            <a:avLst/>
          </a:prstGeom>
          <a:ln w="12700">
            <a:miter lim="400000"/>
          </a:ln>
        </p:spPr>
      </p:pic>
      <p:pic>
        <p:nvPicPr>
          <p:cNvPr id="162" name="Three diagrams illustrate circular linked chains. A one node chain." descr="Three diagrams illustrate circular linked chains. A one node chain.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47171" y="3060031"/>
            <a:ext cx="2260131" cy="254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3" name="Three diagrams illustrate circular linked chains.&#10;An empty chain." descr="Three diagrams illustrate circular linked chains.An empty chain.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154273" y="3154774"/>
            <a:ext cx="1907353" cy="2540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Two-Part Circular Linked Chain</a:t>
            </a:r>
          </a:p>
        </p:txBody>
      </p:sp>
      <p:sp>
        <p:nvSpPr>
          <p:cNvPr id="166" name="FIGURE 8-13 A two-part circular linked chain that represents both a queue and the nodes available to the queue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365760">
              <a:defRPr sz="1760"/>
            </a:lvl1pPr>
          </a:lstStyle>
          <a:p>
            <a:pPr/>
            <a:r>
              <a:t>FIGURE 8-13 A two-part circular linked chain that represents both a queue and the nodes available to the queue</a:t>
            </a:r>
          </a:p>
        </p:txBody>
      </p:sp>
      <p:pic>
        <p:nvPicPr>
          <p:cNvPr id="167" name="A diagram illustrates a circular linked chain comprising of nodes with pointers pointing to the next node.&#10;" descr="A diagram illustrates a circular linked chain comprising of nodes with pointers pointing to the next node.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7081" y="1091597"/>
            <a:ext cx="7589950" cy="427205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Two-Part Circular Linked Chain</a:t>
            </a:r>
          </a:p>
        </p:txBody>
      </p:sp>
      <p:sp>
        <p:nvSpPr>
          <p:cNvPr id="170" name="FIGURE 8-14 Various states of a two-part circular linked chain that represents a queue"/>
          <p:cNvSpPr txBox="1"/>
          <p:nvPr>
            <p:ph type="body" sz="quarter" idx="1"/>
          </p:nvPr>
        </p:nvSpPr>
        <p:spPr>
          <a:xfrm>
            <a:off x="457200" y="5831015"/>
            <a:ext cx="8513565" cy="581001"/>
          </a:xfrm>
          <a:prstGeom prst="rect">
            <a:avLst/>
          </a:prstGeom>
        </p:spPr>
        <p:txBody>
          <a:bodyPr/>
          <a:lstStyle>
            <a:lvl1pPr defTabSz="365760">
              <a:defRPr sz="1760"/>
            </a:lvl1pPr>
          </a:lstStyle>
          <a:p>
            <a:pPr/>
            <a:r>
              <a:t>FIGURE 8-14 Various states of a two-part circular linked chain that represents a queue</a:t>
            </a:r>
          </a:p>
        </p:txBody>
      </p:sp>
      <p:pic>
        <p:nvPicPr>
          <p:cNvPr id="171" name="A diagram illustrates 5 different states of a 2 part circular linked chain. When the queue is empty." descr="A diagram illustrates 5 different states of a 2 part circular linked chain. When the queue is empty.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9548" y="1208768"/>
            <a:ext cx="2326446" cy="1256282"/>
          </a:xfrm>
          <a:prstGeom prst="rect">
            <a:avLst/>
          </a:prstGeom>
          <a:ln w="12700">
            <a:miter lim="400000"/>
          </a:ln>
        </p:spPr>
      </p:pic>
      <p:pic>
        <p:nvPicPr>
          <p:cNvPr id="172" name="A diagram illustrates 5 different states of a 2 part circular linked chain. After enqueuing one entry." descr="A diagram illustrates 5 different states of a 2 part circular linked chain. After enqueuing one entry.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31718" y="1208768"/>
            <a:ext cx="2760439" cy="1401909"/>
          </a:xfrm>
          <a:prstGeom prst="rect">
            <a:avLst/>
          </a:prstGeom>
          <a:ln w="12700">
            <a:miter lim="400000"/>
          </a:ln>
        </p:spPr>
      </p:pic>
      <p:pic>
        <p:nvPicPr>
          <p:cNvPr id="173" name="A diagram illustrates 5 different states of a 2 part circular linked chain. After enqueuing three entries." descr="A diagram illustrates 5 different states of a 2 part circular linked chain. After enqueuing three entries.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706548" y="735096"/>
            <a:ext cx="3212803" cy="248022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4" name="A diagram illustrates 5 different states of a 2 part circular linked chain.After dequeuing the front entry." descr="A diagram illustrates 5 different states of a 2 part circular linked chain.After dequeuing the front entry.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06962" y="3490955"/>
            <a:ext cx="3804976" cy="234006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5" name="A diagram illustrates 5 different states of a 2 part circular linked chain. After enqueuing one more entry. " descr="A diagram illustrates 5 different states of a 2 part circular linked chain. After enqueuing one more entry. 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405255" y="3332975"/>
            <a:ext cx="3963821" cy="248022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Two-Part Circular Linked Chain</a:t>
            </a:r>
          </a:p>
        </p:txBody>
      </p:sp>
      <p:sp>
        <p:nvSpPr>
          <p:cNvPr id="178" name="Text Placeholder 2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420623">
              <a:defRPr sz="1656"/>
            </a:lvl1pPr>
          </a:lstStyle>
          <a:p>
            <a:pPr/>
            <a:r>
              <a:t>LISTING 8-3 An outline of a two-part circular linked implementation of the ADT queue</a:t>
            </a:r>
          </a:p>
        </p:txBody>
      </p:sp>
      <p:sp>
        <p:nvSpPr>
          <p:cNvPr id="179" name="/**  A class that implements the ADT queue by using…"/>
          <p:cNvSpPr txBox="1"/>
          <p:nvPr/>
        </p:nvSpPr>
        <p:spPr>
          <a:xfrm>
            <a:off x="155751" y="753263"/>
            <a:ext cx="8988250" cy="53514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344804">
              <a:tabLst>
                <a:tab pos="342900" algn="l"/>
              </a:tabLst>
              <a:defRPr sz="15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/**</a:t>
            </a:r>
            <a:r>
              <a:rPr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rPr>
              <a:t>  </a:t>
            </a:r>
            <a:r>
              <a:t>A class that implements the ADT queue by using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   a two-part circular chain of linked nodes.</a:t>
            </a:r>
            <a:r>
              <a:rPr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rPr>
              <a:t> </a:t>
            </a:r>
            <a:r>
              <a:t>*/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BA2DA2"/>
                </a:solidFill>
              </a:rPr>
              <a:t>public</a:t>
            </a:r>
            <a:r>
              <a:t> </a:t>
            </a:r>
            <a:r>
              <a:rPr>
                <a:solidFill>
                  <a:srgbClr val="BA2DA2"/>
                </a:solidFill>
              </a:rPr>
              <a:t>final</a:t>
            </a:r>
            <a:r>
              <a:t> </a:t>
            </a:r>
            <a:r>
              <a:rPr>
                <a:solidFill>
                  <a:srgbClr val="BA2DA2"/>
                </a:solidFill>
              </a:rPr>
              <a:t>class</a:t>
            </a:r>
            <a:r>
              <a:t> TwoPartCircularLinkedQueue&lt;T&gt; </a:t>
            </a:r>
            <a:r>
              <a:rPr>
                <a:solidFill>
                  <a:srgbClr val="BA2DA2"/>
                </a:solidFill>
              </a:rPr>
              <a:t>implements</a:t>
            </a:r>
            <a:r>
              <a:t> QueueInterface&lt;T&gt;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{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</a:t>
            </a:r>
            <a:r>
              <a:rPr>
                <a:solidFill>
                  <a:srgbClr val="BA2DA2"/>
                </a:solidFill>
              </a:rPr>
              <a:t>private</a:t>
            </a:r>
            <a:r>
              <a:rPr>
                <a:solidFill>
                  <a:srgbClr val="000000"/>
                </a:solidFill>
              </a:rPr>
              <a:t> Node queueNode; </a:t>
            </a:r>
            <a:r>
              <a:t>// References first node in queue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</a:t>
            </a:r>
            <a:r>
              <a:rPr>
                <a:solidFill>
                  <a:srgbClr val="BA2DA2"/>
                </a:solidFill>
              </a:rPr>
              <a:t>private</a:t>
            </a:r>
            <a:r>
              <a:rPr>
                <a:solidFill>
                  <a:srgbClr val="000000"/>
                </a:solidFill>
              </a:rPr>
              <a:t> Node freeNode;  </a:t>
            </a:r>
            <a:r>
              <a:t>// References node after back of queue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r>
              <a:rPr>
                <a:solidFill>
                  <a:srgbClr val="BA2DA2"/>
                </a:solidFill>
              </a:rPr>
              <a:t>public</a:t>
            </a:r>
            <a:r>
              <a:t> TwoPartCircularLinkedQueue()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   {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      freeNode = </a:t>
            </a:r>
            <a:r>
              <a:rPr>
                <a:solidFill>
                  <a:srgbClr val="BA2DA2"/>
                </a:solidFill>
              </a:rPr>
              <a:t>new</a:t>
            </a:r>
            <a:r>
              <a:t> Node(</a:t>
            </a:r>
            <a:r>
              <a:rPr>
                <a:solidFill>
                  <a:srgbClr val="BA2DA2"/>
                </a:solidFill>
              </a:rPr>
              <a:t>null</a:t>
            </a:r>
            <a:r>
              <a:t>, </a:t>
            </a:r>
            <a:r>
              <a:rPr>
                <a:solidFill>
                  <a:srgbClr val="BA2DA2"/>
                </a:solidFill>
              </a:rPr>
              <a:t>null</a:t>
            </a:r>
            <a:r>
              <a:t>);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      freeNode.setNextNode(freeNode);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      queueNode = freeNode;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} </a:t>
            </a:r>
            <a:r>
              <a:t>// end default constructor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+mj-lt"/>
                <a:ea typeface="+mj-ea"/>
                <a:cs typeface="+mj-cs"/>
                <a:sym typeface="Helvetica"/>
              </a:defRPr>
            </a:pPr>
          </a:p>
          <a:p>
            <a:pPr defTabSz="344804">
              <a:tabLst>
                <a:tab pos="342900" algn="l"/>
              </a:tabLst>
              <a:defRPr sz="15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</a:t>
            </a:r>
            <a:r>
              <a:t>//  &lt; Implementations of the queue operations go here. &gt;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</a:t>
            </a:r>
            <a:r>
              <a:t>//  . . .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+mj-lt"/>
                <a:ea typeface="+mj-ea"/>
                <a:cs typeface="+mj-cs"/>
                <a:sym typeface="Helvetica"/>
              </a:defRPr>
            </a:pPr>
          </a:p>
          <a:p>
            <a:pPr defTabSz="344804">
              <a:tabLst>
                <a:tab pos="342900" algn="l"/>
              </a:tabLst>
              <a:defRPr sz="1500">
                <a:solidFill>
                  <a:srgbClr val="BA2DA2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	</a:t>
            </a:r>
            <a:r>
              <a:t>private</a:t>
            </a:r>
            <a:r>
              <a:rPr>
                <a:solidFill>
                  <a:srgbClr val="000000"/>
                </a:solidFill>
              </a:rPr>
              <a:t> </a:t>
            </a:r>
            <a:r>
              <a:t>class</a:t>
            </a:r>
            <a:r>
              <a:rPr>
                <a:solidFill>
                  <a:srgbClr val="000000"/>
                </a:solidFill>
              </a:rPr>
              <a:t> Node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	{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lvl="3" indent="685800" defTabSz="344804">
              <a:tabLst>
                <a:tab pos="342900" algn="l"/>
              </a:tabLst>
              <a:defRPr sz="15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</a:t>
            </a:r>
            <a:r>
              <a:t>//  &lt; Implementation of the nine Node class god here. &gt;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	} </a:t>
            </a:r>
            <a:r>
              <a:t>// end Node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} </a:t>
            </a:r>
            <a:r>
              <a:t>// end TwoPartCircularLinkedQueue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Two-Part Circular Linked Chain</a:t>
            </a:r>
          </a:p>
        </p:txBody>
      </p:sp>
      <p:sp>
        <p:nvSpPr>
          <p:cNvPr id="182" name="FIGURE 8-15a A two-part circular chain that requires a new node for an addition to a queue"/>
          <p:cNvSpPr txBox="1"/>
          <p:nvPr>
            <p:ph type="body" sz="quarter" idx="1"/>
          </p:nvPr>
        </p:nvSpPr>
        <p:spPr>
          <a:xfrm>
            <a:off x="457200" y="5604201"/>
            <a:ext cx="8229600" cy="807815"/>
          </a:xfrm>
          <a:prstGeom prst="rect">
            <a:avLst/>
          </a:prstGeom>
        </p:spPr>
        <p:txBody>
          <a:bodyPr/>
          <a:lstStyle>
            <a:lvl1pPr defTabSz="448055">
              <a:defRPr sz="2156"/>
            </a:lvl1pPr>
          </a:lstStyle>
          <a:p>
            <a:pPr/>
            <a:r>
              <a:t>FIGURE 8-15a A two-part circular chain that requires a new node for an addition to a queue</a:t>
            </a:r>
          </a:p>
        </p:txBody>
      </p:sp>
      <p:pic>
        <p:nvPicPr>
          <p:cNvPr id="183" name="A diagram illustrates the addition of new node in the queue of a circular chain. Before addition." descr="A diagram illustrates the addition of new node in the queue of a circular chain. Before addition.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9435" y="1113764"/>
            <a:ext cx="3905109" cy="3789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A diagram illustrates the addition of new node in the queue of a circular chain. After addition of the node." descr="A diagram illustrates the addition of new node in the queue of a circular chain. After addition of the node.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676431" y="1113764"/>
            <a:ext cx="4010369" cy="37893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905255">
              <a:defRPr sz="4356"/>
            </a:lvl1pPr>
          </a:lstStyle>
          <a:p>
            <a:pPr/>
            <a:r>
              <a:t>Linked Implementation of a Queue</a:t>
            </a:r>
          </a:p>
        </p:txBody>
      </p:sp>
      <p:sp>
        <p:nvSpPr>
          <p:cNvPr id="54" name="Text Placeholder 2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530351">
              <a:defRPr sz="2088"/>
            </a:lvl1pPr>
          </a:lstStyle>
          <a:p>
            <a:pPr/>
            <a:r>
              <a:t>LISTING 8-1 An outline of a linked implementation of the ADT queue</a:t>
            </a:r>
          </a:p>
        </p:txBody>
      </p:sp>
      <p:sp>
        <p:nvSpPr>
          <p:cNvPr id="55" name="/** A class that implements a queue of objects by using…"/>
          <p:cNvSpPr txBox="1"/>
          <p:nvPr/>
        </p:nvSpPr>
        <p:spPr>
          <a:xfrm>
            <a:off x="443971" y="807814"/>
            <a:ext cx="8008961" cy="53514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344804">
              <a:tabLst>
                <a:tab pos="342900" algn="l"/>
              </a:tabLst>
              <a:defRPr sz="15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/**</a:t>
            </a:r>
            <a:r>
              <a:rPr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rPr>
              <a:t> </a:t>
            </a:r>
            <a:r>
              <a:t>A class that implements a queue of objects by using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   a chain of linked nodes that has both head and tail references.</a:t>
            </a:r>
            <a:r>
              <a:rPr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rPr>
              <a:t> </a:t>
            </a:r>
            <a:r>
              <a:t>*/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BA2DA2"/>
                </a:solidFill>
              </a:rPr>
              <a:t>public</a:t>
            </a:r>
            <a:r>
              <a:t> </a:t>
            </a:r>
            <a:r>
              <a:rPr>
                <a:solidFill>
                  <a:srgbClr val="BA2DA2"/>
                </a:solidFill>
              </a:rPr>
              <a:t>final</a:t>
            </a:r>
            <a:r>
              <a:t> </a:t>
            </a:r>
            <a:r>
              <a:rPr>
                <a:solidFill>
                  <a:srgbClr val="BA2DA2"/>
                </a:solidFill>
              </a:rPr>
              <a:t>class</a:t>
            </a:r>
            <a:r>
              <a:t> LinkedQueue&lt;T&gt; </a:t>
            </a:r>
            <a:r>
              <a:rPr>
                <a:solidFill>
                  <a:srgbClr val="BA2DA2"/>
                </a:solidFill>
              </a:rPr>
              <a:t>implements</a:t>
            </a:r>
            <a:r>
              <a:t> QueueInterface&lt;T&gt;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{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</a:t>
            </a:r>
            <a:r>
              <a:rPr>
                <a:solidFill>
                  <a:srgbClr val="BA2DA2"/>
                </a:solidFill>
              </a:rPr>
              <a:t>private</a:t>
            </a:r>
            <a:r>
              <a:rPr>
                <a:solidFill>
                  <a:srgbClr val="000000"/>
                </a:solidFill>
              </a:rPr>
              <a:t> Node firstNode; </a:t>
            </a:r>
            <a:r>
              <a:t>// References node at front of queue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</a:t>
            </a:r>
            <a:r>
              <a:rPr>
                <a:solidFill>
                  <a:srgbClr val="BA2DA2"/>
                </a:solidFill>
              </a:rPr>
              <a:t>private</a:t>
            </a:r>
            <a:r>
              <a:rPr>
                <a:solidFill>
                  <a:srgbClr val="000000"/>
                </a:solidFill>
              </a:rPr>
              <a:t> Node lastNode;  </a:t>
            </a:r>
            <a:r>
              <a:t>// References node at back of queue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  	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	</a:t>
            </a:r>
            <a:r>
              <a:rPr>
                <a:solidFill>
                  <a:srgbClr val="BA2DA2"/>
                </a:solidFill>
              </a:rPr>
              <a:t>public</a:t>
            </a:r>
            <a:r>
              <a:t> LinkedQueue()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	{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		firstNode = </a:t>
            </a:r>
            <a:r>
              <a:rPr>
                <a:solidFill>
                  <a:srgbClr val="BA2DA2"/>
                </a:solidFill>
              </a:rPr>
              <a:t>null</a:t>
            </a:r>
            <a:r>
              <a:t>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		lastNode = </a:t>
            </a:r>
            <a:r>
              <a:rPr>
                <a:solidFill>
                  <a:srgbClr val="BA2DA2"/>
                </a:solidFill>
              </a:rPr>
              <a:t>null</a:t>
            </a:r>
            <a:r>
              <a:t>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	} </a:t>
            </a:r>
            <a:r>
              <a:t>// end default constructor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+mj-lt"/>
                <a:ea typeface="+mj-ea"/>
                <a:cs typeface="+mj-cs"/>
                <a:sym typeface="Helvetica"/>
              </a:defRPr>
            </a:pPr>
          </a:p>
          <a:p>
            <a:pPr defTabSz="344804">
              <a:tabLst>
                <a:tab pos="342900" algn="l"/>
              </a:tabLst>
              <a:defRPr sz="15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//  &lt; Implementations of the queue operations go here. &gt;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//  . . .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+mj-lt"/>
                <a:ea typeface="+mj-ea"/>
                <a:cs typeface="+mj-cs"/>
                <a:sym typeface="Helvetica"/>
              </a:defRPr>
            </a:pPr>
          </a:p>
          <a:p>
            <a:pPr defTabSz="344804">
              <a:tabLst>
                <a:tab pos="342900" algn="l"/>
              </a:tabLst>
              <a:defRPr sz="1500">
                <a:solidFill>
                  <a:srgbClr val="BA2DA2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	</a:t>
            </a:r>
            <a:r>
              <a:t>private</a:t>
            </a:r>
            <a:r>
              <a:rPr>
                <a:solidFill>
                  <a:srgbClr val="000000"/>
                </a:solidFill>
              </a:rPr>
              <a:t> </a:t>
            </a:r>
            <a:r>
              <a:t>class</a:t>
            </a:r>
            <a:r>
              <a:rPr>
                <a:solidFill>
                  <a:srgbClr val="000000"/>
                </a:solidFill>
              </a:rPr>
              <a:t> Node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r>
              <a:t>	{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lvl="2" indent="457200" defTabSz="344804">
              <a:tabLst>
                <a:tab pos="342900" algn="l"/>
              </a:tabLst>
              <a:defRPr sz="15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//  &lt; Implementation of the inner class Node goes here. &gt;</a:t>
            </a:r>
          </a:p>
          <a:p>
            <a:pPr defTabSz="344804">
              <a:tabLst>
                <a:tab pos="342900" algn="l"/>
              </a:tabLst>
              <a:defRPr sz="1500">
                <a:latin typeface="Menlo"/>
                <a:ea typeface="Menlo"/>
                <a:cs typeface="Menlo"/>
                <a:sym typeface="Menlo"/>
              </a:defRPr>
            </a:pP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	} </a:t>
            </a:r>
            <a:r>
              <a:t>// end Node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5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} </a:t>
            </a:r>
            <a:r>
              <a:t>// end LinkedQueue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Two-Part Circular Linked Chain</a:t>
            </a:r>
          </a:p>
        </p:txBody>
      </p:sp>
      <p:sp>
        <p:nvSpPr>
          <p:cNvPr id="187" name="FIGURE 8-16 A two-part circular linked chain with nodes available for addition to a queue"/>
          <p:cNvSpPr txBox="1"/>
          <p:nvPr>
            <p:ph type="body" sz="quarter" idx="1"/>
          </p:nvPr>
        </p:nvSpPr>
        <p:spPr>
          <a:xfrm>
            <a:off x="457200" y="5604201"/>
            <a:ext cx="8420458" cy="807815"/>
          </a:xfrm>
          <a:prstGeom prst="rect">
            <a:avLst/>
          </a:prstGeom>
        </p:spPr>
        <p:txBody>
          <a:bodyPr/>
          <a:lstStyle>
            <a:lvl1pPr defTabSz="448055">
              <a:defRPr sz="2156"/>
            </a:lvl1pPr>
          </a:lstStyle>
          <a:p>
            <a:pPr/>
            <a:r>
              <a:t>FIGURE 8-16 A two-part circular linked chain with nodes available for addition to a queue</a:t>
            </a:r>
          </a:p>
        </p:txBody>
      </p:sp>
      <p:pic>
        <p:nvPicPr>
          <p:cNvPr id="188" name="A diagram illustrates the nodes available for addition to the queue in 3 sections. Initially." descr="A diagram illustrates the nodes available for addition to the queue in 3 sections. Initially.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9435" y="1511036"/>
            <a:ext cx="2139297" cy="3377839"/>
          </a:xfrm>
          <a:prstGeom prst="rect">
            <a:avLst/>
          </a:prstGeom>
          <a:ln w="12700">
            <a:miter lim="400000"/>
          </a:ln>
        </p:spPr>
      </p:pic>
      <p:pic>
        <p:nvPicPr>
          <p:cNvPr id="189" name="A diagram illustrates the nodes available for addition to the queue in 3 sections.&#10;After one addition to the queue" descr="A diagram illustrates the nodes available for addition to the queue in 3 sections.After one addition to the queu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946562" y="1511036"/>
            <a:ext cx="2314445" cy="3377839"/>
          </a:xfrm>
          <a:prstGeom prst="rect">
            <a:avLst/>
          </a:prstGeom>
          <a:ln w="12700">
            <a:miter lim="400000"/>
          </a:ln>
        </p:spPr>
      </p:pic>
      <p:pic>
        <p:nvPicPr>
          <p:cNvPr id="190" name="A diagram illustrates the nodes available for addition to the queue in 3 sections.After a second edition to the queue." descr="A diagram illustrates the nodes available for addition to the queue in 3 sections.After a second edition to the queue.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818837" y="1511036"/>
            <a:ext cx="3058821" cy="337783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Two-Part Circular Linked Chain</a:t>
            </a:r>
          </a:p>
        </p:txBody>
      </p:sp>
      <p:sp>
        <p:nvSpPr>
          <p:cNvPr id="193" name="Text Placeholder 2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667512">
              <a:defRPr sz="2628"/>
            </a:pPr>
            <a:r>
              <a:t>Implementation of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enqueue</a:t>
            </a:r>
            <a:r>
              <a:t> is an O(1) operation</a:t>
            </a:r>
          </a:p>
        </p:txBody>
      </p:sp>
      <p:sp>
        <p:nvSpPr>
          <p:cNvPr id="194" name="public void enqueue(T newEntry)…"/>
          <p:cNvSpPr txBox="1"/>
          <p:nvPr/>
        </p:nvSpPr>
        <p:spPr>
          <a:xfrm>
            <a:off x="249435" y="1363979"/>
            <a:ext cx="8700639" cy="413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BA2DA2"/>
                </a:solidFill>
              </a:rPr>
              <a:t>public</a:t>
            </a:r>
            <a:r>
              <a:t> </a:t>
            </a:r>
            <a:r>
              <a:rPr>
                <a:solidFill>
                  <a:srgbClr val="BA2DA2"/>
                </a:solidFill>
              </a:rPr>
              <a:t>void</a:t>
            </a:r>
            <a:r>
              <a:t> enqueue(T newEntry)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t>{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t>   freeNode.setData(newEntry);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latin typeface="+mj-lt"/>
                <a:ea typeface="+mj-ea"/>
                <a:cs typeface="+mj-cs"/>
                <a:sym typeface="Helvetica"/>
              </a:defRPr>
            </a:pPr>
          </a:p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r>
              <a:rPr>
                <a:solidFill>
                  <a:srgbClr val="BA2DA2"/>
                </a:solidFill>
              </a:rPr>
              <a:t>if</a:t>
            </a:r>
            <a:r>
              <a:t> (isNewNodeNeeded())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t>   {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   </a:t>
            </a:r>
            <a:r>
              <a:t>// Allocate a new node and insert it after the node that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   </a:t>
            </a:r>
            <a:r>
              <a:t>// freeNode references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t>      Node newNode = </a:t>
            </a:r>
            <a:r>
              <a:rPr>
                <a:solidFill>
                  <a:srgbClr val="BA2DA2"/>
                </a:solidFill>
              </a:rPr>
              <a:t>new</a:t>
            </a:r>
            <a:r>
              <a:t> Node(</a:t>
            </a:r>
            <a:r>
              <a:rPr>
                <a:solidFill>
                  <a:srgbClr val="BA2DA2"/>
                </a:solidFill>
              </a:rPr>
              <a:t>null</a:t>
            </a:r>
            <a:r>
              <a:t>, freeNode.getNextNode());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t>      freeNode.setNextNode(newNode);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} </a:t>
            </a:r>
            <a:r>
              <a:t>// end if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latin typeface="+mj-lt"/>
                <a:ea typeface="+mj-ea"/>
                <a:cs typeface="+mj-cs"/>
                <a:sym typeface="Helvetica"/>
              </a:defRPr>
            </a:pPr>
          </a:p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t>   freeNode = freeNode.getNextNode();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} </a:t>
            </a:r>
            <a:r>
              <a:t>// end enqueue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Two-Part Circular Linked Chain</a:t>
            </a:r>
          </a:p>
        </p:txBody>
      </p:sp>
      <p:sp>
        <p:nvSpPr>
          <p:cNvPr id="197" name="Text Placeholder 2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667512">
              <a:defRPr sz="2628"/>
            </a:pPr>
            <a:r>
              <a:t>Implementation of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getFront</a:t>
            </a:r>
            <a:r>
              <a:t> is an O(1) operation</a:t>
            </a:r>
          </a:p>
        </p:txBody>
      </p:sp>
      <p:sp>
        <p:nvSpPr>
          <p:cNvPr id="198" name="public T getFront()…"/>
          <p:cNvSpPr txBox="1"/>
          <p:nvPr/>
        </p:nvSpPr>
        <p:spPr>
          <a:xfrm>
            <a:off x="1873226" y="2200544"/>
            <a:ext cx="5397548" cy="2237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BA2DA2"/>
                </a:solidFill>
              </a:rPr>
              <a:t>public</a:t>
            </a:r>
            <a:r>
              <a:t> T getFront()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t>{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r>
              <a:rPr>
                <a:solidFill>
                  <a:srgbClr val="BA2DA2"/>
                </a:solidFill>
              </a:rPr>
              <a:t>if</a:t>
            </a:r>
            <a:r>
              <a:t> (isEmpty())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t>      </a:t>
            </a:r>
            <a:r>
              <a:rPr>
                <a:solidFill>
                  <a:srgbClr val="BA2DA2"/>
                </a:solidFill>
              </a:rPr>
              <a:t>throw</a:t>
            </a:r>
            <a:r>
              <a:t> </a:t>
            </a:r>
            <a:r>
              <a:rPr>
                <a:solidFill>
                  <a:srgbClr val="BA2DA2"/>
                </a:solidFill>
              </a:rPr>
              <a:t>new</a:t>
            </a:r>
            <a:r>
              <a:t> EmptyQueueException();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solidFill>
                  <a:srgbClr val="BA2DA2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</a:t>
            </a:r>
            <a:r>
              <a:t>else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t>      </a:t>
            </a:r>
            <a:r>
              <a:rPr>
                <a:solidFill>
                  <a:srgbClr val="BA2DA2"/>
                </a:solidFill>
              </a:rPr>
              <a:t>return</a:t>
            </a:r>
            <a:r>
              <a:t> queueNode.getData();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} </a:t>
            </a:r>
            <a:r>
              <a:t>// end getFront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Two-Part Circular Linked Chain</a:t>
            </a:r>
          </a:p>
        </p:txBody>
      </p:sp>
      <p:sp>
        <p:nvSpPr>
          <p:cNvPr id="201" name="Text Placeholder 2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667512">
              <a:defRPr sz="2628"/>
            </a:pPr>
            <a:r>
              <a:t>Implementation of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dequeue</a:t>
            </a:r>
            <a:r>
              <a:t> is an O(1) operation</a:t>
            </a:r>
          </a:p>
        </p:txBody>
      </p:sp>
      <p:sp>
        <p:nvSpPr>
          <p:cNvPr id="202" name="public T dequeue()…"/>
          <p:cNvSpPr txBox="1"/>
          <p:nvPr/>
        </p:nvSpPr>
        <p:spPr>
          <a:xfrm>
            <a:off x="359309" y="2037080"/>
            <a:ext cx="8425382" cy="278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BA2DA2"/>
                </a:solidFill>
              </a:rPr>
              <a:t>public</a:t>
            </a:r>
            <a:r>
              <a:t> T dequeue()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t>{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T front = getFront();  </a:t>
            </a:r>
            <a:r>
              <a:t>// Might throw EmptyQueueException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</a:t>
            </a:r>
            <a:r>
              <a:t>// Assertion: Queue is not empty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t>   queueNode.setData(</a:t>
            </a:r>
            <a:r>
              <a:rPr>
                <a:solidFill>
                  <a:srgbClr val="BA2DA2"/>
                </a:solidFill>
              </a:rPr>
              <a:t>null</a:t>
            </a:r>
            <a:r>
              <a:t>);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t>   queueNode = queueNode.getNextNode();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latin typeface="+mj-lt"/>
                <a:ea typeface="+mj-ea"/>
                <a:cs typeface="+mj-cs"/>
                <a:sym typeface="Helvetica"/>
              </a:defRPr>
            </a:pPr>
          </a:p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r>
              <a:rPr>
                <a:solidFill>
                  <a:srgbClr val="BA2DA2"/>
                </a:solidFill>
              </a:rPr>
              <a:t>return</a:t>
            </a:r>
            <a:r>
              <a:t> front;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} </a:t>
            </a:r>
            <a:r>
              <a:t>// end dequeue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Two-Part Circular Linked Chain</a:t>
            </a:r>
          </a:p>
        </p:txBody>
      </p:sp>
      <p:sp>
        <p:nvSpPr>
          <p:cNvPr id="205" name="Text Placeholder 2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667512">
              <a:defRPr sz="2628"/>
            </a:pPr>
            <a:r>
              <a:t>Methods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isEmpty</a:t>
            </a:r>
            <a:r>
              <a:t> an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isNewNodeNeeded</a:t>
            </a:r>
            <a:r>
              <a:t> </a:t>
            </a:r>
          </a:p>
        </p:txBody>
      </p:sp>
      <p:sp>
        <p:nvSpPr>
          <p:cNvPr id="206" name="public boolean isEmpty()…"/>
          <p:cNvSpPr txBox="1"/>
          <p:nvPr/>
        </p:nvSpPr>
        <p:spPr>
          <a:xfrm>
            <a:off x="1322711" y="1927495"/>
            <a:ext cx="6498578" cy="278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BA2DA2"/>
                </a:solidFill>
              </a:rPr>
              <a:t>public</a:t>
            </a:r>
            <a:r>
              <a:t> </a:t>
            </a:r>
            <a:r>
              <a:rPr>
                <a:solidFill>
                  <a:srgbClr val="BA2DA2"/>
                </a:solidFill>
              </a:rPr>
              <a:t>boolean</a:t>
            </a:r>
            <a:r>
              <a:t> isEmpty()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t>{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r>
              <a:rPr>
                <a:solidFill>
                  <a:srgbClr val="BA2DA2"/>
                </a:solidFill>
              </a:rPr>
              <a:t>return</a:t>
            </a:r>
            <a:r>
              <a:t> queueNode == freeNode;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} </a:t>
            </a:r>
            <a:r>
              <a:t>// end isEmpty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latin typeface="+mj-lt"/>
                <a:ea typeface="+mj-ea"/>
                <a:cs typeface="+mj-cs"/>
                <a:sym typeface="Helvetica"/>
              </a:defRPr>
            </a:pPr>
          </a:p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BA2DA2"/>
                </a:solidFill>
              </a:rPr>
              <a:t>private</a:t>
            </a:r>
            <a:r>
              <a:t> </a:t>
            </a:r>
            <a:r>
              <a:rPr>
                <a:solidFill>
                  <a:srgbClr val="BA2DA2"/>
                </a:solidFill>
              </a:rPr>
              <a:t>boolean</a:t>
            </a:r>
            <a:r>
              <a:t> isNewNodeNeeded()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t>{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r>
              <a:rPr>
                <a:solidFill>
                  <a:srgbClr val="BA2DA2"/>
                </a:solidFill>
              </a:rPr>
              <a:t>return</a:t>
            </a:r>
            <a:r>
              <a:t> queueNode == freeNode.getNextNode();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} </a:t>
            </a:r>
            <a:r>
              <a:t>// end isNewNodeNeeded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649223">
              <a:defRPr sz="3124"/>
            </a:pPr>
            <a:r>
              <a:t>Java Class Library: The Class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AbstractQueue</a:t>
            </a:r>
          </a:p>
        </p:txBody>
      </p:sp>
      <p:sp>
        <p:nvSpPr>
          <p:cNvPr id="209" name="Text Placeholder 2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749808">
              <a:defRPr sz="2952"/>
            </a:lvl1pPr>
          </a:lstStyle>
          <a:p>
            <a:pPr/>
            <a:r>
              <a:t>Methods in this interface</a:t>
            </a:r>
          </a:p>
        </p:txBody>
      </p:sp>
      <p:sp>
        <p:nvSpPr>
          <p:cNvPr id="210" name="public boolean add(T newEntry)…"/>
          <p:cNvSpPr txBox="1"/>
          <p:nvPr/>
        </p:nvSpPr>
        <p:spPr>
          <a:xfrm>
            <a:off x="1705128" y="1704816"/>
            <a:ext cx="5409098" cy="34483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marL="381634" marR="2747645" defTabSz="457200">
              <a:lnSpc>
                <a:spcPct val="108750"/>
              </a:lnSpc>
              <a:spcBef>
                <a:spcPts val="300"/>
              </a:spcBef>
              <a:defRPr sz="1900">
                <a:solidFill>
                  <a:srgbClr val="2F2A2B"/>
                </a:solidFill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b="1"/>
              <a:t>public boolean </a:t>
            </a:r>
            <a:r>
              <a:t>add(T newEntry) </a:t>
            </a:r>
          </a:p>
          <a:p>
            <a:pPr marL="381634" marR="2747645" defTabSz="457200">
              <a:lnSpc>
                <a:spcPct val="108750"/>
              </a:lnSpc>
              <a:spcBef>
                <a:spcPts val="300"/>
              </a:spcBef>
              <a:defRPr sz="1900">
                <a:solidFill>
                  <a:srgbClr val="2F2A2B"/>
                </a:solidFill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b="1"/>
              <a:t>public boolean </a:t>
            </a:r>
            <a:r>
              <a:t>offer(T newEntry) </a:t>
            </a:r>
          </a:p>
          <a:p>
            <a:pPr marL="381634" marR="2747645" defTabSz="457200">
              <a:lnSpc>
                <a:spcPct val="108750"/>
              </a:lnSpc>
              <a:spcBef>
                <a:spcPts val="300"/>
              </a:spcBef>
              <a:defRPr sz="1900">
                <a:solidFill>
                  <a:srgbClr val="2F2A2B"/>
                </a:solidFill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b="1"/>
              <a:t>public </a:t>
            </a:r>
            <a:r>
              <a:t>T remove()</a:t>
            </a:r>
            <a:endParaRPr>
              <a:solidFill>
                <a:srgbClr val="000000"/>
              </a:solidFill>
            </a:endParaRPr>
          </a:p>
          <a:p>
            <a:pPr marL="381634" marR="3725545" defTabSz="457200">
              <a:lnSpc>
                <a:spcPct val="108750"/>
              </a:lnSpc>
              <a:spcBef>
                <a:spcPts val="300"/>
              </a:spcBef>
              <a:defRPr sz="1900">
                <a:solidFill>
                  <a:srgbClr val="2F2A2B"/>
                </a:solidFill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b="1"/>
              <a:t>public </a:t>
            </a:r>
            <a:r>
              <a:t>T poll() </a:t>
            </a:r>
          </a:p>
          <a:p>
            <a:pPr marL="381634" marR="3725545" defTabSz="457200">
              <a:lnSpc>
                <a:spcPct val="108750"/>
              </a:lnSpc>
              <a:spcBef>
                <a:spcPts val="300"/>
              </a:spcBef>
              <a:defRPr sz="1900">
                <a:solidFill>
                  <a:srgbClr val="2F2A2B"/>
                </a:solidFill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b="1"/>
              <a:t>public </a:t>
            </a:r>
            <a:r>
              <a:t>T element() </a:t>
            </a:r>
          </a:p>
          <a:p>
            <a:pPr marL="381634" marR="3725545" defTabSz="457200">
              <a:lnSpc>
                <a:spcPct val="108750"/>
              </a:lnSpc>
              <a:spcBef>
                <a:spcPts val="300"/>
              </a:spcBef>
              <a:defRPr sz="1900">
                <a:solidFill>
                  <a:srgbClr val="2F2A2B"/>
                </a:solidFill>
                <a:latin typeface="Courier New"/>
                <a:ea typeface="Courier New"/>
                <a:cs typeface="Courier New"/>
                <a:sym typeface="Courier New"/>
              </a:defRPr>
            </a:pPr>
            <a:r>
              <a:rPr b="1"/>
              <a:t>public </a:t>
            </a:r>
            <a:r>
              <a:t>T peek()</a:t>
            </a:r>
            <a:endParaRPr>
              <a:solidFill>
                <a:srgbClr val="000000"/>
              </a:solidFill>
            </a:endParaRPr>
          </a:p>
          <a:p>
            <a:pPr marL="381634" marR="3404870" defTabSz="457200">
              <a:lnSpc>
                <a:spcPct val="108750"/>
              </a:lnSpc>
              <a:spcBef>
                <a:spcPts val="300"/>
              </a:spcBef>
              <a:defRPr b="1" sz="1900">
                <a:solidFill>
                  <a:srgbClr val="2F2A2B"/>
                </a:solidFill>
                <a:latin typeface="Courier New"/>
                <a:ea typeface="Courier New"/>
                <a:cs typeface="Courier New"/>
                <a:sym typeface="Courier New"/>
              </a:defRPr>
            </a:pPr>
            <a:r>
              <a:t>public boolean </a:t>
            </a:r>
            <a:r>
              <a:rPr b="0"/>
              <a:t>isEmpty() </a:t>
            </a:r>
            <a:endParaRPr b="0"/>
          </a:p>
          <a:p>
            <a:pPr marL="381634" marR="3404870" defTabSz="457200">
              <a:lnSpc>
                <a:spcPct val="108750"/>
              </a:lnSpc>
              <a:spcBef>
                <a:spcPts val="300"/>
              </a:spcBef>
              <a:defRPr b="1" sz="1900">
                <a:solidFill>
                  <a:srgbClr val="2F2A2B"/>
                </a:solidFill>
                <a:latin typeface="Courier New"/>
                <a:ea typeface="Courier New"/>
                <a:cs typeface="Courier New"/>
                <a:sym typeface="Courier New"/>
              </a:defRPr>
            </a:pPr>
            <a:r>
              <a:t>public void </a:t>
            </a:r>
            <a:r>
              <a:rPr b="0"/>
              <a:t>clear() </a:t>
            </a:r>
            <a:endParaRPr b="0"/>
          </a:p>
          <a:p>
            <a:pPr marL="381634" marR="3404870" defTabSz="457200">
              <a:lnSpc>
                <a:spcPct val="108750"/>
              </a:lnSpc>
              <a:spcBef>
                <a:spcPts val="300"/>
              </a:spcBef>
              <a:defRPr b="1" sz="1900">
                <a:solidFill>
                  <a:srgbClr val="2F2A2B"/>
                </a:solidFill>
                <a:latin typeface="Courier New"/>
                <a:ea typeface="Courier New"/>
                <a:cs typeface="Courier New"/>
                <a:sym typeface="Courier New"/>
              </a:defRPr>
            </a:pPr>
            <a:r>
              <a:t>public int </a:t>
            </a:r>
            <a:r>
              <a:rPr b="0"/>
              <a:t>size()</a:t>
            </a:r>
            <a:endParaRPr b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740663">
              <a:defRPr sz="3564"/>
            </a:lvl1pPr>
          </a:lstStyle>
          <a:p>
            <a:pPr/>
            <a:r>
              <a:t>Doubly Linked Implementation of a Deque</a:t>
            </a:r>
          </a:p>
        </p:txBody>
      </p:sp>
      <p:sp>
        <p:nvSpPr>
          <p:cNvPr id="213" name="FIGURE 8-17 A doubly linked chain with head and tail references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466344">
              <a:defRPr sz="2243"/>
            </a:lvl1pPr>
          </a:lstStyle>
          <a:p>
            <a:pPr/>
            <a:r>
              <a:t>FIGURE 8-17 A doubly linked chain with head and tail references</a:t>
            </a:r>
          </a:p>
        </p:txBody>
      </p:sp>
      <p:pic>
        <p:nvPicPr>
          <p:cNvPr id="214" name="An illustration represents a doubly linked chain comprising of a series of nodes with pointers pointing to the next node and the previous node.&#10;&#10;Picture 1" descr="An illustration represents a doubly linked chain comprising of a series of nodes with pointers pointing to the next node and the previous node.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1000" y="2947416"/>
            <a:ext cx="8382000" cy="94597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Title 1"/>
          <p:cNvSpPr txBox="1"/>
          <p:nvPr>
            <p:ph type="title"/>
          </p:nvPr>
        </p:nvSpPr>
        <p:spPr>
          <a:xfrm>
            <a:off x="249435" y="-152401"/>
            <a:ext cx="8513565" cy="807816"/>
          </a:xfrm>
          <a:prstGeom prst="rect">
            <a:avLst/>
          </a:prstGeom>
        </p:spPr>
        <p:txBody>
          <a:bodyPr/>
          <a:lstStyle>
            <a:lvl1pPr defTabSz="731520">
              <a:defRPr sz="3520"/>
            </a:lvl1pPr>
          </a:lstStyle>
          <a:p>
            <a:pPr/>
            <a:r>
              <a:t>Doubly Linked  Implementation of a Deque</a:t>
            </a:r>
          </a:p>
        </p:txBody>
      </p:sp>
      <p:sp>
        <p:nvSpPr>
          <p:cNvPr id="217" name="Text Placeholder 2"/>
          <p:cNvSpPr txBox="1"/>
          <p:nvPr>
            <p:ph type="body" sz="quarter" idx="1"/>
          </p:nvPr>
        </p:nvSpPr>
        <p:spPr>
          <a:xfrm>
            <a:off x="391417" y="5937608"/>
            <a:ext cx="8229601" cy="581001"/>
          </a:xfrm>
          <a:prstGeom prst="rect">
            <a:avLst/>
          </a:prstGeom>
        </p:spPr>
        <p:txBody>
          <a:bodyPr/>
          <a:lstStyle>
            <a:lvl1pPr defTabSz="530351">
              <a:defRPr sz="2088"/>
            </a:lvl1pPr>
          </a:lstStyle>
          <a:p>
            <a:pPr/>
            <a:r>
              <a:t>LISTING 8-4 An outline of a linked implementation of the ADT deque</a:t>
            </a:r>
          </a:p>
        </p:txBody>
      </p:sp>
      <p:sp>
        <p:nvSpPr>
          <p:cNvPr id="218" name="/**  A class that implements the a deque of objects by using…"/>
          <p:cNvSpPr txBox="1"/>
          <p:nvPr/>
        </p:nvSpPr>
        <p:spPr>
          <a:xfrm>
            <a:off x="457200" y="525874"/>
            <a:ext cx="8824154" cy="58074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344804">
              <a:tabLst>
                <a:tab pos="342900" algn="l"/>
              </a:tabLst>
              <a:defRPr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/**  A class that implements the a deque of objects by using 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   a chain of doubly linked nodes.</a:t>
            </a:r>
            <a:r>
              <a:rPr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rPr>
              <a:t> </a:t>
            </a:r>
            <a:r>
              <a:t>*/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BA2DA2"/>
                </a:solidFill>
              </a:rPr>
              <a:t>public</a:t>
            </a:r>
            <a:r>
              <a:t> </a:t>
            </a:r>
            <a:r>
              <a:rPr>
                <a:solidFill>
                  <a:srgbClr val="BA2DA2"/>
                </a:solidFill>
              </a:rPr>
              <a:t>final</a:t>
            </a:r>
            <a:r>
              <a:t> </a:t>
            </a:r>
            <a:r>
              <a:rPr>
                <a:solidFill>
                  <a:srgbClr val="BA2DA2"/>
                </a:solidFill>
              </a:rPr>
              <a:t>class</a:t>
            </a:r>
            <a:r>
              <a:t> LinkedDeque&lt;T&gt; </a:t>
            </a:r>
            <a:r>
              <a:rPr>
                <a:solidFill>
                  <a:srgbClr val="BA2DA2"/>
                </a:solidFill>
              </a:rPr>
              <a:t>implements</a:t>
            </a:r>
            <a:r>
              <a:t> DequeInterface&lt;T&gt;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{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</a:t>
            </a:r>
            <a:r>
              <a:rPr>
                <a:solidFill>
                  <a:srgbClr val="BA2DA2"/>
                </a:solidFill>
              </a:rPr>
              <a:t>private</a:t>
            </a:r>
            <a:r>
              <a:rPr>
                <a:solidFill>
                  <a:srgbClr val="000000"/>
                </a:solidFill>
              </a:rPr>
              <a:t> DLNode firstNode; </a:t>
            </a:r>
            <a:r>
              <a:t>// References node at front of deque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</a:t>
            </a:r>
            <a:r>
              <a:rPr>
                <a:solidFill>
                  <a:srgbClr val="BA2DA2"/>
                </a:solidFill>
              </a:rPr>
              <a:t>private</a:t>
            </a:r>
            <a:r>
              <a:rPr>
                <a:solidFill>
                  <a:srgbClr val="000000"/>
                </a:solidFill>
              </a:rPr>
              <a:t> DLNode lastNode;  </a:t>
            </a:r>
            <a:r>
              <a:t>// References node at back of deque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	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	</a:t>
            </a:r>
            <a:r>
              <a:rPr>
                <a:solidFill>
                  <a:srgbClr val="BA2DA2"/>
                </a:solidFill>
              </a:rPr>
              <a:t>public</a:t>
            </a:r>
            <a:r>
              <a:t> LinkedDeque()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	{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		firstNode = </a:t>
            </a:r>
            <a:r>
              <a:rPr>
                <a:solidFill>
                  <a:srgbClr val="BA2DA2"/>
                </a:solidFill>
              </a:rPr>
              <a:t>null</a:t>
            </a:r>
            <a:r>
              <a:t>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		lastNode = </a:t>
            </a:r>
            <a:r>
              <a:rPr>
                <a:solidFill>
                  <a:srgbClr val="BA2DA2"/>
                </a:solidFill>
              </a:rPr>
              <a:t>null</a:t>
            </a:r>
            <a:r>
              <a:t>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	} </a:t>
            </a:r>
            <a:r>
              <a:t>// end default constructor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//  &lt; Implementations of the deque operations go here. &gt;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//  . . .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solidFill>
                  <a:srgbClr val="BA2DA2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</a:t>
            </a:r>
            <a:r>
              <a:t>private</a:t>
            </a:r>
            <a:r>
              <a:rPr>
                <a:solidFill>
                  <a:srgbClr val="000000"/>
                </a:solidFill>
              </a:rPr>
              <a:t> </a:t>
            </a:r>
            <a:r>
              <a:t>class</a:t>
            </a:r>
            <a:r>
              <a:rPr>
                <a:solidFill>
                  <a:srgbClr val="000000"/>
                </a:solidFill>
              </a:rPr>
              <a:t> DLNode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{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		</a:t>
            </a:r>
            <a:r>
              <a:rPr>
                <a:solidFill>
                  <a:srgbClr val="BA2DA2"/>
                </a:solidFill>
              </a:rPr>
              <a:t>private</a:t>
            </a:r>
            <a:r>
              <a:t> T      data;  	 </a:t>
            </a:r>
            <a:r>
              <a:rPr>
                <a:solidFill>
                  <a:srgbClr val="008400"/>
                </a:solidFill>
              </a:rPr>
              <a:t>// Deque entry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		</a:t>
            </a:r>
            <a:r>
              <a:rPr>
                <a:solidFill>
                  <a:srgbClr val="BA2DA2"/>
                </a:solidFill>
              </a:rPr>
              <a:t>private</a:t>
            </a:r>
            <a:r>
              <a:rPr>
                <a:solidFill>
                  <a:srgbClr val="000000"/>
                </a:solidFill>
              </a:rPr>
              <a:t> DLNode next;  	 </a:t>
            </a:r>
            <a:r>
              <a:t>// Link to next node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		</a:t>
            </a:r>
            <a:r>
              <a:rPr>
                <a:solidFill>
                  <a:srgbClr val="BA2DA2"/>
                </a:solidFill>
              </a:rPr>
              <a:t>private</a:t>
            </a:r>
            <a:r>
              <a:rPr>
                <a:solidFill>
                  <a:srgbClr val="000000"/>
                </a:solidFill>
              </a:rPr>
              <a:t> DLNode previous; </a:t>
            </a:r>
            <a:r>
              <a:t>// Link to previous node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 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//    &lt; Constructors and the methods getData, setData, getNextNode, setNextNode, 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//      getPreviousNode, and setPreviousNode are here. &gt;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//    . . .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  } // end DLNode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} </a:t>
            </a:r>
            <a:r>
              <a:t>// end LinkedDeque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731520">
              <a:defRPr sz="3520"/>
            </a:lvl1pPr>
          </a:lstStyle>
          <a:p>
            <a:pPr/>
            <a:r>
              <a:t>Doubly Linked  Implementation of a Deque</a:t>
            </a:r>
          </a:p>
        </p:txBody>
      </p:sp>
      <p:sp>
        <p:nvSpPr>
          <p:cNvPr id="221" name="FIGURE 8-18 Adding to the back of a nonempty deque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557784">
              <a:defRPr sz="2684"/>
            </a:lvl1pPr>
          </a:lstStyle>
          <a:p>
            <a:pPr/>
            <a:r>
              <a:t>FIGURE 8-18 Adding to the back of a nonempty deque</a:t>
            </a:r>
          </a:p>
        </p:txBody>
      </p:sp>
      <p:pic>
        <p:nvPicPr>
          <p:cNvPr id="222" name="A diagram illustrates the addition of a new node at the back of a nonempty dequeue in 2 sections.  After the new node is allocated." descr="A diagram illustrates the addition of a new node at the back of a nonempty dequeue in 2 sections.  After the new node is allocated.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13607" y="799050"/>
            <a:ext cx="6755022" cy="2243632"/>
          </a:xfrm>
          <a:prstGeom prst="rect">
            <a:avLst/>
          </a:prstGeom>
          <a:ln w="12700">
            <a:miter lim="400000"/>
          </a:ln>
        </p:spPr>
      </p:pic>
      <p:pic>
        <p:nvPicPr>
          <p:cNvPr id="223" name="A diagram illustrates the addition of a new node at the back of a nonempty dequeue in 2 sections.  After the new node is allocated." descr="A diagram illustrates the addition of a new node at the back of a nonempty dequeue in 2 sections.  After the new node is allocated.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88955" y="3570055"/>
            <a:ext cx="7204327" cy="224363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740663">
              <a:defRPr sz="3564"/>
            </a:lvl1pPr>
          </a:lstStyle>
          <a:p>
            <a:pPr/>
            <a:r>
              <a:t>Doubly Linked Implementation of a Deque</a:t>
            </a:r>
          </a:p>
        </p:txBody>
      </p:sp>
      <p:sp>
        <p:nvSpPr>
          <p:cNvPr id="226" name="Text Placeholder 2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530351">
              <a:defRPr sz="2088"/>
            </a:lvl1pPr>
          </a:lstStyle>
          <a:p>
            <a:pPr/>
            <a:r>
              <a:t>LISTING 8-4 An outline of a linked implementation of the ADT deque</a:t>
            </a:r>
          </a:p>
        </p:txBody>
      </p:sp>
      <p:sp>
        <p:nvSpPr>
          <p:cNvPr id="227" name="public void addToBack(T newEntry)…"/>
          <p:cNvSpPr txBox="1"/>
          <p:nvPr/>
        </p:nvSpPr>
        <p:spPr>
          <a:xfrm>
            <a:off x="750504" y="1660794"/>
            <a:ext cx="8012496" cy="3317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BA2DA2"/>
                </a:solidFill>
              </a:rPr>
              <a:t>public</a:t>
            </a:r>
            <a:r>
              <a:t> </a:t>
            </a:r>
            <a:r>
              <a:rPr>
                <a:solidFill>
                  <a:srgbClr val="BA2DA2"/>
                </a:solidFill>
              </a:rPr>
              <a:t>void</a:t>
            </a:r>
            <a:r>
              <a:t> addToBack(T newEntry)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t>{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t>   DLNode newNode = </a:t>
            </a:r>
            <a:r>
              <a:rPr>
                <a:solidFill>
                  <a:srgbClr val="BA2DA2"/>
                </a:solidFill>
              </a:rPr>
              <a:t>new</a:t>
            </a:r>
            <a:r>
              <a:t> DLNode(lastNode, newEntry, </a:t>
            </a:r>
            <a:r>
              <a:rPr>
                <a:solidFill>
                  <a:srgbClr val="BA2DA2"/>
                </a:solidFill>
              </a:rPr>
              <a:t>null</a:t>
            </a:r>
            <a:r>
              <a:t>);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latin typeface="+mj-lt"/>
                <a:ea typeface="+mj-ea"/>
                <a:cs typeface="+mj-cs"/>
                <a:sym typeface="Helvetica"/>
              </a:defRPr>
            </a:pPr>
          </a:p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r>
              <a:rPr>
                <a:solidFill>
                  <a:srgbClr val="BA2DA2"/>
                </a:solidFill>
              </a:rPr>
              <a:t>if</a:t>
            </a:r>
            <a:r>
              <a:t> (isEmpty())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t>      firstNode = newNode;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solidFill>
                  <a:srgbClr val="BA2DA2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</a:t>
            </a:r>
            <a:r>
              <a:t>else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t>      lastNode.setNextNode(newNode);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t>    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t>   lastNode = newNode;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} </a:t>
            </a:r>
            <a:r>
              <a:t>// end addToBack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905255">
              <a:defRPr sz="4356"/>
            </a:lvl1pPr>
          </a:lstStyle>
          <a:p>
            <a:pPr/>
            <a:r>
              <a:t>Linked Implementation of a Queue</a:t>
            </a:r>
          </a:p>
        </p:txBody>
      </p:sp>
      <p:sp>
        <p:nvSpPr>
          <p:cNvPr id="58" name="FIGURE 8-2 Before and after adding a new node to an empty chain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457200">
              <a:defRPr sz="2200"/>
            </a:lvl1pPr>
          </a:lstStyle>
          <a:p>
            <a:pPr/>
            <a:r>
              <a:t>FIGURE 8-2 Before and after adding a new node to an empty chain</a:t>
            </a:r>
          </a:p>
        </p:txBody>
      </p:sp>
      <p:pic>
        <p:nvPicPr>
          <p:cNvPr id="59" name="A diagram represents node before adding to an empty chain.&#10;&#10;Picture 2" descr="A diagram represents node before adding to an empty chain.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2371" y="980326"/>
            <a:ext cx="4165424" cy="2448674"/>
          </a:xfrm>
          <a:prstGeom prst="rect">
            <a:avLst/>
          </a:prstGeom>
          <a:ln w="12700">
            <a:miter lim="400000"/>
          </a:ln>
        </p:spPr>
      </p:pic>
      <p:pic>
        <p:nvPicPr>
          <p:cNvPr id="60" name="A diagram represents node after adding to an empty chain.&#10;&#10;Picture 2" descr="A diagram represents node after adding to an empty chain.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797148" y="3881358"/>
            <a:ext cx="4507999" cy="14973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57784">
              <a:defRPr sz="2684"/>
            </a:lvl1pPr>
          </a:lstStyle>
          <a:p>
            <a:pPr/>
            <a:r>
              <a:t>FIGURE 8-19a Adding to the front of a nonempty deque</a:t>
            </a:r>
          </a:p>
        </p:txBody>
      </p:sp>
      <p:sp>
        <p:nvSpPr>
          <p:cNvPr id="230" name="FIGURE 8-19 Adding to the front of a nonempty deque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557784">
              <a:defRPr sz="2684"/>
            </a:lvl1pPr>
          </a:lstStyle>
          <a:p>
            <a:pPr/>
            <a:r>
              <a:t>FIGURE 8-19 Adding to the front of a nonempty deque</a:t>
            </a:r>
          </a:p>
        </p:txBody>
      </p:sp>
      <p:pic>
        <p:nvPicPr>
          <p:cNvPr id="231" name="A diagram illustrates the addition of a new node at the front of a nonempty dequeue in 2 sections. After the new node is allocated." descr="A diagram illustrates the addition of a new node at the front of a nonempty dequeue in 2 sections. After the new node is allocated.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1000" y="931578"/>
            <a:ext cx="8382000" cy="2155372"/>
          </a:xfrm>
          <a:prstGeom prst="rect">
            <a:avLst/>
          </a:prstGeom>
          <a:ln w="12700">
            <a:miter lim="400000"/>
          </a:ln>
        </p:spPr>
      </p:pic>
      <p:pic>
        <p:nvPicPr>
          <p:cNvPr id="232" name="A diagram illustrates the addition of a new node at the front of a nonempty dequeue in 2 sections. After the new node is added." descr="A diagram illustrates the addition of a new node at the front of a nonempty dequeue in 2 sections. After the new node is added.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88282" y="3429000"/>
            <a:ext cx="8367436" cy="217553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740663">
              <a:defRPr sz="3564"/>
            </a:lvl1pPr>
          </a:lstStyle>
          <a:p>
            <a:pPr/>
            <a:r>
              <a:t>Doubly Linked Implementation of a Deque</a:t>
            </a:r>
          </a:p>
        </p:txBody>
      </p:sp>
      <p:sp>
        <p:nvSpPr>
          <p:cNvPr id="235" name="Text Placeholder 2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667512">
              <a:defRPr sz="2628"/>
            </a:pPr>
            <a:r>
              <a:t>Implementation of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addToFront</a:t>
            </a:r>
            <a:r>
              <a:t>, an O(1) operation.</a:t>
            </a:r>
          </a:p>
        </p:txBody>
      </p:sp>
      <p:sp>
        <p:nvSpPr>
          <p:cNvPr id="236" name="public void addToFront(T newEntry)…"/>
          <p:cNvSpPr txBox="1"/>
          <p:nvPr/>
        </p:nvSpPr>
        <p:spPr>
          <a:xfrm>
            <a:off x="496938" y="1770379"/>
            <a:ext cx="8150124" cy="3317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BA2DA2"/>
                </a:solidFill>
              </a:rPr>
              <a:t>public</a:t>
            </a:r>
            <a:r>
              <a:t> </a:t>
            </a:r>
            <a:r>
              <a:rPr>
                <a:solidFill>
                  <a:srgbClr val="BA2DA2"/>
                </a:solidFill>
              </a:rPr>
              <a:t>void</a:t>
            </a:r>
            <a:r>
              <a:t> addToFront(T newEntry)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t>{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t>   DLNode newNode = </a:t>
            </a:r>
            <a:r>
              <a:rPr>
                <a:solidFill>
                  <a:srgbClr val="BA2DA2"/>
                </a:solidFill>
              </a:rPr>
              <a:t>new</a:t>
            </a:r>
            <a:r>
              <a:t> DLNode(</a:t>
            </a:r>
            <a:r>
              <a:rPr>
                <a:solidFill>
                  <a:srgbClr val="BA2DA2"/>
                </a:solidFill>
              </a:rPr>
              <a:t>null</a:t>
            </a:r>
            <a:r>
              <a:t>, newEntry, firstNode);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latin typeface="+mj-lt"/>
                <a:ea typeface="+mj-ea"/>
                <a:cs typeface="+mj-cs"/>
                <a:sym typeface="Helvetica"/>
              </a:defRPr>
            </a:pPr>
          </a:p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r>
              <a:rPr>
                <a:solidFill>
                  <a:srgbClr val="BA2DA2"/>
                </a:solidFill>
              </a:rPr>
              <a:t>if</a:t>
            </a:r>
            <a:r>
              <a:t> (isEmpty())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t>      lastNode = newNode;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solidFill>
                  <a:srgbClr val="BA2DA2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</a:t>
            </a:r>
            <a:r>
              <a:t>else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t>      firstNode.setPreviousNode(newNode);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t>    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t>   firstNode = newNode;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} </a:t>
            </a:r>
            <a:r>
              <a:t>// end addToFront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731520">
              <a:defRPr sz="3520"/>
            </a:lvl1pPr>
          </a:lstStyle>
          <a:p>
            <a:pPr/>
            <a:r>
              <a:t>Doubly Linked  Implementation of a Deque</a:t>
            </a:r>
          </a:p>
        </p:txBody>
      </p:sp>
      <p:sp>
        <p:nvSpPr>
          <p:cNvPr id="239" name="FIGURE 8-20 Removing the front of a deque containing at least two entries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402336">
              <a:defRPr sz="1936"/>
            </a:lvl1pPr>
          </a:lstStyle>
          <a:p>
            <a:pPr/>
            <a:r>
              <a:t>FIGURE 8-20 Removing the front of a deque containing at least two entries</a:t>
            </a:r>
          </a:p>
        </p:txBody>
      </p:sp>
      <p:pic>
        <p:nvPicPr>
          <p:cNvPr id="240" name="A diagram represents the removal of a node from a doubly linked list in 2 sections. A sequel containing two entries." descr="A diagram represents the removal of a node from a doubly linked list in 2 sections. A sequel containing two entries.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5549" y="807814"/>
            <a:ext cx="7712902" cy="2550767"/>
          </a:xfrm>
          <a:prstGeom prst="rect">
            <a:avLst/>
          </a:prstGeom>
          <a:ln w="12700">
            <a:miter lim="400000"/>
          </a:ln>
        </p:spPr>
      </p:pic>
      <p:pic>
        <p:nvPicPr>
          <p:cNvPr id="241" name="A diagram represents the removal of a node from a doubly linked list in 2 sections. After removing the first node and returning a reference to its data." descr="A diagram represents the removal of a node from a doubly linked list in 2 sections. After removing the first node and returning a reference to its data.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42308" y="3429000"/>
            <a:ext cx="6725183" cy="255076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740663">
              <a:defRPr sz="3564"/>
            </a:lvl1pPr>
          </a:lstStyle>
          <a:p>
            <a:pPr/>
            <a:r>
              <a:t>Doubly Linked Implementation of a Deque</a:t>
            </a:r>
          </a:p>
        </p:txBody>
      </p:sp>
      <p:sp>
        <p:nvSpPr>
          <p:cNvPr id="244" name="Text Placeholder 2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667512">
              <a:defRPr sz="2628"/>
            </a:pPr>
            <a:r>
              <a:t>Implementation of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removeFront</a:t>
            </a:r>
            <a:r>
              <a:t>.</a:t>
            </a:r>
          </a:p>
        </p:txBody>
      </p:sp>
      <p:sp>
        <p:nvSpPr>
          <p:cNvPr id="245" name="public T removeFront()…"/>
          <p:cNvSpPr txBox="1"/>
          <p:nvPr/>
        </p:nvSpPr>
        <p:spPr>
          <a:xfrm>
            <a:off x="457200" y="1497329"/>
            <a:ext cx="8425381" cy="3863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BA2DA2"/>
                </a:solidFill>
              </a:rPr>
              <a:t>public</a:t>
            </a:r>
            <a:r>
              <a:t> T removeFront()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t>{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T front = getFront();  </a:t>
            </a:r>
            <a:r>
              <a:t>// Might throw EmptyQueueException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</a:t>
            </a:r>
            <a:r>
              <a:t>// Assertion: firstNode != null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t>   firstNode = firstNode.getNextNode();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latin typeface="+mj-lt"/>
                <a:ea typeface="+mj-ea"/>
                <a:cs typeface="+mj-cs"/>
                <a:sym typeface="Helvetica"/>
              </a:defRPr>
            </a:pPr>
          </a:p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r>
              <a:rPr>
                <a:solidFill>
                  <a:srgbClr val="BA2DA2"/>
                </a:solidFill>
              </a:rPr>
              <a:t>if</a:t>
            </a:r>
            <a:r>
              <a:t> (firstNode == </a:t>
            </a:r>
            <a:r>
              <a:rPr>
                <a:solidFill>
                  <a:srgbClr val="BA2DA2"/>
                </a:solidFill>
              </a:rPr>
              <a:t>null</a:t>
            </a:r>
            <a:r>
              <a:t>)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t>      lastNode = </a:t>
            </a:r>
            <a:r>
              <a:rPr>
                <a:solidFill>
                  <a:srgbClr val="BA2DA2"/>
                </a:solidFill>
              </a:rPr>
              <a:t>null</a:t>
            </a:r>
            <a:r>
              <a:t>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solidFill>
                  <a:srgbClr val="BA2DA2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</a:t>
            </a:r>
            <a:r>
              <a:t>else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t>      firstNode.setPreviousNode(</a:t>
            </a:r>
            <a:r>
              <a:rPr>
                <a:solidFill>
                  <a:srgbClr val="BA2DA2"/>
                </a:solidFill>
              </a:rPr>
              <a:t>null</a:t>
            </a:r>
            <a:r>
              <a:t>);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latin typeface="+mj-lt"/>
                <a:ea typeface="+mj-ea"/>
                <a:cs typeface="+mj-cs"/>
                <a:sym typeface="Helvetica"/>
              </a:defRPr>
            </a:pPr>
          </a:p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r>
              <a:rPr>
                <a:solidFill>
                  <a:srgbClr val="BA2DA2"/>
                </a:solidFill>
              </a:rPr>
              <a:t>return</a:t>
            </a:r>
            <a:r>
              <a:t> front;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} </a:t>
            </a:r>
            <a:r>
              <a:t>// end removeFront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740663">
              <a:defRPr sz="3564"/>
            </a:lvl1pPr>
          </a:lstStyle>
          <a:p>
            <a:pPr/>
            <a:r>
              <a:t>Doubly Linked Implementation of a Deque</a:t>
            </a:r>
          </a:p>
        </p:txBody>
      </p:sp>
      <p:sp>
        <p:nvSpPr>
          <p:cNvPr id="248" name="Text Placeholder 2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667512">
              <a:defRPr sz="2628"/>
            </a:pPr>
            <a:r>
              <a:t>Implementation of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removeBack</a:t>
            </a:r>
            <a:r>
              <a:t>, an O(1) operation.</a:t>
            </a:r>
          </a:p>
        </p:txBody>
      </p:sp>
      <p:sp>
        <p:nvSpPr>
          <p:cNvPr id="249" name="public T removeBack()…"/>
          <p:cNvSpPr txBox="1"/>
          <p:nvPr/>
        </p:nvSpPr>
        <p:spPr>
          <a:xfrm>
            <a:off x="612875" y="1363979"/>
            <a:ext cx="8150125" cy="413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BA2DA2"/>
                </a:solidFill>
              </a:rPr>
              <a:t>public</a:t>
            </a:r>
            <a:r>
              <a:t> T removeBack()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t>{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T back = getBack();  </a:t>
            </a:r>
            <a:r>
              <a:t>// Might throw EmptyQueueException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</a:t>
            </a:r>
            <a:r>
              <a:t>// Assertion: lastNode != null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t>   lastNode = lastNode.getPreviousNode();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latin typeface="+mj-lt"/>
                <a:ea typeface="+mj-ea"/>
                <a:cs typeface="+mj-cs"/>
                <a:sym typeface="Helvetica"/>
              </a:defRPr>
            </a:pPr>
          </a:p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r>
              <a:rPr>
                <a:solidFill>
                  <a:srgbClr val="BA2DA2"/>
                </a:solidFill>
              </a:rPr>
              <a:t>if</a:t>
            </a:r>
            <a:r>
              <a:t> (lastNode == </a:t>
            </a:r>
            <a:r>
              <a:rPr>
                <a:solidFill>
                  <a:srgbClr val="BA2DA2"/>
                </a:solidFill>
              </a:rPr>
              <a:t>null</a:t>
            </a:r>
            <a:r>
              <a:t>)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t>      firstNode = </a:t>
            </a:r>
            <a:r>
              <a:rPr>
                <a:solidFill>
                  <a:srgbClr val="BA2DA2"/>
                </a:solidFill>
              </a:rPr>
              <a:t>null</a:t>
            </a:r>
            <a:r>
              <a:t>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solidFill>
                  <a:srgbClr val="BA2DA2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</a:t>
            </a:r>
            <a:r>
              <a:t>else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t>      lastNode.setNextNode(</a:t>
            </a:r>
            <a:r>
              <a:rPr>
                <a:solidFill>
                  <a:srgbClr val="BA2DA2"/>
                </a:solidFill>
              </a:rPr>
              <a:t>null</a:t>
            </a:r>
            <a:r>
              <a:t>);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} </a:t>
            </a:r>
            <a:r>
              <a:t>// end if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latin typeface="+mj-lt"/>
                <a:ea typeface="+mj-ea"/>
                <a:cs typeface="+mj-cs"/>
                <a:sym typeface="Helvetica"/>
              </a:defRPr>
            </a:pPr>
          </a:p>
          <a:p>
            <a:pPr defTabSz="344804">
              <a:tabLst>
                <a:tab pos="342900" algn="l"/>
              </a:tabLst>
              <a:defRPr sz="1800">
                <a:solidFill>
                  <a:srgbClr val="BA2DA2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</a:t>
            </a:r>
            <a:r>
              <a:t>return</a:t>
            </a:r>
            <a:r>
              <a:rPr>
                <a:solidFill>
                  <a:srgbClr val="000000"/>
                </a:solidFill>
              </a:rPr>
              <a:t> back;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} </a:t>
            </a:r>
            <a:r>
              <a:t>// end removeBack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694944">
              <a:defRPr sz="3343"/>
            </a:lvl1pPr>
          </a:lstStyle>
          <a:p>
            <a:pPr/>
            <a:r>
              <a:t>Possible Implementations of a Priority Queue</a:t>
            </a:r>
          </a:p>
        </p:txBody>
      </p:sp>
      <p:sp>
        <p:nvSpPr>
          <p:cNvPr id="252" name="FIGURE 8-21 Two possible implementations of a priority queue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475487">
              <a:defRPr sz="2288"/>
            </a:lvl1pPr>
          </a:lstStyle>
          <a:p>
            <a:pPr/>
            <a:r>
              <a:t>FIGURE 8-21 Two possible implementations of a priority queue</a:t>
            </a:r>
          </a:p>
        </p:txBody>
      </p:sp>
      <p:pic>
        <p:nvPicPr>
          <p:cNvPr id="253" name="A diagram illustrates the 2 implementations of a priority queue. Array-based." descr="A diagram illustrates the 2 implementations of a priority queue. Array-based.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8047" y="919574"/>
            <a:ext cx="8458201" cy="2017885"/>
          </a:xfrm>
          <a:prstGeom prst="rect">
            <a:avLst/>
          </a:prstGeom>
          <a:ln w="12700">
            <a:miter lim="400000"/>
          </a:ln>
        </p:spPr>
      </p:pic>
      <p:pic>
        <p:nvPicPr>
          <p:cNvPr id="254" name="A diagram illustrates the 2 implementations of a priority queue. &#10;Link-based." descr="A diagram illustrates the 2 implementations of a priority queue. Link-based.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78047" y="3304191"/>
            <a:ext cx="8384953" cy="250949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Title 1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End</a:t>
            </a:r>
          </a:p>
        </p:txBody>
      </p:sp>
      <p:sp>
        <p:nvSpPr>
          <p:cNvPr id="257" name="Subtitle 2"/>
          <p:cNvSpPr txBox="1"/>
          <p:nvPr>
            <p:ph type="subTitle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Chapter 8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48055">
              <a:defRPr sz="2156"/>
            </a:lvl1pPr>
          </a:lstStyle>
          <a:p>
            <a:pPr/>
            <a:r>
              <a:t>FIGURE 8-3 Adding a new node to the end of a nonempty chain that has a tail reference</a:t>
            </a:r>
          </a:p>
        </p:txBody>
      </p:sp>
      <p:sp>
        <p:nvSpPr>
          <p:cNvPr id="63" name="FIGURE 8-3 Adding a new node to the end of a nonempty chain that has a tail reference"/>
          <p:cNvSpPr txBox="1"/>
          <p:nvPr>
            <p:ph type="body" sz="quarter" idx="1"/>
          </p:nvPr>
        </p:nvSpPr>
        <p:spPr>
          <a:xfrm>
            <a:off x="249435" y="5848708"/>
            <a:ext cx="8686801" cy="581001"/>
          </a:xfrm>
          <a:prstGeom prst="rect">
            <a:avLst/>
          </a:prstGeom>
        </p:spPr>
        <p:txBody>
          <a:bodyPr/>
          <a:lstStyle>
            <a:lvl1pPr defTabSz="365760">
              <a:defRPr sz="1760"/>
            </a:lvl1pPr>
          </a:lstStyle>
          <a:p>
            <a:pPr/>
            <a:r>
              <a:t>FIGURE 8-3 Adding a new node to the end of a nonempty chain that has a tail reference</a:t>
            </a:r>
          </a:p>
        </p:txBody>
      </p:sp>
      <p:pic>
        <p:nvPicPr>
          <p:cNvPr id="64" name="Before adding a new node.&#10;&#10;Picture 2" descr="Before adding a new node.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5880" y="998262"/>
            <a:ext cx="3050309" cy="1483758"/>
          </a:xfrm>
          <a:prstGeom prst="rect">
            <a:avLst/>
          </a:prstGeom>
          <a:ln w="12700">
            <a:miter lim="400000"/>
          </a:ln>
        </p:spPr>
      </p:pic>
      <p:pic>
        <p:nvPicPr>
          <p:cNvPr id="65" name="While adding a new node." descr="While adding a new node.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75880" y="2570630"/>
            <a:ext cx="5915829" cy="1563471"/>
          </a:xfrm>
          <a:prstGeom prst="rect">
            <a:avLst/>
          </a:prstGeom>
          <a:ln w="12700">
            <a:miter lim="400000"/>
          </a:ln>
        </p:spPr>
      </p:pic>
      <p:pic>
        <p:nvPicPr>
          <p:cNvPr id="66" name="After adding a new node.&#10;&#10;Picture 2" descr="After adding a new node.Picture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75880" y="4274735"/>
            <a:ext cx="5023130" cy="153205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905255">
              <a:defRPr sz="4356"/>
            </a:lvl1pPr>
          </a:lstStyle>
          <a:p>
            <a:pPr/>
            <a:r>
              <a:t>Linked Implementation of a Queue</a:t>
            </a:r>
          </a:p>
        </p:txBody>
      </p:sp>
      <p:sp>
        <p:nvSpPr>
          <p:cNvPr id="69" name="Text Placeholder 2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667512">
              <a:defRPr sz="2628"/>
            </a:pPr>
            <a:r>
              <a:t>The definition of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enqueue</a:t>
            </a:r>
            <a:r>
              <a:t> Performance is O(1)</a:t>
            </a:r>
          </a:p>
        </p:txBody>
      </p:sp>
      <p:sp>
        <p:nvSpPr>
          <p:cNvPr id="70" name="public void enqueue(T newEntry)…"/>
          <p:cNvSpPr txBox="1"/>
          <p:nvPr/>
        </p:nvSpPr>
        <p:spPr>
          <a:xfrm>
            <a:off x="1361970" y="1183275"/>
            <a:ext cx="6085693" cy="3317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BA2DA2"/>
                </a:solidFill>
              </a:rPr>
              <a:t>public</a:t>
            </a:r>
            <a:r>
              <a:t> </a:t>
            </a:r>
            <a:r>
              <a:rPr>
                <a:solidFill>
                  <a:srgbClr val="BA2DA2"/>
                </a:solidFill>
              </a:rPr>
              <a:t>void</a:t>
            </a:r>
            <a:r>
              <a:t> enqueue(T newEntry)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t>{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t>   Node newNode = </a:t>
            </a:r>
            <a:r>
              <a:rPr>
                <a:solidFill>
                  <a:srgbClr val="BA2DA2"/>
                </a:solidFill>
              </a:rPr>
              <a:t>new</a:t>
            </a:r>
            <a:r>
              <a:t> Node(newEntry, </a:t>
            </a:r>
            <a:r>
              <a:rPr>
                <a:solidFill>
                  <a:srgbClr val="BA2DA2"/>
                </a:solidFill>
              </a:rPr>
              <a:t>null</a:t>
            </a:r>
            <a:r>
              <a:t>);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latin typeface="+mj-lt"/>
                <a:ea typeface="+mj-ea"/>
                <a:cs typeface="+mj-cs"/>
                <a:sym typeface="Helvetica"/>
              </a:defRPr>
            </a:pPr>
          </a:p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r>
              <a:rPr>
                <a:solidFill>
                  <a:srgbClr val="BA2DA2"/>
                </a:solidFill>
              </a:rPr>
              <a:t>if</a:t>
            </a:r>
            <a:r>
              <a:t> (isEmpty())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t>      firstNode = newNode;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solidFill>
                  <a:srgbClr val="BA2DA2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</a:t>
            </a:r>
            <a:r>
              <a:t>else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t>      lastNode.setNextNode(newNode);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t>    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t>   lastNode = newNode;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} </a:t>
            </a:r>
            <a:r>
              <a:t>// end enqueue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905255">
              <a:defRPr sz="4356"/>
            </a:lvl1pPr>
          </a:lstStyle>
          <a:p>
            <a:pPr/>
            <a:r>
              <a:t>Linked Implementation of a Queue</a:t>
            </a:r>
          </a:p>
        </p:txBody>
      </p:sp>
      <p:sp>
        <p:nvSpPr>
          <p:cNvPr id="73" name="Text Placeholder 2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749808">
              <a:defRPr sz="2952"/>
            </a:lvl1pPr>
          </a:lstStyle>
          <a:p>
            <a:pPr/>
            <a:r>
              <a:t>Retrieving the front entry</a:t>
            </a:r>
          </a:p>
        </p:txBody>
      </p:sp>
      <p:sp>
        <p:nvSpPr>
          <p:cNvPr id="74" name="public T getFront()…"/>
          <p:cNvSpPr txBox="1"/>
          <p:nvPr/>
        </p:nvSpPr>
        <p:spPr>
          <a:xfrm>
            <a:off x="1873226" y="2310129"/>
            <a:ext cx="5397548" cy="2237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BA2DA2"/>
                </a:solidFill>
              </a:rPr>
              <a:t>public</a:t>
            </a:r>
            <a:r>
              <a:t> T getFront()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t>{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r>
              <a:rPr>
                <a:solidFill>
                  <a:srgbClr val="BA2DA2"/>
                </a:solidFill>
              </a:rPr>
              <a:t>if</a:t>
            </a:r>
            <a:r>
              <a:t> (isEmpty())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t>      </a:t>
            </a:r>
            <a:r>
              <a:rPr>
                <a:solidFill>
                  <a:srgbClr val="BA2DA2"/>
                </a:solidFill>
              </a:rPr>
              <a:t>throw</a:t>
            </a:r>
            <a:r>
              <a:t> </a:t>
            </a:r>
            <a:r>
              <a:rPr>
                <a:solidFill>
                  <a:srgbClr val="BA2DA2"/>
                </a:solidFill>
              </a:rPr>
              <a:t>new</a:t>
            </a:r>
            <a:r>
              <a:t> EmptyQueueException();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solidFill>
                  <a:srgbClr val="BA2DA2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</a:t>
            </a:r>
            <a:r>
              <a:t>else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t>      </a:t>
            </a:r>
            <a:r>
              <a:rPr>
                <a:solidFill>
                  <a:srgbClr val="BA2DA2"/>
                </a:solidFill>
              </a:rPr>
              <a:t>return</a:t>
            </a:r>
            <a:r>
              <a:t> firstNode.getData();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} </a:t>
            </a:r>
            <a:r>
              <a:t>// end getFront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48055">
              <a:defRPr sz="2156"/>
            </a:lvl1pPr>
          </a:lstStyle>
          <a:p>
            <a:pPr/>
            <a:r>
              <a:t>FIGURE 8-4 Before and after removing the entry at the front of a queue that has more than one entry</a:t>
            </a:r>
          </a:p>
        </p:txBody>
      </p:sp>
      <p:sp>
        <p:nvSpPr>
          <p:cNvPr id="77" name="FIGURE 8-4 Before and after removing the entry at the front of a queue that has more than one entry"/>
          <p:cNvSpPr txBox="1"/>
          <p:nvPr>
            <p:ph type="body" sz="quarter" idx="1"/>
          </p:nvPr>
        </p:nvSpPr>
        <p:spPr>
          <a:xfrm>
            <a:off x="457200" y="5704174"/>
            <a:ext cx="8229600" cy="707843"/>
          </a:xfrm>
          <a:prstGeom prst="rect">
            <a:avLst/>
          </a:prstGeom>
        </p:spPr>
        <p:txBody>
          <a:bodyPr/>
          <a:lstStyle>
            <a:lvl1pPr defTabSz="384047">
              <a:defRPr sz="1848"/>
            </a:lvl1pPr>
          </a:lstStyle>
          <a:p>
            <a:pPr/>
            <a:r>
              <a:t>FIGURE 8-4 Before and after removing the entry at the front of a queue that has more than one entry</a:t>
            </a:r>
          </a:p>
        </p:txBody>
      </p:sp>
      <p:pic>
        <p:nvPicPr>
          <p:cNvPr id="78" name="Two diagram represents removing a node from lists. A queue of more than one entry.&#10;&#10;Picture 2" descr="Two diagram represents removing a node from lists. A queue of more than one entry.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6051" y="956543"/>
            <a:ext cx="7421428" cy="2173419"/>
          </a:xfrm>
          <a:prstGeom prst="rect">
            <a:avLst/>
          </a:prstGeom>
          <a:ln w="12700">
            <a:miter lim="400000"/>
          </a:ln>
        </p:spPr>
      </p:pic>
      <p:pic>
        <p:nvPicPr>
          <p:cNvPr id="79" name="Two diagram represents removing a node from lists. After removing the entry at the queue’s front.&#10;&#10;Picture 2" descr="Two diagram represents removing a node from lists. After removing the entry at the queue’s front.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26051" y="3235075"/>
            <a:ext cx="7504977" cy="224077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905255">
              <a:defRPr sz="4356"/>
            </a:lvl1pPr>
          </a:lstStyle>
          <a:p>
            <a:pPr/>
            <a:r>
              <a:t>Linked Implementation of a Queue</a:t>
            </a:r>
          </a:p>
        </p:txBody>
      </p:sp>
      <p:sp>
        <p:nvSpPr>
          <p:cNvPr id="82" name="Text Placeholder 2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749808">
              <a:defRPr sz="2952"/>
            </a:lvl1pPr>
          </a:lstStyle>
          <a:p>
            <a:pPr/>
            <a:r>
              <a:t>Removing the front entry</a:t>
            </a:r>
          </a:p>
        </p:txBody>
      </p:sp>
      <p:sp>
        <p:nvSpPr>
          <p:cNvPr id="83" name="public T dequeue()…"/>
          <p:cNvSpPr txBox="1"/>
          <p:nvPr/>
        </p:nvSpPr>
        <p:spPr>
          <a:xfrm>
            <a:off x="359309" y="1630679"/>
            <a:ext cx="8425382" cy="3596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BA2DA2"/>
                </a:solidFill>
              </a:rPr>
              <a:t>public</a:t>
            </a:r>
            <a:r>
              <a:t> T dequeue()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t>{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T front = getFront();  </a:t>
            </a:r>
            <a:r>
              <a:t>// Might throw EmptyQueueException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</a:t>
            </a:r>
            <a:r>
              <a:t>// Assertion: firstNode != null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t>   firstNode.setData(</a:t>
            </a:r>
            <a:r>
              <a:rPr>
                <a:solidFill>
                  <a:srgbClr val="BA2DA2"/>
                </a:solidFill>
              </a:rPr>
              <a:t>null</a:t>
            </a:r>
            <a:r>
              <a:t>);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t>   firstNode = firstNode.getNextNode();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latin typeface="+mj-lt"/>
                <a:ea typeface="+mj-ea"/>
                <a:cs typeface="+mj-cs"/>
                <a:sym typeface="Helvetica"/>
              </a:defRPr>
            </a:pPr>
          </a:p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r>
              <a:rPr>
                <a:solidFill>
                  <a:srgbClr val="BA2DA2"/>
                </a:solidFill>
              </a:rPr>
              <a:t>if</a:t>
            </a:r>
            <a:r>
              <a:t> (firstNode == </a:t>
            </a:r>
            <a:r>
              <a:rPr>
                <a:solidFill>
                  <a:srgbClr val="BA2DA2"/>
                </a:solidFill>
              </a:rPr>
              <a:t>null</a:t>
            </a:r>
            <a:r>
              <a:t>)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t>      lastNode = </a:t>
            </a:r>
            <a:r>
              <a:rPr>
                <a:solidFill>
                  <a:srgbClr val="BA2DA2"/>
                </a:solidFill>
              </a:rPr>
              <a:t>null</a:t>
            </a:r>
            <a:r>
              <a:t>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latin typeface="+mj-lt"/>
                <a:ea typeface="+mj-ea"/>
                <a:cs typeface="+mj-cs"/>
                <a:sym typeface="Helvetica"/>
              </a:defRPr>
            </a:pPr>
          </a:p>
          <a:p>
            <a:pPr defTabSz="344804">
              <a:tabLst>
                <a:tab pos="342900" algn="l"/>
              </a:tabLst>
              <a:defRPr sz="1800"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r>
              <a:rPr>
                <a:solidFill>
                  <a:srgbClr val="BA2DA2"/>
                </a:solidFill>
              </a:rPr>
              <a:t>return</a:t>
            </a:r>
            <a:r>
              <a:t> front;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8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} </a:t>
            </a:r>
            <a:r>
              <a:t>// end dequeue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508 Lecture">
  <a:themeElements>
    <a:clrScheme name="508 Lectur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3C1581"/>
      </a:accent1>
      <a:accent2>
        <a:srgbClr val="1A6C7C"/>
      </a:accent2>
      <a:accent3>
        <a:srgbClr val="CC730D"/>
      </a:accent3>
      <a:accent4>
        <a:srgbClr val="B2AA00"/>
      </a:accent4>
      <a:accent5>
        <a:srgbClr val="1B9332"/>
      </a:accent5>
      <a:accent6>
        <a:srgbClr val="7F7F7F"/>
      </a:accent6>
      <a:hlink>
        <a:srgbClr val="0000FF"/>
      </a:hlink>
      <a:folHlink>
        <a:srgbClr val="FF00FF"/>
      </a:folHlink>
    </a:clrScheme>
    <a:fontScheme name="508 Lecture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508 Lectur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508 Lecture">
  <a:themeElements>
    <a:clrScheme name="508 Lectur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3C1581"/>
      </a:accent1>
      <a:accent2>
        <a:srgbClr val="1A6C7C"/>
      </a:accent2>
      <a:accent3>
        <a:srgbClr val="CC730D"/>
      </a:accent3>
      <a:accent4>
        <a:srgbClr val="B2AA00"/>
      </a:accent4>
      <a:accent5>
        <a:srgbClr val="1B9332"/>
      </a:accent5>
      <a:accent6>
        <a:srgbClr val="7F7F7F"/>
      </a:accent6>
      <a:hlink>
        <a:srgbClr val="0000FF"/>
      </a:hlink>
      <a:folHlink>
        <a:srgbClr val="FF00FF"/>
      </a:folHlink>
    </a:clrScheme>
    <a:fontScheme name="508 Lecture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508 Lectur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