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 b="def" i="def"/>
      <a:tcStyle>
        <a:tcBdr/>
        <a:fill>
          <a:solidFill>
            <a:srgbClr val="F6EB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641850" y="1421040"/>
            <a:ext cx="3657600" cy="45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685800">
              <a:defRPr b="1" sz="33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9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641850" y="3022028"/>
            <a:ext cx="3657600" cy="684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Recursion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Stack of Activation Records</a:t>
            </a:r>
          </a:p>
        </p:txBody>
      </p:sp>
      <p:sp>
        <p:nvSpPr>
          <p:cNvPr id="8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Each call to a method generates an activation record</a:t>
            </a:r>
          </a:p>
          <a:p>
            <a:pPr/>
            <a:r>
              <a:t>Recursive method uses more memory than an iterative method</a:t>
            </a:r>
          </a:p>
          <a:p>
            <a:pPr lvl="1"/>
            <a:r>
              <a:t>Each recursive call generates an activation record</a:t>
            </a:r>
          </a:p>
          <a:p>
            <a:pPr/>
            <a:r>
              <a:t>If recursive call generates too many activation records, could cause stack overflow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Stack of Activation Records</a:t>
            </a:r>
          </a:p>
        </p:txBody>
      </p:sp>
      <p:sp>
        <p:nvSpPr>
          <p:cNvPr id="85" name="FIGURE 9-4 The stack of activation records during the execution of the call countDown(3)"/>
          <p:cNvSpPr txBox="1"/>
          <p:nvPr>
            <p:ph type="body" sz="quarter" idx="1"/>
          </p:nvPr>
        </p:nvSpPr>
        <p:spPr>
          <a:xfrm>
            <a:off x="82946" y="5748696"/>
            <a:ext cx="8978108" cy="663320"/>
          </a:xfrm>
          <a:prstGeom prst="rect">
            <a:avLst/>
          </a:prstGeom>
        </p:spPr>
        <p:txBody>
          <a:bodyPr/>
          <a:lstStyle/>
          <a:p>
            <a:pPr defTabSz="365760">
              <a:defRPr sz="1720"/>
            </a:pPr>
            <a:r>
              <a:t>FIGURE 9-4 The stack of activation records during the execution of the call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countDown(3)</a:t>
            </a:r>
          </a:p>
        </p:txBody>
      </p:sp>
      <p:pic>
        <p:nvPicPr>
          <p:cNvPr id="86" name="A diagram represents the multiple copies of method count down left parenthesis 3 right parenthesis. &#10;&#10;Picture 2" descr="A diagram represents the multiple copies of method count down left parenthesis 3 right parenthesis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366" y="1170720"/>
            <a:ext cx="1726670" cy="1360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A diagram represents the multiple copies of method count down left parenthesis 3 right parenthesis. &#10;&#10;Picture 3" descr="A diagram represents the multiple copies of method count down left parenthesis 3 right parenthesis. 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3498" y="1170720"/>
            <a:ext cx="1834326" cy="1635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A diagram represents the multiple copies of method count down left parenthesis 3 right parenthesis. &#10;&#10;Picture 3" descr="A diagram represents the multiple copies of method count down left parenthesis 3 right parenthesis. 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4604" y="1170720"/>
            <a:ext cx="2004033" cy="1951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A diagram represents the multiple copies of method count down left parenthesis 3 right parenthesis. &#10;&#10;Picture 3" descr="A diagram represents the multiple copies of method count down left parenthesis 3 right parenthesis. 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4351" y="1170720"/>
            <a:ext cx="2170458" cy="2258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A diagram represents the multiple copies of method count down left parenthesis 3 right parenthesis. &#10;&#10;Picture 3" descr="A diagram represents the multiple copies of method count down left parenthesis 3 right parenthesis. 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6082" y="3426790"/>
            <a:ext cx="2064212" cy="2017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A diagram represents the multiple copies of method count down left parenthesis 3 right parenthesis. &#10;&#10;Picture 3" descr="A diagram represents the multiple copies of method count down left parenthesis 3 right parenthesis. Picture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71616" y="3426790"/>
            <a:ext cx="1798748" cy="157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A diagram represents the multiple copies of method count down left parenthesis 3 right parenthesis. &#10;&#10;Picture 2" descr="A diagram represents the multiple copies of method count down left parenthesis 3 right parenthesis. Picture 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35666" y="3426790"/>
            <a:ext cx="1648418" cy="1296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6384">
              <a:defRPr sz="3784"/>
            </a:lvl1pPr>
          </a:lstStyle>
          <a:p>
            <a:pPr/>
            <a:r>
              <a:t>Recursive Methods That Return a Value</a:t>
            </a:r>
          </a:p>
        </p:txBody>
      </p:sp>
      <p:sp>
        <p:nvSpPr>
          <p:cNvPr id="95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Recursive method to calculate </a:t>
            </a:r>
          </a:p>
        </p:txBody>
      </p:sp>
      <p:pic>
        <p:nvPicPr>
          <p:cNvPr id="96" name="Picture 8Summation of I, as I goes from 1 to n." descr="Picture 8Summation of I, as I goes from 1 to n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3129" y="5398029"/>
            <a:ext cx="866776" cy="108585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/** @param n  An integer &gt; 0.…"/>
          <p:cNvSpPr txBox="1"/>
          <p:nvPr/>
        </p:nvSpPr>
        <p:spPr>
          <a:xfrm>
            <a:off x="1361970" y="1449982"/>
            <a:ext cx="6636208" cy="3305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</a:t>
            </a:r>
            <a:r>
              <a:rPr b="1"/>
              <a:t>@param</a:t>
            </a:r>
            <a:r>
              <a:t> n  An integer &gt; 0.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 b="1"/>
              <a:t>@return</a:t>
            </a:r>
            <a:r>
              <a:t>  The sum 1 + 2 + ... + n.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sumOf(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sum;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(n ==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sum = </a:t>
            </a:r>
            <a:r>
              <a:rPr>
                <a:solidFill>
                  <a:srgbClr val="272AD8"/>
                </a:solidFill>
              </a:rPr>
              <a:t>1</a:t>
            </a:r>
            <a:r>
              <a:t>;                </a:t>
            </a:r>
            <a:r>
              <a:rPr>
                <a:solidFill>
                  <a:srgbClr val="008400"/>
                </a:solidFill>
              </a:rPr>
              <a:t>// Base case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sum = sumOf(n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+ n; </a:t>
            </a:r>
            <a:r>
              <a:rPr>
                <a:solidFill>
                  <a:srgbClr val="008400"/>
                </a:solidFill>
              </a:rPr>
              <a:t>// Recursive call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return</a:t>
            </a:r>
            <a:r>
              <a:rPr>
                <a:solidFill>
                  <a:srgbClr val="000000"/>
                </a:solidFill>
              </a:rPr>
              <a:t> sum;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sumOf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3212"/>
            </a:lvl1pPr>
          </a:lstStyle>
          <a:p>
            <a:pPr/>
            <a:r>
              <a:t>FIGURE 9-5 Tracing the execution of sumOf(3)</a:t>
            </a:r>
          </a:p>
        </p:txBody>
      </p:sp>
      <p:sp>
        <p:nvSpPr>
          <p:cNvPr id="100" name="FIGURE 9-5 Tracing the execution of sumOf(3)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9495">
              <a:defRPr sz="2596"/>
            </a:pPr>
            <a:r>
              <a:t>FIGURE 9-5 Tracing the execution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sumOf(3)</a:t>
            </a:r>
          </a:p>
        </p:txBody>
      </p:sp>
      <p:pic>
        <p:nvPicPr>
          <p:cNvPr id="101" name="A diagram illustrates executions sum of left parenthesis 3 right parenthesis.&#10;" descr="A diagram illustrates executions sum of left parenthesis 3 right parenthesis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5535" y="949944"/>
            <a:ext cx="5361598" cy="4628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Recursively Processing an Array</a:t>
            </a:r>
          </a:p>
        </p:txBody>
      </p:sp>
      <p:sp>
        <p:nvSpPr>
          <p:cNvPr id="104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76655">
              <a:defRPr sz="2664"/>
            </a:lvl1pPr>
          </a:lstStyle>
          <a:p>
            <a:pPr/>
            <a:r>
              <a:t>Given definition of a recursive method to display array.</a:t>
            </a:r>
          </a:p>
        </p:txBody>
      </p:sp>
      <p:sp>
        <p:nvSpPr>
          <p:cNvPr id="105" name="/** Displays the integers in an array.…"/>
          <p:cNvSpPr txBox="1"/>
          <p:nvPr/>
        </p:nvSpPr>
        <p:spPr>
          <a:xfrm>
            <a:off x="249435" y="1344930"/>
            <a:ext cx="8613004" cy="2124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Displays the integers in an array.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 b="1"/>
              <a:t>@param</a:t>
            </a:r>
            <a:r>
              <a:t> array  An array of integers.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 b="1"/>
              <a:t>@param</a:t>
            </a:r>
            <a:r>
              <a:t> first  The index of the first integer displayed.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 b="1"/>
              <a:t>@param</a:t>
            </a:r>
            <a:r>
              <a:t> last   The index of the last integer displayed,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       0 &lt;= first &lt;= last &lt; array.length.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displayArray(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[] array,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Recursively Processing an Array</a:t>
            </a:r>
          </a:p>
        </p:txBody>
      </p:sp>
      <p:sp>
        <p:nvSpPr>
          <p:cNvPr id="108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Starting with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array[first]</a:t>
            </a:r>
          </a:p>
        </p:txBody>
      </p:sp>
      <p:sp>
        <p:nvSpPr>
          <p:cNvPr id="109" name="public static void displayArray(int array[], int first, int last)…"/>
          <p:cNvSpPr txBox="1"/>
          <p:nvPr/>
        </p:nvSpPr>
        <p:spPr>
          <a:xfrm>
            <a:off x="249435" y="2274146"/>
            <a:ext cx="8742987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displayArray(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array[],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last)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System.out.print(array[first] + </a:t>
            </a:r>
            <a:r>
              <a:rPr>
                <a:solidFill>
                  <a:srgbClr val="D12F1B"/>
                </a:solidFill>
              </a:rPr>
              <a:t>" 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 &lt; last)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displayArray(array, first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, last);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displayArray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Recursively Processing an Array</a:t>
            </a:r>
          </a:p>
        </p:txBody>
      </p:sp>
      <p:sp>
        <p:nvSpPr>
          <p:cNvPr id="112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Starting with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array[last]</a:t>
            </a:r>
          </a:p>
        </p:txBody>
      </p:sp>
      <p:sp>
        <p:nvSpPr>
          <p:cNvPr id="113" name="public static void displayArray(int array[], int first, int last)…"/>
          <p:cNvSpPr txBox="1"/>
          <p:nvPr/>
        </p:nvSpPr>
        <p:spPr>
          <a:xfrm>
            <a:off x="249435" y="1948179"/>
            <a:ext cx="8742987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displayArray(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array[],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last)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 &lt;= last)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displayArray(array, first, last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System.out.print(array[last] + </a:t>
            </a:r>
            <a:r>
              <a:rPr>
                <a:solidFill>
                  <a:srgbClr val="D12F1B"/>
                </a:solidFill>
              </a:rPr>
              <a:t>" 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displayArray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Recursively Processing an Array</a:t>
            </a:r>
          </a:p>
        </p:txBody>
      </p:sp>
      <p:sp>
        <p:nvSpPr>
          <p:cNvPr id="116" name="FIGURE 9-6 Two arrays with their middle elements within their left halve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sz="1979"/>
            </a:lvl1pPr>
          </a:lstStyle>
          <a:p>
            <a:pPr/>
            <a:r>
              <a:t>FIGURE 9-6 Two arrays with their middle elements within their left halves</a:t>
            </a:r>
          </a:p>
        </p:txBody>
      </p:sp>
      <p:pic>
        <p:nvPicPr>
          <p:cNvPr id="117" name="Two diagrams a and b illustrates arrays and their middle elements.&#10;&#10;Picture 2" descr="Two diagrams a and b illustrates arrays and their middle elements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623" y="923125"/>
            <a:ext cx="7220754" cy="2001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Two diagrams a and b illustrates arrays and their middle elements. A is an array with an even number of elements. B is an array with an odd number of elements." descr="Two diagrams a and b illustrates arrays and their middle elements. A is an array with an even number of elements. B is an array with an odd number of elements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2971" y="3429000"/>
            <a:ext cx="6367391" cy="2001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Recursively Processing an Array</a:t>
            </a:r>
          </a:p>
        </p:txBody>
      </p:sp>
      <p:sp>
        <p:nvSpPr>
          <p:cNvPr id="121" name="public static void displayArray(int array[], int first, int last)…"/>
          <p:cNvSpPr txBox="1"/>
          <p:nvPr/>
        </p:nvSpPr>
        <p:spPr>
          <a:xfrm>
            <a:off x="341698" y="1732280"/>
            <a:ext cx="8613004" cy="339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displayArray(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array[],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 == last)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System.out.print(array[first] + </a:t>
            </a:r>
            <a:r>
              <a:rPr>
                <a:solidFill>
                  <a:srgbClr val="D12F1B"/>
                </a:solidFill>
              </a:rPr>
              <a:t>" 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mid = (first + (last - first) / </a:t>
            </a:r>
            <a:r>
              <a:rPr>
                <a:solidFill>
                  <a:srgbClr val="272AD8"/>
                </a:solidFill>
              </a:rPr>
              <a:t>2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displayArray(array, first, mid);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displayArray(array, mid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, last);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displayArray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2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Processing array from middle.</a:t>
            </a:r>
          </a:p>
        </p:txBody>
      </p:sp>
      <p:sp>
        <p:nvSpPr>
          <p:cNvPr id="123" name="TextBox 4"/>
          <p:cNvSpPr txBox="1"/>
          <p:nvPr/>
        </p:nvSpPr>
        <p:spPr>
          <a:xfrm>
            <a:off x="6263216" y="3225321"/>
            <a:ext cx="1368062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chemeClr val="accent3">
                    <a:lumOff val="-8509"/>
                  </a:schemeClr>
                </a:solidFill>
              </a:defRPr>
            </a:lvl1pPr>
          </a:lstStyle>
          <a:p>
            <a:pPr/>
            <a:r>
              <a:t>Why?</a:t>
            </a:r>
          </a:p>
        </p:txBody>
      </p:sp>
      <p:sp>
        <p:nvSpPr>
          <p:cNvPr id="124" name="Rounded Rectangle"/>
          <p:cNvSpPr/>
          <p:nvPr/>
        </p:nvSpPr>
        <p:spPr>
          <a:xfrm>
            <a:off x="2421466" y="3255433"/>
            <a:ext cx="3788140" cy="318923"/>
          </a:xfrm>
          <a:prstGeom prst="roundRect">
            <a:avLst>
              <a:gd name="adj" fmla="val 50000"/>
            </a:avLst>
          </a:prstGeom>
          <a:ln w="25400">
            <a:solidFill>
              <a:schemeClr val="accent3">
                <a:lumOff val="-8509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Displaying a Bag</a:t>
            </a:r>
          </a:p>
        </p:txBody>
      </p:sp>
      <p:sp>
        <p:nvSpPr>
          <p:cNvPr id="127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800"/>
            </a:pPr>
            <a:r>
              <a:t>Recursive method that is part of an implementation of an ADT often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t>.</a:t>
            </a:r>
          </a:p>
        </p:txBody>
      </p:sp>
      <p:sp>
        <p:nvSpPr>
          <p:cNvPr id="128" name="public void display()…"/>
          <p:cNvSpPr txBox="1"/>
          <p:nvPr/>
        </p:nvSpPr>
        <p:spPr>
          <a:xfrm>
            <a:off x="902971" y="1448434"/>
            <a:ext cx="6636207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displayArray(</a:t>
            </a:r>
            <a:r>
              <a:rPr>
                <a:solidFill>
                  <a:srgbClr val="272AD8"/>
                </a:solidFill>
              </a:rPr>
              <a:t>0</a:t>
            </a:r>
            <a:r>
              <a:t>, numberOfEntries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display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displayArray(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last)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System.out.println(bag[first]);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 &lt; last)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displayArray(first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, last);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displayArray</a:t>
            </a:r>
          </a:p>
        </p:txBody>
      </p:sp>
      <p:sp>
        <p:nvSpPr>
          <p:cNvPr id="129" name="Rounded Rectangle"/>
          <p:cNvSpPr/>
          <p:nvPr/>
        </p:nvSpPr>
        <p:spPr>
          <a:xfrm>
            <a:off x="753533" y="2810933"/>
            <a:ext cx="1270001" cy="327224"/>
          </a:xfrm>
          <a:prstGeom prst="roundRect">
            <a:avLst>
              <a:gd name="adj" fmla="val 50000"/>
            </a:avLst>
          </a:prstGeom>
          <a:ln w="38100">
            <a:solidFill>
              <a:schemeClr val="accent3">
                <a:lumOff val="-8509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Recursion?</a:t>
            </a:r>
          </a:p>
        </p:txBody>
      </p:sp>
      <p:sp>
        <p:nvSpPr>
          <p:cNvPr id="5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Consider hiring a contractor to build</a:t>
            </a:r>
          </a:p>
          <a:p>
            <a:pPr lvl="1"/>
            <a:r>
              <a:t>He hires a subcontractor for a portion of the job</a:t>
            </a:r>
          </a:p>
          <a:p>
            <a:pPr lvl="1"/>
            <a:r>
              <a:t>That subcontractor hires a sub-subcontractor to do a smaller portion of job</a:t>
            </a:r>
          </a:p>
          <a:p>
            <a:pPr/>
            <a:r>
              <a:t>The last sub-sub- … subcontractor finishes</a:t>
            </a:r>
          </a:p>
          <a:p>
            <a:pPr lvl="1"/>
            <a:r>
              <a:t>Each one finishes and reports “done” up the 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3916"/>
            </a:lvl1pPr>
          </a:lstStyle>
          <a:p>
            <a:pPr/>
            <a:r>
              <a:t>Recursively Processing a Linked Chain</a:t>
            </a:r>
          </a:p>
        </p:txBody>
      </p:sp>
      <p:sp>
        <p:nvSpPr>
          <p:cNvPr id="132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0351">
              <a:defRPr sz="2088"/>
            </a:lvl1pPr>
          </a:lstStyle>
          <a:p>
            <a:pPr/>
            <a:r>
              <a:t>Display data in first node and recursively display data in rest of chain.</a:t>
            </a:r>
          </a:p>
        </p:txBody>
      </p:sp>
      <p:sp>
        <p:nvSpPr>
          <p:cNvPr id="133" name="public void display()…"/>
          <p:cNvSpPr txBox="1"/>
          <p:nvPr/>
        </p:nvSpPr>
        <p:spPr>
          <a:xfrm>
            <a:off x="249911" y="1605280"/>
            <a:ext cx="8644178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displayChain(firstNode);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display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displayChain(Node nodeOne)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(nodeOne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System.out.println(nodeOne.getData()); </a:t>
            </a:r>
            <a:r>
              <a:rPr>
                <a:solidFill>
                  <a:srgbClr val="008400"/>
                </a:solidFill>
              </a:rPr>
              <a:t>// Display data in first node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displayChain(nodeOne.getNextNode());   </a:t>
            </a:r>
            <a:r>
              <a:rPr>
                <a:solidFill>
                  <a:srgbClr val="008400"/>
                </a:solidFill>
              </a:rPr>
              <a:t>// Display rest of chain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displayChain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3916"/>
            </a:lvl1pPr>
          </a:lstStyle>
          <a:p>
            <a:pPr/>
            <a:r>
              <a:t>Recursively Processing a Linked Chain</a:t>
            </a:r>
          </a:p>
        </p:txBody>
      </p:sp>
      <p:sp>
        <p:nvSpPr>
          <p:cNvPr id="136" name="Text Placeholder 2"/>
          <p:cNvSpPr txBox="1"/>
          <p:nvPr>
            <p:ph type="body" sz="quarter" idx="1"/>
          </p:nvPr>
        </p:nvSpPr>
        <p:spPr>
          <a:xfrm>
            <a:off x="457200" y="5758155"/>
            <a:ext cx="8229600" cy="653862"/>
          </a:xfrm>
          <a:prstGeom prst="rect">
            <a:avLst/>
          </a:prstGeom>
        </p:spPr>
        <p:txBody>
          <a:bodyPr/>
          <a:lstStyle>
            <a:lvl1pPr defTabSz="402336">
              <a:defRPr sz="1584"/>
            </a:lvl1pPr>
          </a:lstStyle>
          <a:p>
            <a:pPr/>
            <a:r>
              <a:t>Displaying a chain backwards. Traversing chain of linked nodes in reverse order easier when done recursively.</a:t>
            </a:r>
          </a:p>
        </p:txBody>
      </p:sp>
      <p:sp>
        <p:nvSpPr>
          <p:cNvPr id="137" name="public void displayBackward()…"/>
          <p:cNvSpPr txBox="1"/>
          <p:nvPr/>
        </p:nvSpPr>
        <p:spPr>
          <a:xfrm>
            <a:off x="1047453" y="1503679"/>
            <a:ext cx="7049094" cy="38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displayBackward()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displayChainBackward(firstNode);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displayBackward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displayChainBackward(Node nodeOne)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(nodeOne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displayChainBackward(nodeOne.getNextNode());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System.out.println(nodeOne.getData());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displayChainBackward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4004"/>
            </a:lvl1pPr>
          </a:lstStyle>
          <a:p>
            <a:pPr/>
            <a:r>
              <a:t>Time Efficiency of Recursive Methods</a:t>
            </a:r>
          </a:p>
        </p:txBody>
      </p:sp>
      <p:sp>
        <p:nvSpPr>
          <p:cNvPr id="140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2700"/>
            </a:lvl1pPr>
          </a:lstStyle>
          <a:p>
            <a:pPr/>
            <a:r>
              <a:t>Using proof by induction, we conclude method is O(n).</a:t>
            </a:r>
          </a:p>
        </p:txBody>
      </p:sp>
      <p:sp>
        <p:nvSpPr>
          <p:cNvPr id="141" name="public static void countDown(int n)…"/>
          <p:cNvSpPr txBox="1"/>
          <p:nvPr/>
        </p:nvSpPr>
        <p:spPr>
          <a:xfrm>
            <a:off x="1878316" y="2435494"/>
            <a:ext cx="5255802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9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countDown(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9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900">
                <a:latin typeface="Menlo"/>
                <a:ea typeface="Menlo"/>
                <a:cs typeface="Menlo"/>
                <a:sym typeface="Menlo"/>
              </a:defRPr>
            </a:pPr>
            <a:r>
              <a:t>   System.out.println(n);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9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(n &gt; </a:t>
            </a:r>
            <a:r>
              <a:rPr>
                <a:solidFill>
                  <a:srgbClr val="272AD8"/>
                </a:solidFill>
              </a:rPr>
              <a:t>1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900">
                <a:latin typeface="Menlo"/>
                <a:ea typeface="Menlo"/>
                <a:cs typeface="Menlo"/>
                <a:sym typeface="Menlo"/>
              </a:defRPr>
            </a:pPr>
            <a:r>
              <a:t>      countDown(n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9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countDown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Efficiency of Computing </a:t>
            </a:r>
            <a:r>
              <a:rPr i="1"/>
              <a:t>x</a:t>
            </a:r>
            <a:r>
              <a:rPr baseline="31999" i="1"/>
              <a:t>n</a:t>
            </a:r>
          </a:p>
        </p:txBody>
      </p:sp>
      <p:sp>
        <p:nvSpPr>
          <p:cNvPr id="144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49808">
              <a:defRPr sz="2952"/>
            </a:pPr>
            <a:r>
              <a:t>Efficiency of algorithm is O(log </a:t>
            </a:r>
            <a:r>
              <a:rPr i="1"/>
              <a:t>n</a:t>
            </a:r>
            <a:r>
              <a:t>)</a:t>
            </a:r>
          </a:p>
        </p:txBody>
      </p:sp>
      <p:sp>
        <p:nvSpPr>
          <p:cNvPr id="145" name="xn = (xn/2)2 when n is even and positive…"/>
          <p:cNvSpPr txBox="1"/>
          <p:nvPr/>
        </p:nvSpPr>
        <p:spPr>
          <a:xfrm>
            <a:off x="1361970" y="1963788"/>
            <a:ext cx="5705285" cy="2136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81634" defTabSz="457200">
              <a:lnSpc>
                <a:spcPct val="150000"/>
              </a:lnSpc>
              <a:spcBef>
                <a:spcPts val="100"/>
              </a:spcBef>
              <a:tabLst>
                <a:tab pos="673100" algn="l"/>
              </a:tabLst>
              <a:defRPr sz="2350">
                <a:solidFill>
                  <a:srgbClr val="2F2A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x</a:t>
            </a:r>
            <a:r>
              <a:rPr baseline="31999" i="1"/>
              <a:t>n</a:t>
            </a:r>
            <a:r>
              <a:rPr i="1"/>
              <a:t> = </a:t>
            </a:r>
            <a:r>
              <a:t>(</a:t>
            </a:r>
            <a:r>
              <a:rPr i="1"/>
              <a:t>x</a:t>
            </a:r>
            <a:r>
              <a:rPr baseline="31999" i="1"/>
              <a:t>n</a:t>
            </a:r>
            <a:r>
              <a:rPr baseline="31999"/>
              <a:t>/2</a:t>
            </a:r>
            <a:r>
              <a:t>)</a:t>
            </a:r>
            <a:r>
              <a:rPr baseline="31999"/>
              <a:t>2</a:t>
            </a:r>
            <a:r>
              <a:rPr baseline="17021"/>
              <a:t> </a:t>
            </a:r>
            <a:r>
              <a:t>when </a:t>
            </a:r>
            <a:r>
              <a:rPr i="1"/>
              <a:t>n </a:t>
            </a:r>
            <a:r>
              <a:t>is even and</a:t>
            </a:r>
            <a:r>
              <a:rPr spc="-146"/>
              <a:t> </a:t>
            </a:r>
            <a:r>
              <a:t>positive</a:t>
            </a:r>
            <a:endParaRPr>
              <a:solidFill>
                <a:srgbClr val="000000"/>
              </a:solidFill>
            </a:endParaRPr>
          </a:p>
          <a:p>
            <a:pPr marL="381634" defTabSz="457200">
              <a:lnSpc>
                <a:spcPct val="150000"/>
              </a:lnSpc>
              <a:spcBef>
                <a:spcPts val="100"/>
              </a:spcBef>
              <a:tabLst>
                <a:tab pos="673100" algn="l"/>
              </a:tabLst>
              <a:defRPr sz="2350">
                <a:solidFill>
                  <a:srgbClr val="2F2A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x</a:t>
            </a:r>
            <a:r>
              <a:rPr baseline="31999" i="1"/>
              <a:t>n</a:t>
            </a:r>
            <a:r>
              <a:rPr i="1"/>
              <a:t> = x </a:t>
            </a:r>
            <a:r>
              <a:t>(</a:t>
            </a:r>
            <a:r>
              <a:rPr i="1"/>
              <a:t>x </a:t>
            </a:r>
            <a:r>
              <a:rPr baseline="31999"/>
              <a:t>(</a:t>
            </a:r>
            <a:r>
              <a:rPr baseline="31999" i="1"/>
              <a:t>n </a:t>
            </a:r>
            <a:r>
              <a:rPr baseline="31999"/>
              <a:t>-</a:t>
            </a:r>
            <a:r>
              <a:rPr baseline="31999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baseline="31999"/>
              <a:t>1)/2</a:t>
            </a:r>
            <a:r>
              <a:t>)</a:t>
            </a:r>
            <a:r>
              <a:rPr baseline="31999"/>
              <a:t>2</a:t>
            </a:r>
            <a:r>
              <a:rPr baseline="17021" spc="-90"/>
              <a:t> </a:t>
            </a:r>
            <a:r>
              <a:t>when</a:t>
            </a:r>
            <a:r>
              <a:rPr spc="-97"/>
              <a:t> </a:t>
            </a:r>
            <a:r>
              <a:rPr i="1"/>
              <a:t>n</a:t>
            </a:r>
            <a:r>
              <a:rPr i="1" spc="-97"/>
              <a:t> </a:t>
            </a:r>
            <a:r>
              <a:t>is</a:t>
            </a:r>
            <a:r>
              <a:rPr spc="-97"/>
              <a:t> </a:t>
            </a:r>
            <a:r>
              <a:t>odd</a:t>
            </a:r>
            <a:r>
              <a:rPr spc="-97"/>
              <a:t> </a:t>
            </a:r>
            <a:r>
              <a:t>and</a:t>
            </a:r>
            <a:r>
              <a:rPr spc="-97"/>
              <a:t> </a:t>
            </a:r>
            <a:r>
              <a:t>positive</a:t>
            </a:r>
            <a:endParaRPr>
              <a:solidFill>
                <a:srgbClr val="000000"/>
              </a:solidFill>
            </a:endParaRPr>
          </a:p>
          <a:p>
            <a:pPr marL="381634" defTabSz="457200">
              <a:lnSpc>
                <a:spcPct val="150000"/>
              </a:lnSpc>
              <a:spcBef>
                <a:spcPts val="100"/>
              </a:spcBef>
              <a:tabLst>
                <a:tab pos="673100" algn="l"/>
              </a:tabLst>
              <a:defRPr sz="2350">
                <a:solidFill>
                  <a:srgbClr val="2F2A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x</a:t>
            </a:r>
            <a:r>
              <a:rPr baseline="31999"/>
              <a:t>0</a:t>
            </a:r>
            <a:r>
              <a:t> </a:t>
            </a:r>
            <a:r>
              <a:rPr i="1"/>
              <a:t>= </a:t>
            </a:r>
            <a:r>
              <a:t>1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ail Recu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Tail Recursion</a:t>
            </a:r>
          </a:p>
        </p:txBody>
      </p:sp>
      <p:sp>
        <p:nvSpPr>
          <p:cNvPr id="148" name="When the last action performed by a recursive  method is a recursive call.…"/>
          <p:cNvSpPr txBox="1"/>
          <p:nvPr>
            <p:ph type="body" idx="1"/>
          </p:nvPr>
        </p:nvSpPr>
        <p:spPr>
          <a:xfrm>
            <a:off x="315383" y="709812"/>
            <a:ext cx="8513234" cy="5031976"/>
          </a:xfrm>
          <a:prstGeom prst="rect">
            <a:avLst/>
          </a:prstGeom>
        </p:spPr>
        <p:txBody>
          <a:bodyPr/>
          <a:lstStyle/>
          <a:p>
            <a:pPr/>
            <a:r>
              <a:t>When the last action performed by a recursive </a:t>
            </a:r>
            <a:br/>
            <a:r>
              <a:t>method is a recursive call.</a:t>
            </a:r>
          </a:p>
          <a:p>
            <a:pPr/>
            <a:r>
              <a:t>In a tail-recursive method, the last action is a recursive call</a:t>
            </a:r>
          </a:p>
          <a:p>
            <a:pPr/>
            <a:r>
              <a:t>This call performs a repetition that can be done by using iteration.</a:t>
            </a:r>
          </a:p>
          <a:p>
            <a:pPr/>
            <a:r>
              <a:t>Converting a tail-recursive method to an iterative one is usually a straightforward process.</a:t>
            </a:r>
          </a:p>
        </p:txBody>
      </p:sp>
      <p:sp>
        <p:nvSpPr>
          <p:cNvPr id="149" name="public static void countDown(int n)…"/>
          <p:cNvSpPr txBox="1"/>
          <p:nvPr/>
        </p:nvSpPr>
        <p:spPr>
          <a:xfrm>
            <a:off x="2022519" y="3976068"/>
            <a:ext cx="4984662" cy="2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lnSpc>
                <a:spcPct val="130000"/>
              </a:lnSpc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countDown(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lnSpc>
                <a:spcPct val="130000"/>
              </a:lnSpc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lnSpc>
                <a:spcPct val="130000"/>
              </a:lnSpc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System.out.println(n);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lnSpc>
                <a:spcPct val="130000"/>
              </a:lnSpc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(n &gt; </a:t>
            </a:r>
            <a:r>
              <a:rPr>
                <a:solidFill>
                  <a:srgbClr val="272AD8"/>
                </a:solidFill>
              </a:rPr>
              <a:t>1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lnSpc>
                <a:spcPct val="130000"/>
              </a:lnSpc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countDown(n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lnSpc>
                <a:spcPct val="130000"/>
              </a:lnSpc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countDown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0" name="Rounded Rectangle"/>
          <p:cNvSpPr/>
          <p:nvPr/>
        </p:nvSpPr>
        <p:spPr>
          <a:xfrm>
            <a:off x="2859351" y="5388511"/>
            <a:ext cx="2405427" cy="317321"/>
          </a:xfrm>
          <a:prstGeom prst="roundRect">
            <a:avLst>
              <a:gd name="adj" fmla="val 19094"/>
            </a:avLst>
          </a:prstGeom>
          <a:ln w="25400">
            <a:solidFill>
              <a:schemeClr val="accent3">
                <a:lumOff val="-8509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Using a Stack Instead of Recu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Using a Stack Instead of Recursion</a:t>
            </a:r>
          </a:p>
        </p:txBody>
      </p:sp>
      <p:sp>
        <p:nvSpPr>
          <p:cNvPr id="153" name="Converting a recursive method to an iterative one"/>
          <p:cNvSpPr txBox="1"/>
          <p:nvPr>
            <p:ph type="body" idx="1"/>
          </p:nvPr>
        </p:nvSpPr>
        <p:spPr>
          <a:xfrm>
            <a:off x="258233" y="816041"/>
            <a:ext cx="8229601" cy="5031976"/>
          </a:xfrm>
          <a:prstGeom prst="rect">
            <a:avLst/>
          </a:prstGeom>
        </p:spPr>
        <p:txBody>
          <a:bodyPr/>
          <a:lstStyle/>
          <a:p>
            <a:pPr/>
            <a:r>
              <a:t>Converting a recursive method to an iterative one</a:t>
            </a:r>
          </a:p>
        </p:txBody>
      </p:sp>
      <p:sp>
        <p:nvSpPr>
          <p:cNvPr id="154" name="public static void countDown(int integer)…"/>
          <p:cNvSpPr txBox="1"/>
          <p:nvPr/>
        </p:nvSpPr>
        <p:spPr>
          <a:xfrm>
            <a:off x="1684492" y="1436192"/>
            <a:ext cx="5176402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countDown(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integer)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(integer &gt;=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System.out.println(integer);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countDown(integer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countDown</a:t>
            </a:r>
          </a:p>
        </p:txBody>
      </p:sp>
      <p:sp>
        <p:nvSpPr>
          <p:cNvPr id="155" name="public static void countDown(int integer)…"/>
          <p:cNvSpPr txBox="1"/>
          <p:nvPr/>
        </p:nvSpPr>
        <p:spPr>
          <a:xfrm>
            <a:off x="1684492" y="4078183"/>
            <a:ext cx="5176402" cy="226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countDown(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integer)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(integer &gt;=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System.out.println(integer);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integer = integer − </a:t>
            </a:r>
            <a:r>
              <a:rPr>
                <a:solidFill>
                  <a:srgbClr val="272AD8"/>
                </a:solidFill>
              </a:rPr>
              <a:t>1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countDown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6" name="An iterative version"/>
          <p:cNvSpPr txBox="1"/>
          <p:nvPr/>
        </p:nvSpPr>
        <p:spPr>
          <a:xfrm>
            <a:off x="258233" y="3530766"/>
            <a:ext cx="8229601" cy="609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marL="304800" indent="-20320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2400"/>
            </a:lvl1pPr>
          </a:lstStyle>
          <a:p>
            <a:pPr/>
            <a:r>
              <a:t>An iterative version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Using a Stack Instead of Recur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Using a Stack Instead of Recursion</a:t>
            </a:r>
          </a:p>
        </p:txBody>
      </p:sp>
      <p:sp>
        <p:nvSpPr>
          <p:cNvPr id="159" name="An iterative displayArray to maintain its own stack"/>
          <p:cNvSpPr txBox="1"/>
          <p:nvPr>
            <p:ph type="body" sz="quarter" idx="1"/>
          </p:nvPr>
        </p:nvSpPr>
        <p:spPr>
          <a:xfrm>
            <a:off x="236846" y="642078"/>
            <a:ext cx="8229601" cy="623787"/>
          </a:xfrm>
          <a:prstGeom prst="rect">
            <a:avLst/>
          </a:prstGeom>
        </p:spPr>
        <p:txBody>
          <a:bodyPr/>
          <a:lstStyle/>
          <a:p>
            <a:pPr/>
            <a:r>
              <a:t>An iterative displayArray to maintain its own stack</a:t>
            </a:r>
          </a:p>
        </p:txBody>
      </p:sp>
      <p:sp>
        <p:nvSpPr>
          <p:cNvPr id="160" name="public void displayArray(int first, int last)…"/>
          <p:cNvSpPr txBox="1"/>
          <p:nvPr/>
        </p:nvSpPr>
        <p:spPr>
          <a:xfrm>
            <a:off x="555838" y="1148080"/>
            <a:ext cx="7382580" cy="512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displayArray(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done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StackInterface&lt;Record&gt; programStack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LinkedStack&lt;&gt;();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programStack.push(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Record(first, last));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(!done &amp;&amp; !programStack.isEmpty())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Record topRecord = programStack.pop();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first = topRecord.first;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last = topRecord.last;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 == last)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System.out.println(array[first] + </a:t>
            </a:r>
            <a:r>
              <a:rPr>
                <a:solidFill>
                  <a:srgbClr val="D12F1B"/>
                </a:solidFill>
              </a:rPr>
              <a:t>" 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mid = first + (last - first) / </a:t>
            </a:r>
            <a:r>
              <a:rPr>
                <a:solidFill>
                  <a:srgbClr val="272AD8"/>
                </a:solidFill>
              </a:rPr>
              <a:t>2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t>// Note the order of the records pushed onto the stack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programStack.push(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Record(mid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, last));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programStack.push(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Record(first, mid));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displayArray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  <p:sp>
        <p:nvSpPr>
          <p:cNvPr id="163" name="Subtitle 2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The Countdown</a:t>
            </a:r>
          </a:p>
        </p:txBody>
      </p:sp>
      <p:sp>
        <p:nvSpPr>
          <p:cNvPr id="53" name="FIGURE 9-1 Counting down from 10"/>
          <p:cNvSpPr txBox="1"/>
          <p:nvPr>
            <p:ph type="body" sz="quarter" idx="1"/>
          </p:nvPr>
        </p:nvSpPr>
        <p:spPr>
          <a:xfrm>
            <a:off x="457200" y="5869115"/>
            <a:ext cx="8229600" cy="581001"/>
          </a:xfrm>
          <a:prstGeom prst="rect">
            <a:avLst/>
          </a:prstGeom>
        </p:spPr>
        <p:txBody>
          <a:bodyPr/>
          <a:lstStyle>
            <a:lvl1pPr defTabSz="612648">
              <a:defRPr sz="2948"/>
            </a:lvl1pPr>
          </a:lstStyle>
          <a:p>
            <a:pPr/>
            <a:r>
              <a:t>FIGURE 9-1 Counting down from 10</a:t>
            </a:r>
          </a:p>
        </p:txBody>
      </p:sp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7608" y="697703"/>
            <a:ext cx="5277219" cy="181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8569" y="2387600"/>
            <a:ext cx="5295296" cy="181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8569" y="4124212"/>
            <a:ext cx="5295296" cy="1859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The Countdown</a:t>
            </a:r>
          </a:p>
        </p:txBody>
      </p:sp>
      <p:sp>
        <p:nvSpPr>
          <p:cNvPr id="59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Recursive Java method to do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countDown</a:t>
            </a:r>
            <a:r>
              <a:t>.</a:t>
            </a:r>
          </a:p>
        </p:txBody>
      </p:sp>
      <p:sp>
        <p:nvSpPr>
          <p:cNvPr id="60" name="/** Counts down from a given positive integer.…"/>
          <p:cNvSpPr txBox="1"/>
          <p:nvPr/>
        </p:nvSpPr>
        <p:spPr>
          <a:xfrm>
            <a:off x="1361970" y="1556596"/>
            <a:ext cx="6498579" cy="277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Counts down from a given positive integer.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 b="1"/>
              <a:t>@param</a:t>
            </a:r>
            <a:r>
              <a:t> integer  An integer &gt; 0.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countDown(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integer)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System.out.println(integer);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(integer &gt; </a:t>
            </a:r>
            <a:r>
              <a:rPr>
                <a:solidFill>
                  <a:srgbClr val="272AD8"/>
                </a:solidFill>
              </a:rPr>
              <a:t>1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countDown(integer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countDown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6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Recursion is a problem-solving process </a:t>
            </a:r>
          </a:p>
          <a:p>
            <a:pPr lvl="1"/>
            <a:r>
              <a:t>Breaks a problem into identical but smaller problems.</a:t>
            </a:r>
          </a:p>
          <a:p>
            <a:pPr/>
            <a:r>
              <a:t>A method that calls itself is a recursive method. </a:t>
            </a:r>
          </a:p>
          <a:p>
            <a:pPr lvl="1"/>
            <a:r>
              <a:t>The invocation is a recursive call or recursive invocation.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Design Guidelines</a:t>
            </a:r>
          </a:p>
        </p:txBody>
      </p:sp>
      <p:sp>
        <p:nvSpPr>
          <p:cNvPr id="6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 must be given an input value</a:t>
            </a:r>
          </a:p>
          <a:p>
            <a:pPr/>
            <a:r>
              <a:t>Method definition must contain logic that involves this input, leads to different cases</a:t>
            </a:r>
          </a:p>
          <a:p>
            <a:pPr/>
            <a:r>
              <a:t>One or more cases should provide solution that does not require recursion</a:t>
            </a:r>
          </a:p>
          <a:p>
            <a:pPr lvl="1"/>
            <a:r>
              <a:t>Else infinite recursion</a:t>
            </a:r>
          </a:p>
          <a:p>
            <a:pPr/>
            <a:r>
              <a:t>One or more cases must include a recursive invocation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Programming Tip</a:t>
            </a:r>
          </a:p>
        </p:txBody>
      </p:sp>
      <p:sp>
        <p:nvSpPr>
          <p:cNvPr id="6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Iterative method contains a loop</a:t>
            </a:r>
          </a:p>
          <a:p>
            <a:pPr/>
            <a:r>
              <a:t>Recursive method calls itself</a:t>
            </a:r>
          </a:p>
          <a:p>
            <a:pPr/>
            <a:r>
              <a:t>Some recursive methods contain a loop and call themselves</a:t>
            </a:r>
          </a:p>
          <a:p>
            <a:pPr lvl="1"/>
            <a:r>
              <a:t>If the recursive method with loop uses while, make sure you did not mean to use an if statement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Tracing a Recursive Method</a:t>
            </a:r>
          </a:p>
        </p:txBody>
      </p:sp>
      <p:sp>
        <p:nvSpPr>
          <p:cNvPr id="72" name="FIGURE 9-2 The effect of the method call countDown(3)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12063">
              <a:defRPr sz="2464"/>
            </a:pPr>
            <a:r>
              <a:t>FIGURE 9-2 The effect of the method call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countDown(3)</a:t>
            </a:r>
          </a:p>
        </p:txBody>
      </p:sp>
      <p:pic>
        <p:nvPicPr>
          <p:cNvPr id="73" name="Three diagrams a, b, and c represents blocks of count down.&#10;&#10;Picture 2" descr="Three diagrams a, b, and c represents blocks of count down.Picture 2"/>
          <p:cNvPicPr>
            <a:picLocks noChangeAspect="1"/>
          </p:cNvPicPr>
          <p:nvPr/>
        </p:nvPicPr>
        <p:blipFill>
          <a:blip r:embed="rId2">
            <a:extLst/>
          </a:blip>
          <a:srcRect l="0" t="25626" r="0" b="0"/>
          <a:stretch>
            <a:fillRect/>
          </a:stretch>
        </p:blipFill>
        <p:spPr>
          <a:xfrm>
            <a:off x="249435" y="807814"/>
            <a:ext cx="2880876" cy="1539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Three diagrams a, b, and c represents blocks of count down.&#10;&#10;Picture 3" descr="Three diagrams a, b, and c represents blocks of count down.Picture 3"/>
          <p:cNvPicPr>
            <a:picLocks noChangeAspect="1"/>
          </p:cNvPicPr>
          <p:nvPr/>
        </p:nvPicPr>
        <p:blipFill>
          <a:blip r:embed="rId3">
            <a:extLst/>
          </a:blip>
          <a:srcRect l="0" t="28288" r="0" b="0"/>
          <a:stretch>
            <a:fillRect/>
          </a:stretch>
        </p:blipFill>
        <p:spPr>
          <a:xfrm>
            <a:off x="3076773" y="2424947"/>
            <a:ext cx="2990358" cy="1539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Three diagrams a, b, and c represents blocks of count down.&#10;&#10;Picture 2" descr="Three diagrams a, b, and c represents blocks of count down.Picture 2"/>
          <p:cNvPicPr>
            <a:picLocks noChangeAspect="1"/>
          </p:cNvPicPr>
          <p:nvPr/>
        </p:nvPicPr>
        <p:blipFill>
          <a:blip r:embed="rId4">
            <a:extLst/>
          </a:blip>
          <a:srcRect l="0" t="28044" r="0" b="0"/>
          <a:stretch>
            <a:fillRect/>
          </a:stretch>
        </p:blipFill>
        <p:spPr>
          <a:xfrm>
            <a:off x="5925090" y="4274209"/>
            <a:ext cx="3004469" cy="1539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Tracing a Recursive Method</a:t>
            </a:r>
          </a:p>
        </p:txBody>
      </p:sp>
      <p:sp>
        <p:nvSpPr>
          <p:cNvPr id="78" name="FIGURE 9-3 Tracing the execution of countDown(3)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9495">
              <a:defRPr sz="2596"/>
            </a:pPr>
            <a:r>
              <a:t>FIGURE 9-3 Tracing the execution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countDown(3)</a:t>
            </a:r>
          </a:p>
        </p:txBody>
      </p:sp>
      <p:pic>
        <p:nvPicPr>
          <p:cNvPr id="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1911" y="866510"/>
            <a:ext cx="5149512" cy="4965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