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CAD7"/>
          </a:solidFill>
        </a:fill>
      </a:tcStyle>
    </a:wholeTbl>
    <a:band2H>
      <a:tcTxStyle/>
      <a:tcStyle>
        <a:tcBdr/>
        <a:fill>
          <a:solidFill>
            <a:srgbClr val="E7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CD4CA"/>
          </a:solidFill>
        </a:fill>
      </a:tcStyle>
    </a:wholeTbl>
    <a:band2H>
      <a:tcTxStyle/>
      <a:tcStyle>
        <a:tcBdr/>
        <a:fill>
          <a:solidFill>
            <a:srgbClr val="F6EB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7D7D7"/>
          </a:solidFill>
        </a:fill>
      </a:tcStyle>
    </a:wholeTbl>
    <a:band2H>
      <a:tcTxStyle/>
      <a:tcStyle>
        <a:tcBdr/>
        <a:fill>
          <a:solidFill>
            <a:srgbClr val="ECEC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Arial"/>
      </a:defRPr>
    </a:lvl1pPr>
    <a:lvl2pPr indent="228600" defTabSz="457200" latinLnBrk="0">
      <a:defRPr sz="1200">
        <a:latin typeface="+mj-lt"/>
        <a:ea typeface="+mj-ea"/>
        <a:cs typeface="+mj-cs"/>
        <a:sym typeface="Arial"/>
      </a:defRPr>
    </a:lvl2pPr>
    <a:lvl3pPr indent="457200" defTabSz="457200" latinLnBrk="0">
      <a:defRPr sz="1200">
        <a:latin typeface="+mj-lt"/>
        <a:ea typeface="+mj-ea"/>
        <a:cs typeface="+mj-cs"/>
        <a:sym typeface="Arial"/>
      </a:defRPr>
    </a:lvl3pPr>
    <a:lvl4pPr indent="685800" defTabSz="457200" latinLnBrk="0">
      <a:defRPr sz="1200">
        <a:latin typeface="+mj-lt"/>
        <a:ea typeface="+mj-ea"/>
        <a:cs typeface="+mj-cs"/>
        <a:sym typeface="Arial"/>
      </a:defRPr>
    </a:lvl4pPr>
    <a:lvl5pPr indent="914400" defTabSz="457200" latinLnBrk="0">
      <a:defRPr sz="1200">
        <a:latin typeface="+mj-lt"/>
        <a:ea typeface="+mj-ea"/>
        <a:cs typeface="+mj-cs"/>
        <a:sym typeface="Arial"/>
      </a:defRPr>
    </a:lvl5pPr>
    <a:lvl6pPr indent="1143000" defTabSz="457200" latinLnBrk="0">
      <a:defRPr sz="1200">
        <a:latin typeface="+mj-lt"/>
        <a:ea typeface="+mj-ea"/>
        <a:cs typeface="+mj-cs"/>
        <a:sym typeface="Arial"/>
      </a:defRPr>
    </a:lvl6pPr>
    <a:lvl7pPr indent="1371600" defTabSz="457200" latinLnBrk="0">
      <a:defRPr sz="1200">
        <a:latin typeface="+mj-lt"/>
        <a:ea typeface="+mj-ea"/>
        <a:cs typeface="+mj-cs"/>
        <a:sym typeface="Arial"/>
      </a:defRPr>
    </a:lvl7pPr>
    <a:lvl8pPr indent="1600200" defTabSz="457200" latinLnBrk="0">
      <a:defRPr sz="1200">
        <a:latin typeface="+mj-lt"/>
        <a:ea typeface="+mj-ea"/>
        <a:cs typeface="+mj-cs"/>
        <a:sym typeface="Arial"/>
      </a:defRPr>
    </a:lvl8pPr>
    <a:lvl9pPr indent="1828800" defTabSz="4572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8"/>
          <p:cNvSpPr/>
          <p:nvPr/>
        </p:nvSpPr>
        <p:spPr>
          <a:xfrm>
            <a:off x="0" y="0"/>
            <a:ext cx="9144000" cy="3886200"/>
          </a:xfrm>
          <a:prstGeom prst="rect">
            <a:avLst/>
          </a:prstGeom>
          <a:solidFill>
            <a:srgbClr val="007FA3"/>
          </a:solidFill>
          <a:ln w="25400">
            <a:solidFill>
              <a:srgbClr val="007FA3"/>
            </a:solidFill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685800" y="762000"/>
            <a:ext cx="7772400" cy="283845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4687" y="3962400"/>
            <a:ext cx="7794626" cy="1752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4400"/>
            </a:lvl1pPr>
            <a:lvl2pPr marL="0" indent="457200">
              <a:spcBef>
                <a:spcPts val="0"/>
              </a:spcBef>
              <a:buClrTx/>
              <a:buSzTx/>
              <a:buFontTx/>
              <a:buNone/>
              <a:defRPr sz="4400"/>
            </a:lvl2pPr>
            <a:lvl3pPr marL="0" indent="914400">
              <a:spcBef>
                <a:spcPts val="0"/>
              </a:spcBef>
              <a:buClrTx/>
              <a:buSzTx/>
              <a:buFontTx/>
              <a:buNone/>
              <a:defRPr sz="4400"/>
            </a:lvl3pPr>
            <a:lvl4pPr marL="0" indent="1371600">
              <a:spcBef>
                <a:spcPts val="0"/>
              </a:spcBef>
              <a:buClrTx/>
              <a:buSzTx/>
              <a:buFontTx/>
              <a:buNone/>
              <a:defRPr sz="4400"/>
            </a:lvl4pPr>
            <a:lvl5pPr marL="0" indent="1828800">
              <a:spcBef>
                <a:spcPts val="0"/>
              </a:spcBef>
              <a:buClrTx/>
              <a:buSzTx/>
              <a:buFont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89857" y="97180"/>
            <a:ext cx="231238" cy="2146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e 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>
            <a:spLocks noGrp="1"/>
          </p:cNvSpPr>
          <p:nvPr>
            <p:ph type="title"/>
          </p:nvPr>
        </p:nvSpPr>
        <p:spPr>
          <a:xfrm>
            <a:off x="249435" y="-1"/>
            <a:ext cx="8513565" cy="80781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5831015"/>
            <a:ext cx="8229600" cy="58100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600" b="1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3600" b="1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3600" b="1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3600" b="1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3600" b="1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89857" y="97180"/>
            <a:ext cx="231238" cy="214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e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58233" y="0"/>
            <a:ext cx="8513234" cy="816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 anchor="b">
            <a:normAutofit/>
          </a:bodyPr>
          <a:lstStyle/>
          <a:p>
            <a:r>
              <a:t>Title Text</a:t>
            </a:r>
          </a:p>
        </p:txBody>
      </p:sp>
      <p:pic>
        <p:nvPicPr>
          <p:cNvPr id="3" name="Shape 15" descr="Shape 1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43971" y="6429709"/>
            <a:ext cx="918000" cy="27991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16"/>
          <p:cNvSpPr txBox="1"/>
          <p:nvPr/>
        </p:nvSpPr>
        <p:spPr>
          <a:xfrm>
            <a:off x="1600199" y="6429343"/>
            <a:ext cx="7162801" cy="28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699" tIns="45699" rIns="45699" bIns="45699">
            <a:spAutoFit/>
          </a:bodyPr>
          <a:lstStyle>
            <a:lvl1pPr algn="r">
              <a:defRPr sz="1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Copyright © 2019, 2015, 2012 Pearson Education, Inc. All Rights Reserved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400049" y="913012"/>
            <a:ext cx="8229601" cy="50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>
            <a:normAutofit/>
          </a:bodyPr>
          <a:lstStyle>
            <a:lvl2pPr marL="787400" indent="-228600"/>
            <a:lvl3pPr marL="1193800" indent="-177800"/>
            <a:lvl4pPr marL="1701800" indent="-228600"/>
            <a:lvl5pPr marL="2108200" indent="-1778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ctr">
            <a:spAutoFit/>
          </a:bodyPr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304800" marR="0" indent="-2032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835025" marR="0" indent="-276225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–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065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▪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6637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–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1209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5781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0353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4925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39497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19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defTabSz="713231">
              <a:defRPr sz="3432"/>
            </a:pPr>
            <a:r>
              <a:t>Data Structures and Abstractions with Java</a:t>
            </a:r>
            <a:r>
              <a:rPr baseline="30018"/>
              <a:t>™</a:t>
            </a:r>
          </a:p>
        </p:txBody>
      </p:sp>
      <p:sp>
        <p:nvSpPr>
          <p:cNvPr id="44" name="Shape 19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marL="0" indent="0">
              <a:spcBef>
                <a:spcPts val="0"/>
              </a:spcBef>
              <a:buSzTx/>
              <a:buNone/>
              <a:defRPr sz="2000">
                <a:solidFill>
                  <a:srgbClr val="007FA3"/>
                </a:solidFill>
              </a:defRPr>
            </a:pPr>
            <a:r>
              <a:t>5</a:t>
            </a:r>
            <a:r>
              <a:rPr baseline="30000"/>
              <a:t>th</a:t>
            </a:r>
            <a:r>
              <a:t> Edition</a:t>
            </a:r>
          </a:p>
        </p:txBody>
      </p:sp>
      <p:sp>
        <p:nvSpPr>
          <p:cNvPr id="45" name="Shape 198"/>
          <p:cNvSpPr txBox="1"/>
          <p:nvPr/>
        </p:nvSpPr>
        <p:spPr>
          <a:xfrm>
            <a:off x="4627040" y="1388110"/>
            <a:ext cx="3657601" cy="452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 fontScale="92500" lnSpcReduction="10000"/>
          </a:bodyPr>
          <a:lstStyle>
            <a:lvl1pPr defTabSz="685800">
              <a:defRPr sz="3300" b="1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Chapter 12</a:t>
            </a:r>
          </a:p>
        </p:txBody>
      </p:sp>
      <p:sp>
        <p:nvSpPr>
          <p:cNvPr id="46" name="Shape 199"/>
          <p:cNvSpPr txBox="1"/>
          <p:nvPr/>
        </p:nvSpPr>
        <p:spPr>
          <a:xfrm>
            <a:off x="4627040" y="2977864"/>
            <a:ext cx="4144427" cy="2061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/>
          <a:p>
            <a:pPr>
              <a:defRPr sz="4400" b="1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List Implementation</a:t>
            </a:r>
          </a:p>
          <a:p>
            <a:pPr>
              <a:defRPr sz="4400" b="1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That Links Data</a:t>
            </a:r>
          </a:p>
        </p:txBody>
      </p:sp>
      <p:pic>
        <p:nvPicPr>
          <p:cNvPr id="47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9413" y="1421040"/>
            <a:ext cx="4124641" cy="4776560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le 1"/>
          <p:cNvSpPr txBox="1">
            <a:spLocks noGrp="1"/>
          </p:cNvSpPr>
          <p:nvPr>
            <p:ph type="title"/>
          </p:nvPr>
        </p:nvSpPr>
        <p:spPr>
          <a:xfrm>
            <a:off x="190813" y="96971"/>
            <a:ext cx="8953187" cy="816042"/>
          </a:xfrm>
          <a:prstGeom prst="rect">
            <a:avLst/>
          </a:prstGeom>
        </p:spPr>
        <p:txBody>
          <a:bodyPr/>
          <a:lstStyle>
            <a:lvl1pPr defTabSz="813816">
              <a:defRPr sz="3916"/>
            </a:lvl1pPr>
          </a:lstStyle>
          <a:p>
            <a:r>
              <a:rPr dirty="0"/>
              <a:t>Removing a Node</a:t>
            </a:r>
          </a:p>
        </p:txBody>
      </p:sp>
      <p:sp>
        <p:nvSpPr>
          <p:cNvPr id="89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Possible cases</a:t>
            </a:r>
          </a:p>
          <a:p>
            <a:pPr lvl="1"/>
            <a:r>
              <a:t>Removing the first node</a:t>
            </a:r>
          </a:p>
          <a:p>
            <a:pPr lvl="1"/>
            <a:r>
              <a:t>Removing a node other than first one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Removing a Node</a:t>
            </a:r>
          </a:p>
        </p:txBody>
      </p:sp>
      <p:sp>
        <p:nvSpPr>
          <p:cNvPr id="92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249435" y="807814"/>
            <a:ext cx="8229601" cy="58100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defTabSz="749808">
              <a:defRPr sz="2952"/>
            </a:lvl1pPr>
          </a:lstStyle>
          <a:p>
            <a:r>
              <a:t>Steps for removing the first node.</a:t>
            </a:r>
          </a:p>
        </p:txBody>
      </p:sp>
      <p:sp>
        <p:nvSpPr>
          <p:cNvPr id="93" name="Set firstNode to the link in the first node; firstNode now either references the second node or is null if the chain had only one node.…"/>
          <p:cNvSpPr txBox="1"/>
          <p:nvPr/>
        </p:nvSpPr>
        <p:spPr>
          <a:xfrm>
            <a:off x="249435" y="1388815"/>
            <a:ext cx="7808278" cy="13198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593844" marR="480059" indent="-593845" defTabSz="457200">
              <a:spcBef>
                <a:spcPts val="700"/>
              </a:spcBef>
              <a:defRPr sz="195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Set</a:t>
            </a:r>
            <a:r>
              <a:rPr spc="-65"/>
              <a:t> </a:t>
            </a:r>
            <a:r>
              <a:rPr i="0">
                <a:latin typeface="+mj-lt"/>
                <a:ea typeface="+mj-ea"/>
                <a:cs typeface="+mj-cs"/>
                <a:sym typeface="Arial"/>
              </a:rPr>
              <a:t>firstNode</a:t>
            </a:r>
            <a:r>
              <a:rPr i="0" spc="-186">
                <a:latin typeface="+mj-lt"/>
                <a:ea typeface="+mj-ea"/>
                <a:cs typeface="+mj-cs"/>
                <a:sym typeface="Arial"/>
              </a:rPr>
              <a:t> </a:t>
            </a:r>
            <a:r>
              <a:t>to</a:t>
            </a:r>
            <a:r>
              <a:rPr spc="-56"/>
              <a:t> </a:t>
            </a:r>
            <a:r>
              <a:t>the</a:t>
            </a:r>
            <a:r>
              <a:rPr spc="-56"/>
              <a:t> </a:t>
            </a:r>
            <a:r>
              <a:t>link</a:t>
            </a:r>
            <a:r>
              <a:rPr spc="-56"/>
              <a:t> </a:t>
            </a:r>
            <a:r>
              <a:t>in</a:t>
            </a:r>
            <a:r>
              <a:rPr spc="-56"/>
              <a:t> </a:t>
            </a:r>
            <a:r>
              <a:t>the</a:t>
            </a:r>
            <a:r>
              <a:rPr spc="-56"/>
              <a:t> </a:t>
            </a:r>
            <a:r>
              <a:rPr spc="-32"/>
              <a:t>first</a:t>
            </a:r>
            <a:r>
              <a:rPr spc="-56"/>
              <a:t> </a:t>
            </a:r>
            <a:r>
              <a:t>node;</a:t>
            </a:r>
            <a:r>
              <a:rPr spc="-65"/>
              <a:t> </a:t>
            </a:r>
            <a:r>
              <a:rPr i="0">
                <a:latin typeface="+mj-lt"/>
                <a:ea typeface="+mj-ea"/>
                <a:cs typeface="+mj-cs"/>
                <a:sym typeface="Arial"/>
              </a:rPr>
              <a:t>firstNode</a:t>
            </a:r>
            <a:r>
              <a:rPr i="0" spc="-186">
                <a:latin typeface="+mj-lt"/>
                <a:ea typeface="+mj-ea"/>
                <a:cs typeface="+mj-cs"/>
                <a:sym typeface="Arial"/>
              </a:rPr>
              <a:t> </a:t>
            </a:r>
            <a:r>
              <a:t>now</a:t>
            </a:r>
            <a:r>
              <a:rPr spc="-56"/>
              <a:t> </a:t>
            </a:r>
            <a:r>
              <a:t>either</a:t>
            </a:r>
            <a:r>
              <a:rPr spc="-56"/>
              <a:t> </a:t>
            </a:r>
            <a:r>
              <a:rPr spc="-24"/>
              <a:t>references</a:t>
            </a:r>
            <a:r>
              <a:rPr spc="-56"/>
              <a:t> </a:t>
            </a:r>
            <a:r>
              <a:t>the</a:t>
            </a:r>
            <a:r>
              <a:rPr spc="-56"/>
              <a:t> </a:t>
            </a:r>
            <a:r>
              <a:t>second</a:t>
            </a:r>
            <a:r>
              <a:rPr spc="-56"/>
              <a:t> </a:t>
            </a:r>
            <a:r>
              <a:t>node</a:t>
            </a:r>
            <a:r>
              <a:rPr spc="-56"/>
              <a:t> </a:t>
            </a:r>
            <a:r>
              <a:t>or is </a:t>
            </a:r>
            <a:r>
              <a:rPr i="0">
                <a:latin typeface="+mj-lt"/>
                <a:ea typeface="+mj-ea"/>
                <a:cs typeface="+mj-cs"/>
                <a:sym typeface="Arial"/>
              </a:rPr>
              <a:t>null </a:t>
            </a:r>
            <a:r>
              <a:t>if the chain had only one</a:t>
            </a:r>
            <a:r>
              <a:rPr spc="-211"/>
              <a:t> </a:t>
            </a:r>
            <a:r>
              <a:t>node.</a:t>
            </a:r>
          </a:p>
          <a:p>
            <a:pPr marL="593844" marR="1009650" indent="-593845" defTabSz="457200">
              <a:spcBef>
                <a:spcPts val="700"/>
              </a:spcBef>
              <a:defRPr sz="195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Since</a:t>
            </a:r>
            <a:r>
              <a:rPr spc="-105"/>
              <a:t> </a:t>
            </a:r>
            <a:r>
              <a:t>all</a:t>
            </a:r>
            <a:r>
              <a:rPr spc="-105"/>
              <a:t> </a:t>
            </a:r>
            <a:r>
              <a:rPr spc="-24"/>
              <a:t>references</a:t>
            </a:r>
            <a:r>
              <a:rPr spc="-105"/>
              <a:t> </a:t>
            </a:r>
            <a:r>
              <a:t>to</a:t>
            </a:r>
            <a:r>
              <a:rPr spc="-105"/>
              <a:t> </a:t>
            </a:r>
            <a:r>
              <a:t>the</a:t>
            </a:r>
            <a:r>
              <a:rPr spc="-105"/>
              <a:t> </a:t>
            </a:r>
            <a:r>
              <a:rPr spc="-32"/>
              <a:t>first</a:t>
            </a:r>
            <a:r>
              <a:rPr spc="-105"/>
              <a:t> </a:t>
            </a:r>
            <a:r>
              <a:t>node</a:t>
            </a:r>
            <a:r>
              <a:rPr spc="-105"/>
              <a:t> </a:t>
            </a:r>
            <a:r>
              <a:t>no</a:t>
            </a:r>
            <a:r>
              <a:rPr spc="-105"/>
              <a:t> </a:t>
            </a:r>
            <a:r>
              <a:t>longer</a:t>
            </a:r>
            <a:r>
              <a:rPr spc="-105"/>
              <a:t> </a:t>
            </a:r>
            <a:r>
              <a:t>exist,</a:t>
            </a:r>
            <a:r>
              <a:rPr spc="-105"/>
              <a:t> </a:t>
            </a:r>
            <a:r>
              <a:t>the</a:t>
            </a:r>
            <a:r>
              <a:rPr spc="-105"/>
              <a:t> </a:t>
            </a:r>
            <a:r>
              <a:t>system</a:t>
            </a:r>
            <a:r>
              <a:rPr spc="-105"/>
              <a:t> </a:t>
            </a:r>
            <a:r>
              <a:t>automatically</a:t>
            </a:r>
            <a:r>
              <a:rPr spc="-105"/>
              <a:t> </a:t>
            </a:r>
            <a:r>
              <a:rPr spc="-24"/>
              <a:t>recycles </a:t>
            </a:r>
            <a:r>
              <a:t>the </a:t>
            </a:r>
            <a:r>
              <a:rPr spc="-32"/>
              <a:t>first </a:t>
            </a:r>
            <a:r>
              <a:t>node’s</a:t>
            </a:r>
            <a:r>
              <a:rPr spc="-40"/>
              <a:t> </a:t>
            </a:r>
            <a:r>
              <a:t>memory.</a:t>
            </a:r>
          </a:p>
        </p:txBody>
      </p:sp>
      <p:pic>
        <p:nvPicPr>
          <p:cNvPr id="94" name="An illustration represents the removing the first node from a chain.A chain of nodes." descr="An illustration represents the removing the first node from a chain.A chain of nodes.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5770" y="3031295"/>
            <a:ext cx="6375608" cy="1174934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An illustration represents the removing the first node from a chain.After removing the first node." descr="An illustration represents the removing the first node from a chain.After removing the first node.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2971" y="4528875"/>
            <a:ext cx="5971590" cy="1292423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FIGURE 12-5 Removing the first node from a chain"/>
          <p:cNvSpPr txBox="1"/>
          <p:nvPr/>
        </p:nvSpPr>
        <p:spPr>
          <a:xfrm>
            <a:off x="249435" y="6008316"/>
            <a:ext cx="6854538" cy="42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 b="1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FIGURE 12-5 Removing the first node from a chain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Removing a Node</a:t>
            </a:r>
          </a:p>
        </p:txBody>
      </p:sp>
      <p:sp>
        <p:nvSpPr>
          <p:cNvPr id="99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249435" y="674815"/>
            <a:ext cx="8229601" cy="58100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defTabSz="749808">
              <a:defRPr sz="2952"/>
            </a:lvl1pPr>
          </a:lstStyle>
          <a:p>
            <a:r>
              <a:t>Removing a node other than the first one.</a:t>
            </a:r>
          </a:p>
        </p:txBody>
      </p:sp>
      <p:sp>
        <p:nvSpPr>
          <p:cNvPr id="100" name="Let nodeBefore reference the node before the one to be removed.…"/>
          <p:cNvSpPr txBox="1"/>
          <p:nvPr/>
        </p:nvSpPr>
        <p:spPr>
          <a:xfrm>
            <a:off x="249435" y="1535215"/>
            <a:ext cx="8319028" cy="367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653308" indent="-653308" defTabSz="457200">
              <a:spcBef>
                <a:spcPts val="1100"/>
              </a:spcBef>
              <a:defRPr sz="195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Let </a:t>
            </a:r>
            <a:r>
              <a:rPr i="0">
                <a:latin typeface="+mj-lt"/>
                <a:ea typeface="+mj-ea"/>
                <a:cs typeface="+mj-cs"/>
                <a:sym typeface="Arial"/>
              </a:rPr>
              <a:t>nodeBefore </a:t>
            </a:r>
            <a:r>
              <a:t>reference the node before the one to be removed.</a:t>
            </a:r>
          </a:p>
          <a:p>
            <a:pPr marL="653308" indent="-653308" defTabSz="457200">
              <a:spcBef>
                <a:spcPts val="1100"/>
              </a:spcBef>
              <a:defRPr sz="195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Set </a:t>
            </a:r>
            <a:r>
              <a:rPr i="0">
                <a:latin typeface="+mj-lt"/>
                <a:ea typeface="+mj-ea"/>
                <a:cs typeface="+mj-cs"/>
                <a:sym typeface="Arial"/>
              </a:rPr>
              <a:t>nodeToRemove </a:t>
            </a:r>
            <a:r>
              <a:t>to </a:t>
            </a:r>
            <a:r>
              <a:rPr i="0">
                <a:latin typeface="+mj-lt"/>
                <a:ea typeface="+mj-ea"/>
                <a:cs typeface="+mj-cs"/>
                <a:sym typeface="Arial"/>
              </a:rPr>
              <a:t>nodeBefore</a:t>
            </a:r>
            <a:r>
              <a:t>’s link; </a:t>
            </a:r>
            <a:r>
              <a:rPr i="0">
                <a:latin typeface="+mj-lt"/>
                <a:ea typeface="+mj-ea"/>
                <a:cs typeface="+mj-cs"/>
                <a:sym typeface="Arial"/>
              </a:rPr>
              <a:t>nodeToRemove </a:t>
            </a:r>
            <a:r>
              <a:t>now references the node to be removed.</a:t>
            </a:r>
          </a:p>
          <a:p>
            <a:pPr marL="653308" marR="249554" indent="-653308" defTabSz="457200">
              <a:spcBef>
                <a:spcPts val="1100"/>
              </a:spcBef>
              <a:defRPr sz="195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Set </a:t>
            </a:r>
            <a:r>
              <a:rPr i="0">
                <a:latin typeface="+mj-lt"/>
                <a:ea typeface="+mj-ea"/>
                <a:cs typeface="+mj-cs"/>
                <a:sym typeface="Arial"/>
              </a:rPr>
              <a:t>nodeAfter </a:t>
            </a:r>
            <a:r>
              <a:t>to </a:t>
            </a:r>
            <a:r>
              <a:rPr i="0">
                <a:latin typeface="+mj-lt"/>
                <a:ea typeface="+mj-ea"/>
                <a:cs typeface="+mj-cs"/>
                <a:sym typeface="Arial"/>
              </a:rPr>
              <a:t>nodeToRemove</a:t>
            </a:r>
            <a:r>
              <a:t>’s link; </a:t>
            </a:r>
            <a:r>
              <a:rPr i="0">
                <a:latin typeface="+mj-lt"/>
                <a:ea typeface="+mj-ea"/>
                <a:cs typeface="+mj-cs"/>
                <a:sym typeface="Arial"/>
              </a:rPr>
              <a:t>nodeAfter </a:t>
            </a:r>
            <a:r>
              <a:t>now either references the node after the one to be removed or is </a:t>
            </a:r>
            <a:r>
              <a:rPr i="0">
                <a:latin typeface="+mj-lt"/>
                <a:ea typeface="+mj-ea"/>
                <a:cs typeface="+mj-cs"/>
                <a:sym typeface="Arial"/>
              </a:rPr>
              <a:t>null</a:t>
            </a:r>
            <a:r>
              <a:t>.</a:t>
            </a:r>
          </a:p>
          <a:p>
            <a:pPr marL="653308" marR="506730" indent="-653308" defTabSz="457200">
              <a:spcBef>
                <a:spcPts val="1100"/>
              </a:spcBef>
              <a:defRPr sz="195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Set</a:t>
            </a:r>
            <a:r>
              <a:rPr spc="-178"/>
              <a:t> </a:t>
            </a:r>
            <a:r>
              <a:rPr i="0">
                <a:latin typeface="+mj-lt"/>
                <a:ea typeface="+mj-ea"/>
                <a:cs typeface="+mj-cs"/>
                <a:sym typeface="Arial"/>
              </a:rPr>
              <a:t>nodeBefore</a:t>
            </a:r>
            <a:r>
              <a:t>’s</a:t>
            </a:r>
            <a:r>
              <a:rPr spc="-170"/>
              <a:t> </a:t>
            </a:r>
            <a:r>
              <a:t>link</a:t>
            </a:r>
            <a:r>
              <a:rPr spc="-170"/>
              <a:t> </a:t>
            </a:r>
            <a:r>
              <a:t>to</a:t>
            </a:r>
            <a:r>
              <a:rPr spc="-178"/>
              <a:t> </a:t>
            </a:r>
            <a:r>
              <a:rPr i="0">
                <a:latin typeface="+mj-lt"/>
                <a:ea typeface="+mj-ea"/>
                <a:cs typeface="+mj-cs"/>
                <a:sym typeface="Arial"/>
              </a:rPr>
              <a:t>nodeAfter</a:t>
            </a:r>
            <a:r>
              <a:rPr i="0"/>
              <a:t>.</a:t>
            </a:r>
            <a:r>
              <a:rPr i="0" spc="-170"/>
              <a:t> </a:t>
            </a:r>
            <a:r>
              <a:t>(</a:t>
            </a:r>
            <a:r>
              <a:rPr i="0">
                <a:latin typeface="+mj-lt"/>
                <a:ea typeface="+mj-ea"/>
                <a:cs typeface="+mj-cs"/>
                <a:sym typeface="Arial"/>
              </a:rPr>
              <a:t>nodeToRemove</a:t>
            </a:r>
            <a:r>
              <a:rPr i="0" spc="-186">
                <a:latin typeface="+mj-lt"/>
                <a:ea typeface="+mj-ea"/>
                <a:cs typeface="+mj-cs"/>
                <a:sym typeface="Arial"/>
              </a:rPr>
              <a:t> </a:t>
            </a:r>
            <a:r>
              <a:t>is</a:t>
            </a:r>
            <a:r>
              <a:rPr spc="-170"/>
              <a:t> </a:t>
            </a:r>
            <a:r>
              <a:t>now</a:t>
            </a:r>
            <a:r>
              <a:rPr spc="-170"/>
              <a:t> </a:t>
            </a:r>
            <a:r>
              <a:t>disconnected</a:t>
            </a:r>
            <a:r>
              <a:rPr spc="-170"/>
              <a:t> </a:t>
            </a:r>
            <a:r>
              <a:t>from</a:t>
            </a:r>
            <a:r>
              <a:rPr spc="-170"/>
              <a:t> </a:t>
            </a:r>
            <a:r>
              <a:t>the</a:t>
            </a:r>
            <a:r>
              <a:rPr spc="-170"/>
              <a:t> </a:t>
            </a:r>
            <a:r>
              <a:t>chain.) </a:t>
            </a:r>
          </a:p>
          <a:p>
            <a:pPr marL="653308" marR="506730" indent="-653308" defTabSz="457200">
              <a:spcBef>
                <a:spcPts val="1100"/>
              </a:spcBef>
              <a:defRPr sz="195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Set </a:t>
            </a:r>
            <a:r>
              <a:rPr i="0">
                <a:latin typeface="+mj-lt"/>
                <a:ea typeface="+mj-ea"/>
                <a:cs typeface="+mj-cs"/>
                <a:sym typeface="Arial"/>
              </a:rPr>
              <a:t>nodeToRemove </a:t>
            </a:r>
            <a:r>
              <a:t>to</a:t>
            </a:r>
            <a:r>
              <a:rPr spc="-162"/>
              <a:t> </a:t>
            </a:r>
            <a:r>
              <a:rPr i="0">
                <a:latin typeface="+mj-lt"/>
                <a:ea typeface="+mj-ea"/>
                <a:cs typeface="+mj-cs"/>
                <a:sym typeface="Arial"/>
              </a:rPr>
              <a:t>null</a:t>
            </a:r>
            <a:r>
              <a:rPr i="0"/>
              <a:t>.</a:t>
            </a:r>
          </a:p>
          <a:p>
            <a:pPr marL="653308" marR="344170" indent="-653308" defTabSz="457200">
              <a:spcBef>
                <a:spcPts val="1100"/>
              </a:spcBef>
              <a:defRPr sz="195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Since</a:t>
            </a:r>
            <a:r>
              <a:rPr spc="-138"/>
              <a:t> </a:t>
            </a:r>
            <a:r>
              <a:t>all</a:t>
            </a:r>
            <a:r>
              <a:rPr spc="-138"/>
              <a:t> </a:t>
            </a:r>
            <a:r>
              <a:rPr spc="-24"/>
              <a:t>references</a:t>
            </a:r>
            <a:r>
              <a:rPr spc="-138"/>
              <a:t> </a:t>
            </a:r>
            <a:r>
              <a:t>to</a:t>
            </a:r>
            <a:r>
              <a:rPr spc="-138"/>
              <a:t> </a:t>
            </a:r>
            <a:r>
              <a:t>the</a:t>
            </a:r>
            <a:r>
              <a:rPr spc="-138"/>
              <a:t> </a:t>
            </a:r>
            <a:r>
              <a:t>disconnected</a:t>
            </a:r>
            <a:r>
              <a:rPr spc="-138"/>
              <a:t> </a:t>
            </a:r>
            <a:r>
              <a:t>node</a:t>
            </a:r>
            <a:r>
              <a:rPr spc="-138"/>
              <a:t> </a:t>
            </a:r>
            <a:r>
              <a:t>no</a:t>
            </a:r>
            <a:r>
              <a:rPr spc="-138"/>
              <a:t> </a:t>
            </a:r>
            <a:r>
              <a:t>longer</a:t>
            </a:r>
            <a:r>
              <a:rPr spc="-138"/>
              <a:t> </a:t>
            </a:r>
            <a:r>
              <a:t>exist,</a:t>
            </a:r>
            <a:r>
              <a:rPr spc="-138"/>
              <a:t> </a:t>
            </a:r>
            <a:r>
              <a:t>the</a:t>
            </a:r>
            <a:r>
              <a:rPr spc="-138"/>
              <a:t> </a:t>
            </a:r>
            <a:r>
              <a:t>system</a:t>
            </a:r>
            <a:r>
              <a:rPr spc="-138"/>
              <a:t> </a:t>
            </a:r>
            <a:r>
              <a:t>automatically</a:t>
            </a:r>
            <a:r>
              <a:rPr spc="-138"/>
              <a:t> </a:t>
            </a:r>
            <a:r>
              <a:rPr spc="-24"/>
              <a:t>recycles </a:t>
            </a:r>
            <a:r>
              <a:t>the node’s</a:t>
            </a:r>
            <a:r>
              <a:rPr spc="-48"/>
              <a:t> </a:t>
            </a:r>
            <a:r>
              <a:rPr spc="-24"/>
              <a:t>memory.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Removing a Node</a:t>
            </a:r>
          </a:p>
        </p:txBody>
      </p:sp>
      <p:sp>
        <p:nvSpPr>
          <p:cNvPr id="103" name="FIGURE 12-6 Removing an interior node from a chain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>
            <a:lvl1pPr defTabSz="557784">
              <a:defRPr sz="2684"/>
            </a:lvl1pPr>
          </a:lstStyle>
          <a:p>
            <a:r>
              <a:t>FIGURE 12-6 Removing an interior node from a chain</a:t>
            </a:r>
          </a:p>
        </p:txBody>
      </p:sp>
      <p:pic>
        <p:nvPicPr>
          <p:cNvPr id="104" name="An illustration represents the removing an interior code from a chain. After locating the node to remove." descr="An illustration represents the removing an interior code from a chain. After locating the node to remove.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9435" y="944727"/>
            <a:ext cx="8383387" cy="2251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An illustration represents the removing an interior code from a chain. After removing the node." descr="An illustration represents the removing an interior code from a chain. After removing the node.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5667" y="3333177"/>
            <a:ext cx="8261133" cy="23898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Removing a Node</a:t>
            </a:r>
          </a:p>
        </p:txBody>
      </p:sp>
      <p:sp>
        <p:nvSpPr>
          <p:cNvPr id="108" name="Text Placeholder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621791">
              <a:defRPr sz="2448"/>
            </a:pPr>
            <a:r>
              <a:t>Operations on a chain depended on the method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getNodeAt</a:t>
            </a:r>
          </a:p>
        </p:txBody>
      </p:sp>
      <p:sp>
        <p:nvSpPr>
          <p:cNvPr id="109" name="// Returns a reference to the node at a given position.…"/>
          <p:cNvSpPr txBox="1"/>
          <p:nvPr/>
        </p:nvSpPr>
        <p:spPr>
          <a:xfrm>
            <a:off x="192566" y="1306830"/>
            <a:ext cx="8758868" cy="374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// Returns a reference to the node at a given position.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// Precondition: The chain is not empty;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//               1 &lt;= givenPosition &lt;= numberOfEntries.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private</a:t>
            </a:r>
            <a:r>
              <a:t> Node getNodeAt(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givenPosition)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// Assertion: (firstNode != null) &amp;&amp;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//            (1 &lt;= givenPosition) &amp;&amp; (givenPosition &lt;= numberOfEntries)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Node currentNode = firstNode;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// Traverse the chain to locate the desired node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// (skipped if givenPosition is 1)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for</a:t>
            </a:r>
            <a:r>
              <a:t> (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counter = </a:t>
            </a:r>
            <a:r>
              <a:rPr>
                <a:solidFill>
                  <a:srgbClr val="272AD8"/>
                </a:solidFill>
              </a:rPr>
              <a:t>1</a:t>
            </a:r>
            <a:r>
              <a:t>; counter &lt; givenPosition; counter++)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currentNode = currentNode.getNextNode();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// Assertion: currentNode != null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currentNode;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getNodeAt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Using a Tail Reference</a:t>
            </a:r>
          </a:p>
        </p:txBody>
      </p:sp>
      <p:sp>
        <p:nvSpPr>
          <p:cNvPr id="112" name="FIGURE 12-7 Two linked chains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defTabSz="612648">
              <a:defRPr sz="2948"/>
            </a:lvl1pPr>
          </a:lstStyle>
          <a:p>
            <a:r>
              <a:t>FIGURE 12-7 Two linked chains</a:t>
            </a:r>
          </a:p>
        </p:txBody>
      </p:sp>
      <p:pic>
        <p:nvPicPr>
          <p:cNvPr id="113" name="An illustration represents the 2 linked chains.Chain with only a head reference." descr="An illustration represents the 2 linked chains.Chain with only a head reference.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3971" y="1103321"/>
            <a:ext cx="8458201" cy="1576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An illustration represents the 2 linked chains. Chain with both a head and a tail reference." descr="An illustration represents the 2 linked chains. Chain with both a head and a tail reference.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2900" y="3587999"/>
            <a:ext cx="8458200" cy="13351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859536">
              <a:defRPr sz="4136"/>
            </a:lvl1pPr>
          </a:lstStyle>
          <a:p>
            <a:r>
              <a:t>Data Fields and Constructor (Part 1)</a:t>
            </a:r>
          </a:p>
        </p:txBody>
      </p:sp>
      <p:sp>
        <p:nvSpPr>
          <p:cNvPr id="117" name="Text Placeholder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667512">
              <a:defRPr sz="2628"/>
            </a:pPr>
            <a:r>
              <a:t>LISTING 12-1 An outline of the class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LList</a:t>
            </a:r>
          </a:p>
        </p:txBody>
      </p:sp>
      <p:sp>
        <p:nvSpPr>
          <p:cNvPr id="118" name="/** A linked implemention of the ADT list. */…"/>
          <p:cNvSpPr txBox="1"/>
          <p:nvPr/>
        </p:nvSpPr>
        <p:spPr>
          <a:xfrm>
            <a:off x="443971" y="755580"/>
            <a:ext cx="8598891" cy="5058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/**</a:t>
            </a:r>
            <a:r>
              <a: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t>A linked implemention of the ADT list.</a:t>
            </a:r>
            <a:r>
              <a: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t>*/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class</a:t>
            </a:r>
            <a:r>
              <a:t> LList&lt;T&gt; </a:t>
            </a:r>
            <a:r>
              <a:rPr>
                <a:solidFill>
                  <a:srgbClr val="BA2DA2"/>
                </a:solidFill>
              </a:rPr>
              <a:t>implements</a:t>
            </a:r>
            <a:r>
              <a:t> ListInterface&lt;T&gt;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rPr>
                <a:solidFill>
                  <a:srgbClr val="000000"/>
                </a:solidFill>
              </a:rPr>
              <a:t> Node firstNode;            </a:t>
            </a:r>
            <a:r>
              <a:t>// Reference to first node of chain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	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t>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 numberOfEntries;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	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LList()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	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		initializeDataFields();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} </a:t>
            </a:r>
            <a:r>
              <a:t>// end default constructor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	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	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clear()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	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		initializeDataFields();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} </a:t>
            </a:r>
            <a:r>
              <a:t>// end clear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/*  &lt; Implementations of the public methods add, remove, replace, getEntry, contains,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getLength, isEmpty, and toArray go here. &gt;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. . . */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// Initializes the class's data fields to indicate an empty list.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initializeDataFields()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		firstNode 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		numberOfEntries = </a:t>
            </a:r>
            <a:r>
              <a:rPr>
                <a:solidFill>
                  <a:srgbClr val="272AD8"/>
                </a:solidFill>
              </a:rPr>
              <a:t>0</a:t>
            </a:r>
            <a:r>
              <a:t>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initializeDataFields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859536">
              <a:defRPr sz="4136"/>
            </a:lvl1pPr>
          </a:lstStyle>
          <a:p>
            <a:r>
              <a:t>Data Fields and Constructor (Part 2)</a:t>
            </a:r>
          </a:p>
        </p:txBody>
      </p:sp>
      <p:sp>
        <p:nvSpPr>
          <p:cNvPr id="121" name="Text Placeholder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667512">
              <a:defRPr sz="2628"/>
            </a:pPr>
            <a:r>
              <a:t>LISTING 12-1 An outline of the class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LList</a:t>
            </a:r>
          </a:p>
        </p:txBody>
      </p:sp>
      <p:sp>
        <p:nvSpPr>
          <p:cNvPr id="122" name="// Returns a reference to the node at a given position.…"/>
          <p:cNvSpPr txBox="1"/>
          <p:nvPr/>
        </p:nvSpPr>
        <p:spPr>
          <a:xfrm>
            <a:off x="457200" y="807814"/>
            <a:ext cx="8503020" cy="5196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</a:t>
            </a:r>
            <a:r>
              <a:rPr>
                <a:solidFill>
                  <a:srgbClr val="000000"/>
                </a:solidFill>
              </a:rPr>
              <a:t> </a:t>
            </a:r>
            <a:r>
              <a:t>// Returns a reference to the node at a given position.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// Precondition: The chain is not empty;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//               1 &lt;= givenPosition &lt;= numberOfEntries.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t> Node getNodeAt(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givenPosition)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</a:t>
            </a:r>
            <a:r>
              <a:t>// Assertion: (firstNode != null) &amp;&amp;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</a:t>
            </a:r>
            <a:r>
              <a:t>//            (1 &lt;= givenPosition) &amp;&amp; (givenPosition &lt;= numberOfEntries)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Node currentNode = firstNode;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</a:t>
            </a:r>
            <a:r>
              <a:t>// Traverse the chain to locate the desired node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</a:t>
            </a:r>
            <a:r>
              <a:t>// (skipped if givenPosition is 1)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for</a:t>
            </a:r>
            <a:r>
              <a:t> (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counter = </a:t>
            </a:r>
            <a:r>
              <a:rPr>
                <a:solidFill>
                  <a:srgbClr val="272AD8"/>
                </a:solidFill>
              </a:rPr>
              <a:t>1</a:t>
            </a:r>
            <a:r>
              <a:t>; counter &lt; givenPosition; counter++)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   currentNode = currentNode.getNextNode();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</a:t>
            </a:r>
            <a:r>
              <a:t>// Assertion: currentNode != null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currentNode;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getNodeAt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BA2DA2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</a:t>
            </a:r>
            <a:r>
              <a:t>private</a:t>
            </a:r>
            <a:r>
              <a:rPr>
                <a:solidFill>
                  <a:srgbClr val="000000"/>
                </a:solidFill>
              </a:rPr>
              <a:t> </a:t>
            </a:r>
            <a:r>
              <a:t>class</a:t>
            </a:r>
            <a:r>
              <a:rPr>
                <a:solidFill>
                  <a:srgbClr val="000000"/>
                </a:solidFill>
              </a:rPr>
              <a:t> Node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	{</a:t>
            </a:r>
          </a:p>
          <a:p>
            <a:pPr lvl="3" indent="685800" defTabSz="344804">
              <a:tabLst>
                <a:tab pos="342900" algn="l"/>
              </a:tabLst>
              <a:defRPr>
                <a:solidFill>
                  <a:srgbClr val="369638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// &lt; Implementation of private inner class Node &gt;</a:t>
            </a:r>
          </a:p>
          <a:p>
            <a:pPr lvl="1" indent="228600"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</a:t>
            </a:r>
            <a:r>
              <a:rPr>
                <a:solidFill>
                  <a:srgbClr val="000000"/>
                </a:solidFill>
              </a:rPr>
              <a:t>} </a:t>
            </a:r>
            <a:r>
              <a:t>// end Node</a:t>
            </a:r>
          </a:p>
          <a:p>
            <a:pPr lvl="1" indent="228600"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LList</a:t>
            </a: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Adding to the End of the List</a:t>
            </a:r>
          </a:p>
        </p:txBody>
      </p:sp>
      <p:sp>
        <p:nvSpPr>
          <p:cNvPr id="125" name="Text Placeholder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667512">
              <a:defRPr sz="2628"/>
            </a:pPr>
            <a:r>
              <a:t>The method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add</a:t>
            </a:r>
            <a:r>
              <a:t> assumes method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getNodeAt</a:t>
            </a:r>
          </a:p>
        </p:txBody>
      </p:sp>
      <p:sp>
        <p:nvSpPr>
          <p:cNvPr id="126" name="public void add(T newEntry)…"/>
          <p:cNvSpPr txBox="1"/>
          <p:nvPr/>
        </p:nvSpPr>
        <p:spPr>
          <a:xfrm>
            <a:off x="249435" y="1351279"/>
            <a:ext cx="8529487" cy="352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add(T newEntry)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Node newNode = </a:t>
            </a:r>
            <a:r>
              <a:rPr>
                <a:solidFill>
                  <a:srgbClr val="BA2DA2"/>
                </a:solidFill>
              </a:rPr>
              <a:t>new</a:t>
            </a:r>
            <a:r>
              <a:t> Node(newEntry);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+mn-lt"/>
                <a:ea typeface="+mn-ea"/>
                <a:cs typeface="+mn-cs"/>
                <a:sym typeface="Helvetica"/>
              </a:defRPr>
            </a:pP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(isEmpty())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firstNode = newNode;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else</a:t>
            </a:r>
            <a:r>
              <a:t>                              </a:t>
            </a:r>
            <a:r>
              <a:rPr>
                <a:solidFill>
                  <a:srgbClr val="008400"/>
                </a:solidFill>
              </a:rPr>
              <a:t>// Add to end of nonempty list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Node lastNode = getNodeAt(numberOfEntries);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lastNode.setNextNode(newNode); </a:t>
            </a:r>
            <a:r>
              <a:rPr>
                <a:solidFill>
                  <a:srgbClr val="008400"/>
                </a:solidFill>
              </a:rPr>
              <a:t>// Make last node reference new node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if	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numberOfEntries++;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add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Adding at a Given Position</a:t>
            </a:r>
          </a:p>
        </p:txBody>
      </p:sp>
      <p:sp>
        <p:nvSpPr>
          <p:cNvPr id="129" name="Text Placeholder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667512">
              <a:defRPr sz="2628"/>
            </a:pPr>
            <a:r>
              <a:rPr>
                <a:latin typeface="Courier New"/>
                <a:ea typeface="Courier New"/>
                <a:cs typeface="Courier New"/>
                <a:sym typeface="Courier New"/>
              </a:rPr>
              <a:t>add</a:t>
            </a:r>
            <a:r>
              <a:t> method.</a:t>
            </a:r>
          </a:p>
        </p:txBody>
      </p:sp>
      <p:sp>
        <p:nvSpPr>
          <p:cNvPr id="130" name="public void add(int givenPosition, T newEntry)…"/>
          <p:cNvSpPr txBox="1"/>
          <p:nvPr/>
        </p:nvSpPr>
        <p:spPr>
          <a:xfrm>
            <a:off x="457200" y="646430"/>
            <a:ext cx="8538282" cy="557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add(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givenPosition, T newEntry)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((givenPosition &gt;= </a:t>
            </a:r>
            <a:r>
              <a:rPr>
                <a:solidFill>
                  <a:srgbClr val="272AD8"/>
                </a:solidFill>
              </a:rPr>
              <a:t>1</a:t>
            </a:r>
            <a:r>
              <a:t>) &amp;&amp; (givenPosition &lt;= numberOfEntries + </a:t>
            </a:r>
            <a:r>
              <a:rPr>
                <a:solidFill>
                  <a:srgbClr val="272AD8"/>
                </a:solidFill>
              </a:rPr>
              <a:t>1</a:t>
            </a:r>
            <a:r>
              <a:t>))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Node newNode = </a:t>
            </a:r>
            <a:r>
              <a:rPr>
                <a:solidFill>
                  <a:srgbClr val="BA2DA2"/>
                </a:solidFill>
              </a:rPr>
              <a:t>new</a:t>
            </a:r>
            <a:r>
              <a:t> Node(newEntry);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(givenPosition == </a:t>
            </a:r>
            <a:r>
              <a:rPr>
                <a:solidFill>
                  <a:srgbClr val="272AD8"/>
                </a:solidFill>
              </a:rPr>
              <a:t>1</a:t>
            </a:r>
            <a:r>
              <a:t>)                </a:t>
            </a:r>
            <a:r>
              <a:rPr>
                <a:solidFill>
                  <a:srgbClr val="008400"/>
                </a:solidFill>
              </a:rPr>
              <a:t>// Case 1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   newNode.setNextNode(firstNode);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   firstNode = newNode;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}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</a:t>
            </a:r>
            <a:r>
              <a:rPr>
                <a:solidFill>
                  <a:srgbClr val="BA2DA2"/>
                </a:solidFill>
              </a:rPr>
              <a:t>else</a:t>
            </a:r>
            <a:r>
              <a:rPr>
                <a:solidFill>
                  <a:srgbClr val="000000"/>
                </a:solidFill>
              </a:rPr>
              <a:t>									         </a:t>
            </a:r>
            <a:r>
              <a:t>// Case 2: list is not empty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{                                      </a:t>
            </a:r>
            <a:r>
              <a:rPr>
                <a:solidFill>
                  <a:srgbClr val="008400"/>
                </a:solidFill>
              </a:rPr>
              <a:t>// and givenPosition &gt; 1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   Node nodeBefore = getNodeAt(givenPosition - </a:t>
            </a:r>
            <a:r>
              <a:rPr>
                <a:solidFill>
                  <a:srgbClr val="272AD8"/>
                </a:solidFill>
              </a:rPr>
              <a:t>1</a:t>
            </a:r>
            <a:r>
              <a:t>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   Node nodeAfter = nodeBefore.getNextNode();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   newNode.setNextNode(nodeAfter);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   nodeBefore.setNextNode(newNode);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} </a:t>
            </a:r>
            <a:r>
              <a:t>// end if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numberOfEntries++;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}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BA2DA2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else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throw</a:t>
            </a:r>
            <a:r>
              <a:t> </a:t>
            </a:r>
            <a:r>
              <a:rPr>
                <a:solidFill>
                  <a:srgbClr val="BA2DA2"/>
                </a:solidFill>
              </a:rPr>
              <a:t>new</a:t>
            </a:r>
            <a:r>
              <a:t> IndexOutOfBoundsException(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D12F1B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          </a:t>
            </a:r>
            <a:r>
              <a:t>"Illegal position given to add operation."</a:t>
            </a:r>
            <a:r>
              <a:rPr>
                <a:solidFill>
                  <a:srgbClr val="000000"/>
                </a:solidFill>
              </a:rPr>
              <a:t>);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add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22959">
              <a:defRPr sz="3959"/>
            </a:lvl1pPr>
          </a:lstStyle>
          <a:p>
            <a:r>
              <a:t>Advantages of Linked Implementation</a:t>
            </a:r>
          </a:p>
        </p:txBody>
      </p:sp>
      <p:sp>
        <p:nvSpPr>
          <p:cNvPr id="50" name="Content Placeholder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Uses memory only as needed</a:t>
            </a:r>
          </a:p>
          <a:p>
            <a:r>
              <a:t>When entry removed, unneeded memory returned to system</a:t>
            </a:r>
          </a:p>
          <a:p>
            <a:r>
              <a:t>Avoids moving data when adding or removing entries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68680">
              <a:defRPr sz="4180"/>
            </a:pPr>
            <a:r>
              <a:t>Method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isEmpty</a:t>
            </a:r>
          </a:p>
        </p:txBody>
      </p:sp>
      <p:sp>
        <p:nvSpPr>
          <p:cNvPr id="133" name="Text Placeholder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defTabSz="749808">
              <a:defRPr sz="2952"/>
            </a:pPr>
            <a:endParaRPr/>
          </a:p>
        </p:txBody>
      </p:sp>
      <p:sp>
        <p:nvSpPr>
          <p:cNvPr id="134" name="public boolean isEmpty()…"/>
          <p:cNvSpPr txBox="1"/>
          <p:nvPr/>
        </p:nvSpPr>
        <p:spPr>
          <a:xfrm>
            <a:off x="978639" y="976630"/>
            <a:ext cx="7186722" cy="490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isEmpty()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result;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rPr>
                <a:solidFill>
                  <a:srgbClr val="BA2DA2"/>
                </a:solidFill>
              </a:rPr>
              <a:t>if</a:t>
            </a:r>
            <a:r>
              <a:rPr>
                <a:solidFill>
                  <a:srgbClr val="000000"/>
                </a:solidFill>
              </a:rPr>
              <a:t> (numberOfEntries == </a:t>
            </a:r>
            <a:r>
              <a:rPr>
                <a:solidFill>
                  <a:srgbClr val="272AD8"/>
                </a:solidFill>
              </a:rPr>
              <a:t>0</a:t>
            </a:r>
            <a:r>
              <a:rPr>
                <a:solidFill>
                  <a:srgbClr val="000000"/>
                </a:solidFill>
              </a:rPr>
              <a:t>) </a:t>
            </a:r>
            <a:r>
              <a:t>// Or getLength() == 0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</a:t>
            </a:r>
            <a:r>
              <a:t>// Assertion: firstNode == null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result = </a:t>
            </a:r>
            <a:r>
              <a:rPr>
                <a:solidFill>
                  <a:srgbClr val="BA2DA2"/>
                </a:solidFill>
              </a:rPr>
              <a:t>true</a:t>
            </a:r>
            <a:r>
              <a:t>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}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BA2DA2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else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</a:t>
            </a:r>
            <a:r>
              <a:t>// Assertion: firstNode != null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result = </a:t>
            </a:r>
            <a:r>
              <a:rPr>
                <a:solidFill>
                  <a:srgbClr val="BA2DA2"/>
                </a:solidFill>
              </a:rPr>
              <a:t>false</a:t>
            </a:r>
            <a:r>
              <a:t>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if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result;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isEmpty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68680">
              <a:defRPr sz="4180"/>
            </a:pPr>
            <a:r>
              <a:t>Method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toArray</a:t>
            </a:r>
          </a:p>
        </p:txBody>
      </p:sp>
      <p:sp>
        <p:nvSpPr>
          <p:cNvPr id="137" name="Text Placeholder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defTabSz="749808">
              <a:defRPr sz="2952"/>
            </a:lvl1pPr>
          </a:lstStyle>
          <a:p>
            <a:r>
              <a:t>Traverses chain, loads an array.</a:t>
            </a:r>
          </a:p>
        </p:txBody>
      </p:sp>
      <p:sp>
        <p:nvSpPr>
          <p:cNvPr id="138" name="public T[] toArray()…"/>
          <p:cNvSpPr txBox="1"/>
          <p:nvPr/>
        </p:nvSpPr>
        <p:spPr>
          <a:xfrm>
            <a:off x="200506" y="1114695"/>
            <a:ext cx="8742988" cy="440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T[] toArray()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// The cast is safe because the new array contains null entries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@SuppressWarnings(</a:t>
            </a:r>
            <a:r>
              <a:rPr>
                <a:solidFill>
                  <a:srgbClr val="D12F1B"/>
                </a:solidFill>
              </a:rPr>
              <a:t>"unchecked"</a:t>
            </a:r>
            <a:r>
              <a:t>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T[] result = (T[])</a:t>
            </a:r>
            <a:r>
              <a:rPr>
                <a:solidFill>
                  <a:srgbClr val="BA2DA2"/>
                </a:solidFill>
              </a:rPr>
              <a:t>new</a:t>
            </a:r>
            <a:r>
              <a:t> Object[numberOfEntries];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index = </a:t>
            </a:r>
            <a:r>
              <a:rPr>
                <a:solidFill>
                  <a:srgbClr val="272AD8"/>
                </a:solidFill>
              </a:rPr>
              <a:t>0</a:t>
            </a:r>
            <a:r>
              <a:t>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Node currentNode = firstNode;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while</a:t>
            </a:r>
            <a:r>
              <a:t> ((index &lt; numberOfEntries) &amp;&amp; (currentNode !=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))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   result[index] = currentNode.getData();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   currentNode = currentNode.getNextNode();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   index++;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while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result;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toArray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Testing Core Methods</a:t>
            </a:r>
          </a:p>
        </p:txBody>
      </p:sp>
      <p:sp>
        <p:nvSpPr>
          <p:cNvPr id="141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249435" y="5848708"/>
            <a:ext cx="8513565" cy="581001"/>
          </a:xfrm>
          <a:prstGeom prst="rect">
            <a:avLst/>
          </a:prstGeom>
        </p:spPr>
        <p:txBody>
          <a:bodyPr/>
          <a:lstStyle>
            <a:lvl1pPr defTabSz="466344">
              <a:defRPr sz="1836"/>
            </a:lvl1pPr>
          </a:lstStyle>
          <a:p>
            <a:r>
              <a:t>LISTING 12-2 A main method that tests part of the implementation of the ADT list</a:t>
            </a:r>
          </a:p>
        </p:txBody>
      </p:sp>
      <p:sp>
        <p:nvSpPr>
          <p:cNvPr id="142" name="public static void main(String[] args)…"/>
          <p:cNvSpPr txBox="1"/>
          <p:nvPr/>
        </p:nvSpPr>
        <p:spPr>
          <a:xfrm>
            <a:off x="249435" y="807814"/>
            <a:ext cx="8846503" cy="5158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static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main(String[] args)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D12F1B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System.out.println(</a:t>
            </a:r>
            <a:r>
              <a:t>"Create an empty list."</a:t>
            </a:r>
            <a:r>
              <a:rPr>
                <a:solidFill>
                  <a:srgbClr val="000000"/>
                </a:solidFill>
              </a:rPr>
              <a:t>);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ListInterface&lt;String&gt; myList = </a:t>
            </a:r>
            <a:r>
              <a:rPr>
                <a:solidFill>
                  <a:srgbClr val="BA2DA2"/>
                </a:solidFill>
              </a:rPr>
              <a:t>new</a:t>
            </a:r>
            <a:r>
              <a:t> LList&lt;String&gt;();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D12F1B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System.out.println(</a:t>
            </a:r>
            <a:r>
              <a:t>"List should be empty; isEmpty returns "</a:t>
            </a:r>
            <a:r>
              <a:rPr>
                <a:solidFill>
                  <a:srgbClr val="000000"/>
                </a:solidFill>
              </a:rPr>
              <a:t> + 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                myList.isEmpty() + </a:t>
            </a:r>
            <a:r>
              <a:rPr>
                <a:solidFill>
                  <a:srgbClr val="D12F1B"/>
                </a:solidFill>
              </a:rPr>
              <a:t>"."</a:t>
            </a:r>
            <a:r>
              <a:t>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D12F1B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System.out.println(</a:t>
            </a:r>
            <a:r>
              <a:t>"\nTesting add to end:"</a:t>
            </a:r>
            <a:r>
              <a:rPr>
                <a:solidFill>
                  <a:srgbClr val="000000"/>
                </a:solidFill>
              </a:rPr>
              <a:t>);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myList.add(</a:t>
            </a:r>
            <a:r>
              <a:rPr>
                <a:solidFill>
                  <a:srgbClr val="D12F1B"/>
                </a:solidFill>
              </a:rPr>
              <a:t>"15"</a:t>
            </a:r>
            <a:r>
              <a:t>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myList.add(</a:t>
            </a:r>
            <a:r>
              <a:rPr>
                <a:solidFill>
                  <a:srgbClr val="D12F1B"/>
                </a:solidFill>
              </a:rPr>
              <a:t>"25"</a:t>
            </a:r>
            <a:r>
              <a:t>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myList.add(</a:t>
            </a:r>
            <a:r>
              <a:rPr>
                <a:solidFill>
                  <a:srgbClr val="D12F1B"/>
                </a:solidFill>
              </a:rPr>
              <a:t>"35"</a:t>
            </a:r>
            <a:r>
              <a:t>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myList.add(</a:t>
            </a:r>
            <a:r>
              <a:rPr>
                <a:solidFill>
                  <a:srgbClr val="D12F1B"/>
                </a:solidFill>
              </a:rPr>
              <a:t>"45"</a:t>
            </a:r>
            <a:r>
              <a:t>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D12F1B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System.out.println(</a:t>
            </a:r>
            <a:r>
              <a:t>"List should contain 15 25 35 45."</a:t>
            </a:r>
            <a:r>
              <a:rPr>
                <a:solidFill>
                  <a:srgbClr val="000000"/>
                </a:solidFill>
              </a:rPr>
              <a:t>);		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displayList(myList);   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D12F1B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System.out.println(</a:t>
            </a:r>
            <a:r>
              <a:t>"List should not be empty; isEmpty() returns "</a:t>
            </a:r>
            <a:r>
              <a:rPr>
                <a:solidFill>
                  <a:srgbClr val="000000"/>
                </a:solidFill>
              </a:rPr>
              <a:t> + 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                myList.isEmpty() + </a:t>
            </a:r>
            <a:r>
              <a:rPr>
                <a:solidFill>
                  <a:srgbClr val="D12F1B"/>
                </a:solidFill>
              </a:rPr>
              <a:t>"."</a:t>
            </a:r>
            <a:r>
              <a:t>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System.out.println(</a:t>
            </a:r>
            <a:r>
              <a:rPr>
                <a:solidFill>
                  <a:srgbClr val="D12F1B"/>
                </a:solidFill>
              </a:rPr>
              <a:t>"\nTesting clear():"</a:t>
            </a:r>
            <a:r>
              <a:t>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myList.clear();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D12F1B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System.out.println(</a:t>
            </a:r>
            <a:r>
              <a:t>"List should be empty; isEmpty returns "</a:t>
            </a:r>
            <a:r>
              <a:rPr>
                <a:solidFill>
                  <a:srgbClr val="000000"/>
                </a:solidFill>
              </a:rPr>
              <a:t> + 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                myList.isEmpty() + </a:t>
            </a:r>
            <a:r>
              <a:rPr>
                <a:solidFill>
                  <a:srgbClr val="D12F1B"/>
                </a:solidFill>
              </a:rPr>
              <a:t>"."</a:t>
            </a:r>
            <a:r>
              <a:t>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 </a:t>
            </a:r>
            <a:r>
              <a:t>// end main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Testing Core Methods</a:t>
            </a:r>
          </a:p>
        </p:txBody>
      </p:sp>
      <p:sp>
        <p:nvSpPr>
          <p:cNvPr id="145" name="Text Placeholder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48055">
              <a:defRPr sz="1764"/>
            </a:lvl1pPr>
          </a:lstStyle>
          <a:p>
            <a:r>
              <a:t>LISTING 12-2 A main method that tests part of the implementation of the ADT list</a:t>
            </a:r>
          </a:p>
        </p:txBody>
      </p:sp>
      <p:sp>
        <p:nvSpPr>
          <p:cNvPr id="146" name="Rectangle"/>
          <p:cNvSpPr/>
          <p:nvPr/>
        </p:nvSpPr>
        <p:spPr>
          <a:xfrm>
            <a:off x="742633" y="1586230"/>
            <a:ext cx="6538567" cy="3876041"/>
          </a:xfrm>
          <a:prstGeom prst="rect">
            <a:avLst/>
          </a:prstGeom>
          <a:gradFill>
            <a:gsLst>
              <a:gs pos="0">
                <a:schemeClr val="accent4">
                  <a:hueOff val="-155063"/>
                  <a:lumOff val="44832"/>
                </a:schemeClr>
              </a:gs>
              <a:gs pos="35000">
                <a:srgbClr val="FEF7B7"/>
              </a:gs>
              <a:gs pos="100000">
                <a:schemeClr val="accent4">
                  <a:hueOff val="-178118"/>
                  <a:lumOff val="59630"/>
                </a:schemeClr>
              </a:gs>
            </a:gsLst>
            <a:lin ang="16200000"/>
          </a:gradFill>
          <a:ln>
            <a:solidFill>
              <a:srgbClr val="AEA6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47" name="Program Output"/>
          <p:cNvSpPr txBox="1"/>
          <p:nvPr/>
        </p:nvSpPr>
        <p:spPr>
          <a:xfrm>
            <a:off x="902971" y="1683067"/>
            <a:ext cx="2635621" cy="474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600" b="1" i="1"/>
            </a:lvl1pPr>
          </a:lstStyle>
          <a:p>
            <a:r>
              <a:t>Program Output</a:t>
            </a:r>
          </a:p>
        </p:txBody>
      </p:sp>
      <p:sp>
        <p:nvSpPr>
          <p:cNvPr id="148" name="Create an empty list.…"/>
          <p:cNvSpPr txBox="1"/>
          <p:nvPr/>
        </p:nvSpPr>
        <p:spPr>
          <a:xfrm>
            <a:off x="737871" y="2360929"/>
            <a:ext cx="6006292" cy="2606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Create an empty list.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List should be empty; isEmpty returns true.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Testing add to end: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List should contain 15 25 35 45.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The list contains 4 entries, as follows: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15 25 35 45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List should not be empty; isEmpty() returns false.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Testing clear():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List should be empty; isEmpty returns true.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1"/>
          <p:cNvSpPr txBox="1">
            <a:spLocks noGrp="1"/>
          </p:cNvSpPr>
          <p:nvPr>
            <p:ph type="title"/>
          </p:nvPr>
        </p:nvSpPr>
        <p:spPr>
          <a:xfrm>
            <a:off x="262135" y="-25401"/>
            <a:ext cx="8513565" cy="807816"/>
          </a:xfrm>
          <a:prstGeom prst="rect">
            <a:avLst/>
          </a:prstGeom>
        </p:spPr>
        <p:txBody>
          <a:bodyPr/>
          <a:lstStyle/>
          <a:p>
            <a:pPr defTabSz="649223">
              <a:defRPr sz="3124"/>
            </a:pPr>
            <a:r>
              <a:rPr>
                <a:latin typeface="Courier New"/>
                <a:ea typeface="Courier New"/>
                <a:cs typeface="Courier New"/>
                <a:sym typeface="Courier New"/>
              </a:rPr>
              <a:t>remove</a:t>
            </a:r>
            <a:r>
              <a:t> method returns entry it deletes from list</a:t>
            </a:r>
          </a:p>
        </p:txBody>
      </p:sp>
      <p:sp>
        <p:nvSpPr>
          <p:cNvPr id="151" name="public T remove(int givenPosition)…"/>
          <p:cNvSpPr txBox="1"/>
          <p:nvPr/>
        </p:nvSpPr>
        <p:spPr>
          <a:xfrm>
            <a:off x="481057" y="782414"/>
            <a:ext cx="8181886" cy="537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T remove(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givenPosition)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T result 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;                           </a:t>
            </a:r>
            <a:r>
              <a:rPr>
                <a:solidFill>
                  <a:srgbClr val="008400"/>
                </a:solidFill>
              </a:rPr>
              <a:t>// Return value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((givenPosition &gt;= </a:t>
            </a:r>
            <a:r>
              <a:rPr>
                <a:solidFill>
                  <a:srgbClr val="272AD8"/>
                </a:solidFill>
              </a:rPr>
              <a:t>1</a:t>
            </a:r>
            <a:r>
              <a:t>) &amp;&amp; (givenPosition &lt;= numberOfEntries))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</a:t>
            </a:r>
            <a:r>
              <a:t>// Assertion: !isEmpty()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</a:t>
            </a:r>
            <a:r>
              <a:rPr>
                <a:solidFill>
                  <a:srgbClr val="BA2DA2"/>
                </a:solidFill>
              </a:rPr>
              <a:t>if</a:t>
            </a:r>
            <a:r>
              <a:rPr>
                <a:solidFill>
                  <a:srgbClr val="000000"/>
                </a:solidFill>
              </a:rPr>
              <a:t> (givenPosition == </a:t>
            </a:r>
            <a:r>
              <a:rPr>
                <a:solidFill>
                  <a:srgbClr val="272AD8"/>
                </a:solidFill>
              </a:rPr>
              <a:t>1</a:t>
            </a:r>
            <a:r>
              <a:rPr>
                <a:solidFill>
                  <a:srgbClr val="000000"/>
                </a:solidFill>
              </a:rPr>
              <a:t>)                 </a:t>
            </a:r>
            <a:r>
              <a:t>// Case 1: Remove first entry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   result = firstNode.getData();        </a:t>
            </a:r>
            <a:r>
              <a:rPr>
                <a:solidFill>
                  <a:srgbClr val="008400"/>
                </a:solidFill>
              </a:rPr>
              <a:t>// Save entry to be removed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   firstNode = firstNode.getNextNode(); </a:t>
            </a:r>
            <a:r>
              <a:rPr>
                <a:solidFill>
                  <a:srgbClr val="008400"/>
                </a:solidFill>
              </a:rPr>
              <a:t>// Remove entry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}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else</a:t>
            </a:r>
            <a:r>
              <a:t>                                    </a:t>
            </a:r>
            <a:r>
              <a:rPr>
                <a:solidFill>
                  <a:srgbClr val="008400"/>
                </a:solidFill>
              </a:rPr>
              <a:t>// Case 2: Not first entry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   Node nodeBefore = getNodeAt(givenPosition - </a:t>
            </a:r>
            <a:r>
              <a:rPr>
                <a:solidFill>
                  <a:srgbClr val="272AD8"/>
                </a:solidFill>
              </a:rPr>
              <a:t>1</a:t>
            </a:r>
            <a:r>
              <a:t>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   Node nodeToRemove = nodeBefore.getNextNode();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   result = nodeToRemove.getData();    </a:t>
            </a:r>
            <a:r>
              <a:rPr>
                <a:solidFill>
                  <a:srgbClr val="008400"/>
                </a:solidFill>
              </a:rPr>
              <a:t>// Save entry to be removed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   Node nodeAfter = nodeToRemove.getNextNode();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   nodeBefore.setNextNode(nodeAfter);  </a:t>
            </a:r>
            <a:r>
              <a:rPr>
                <a:solidFill>
                  <a:srgbClr val="008400"/>
                </a:solidFill>
              </a:rPr>
              <a:t>// Remove entry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} </a:t>
            </a:r>
            <a:r>
              <a:t>// end if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numberOfEntries--;                     </a:t>
            </a:r>
            <a:r>
              <a:rPr>
                <a:solidFill>
                  <a:srgbClr val="008400"/>
                </a:solidFill>
              </a:rPr>
              <a:t>// Update count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result;                         </a:t>
            </a:r>
            <a:r>
              <a:rPr>
                <a:solidFill>
                  <a:srgbClr val="008400"/>
                </a:solidFill>
              </a:rPr>
              <a:t>// Return removed entry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}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BA2DA2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else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throw</a:t>
            </a:r>
            <a:r>
              <a:t> </a:t>
            </a:r>
            <a:r>
              <a:rPr>
                <a:solidFill>
                  <a:srgbClr val="BA2DA2"/>
                </a:solidFill>
              </a:rPr>
              <a:t>new</a:t>
            </a:r>
            <a:r>
              <a:t> IndexOutOfBoundsException(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D12F1B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          </a:t>
            </a:r>
            <a:r>
              <a:t>"Illegal position given to remove operation."</a:t>
            </a:r>
            <a:r>
              <a:rPr>
                <a:solidFill>
                  <a:srgbClr val="000000"/>
                </a:solidFill>
              </a:rPr>
              <a:t>);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remove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Continuing the Implementation</a:t>
            </a:r>
          </a:p>
        </p:txBody>
      </p:sp>
      <p:sp>
        <p:nvSpPr>
          <p:cNvPr id="154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457200" y="5405118"/>
            <a:ext cx="8229600" cy="100689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defTabSz="749808">
              <a:defRPr sz="2952"/>
            </a:lvl1pPr>
          </a:lstStyle>
          <a:p>
            <a:r>
              <a:t>Replacing a list entry requires us to replace the data portion of a node with other data.</a:t>
            </a:r>
          </a:p>
        </p:txBody>
      </p:sp>
      <p:sp>
        <p:nvSpPr>
          <p:cNvPr id="155" name="public T replace(int givenPosition, T newEntry)…"/>
          <p:cNvSpPr txBox="1"/>
          <p:nvPr/>
        </p:nvSpPr>
        <p:spPr>
          <a:xfrm>
            <a:off x="134723" y="1368694"/>
            <a:ext cx="8742988" cy="3901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T replace(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givenPosition, T newEntry)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((givenPosition &gt;= </a:t>
            </a:r>
            <a:r>
              <a:rPr>
                <a:solidFill>
                  <a:srgbClr val="272AD8"/>
                </a:solidFill>
              </a:rPr>
              <a:t>1</a:t>
            </a:r>
            <a:r>
              <a:t>) &amp;&amp; (givenPosition &lt;= numberOfEntries))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</a:t>
            </a:r>
            <a:r>
              <a:t>// Assertion: !isEmpty()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   Node desiredNode = getNodeAt(givenPosition);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   T originalEntry = desiredNode.getData();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   desiredNode.setData(newEntry);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originalEntry;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}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solidFill>
                  <a:srgbClr val="BA2DA2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else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throw</a:t>
            </a:r>
            <a:r>
              <a:t> </a:t>
            </a:r>
            <a:r>
              <a:rPr>
                <a:solidFill>
                  <a:srgbClr val="BA2DA2"/>
                </a:solidFill>
              </a:rPr>
              <a:t>new</a:t>
            </a:r>
            <a:r>
              <a:t> IndexOutOfBoundsException(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solidFill>
                  <a:srgbClr val="D12F1B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          </a:t>
            </a:r>
            <a:r>
              <a:t>"Illegal position given to replace operation."</a:t>
            </a:r>
            <a:r>
              <a:rPr>
                <a:solidFill>
                  <a:srgbClr val="000000"/>
                </a:solidFill>
              </a:rPr>
              <a:t>);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replace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Continuing the Implementation</a:t>
            </a:r>
          </a:p>
        </p:txBody>
      </p:sp>
      <p:sp>
        <p:nvSpPr>
          <p:cNvPr id="158" name="Text Placeholder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defTabSz="749808">
              <a:defRPr sz="2952"/>
            </a:lvl1pPr>
          </a:lstStyle>
          <a:p>
            <a:r>
              <a:t>Retrieving a list entry is straightforward.</a:t>
            </a:r>
          </a:p>
        </p:txBody>
      </p:sp>
      <p:sp>
        <p:nvSpPr>
          <p:cNvPr id="159" name="public T getEntry(int givenPosition)…"/>
          <p:cNvSpPr txBox="1"/>
          <p:nvPr/>
        </p:nvSpPr>
        <p:spPr>
          <a:xfrm>
            <a:off x="401013" y="1637029"/>
            <a:ext cx="8742988" cy="313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T getEntry(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givenPosition)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((givenPosition &gt;= </a:t>
            </a:r>
            <a:r>
              <a:rPr>
                <a:solidFill>
                  <a:srgbClr val="272AD8"/>
                </a:solidFill>
              </a:rPr>
              <a:t>1</a:t>
            </a:r>
            <a:r>
              <a:t>) &amp;&amp; (givenPosition &lt;= numberOfEntries))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</a:t>
            </a:r>
            <a:r>
              <a:t>// Assertion: !isEmpty()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getNodeAt(givenPosition).getData();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}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solidFill>
                  <a:srgbClr val="BA2DA2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else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throw</a:t>
            </a:r>
            <a:r>
              <a:t> </a:t>
            </a:r>
            <a:r>
              <a:rPr>
                <a:solidFill>
                  <a:srgbClr val="BA2DA2"/>
                </a:solidFill>
              </a:rPr>
              <a:t>new</a:t>
            </a:r>
            <a:r>
              <a:t> IndexOutOfBoundsException(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solidFill>
                  <a:srgbClr val="D12F1B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          </a:t>
            </a:r>
            <a:r>
              <a:t>"Illegal position given to getEntry operation."</a:t>
            </a:r>
            <a:r>
              <a:rPr>
                <a:solidFill>
                  <a:srgbClr val="000000"/>
                </a:solidFill>
              </a:rPr>
              <a:t>);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getEntry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Continuing the Implementation</a:t>
            </a:r>
          </a:p>
        </p:txBody>
      </p:sp>
      <p:sp>
        <p:nvSpPr>
          <p:cNvPr id="162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443971" y="5742115"/>
            <a:ext cx="8229601" cy="581001"/>
          </a:xfrm>
          <a:prstGeom prst="rect">
            <a:avLst/>
          </a:prstGeom>
        </p:spPr>
        <p:txBody>
          <a:bodyPr/>
          <a:lstStyle/>
          <a:p>
            <a:pPr defTabSz="585215">
              <a:defRPr sz="2304"/>
            </a:pPr>
            <a:r>
              <a:t>Checking to see if an entry is in the list, the method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contains</a:t>
            </a:r>
            <a:r>
              <a:t>.</a:t>
            </a:r>
          </a:p>
        </p:txBody>
      </p:sp>
      <p:sp>
        <p:nvSpPr>
          <p:cNvPr id="163" name="public boolean contains(T anEntry)…"/>
          <p:cNvSpPr txBox="1"/>
          <p:nvPr/>
        </p:nvSpPr>
        <p:spPr>
          <a:xfrm>
            <a:off x="1050485" y="1089295"/>
            <a:ext cx="6911465" cy="437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contains(T anEntry)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found = </a:t>
            </a:r>
            <a:r>
              <a:rPr>
                <a:solidFill>
                  <a:srgbClr val="BA2DA2"/>
                </a:solidFill>
              </a:rPr>
              <a:t>false</a:t>
            </a:r>
            <a:r>
              <a:t>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Node currentNode = firstNode;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while</a:t>
            </a:r>
            <a:r>
              <a:t> (!found &amp;&amp; (currentNode !=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))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(anEntry.equals(currentNode.getData()))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   found = </a:t>
            </a:r>
            <a:r>
              <a:rPr>
                <a:solidFill>
                  <a:srgbClr val="BA2DA2"/>
                </a:solidFill>
              </a:rPr>
              <a:t>true</a:t>
            </a:r>
            <a:r>
              <a:t>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else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   currentNode = currentNode.getNextNode();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while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found;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contains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A Refined Linked Implementation</a:t>
            </a:r>
          </a:p>
        </p:txBody>
      </p:sp>
      <p:sp>
        <p:nvSpPr>
          <p:cNvPr id="166" name="FIGURE 12-8 A linked chain with both a head reference and a tail reference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02336">
              <a:defRPr sz="1936"/>
            </a:lvl1pPr>
          </a:lstStyle>
          <a:p>
            <a:r>
              <a:t>FIGURE 12-8 A linked chain with both a head reference and a tail reference</a:t>
            </a:r>
          </a:p>
        </p:txBody>
      </p:sp>
      <p:sp>
        <p:nvSpPr>
          <p:cNvPr id="167" name="private Node firstNode;       // Head reference to first node…"/>
          <p:cNvSpPr txBox="1"/>
          <p:nvPr/>
        </p:nvSpPr>
        <p:spPr>
          <a:xfrm>
            <a:off x="290495" y="1406399"/>
            <a:ext cx="8563010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private</a:t>
            </a:r>
            <a:r>
              <a:rPr>
                <a:solidFill>
                  <a:srgbClr val="000000"/>
                </a:solidFill>
              </a:rPr>
              <a:t> Node firstNode;       </a:t>
            </a:r>
            <a:r>
              <a:t>// Head reference to first node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private</a:t>
            </a:r>
            <a:r>
              <a:rPr>
                <a:solidFill>
                  <a:srgbClr val="000000"/>
                </a:solidFill>
              </a:rPr>
              <a:t> Node lastNode;        </a:t>
            </a:r>
            <a:r>
              <a:t>// Tail reference to last node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private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BA2DA2"/>
                </a:solidFill>
              </a:rPr>
              <a:t>int</a:t>
            </a:r>
            <a:r>
              <a:rPr>
                <a:solidFill>
                  <a:srgbClr val="000000"/>
                </a:solidFill>
              </a:rPr>
              <a:t>  numberOfEntries; </a:t>
            </a:r>
            <a:r>
              <a:t>// Number of entries in list</a:t>
            </a:r>
          </a:p>
        </p:txBody>
      </p:sp>
      <p:pic>
        <p:nvPicPr>
          <p:cNvPr id="168" name="An illustration represents a linked chain with both head reference and a tail reference.&#10;&#10;Picture 2" descr="An illustration represents a linked chain with both head reference and a tail reference.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36060" y="3118829"/>
            <a:ext cx="6540314" cy="24899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A Refined Linked Implementation</a:t>
            </a:r>
          </a:p>
        </p:txBody>
      </p:sp>
      <p:sp>
        <p:nvSpPr>
          <p:cNvPr id="171" name="FIGURE 12-9 Adding a node to the end of a nonempty chain that has a tail reference"/>
          <p:cNvSpPr txBox="1">
            <a:spLocks noGrp="1"/>
          </p:cNvSpPr>
          <p:nvPr>
            <p:ph type="body" sz="quarter" idx="1"/>
          </p:nvPr>
        </p:nvSpPr>
        <p:spPr>
          <a:xfrm>
            <a:off x="129430" y="5831015"/>
            <a:ext cx="8885140" cy="581001"/>
          </a:xfrm>
          <a:prstGeom prst="rect">
            <a:avLst/>
          </a:prstGeom>
        </p:spPr>
        <p:txBody>
          <a:bodyPr/>
          <a:lstStyle>
            <a:lvl1pPr defTabSz="393192">
              <a:defRPr sz="1892"/>
            </a:lvl1pPr>
          </a:lstStyle>
          <a:p>
            <a:r>
              <a:t>FIGURE 12-9 Adding a node to the end of a nonempty chain that has a tail reference</a:t>
            </a:r>
          </a:p>
        </p:txBody>
      </p:sp>
      <p:pic>
        <p:nvPicPr>
          <p:cNvPr id="172" name="Adding a node to the end of a nonempty chain that has a tail reference after executing setNextNode." descr="Adding a node to the end of a nonempty chain that has a tail reference after executing setNextNode.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3971" y="1166096"/>
            <a:ext cx="8406423" cy="1729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Adding a node to the end of a nonempty chain that has a tail reference after executing lastNode equals newNode." descr="Adding a node to the end of a nonempty chain that has a tail reference after executing lastNode equals newNode.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3971" y="3667411"/>
            <a:ext cx="7442918" cy="17544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896111">
              <a:defRPr sz="4312"/>
            </a:lvl1pPr>
          </a:lstStyle>
          <a:p>
            <a:r>
              <a:t>Adding a Node at Various Positions</a:t>
            </a:r>
          </a:p>
        </p:txBody>
      </p:sp>
      <p:sp>
        <p:nvSpPr>
          <p:cNvPr id="53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Possible cases:</a:t>
            </a:r>
          </a:p>
          <a:p>
            <a:pPr lvl="1"/>
            <a:r>
              <a:t>Chain is empty</a:t>
            </a:r>
          </a:p>
          <a:p>
            <a:pPr lvl="1"/>
            <a:r>
              <a:t>Adding node at chain’s beginning</a:t>
            </a:r>
          </a:p>
          <a:p>
            <a:pPr lvl="1"/>
            <a:r>
              <a:t>Adding node between adjacent nodes</a:t>
            </a:r>
          </a:p>
          <a:p>
            <a:pPr lvl="1"/>
            <a:r>
              <a:t>Adding node to chain’s end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A Refined Linked Implementation</a:t>
            </a:r>
          </a:p>
        </p:txBody>
      </p:sp>
      <p:sp>
        <p:nvSpPr>
          <p:cNvPr id="176" name="Text Placeholder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667512">
              <a:defRPr sz="2628"/>
            </a:pPr>
            <a:r>
              <a:t>Revision of the first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add</a:t>
            </a:r>
            <a:r>
              <a:t> method</a:t>
            </a:r>
          </a:p>
        </p:txBody>
      </p:sp>
      <p:sp>
        <p:nvSpPr>
          <p:cNvPr id="177" name="public void add(T newEntry)…"/>
          <p:cNvSpPr txBox="1"/>
          <p:nvPr/>
        </p:nvSpPr>
        <p:spPr>
          <a:xfrm>
            <a:off x="1600199" y="1527444"/>
            <a:ext cx="5259920" cy="3583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add(T newEntry)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Node newNode = </a:t>
            </a:r>
            <a:r>
              <a:rPr>
                <a:solidFill>
                  <a:srgbClr val="BA2DA2"/>
                </a:solidFill>
              </a:rPr>
              <a:t>new</a:t>
            </a:r>
            <a:r>
              <a:t> Node(newEntry);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+mn-lt"/>
                <a:ea typeface="+mn-ea"/>
                <a:cs typeface="+mn-cs"/>
                <a:sym typeface="Helvetica"/>
              </a:defRPr>
            </a:pP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(isEmpty())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firstNode = newNode;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BA2DA2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else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lastNode.setNextNode(newNode);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lastNode = newNode;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numberOfEntries++;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 </a:t>
            </a:r>
            <a:r>
              <a:t>// end add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le 1"/>
          <p:cNvSpPr txBox="1">
            <a:spLocks noGrp="1"/>
          </p:cNvSpPr>
          <p:nvPr>
            <p:ph type="title"/>
          </p:nvPr>
        </p:nvSpPr>
        <p:spPr>
          <a:xfrm>
            <a:off x="173235" y="-139701"/>
            <a:ext cx="8513565" cy="581002"/>
          </a:xfrm>
          <a:prstGeom prst="rect">
            <a:avLst/>
          </a:prstGeom>
        </p:spPr>
        <p:txBody>
          <a:bodyPr/>
          <a:lstStyle/>
          <a:p>
            <a:pPr lvl="1" defTabSz="530351">
              <a:defRPr sz="2551"/>
            </a:pPr>
            <a:r>
              <a:t>A Refined Linked Implementation - refined add by position</a:t>
            </a:r>
          </a:p>
        </p:txBody>
      </p:sp>
      <p:sp>
        <p:nvSpPr>
          <p:cNvPr id="180" name="public void add(int givenPosition, T newEntry) {…"/>
          <p:cNvSpPr txBox="1"/>
          <p:nvPr/>
        </p:nvSpPr>
        <p:spPr>
          <a:xfrm>
            <a:off x="327917" y="291134"/>
            <a:ext cx="7107912" cy="6024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add(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givenPosition, T newEntry)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((givenPosition &gt;= </a:t>
            </a:r>
            <a:r>
              <a:rPr>
                <a:solidFill>
                  <a:srgbClr val="272AD8"/>
                </a:solidFill>
              </a:rPr>
              <a:t>1</a:t>
            </a:r>
            <a:r>
              <a:t>) &amp;&amp; (givenPosition &lt;= numberOfEntries + </a:t>
            </a:r>
            <a:r>
              <a:rPr>
                <a:solidFill>
                  <a:srgbClr val="272AD8"/>
                </a:solidFill>
              </a:rPr>
              <a:t>1</a:t>
            </a:r>
            <a:r>
              <a:t>))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Node newNode = </a:t>
            </a:r>
            <a:r>
              <a:rPr>
                <a:solidFill>
                  <a:srgbClr val="BA2DA2"/>
                </a:solidFill>
              </a:rPr>
              <a:t>new</a:t>
            </a:r>
            <a:r>
              <a:t> Node(newEntry);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(isEmpty())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   firstNode = newNode;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   lastNode = newNode;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}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else</a:t>
            </a:r>
            <a:r>
              <a:t>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(givenPosition == </a:t>
            </a:r>
            <a:r>
              <a:rPr>
                <a:solidFill>
                  <a:srgbClr val="272AD8"/>
                </a:solidFill>
              </a:rPr>
              <a:t>1</a:t>
            </a:r>
            <a:r>
              <a:t>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   newNode.setNextNode(firstNode);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   firstNode = newNode;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}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else</a:t>
            </a:r>
            <a:r>
              <a:t>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(givenPosition == numberOfEntries + </a:t>
            </a:r>
            <a:r>
              <a:rPr>
                <a:solidFill>
                  <a:srgbClr val="272AD8"/>
                </a:solidFill>
              </a:rPr>
              <a:t>1</a:t>
            </a:r>
            <a:r>
              <a:t>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   lastNode.setNextNode(newNode);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   lastNode = newNode;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}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else</a:t>
            </a:r>
            <a:r>
              <a:rPr>
                <a:solidFill>
                  <a:srgbClr val="BA2DA2"/>
                </a:solidFill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   Node nodeBefore = getNodeAt(givenPosition - </a:t>
            </a:r>
            <a:r>
              <a:rPr>
                <a:solidFill>
                  <a:srgbClr val="272AD8"/>
                </a:solidFill>
              </a:rPr>
              <a:t>1</a:t>
            </a:r>
            <a:r>
              <a:t>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   Node nodeAfter = nodeBefore.getNextNode();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   newNode.setNextNode(nodeAfter);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   nodeBefore.setNextNode(newNode);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} </a:t>
            </a:r>
            <a:r>
              <a:t>// end if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numberOfEntries++;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}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BA2DA2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else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throw</a:t>
            </a:r>
            <a:r>
              <a:t> </a:t>
            </a:r>
            <a:r>
              <a:rPr>
                <a:solidFill>
                  <a:srgbClr val="BA2DA2"/>
                </a:solidFill>
              </a:rPr>
              <a:t>new</a:t>
            </a:r>
            <a:r>
              <a:t> IndexOutOfBoundsException(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D12F1B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          </a:t>
            </a:r>
            <a:r>
              <a:t>"Illegal position given to add operation."</a:t>
            </a:r>
            <a:r>
              <a:rPr>
                <a:solidFill>
                  <a:srgbClr val="000000"/>
                </a:solidFill>
              </a:rPr>
              <a:t>);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add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A Refined Linked Implementation</a:t>
            </a:r>
          </a:p>
        </p:txBody>
      </p:sp>
      <p:sp>
        <p:nvSpPr>
          <p:cNvPr id="183" name="FIGURE 12-10 Before and after removing the last node from a chain that has both head and tail references and contains one or more nodes"/>
          <p:cNvSpPr txBox="1">
            <a:spLocks noGrp="1"/>
          </p:cNvSpPr>
          <p:nvPr>
            <p:ph type="body" sz="quarter" idx="1"/>
          </p:nvPr>
        </p:nvSpPr>
        <p:spPr>
          <a:xfrm>
            <a:off x="457200" y="5604201"/>
            <a:ext cx="8229600" cy="80781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defTabSz="438911">
              <a:defRPr sz="2112"/>
            </a:lvl1pPr>
          </a:lstStyle>
          <a:p>
            <a:r>
              <a:t>FIGURE 12-10 Before and after removing the last node from a chain that has both head and tail references and contains one or more nodes</a:t>
            </a:r>
          </a:p>
        </p:txBody>
      </p:sp>
      <p:pic>
        <p:nvPicPr>
          <p:cNvPr id="184" name="An illustration represents the before and after removing the last node from a chain that has both head and tail references and contains 1 or more nodes.&#10;A one-node chain." descr="An illustration represents the before and after removing the last node from a chain that has both head and tail references and contains 1 or more nodes.A one-node chain.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016350"/>
            <a:ext cx="2165327" cy="43793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An illustration represents the before and after removing the last node from a chain that has both head and tail references and contains 1 or more nodes. A chain of two or more nodes." descr="An illustration represents the before and after removing the last node from a chain that has both head and tail references and contains 1 or more nodes. A chain of two or more nodes.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31340" y="1016350"/>
            <a:ext cx="4792720" cy="40629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le 1"/>
          <p:cNvSpPr txBox="1">
            <a:spLocks noGrp="1"/>
          </p:cNvSpPr>
          <p:nvPr>
            <p:ph type="title"/>
          </p:nvPr>
        </p:nvSpPr>
        <p:spPr>
          <a:xfrm>
            <a:off x="249435" y="-1"/>
            <a:ext cx="8513565" cy="60808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585215">
              <a:defRPr sz="2816"/>
            </a:pPr>
            <a:r>
              <a:t>A Refined Linked Implementation — refined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remove</a:t>
            </a:r>
          </a:p>
        </p:txBody>
      </p:sp>
      <p:sp>
        <p:nvSpPr>
          <p:cNvPr id="188" name="public T remove(int givenPosition) {…"/>
          <p:cNvSpPr txBox="1"/>
          <p:nvPr/>
        </p:nvSpPr>
        <p:spPr>
          <a:xfrm>
            <a:off x="443971" y="433732"/>
            <a:ext cx="7604905" cy="6036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T remove(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givenPosition)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T result 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;                           </a:t>
            </a:r>
            <a:r>
              <a:rPr>
                <a:solidFill>
                  <a:srgbClr val="008400"/>
                </a:solidFill>
              </a:rPr>
              <a:t>// Return value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((givenPosition &gt;= </a:t>
            </a:r>
            <a:r>
              <a:rPr>
                <a:solidFill>
                  <a:srgbClr val="272AD8"/>
                </a:solidFill>
              </a:rPr>
              <a:t>1</a:t>
            </a:r>
            <a:r>
              <a:t>) &amp;&amp; (givenPosition &lt;= numberOfEntries))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// Assertion: !isEmpty()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</a:t>
            </a:r>
            <a:r>
              <a:rPr>
                <a:solidFill>
                  <a:srgbClr val="BA2DA2"/>
                </a:solidFill>
              </a:rPr>
              <a:t>if</a:t>
            </a:r>
            <a:r>
              <a:rPr>
                <a:solidFill>
                  <a:srgbClr val="000000"/>
                </a:solidFill>
              </a:rPr>
              <a:t> (givenPosition == </a:t>
            </a:r>
            <a:r>
              <a:rPr>
                <a:solidFill>
                  <a:srgbClr val="272AD8"/>
                </a:solidFill>
              </a:rPr>
              <a:t>1</a:t>
            </a:r>
            <a:r>
              <a:rPr>
                <a:solidFill>
                  <a:srgbClr val="000000"/>
                </a:solidFill>
              </a:rPr>
              <a:t>)                 </a:t>
            </a:r>
            <a:r>
              <a:t>// Case 1: Remove first entry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   result = firstNode.getData();        </a:t>
            </a:r>
            <a:r>
              <a:rPr>
                <a:solidFill>
                  <a:srgbClr val="008400"/>
                </a:solidFill>
              </a:rPr>
              <a:t>// Save entry to be removed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   firstNode = firstNode.getNextNode();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(numberOfEntries == </a:t>
            </a:r>
            <a:r>
              <a:rPr>
                <a:solidFill>
                  <a:srgbClr val="272AD8"/>
                </a:solidFill>
              </a:rPr>
              <a:t>1</a:t>
            </a:r>
            <a:r>
              <a:t>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      lastNode 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rPr>
                <a:solidFill>
                  <a:srgbClr val="000000"/>
                </a:solidFill>
              </a:rPr>
              <a:t>;                  </a:t>
            </a:r>
            <a:r>
              <a:t>// Solitary entry was removed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}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else</a:t>
            </a:r>
            <a:r>
              <a:t>                                    </a:t>
            </a:r>
            <a:r>
              <a:rPr>
                <a:solidFill>
                  <a:srgbClr val="008400"/>
                </a:solidFill>
              </a:rPr>
              <a:t>// Case 2: Not first entry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   Node nodeBefore = getNodeAt(givenPosition - </a:t>
            </a:r>
            <a:r>
              <a:rPr>
                <a:solidFill>
                  <a:srgbClr val="272AD8"/>
                </a:solidFill>
              </a:rPr>
              <a:t>1</a:t>
            </a:r>
            <a:r>
              <a:t>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   Node nodeToRemove = nodeBefore.getNextNode();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   Node nodeAfter = nodeToRemove.getNextNode();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   nodeBefore.setNextNode(nodeAfter);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   result = nodeToRemove.getData();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(givenPosition == numberOfEntries)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      lastNode = nodeBefore;            </a:t>
            </a:r>
            <a:r>
              <a:rPr>
                <a:solidFill>
                  <a:srgbClr val="008400"/>
                </a:solidFill>
              </a:rPr>
              <a:t>// Last node was removed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} </a:t>
            </a:r>
            <a:r>
              <a:t>// end if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numberOfEntries--;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}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BA2DA2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else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throw</a:t>
            </a:r>
            <a:r>
              <a:t> </a:t>
            </a:r>
            <a:r>
              <a:rPr>
                <a:solidFill>
                  <a:srgbClr val="BA2DA2"/>
                </a:solidFill>
              </a:rPr>
              <a:t>new</a:t>
            </a:r>
            <a:r>
              <a:t> IndexOutOfBoundsException(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D12F1B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          </a:t>
            </a:r>
            <a:r>
              <a:t>"Illegal position given to remove operation."</a:t>
            </a:r>
            <a:r>
              <a:rPr>
                <a:solidFill>
                  <a:srgbClr val="000000"/>
                </a:solidFill>
              </a:rPr>
              <a:t>);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+mn-lt"/>
                <a:ea typeface="+mn-ea"/>
                <a:cs typeface="+mn-cs"/>
                <a:sym typeface="Helvetica"/>
              </a:defRPr>
            </a:pP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result;                             </a:t>
            </a:r>
            <a:r>
              <a:rPr>
                <a:solidFill>
                  <a:srgbClr val="008400"/>
                </a:solidFill>
              </a:rPr>
              <a:t>// Return removed entry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remove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Efficiency of Using a Chain</a:t>
            </a:r>
          </a:p>
        </p:txBody>
      </p:sp>
      <p:sp>
        <p:nvSpPr>
          <p:cNvPr id="191" name="FIGURE 12-11 The time efficiencies of the ADT list operations for three implementations, expressed in Big Oh notation"/>
          <p:cNvSpPr txBox="1">
            <a:spLocks noGrp="1"/>
          </p:cNvSpPr>
          <p:nvPr>
            <p:ph type="body" sz="quarter" idx="1"/>
          </p:nvPr>
        </p:nvSpPr>
        <p:spPr>
          <a:xfrm>
            <a:off x="457200" y="5604201"/>
            <a:ext cx="8513565" cy="80781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defTabSz="448055">
              <a:defRPr sz="2156"/>
            </a:lvl1pPr>
          </a:lstStyle>
          <a:p>
            <a:r>
              <a:t>FIGURE 12-11 The time efficiencies of the ADT list operations for three implementations, expressed in Big Oh notation</a:t>
            </a:r>
          </a:p>
        </p:txBody>
      </p:sp>
      <p:graphicFrame>
        <p:nvGraphicFramePr>
          <p:cNvPr id="192" name="Table"/>
          <p:cNvGraphicFramePr/>
          <p:nvPr/>
        </p:nvGraphicFramePr>
        <p:xfrm>
          <a:off x="181836" y="1064681"/>
          <a:ext cx="5080001" cy="508001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3612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9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0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75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Operation</a:t>
                      </a:r>
                    </a:p>
                  </a:txBody>
                  <a:tcPr marL="0" marR="0" marT="0" marB="0" horzOverflow="overflow">
                    <a:lnB w="6350">
                      <a:solidFill>
                        <a:srgbClr val="2F2A2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Alist</a:t>
                      </a:r>
                    </a:p>
                  </a:txBody>
                  <a:tcPr marL="0" marR="0" marT="0" marB="0" horzOverflow="overflow">
                    <a:lnB w="6350">
                      <a:solidFill>
                        <a:srgbClr val="2F2A2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LList</a:t>
                      </a:r>
                    </a:p>
                  </a:txBody>
                  <a:tcPr marL="0" marR="0" marT="0" marB="0" horzOverflow="overflow">
                    <a:lnB w="6350">
                      <a:solidFill>
                        <a:srgbClr val="2F2A2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LListWithTail</a:t>
                      </a:r>
                    </a:p>
                  </a:txBody>
                  <a:tcPr marL="0" marR="0" marT="0" marB="0" horzOverflow="overflow">
                    <a:lnB w="6350">
                      <a:solidFill>
                        <a:srgbClr val="2F2A2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371">
                <a:tc>
                  <a:txBody>
                    <a:bodyPr/>
                    <a:lstStyle/>
                    <a:p>
                      <a:pPr marL="50800" marR="274320" indent="-634" algn="l" defTabSz="457200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/>
                      </a:pPr>
                      <a:r>
                        <a:rPr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add(newEntry) 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marL="50800" algn="l" defTabSz="457200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O(1)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t>)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l" defTabSz="457200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O(1)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371">
                <a:tc>
                  <a:txBody>
                    <a:bodyPr/>
                    <a:lstStyle/>
                    <a:p>
                      <a:pPr marL="50800" marR="274320" indent="-634" algn="l" defTabSz="457200">
                        <a:spcBef>
                          <a:spcPts val="200"/>
                        </a:spcBef>
                        <a:defRPr sz="1800"/>
                      </a:pPr>
                      <a:r>
                        <a:rPr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add(givenPosition, 				 newEntry) 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t>); O(n); O(1) 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O(1); O(</a:t>
                      </a:r>
                      <a:r>
                        <a:rPr i="1"/>
                        <a:t>n</a:t>
                      </a:r>
                      <a:r>
                        <a:t>) 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O(1); O(</a:t>
                      </a:r>
                      <a:r>
                        <a:rPr i="1"/>
                        <a:t>n</a:t>
                      </a:r>
                      <a:r>
                        <a:t>); O(1) 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371">
                <a:tc>
                  <a:txBody>
                    <a:bodyPr/>
                    <a:lstStyle/>
                    <a:p>
                      <a:pPr marL="50800" marR="274320" indent="-634" algn="l" defTabSz="457200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/>
                      </a:pPr>
                      <a:r>
                        <a:rPr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toArray()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t>)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t>)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t>)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371">
                <a:tc>
                  <a:txBody>
                    <a:bodyPr/>
                    <a:lstStyle/>
                    <a:p>
                      <a:pPr marL="50800" marR="274320" indent="-634" algn="l" defTabSz="457200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/>
                      </a:pPr>
                      <a:r>
                        <a:rPr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remove(givenPosition)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t>); O(</a:t>
                      </a:r>
                      <a:r>
                        <a:rPr i="1"/>
                        <a:t>n</a:t>
                      </a:r>
                      <a:r>
                        <a:t>); O(1) 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O(1); O(</a:t>
                      </a:r>
                      <a:r>
                        <a:rPr i="1"/>
                        <a:t>n</a:t>
                      </a:r>
                      <a:r>
                        <a:t>)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O(1); O(</a:t>
                      </a:r>
                      <a:r>
                        <a:rPr i="1"/>
                        <a:t>n</a:t>
                      </a:r>
                      <a:r>
                        <a:t>)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371">
                <a:tc>
                  <a:txBody>
                    <a:bodyPr/>
                    <a:lstStyle/>
                    <a:p>
                      <a:pPr marL="50800" algn="l" defTabSz="457200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/>
                      </a:pPr>
                      <a:r>
                        <a:rPr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replace(givenPosition, newEntry) 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marL="50800" algn="l" defTabSz="457200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O(1)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O(1); O(</a:t>
                      </a:r>
                      <a:r>
                        <a:rPr i="1"/>
                        <a:t>n</a:t>
                      </a:r>
                      <a:r>
                        <a:t>)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O(1); O(</a:t>
                      </a:r>
                      <a:r>
                        <a:rPr i="1"/>
                        <a:t>n</a:t>
                      </a:r>
                      <a:r>
                        <a:t>); O(1)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3371">
                <a:tc>
                  <a:txBody>
                    <a:bodyPr/>
                    <a:lstStyle/>
                    <a:p>
                      <a:pPr marL="50800" algn="l" defTabSz="457200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/>
                      </a:pPr>
                      <a:r>
                        <a:rPr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getEntry(givenPosition) 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marL="50800" algn="l" defTabSz="457200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O(1)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O(1); O(</a:t>
                      </a:r>
                      <a:r>
                        <a:rPr i="1"/>
                        <a:t>n</a:t>
                      </a:r>
                      <a:r>
                        <a:t>) 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O(1); O(</a:t>
                      </a:r>
                      <a:r>
                        <a:rPr i="1"/>
                        <a:t>n</a:t>
                      </a:r>
                      <a:r>
                        <a:t>); O(1) 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3371">
                <a:tc>
                  <a:txBody>
                    <a:bodyPr/>
                    <a:lstStyle/>
                    <a:p>
                      <a:pPr marL="50800" algn="l" defTabSz="457200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/>
                      </a:pPr>
                      <a:r>
                        <a:rPr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contains(anEntry)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t>)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t>)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O(</a:t>
                      </a:r>
                      <a:r>
                        <a:rPr i="1"/>
                        <a:t>n</a:t>
                      </a:r>
                      <a:r>
                        <a:t>)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3371">
                <a:tc>
                  <a:txBody>
                    <a:bodyPr/>
                    <a:lstStyle/>
                    <a:p>
                      <a:pPr marL="50800" algn="l" defTabSz="457200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/>
                      </a:pPr>
                      <a:r>
                        <a:rPr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clear(), getLength(), isEmpty()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marL="50800" algn="l" defTabSz="457200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O(1)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marL="50800" algn="l" defTabSz="457200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O(1)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l" defTabSz="457200">
                        <a:lnSpc>
                          <a:spcPct val="130000"/>
                        </a:lnSpc>
                        <a:spcBef>
                          <a:spcPts val="200"/>
                        </a:spcBef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O(1)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2F2A2B"/>
                      </a:solidFill>
                      <a:miter lim="400000"/>
                    </a:lnL>
                    <a:lnR w="6350">
                      <a:solidFill>
                        <a:srgbClr val="2F2A2B"/>
                      </a:solidFill>
                      <a:miter lim="400000"/>
                    </a:lnR>
                    <a:lnT w="6350">
                      <a:solidFill>
                        <a:srgbClr val="2F2A2B"/>
                      </a:solidFill>
                      <a:miter lim="400000"/>
                    </a:lnT>
                    <a:lnB w="6350">
                      <a:solidFill>
                        <a:srgbClr val="2F2A2B"/>
                      </a:solidFill>
                      <a:miter lim="400000"/>
                    </a:lnB>
                    <a:solidFill>
                      <a:srgbClr val="EB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704087">
              <a:defRPr sz="3387"/>
            </a:pPr>
            <a:r>
              <a:t>Java Class Library: The Class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LinkedList</a:t>
            </a:r>
          </a:p>
        </p:txBody>
      </p:sp>
      <p:sp>
        <p:nvSpPr>
          <p:cNvPr id="195" name="Content Placeholder 4"/>
          <p:cNvSpPr txBox="1">
            <a:spLocks noGrp="1"/>
          </p:cNvSpPr>
          <p:nvPr>
            <p:ph type="body" idx="1"/>
          </p:nvPr>
        </p:nvSpPr>
        <p:spPr>
          <a:xfrm>
            <a:off x="258233" y="1106887"/>
            <a:ext cx="6737351" cy="5031976"/>
          </a:xfrm>
          <a:prstGeom prst="rect">
            <a:avLst/>
          </a:prstGeom>
        </p:spPr>
        <p:txBody>
          <a:bodyPr/>
          <a:lstStyle/>
          <a:p>
            <a:r>
              <a:t>Implements the interface 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List</a:t>
            </a:r>
          </a:p>
          <a:p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LinkedList</a:t>
            </a:r>
            <a:r>
              <a:t> defines more methods than are in the interface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List</a:t>
            </a:r>
          </a:p>
          <a:p>
            <a:r>
              <a:t>You can use the class 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LinkedList</a:t>
            </a:r>
            <a:r>
              <a:t> as implementation of ADT </a:t>
            </a:r>
          </a:p>
          <a:p>
            <a:pPr lvl="1">
              <a:defRPr b="1"/>
            </a:pPr>
            <a:r>
              <a:t>queue</a:t>
            </a:r>
          </a:p>
          <a:p>
            <a:pPr lvl="1"/>
            <a:r>
              <a:rPr b="1"/>
              <a:t>deque</a:t>
            </a:r>
            <a:r>
              <a:t> </a:t>
            </a:r>
          </a:p>
          <a:p>
            <a:pPr lvl="1"/>
            <a:r>
              <a:t>or </a:t>
            </a:r>
            <a:r>
              <a:rPr b="1"/>
              <a:t>list</a:t>
            </a:r>
            <a:r>
              <a:t>.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itle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End</a:t>
            </a:r>
          </a:p>
        </p:txBody>
      </p:sp>
      <p:sp>
        <p:nvSpPr>
          <p:cNvPr id="198" name="Subtitle 2"/>
          <p:cNvSpPr txBox="1">
            <a:spLocks noGrp="1"/>
          </p:cNvSpPr>
          <p:nvPr>
            <p:ph type="subTitle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Chapter 12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Adding a Node</a:t>
            </a:r>
          </a:p>
        </p:txBody>
      </p:sp>
      <p:sp>
        <p:nvSpPr>
          <p:cNvPr id="56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249435" y="807814"/>
            <a:ext cx="8229601" cy="581002"/>
          </a:xfrm>
          <a:prstGeom prst="rect">
            <a:avLst/>
          </a:prstGeom>
        </p:spPr>
        <p:txBody>
          <a:bodyPr/>
          <a:lstStyle>
            <a:lvl1pPr defTabSz="649223">
              <a:defRPr sz="2556"/>
            </a:lvl1pPr>
          </a:lstStyle>
          <a:p>
            <a:r>
              <a:t>This pseudocode establishes a new node for the given data</a:t>
            </a:r>
          </a:p>
        </p:txBody>
      </p:sp>
      <p:sp>
        <p:nvSpPr>
          <p:cNvPr id="57" name="newNode references a new instance of Node…"/>
          <p:cNvSpPr txBox="1"/>
          <p:nvPr/>
        </p:nvSpPr>
        <p:spPr>
          <a:xfrm>
            <a:off x="-1" y="1430572"/>
            <a:ext cx="5000582" cy="1282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marL="382904" defTabSz="457200">
              <a:lnSpc>
                <a:spcPct val="160000"/>
              </a:lnSpc>
              <a:spcBef>
                <a:spcPts val="100"/>
              </a:spcBef>
              <a:defRPr sz="19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>
                <a:latin typeface="+mj-lt"/>
                <a:ea typeface="+mj-ea"/>
                <a:cs typeface="+mj-cs"/>
                <a:sym typeface="Arial"/>
              </a:rPr>
              <a:t>newNode </a:t>
            </a:r>
            <a:r>
              <a:t>references a new instance of </a:t>
            </a:r>
            <a:r>
              <a:rPr i="0">
                <a:latin typeface="+mj-lt"/>
                <a:ea typeface="+mj-ea"/>
                <a:cs typeface="+mj-cs"/>
                <a:sym typeface="Arial"/>
              </a:rPr>
              <a:t>Node</a:t>
            </a:r>
            <a:endParaRPr i="0"/>
          </a:p>
          <a:p>
            <a:pPr marL="382904" marR="3185795" defTabSz="457200">
              <a:lnSpc>
                <a:spcPct val="160000"/>
              </a:lnSpc>
              <a:spcBef>
                <a:spcPts val="100"/>
              </a:spcBef>
              <a:defRPr sz="1900"/>
            </a:pP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Place </a:t>
            </a:r>
            <a:r>
              <a:t>newEntry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t>newNode </a:t>
            </a:r>
          </a:p>
          <a:p>
            <a:pPr marL="382904" marR="3185795" defTabSz="457200">
              <a:lnSpc>
                <a:spcPct val="160000"/>
              </a:lnSpc>
              <a:spcBef>
                <a:spcPts val="100"/>
              </a:spcBef>
              <a:defRPr sz="1900"/>
            </a:pPr>
            <a:r>
              <a:t>firstNode =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address of </a:t>
            </a:r>
            <a:r>
              <a:t>newNode</a:t>
            </a:r>
          </a:p>
        </p:txBody>
      </p:sp>
      <p:pic>
        <p:nvPicPr>
          <p:cNvPr id="58" name="An illustration represents the addition of a node to an empty chain. An empty chain and a new node." descr="An illustration represents the addition of a node to an empty chain. An empty chain and a new node.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3971" y="3708033"/>
            <a:ext cx="3142208" cy="1725970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An illustration represents the addition of a node to an empty chain. after adding the new node to the chain." descr="An illustration represents the addition of a node to an empty chain. after adding the new node to the chain.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64235" y="3587665"/>
            <a:ext cx="3840148" cy="1966705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FIGURE 12-1 Adding a node to an empty chain"/>
          <p:cNvSpPr txBox="1"/>
          <p:nvPr/>
        </p:nvSpPr>
        <p:spPr>
          <a:xfrm>
            <a:off x="443971" y="5641172"/>
            <a:ext cx="8229601" cy="581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 anchor="b">
            <a:normAutofit fontScale="92500" lnSpcReduction="10000"/>
          </a:bodyPr>
          <a:lstStyle>
            <a:lvl1pPr defTabSz="612648">
              <a:defRPr sz="2948" b="1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FIGURE 12-1 Adding a node to an empty chain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Adding a Node</a:t>
            </a:r>
          </a:p>
        </p:txBody>
      </p:sp>
      <p:sp>
        <p:nvSpPr>
          <p:cNvPr id="63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142239" y="517314"/>
            <a:ext cx="8229601" cy="581001"/>
          </a:xfrm>
          <a:prstGeom prst="rect">
            <a:avLst/>
          </a:prstGeom>
        </p:spPr>
        <p:txBody>
          <a:bodyPr/>
          <a:lstStyle>
            <a:lvl1pPr defTabSz="438911">
              <a:defRPr sz="1727"/>
            </a:lvl1pPr>
          </a:lstStyle>
          <a:p>
            <a:r>
              <a:t>This pseudocode describes the steps needed to add a node to the beginning of a chain.</a:t>
            </a:r>
          </a:p>
        </p:txBody>
      </p:sp>
      <p:sp>
        <p:nvSpPr>
          <p:cNvPr id="64" name="newNode references a new instance of Node…"/>
          <p:cNvSpPr txBox="1"/>
          <p:nvPr/>
        </p:nvSpPr>
        <p:spPr>
          <a:xfrm>
            <a:off x="142239" y="1098314"/>
            <a:ext cx="5000582" cy="1441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marL="382904" defTabSz="457200">
              <a:spcBef>
                <a:spcPts val="600"/>
              </a:spcBef>
              <a:defRPr sz="19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>
                <a:latin typeface="+mj-lt"/>
                <a:ea typeface="+mj-ea"/>
                <a:cs typeface="+mj-cs"/>
                <a:sym typeface="Arial"/>
              </a:rPr>
              <a:t>newNode </a:t>
            </a:r>
            <a:r>
              <a:t>references a new instance of </a:t>
            </a:r>
            <a:r>
              <a:rPr i="0">
                <a:latin typeface="+mj-lt"/>
                <a:ea typeface="+mj-ea"/>
                <a:cs typeface="+mj-cs"/>
                <a:sym typeface="Arial"/>
              </a:rPr>
              <a:t>Node</a:t>
            </a:r>
            <a:endParaRPr i="0"/>
          </a:p>
          <a:p>
            <a:pPr marL="382904" defTabSz="457200">
              <a:spcBef>
                <a:spcPts val="600"/>
              </a:spcBef>
              <a:defRPr sz="1900"/>
            </a:pP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Place </a:t>
            </a:r>
            <a:r>
              <a:t>newEntry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t>newNode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2904" defTabSz="457200">
              <a:spcBef>
                <a:spcPts val="600"/>
              </a:spcBef>
              <a:defRPr sz="19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Set </a:t>
            </a:r>
            <a:r>
              <a:rPr i="0">
                <a:latin typeface="+mj-lt"/>
                <a:ea typeface="+mj-ea"/>
                <a:cs typeface="+mj-cs"/>
                <a:sym typeface="Arial"/>
              </a:rPr>
              <a:t>newNode</a:t>
            </a:r>
            <a:r>
              <a:t>’s link to </a:t>
            </a:r>
            <a:r>
              <a:rPr i="0">
                <a:latin typeface="+mj-lt"/>
                <a:ea typeface="+mj-ea"/>
                <a:cs typeface="+mj-cs"/>
                <a:sym typeface="Arial"/>
              </a:rPr>
              <a:t>firstNode</a:t>
            </a:r>
          </a:p>
          <a:p>
            <a:pPr marL="382904" defTabSz="457200">
              <a:spcBef>
                <a:spcPts val="600"/>
              </a:spcBef>
              <a:defRPr sz="1900"/>
            </a:pP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Set </a:t>
            </a:r>
            <a:r>
              <a:t>firstNode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to </a:t>
            </a:r>
            <a:r>
              <a:t>newNode</a:t>
            </a:r>
          </a:p>
        </p:txBody>
      </p:sp>
      <p:pic>
        <p:nvPicPr>
          <p:cNvPr id="65" name="A diagram illustrates adding a node to the beginning of a chain. A chain of nodes and a new node." descr="A diagram illustrates adding a node to the beginning of a chain. A chain of nodes and a new node.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4741" y="3289145"/>
            <a:ext cx="3451202" cy="2472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A diagram illustrates adding a node to the beginning of a chain. After adding the new node to the beginning of the chain." descr="A diagram illustrates adding a node to the beginning of a chain. After adding the new node to the beginning of the chain.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0" y="3289145"/>
            <a:ext cx="4324428" cy="2390791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FIGURE 12-2 Adding a node to the beginning of a chain"/>
          <p:cNvSpPr txBox="1"/>
          <p:nvPr/>
        </p:nvSpPr>
        <p:spPr>
          <a:xfrm>
            <a:off x="354741" y="5885001"/>
            <a:ext cx="8658038" cy="42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400" b="1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FIGURE 12-2 Adding a node to the beginning of a chain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Adding a Node</a:t>
            </a:r>
          </a:p>
        </p:txBody>
      </p:sp>
      <p:sp>
        <p:nvSpPr>
          <p:cNvPr id="70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249435" y="807814"/>
            <a:ext cx="8229601" cy="581002"/>
          </a:xfrm>
          <a:prstGeom prst="rect">
            <a:avLst/>
          </a:prstGeom>
        </p:spPr>
        <p:txBody>
          <a:bodyPr/>
          <a:lstStyle>
            <a:lvl1pPr defTabSz="493776">
              <a:defRPr sz="1944"/>
            </a:lvl1pPr>
          </a:lstStyle>
          <a:p>
            <a:r>
              <a:t>Pseudocode to add a node to a chain between two existing, consecutive nodes</a:t>
            </a:r>
          </a:p>
        </p:txBody>
      </p:sp>
      <p:sp>
        <p:nvSpPr>
          <p:cNvPr id="71" name="newNode references the new node…"/>
          <p:cNvSpPr txBox="1"/>
          <p:nvPr/>
        </p:nvSpPr>
        <p:spPr>
          <a:xfrm>
            <a:off x="443971" y="2116188"/>
            <a:ext cx="6494499" cy="2212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marR="5511889" defTabSz="457200">
              <a:spcBef>
                <a:spcPts val="200"/>
              </a:spcBef>
              <a:defRPr sz="19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>
                <a:latin typeface="+mj-lt"/>
                <a:ea typeface="+mj-ea"/>
                <a:cs typeface="+mj-cs"/>
                <a:sym typeface="Arial"/>
              </a:rPr>
              <a:t>newNode </a:t>
            </a:r>
            <a:r>
              <a:t>references the new node </a:t>
            </a:r>
          </a:p>
          <a:p>
            <a:pPr marR="5511889" defTabSz="457200">
              <a:spcBef>
                <a:spcPts val="200"/>
              </a:spcBef>
              <a:defRPr sz="19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Place </a:t>
            </a:r>
            <a:r>
              <a:rPr i="0">
                <a:latin typeface="+mj-lt"/>
                <a:ea typeface="+mj-ea"/>
                <a:cs typeface="+mj-cs"/>
                <a:sym typeface="Arial"/>
              </a:rPr>
              <a:t>newEntry </a:t>
            </a:r>
            <a:r>
              <a:t>in </a:t>
            </a:r>
            <a:r>
              <a:rPr i="0">
                <a:latin typeface="+mj-lt"/>
                <a:ea typeface="+mj-ea"/>
                <a:cs typeface="+mj-cs"/>
                <a:sym typeface="Arial"/>
              </a:rPr>
              <a:t>newNode</a:t>
            </a:r>
            <a:endParaRPr i="0"/>
          </a:p>
          <a:p>
            <a:pPr marR="5511889" defTabSz="457200">
              <a:spcBef>
                <a:spcPts val="200"/>
              </a:spcBef>
              <a:defRPr sz="19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Let</a:t>
            </a:r>
            <a:r>
              <a:rPr spc="-229"/>
              <a:t> </a:t>
            </a:r>
            <a:r>
              <a:rPr i="0">
                <a:latin typeface="+mj-lt"/>
                <a:ea typeface="+mj-ea"/>
                <a:cs typeface="+mj-cs"/>
                <a:sym typeface="Arial"/>
              </a:rPr>
              <a:t>nodeBefore</a:t>
            </a:r>
            <a:r>
              <a:rPr i="0" spc="-229"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spc="-23"/>
              <a:t>reference</a:t>
            </a:r>
            <a:r>
              <a:rPr spc="-221"/>
              <a:t> </a:t>
            </a:r>
            <a:r>
              <a:t>the</a:t>
            </a:r>
            <a:r>
              <a:rPr spc="-221"/>
              <a:t> </a:t>
            </a:r>
            <a:r>
              <a:t>node</a:t>
            </a:r>
            <a:r>
              <a:rPr spc="-221"/>
              <a:t> </a:t>
            </a:r>
            <a:r>
              <a:t>that</a:t>
            </a:r>
            <a:r>
              <a:rPr spc="-221"/>
              <a:t> </a:t>
            </a:r>
            <a:r>
              <a:t>will</a:t>
            </a:r>
            <a:r>
              <a:rPr spc="-221"/>
              <a:t> </a:t>
            </a:r>
            <a:r>
              <a:t>be</a:t>
            </a:r>
            <a:r>
              <a:rPr spc="-221"/>
              <a:t> </a:t>
            </a:r>
            <a:r>
              <a:t>before</a:t>
            </a:r>
            <a:r>
              <a:rPr spc="-221"/>
              <a:t> </a:t>
            </a:r>
            <a:r>
              <a:t>the</a:t>
            </a:r>
            <a:r>
              <a:rPr spc="-221"/>
              <a:t> </a:t>
            </a:r>
            <a:r>
              <a:t>new</a:t>
            </a:r>
            <a:r>
              <a:rPr spc="-221"/>
              <a:t> </a:t>
            </a:r>
            <a:r>
              <a:t>node </a:t>
            </a:r>
          </a:p>
          <a:p>
            <a:pPr marR="5511889" defTabSz="457200">
              <a:spcBef>
                <a:spcPts val="200"/>
              </a:spcBef>
              <a:defRPr sz="19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Set </a:t>
            </a:r>
            <a:r>
              <a:rPr i="0">
                <a:latin typeface="+mj-lt"/>
                <a:ea typeface="+mj-ea"/>
                <a:cs typeface="+mj-cs"/>
                <a:sym typeface="Arial"/>
              </a:rPr>
              <a:t>nodeAfter </a:t>
            </a:r>
            <a:r>
              <a:t>to </a:t>
            </a:r>
            <a:r>
              <a:rPr i="0">
                <a:latin typeface="+mj-lt"/>
                <a:ea typeface="+mj-ea"/>
                <a:cs typeface="+mj-cs"/>
                <a:sym typeface="Arial"/>
              </a:rPr>
              <a:t>nodeBefore</a:t>
            </a:r>
            <a:r>
              <a:t>’s</a:t>
            </a:r>
            <a:r>
              <a:rPr spc="-134"/>
              <a:t> </a:t>
            </a:r>
            <a:r>
              <a:t>link</a:t>
            </a:r>
          </a:p>
          <a:p>
            <a:pPr marR="5511889" defTabSz="457200">
              <a:spcBef>
                <a:spcPts val="200"/>
              </a:spcBef>
              <a:defRPr sz="19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Set </a:t>
            </a:r>
            <a:r>
              <a:rPr i="0">
                <a:latin typeface="+mj-lt"/>
                <a:ea typeface="+mj-ea"/>
                <a:cs typeface="+mj-cs"/>
                <a:sym typeface="Arial"/>
              </a:rPr>
              <a:t>newNode</a:t>
            </a:r>
            <a:r>
              <a:t>’s link to </a:t>
            </a:r>
            <a:r>
              <a:rPr i="0">
                <a:latin typeface="+mj-lt"/>
                <a:ea typeface="+mj-ea"/>
                <a:cs typeface="+mj-cs"/>
                <a:sym typeface="Arial"/>
              </a:rPr>
              <a:t>nodeAfter</a:t>
            </a:r>
          </a:p>
          <a:p>
            <a:pPr marR="5511889" defTabSz="457200">
              <a:spcBef>
                <a:spcPts val="200"/>
              </a:spcBef>
              <a:defRPr sz="19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Set </a:t>
            </a:r>
            <a:r>
              <a:rPr i="0">
                <a:latin typeface="+mj-lt"/>
                <a:ea typeface="+mj-ea"/>
                <a:cs typeface="+mj-cs"/>
                <a:sym typeface="Arial"/>
              </a:rPr>
              <a:t>nodeBefore</a:t>
            </a:r>
            <a:r>
              <a:t>’s link to </a:t>
            </a:r>
            <a:r>
              <a:rPr i="0">
                <a:latin typeface="+mj-lt"/>
                <a:ea typeface="+mj-ea"/>
                <a:cs typeface="+mj-cs"/>
                <a:sym typeface="Arial"/>
              </a:rPr>
              <a:t>newNode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Adding a Node</a:t>
            </a:r>
          </a:p>
        </p:txBody>
      </p:sp>
      <p:sp>
        <p:nvSpPr>
          <p:cNvPr id="74" name="FIGURE 12-3 Adding a node between two adjacent nodes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30351">
              <a:defRPr sz="2551"/>
            </a:lvl1pPr>
          </a:lstStyle>
          <a:p>
            <a:r>
              <a:t>FIGURE 12-3 Adding a node between two adjacent nodes</a:t>
            </a:r>
          </a:p>
        </p:txBody>
      </p:sp>
      <p:pic>
        <p:nvPicPr>
          <p:cNvPr id="75" name="A diagram illustrates adding a node between 2 adjacent nodes.A chain of nodes and a new node." descr="A diagram illustrates adding a node between 2 adjacent nodes.A chain of nodes and a new node.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86936" y="873134"/>
            <a:ext cx="5687079" cy="2295143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A diagram illustrates adding a node between 2 adjacent nodes.After adding the new node between the adjacent nodes." descr="A diagram illustrates adding a node between 2 adjacent nodes.After adding the new node between the adjacent nodes.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6936" y="3535873"/>
            <a:ext cx="5852822" cy="22951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Adding a Node</a:t>
            </a:r>
          </a:p>
        </p:txBody>
      </p:sp>
      <p:sp>
        <p:nvSpPr>
          <p:cNvPr id="79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249435" y="916115"/>
            <a:ext cx="8229601" cy="58100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defTabSz="749808">
              <a:defRPr sz="2952"/>
            </a:lvl1pPr>
          </a:lstStyle>
          <a:p>
            <a:r>
              <a:t>Steps to add a node at the end of a chain.</a:t>
            </a:r>
          </a:p>
        </p:txBody>
      </p:sp>
      <p:sp>
        <p:nvSpPr>
          <p:cNvPr id="80" name="newNode references a new instance of Node…"/>
          <p:cNvSpPr txBox="1"/>
          <p:nvPr/>
        </p:nvSpPr>
        <p:spPr>
          <a:xfrm>
            <a:off x="1772338" y="2295430"/>
            <a:ext cx="5183795" cy="174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marL="382904" defTabSz="457200">
              <a:spcBef>
                <a:spcPts val="500"/>
              </a:spcBef>
              <a:defRPr sz="19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>
                <a:latin typeface="+mj-lt"/>
                <a:ea typeface="+mj-ea"/>
                <a:cs typeface="+mj-cs"/>
                <a:sym typeface="Arial"/>
              </a:rPr>
              <a:t>newNode </a:t>
            </a:r>
            <a:r>
              <a:t>references a new instance of </a:t>
            </a:r>
            <a:r>
              <a:rPr i="0">
                <a:latin typeface="+mj-lt"/>
                <a:ea typeface="+mj-ea"/>
                <a:cs typeface="+mj-cs"/>
                <a:sym typeface="Arial"/>
              </a:rPr>
              <a:t>Node</a:t>
            </a:r>
            <a:endParaRPr i="0"/>
          </a:p>
          <a:p>
            <a:pPr marL="382904" defTabSz="457200">
              <a:spcBef>
                <a:spcPts val="500"/>
              </a:spcBef>
              <a:defRPr sz="1900"/>
            </a:pP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Place </a:t>
            </a:r>
            <a:r>
              <a:t>newEntry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t>newNode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2904" defTabSz="457200">
              <a:spcBef>
                <a:spcPts val="500"/>
              </a:spcBef>
              <a:defRPr sz="19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Locate the last node in the chain</a:t>
            </a:r>
          </a:p>
          <a:p>
            <a:pPr marL="382904" defTabSz="457200">
              <a:spcBef>
                <a:spcPts val="500"/>
              </a:spcBef>
              <a:defRPr sz="19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Place the address of </a:t>
            </a:r>
            <a:r>
              <a:rPr i="0">
                <a:latin typeface="+mj-lt"/>
                <a:ea typeface="+mj-ea"/>
                <a:cs typeface="+mj-cs"/>
                <a:sym typeface="Arial"/>
              </a:rPr>
              <a:t>newNode </a:t>
            </a:r>
            <a:r>
              <a:t>in this last node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Adding a Node</a:t>
            </a:r>
          </a:p>
        </p:txBody>
      </p:sp>
      <p:sp>
        <p:nvSpPr>
          <p:cNvPr id="83" name="FIGURE 12-4 Adding a node to the end of a chain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defTabSz="612648">
              <a:defRPr sz="2948"/>
            </a:lvl1pPr>
          </a:lstStyle>
          <a:p>
            <a:r>
              <a:t>FIGURE 12-4 Adding a node to the end of a chain</a:t>
            </a:r>
          </a:p>
        </p:txBody>
      </p:sp>
      <p:pic>
        <p:nvPicPr>
          <p:cNvPr id="84" name="An illustration represents the addition of a node to the end of a chain.A chain of nodes and a new node." descr="An illustration represents the addition of a node to the end of a chain.A chain of nodes and a new node.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2440" y="807814"/>
            <a:ext cx="7807554" cy="1466705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An illustration represents the addition of a node to the end of a chain.After locating the last node." descr="An illustration represents the addition of a node to the end of a chain.After locating the last node.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8525" y="2586063"/>
            <a:ext cx="6688554" cy="1466705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An illustration represents the addition of a node to the end of a chain. After adding the new node to the end of the chain." descr="An illustration represents the addition of a node to the end of a chain. After adding the new node to the end of the chain.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8525" y="4346983"/>
            <a:ext cx="6539446" cy="14667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508 Lecture">
  <a:themeElements>
    <a:clrScheme name="508 Lectur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0000FF"/>
      </a:hlink>
      <a:folHlink>
        <a:srgbClr val="FF00FF"/>
      </a:folHlink>
    </a:clrScheme>
    <a:fontScheme name="508 Lectur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508 Lectur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508 Lecture">
  <a:themeElements>
    <a:clrScheme name="508 Lectur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0000FF"/>
      </a:hlink>
      <a:folHlink>
        <a:srgbClr val="FF00FF"/>
      </a:folHlink>
    </a:clrScheme>
    <a:fontScheme name="508 Lectur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508 Lectur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2606</Words>
  <Application>Microsoft Macintosh PowerPoint</Application>
  <PresentationFormat>On-screen Show (4:3)</PresentationFormat>
  <Paragraphs>460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Courier New</vt:lpstr>
      <vt:lpstr>Helvetica</vt:lpstr>
      <vt:lpstr>Menlo</vt:lpstr>
      <vt:lpstr>Times New Roman</vt:lpstr>
      <vt:lpstr>Verdana</vt:lpstr>
      <vt:lpstr>508 Lecture</vt:lpstr>
      <vt:lpstr>Data Structures and Abstractions with Java™</vt:lpstr>
      <vt:lpstr>Advantages of Linked Implementation</vt:lpstr>
      <vt:lpstr>Adding a Node at Various Positions</vt:lpstr>
      <vt:lpstr>Adding a Node</vt:lpstr>
      <vt:lpstr>Adding a Node</vt:lpstr>
      <vt:lpstr>Adding a Node</vt:lpstr>
      <vt:lpstr>Adding a Node</vt:lpstr>
      <vt:lpstr>Adding a Node</vt:lpstr>
      <vt:lpstr>Adding a Node</vt:lpstr>
      <vt:lpstr>Removing a Node</vt:lpstr>
      <vt:lpstr>Removing a Node</vt:lpstr>
      <vt:lpstr>Removing a Node</vt:lpstr>
      <vt:lpstr>Removing a Node</vt:lpstr>
      <vt:lpstr>Removing a Node</vt:lpstr>
      <vt:lpstr>Using a Tail Reference</vt:lpstr>
      <vt:lpstr>Data Fields and Constructor (Part 1)</vt:lpstr>
      <vt:lpstr>Data Fields and Constructor (Part 2)</vt:lpstr>
      <vt:lpstr>Adding to the End of the List</vt:lpstr>
      <vt:lpstr>Adding at a Given Position</vt:lpstr>
      <vt:lpstr>Method isEmpty</vt:lpstr>
      <vt:lpstr>Method toArray</vt:lpstr>
      <vt:lpstr>Testing Core Methods</vt:lpstr>
      <vt:lpstr>Testing Core Methods</vt:lpstr>
      <vt:lpstr>remove method returns entry it deletes from list</vt:lpstr>
      <vt:lpstr>Continuing the Implementation</vt:lpstr>
      <vt:lpstr>Continuing the Implementation</vt:lpstr>
      <vt:lpstr>Continuing the Implementation</vt:lpstr>
      <vt:lpstr>A Refined Linked Implementation</vt:lpstr>
      <vt:lpstr>A Refined Linked Implementation</vt:lpstr>
      <vt:lpstr>A Refined Linked Implementation</vt:lpstr>
      <vt:lpstr>A Refined Linked Implementation - refined add by position</vt:lpstr>
      <vt:lpstr>A Refined Linked Implementation</vt:lpstr>
      <vt:lpstr>A Refined Linked Implementation — refined remove</vt:lpstr>
      <vt:lpstr>Efficiency of Using a Chain</vt:lpstr>
      <vt:lpstr>Java Class Library: The Class LinkedList</vt:lpstr>
      <vt:lpstr>End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Structures and Abstractions with Java™</dc:title>
  <cp:lastModifiedBy>Henry, Timothy</cp:lastModifiedBy>
  <cp:revision>1</cp:revision>
  <dcterms:modified xsi:type="dcterms:W3CDTF">2018-04-11T14:53:33Z</dcterms:modified>
</cp:coreProperties>
</file>