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/>
      <a:tcStyle>
        <a:tcBdr/>
        <a:fill>
          <a:solidFill>
            <a:srgbClr val="E7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/>
      <a:tcStyle>
        <a:tcBdr/>
        <a:fill>
          <a:solidFill>
            <a:srgbClr val="F6EB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Arial"/>
      </a:defRPr>
    </a:lvl1pPr>
    <a:lvl2pPr indent="228600" defTabSz="457200" latinLnBrk="0">
      <a:defRPr sz="1200">
        <a:latin typeface="+mj-lt"/>
        <a:ea typeface="+mj-ea"/>
        <a:cs typeface="+mj-cs"/>
        <a:sym typeface="Arial"/>
      </a:defRPr>
    </a:lvl2pPr>
    <a:lvl3pPr indent="457200" defTabSz="457200" latinLnBrk="0">
      <a:defRPr sz="1200">
        <a:latin typeface="+mj-lt"/>
        <a:ea typeface="+mj-ea"/>
        <a:cs typeface="+mj-cs"/>
        <a:sym typeface="Arial"/>
      </a:defRPr>
    </a:lvl3pPr>
    <a:lvl4pPr indent="685800" defTabSz="457200" latinLnBrk="0">
      <a:defRPr sz="1200">
        <a:latin typeface="+mj-lt"/>
        <a:ea typeface="+mj-ea"/>
        <a:cs typeface="+mj-cs"/>
        <a:sym typeface="Arial"/>
      </a:defRPr>
    </a:lvl4pPr>
    <a:lvl5pPr indent="914400" defTabSz="457200" latinLnBrk="0">
      <a:defRPr sz="1200">
        <a:latin typeface="+mj-lt"/>
        <a:ea typeface="+mj-ea"/>
        <a:cs typeface="+mj-cs"/>
        <a:sym typeface="Arial"/>
      </a:defRPr>
    </a:lvl5pPr>
    <a:lvl6pPr indent="1143000" defTabSz="457200" latinLnBrk="0">
      <a:defRPr sz="1200">
        <a:latin typeface="+mj-lt"/>
        <a:ea typeface="+mj-ea"/>
        <a:cs typeface="+mj-cs"/>
        <a:sym typeface="Arial"/>
      </a:defRPr>
    </a:lvl6pPr>
    <a:lvl7pPr indent="1371600" defTabSz="457200" latinLnBrk="0">
      <a:defRPr sz="1200">
        <a:latin typeface="+mj-lt"/>
        <a:ea typeface="+mj-ea"/>
        <a:cs typeface="+mj-cs"/>
        <a:sym typeface="Arial"/>
      </a:defRPr>
    </a:lvl7pPr>
    <a:lvl8pPr indent="1600200" defTabSz="457200" latinLnBrk="0">
      <a:defRPr sz="1200">
        <a:latin typeface="+mj-lt"/>
        <a:ea typeface="+mj-ea"/>
        <a:cs typeface="+mj-cs"/>
        <a:sym typeface="Arial"/>
      </a:defRPr>
    </a:lvl8pPr>
    <a:lvl9pPr indent="1828800" defTabSz="4572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5831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6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normAutofit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840399" y="1479549"/>
            <a:ext cx="3657601" cy="452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defTabSz="685800">
              <a:defRPr sz="33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Java Interlude 4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840399" y="2792794"/>
            <a:ext cx="3657601" cy="902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>
              <a:defRPr sz="4400" b="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Iterators</a:t>
            </a:r>
          </a:p>
        </p:txBody>
      </p:sp>
      <p:pic>
        <p:nvPicPr>
          <p:cNvPr id="4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Multiple Iterators</a:t>
            </a:r>
          </a:p>
        </p:txBody>
      </p:sp>
      <p:sp>
        <p:nvSpPr>
          <p:cNvPr id="82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2952"/>
            </a:lvl1pPr>
          </a:lstStyle>
          <a:p>
            <a:r>
              <a:t>Code that counts the occurrences of each name</a:t>
            </a:r>
          </a:p>
        </p:txBody>
      </p:sp>
      <p:sp>
        <p:nvSpPr>
          <p:cNvPr id="83" name="Iterator&lt;String&gt; nameIterator = namelist.iterator();…"/>
          <p:cNvSpPr txBox="1"/>
          <p:nvPr/>
        </p:nvSpPr>
        <p:spPr>
          <a:xfrm>
            <a:off x="298819" y="1211579"/>
            <a:ext cx="8414796" cy="443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Iterator&lt;String&gt; nameIterator = namelist.iterator();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while</a:t>
            </a:r>
            <a:r>
              <a:t> (nameIterator.hasNext())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String currentName = nameIterator.next();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nameCount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Iterator&lt;String&gt; countingIterator = namelist.iterator();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(countingIterator.hasNext())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String nextName = countingIterator.next();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(currentName.equals(nextName))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nameCount++;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System.out.println(currentName + </a:t>
            </a:r>
            <a:r>
              <a:rPr>
                <a:solidFill>
                  <a:srgbClr val="D12F1B"/>
                </a:solidFill>
              </a:rPr>
              <a:t>" occurs "</a:t>
            </a:r>
            <a:r>
              <a:t> + nameCount + </a:t>
            </a:r>
            <a:r>
              <a:rPr>
                <a:solidFill>
                  <a:srgbClr val="D12F1B"/>
                </a:solidFill>
              </a:rPr>
              <a:t>" times."</a:t>
            </a:r>
            <a:r>
              <a:t>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while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>
            <a:spLocks noGrp="1"/>
          </p:cNvSpPr>
          <p:nvPr>
            <p:ph type="title"/>
          </p:nvPr>
        </p:nvSpPr>
        <p:spPr>
          <a:xfrm>
            <a:off x="249435" y="148376"/>
            <a:ext cx="8513565" cy="501865"/>
          </a:xfrm>
          <a:prstGeom prst="rect">
            <a:avLst/>
          </a:prstGeom>
        </p:spPr>
        <p:txBody>
          <a:bodyPr/>
          <a:lstStyle/>
          <a:p>
            <a:pPr defTabSz="429768">
              <a:defRPr sz="2068"/>
            </a:pPr>
            <a:r>
              <a:t>LISTING JI4-3 Java’s interface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java.util.ListIterator</a:t>
            </a:r>
            <a:r>
              <a:t> (Part 1)</a:t>
            </a:r>
          </a:p>
        </p:txBody>
      </p:sp>
      <p:sp>
        <p:nvSpPr>
          <p:cNvPr id="86" name="package java.util;…"/>
          <p:cNvSpPr txBox="1"/>
          <p:nvPr/>
        </p:nvSpPr>
        <p:spPr>
          <a:xfrm>
            <a:off x="86929" y="648669"/>
            <a:ext cx="6660912" cy="578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package</a:t>
            </a:r>
            <a:r>
              <a:t> java.util;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interface</a:t>
            </a:r>
            <a:r>
              <a:t> ListIterator&lt;T&gt; </a:t>
            </a:r>
            <a:r>
              <a:rPr>
                <a:solidFill>
                  <a:srgbClr val="BA2DA2"/>
                </a:solidFill>
              </a:rPr>
              <a:t>extends</a:t>
            </a:r>
            <a:r>
              <a:t> Iterator&lt;T&gt;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/** Detects whether this iterator has gone beyond the last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entry in the list.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@return</a:t>
            </a:r>
            <a:r>
              <a:t> True if the iterator has another entry to return when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traversing the list forward; otherwise returns false.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hasNext();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/** Retrieves the next entry in the list and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advances this iterator by one position.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@return</a:t>
            </a:r>
            <a:r>
              <a:t> A reference to the next entry in the iteration,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if one exists.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NoSuchElementException if the iterator is at the end,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that is, if hasNext() is false.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next();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/** Removes from the list the last entry that either next()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or previous() has returned.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Precondition: next() or previous() has been called, but the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iterator's remove() or add() method has not been called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since then. That is, you can call remove only once per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call to next() or previous(). The list has not been altered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during the iteration except by calls to the iterator's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remove(), add(), or set() methods.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IllegalStateException if next() or previous() has not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been called, or if remove() or add() has been called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already after the last call to next() or previous().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UnsupportedOperationException if the iterator does not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permit a remove operation.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rPr>
                <a:solidFill>
                  <a:srgbClr val="000000"/>
                </a:solidFill>
              </a:rPr>
              <a:t> remove(); </a:t>
            </a:r>
            <a:r>
              <a:t>// Optional method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7" name="These three methods are in the interface Iterator; they are duplicated here for reference and to show new behavior for remove."/>
          <p:cNvSpPr txBox="1"/>
          <p:nvPr/>
        </p:nvSpPr>
        <p:spPr>
          <a:xfrm>
            <a:off x="6747840" y="1383164"/>
            <a:ext cx="2167560" cy="2157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66039" defTabSz="457200">
              <a:spcBef>
                <a:spcPts val="300"/>
              </a:spcBef>
              <a:defRPr sz="1700"/>
            </a:pPr>
            <a:r>
              <a:t>These three methods are in the interface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Iterator</a:t>
            </a:r>
            <a:r>
              <a:t>; they are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duplicated here for reference and to show new behavior for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remove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/** Detects whether this iterator has gone before the first…"/>
          <p:cNvSpPr txBox="1"/>
          <p:nvPr/>
        </p:nvSpPr>
        <p:spPr>
          <a:xfrm>
            <a:off x="584715" y="650240"/>
            <a:ext cx="7207310" cy="600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/** Detects whether this iterator has gone before the first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entry in the list.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@return</a:t>
            </a:r>
            <a:r>
              <a:t> True if the iterator has another entry to visit when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traversing the list backward; otherwise returns false.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hasPrevious();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/** Retrieves the previous entry in the list and moves this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iterator back by one position.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@return</a:t>
            </a:r>
            <a:r>
              <a:t> A reference to the previous entry in the iteration, if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one exists.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NoSuchElementException if the iterator has no previous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entry, that is, if hasPrevious() is false.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previous();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/** Gets the index of the next entry.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@return</a:t>
            </a:r>
            <a:r>
              <a:t> The index of the list entry that a subsequent call to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next() would return. If next() would not return an entry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because the iterator is at the end of the list, returns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the size of the list. Note that the iterator numbers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the list entries from 0 instead of 1.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nextIndex();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/** Gets the index of the previous entry.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@return</a:t>
            </a:r>
            <a:r>
              <a:t> The index of the list entry that a subsequent call to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previous() would return. If previous() would not return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an entry because the iterator is at the beginning of the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list, returns −1. Note that the iterator numbers the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list entries from 0 instead of 1.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previousIndex();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endParaRPr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0" name="Title 1"/>
          <p:cNvSpPr txBox="1">
            <a:spLocks noGrp="1"/>
          </p:cNvSpPr>
          <p:nvPr>
            <p:ph type="title"/>
          </p:nvPr>
        </p:nvSpPr>
        <p:spPr>
          <a:xfrm>
            <a:off x="249435" y="148376"/>
            <a:ext cx="8513565" cy="501865"/>
          </a:xfrm>
          <a:prstGeom prst="rect">
            <a:avLst/>
          </a:prstGeom>
        </p:spPr>
        <p:txBody>
          <a:bodyPr/>
          <a:lstStyle/>
          <a:p>
            <a:pPr defTabSz="429768">
              <a:defRPr sz="2068"/>
            </a:pPr>
            <a:r>
              <a:t>LISTING JI4-3 Java’s interface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java.util.ListIterator</a:t>
            </a:r>
            <a:r>
              <a:t> (Part 2)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/** Adds an entry to the list just before the entry, if any,…"/>
          <p:cNvSpPr txBox="1"/>
          <p:nvPr/>
        </p:nvSpPr>
        <p:spPr>
          <a:xfrm>
            <a:off x="249435" y="501863"/>
            <a:ext cx="9138231" cy="649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200">
                <a:solidFill>
                  <a:srgbClr val="3D812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/** Adds an entry to the list just before the entry, if any,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that next() would have returned before the addition. This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addition is just after the entry, if any, that previous()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would have returned. After the addition, a call to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previous() will return the new entry, but a call to next()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will behave as it would have before the addition.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Further, the addition increases by 1 the values that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nextIndex() and previousIndex() will return.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@param</a:t>
            </a:r>
            <a:r>
              <a:t> newEntry An object to be added to the list.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ClassCastException if the class of newEntry prevents the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addition to the list.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IllegalArgumentException if some other aspect of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newEntry prevents the addition to the list.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UnsupportedOperationException if the iterator does not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permit an add operation.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add(T newEntry); </a:t>
            </a:r>
            <a:r>
              <a:rPr>
                <a:solidFill>
                  <a:srgbClr val="008400"/>
                </a:solidFill>
              </a:rPr>
              <a:t>// Optional method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/** Replaces the last entry in the list that either next()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or previous() has returned.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Precondition: next() or previous() has been called, but the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iterator's remove() or add() method has not been called since then.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@param</a:t>
            </a:r>
            <a:r>
              <a:t> newEntry An object that is the replacement entry.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ClassCastException if the class of newEntry prevents the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addition to the list.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IllegalArgumentException if some other aspect of newEntry </a:t>
            </a: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						prevents the addition to the list.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IllegalStateException if next() or previous() has not been called, </a:t>
            </a: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							or if remove() or add() has been called already </a:t>
            </a: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							after the last call to next() or previous().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UnsupportedOperationException if the iterator does not permit a set operation.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set(T newEntry); </a:t>
            </a:r>
            <a:r>
              <a:rPr>
                <a:solidFill>
                  <a:srgbClr val="008400"/>
                </a:solidFill>
              </a:rPr>
              <a:t>// Optional method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} </a:t>
            </a:r>
            <a:r>
              <a:t>// end ListIterator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3" name="Title 1"/>
          <p:cNvSpPr txBox="1">
            <a:spLocks noGrp="1"/>
          </p:cNvSpPr>
          <p:nvPr>
            <p:ph type="title"/>
          </p:nvPr>
        </p:nvSpPr>
        <p:spPr>
          <a:xfrm>
            <a:off x="249435" y="-1"/>
            <a:ext cx="8513565" cy="501865"/>
          </a:xfrm>
          <a:prstGeom prst="rect">
            <a:avLst/>
          </a:prstGeom>
        </p:spPr>
        <p:txBody>
          <a:bodyPr/>
          <a:lstStyle/>
          <a:p>
            <a:pPr defTabSz="429768">
              <a:defRPr sz="2068"/>
            </a:pPr>
            <a:r>
              <a:t>LISTING JI4-3 Java’s interface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java.util.ListIterator</a:t>
            </a:r>
            <a:r>
              <a:t> (Part 3)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58951">
              <a:defRPr sz="3652"/>
            </a:pPr>
            <a:r>
              <a:t>Using the Java Interface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ListIterator</a:t>
            </a:r>
          </a:p>
        </p:txBody>
      </p:sp>
      <p:sp>
        <p:nvSpPr>
          <p:cNvPr id="96" name="FIGURE J4-6 The effect of a call to previous on a lis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76072">
              <a:defRPr sz="2772"/>
            </a:lvl1pPr>
          </a:lstStyle>
          <a:p>
            <a:r>
              <a:t>FIGURE J4-6 The effect of a call to previous on a list</a:t>
            </a:r>
          </a:p>
        </p:txBody>
      </p:sp>
      <p:pic>
        <p:nvPicPr>
          <p:cNvPr id="97" name="A diagram illustrates previous left parenthesis right parenthesis method. Before call to previous." descr="A diagram illustrates previous left parenthesis right parenthesis method. Before call to previous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35" y="1732685"/>
            <a:ext cx="3770946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A diagram illustrates previous left parenthesis right parenthesis method. After previous returns Joey." descr="A diagram illustrates previous left parenthesis right parenthesis method. After previous returns Joey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6858" y="1732685"/>
            <a:ext cx="4456142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58951">
              <a:defRPr sz="3652"/>
            </a:pPr>
            <a:r>
              <a:t>Using the Java Interface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ListIterator</a:t>
            </a:r>
          </a:p>
        </p:txBody>
      </p:sp>
      <p:sp>
        <p:nvSpPr>
          <p:cNvPr id="101" name="FIGURE J4-7 The indices returned by the methods nextIndex and previousIndex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65760">
              <a:defRPr sz="1760"/>
            </a:pPr>
            <a:r>
              <a:t>FIGURE J4-7 The indices returned by the methods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nextIndex</a:t>
            </a:r>
            <a:r>
              <a:t>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previousIndex</a:t>
            </a:r>
          </a:p>
        </p:txBody>
      </p:sp>
      <p:pic>
        <p:nvPicPr>
          <p:cNvPr id="102" name="A diagram illustrates the next Index and previous Index methods.&#10;&#10;Picture 2" descr="A diagram illustrates the next Index and previous Index methods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" y="2334767"/>
            <a:ext cx="8458200" cy="2168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t>The Interface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t> Revisited</a:t>
            </a:r>
          </a:p>
        </p:txBody>
      </p:sp>
      <p:sp>
        <p:nvSpPr>
          <p:cNvPr id="105" name="Content Placeholder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Method set replaces entry that either next or previous just returned.</a:t>
            </a:r>
          </a:p>
          <a:p>
            <a:r>
              <a:t>Method add inserts an entry into list just before iterator’s current position</a:t>
            </a:r>
          </a:p>
          <a:p>
            <a:r>
              <a:t>Method remove removes list entry that last call to either next or previous returned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/>
          <a:p>
            <a:r>
              <a:t>End</a:t>
            </a:r>
          </a:p>
        </p:txBody>
      </p:sp>
      <p:sp>
        <p:nvSpPr>
          <p:cNvPr id="108" name="Subtitle 2"/>
          <p:cNvSpPr txBox="1">
            <a:spLocks noGrp="1"/>
          </p:cNvSpPr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Java Interlude 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an Iterator?</a:t>
            </a:r>
          </a:p>
        </p:txBody>
      </p:sp>
      <p:sp>
        <p:nvSpPr>
          <p:cNvPr id="50" name="Content Placeholder 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 object that traverses a collection of data</a:t>
            </a:r>
          </a:p>
          <a:p>
            <a:r>
              <a:t>During iteration, each data item is considered once</a:t>
            </a:r>
          </a:p>
          <a:p>
            <a:pPr lvl="1"/>
            <a:r>
              <a:t>Possible to modify item as accessed	</a:t>
            </a:r>
          </a:p>
          <a:p>
            <a:r>
              <a:t>Should implement as a distinct class that interacts with the ADT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>
            <a:spLocks noGrp="1"/>
          </p:cNvSpPr>
          <p:nvPr>
            <p:ph type="title"/>
          </p:nvPr>
        </p:nvSpPr>
        <p:spPr>
          <a:xfrm>
            <a:off x="249435" y="53141"/>
            <a:ext cx="8513565" cy="701533"/>
          </a:xfrm>
          <a:prstGeom prst="rect">
            <a:avLst/>
          </a:prstGeom>
        </p:spPr>
        <p:txBody>
          <a:bodyPr/>
          <a:lstStyle/>
          <a:p>
            <a:pPr defTabSz="713231">
              <a:defRPr sz="3432"/>
            </a:pPr>
            <a:r>
              <a:t>The Java Interface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Iterator</a:t>
            </a:r>
          </a:p>
        </p:txBody>
      </p:sp>
      <p:sp>
        <p:nvSpPr>
          <p:cNvPr id="53" name="package java.util;…"/>
          <p:cNvSpPr txBox="1"/>
          <p:nvPr/>
        </p:nvSpPr>
        <p:spPr>
          <a:xfrm>
            <a:off x="641623" y="538479"/>
            <a:ext cx="7860753" cy="578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package</a:t>
            </a:r>
            <a:r>
              <a:t> java.util;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interface</a:t>
            </a:r>
            <a:r>
              <a:t> Iterator&lt;T&gt;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/** Detects whether this iterator has completed its traversal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and gone beyond the last entry in the collection of data.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@return</a:t>
            </a:r>
            <a:r>
              <a:t> True if the iterator has another entry to return.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hasNext();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/** Retrieves the next entry in the collection and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advances this iterator by one position.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@return</a:t>
            </a:r>
            <a:r>
              <a:t> A reference to the next entry in the iteration,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if one exists.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NoSuchElementException if the iterator had reached the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end already, that is, if hasNext() is false.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next();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/** Removes from the collection of data the last entry that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next() returned. A subsequent call to next() will behave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as it would have before the removal.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Precondition: next() has been called, and remove() has not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been called since then. The collection has not been altered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during the iteration except by calls to this method.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IllegalStateException if next() has not been called, or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if remove() was called already after the last call to next().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 b="1"/>
              <a:t>@throws</a:t>
            </a:r>
            <a:r>
              <a:t> UnsupportedOperationException if the iterator does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not permit a remove operation. */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rPr>
                <a:solidFill>
                  <a:srgbClr val="000000"/>
                </a:solidFill>
              </a:rPr>
              <a:t> remove(); </a:t>
            </a:r>
            <a:r>
              <a:t>// Optional method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} </a:t>
            </a:r>
            <a:r>
              <a:t>// end Iterator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t>The Java Interface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Iterator</a:t>
            </a:r>
          </a:p>
        </p:txBody>
      </p:sp>
      <p:sp>
        <p:nvSpPr>
          <p:cNvPr id="56" name="FIGURE J4-1 Possible positions of an iterator’s cursor within a collection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11479">
              <a:defRPr sz="1979"/>
            </a:lvl1pPr>
          </a:lstStyle>
          <a:p>
            <a:r>
              <a:t>FIGURE J4-1 Possible positions of an iterator’s cursor within a collection</a:t>
            </a:r>
          </a:p>
        </p:txBody>
      </p:sp>
      <p:pic>
        <p:nvPicPr>
          <p:cNvPr id="57" name="A diagram illustrates all the possible positions of a cursor in a collection.&#10;&#10;Picture 2" descr="A diagram illustrates all the possible positions of a cursor in a collection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3048000"/>
            <a:ext cx="8382000" cy="748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Java Interface Iterator</a:t>
            </a:r>
          </a:p>
        </p:txBody>
      </p:sp>
      <p:sp>
        <p:nvSpPr>
          <p:cNvPr id="60" name="FIGURE J4-2 Effect on a collection’s iterator by a call to next and subsequent call to remove"/>
          <p:cNvSpPr txBox="1">
            <a:spLocks noGrp="1"/>
          </p:cNvSpPr>
          <p:nvPr>
            <p:ph type="body" sz="quarter" idx="1"/>
          </p:nvPr>
        </p:nvSpPr>
        <p:spPr>
          <a:xfrm>
            <a:off x="1416168" y="5545535"/>
            <a:ext cx="6387863" cy="884175"/>
          </a:xfrm>
          <a:prstGeom prst="rect">
            <a:avLst/>
          </a:prstGeom>
        </p:spPr>
        <p:txBody>
          <a:bodyPr/>
          <a:lstStyle/>
          <a:p>
            <a:pPr defTabSz="484631">
              <a:defRPr sz="2332"/>
            </a:pPr>
            <a:r>
              <a:t>FIGURE J4-2 Effect on a collection’s iterator by a call to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next</a:t>
            </a:r>
            <a:r>
              <a:t> and subsequent call to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</a:t>
            </a:r>
          </a:p>
        </p:txBody>
      </p:sp>
      <p:pic>
        <p:nvPicPr>
          <p:cNvPr id="61" name="A diagram illustrates the positions of an iterator cursor in a collection after performing three different operations. The entries in a collection are listed as follows. Joe, Jen, and Jess.Before next executes." descr="A diagram illustrates the positions of an iterator cursor in a collection after performing three different operations. The entries in a collection are listed as follows. Joe, Jen, and Jess.Before next executes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291" y="807814"/>
            <a:ext cx="6893512" cy="1472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A diagram illustrates the positions of an iterator cursor in a collection after performing three different operations. The entries in a collection are listed as follows. Joe, Jen, and Jess. After next returns Jen." descr="A diagram illustrates the positions of an iterator cursor in a collection after performing three different operations. The entries in a collection are listed as follows. Joe, Jen, and Jess. After next returns Jen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291" y="2440547"/>
            <a:ext cx="6893508" cy="1472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A diagram illustrates the positions of an iterator cursor in a collection after performing three different operations. The entries in a collection are listed as follows. Joe, Jen, and Jess. After a subsequent remove deletes Jen." descr="A diagram illustrates the positions of an iterator cursor in a collection after performing three different operations. The entries in a collection are listed as follows. Joe, Jen, and Jess. After a subsequent remove deletes Jen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291" y="4073279"/>
            <a:ext cx="6757897" cy="14722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68680">
              <a:defRPr sz="4180"/>
            </a:pPr>
            <a:r>
              <a:t>The Interface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Iterable</a:t>
            </a:r>
          </a:p>
        </p:txBody>
      </p:sp>
      <p:sp>
        <p:nvSpPr>
          <p:cNvPr id="66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LISTING JI5-2 The interface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java.lang.Iterable</a:t>
            </a:r>
          </a:p>
        </p:txBody>
      </p:sp>
      <p:sp>
        <p:nvSpPr>
          <p:cNvPr id="67" name="package java.lang;…"/>
          <p:cNvSpPr txBox="1"/>
          <p:nvPr/>
        </p:nvSpPr>
        <p:spPr>
          <a:xfrm>
            <a:off x="249435" y="2350770"/>
            <a:ext cx="8705941" cy="146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package</a:t>
            </a:r>
            <a:r>
              <a:t> java.lang;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interface</a:t>
            </a:r>
            <a:r>
              <a:t> Iterable&lt;T&gt;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{</a:t>
            </a:r>
            <a:endParaRPr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</a:t>
            </a:r>
            <a:r>
              <a:t>/** </a:t>
            </a:r>
            <a:r>
              <a:rPr b="1"/>
              <a:t>@return</a:t>
            </a:r>
            <a:r>
              <a:t> An iterator for a collection of objects of type T. */</a:t>
            </a:r>
            <a:r>
              <a:rPr>
                <a:solidFill>
                  <a:srgbClr val="000000"/>
                </a:solidFill>
              </a:rPr>
              <a:t> </a:t>
            </a:r>
          </a:p>
          <a:p>
            <a:pPr lvl="3" indent="685800"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Iterator&lt;T&gt; iterator();</a:t>
            </a:r>
            <a:endParaRPr>
              <a:solidFill>
                <a:srgbClr val="000000"/>
              </a:solidFill>
              <a:latin typeface="+mn-lt"/>
              <a:ea typeface="+mn-ea"/>
              <a:cs typeface="+mn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} </a:t>
            </a:r>
            <a:r>
              <a:t>// end Iterable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Using the Java Interface Iterator</a:t>
            </a:r>
          </a:p>
        </p:txBody>
      </p:sp>
      <p:sp>
        <p:nvSpPr>
          <p:cNvPr id="70" name="FIGURE J4-3 The effect of the iterator methods hasNext and next on a lis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393192">
              <a:defRPr sz="1892"/>
            </a:pPr>
            <a:r>
              <a:t>FIGURE J4-3 The effect of the iterator methods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hasNext</a:t>
            </a:r>
            <a:r>
              <a:t>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next</a:t>
            </a:r>
            <a:r>
              <a:t> on a list</a:t>
            </a:r>
          </a:p>
        </p:txBody>
      </p:sp>
      <p:pic>
        <p:nvPicPr>
          <p:cNvPr id="71" name="Five blocks containing the same list as follows. Jamie, Joey, and Rachel. Each block determines the position of an iterator cursor when, has Next or next methods are performed.&#10;" descr="Five blocks containing the same list as follows. Jamie, Joey, and Rachel. Each block determines the position of an iterator cursor when, has Next or next methods are performed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4874" y="1006812"/>
            <a:ext cx="4902687" cy="4844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Using the Java Interface Iterator</a:t>
            </a:r>
          </a:p>
        </p:txBody>
      </p:sp>
      <p:sp>
        <p:nvSpPr>
          <p:cNvPr id="74" name="FIGURE J4-4 The effect of the iterator methods next and remove on a lis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02336">
              <a:defRPr sz="1936"/>
            </a:pPr>
            <a:r>
              <a:t>FIGURE J4-4 The effect of the iterator methods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next</a:t>
            </a:r>
            <a:r>
              <a:t>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</a:t>
            </a:r>
            <a:r>
              <a:t> on a list</a:t>
            </a:r>
          </a:p>
        </p:txBody>
      </p:sp>
      <p:pic>
        <p:nvPicPr>
          <p:cNvPr id="75" name="Five blocks determines the position of an iterator cursor when the next and remove method is performed.&#10;" descr="Five blocks determines the position of an iterator cursor when the next and remove method is performed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7707" y="934633"/>
            <a:ext cx="4808586" cy="4988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Using the Java Interface Iterator</a:t>
            </a:r>
          </a:p>
        </p:txBody>
      </p:sp>
      <p:sp>
        <p:nvSpPr>
          <p:cNvPr id="78" name="FIGURE J4-5 Counting the number of times that Jane appears in a list of nam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sz="1803"/>
            </a:lvl1pPr>
          </a:lstStyle>
          <a:p>
            <a:r>
              <a:t>FIGURE J4-5 Counting the number of times that Jane appears in a list of names</a:t>
            </a:r>
          </a:p>
        </p:txBody>
      </p:sp>
      <p:pic>
        <p:nvPicPr>
          <p:cNvPr id="79" name="A diagram illustrates a list of names and explains the counting of number of times the name, Jane appears. " descr="A diagram illustrates a list of names and explains the counting of number of times the name, Jane appears.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9990" y="732492"/>
            <a:ext cx="5657868" cy="5182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Microsoft Macintosh PowerPoint</Application>
  <PresentationFormat>On-screen Show (4:3)</PresentationFormat>
  <Paragraphs>184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Courier New</vt:lpstr>
      <vt:lpstr>Helvetica</vt:lpstr>
      <vt:lpstr>Menlo</vt:lpstr>
      <vt:lpstr>Times New Roman</vt:lpstr>
      <vt:lpstr>Verdana</vt:lpstr>
      <vt:lpstr>508 Lecture</vt:lpstr>
      <vt:lpstr>Data Structures and Abstractions with Java™</vt:lpstr>
      <vt:lpstr>What Is an Iterator?</vt:lpstr>
      <vt:lpstr>The Java Interface Iterator</vt:lpstr>
      <vt:lpstr>The Java Interface Iterator</vt:lpstr>
      <vt:lpstr>The Java Interface Iterator</vt:lpstr>
      <vt:lpstr>The Interface Iterable</vt:lpstr>
      <vt:lpstr>Using the Java Interface Iterator</vt:lpstr>
      <vt:lpstr>Using the Java Interface Iterator</vt:lpstr>
      <vt:lpstr>Using the Java Interface Iterator</vt:lpstr>
      <vt:lpstr>Multiple Iterators</vt:lpstr>
      <vt:lpstr>LISTING JI4-3 Java’s interface java.util.ListIterator (Part 1)</vt:lpstr>
      <vt:lpstr>LISTING JI4-3 Java’s interface java.util.ListIterator (Part 2)</vt:lpstr>
      <vt:lpstr>LISTING JI4-3 Java’s interface java.util.ListIterator (Part 3)</vt:lpstr>
      <vt:lpstr>Using the Java Interface ListIterator</vt:lpstr>
      <vt:lpstr>Using the Java Interface ListIterator</vt:lpstr>
      <vt:lpstr>The Interface List Revisited</vt:lpstr>
      <vt:lpstr>End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Abstractions with Java™</dc:title>
  <cp:lastModifiedBy>Henry, Timothy</cp:lastModifiedBy>
  <cp:revision>1</cp:revision>
  <dcterms:modified xsi:type="dcterms:W3CDTF">2018-04-11T15:22:50Z</dcterms:modified>
</cp:coreProperties>
</file>