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 b="def" i="def"/>
      <a:tcStyle>
        <a:tcBdr/>
        <a:fill>
          <a:solidFill>
            <a:srgbClr val="E7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 b="def" i="def"/>
      <a:tcStyle>
        <a:tcBdr/>
        <a:fill>
          <a:solidFill>
            <a:srgbClr val="F6EB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rial"/>
      </a:defRPr>
    </a:lvl1pPr>
    <a:lvl2pPr indent="228600" defTabSz="457200" latinLnBrk="0">
      <a:defRPr sz="1200">
        <a:latin typeface="+mn-lt"/>
        <a:ea typeface="+mn-ea"/>
        <a:cs typeface="+mn-cs"/>
        <a:sym typeface="Arial"/>
      </a:defRPr>
    </a:lvl2pPr>
    <a:lvl3pPr indent="457200" defTabSz="457200" latinLnBrk="0">
      <a:defRPr sz="1200">
        <a:latin typeface="+mn-lt"/>
        <a:ea typeface="+mn-ea"/>
        <a:cs typeface="+mn-cs"/>
        <a:sym typeface="Arial"/>
      </a:defRPr>
    </a:lvl3pPr>
    <a:lvl4pPr indent="685800" defTabSz="457200" latinLnBrk="0">
      <a:defRPr sz="1200">
        <a:latin typeface="+mn-lt"/>
        <a:ea typeface="+mn-ea"/>
        <a:cs typeface="+mn-cs"/>
        <a:sym typeface="Arial"/>
      </a:defRPr>
    </a:lvl4pPr>
    <a:lvl5pPr indent="914400" defTabSz="457200" latinLnBrk="0">
      <a:defRPr sz="1200">
        <a:latin typeface="+mn-lt"/>
        <a:ea typeface="+mn-ea"/>
        <a:cs typeface="+mn-cs"/>
        <a:sym typeface="Arial"/>
      </a:defRPr>
    </a:lvl5pPr>
    <a:lvl6pPr indent="1143000" defTabSz="457200" latinLnBrk="0">
      <a:defRPr sz="1200">
        <a:latin typeface="+mn-lt"/>
        <a:ea typeface="+mn-ea"/>
        <a:cs typeface="+mn-cs"/>
        <a:sym typeface="Arial"/>
      </a:defRPr>
    </a:lvl6pPr>
    <a:lvl7pPr indent="1371600" defTabSz="457200" latinLnBrk="0">
      <a:defRPr sz="1200">
        <a:latin typeface="+mn-lt"/>
        <a:ea typeface="+mn-ea"/>
        <a:cs typeface="+mn-cs"/>
        <a:sym typeface="Arial"/>
      </a:defRPr>
    </a:lvl7pPr>
    <a:lvl8pPr indent="1600200" defTabSz="457200" latinLnBrk="0">
      <a:defRPr sz="1200">
        <a:latin typeface="+mn-lt"/>
        <a:ea typeface="+mn-ea"/>
        <a:cs typeface="+mn-cs"/>
        <a:sym typeface="Arial"/>
      </a:defRPr>
    </a:lvl8pPr>
    <a:lvl9pPr indent="1828800" defTabSz="4572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457200" y="5831015"/>
            <a:ext cx="8229600" cy="581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713231">
              <a:defRPr sz="3432"/>
            </a:pPr>
            <a:r>
              <a:t>Data Structures and Abstractions with Java</a:t>
            </a:r>
            <a:r>
              <a:rPr baseline="30018"/>
              <a:t>™</a:t>
            </a:r>
          </a:p>
        </p:txBody>
      </p:sp>
      <p:sp>
        <p:nvSpPr>
          <p:cNvPr id="44" name="Shape 19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572000" y="1249491"/>
            <a:ext cx="3657600" cy="712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b="1" sz="4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Chapter 14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572000" y="2875076"/>
            <a:ext cx="4124641" cy="1495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>
              <a:defRPr b="1" sz="4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Problem Solving</a:t>
            </a:r>
          </a:p>
          <a:p>
            <a:pPr>
              <a:defRPr b="1" sz="4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with Recursion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Poor Solution to a Simple Problem</a:t>
            </a:r>
          </a:p>
        </p:txBody>
      </p:sp>
      <p:sp>
        <p:nvSpPr>
          <p:cNvPr id="92" name="FIGURE 14-4b The computation of the Fibonacci number F6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02920">
              <a:defRPr sz="2420"/>
            </a:lvl1pPr>
          </a:lstStyle>
          <a:p>
            <a:pPr/>
            <a:r>
              <a:t>FIGURE 14-4b The computation of the Fibonacci number F6</a:t>
            </a:r>
          </a:p>
        </p:txBody>
      </p:sp>
      <p:pic>
        <p:nvPicPr>
          <p:cNvPr id="93" name="A diagram illustrates 2 methods of computation of the Fibonacci number F sub 6. &#10;&#10;Picture 3" descr="A diagram illustrates 2 methods of computation of the Fibonacci number F sub 6. 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4300" y="2041931"/>
            <a:ext cx="3648000" cy="2332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A diagram illustrates 2 methods of computation of the Fibonacci number F sub 6. &#10;&#10;Picture 2" descr="A diagram illustrates 2 methods of computation of the Fibonacci number F sub 6. Picture 2"/>
          <p:cNvPicPr>
            <a:picLocks noChangeAspect="1"/>
          </p:cNvPicPr>
          <p:nvPr/>
        </p:nvPicPr>
        <p:blipFill>
          <a:blip r:embed="rId3">
            <a:extLst/>
          </a:blip>
          <a:srcRect l="0" t="0" r="53153" b="55246"/>
          <a:stretch>
            <a:fillRect/>
          </a:stretch>
        </p:blipFill>
        <p:spPr>
          <a:xfrm>
            <a:off x="212426" y="2041931"/>
            <a:ext cx="4293906" cy="1646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Indirect Recursion</a:t>
            </a:r>
          </a:p>
        </p:txBody>
      </p:sp>
      <p:sp>
        <p:nvSpPr>
          <p:cNvPr id="9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  <a:p>
            <a:pPr lvl="1"/>
            <a:r>
              <a:t>Method A calls Method B</a:t>
            </a:r>
          </a:p>
          <a:p>
            <a:pPr lvl="1"/>
            <a:r>
              <a:t>Method B calls Method C</a:t>
            </a:r>
          </a:p>
          <a:p>
            <a:pPr lvl="1"/>
            <a:r>
              <a:t>Method C calls Method A</a:t>
            </a:r>
          </a:p>
          <a:p>
            <a:pPr/>
          </a:p>
          <a:p>
            <a:pPr/>
            <a:r>
              <a:t>Difficult to understand and trace</a:t>
            </a:r>
          </a:p>
          <a:p>
            <a:pPr lvl="1"/>
            <a:r>
              <a:t>But does happen occasionally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Indirect Recursion</a:t>
            </a:r>
          </a:p>
        </p:txBody>
      </p:sp>
      <p:sp>
        <p:nvSpPr>
          <p:cNvPr id="10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Consider evaluation of validity of an algebraic expression</a:t>
            </a:r>
          </a:p>
          <a:p>
            <a:pPr lvl="1"/>
            <a:r>
              <a:t>Algebraic expression is either a term or two terms separated by a + or – operator</a:t>
            </a:r>
          </a:p>
          <a:p>
            <a:pPr lvl="1"/>
            <a:r>
              <a:t>Term is either a factor or two factors separated by a * or / operator</a:t>
            </a:r>
          </a:p>
          <a:p>
            <a:pPr lvl="1"/>
            <a:r>
              <a:t>Factor is either a variable or an algebraic expression enclosed in parentheses</a:t>
            </a:r>
          </a:p>
          <a:p>
            <a:pPr lvl="1"/>
            <a:r>
              <a:t>Variable is a single letter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Indirect Recursion</a:t>
            </a:r>
          </a:p>
        </p:txBody>
      </p:sp>
      <p:sp>
        <p:nvSpPr>
          <p:cNvPr id="103" name="FIGURE 14-5 An example of indirect recursio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12648">
              <a:defRPr sz="2948"/>
            </a:lvl1pPr>
          </a:lstStyle>
          <a:p>
            <a:pPr/>
            <a:r>
              <a:t>FIGURE 14-5 An example of indirect recursion</a:t>
            </a:r>
          </a:p>
        </p:txBody>
      </p:sp>
      <p:pic>
        <p:nvPicPr>
          <p:cNvPr id="104" name="A diagram illustrates indirect recursion with 3 methods. &#10;&#10;Picture 2" descr="A diagram illustrates indirect recursion with 3 methods.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2075688"/>
            <a:ext cx="8382000" cy="2658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Backtracking</a:t>
            </a:r>
          </a:p>
        </p:txBody>
      </p:sp>
      <p:sp>
        <p:nvSpPr>
          <p:cNvPr id="107" name="FIGURE 14-6 A two-dimensional maze with one entrance and one ex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38911">
              <a:defRPr sz="2112"/>
            </a:lvl1pPr>
          </a:lstStyle>
          <a:p>
            <a:pPr/>
            <a:r>
              <a:t>FIGURE 14-6 A two-dimensional maze with one entrance and one exit</a:t>
            </a:r>
          </a:p>
        </p:txBody>
      </p:sp>
      <p:pic>
        <p:nvPicPr>
          <p:cNvPr id="108" name="Illustrations of 2 dimensional maze with 1 entrance and 1 exit. &#10;&#10;Picture 2" descr="Illustrations of 2 dimensional maze with 1 entrance and 1 exit.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150103"/>
            <a:ext cx="3458673" cy="4680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llustrations of 2 dimensional maze with 1 entrance and 1 exit. " descr="Illustrations of 2 dimensional maze with 1 entrance and 1 exit. 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5935" y="1201731"/>
            <a:ext cx="3458674" cy="4577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Backtracking</a:t>
            </a:r>
          </a:p>
        </p:txBody>
      </p:sp>
      <p:sp>
        <p:nvSpPr>
          <p:cNvPr id="112" name="FIGURE 14-7 A solution to the four-queens problem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5215">
              <a:defRPr sz="2816"/>
            </a:lvl1pPr>
          </a:lstStyle>
          <a:p>
            <a:pPr/>
            <a:r>
              <a:t>FIGURE 14-7 A solution to the four-queens problem</a:t>
            </a:r>
          </a:p>
        </p:txBody>
      </p:sp>
      <p:pic>
        <p:nvPicPr>
          <p:cNvPr id="113" name="A diagram illustrates a solution to the 4 queens problem. &#10;&#10;Picture 2" descr="A diagram illustrates a solution to the 4 queens problem.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8544" y="1021943"/>
            <a:ext cx="4426912" cy="4468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/>
          <p:nvPr>
            <p:ph type="title"/>
          </p:nvPr>
        </p:nvSpPr>
        <p:spPr>
          <a:xfrm>
            <a:off x="249435" y="-76720"/>
            <a:ext cx="8513565" cy="807816"/>
          </a:xfrm>
          <a:prstGeom prst="rect">
            <a:avLst/>
          </a:prstGeom>
        </p:spPr>
        <p:txBody>
          <a:bodyPr/>
          <a:lstStyle>
            <a:lvl1pPr defTabSz="786384">
              <a:defRPr sz="3784"/>
            </a:lvl1pPr>
          </a:lstStyle>
          <a:p>
            <a:pPr/>
            <a:r>
              <a:t>Backtracking - Queens Solution (Part 1)</a:t>
            </a:r>
          </a:p>
        </p:txBody>
      </p:sp>
      <p:sp>
        <p:nvSpPr>
          <p:cNvPr id="116" name="FIGURE 14-8 Solving the four-queens problem by placing one queen at a time in each column"/>
          <p:cNvSpPr txBox="1"/>
          <p:nvPr>
            <p:ph type="body" sz="quarter" idx="1"/>
          </p:nvPr>
        </p:nvSpPr>
        <p:spPr>
          <a:xfrm>
            <a:off x="391417" y="5555562"/>
            <a:ext cx="8229601" cy="909812"/>
          </a:xfrm>
          <a:prstGeom prst="rect">
            <a:avLst/>
          </a:prstGeom>
        </p:spPr>
        <p:txBody>
          <a:bodyPr/>
          <a:lstStyle>
            <a:lvl1pPr defTabSz="521208">
              <a:defRPr sz="2508"/>
            </a:lvl1pPr>
          </a:lstStyle>
          <a:p>
            <a:pPr/>
            <a:r>
              <a:t>FIGURE 14-8 Solving the four-queens problem by placing one queen at a time in each column</a:t>
            </a:r>
          </a:p>
        </p:txBody>
      </p:sp>
      <p:pic>
        <p:nvPicPr>
          <p:cNvPr id="117" name="Illustrations divided into 10 sections each showing solutions to the 4 dash queens problem placing 1 queen in each column. &#10;" descr="Illustrations divided into 10 sections each showing solutions to the 4 dash queens problem placing 1 queen in each column. "/>
          <p:cNvPicPr>
            <a:picLocks noChangeAspect="1"/>
          </p:cNvPicPr>
          <p:nvPr/>
        </p:nvPicPr>
        <p:blipFill>
          <a:blip r:embed="rId2">
            <a:extLst/>
          </a:blip>
          <a:srcRect l="0" t="84946" r="0" b="0"/>
          <a:stretch>
            <a:fillRect/>
          </a:stretch>
        </p:blipFill>
        <p:spPr>
          <a:xfrm>
            <a:off x="228599" y="731095"/>
            <a:ext cx="8534401" cy="386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llustrations divided into 10 sections each showing solutions to the 4 dash queens problem placing 1 queen in each column. &#10;&#10;Picture 2" descr="Illustrations divided into 10 sections each showing solutions to the 4 dash queens problem placing 1 queen in each column. 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83042" b="28258"/>
          <a:stretch>
            <a:fillRect/>
          </a:stretch>
        </p:blipFill>
        <p:spPr>
          <a:xfrm>
            <a:off x="139979" y="1254264"/>
            <a:ext cx="1447255" cy="184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llustrations divided into 10 sections each showing solutions to the 4 dash queens problem placing 1 queen in each column. &#10;&#10;Picture 3" descr="Illustrations divided into 10 sections each showing solutions to the 4 dash queens problem placing 1 queen in each column. Picture 3"/>
          <p:cNvPicPr>
            <a:picLocks noChangeAspect="1"/>
          </p:cNvPicPr>
          <p:nvPr/>
        </p:nvPicPr>
        <p:blipFill>
          <a:blip r:embed="rId3">
            <a:extLst/>
          </a:blip>
          <a:srcRect l="16415" t="0" r="60363" b="27792"/>
          <a:stretch>
            <a:fillRect/>
          </a:stretch>
        </p:blipFill>
        <p:spPr>
          <a:xfrm>
            <a:off x="1575674" y="1774757"/>
            <a:ext cx="1931757" cy="2025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llustrations divided into 10 sections each showing solutions to the 4 dash queens problem placing 1 queen in each column. &#10;&#10;Picture 3" descr="Illustrations divided into 10 sections each showing solutions to the 4 dash queens problem placing 1 queen in each column. Picture 3"/>
          <p:cNvPicPr>
            <a:picLocks noChangeAspect="1"/>
          </p:cNvPicPr>
          <p:nvPr/>
        </p:nvPicPr>
        <p:blipFill>
          <a:blip r:embed="rId4">
            <a:extLst/>
          </a:blip>
          <a:srcRect l="39136" t="0" r="36776" b="27284"/>
          <a:stretch>
            <a:fillRect/>
          </a:stretch>
        </p:blipFill>
        <p:spPr>
          <a:xfrm>
            <a:off x="3493888" y="2393204"/>
            <a:ext cx="2003938" cy="2013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llustrations divided into 10 sections each showing solutions to the 4 dash queens problem placing 1 queen in each column. &#10;&#10;Picture 3" descr="Illustrations divided into 10 sections each showing solutions to the 4 dash queens problem placing 1 queen in each column. Picture 3"/>
          <p:cNvPicPr>
            <a:picLocks noChangeAspect="1"/>
          </p:cNvPicPr>
          <p:nvPr/>
        </p:nvPicPr>
        <p:blipFill>
          <a:blip r:embed="rId5">
            <a:extLst/>
          </a:blip>
          <a:srcRect l="62383" t="0" r="14016" b="27747"/>
          <a:stretch>
            <a:fillRect/>
          </a:stretch>
        </p:blipFill>
        <p:spPr>
          <a:xfrm>
            <a:off x="5181599" y="3012197"/>
            <a:ext cx="1959233" cy="2000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llustrations divided into 10 sections each showing solutions to the 4 dash queens problem placing 1 queen in each column. &#10;&#10;Picture 3" descr="Illustrations divided into 10 sections each showing solutions to the 4 dash queens problem placing 1 queen in each column. Picture 3"/>
          <p:cNvPicPr>
            <a:picLocks noChangeAspect="1"/>
          </p:cNvPicPr>
          <p:nvPr/>
        </p:nvPicPr>
        <p:blipFill>
          <a:blip r:embed="rId6">
            <a:extLst/>
          </a:blip>
          <a:srcRect l="77255" t="0" r="18" b="27187"/>
          <a:stretch>
            <a:fillRect/>
          </a:stretch>
        </p:blipFill>
        <p:spPr>
          <a:xfrm>
            <a:off x="7015955" y="3694615"/>
            <a:ext cx="1886605" cy="1860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/>
          <p:nvPr>
            <p:ph type="title"/>
          </p:nvPr>
        </p:nvSpPr>
        <p:spPr>
          <a:xfrm>
            <a:off x="249435" y="-76720"/>
            <a:ext cx="8513565" cy="807816"/>
          </a:xfrm>
          <a:prstGeom prst="rect">
            <a:avLst/>
          </a:prstGeom>
        </p:spPr>
        <p:txBody>
          <a:bodyPr/>
          <a:lstStyle>
            <a:lvl1pPr defTabSz="786384">
              <a:defRPr sz="3784"/>
            </a:lvl1pPr>
          </a:lstStyle>
          <a:p>
            <a:pPr/>
            <a:r>
              <a:t>Backtracking - Queens Solution (Part 2)</a:t>
            </a:r>
          </a:p>
        </p:txBody>
      </p:sp>
      <p:sp>
        <p:nvSpPr>
          <p:cNvPr id="125" name="FIGURE 14-8 Solving the four-queens problem by placing one queen at a time in each column"/>
          <p:cNvSpPr txBox="1"/>
          <p:nvPr>
            <p:ph type="body" sz="quarter" idx="1"/>
          </p:nvPr>
        </p:nvSpPr>
        <p:spPr>
          <a:xfrm>
            <a:off x="391417" y="5555562"/>
            <a:ext cx="8229601" cy="909812"/>
          </a:xfrm>
          <a:prstGeom prst="rect">
            <a:avLst/>
          </a:prstGeom>
        </p:spPr>
        <p:txBody>
          <a:bodyPr/>
          <a:lstStyle>
            <a:lvl1pPr defTabSz="521208">
              <a:defRPr sz="2508"/>
            </a:lvl1pPr>
          </a:lstStyle>
          <a:p>
            <a:pPr/>
            <a:r>
              <a:t>FIGURE 14-8 Solving the four-queens problem by placing one queen at a time in each column</a:t>
            </a:r>
          </a:p>
        </p:txBody>
      </p:sp>
      <p:pic>
        <p:nvPicPr>
          <p:cNvPr id="126" name="Illustrations divided into 10 sections each showing solutions to the 4 dash queens problem placing 1 queen in each column. &#10;" descr="Illustrations divided into 10 sections each showing solutions to the 4 dash queens problem placing 1 queen in each column. "/>
          <p:cNvPicPr>
            <a:picLocks noChangeAspect="1"/>
          </p:cNvPicPr>
          <p:nvPr/>
        </p:nvPicPr>
        <p:blipFill>
          <a:blip r:embed="rId2">
            <a:extLst/>
          </a:blip>
          <a:srcRect l="0" t="84946" r="0" b="0"/>
          <a:stretch>
            <a:fillRect/>
          </a:stretch>
        </p:blipFill>
        <p:spPr>
          <a:xfrm>
            <a:off x="228599" y="731095"/>
            <a:ext cx="8534401" cy="386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llustrations divided into 10 sections each showing solutions to the 4 dash queens problem placing 1 queen in each column. &#10;&#10;Picture 3" descr="Illustrations divided into 10 sections each showing solutions to the 4 dash queens problem placing 1 queen in each column. Picture 3"/>
          <p:cNvPicPr>
            <a:picLocks noChangeAspect="1"/>
          </p:cNvPicPr>
          <p:nvPr/>
        </p:nvPicPr>
        <p:blipFill>
          <a:blip r:embed="rId3">
            <a:extLst/>
          </a:blip>
          <a:srcRect l="0" t="0" r="76955" b="28936"/>
          <a:stretch>
            <a:fillRect/>
          </a:stretch>
        </p:blipFill>
        <p:spPr>
          <a:xfrm>
            <a:off x="187432" y="1266307"/>
            <a:ext cx="1903742" cy="18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llustrations divided into 10 sections each showing solutions to the 4 dash queens problem placing 1 queen in each column. &#10;&#10;Picture 3" descr="Illustrations divided into 10 sections each showing solutions to the 4 dash queens problem placing 1 queen in each column. Picture 3"/>
          <p:cNvPicPr>
            <a:picLocks noChangeAspect="1"/>
          </p:cNvPicPr>
          <p:nvPr/>
        </p:nvPicPr>
        <p:blipFill>
          <a:blip r:embed="rId4">
            <a:extLst/>
          </a:blip>
          <a:srcRect l="20309" t="0" r="55589" b="26667"/>
          <a:stretch>
            <a:fillRect/>
          </a:stretch>
        </p:blipFill>
        <p:spPr>
          <a:xfrm>
            <a:off x="1852804" y="1794306"/>
            <a:ext cx="2044655" cy="2084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llustrations divided into 10 sections each showing solutions to the 4 dash queens problem placing 1 queen in each column. &#10;&#10;Picture 3" descr="Illustrations divided into 10 sections each showing solutions to the 4 dash queens problem placing 1 queen in each column. Picture 3"/>
          <p:cNvPicPr>
            <a:picLocks noChangeAspect="1"/>
          </p:cNvPicPr>
          <p:nvPr/>
        </p:nvPicPr>
        <p:blipFill>
          <a:blip r:embed="rId5">
            <a:extLst/>
          </a:blip>
          <a:srcRect l="45537" t="0" r="34278" b="29927"/>
          <a:stretch>
            <a:fillRect/>
          </a:stretch>
        </p:blipFill>
        <p:spPr>
          <a:xfrm>
            <a:off x="3754713" y="2543365"/>
            <a:ext cx="1712372" cy="1838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llustrations divided into 10 sections each showing solutions to the 4 dash queens problem placing 1 queen in each column. &#10;&#10;Picture 3" descr="Illustrations divided into 10 sections each showing solutions to the 4 dash queens problem placing 1 queen in each column. Picture 3"/>
          <p:cNvPicPr>
            <a:picLocks noChangeAspect="1"/>
          </p:cNvPicPr>
          <p:nvPr/>
        </p:nvPicPr>
        <p:blipFill>
          <a:blip r:embed="rId6">
            <a:extLst/>
          </a:blip>
          <a:srcRect l="68451" t="0" r="14101" b="29254"/>
          <a:stretch>
            <a:fillRect/>
          </a:stretch>
        </p:blipFill>
        <p:spPr>
          <a:xfrm>
            <a:off x="5608403" y="3161059"/>
            <a:ext cx="1476723" cy="1856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llustrations divided into 10 sections each showing solutions to the 4 dash queens problem placing 1 queen in each column. &#10;&#10;Picture 3" descr="Illustrations divided into 10 sections each showing solutions to the 4 dash queens problem placing 1 queen in each column. Picture 3"/>
          <p:cNvPicPr>
            <a:picLocks noChangeAspect="1"/>
          </p:cNvPicPr>
          <p:nvPr/>
        </p:nvPicPr>
        <p:blipFill>
          <a:blip r:embed="rId7">
            <a:extLst/>
          </a:blip>
          <a:srcRect l="80853" t="0" r="0" b="31381"/>
          <a:stretch>
            <a:fillRect/>
          </a:stretch>
        </p:blipFill>
        <p:spPr>
          <a:xfrm>
            <a:off x="7272386" y="3875590"/>
            <a:ext cx="1620540" cy="1680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</a:t>
            </a:r>
          </a:p>
        </p:txBody>
      </p:sp>
      <p:sp>
        <p:nvSpPr>
          <p:cNvPr id="134" name="Subtitle 2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4004"/>
            </a:lvl1pPr>
          </a:lstStyle>
          <a:p>
            <a:pPr/>
            <a:r>
              <a:t>Simple Solution to a Difficult Problem</a:t>
            </a:r>
          </a:p>
        </p:txBody>
      </p:sp>
      <p:sp>
        <p:nvSpPr>
          <p:cNvPr id="50" name="FIGURE 14-1 The initial configuration of the Towers of Hanoi for three disk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93192">
              <a:defRPr sz="1892"/>
            </a:lvl1pPr>
          </a:lstStyle>
          <a:p>
            <a:pPr/>
            <a:r>
              <a:t>FIGURE 14-1 The initial configuration of the Towers of Hanoi for three disks</a:t>
            </a:r>
          </a:p>
        </p:txBody>
      </p:sp>
      <p:pic>
        <p:nvPicPr>
          <p:cNvPr id="51" name="Three poles 1, 2, and 3. The first pole has 3 disks stacked on it.&#10;&#10;Picture 1" descr="Three poles 1, 2, and 3. The first pole has 3 disks stacked on it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2278080"/>
            <a:ext cx="8458200" cy="2301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3"/>
          <p:cNvSpPr txBox="1"/>
          <p:nvPr/>
        </p:nvSpPr>
        <p:spPr>
          <a:xfrm>
            <a:off x="93968" y="6407661"/>
            <a:ext cx="859536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© 2015 Pearson Education, Inc., Upper Saddle River, NJ.  All rights reserved.</a:t>
            </a:r>
          </a:p>
        </p:txBody>
      </p:sp>
      <p:sp>
        <p:nvSpPr>
          <p:cNvPr id="5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4004"/>
            </a:lvl1pPr>
          </a:lstStyle>
          <a:p>
            <a:pPr/>
            <a:r>
              <a:t>Simple Solution to a Difficult Problem</a:t>
            </a:r>
          </a:p>
        </p:txBody>
      </p:sp>
      <p:sp>
        <p:nvSpPr>
          <p:cNvPr id="55" name="Tex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Rules:</a:t>
            </a:r>
          </a:p>
          <a:p>
            <a:pPr lvl="1"/>
            <a:r>
              <a:t>Move one disk at a time. Each disk moved must be the topmost disk.</a:t>
            </a:r>
          </a:p>
          <a:p>
            <a:pPr lvl="1"/>
            <a:r>
              <a:t>No disk may rest on top of a disk smaller than itself.</a:t>
            </a:r>
          </a:p>
          <a:p>
            <a:pPr lvl="1"/>
            <a:r>
              <a:t>You can store disks on the second (extra) pole temporarily, as long as you observe the previous two rules.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Simple Solution to a Difficult Problem (Part 1)</a:t>
            </a:r>
          </a:p>
        </p:txBody>
      </p:sp>
      <p:sp>
        <p:nvSpPr>
          <p:cNvPr id="58" name="FIGURE 14-2 Sequence of moves for solving Towers of Hanoi problem with 3 disks"/>
          <p:cNvSpPr txBox="1"/>
          <p:nvPr>
            <p:ph type="body" sz="quarter" idx="1"/>
          </p:nvPr>
        </p:nvSpPr>
        <p:spPr>
          <a:xfrm>
            <a:off x="242689" y="5695184"/>
            <a:ext cx="8658622" cy="716832"/>
          </a:xfrm>
          <a:prstGeom prst="rect">
            <a:avLst/>
          </a:prstGeom>
        </p:spPr>
        <p:txBody>
          <a:bodyPr/>
          <a:lstStyle>
            <a:lvl1pPr defTabSz="384047">
              <a:defRPr sz="1848"/>
            </a:lvl1pPr>
          </a:lstStyle>
          <a:p>
            <a:pPr/>
            <a:r>
              <a:t>FIGURE 14-2 Sequence of moves for solving Towers of Hanoi problem with 3 disks</a:t>
            </a:r>
          </a:p>
        </p:txBody>
      </p:sp>
      <p:pic>
        <p:nvPicPr>
          <p:cNvPr id="59" name="A diagram illustrates the 8 moves for solving the Towers of Hanoi problem with 3 disks." descr="A diagram illustrates the 8 moves for solving the Towers of Hanoi problem with 3 disks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718914"/>
            <a:ext cx="8029300" cy="1192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A diagram illustrates the 8 moves for solving the Towers of Hanoi problem with 3 disks.&#10;&#10;Picture 3" descr="A diagram illustrates the 8 moves for solving the Towers of Hanoi problem with 3 disks.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569" y="2052582"/>
            <a:ext cx="8029297" cy="1192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A diagram illustrates the 8 moves for solving the Towers of Hanoi problem with 3 disks.&#10;&#10;Picture 3" descr="A diagram illustrates the 8 moves for solving the Towers of Hanoi problem with 3 disks.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971" y="3386250"/>
            <a:ext cx="8029297" cy="1192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A diagram illustrates the 8 moves for solving the Towers of Hanoi problem with 3 disks.&#10;&#10;Picture 3" descr="A diagram illustrates the 8 moves for solving the Towers of Hanoi problem with 3 disks.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974" y="4722785"/>
            <a:ext cx="8029297" cy="1187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Simple Solution to a Difficult Problem (Part 2)</a:t>
            </a:r>
          </a:p>
        </p:txBody>
      </p:sp>
      <p:sp>
        <p:nvSpPr>
          <p:cNvPr id="65" name="FIGURE 14-2 Sequence of moves for solving Towers of Hanoi problem with 3 disks"/>
          <p:cNvSpPr txBox="1"/>
          <p:nvPr>
            <p:ph type="body" sz="quarter" idx="1"/>
          </p:nvPr>
        </p:nvSpPr>
        <p:spPr>
          <a:xfrm>
            <a:off x="242689" y="5695184"/>
            <a:ext cx="8658622" cy="716832"/>
          </a:xfrm>
          <a:prstGeom prst="rect">
            <a:avLst/>
          </a:prstGeom>
        </p:spPr>
        <p:txBody>
          <a:bodyPr/>
          <a:lstStyle>
            <a:lvl1pPr defTabSz="384047">
              <a:defRPr sz="1848"/>
            </a:lvl1pPr>
          </a:lstStyle>
          <a:p>
            <a:pPr/>
            <a:r>
              <a:t>FIGURE 14-2 Sequence of moves for solving Towers of Hanoi problem with 3 disks</a:t>
            </a:r>
          </a:p>
        </p:txBody>
      </p:sp>
      <p:pic>
        <p:nvPicPr>
          <p:cNvPr id="66" name="A diagram illustrates the 8 moves for solving the Towers of Hanoi problem with 3 disks.&#10;&#10;Picture 3" descr="A diagram illustrates the 8 moves for solving the Towers of Hanoi problem with 3 disks.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748" y="807814"/>
            <a:ext cx="8029297" cy="1181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A diagram illustrates the 8 moves for solving the Towers of Hanoi problem with 3 disks.&#10;&#10;Picture 3" descr="A diagram illustrates the 8 moves for solving the Towers of Hanoi problem with 3 disks.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748" y="2128100"/>
            <a:ext cx="7990504" cy="1181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A diagram illustrates the 8 moves for solving the Towers of Hanoi problem with 3 disks.&#10;&#10;Picture 3" descr="A diagram illustrates the 8 moves for solving the Towers of Hanoi problem with 3 disks.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0173" y="3448385"/>
            <a:ext cx="7952088" cy="1181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A diagram illustrates the 8 moves for solving the Towers of Hanoi problem with 3 disks.&#10;&#10;Picture 3" descr="A diagram illustrates the 8 moves for solving the Towers of Hanoi problem with 3 disks.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0173" y="4768671"/>
            <a:ext cx="7952088" cy="1181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Smaller Problem</a:t>
            </a:r>
          </a:p>
        </p:txBody>
      </p:sp>
      <p:sp>
        <p:nvSpPr>
          <p:cNvPr id="72" name="FIGURE 14-3 The smaller problems in a recursive solution for four disk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20623">
              <a:defRPr sz="2024"/>
            </a:lvl1pPr>
          </a:lstStyle>
          <a:p>
            <a:pPr/>
            <a:r>
              <a:t>FIGURE 14-3 The smaller problems in a recursive solution for four disks</a:t>
            </a:r>
          </a:p>
        </p:txBody>
      </p:sp>
      <p:pic>
        <p:nvPicPr>
          <p:cNvPr id="73" name="A diagram illustrates 4 steps that provide a recursive solution for 4 disks. &#10;&#10;Picture 2" descr="A diagram illustrates 4 steps that provide a recursive solution for 4 disks.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435" y="647774"/>
            <a:ext cx="8284317" cy="1384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A diagram illustrates 4 steps that provide a recursive solution for 4 disks. &#10;&#10;Picture 3" descr="A diagram illustrates 4 steps that provide a recursive solution for 4 disks. 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435" y="1929613"/>
            <a:ext cx="8284314" cy="1384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A diagram illustrates 4 steps that provide a recursive solution for 4 disks. &#10;&#10;Picture 3" descr="A diagram illustrates 4 steps that provide a recursive solution for 4 disks. 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3435" y="3211452"/>
            <a:ext cx="8249063" cy="1384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A diagram illustrates 4 steps that provide a recursive solution for 4 disks. &#10;&#10;Picture 3" descr="A diagram illustrates 4 steps that provide a recursive solution for 4 disks. 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3435" y="4496238"/>
            <a:ext cx="8249063" cy="1378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Solutions</a:t>
            </a:r>
          </a:p>
        </p:txBody>
      </p:sp>
      <p:sp>
        <p:nvSpPr>
          <p:cNvPr id="79" name="Text Placeholder 2"/>
          <p:cNvSpPr txBox="1"/>
          <p:nvPr>
            <p:ph type="body" sz="quarter" idx="1"/>
          </p:nvPr>
        </p:nvSpPr>
        <p:spPr>
          <a:xfrm>
            <a:off x="457200" y="5330307"/>
            <a:ext cx="8513565" cy="1081709"/>
          </a:xfrm>
          <a:prstGeom prst="rect">
            <a:avLst/>
          </a:prstGeom>
        </p:spPr>
        <p:txBody>
          <a:bodyPr/>
          <a:lstStyle/>
          <a:p>
            <a:pPr defTabSz="777240">
              <a:defRPr sz="3060"/>
            </a:pPr>
            <a:r>
              <a:t>Recursive algorithm to solve any number of disks. </a:t>
            </a:r>
            <a:br/>
            <a:r>
              <a:t>Note: for n disks, solution will be 2</a:t>
            </a:r>
            <a:r>
              <a:rPr baseline="31999"/>
              <a:t>n</a:t>
            </a:r>
            <a:r>
              <a:t> – 1 moves</a:t>
            </a:r>
          </a:p>
        </p:txBody>
      </p:sp>
      <p:sp>
        <p:nvSpPr>
          <p:cNvPr id="80" name="Algorithm to move numberOfDisks disks from startPole to endPole using tempPole…"/>
          <p:cNvSpPr txBox="1"/>
          <p:nvPr/>
        </p:nvSpPr>
        <p:spPr>
          <a:xfrm>
            <a:off x="0" y="1325832"/>
            <a:ext cx="8997819" cy="3277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82904" defTabSz="457200">
              <a:spcBef>
                <a:spcPts val="400"/>
              </a:spcBef>
              <a:defRPr b="1" i="1" sz="1800">
                <a:latin typeface="Times"/>
                <a:ea typeface="Times"/>
                <a:cs typeface="Times"/>
                <a:sym typeface="Times"/>
              </a:defRPr>
            </a:pPr>
            <a:r>
              <a:t>Algorithm to move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numberOfDisks </a:t>
            </a:r>
            <a:r>
              <a:t>disks from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startPole </a:t>
            </a:r>
            <a:r>
              <a:t>to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endPole </a:t>
            </a:r>
            <a:r>
              <a:t>using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tempPole</a:t>
            </a:r>
            <a:endParaRPr i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8484" defTabSz="457200">
              <a:spcBef>
                <a:spcPts val="400"/>
              </a:spcBef>
              <a:defRPr b="1" i="1" sz="1800">
                <a:latin typeface="Times"/>
                <a:ea typeface="Times"/>
                <a:cs typeface="Times"/>
                <a:sym typeface="Times"/>
              </a:defRPr>
            </a:pPr>
            <a:r>
              <a:t>as a spare according to the rules of the Towers of Hanoi problem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2904" defTabSz="457200">
              <a:spcBef>
                <a:spcPts val="400"/>
              </a:spcBef>
              <a:defRPr sz="1800"/>
            </a:pPr>
            <a:r>
              <a:rPr b="1"/>
              <a:t>if </a:t>
            </a:r>
            <a:r>
              <a:t>(numberOfDisks == 1)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65784" defTabSz="457200">
              <a:spcBef>
                <a:spcPts val="4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Move disk from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startPole </a:t>
            </a:r>
            <a:r>
              <a:t>to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endPole</a:t>
            </a:r>
            <a:endParaRPr i="0"/>
          </a:p>
          <a:p>
            <a:pPr marL="382904" defTabSz="457200">
              <a:spcBef>
                <a:spcPts val="400"/>
              </a:spcBef>
              <a:defRPr b="1" sz="1800"/>
            </a:pPr>
            <a:r>
              <a:t>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2904" defTabSz="4572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marL="615910" defTabSz="457200">
              <a:spcBef>
                <a:spcPts val="4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Move all but the bottom disk from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startPole </a:t>
            </a:r>
            <a:r>
              <a:t>to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tempPole</a:t>
            </a:r>
            <a:endParaRPr i="0"/>
          </a:p>
          <a:p>
            <a:pPr marL="615910" defTabSz="457200">
              <a:spcBef>
                <a:spcPts val="4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Move disk from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startPole </a:t>
            </a:r>
            <a:r>
              <a:t>to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endPole</a:t>
            </a:r>
            <a:endParaRPr i="0"/>
          </a:p>
          <a:p>
            <a:pPr marL="615910" defTabSz="457200">
              <a:spcBef>
                <a:spcPts val="4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Move all disks from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tempPole </a:t>
            </a:r>
            <a:r>
              <a:t>to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endPole</a:t>
            </a:r>
            <a:endParaRPr i="0"/>
          </a:p>
          <a:p>
            <a:pPr marL="361910" defTabSz="4572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Poor Solution to a Simple Problem</a:t>
            </a:r>
          </a:p>
        </p:txBody>
      </p:sp>
      <p:sp>
        <p:nvSpPr>
          <p:cNvPr id="83" name="Text Placeholder 2"/>
          <p:cNvSpPr txBox="1"/>
          <p:nvPr>
            <p:ph type="body" sz="quarter" idx="1"/>
          </p:nvPr>
        </p:nvSpPr>
        <p:spPr>
          <a:xfrm>
            <a:off x="457200" y="5454281"/>
            <a:ext cx="8229600" cy="957735"/>
          </a:xfrm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Algorithm to generate Fibonacci numbers.</a:t>
            </a:r>
          </a:p>
          <a:p>
            <a:pPr defTabSz="667512">
              <a:defRPr sz="2628"/>
            </a:pPr>
            <a:r>
              <a:t>Why is this inefficient?</a:t>
            </a:r>
          </a:p>
        </p:txBody>
      </p:sp>
      <p:sp>
        <p:nvSpPr>
          <p:cNvPr id="84" name="Algorithm Fibonacci(n) if (n &lt;= 1)…"/>
          <p:cNvSpPr txBox="1"/>
          <p:nvPr/>
        </p:nvSpPr>
        <p:spPr>
          <a:xfrm>
            <a:off x="1099149" y="3275961"/>
            <a:ext cx="6297950" cy="175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10515" marR="3876040" indent="-635" defTabSz="457200">
              <a:spcBef>
                <a:spcPts val="600"/>
              </a:spcBef>
              <a:defRPr b="1" sz="24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Fibonacci(n) if </a:t>
            </a:r>
            <a:r>
              <a:rPr b="0"/>
              <a:t>(n &lt;= 1)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93394" defTabSz="457200">
              <a:spcBef>
                <a:spcPts val="600"/>
              </a:spcBef>
              <a:defRPr b="1" sz="2400"/>
            </a:pPr>
            <a:r>
              <a:t>return</a:t>
            </a:r>
            <a:r>
              <a:rPr spc="520"/>
              <a:t> </a:t>
            </a:r>
            <a:r>
              <a:rPr b="0"/>
              <a:t>1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0515" defTabSz="457200">
              <a:spcBef>
                <a:spcPts val="600"/>
              </a:spcBef>
              <a:defRPr b="1" sz="2400"/>
            </a:pPr>
            <a:r>
              <a:t>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93394" defTabSz="457200">
              <a:spcBef>
                <a:spcPts val="600"/>
              </a:spcBef>
              <a:defRPr sz="2400"/>
            </a:pPr>
            <a:r>
              <a:rPr b="1"/>
              <a:t>return </a:t>
            </a:r>
            <a:r>
              <a:t>Fibonacci(n − 1) + Fibonacci(n − 2)</a:t>
            </a:r>
          </a:p>
        </p:txBody>
      </p:sp>
      <p:sp>
        <p:nvSpPr>
          <p:cNvPr id="85" name="F0  = 1…"/>
          <p:cNvSpPr txBox="1"/>
          <p:nvPr/>
        </p:nvSpPr>
        <p:spPr>
          <a:xfrm>
            <a:off x="2287544" y="1278617"/>
            <a:ext cx="4273815" cy="132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10515" defTabSz="457200">
              <a:spcBef>
                <a:spcPts val="200"/>
              </a:spcBef>
              <a:defRPr sz="2600">
                <a:solidFill>
                  <a:srgbClr val="2F2A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F</a:t>
            </a:r>
            <a:r>
              <a:rPr baseline="-5999"/>
              <a:t>0</a:t>
            </a:r>
            <a:r>
              <a:t>  </a:t>
            </a:r>
            <a:r>
              <a:rPr>
                <a:latin typeface="+mn-lt"/>
                <a:ea typeface="+mn-ea"/>
                <a:cs typeface="+mn-cs"/>
                <a:sym typeface="Arial"/>
              </a:rPr>
              <a:t>= </a:t>
            </a:r>
            <a:r>
              <a:t>1</a:t>
            </a:r>
            <a:endParaRPr>
              <a:solidFill>
                <a:srgbClr val="000000"/>
              </a:solidFill>
            </a:endParaRPr>
          </a:p>
          <a:p>
            <a:pPr marL="310515" defTabSz="457200">
              <a:spcBef>
                <a:spcPts val="200"/>
              </a:spcBef>
              <a:defRPr sz="2600">
                <a:solidFill>
                  <a:srgbClr val="2F2A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F</a:t>
            </a:r>
            <a:r>
              <a:rPr baseline="-5999"/>
              <a:t>1</a:t>
            </a:r>
            <a:r>
              <a:t>  </a:t>
            </a:r>
            <a:r>
              <a:rPr>
                <a:latin typeface="+mn-lt"/>
                <a:ea typeface="+mn-ea"/>
                <a:cs typeface="+mn-cs"/>
                <a:sym typeface="Arial"/>
              </a:rPr>
              <a:t>= </a:t>
            </a:r>
            <a:r>
              <a:t>1</a:t>
            </a:r>
            <a:endParaRPr>
              <a:solidFill>
                <a:srgbClr val="000000"/>
              </a:solidFill>
            </a:endParaRPr>
          </a:p>
          <a:p>
            <a:pPr marL="310515" defTabSz="457200">
              <a:spcBef>
                <a:spcPts val="200"/>
              </a:spcBef>
              <a:defRPr sz="2600">
                <a:solidFill>
                  <a:srgbClr val="2F2A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F</a:t>
            </a:r>
            <a:r>
              <a:rPr baseline="-5999" i="1"/>
              <a:t>n</a:t>
            </a:r>
            <a:r>
              <a:rPr i="1"/>
              <a:t> </a:t>
            </a:r>
            <a:r>
              <a:rPr>
                <a:latin typeface="+mn-lt"/>
                <a:ea typeface="+mn-ea"/>
                <a:cs typeface="+mn-cs"/>
                <a:sym typeface="Arial"/>
              </a:rPr>
              <a:t>= </a:t>
            </a:r>
            <a:r>
              <a:rPr i="1"/>
              <a:t>F</a:t>
            </a:r>
            <a:r>
              <a:rPr baseline="-5999" i="1"/>
              <a:t>n</a:t>
            </a:r>
            <a:r>
              <a:rPr i="1"/>
              <a:t> </a:t>
            </a:r>
            <a:r>
              <a:rPr baseline="-5999">
                <a:latin typeface="+mn-lt"/>
                <a:ea typeface="+mn-ea"/>
                <a:cs typeface="+mn-cs"/>
                <a:sym typeface="Arial"/>
              </a:rPr>
              <a:t>-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baseline="-5999"/>
              <a:t>1</a:t>
            </a:r>
            <a:r>
              <a:t> </a:t>
            </a:r>
            <a:r>
              <a:rPr>
                <a:latin typeface="+mn-lt"/>
                <a:ea typeface="+mn-ea"/>
                <a:cs typeface="+mn-cs"/>
                <a:sym typeface="Arial"/>
              </a:rPr>
              <a:t>+ </a:t>
            </a:r>
            <a:r>
              <a:rPr i="1"/>
              <a:t>F</a:t>
            </a:r>
            <a:r>
              <a:rPr baseline="-5999" i="1"/>
              <a:t>n</a:t>
            </a:r>
            <a:r>
              <a:rPr i="1"/>
              <a:t> </a:t>
            </a:r>
            <a:r>
              <a:rPr baseline="-5999">
                <a:latin typeface="+mn-lt"/>
                <a:ea typeface="+mn-ea"/>
                <a:cs typeface="+mn-cs"/>
                <a:sym typeface="Arial"/>
              </a:rPr>
              <a:t>-</a:t>
            </a:r>
            <a:r>
              <a:rPr spc="-725"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baseline="-5999"/>
              <a:t>2</a:t>
            </a:r>
            <a:r>
              <a:t> when </a:t>
            </a:r>
            <a:r>
              <a:rPr i="1"/>
              <a:t>n ≥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</a:t>
            </a:r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Poor Solution to a Simple Problem</a:t>
            </a:r>
          </a:p>
        </p:txBody>
      </p:sp>
      <p:sp>
        <p:nvSpPr>
          <p:cNvPr id="88" name="FIGURE 14-4a The computation of the Fibonacci number F6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02920">
              <a:defRPr sz="2420"/>
            </a:lvl1pPr>
          </a:lstStyle>
          <a:p>
            <a:pPr/>
            <a:r>
              <a:t>FIGURE 14-4a The computation of the Fibonacci number F6</a:t>
            </a:r>
          </a:p>
        </p:txBody>
      </p:sp>
      <p:pic>
        <p:nvPicPr>
          <p:cNvPr id="89" name="A diagram illustrates 2 methods of computation of the Fibonacci number F sub 6. &#10;&#10;Picture 2" descr="A diagram illustrates 2 methods of computation of the Fibonacci number F sub 6.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413" y="2041931"/>
            <a:ext cx="8303174" cy="3333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