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AD7"/>
          </a:solidFill>
        </a:fill>
      </a:tcStyle>
    </a:wholeTbl>
    <a:band2H>
      <a:tcTxStyle b="def" i="def"/>
      <a:tcStyle>
        <a:tcBdr/>
        <a:fill>
          <a:solidFill>
            <a:srgbClr val="E7E7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4CA"/>
          </a:solidFill>
        </a:fill>
      </a:tcStyle>
    </a:wholeTbl>
    <a:band2H>
      <a:tcTxStyle b="def" i="def"/>
      <a:tcStyle>
        <a:tcBdr/>
        <a:fill>
          <a:solidFill>
            <a:srgbClr val="F6EB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Arial"/>
      </a:defRPr>
    </a:lvl1pPr>
    <a:lvl2pPr indent="228600" defTabSz="457200" latinLnBrk="0">
      <a:defRPr sz="1200">
        <a:latin typeface="+mj-lt"/>
        <a:ea typeface="+mj-ea"/>
        <a:cs typeface="+mj-cs"/>
        <a:sym typeface="Arial"/>
      </a:defRPr>
    </a:lvl2pPr>
    <a:lvl3pPr indent="457200" defTabSz="457200" latinLnBrk="0">
      <a:defRPr sz="1200">
        <a:latin typeface="+mj-lt"/>
        <a:ea typeface="+mj-ea"/>
        <a:cs typeface="+mj-cs"/>
        <a:sym typeface="Arial"/>
      </a:defRPr>
    </a:lvl3pPr>
    <a:lvl4pPr indent="685800" defTabSz="457200" latinLnBrk="0">
      <a:defRPr sz="1200">
        <a:latin typeface="+mj-lt"/>
        <a:ea typeface="+mj-ea"/>
        <a:cs typeface="+mj-cs"/>
        <a:sym typeface="Arial"/>
      </a:defRPr>
    </a:lvl4pPr>
    <a:lvl5pPr indent="914400" defTabSz="457200" latinLnBrk="0">
      <a:defRPr sz="1200">
        <a:latin typeface="+mj-lt"/>
        <a:ea typeface="+mj-ea"/>
        <a:cs typeface="+mj-cs"/>
        <a:sym typeface="Arial"/>
      </a:defRPr>
    </a:lvl5pPr>
    <a:lvl6pPr indent="1143000" defTabSz="457200" latinLnBrk="0">
      <a:defRPr sz="1200">
        <a:latin typeface="+mj-lt"/>
        <a:ea typeface="+mj-ea"/>
        <a:cs typeface="+mj-cs"/>
        <a:sym typeface="Arial"/>
      </a:defRPr>
    </a:lvl6pPr>
    <a:lvl7pPr indent="1371600" defTabSz="457200" latinLnBrk="0">
      <a:defRPr sz="1200">
        <a:latin typeface="+mj-lt"/>
        <a:ea typeface="+mj-ea"/>
        <a:cs typeface="+mj-cs"/>
        <a:sym typeface="Arial"/>
      </a:defRPr>
    </a:lvl7pPr>
    <a:lvl8pPr indent="1600200" defTabSz="457200" latinLnBrk="0">
      <a:defRPr sz="1200">
        <a:latin typeface="+mj-lt"/>
        <a:ea typeface="+mj-ea"/>
        <a:cs typeface="+mj-cs"/>
        <a:sym typeface="Arial"/>
      </a:defRPr>
    </a:lvl8pPr>
    <a:lvl9pPr indent="1828800" defTabSz="457200" latinLnBrk="0"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5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>
            <a:solidFill>
              <a:srgbClr val="007FA3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half" idx="1"/>
          </p:nvPr>
        </p:nvSpPr>
        <p:spPr>
          <a:xfrm>
            <a:off x="674687" y="3962400"/>
            <a:ext cx="7794626" cy="1752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4400"/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4400"/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4400"/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4400"/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/>
          <p:nvPr>
            <p:ph type="title"/>
          </p:nvPr>
        </p:nvSpPr>
        <p:spPr>
          <a:xfrm>
            <a:off x="249435" y="-1"/>
            <a:ext cx="8513565" cy="80781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sz="quarter" idx="1"/>
          </p:nvPr>
        </p:nvSpPr>
        <p:spPr>
          <a:xfrm>
            <a:off x="457200" y="5831015"/>
            <a:ext cx="8229600" cy="5810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indent="2286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indent="4572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indent="6858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indent="9144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258233" y="0"/>
            <a:ext cx="8513234" cy="8160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pic>
        <p:nvPicPr>
          <p:cNvPr id="3" name="Shape 15" descr="Shap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6429709"/>
            <a:ext cx="918000" cy="279915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16"/>
          <p:cNvSpPr txBox="1"/>
          <p:nvPr/>
        </p:nvSpPr>
        <p:spPr>
          <a:xfrm>
            <a:off x="1600199" y="6429343"/>
            <a:ext cx="7162801" cy="28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sz="1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Copyright © 2019, 2015, 2012 Pearson Education, Inc. All Rights Reserved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400049" y="913012"/>
            <a:ext cx="8229601" cy="5031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2pPr marL="787400" indent="-228600"/>
            <a:lvl3pPr marL="1193800" indent="-177800"/>
            <a:lvl4pPr marL="1701800" indent="-228600"/>
            <a:lvl5pPr marL="2108200" indent="-17780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04800" marR="0" indent="-2032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835025" marR="0" indent="-276225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206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▪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63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1209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781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0353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92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949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19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defTabSz="713231">
              <a:defRPr sz="3432"/>
            </a:pPr>
            <a:r>
              <a:t>Data Structures and Abstractions with Java</a:t>
            </a:r>
            <a:r>
              <a:rPr baseline="30018"/>
              <a:t>™</a:t>
            </a:r>
          </a:p>
        </p:txBody>
      </p:sp>
      <p:sp>
        <p:nvSpPr>
          <p:cNvPr id="44" name="Shape 196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b="1" sz="44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5th Edition</a:t>
            </a:r>
          </a:p>
        </p:txBody>
      </p:sp>
      <p:sp>
        <p:nvSpPr>
          <p:cNvPr id="45" name="Shape 198"/>
          <p:cNvSpPr txBox="1"/>
          <p:nvPr/>
        </p:nvSpPr>
        <p:spPr>
          <a:xfrm>
            <a:off x="4662599" y="1421040"/>
            <a:ext cx="3657601" cy="452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685800">
              <a:defRPr b="1" sz="33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Java Interlude 5</a:t>
            </a:r>
          </a:p>
        </p:txBody>
      </p:sp>
      <p:sp>
        <p:nvSpPr>
          <p:cNvPr id="46" name="Shape 199"/>
          <p:cNvSpPr txBox="1"/>
          <p:nvPr/>
        </p:nvSpPr>
        <p:spPr>
          <a:xfrm>
            <a:off x="4662599" y="3020183"/>
            <a:ext cx="4254898" cy="1205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868680">
              <a:defRPr b="1" sz="418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More About Generics</a:t>
            </a:r>
          </a:p>
        </p:txBody>
      </p:sp>
      <p:pic>
        <p:nvPicPr>
          <p:cNvPr id="4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1421040"/>
            <a:ext cx="4124641" cy="477656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Bounded Wildcards</a:t>
            </a:r>
          </a:p>
        </p:txBody>
      </p:sp>
      <p:sp>
        <p:nvSpPr>
          <p:cNvPr id="88" name="FIGURE J5-1 The class Gadget is derived from the class Widget, which implements the interface Comparable"/>
          <p:cNvSpPr txBox="1"/>
          <p:nvPr>
            <p:ph type="body" sz="quarter" idx="1"/>
          </p:nvPr>
        </p:nvSpPr>
        <p:spPr>
          <a:xfrm>
            <a:off x="457200" y="5604201"/>
            <a:ext cx="8229600" cy="807815"/>
          </a:xfrm>
          <a:prstGeom prst="rect">
            <a:avLst/>
          </a:prstGeom>
        </p:spPr>
        <p:txBody>
          <a:bodyPr/>
          <a:lstStyle/>
          <a:p>
            <a:pPr defTabSz="429768">
              <a:defRPr sz="2068"/>
            </a:pPr>
            <a:r>
              <a:t>FIGURE J5-1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Gadget</a:t>
            </a:r>
            <a:r>
              <a:t> is derived from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Widget</a:t>
            </a:r>
            <a:r>
              <a:t>, which implements the interface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Comparable</a:t>
            </a:r>
          </a:p>
        </p:txBody>
      </p:sp>
      <p:graphicFrame>
        <p:nvGraphicFramePr>
          <p:cNvPr id="89" name="Table"/>
          <p:cNvGraphicFramePr/>
          <p:nvPr/>
        </p:nvGraphicFramePr>
        <p:xfrm>
          <a:off x="1999108" y="807814"/>
          <a:ext cx="1270001" cy="7620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5080000"/>
              </a:tblGrid>
              <a:tr h="381000">
                <a:tc>
                  <a:txBody>
                    <a:bodyPr/>
                    <a:lstStyle/>
                    <a:p>
                      <a:pPr marL="502284" algn="l" defTabSz="457200">
                        <a:lnSpc>
                          <a:spcPct val="103750"/>
                        </a:lnSpc>
                        <a:defRPr sz="1800"/>
                      </a:pPr>
                      <a:r>
                        <a:rPr sz="1900"/>
                        <a:t>&lt;&lt;interface&gt;&gt; Comparable&lt;T&gt;</a:t>
                      </a:r>
                    </a:p>
                  </a:txBody>
                  <a:tcPr marL="63500" marR="6350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>
                        <a:defRPr sz="1900"/>
                      </a:pP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29209" algn="l" defTabSz="457200">
                        <a:spcBef>
                          <a:spcPts val="200"/>
                        </a:spcBef>
                        <a:defRPr sz="1900"/>
                      </a:pPr>
                      <a:r>
                        <a:t>+compareTo(other: T):</a:t>
                      </a:r>
                      <a:r>
                        <a:rPr spc="-126"/>
                        <a:t> </a:t>
                      </a:r>
                      <a:r>
                        <a:t>integer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0" name="Table"/>
          <p:cNvGraphicFramePr/>
          <p:nvPr/>
        </p:nvGraphicFramePr>
        <p:xfrm>
          <a:off x="1999108" y="2682102"/>
          <a:ext cx="1270001" cy="7620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5080000"/>
              </a:tblGrid>
              <a:tr h="381000">
                <a:tc>
                  <a:txBody>
                    <a:bodyPr/>
                    <a:lstStyle/>
                    <a:p>
                      <a:pPr marL="875664" marR="865505" algn="ctr" defTabSz="457200">
                        <a:spcBef>
                          <a:spcPts val="100"/>
                        </a:spcBef>
                        <a:defRPr sz="1800"/>
                      </a:pPr>
                      <a:r>
                        <a:rPr sz="1900"/>
                        <a:t>Widget</a:t>
                      </a:r>
                    </a:p>
                  </a:txBody>
                  <a:tcPr marL="63500" marR="6350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>
                        <a:defRPr sz="1900"/>
                      </a:pP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64135" marR="45719" algn="ctr" defTabSz="457200">
                        <a:spcBef>
                          <a:spcPts val="200"/>
                        </a:spcBef>
                        <a:defRPr sz="1800"/>
                      </a:pPr>
                      <a:r>
                        <a:rPr sz="1900"/>
                        <a:t>+compareTo(other: Widget): integer</a:t>
                      </a: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1" name="Table"/>
          <p:cNvGraphicFramePr/>
          <p:nvPr/>
        </p:nvGraphicFramePr>
        <p:xfrm>
          <a:off x="1999108" y="4540302"/>
          <a:ext cx="1270001" cy="7620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5080000"/>
              </a:tblGrid>
              <a:tr h="381000">
                <a:tc>
                  <a:txBody>
                    <a:bodyPr/>
                    <a:lstStyle/>
                    <a:p>
                      <a:pPr marL="871855" marR="872489" algn="ctr" defTabSz="457200">
                        <a:spcBef>
                          <a:spcPts val="100"/>
                        </a:spcBef>
                        <a:defRPr sz="1800"/>
                      </a:pPr>
                      <a:r>
                        <a:rPr sz="1900"/>
                        <a:t>Gadget</a:t>
                      </a:r>
                    </a:p>
                  </a:txBody>
                  <a:tcPr marL="63500" marR="6350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>
                        <a:defRPr sz="1900"/>
                      </a:pP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90128">
                <a:tc>
                  <a:txBody>
                    <a:bodyPr/>
                    <a:lstStyle/>
                    <a:p>
                      <a:pPr algn="l">
                        <a:defRPr sz="1900"/>
                      </a:pPr>
                    </a:p>
                  </a:txBody>
                  <a:tcPr marL="63500" marR="63500" marT="0" marB="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94" name="Group"/>
          <p:cNvGrpSpPr/>
          <p:nvPr/>
        </p:nvGrpSpPr>
        <p:grpSpPr>
          <a:xfrm>
            <a:off x="4411851" y="1987370"/>
            <a:ext cx="254515" cy="694734"/>
            <a:chOff x="0" y="0"/>
            <a:chExt cx="254513" cy="694732"/>
          </a:xfrm>
        </p:grpSpPr>
        <p:sp>
          <p:nvSpPr>
            <p:cNvPr id="92" name="Line"/>
            <p:cNvSpPr/>
            <p:nvPr/>
          </p:nvSpPr>
          <p:spPr>
            <a:xfrm flipV="1">
              <a:off x="127256" y="-1"/>
              <a:ext cx="1" cy="694734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ysDot"/>
              <a:miter lim="400000"/>
              <a:tailEnd type="triangle" w="med" len="med"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3" name="Arrow"/>
            <p:cNvSpPr/>
            <p:nvPr/>
          </p:nvSpPr>
          <p:spPr>
            <a:xfrm rot="16200000">
              <a:off x="0" y="12700"/>
              <a:ext cx="254514" cy="254515"/>
            </a:xfrm>
            <a:prstGeom prst="rightArrow">
              <a:avLst>
                <a:gd name="adj1" fmla="val 31594"/>
                <a:gd name="adj2" fmla="val 100000"/>
              </a:avLst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38100" dist="23000" dir="5400000">
                <a:srgbClr val="000000">
                  <a:alpha val="35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97" name="Group"/>
          <p:cNvGrpSpPr/>
          <p:nvPr/>
        </p:nvGrpSpPr>
        <p:grpSpPr>
          <a:xfrm>
            <a:off x="4411851" y="3861658"/>
            <a:ext cx="254515" cy="694734"/>
            <a:chOff x="0" y="0"/>
            <a:chExt cx="254513" cy="694732"/>
          </a:xfrm>
        </p:grpSpPr>
        <p:sp>
          <p:nvSpPr>
            <p:cNvPr id="95" name="Line"/>
            <p:cNvSpPr/>
            <p:nvPr/>
          </p:nvSpPr>
          <p:spPr>
            <a:xfrm flipV="1">
              <a:off x="127256" y="-1"/>
              <a:ext cx="1" cy="694734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6" name="Arrow"/>
            <p:cNvSpPr/>
            <p:nvPr/>
          </p:nvSpPr>
          <p:spPr>
            <a:xfrm rot="16200000">
              <a:off x="0" y="12699"/>
              <a:ext cx="254514" cy="254515"/>
            </a:xfrm>
            <a:prstGeom prst="rightArrow">
              <a:avLst>
                <a:gd name="adj1" fmla="val 31594"/>
                <a:gd name="adj2" fmla="val 100000"/>
              </a:avLst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38100" dist="23000" dir="5400000">
                <a:srgbClr val="000000">
                  <a:alpha val="35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End</a:t>
            </a:r>
          </a:p>
        </p:txBody>
      </p:sp>
      <p:sp>
        <p:nvSpPr>
          <p:cNvPr id="100" name="Subtitle 2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Java Interlude 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68680">
              <a:defRPr sz="4180"/>
            </a:pPr>
            <a:r>
              <a:t>The Interface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Comparable</a:t>
            </a:r>
          </a:p>
        </p:txBody>
      </p:sp>
      <p:sp>
        <p:nvSpPr>
          <p:cNvPr id="50" name="Content Placeholder 5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Consider the method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compareTo</a:t>
            </a:r>
            <a:r>
              <a:t> for class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String</a:t>
            </a:r>
          </a:p>
          <a:p>
            <a:pPr/>
            <a:r>
              <a:t>if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t> and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t> are strings,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s.compareTo(t)</a:t>
            </a:r>
            <a:r>
              <a:t> is</a:t>
            </a:r>
          </a:p>
          <a:p>
            <a:pPr lvl="1"/>
            <a:r>
              <a:t>Negative if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t> comes before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t</a:t>
            </a:r>
          </a:p>
          <a:p>
            <a:pPr lvl="1"/>
            <a:r>
              <a:t>Zero if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t> and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t> are equal</a:t>
            </a:r>
          </a:p>
          <a:p>
            <a:pPr lvl="1"/>
            <a:r>
              <a:t>Positive if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t> comes after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68680">
              <a:defRPr sz="4180"/>
            </a:pPr>
            <a:r>
              <a:t>The Interface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Comparable</a:t>
            </a:r>
          </a:p>
        </p:txBody>
      </p:sp>
      <p:sp>
        <p:nvSpPr>
          <p:cNvPr id="53" name="Content Placeholder 5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By invoking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compareTo</a:t>
            </a:r>
            <a:r>
              <a:t>, you compare two objects of the class T.</a:t>
            </a:r>
          </a:p>
          <a:p>
            <a:pPr/>
            <a:r>
              <a:t>LISTING JI5-3 The interface </a:t>
            </a:r>
            <a:r>
              <a:rPr b="1"/>
              <a:t>java.lang.Comparable</a:t>
            </a:r>
          </a:p>
        </p:txBody>
      </p:sp>
      <p:sp>
        <p:nvSpPr>
          <p:cNvPr id="54" name="public interface Comparable&lt;T&gt;…"/>
          <p:cNvSpPr txBox="1"/>
          <p:nvPr/>
        </p:nvSpPr>
        <p:spPr>
          <a:xfrm>
            <a:off x="1900548" y="3294379"/>
            <a:ext cx="4847033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interface</a:t>
            </a:r>
            <a:r>
              <a:t> Comparable&lt;T&gt;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compareTo(T other);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Comparable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68680">
              <a:defRPr sz="4180"/>
            </a:pPr>
            <a:r>
              <a:t>The Interface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Comparable</a:t>
            </a:r>
          </a:p>
        </p:txBody>
      </p:sp>
      <p:sp>
        <p:nvSpPr>
          <p:cNvPr id="57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Create a class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Circle</a:t>
            </a:r>
            <a:r>
              <a:t>, define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compareTo</a:t>
            </a:r>
          </a:p>
        </p:txBody>
      </p:sp>
      <p:sp>
        <p:nvSpPr>
          <p:cNvPr id="58" name="public class Circle implements Comparable&lt;Circle&gt;, Measurable…"/>
          <p:cNvSpPr txBox="1"/>
          <p:nvPr/>
        </p:nvSpPr>
        <p:spPr>
          <a:xfrm>
            <a:off x="752411" y="1433830"/>
            <a:ext cx="7623136" cy="4917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Circle </a:t>
            </a:r>
            <a:r>
              <a:rPr>
                <a:solidFill>
                  <a:srgbClr val="BA2DA2"/>
                </a:solidFill>
              </a:rPr>
              <a:t>implements</a:t>
            </a:r>
            <a:r>
              <a:t> Comparable&lt;Circle&gt;, Measurable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double</a:t>
            </a:r>
            <a:r>
              <a:t> radius;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Definitions of constructors and methods are here.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. . 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compareTo(Circle other)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result;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</a:t>
            </a:r>
            <a:r>
              <a:rPr>
                <a:solidFill>
                  <a:srgbClr val="BA2DA2"/>
                </a:solidFill>
              </a:rPr>
              <a:t>this</a:t>
            </a:r>
            <a:r>
              <a:t>.equals(other))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result = </a:t>
            </a:r>
            <a:r>
              <a:rPr>
                <a:solidFill>
                  <a:srgbClr val="272AD8"/>
                </a:solidFill>
              </a:rPr>
              <a:t>0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else</a:t>
            </a:r>
            <a:r>
              <a:t>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(radius &lt; other.radius)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result = </a:t>
            </a:r>
            <a:r>
              <a:rPr>
                <a:solidFill>
                  <a:srgbClr val="272AD8"/>
                </a:solidFill>
              </a:rPr>
              <a:t>-1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else</a:t>
            </a:r>
            <a:r>
              <a:t>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result = </a:t>
            </a:r>
            <a:r>
              <a:rPr>
                <a:solidFill>
                  <a:srgbClr val="272AD8"/>
                </a:solidFill>
              </a:rPr>
              <a:t>1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result;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compareTo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Circle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1"/>
          <p:cNvSpPr txBox="1"/>
          <p:nvPr>
            <p:ph type="title"/>
          </p:nvPr>
        </p:nvSpPr>
        <p:spPr>
          <a:xfrm>
            <a:off x="249435" y="-127001"/>
            <a:ext cx="8513565" cy="807816"/>
          </a:xfrm>
          <a:prstGeom prst="rect">
            <a:avLst/>
          </a:prstGeom>
        </p:spPr>
        <p:txBody>
          <a:bodyPr/>
          <a:lstStyle/>
          <a:p>
            <a:pPr/>
            <a:r>
              <a:t>Generic Methods</a:t>
            </a:r>
          </a:p>
        </p:txBody>
      </p:sp>
      <p:sp>
        <p:nvSpPr>
          <p:cNvPr id="61" name="Content Placeholder 4"/>
          <p:cNvSpPr txBox="1"/>
          <p:nvPr>
            <p:ph type="body" sz="quarter" idx="1"/>
          </p:nvPr>
        </p:nvSpPr>
        <p:spPr>
          <a:xfrm>
            <a:off x="444500" y="5983415"/>
            <a:ext cx="8229600" cy="581001"/>
          </a:xfrm>
          <a:prstGeom prst="rect">
            <a:avLst/>
          </a:prstGeom>
        </p:spPr>
        <p:txBody>
          <a:bodyPr/>
          <a:lstStyle>
            <a:lvl1pPr defTabSz="749808">
              <a:defRPr sz="2952"/>
            </a:lvl1pPr>
          </a:lstStyle>
          <a:p>
            <a:pPr/>
            <a:r>
              <a:t>Listing JI5-2 An example of a generic method</a:t>
            </a:r>
          </a:p>
        </p:txBody>
      </p:sp>
      <p:sp>
        <p:nvSpPr>
          <p:cNvPr id="62" name="public class Example…"/>
          <p:cNvSpPr txBox="1"/>
          <p:nvPr/>
        </p:nvSpPr>
        <p:spPr>
          <a:xfrm>
            <a:off x="443971" y="513079"/>
            <a:ext cx="8529488" cy="557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Example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&lt;T&gt;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displayArray(T[] anArray)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for</a:t>
            </a:r>
            <a:r>
              <a:t> (T arrayEntry : anArray)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   System.out.print(arrayEntry);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   System.out.print(</a:t>
            </a:r>
            <a:r>
              <a:rPr>
                <a:solidFill>
                  <a:srgbClr val="272AD8"/>
                </a:solidFill>
              </a:rPr>
              <a:t>' '</a:t>
            </a:r>
            <a:r>
              <a:t>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} </a:t>
            </a:r>
            <a:r>
              <a:t>// end for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System.out.println();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} </a:t>
            </a:r>
            <a:r>
              <a:t>// end displayArray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main(String args[])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 String[] stringArray = {</a:t>
            </a:r>
            <a:r>
              <a:rPr>
                <a:solidFill>
                  <a:srgbClr val="D12F1B"/>
                </a:solidFill>
              </a:rPr>
              <a:t>"apple"</a:t>
            </a:r>
            <a:r>
              <a:t>, </a:t>
            </a:r>
            <a:r>
              <a:rPr>
                <a:solidFill>
                  <a:srgbClr val="D12F1B"/>
                </a:solidFill>
              </a:rPr>
              <a:t>"banana"</a:t>
            </a:r>
            <a:r>
              <a:t>, </a:t>
            </a:r>
            <a:r>
              <a:rPr>
                <a:solidFill>
                  <a:srgbClr val="D12F1B"/>
                </a:solidFill>
              </a:rPr>
              <a:t>"carrot"</a:t>
            </a:r>
            <a:r>
              <a:t>, </a:t>
            </a:r>
            <a:r>
              <a:rPr>
                <a:solidFill>
                  <a:srgbClr val="D12F1B"/>
                </a:solidFill>
              </a:rPr>
              <a:t>"dandelion"</a:t>
            </a:r>
            <a:r>
              <a:t>};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 System.out.print(</a:t>
            </a:r>
            <a:r>
              <a:rPr>
                <a:solidFill>
                  <a:srgbClr val="D12F1B"/>
                </a:solidFill>
              </a:rPr>
              <a:t>"stringArray contains "</a:t>
            </a:r>
            <a:r>
              <a:t>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 displayArray(stringArray);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 Character[] characterArray = {</a:t>
            </a:r>
            <a:r>
              <a:rPr>
                <a:solidFill>
                  <a:srgbClr val="272AD8"/>
                </a:solidFill>
              </a:rPr>
              <a:t>'a'</a:t>
            </a:r>
            <a:r>
              <a:t>, </a:t>
            </a:r>
            <a:r>
              <a:rPr>
                <a:solidFill>
                  <a:srgbClr val="272AD8"/>
                </a:solidFill>
              </a:rPr>
              <a:t>'b'</a:t>
            </a:r>
            <a:r>
              <a:t>, </a:t>
            </a:r>
            <a:r>
              <a:rPr>
                <a:solidFill>
                  <a:srgbClr val="272AD8"/>
                </a:solidFill>
              </a:rPr>
              <a:t>'c'</a:t>
            </a:r>
            <a:r>
              <a:t>, </a:t>
            </a:r>
            <a:r>
              <a:rPr>
                <a:solidFill>
                  <a:srgbClr val="272AD8"/>
                </a:solidFill>
              </a:rPr>
              <a:t>'d'</a:t>
            </a:r>
            <a:r>
              <a:t>};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 System.out.print(</a:t>
            </a:r>
            <a:r>
              <a:t>"characterArray contains "</a:t>
            </a:r>
            <a:r>
              <a:rPr>
                <a:solidFill>
                  <a:srgbClr val="000000"/>
                </a:solidFill>
              </a:rPr>
              <a:t>);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 displayArray(characterArray);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} </a:t>
            </a:r>
            <a:r>
              <a:t>// end main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Example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1"/>
          <p:cNvSpPr txBox="1"/>
          <p:nvPr>
            <p:ph type="title"/>
          </p:nvPr>
        </p:nvSpPr>
        <p:spPr>
          <a:xfrm>
            <a:off x="232668" y="-102606"/>
            <a:ext cx="8513565" cy="807815"/>
          </a:xfrm>
          <a:prstGeom prst="rect">
            <a:avLst/>
          </a:prstGeom>
        </p:spPr>
        <p:txBody>
          <a:bodyPr/>
          <a:lstStyle/>
          <a:p>
            <a:pPr/>
            <a:r>
              <a:t>Bounded Type Parameters</a:t>
            </a:r>
          </a:p>
        </p:txBody>
      </p:sp>
      <p:sp>
        <p:nvSpPr>
          <p:cNvPr id="65" name="Content Placeholder 2"/>
          <p:cNvSpPr txBox="1"/>
          <p:nvPr>
            <p:ph type="body" sz="quarter" idx="1"/>
          </p:nvPr>
        </p:nvSpPr>
        <p:spPr>
          <a:xfrm>
            <a:off x="613668" y="592847"/>
            <a:ext cx="8229601" cy="581002"/>
          </a:xfrm>
          <a:prstGeom prst="rect">
            <a:avLst/>
          </a:prstGeom>
        </p:spPr>
        <p:txBody>
          <a:bodyPr/>
          <a:lstStyle>
            <a:lvl1pPr defTabSz="749808">
              <a:defRPr sz="2952"/>
            </a:lvl1pPr>
          </a:lstStyle>
          <a:p>
            <a:pPr/>
            <a:r>
              <a:t>Consider this simple class of squares:</a:t>
            </a:r>
          </a:p>
        </p:txBody>
      </p:sp>
      <p:sp>
        <p:nvSpPr>
          <p:cNvPr id="66" name="public class Square&lt;T&gt;…"/>
          <p:cNvSpPr txBox="1"/>
          <p:nvPr/>
        </p:nvSpPr>
        <p:spPr>
          <a:xfrm>
            <a:off x="613668" y="1173848"/>
            <a:ext cx="3712479" cy="3520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Square&lt;T&gt;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T side;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Square(T initialSide)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side = initialSide;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constructor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T getSide()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side;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getSide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Square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67" name="Square&lt;Integer&gt; intSquare = new Square&lt;&gt;(5);…"/>
          <p:cNvSpPr txBox="1"/>
          <p:nvPr/>
        </p:nvSpPr>
        <p:spPr>
          <a:xfrm>
            <a:off x="613668" y="5173415"/>
            <a:ext cx="5609293" cy="85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spcBef>
                <a:spcPts val="300"/>
              </a:spcBef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Square&lt;Integer&gt; intSquare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Square&lt;&gt;(</a:t>
            </a:r>
            <a:r>
              <a:rPr>
                <a:solidFill>
                  <a:srgbClr val="272AD8"/>
                </a:solidFill>
              </a:rPr>
              <a:t>5</a:t>
            </a:r>
            <a:r>
              <a:t>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spcBef>
                <a:spcPts val="300"/>
              </a:spcBef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Square&lt;Double&gt; realSquare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Square&lt;&gt;(</a:t>
            </a:r>
            <a:r>
              <a:rPr>
                <a:solidFill>
                  <a:srgbClr val="272AD8"/>
                </a:solidFill>
              </a:rPr>
              <a:t>2.1</a:t>
            </a:r>
            <a:r>
              <a:t>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spcBef>
                <a:spcPts val="300"/>
              </a:spcBef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Square&lt;String&gt; stringSquare=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Square&lt;&gt;(</a:t>
            </a:r>
            <a:r>
              <a:rPr>
                <a:solidFill>
                  <a:srgbClr val="D12F1B"/>
                </a:solidFill>
              </a:rPr>
              <a:t>"25"</a:t>
            </a:r>
            <a:r>
              <a:t>);</a:t>
            </a:r>
          </a:p>
        </p:txBody>
      </p:sp>
      <p:sp>
        <p:nvSpPr>
          <p:cNvPr id="68" name="Content Placeholder 2"/>
          <p:cNvSpPr txBox="1"/>
          <p:nvPr/>
        </p:nvSpPr>
        <p:spPr>
          <a:xfrm>
            <a:off x="613668" y="4592414"/>
            <a:ext cx="8229601" cy="581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>
            <a:lvl1pPr defTabSz="749808">
              <a:defRPr b="1" sz="2952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Different types of square objects possible.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Bounded Type Parameters</a:t>
            </a:r>
          </a:p>
        </p:txBody>
      </p:sp>
      <p:sp>
        <p:nvSpPr>
          <p:cNvPr id="71" name="Content Placeholder 2"/>
          <p:cNvSpPr txBox="1"/>
          <p:nvPr>
            <p:ph type="body" sz="quarter" idx="1"/>
          </p:nvPr>
        </p:nvSpPr>
        <p:spPr>
          <a:xfrm>
            <a:off x="276848" y="807814"/>
            <a:ext cx="8590304" cy="1215654"/>
          </a:xfrm>
          <a:prstGeom prst="rect">
            <a:avLst/>
          </a:prstGeom>
        </p:spPr>
        <p:txBody>
          <a:bodyPr/>
          <a:lstStyle/>
          <a:p>
            <a:pPr defTabSz="612648">
              <a:defRPr sz="2412"/>
            </a:pPr>
            <a:r>
              <a:t>Imagine that we want to write a static method that returns the smallest object in an array.     </a:t>
            </a:r>
            <a:br/>
            <a:r>
              <a:t>Suppose that we wrote our method shown here:</a:t>
            </a:r>
          </a:p>
        </p:txBody>
      </p:sp>
      <p:sp>
        <p:nvSpPr>
          <p:cNvPr id="72" name="public MyClass…"/>
          <p:cNvSpPr txBox="1"/>
          <p:nvPr/>
        </p:nvSpPr>
        <p:spPr>
          <a:xfrm>
            <a:off x="388406" y="2049780"/>
            <a:ext cx="6403298" cy="415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MyClass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First draft and INCORRECT: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&lt;T&gt; T arrayMinimum(T[] anArray)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      T minimum = anArray[</a:t>
            </a:r>
            <a:r>
              <a:rPr>
                <a:solidFill>
                  <a:srgbClr val="272AD8"/>
                </a:solidFill>
              </a:rPr>
              <a:t>0</a:t>
            </a:r>
            <a:r>
              <a:t>];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for</a:t>
            </a:r>
            <a:r>
              <a:t> (T arrayEntry : anArray)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        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(arrayEntry.compareTo(minimum) &lt; </a:t>
            </a:r>
            <a:r>
              <a:rPr>
                <a:solidFill>
                  <a:srgbClr val="272AD8"/>
                </a:solidFill>
              </a:rPr>
              <a:t>0</a:t>
            </a:r>
            <a:r>
              <a:t>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            minimum = arrayEntry;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} </a:t>
            </a:r>
            <a:r>
              <a:t>// end for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minimum;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arrayMinimum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MyClass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73" name="Rounded Rectangle"/>
          <p:cNvSpPr/>
          <p:nvPr/>
        </p:nvSpPr>
        <p:spPr>
          <a:xfrm>
            <a:off x="413806" y="2768600"/>
            <a:ext cx="6673157" cy="436761"/>
          </a:xfrm>
          <a:prstGeom prst="roundRect">
            <a:avLst>
              <a:gd name="adj" fmla="val 43617"/>
            </a:avLst>
          </a:prstGeom>
          <a:ln w="50800">
            <a:solidFill>
              <a:schemeClr val="accent3">
                <a:lumOff val="-8509"/>
              </a:schemeClr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Bounded Type Parameters</a:t>
            </a:r>
          </a:p>
        </p:txBody>
      </p:sp>
      <p:sp>
        <p:nvSpPr>
          <p:cNvPr id="76" name="Content Placeholder 2"/>
          <p:cNvSpPr txBox="1"/>
          <p:nvPr>
            <p:ph type="body" sz="quarter" idx="1"/>
          </p:nvPr>
        </p:nvSpPr>
        <p:spPr>
          <a:xfrm>
            <a:off x="249435" y="792187"/>
            <a:ext cx="8229601" cy="581001"/>
          </a:xfrm>
          <a:prstGeom prst="rect">
            <a:avLst/>
          </a:prstGeom>
        </p:spPr>
        <p:txBody>
          <a:bodyPr/>
          <a:lstStyle>
            <a:lvl1pPr defTabSz="749808">
              <a:defRPr sz="2952"/>
            </a:lvl1pPr>
          </a:lstStyle>
          <a:p>
            <a:pPr/>
            <a:r>
              <a:t>Header really should be as shown</a:t>
            </a:r>
          </a:p>
        </p:txBody>
      </p:sp>
      <p:sp>
        <p:nvSpPr>
          <p:cNvPr id="77" name="public MyClass…"/>
          <p:cNvSpPr txBox="1"/>
          <p:nvPr/>
        </p:nvSpPr>
        <p:spPr>
          <a:xfrm>
            <a:off x="159923" y="1567180"/>
            <a:ext cx="8724166" cy="3952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MyClass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&lt;T </a:t>
            </a:r>
            <a:r>
              <a:rPr>
                <a:solidFill>
                  <a:srgbClr val="BA2DA2"/>
                </a:solidFill>
              </a:rPr>
              <a:t>extends</a:t>
            </a:r>
            <a:r>
              <a:t> Comparable&lt;T&gt;&gt; T arrayMinimum(T[] anArray)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T minimum = anArray[</a:t>
            </a:r>
            <a:r>
              <a:rPr>
                <a:solidFill>
                  <a:srgbClr val="272AD8"/>
                </a:solidFill>
              </a:rPr>
              <a:t>0</a:t>
            </a:r>
            <a:r>
              <a:t>];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for</a:t>
            </a:r>
            <a:r>
              <a:t> (T arrayEntry : anArray)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(arrayEntry.compareTo(minimum) &lt; </a:t>
            </a:r>
            <a:r>
              <a:rPr>
                <a:solidFill>
                  <a:srgbClr val="272AD8"/>
                </a:solidFill>
              </a:rPr>
              <a:t>0</a:t>
            </a:r>
            <a:r>
              <a:t>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   minimum = arrayEntry;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} </a:t>
            </a:r>
            <a:r>
              <a:t>// end for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minimum;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arrayMinimum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. . 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MyClass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78" name="Rounded Rectangle"/>
          <p:cNvSpPr/>
          <p:nvPr/>
        </p:nvSpPr>
        <p:spPr>
          <a:xfrm>
            <a:off x="469371" y="1993900"/>
            <a:ext cx="8362703" cy="436761"/>
          </a:xfrm>
          <a:prstGeom prst="roundRect">
            <a:avLst>
              <a:gd name="adj" fmla="val 43617"/>
            </a:avLst>
          </a:prstGeom>
          <a:ln w="50800">
            <a:solidFill>
              <a:schemeClr val="accent3">
                <a:lumOff val="-8509"/>
              </a:schemeClr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Wildcards</a:t>
            </a:r>
          </a:p>
        </p:txBody>
      </p:sp>
      <p:sp>
        <p:nvSpPr>
          <p:cNvPr id="81" name="Content Placeholder 4"/>
          <p:cNvSpPr txBox="1"/>
          <p:nvPr>
            <p:ph type="body" sz="half" idx="1"/>
          </p:nvPr>
        </p:nvSpPr>
        <p:spPr>
          <a:xfrm>
            <a:off x="202670" y="913012"/>
            <a:ext cx="8878360" cy="1814759"/>
          </a:xfrm>
          <a:prstGeom prst="rect">
            <a:avLst/>
          </a:prstGeom>
        </p:spPr>
        <p:txBody>
          <a:bodyPr/>
          <a:lstStyle/>
          <a:p>
            <a:pPr/>
            <a:r>
              <a:t>Question mark, ?, is used to represent an unknown class type</a:t>
            </a:r>
          </a:p>
          <a:p>
            <a:pPr lvl="1"/>
            <a:r>
              <a:t>Referred to as a wildcard</a:t>
            </a:r>
          </a:p>
          <a:p>
            <a:pPr/>
            <a:r>
              <a:t>Consider following method and objects</a:t>
            </a:r>
          </a:p>
        </p:txBody>
      </p:sp>
      <p:sp>
        <p:nvSpPr>
          <p:cNvPr id="82" name="public static void displayPair(OrderedPair&lt;?&gt; pair)…"/>
          <p:cNvSpPr txBox="1"/>
          <p:nvPr/>
        </p:nvSpPr>
        <p:spPr>
          <a:xfrm>
            <a:off x="710670" y="2447861"/>
            <a:ext cx="6793245" cy="1107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displayPair(OrderedPair&lt;?&gt; pair)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   System.out.println(pair);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7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displayPair</a:t>
            </a:r>
          </a:p>
        </p:txBody>
      </p:sp>
      <p:sp>
        <p:nvSpPr>
          <p:cNvPr id="83" name="OrderedPair&lt;String&gt; aPair = new OrderedPair&lt;&gt;(&quot;apple&quot;, &quot;banana&quot;);…"/>
          <p:cNvSpPr txBox="1"/>
          <p:nvPr/>
        </p:nvSpPr>
        <p:spPr>
          <a:xfrm>
            <a:off x="583670" y="3735138"/>
            <a:ext cx="8812986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spcBef>
                <a:spcPts val="600"/>
              </a:spcBef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OrderedPair&lt;String&gt; aPair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OrderedPair&lt;&gt;(</a:t>
            </a:r>
            <a:r>
              <a:rPr>
                <a:solidFill>
                  <a:srgbClr val="D12F1B"/>
                </a:solidFill>
              </a:rPr>
              <a:t>"apple"</a:t>
            </a:r>
            <a:r>
              <a:t>, </a:t>
            </a:r>
            <a:r>
              <a:rPr>
                <a:solidFill>
                  <a:srgbClr val="D12F1B"/>
                </a:solidFill>
              </a:rPr>
              <a:t>"banana"</a:t>
            </a:r>
            <a:r>
              <a:t>); </a:t>
            </a:r>
          </a:p>
          <a:p>
            <a:pPr defTabSz="344804">
              <a:spcBef>
                <a:spcPts val="600"/>
              </a:spcBef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OrderedPair&lt;Integer&gt; anotherPair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OrderedPair&lt;&gt;(</a:t>
            </a:r>
            <a:r>
              <a:rPr>
                <a:solidFill>
                  <a:srgbClr val="272AD8"/>
                </a:solidFill>
              </a:rPr>
              <a:t>1</a:t>
            </a:r>
            <a:r>
              <a:t>, </a:t>
            </a:r>
            <a:r>
              <a:rPr>
                <a:solidFill>
                  <a:srgbClr val="272AD8"/>
                </a:solidFill>
              </a:rPr>
              <a:t>2</a:t>
            </a:r>
            <a:r>
              <a:t>);</a:t>
            </a:r>
          </a:p>
        </p:txBody>
      </p:sp>
      <p:sp>
        <p:nvSpPr>
          <p:cNvPr id="84" name="displayPair(aPair);…"/>
          <p:cNvSpPr txBox="1"/>
          <p:nvPr/>
        </p:nvSpPr>
        <p:spPr>
          <a:xfrm>
            <a:off x="710670" y="5603240"/>
            <a:ext cx="335371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spcBef>
                <a:spcPts val="600"/>
              </a:spcBef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displayPair(aPair);</a:t>
            </a:r>
          </a:p>
          <a:p>
            <a:pPr defTabSz="344804">
              <a:spcBef>
                <a:spcPts val="600"/>
              </a:spcBef>
              <a:tabLst>
                <a:tab pos="342900" algn="l"/>
              </a:tabLst>
              <a:defRPr sz="1700">
                <a:latin typeface="Menlo"/>
                <a:ea typeface="Menlo"/>
                <a:cs typeface="Menlo"/>
                <a:sym typeface="Menlo"/>
              </a:defRPr>
            </a:pPr>
            <a:r>
              <a:t>displayPair(anotherPair);</a:t>
            </a:r>
          </a:p>
        </p:txBody>
      </p:sp>
      <p:sp>
        <p:nvSpPr>
          <p:cNvPr id="85" name="Content Placeholder 4"/>
          <p:cNvSpPr txBox="1"/>
          <p:nvPr/>
        </p:nvSpPr>
        <p:spPr>
          <a:xfrm>
            <a:off x="202670" y="4590615"/>
            <a:ext cx="8229601" cy="10126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 marL="304800" indent="-203200">
              <a:spcBef>
                <a:spcPts val="1500"/>
              </a:spcBef>
              <a:buClr>
                <a:srgbClr val="007FA3"/>
              </a:buClr>
              <a:buSzPct val="100000"/>
              <a:buFont typeface="Arial"/>
              <a:buChar char="•"/>
              <a:defRPr sz="2400"/>
            </a:pPr>
            <a:r>
              <a:t>Method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displayPair</a:t>
            </a:r>
            <a:r>
              <a:t> will accept as an argument a pair of objects whose data type is any one class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