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57200" y="5468222"/>
            <a:ext cx="8229600" cy="94379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572000" y="1421040"/>
            <a:ext cx="3657600" cy="45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685800">
              <a:defRPr b="1" sz="33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15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572000" y="3147927"/>
            <a:ext cx="4057650" cy="210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Introduction</a:t>
            </a:r>
          </a:p>
          <a:p>
            <a: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Sorting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Efficiency of Selection Sort</a:t>
            </a:r>
          </a:p>
        </p:txBody>
      </p:sp>
      <p:sp>
        <p:nvSpPr>
          <p:cNvPr id="83" name="Content Placeholder 5"/>
          <p:cNvSpPr txBox="1"/>
          <p:nvPr>
            <p:ph type="body" idx="1"/>
          </p:nvPr>
        </p:nvSpPr>
        <p:spPr>
          <a:xfrm>
            <a:off x="443971" y="913012"/>
            <a:ext cx="7366051" cy="5031976"/>
          </a:xfrm>
          <a:prstGeom prst="rect">
            <a:avLst/>
          </a:prstGeom>
        </p:spPr>
        <p:txBody>
          <a:bodyPr/>
          <a:lstStyle/>
          <a:p>
            <a:pPr/>
            <a:r>
              <a:t>Selection sort is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1999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t> regardless of the initial order of the entries.</a:t>
            </a:r>
          </a:p>
          <a:p>
            <a:pPr lvl="1"/>
            <a:r>
              <a:t>Requires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1999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t> comparisons</a:t>
            </a:r>
          </a:p>
          <a:p>
            <a:pPr lvl="1"/>
            <a:r>
              <a:t>Does only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t> swaps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86" name="FIGURE 15-3 The placement of the third book during an insertion sor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15-3 The placement of the third book during an insertion sort</a:t>
            </a:r>
          </a:p>
        </p:txBody>
      </p:sp>
      <p:pic>
        <p:nvPicPr>
          <p:cNvPr id="87" name="A diagram explains arranging books in a book shelf by insertion sort procedure. Starting positions of books." descr="A diagram explains arranging books in a book shelf by insertion sort procedure. Starting positions of books."/>
          <p:cNvPicPr>
            <a:picLocks noChangeAspect="1"/>
          </p:cNvPicPr>
          <p:nvPr/>
        </p:nvPicPr>
        <p:blipFill>
          <a:blip r:embed="rId2">
            <a:alphaModFix amt="51899"/>
            <a:extLst/>
          </a:blip>
          <a:stretch>
            <a:fillRect/>
          </a:stretch>
        </p:blipFill>
        <p:spPr>
          <a:xfrm>
            <a:off x="194161" y="1225669"/>
            <a:ext cx="4023894" cy="1468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A diagram explains arranging books in a book shelf by insertion sort procedure. Third book is removed." descr="A diagram explains arranging books in a book shelf by insertion sort procedure. Third book is removed."/>
          <p:cNvPicPr>
            <a:picLocks noChangeAspect="1"/>
          </p:cNvPicPr>
          <p:nvPr/>
        </p:nvPicPr>
        <p:blipFill>
          <a:blip r:embed="rId3">
            <a:alphaModFix amt="51899"/>
            <a:extLst/>
          </a:blip>
          <a:stretch>
            <a:fillRect/>
          </a:stretch>
        </p:blipFill>
        <p:spPr>
          <a:xfrm>
            <a:off x="4506217" y="1225669"/>
            <a:ext cx="3887225" cy="1640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A diagram explains arranging books in a book shelf by insertion sort procedure. Books larger than third book are slide to right." descr="A diagram explains arranging books in a book shelf by insertion sort procedure. Books larger than third book are slide to right."/>
          <p:cNvPicPr>
            <a:picLocks noChangeAspect="1"/>
          </p:cNvPicPr>
          <p:nvPr/>
        </p:nvPicPr>
        <p:blipFill>
          <a:blip r:embed="rId4">
            <a:alphaModFix amt="51899"/>
            <a:extLst/>
          </a:blip>
          <a:stretch>
            <a:fillRect/>
          </a:stretch>
        </p:blipFill>
        <p:spPr>
          <a:xfrm>
            <a:off x="286776" y="3230368"/>
            <a:ext cx="3838664" cy="2273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A diagram explains arranging books in a book shelf by insertion sort procedure. Book is slide into correct position." descr="A diagram explains arranging books in a book shelf by insertion sort procedure. Book is slide into correct position."/>
          <p:cNvPicPr>
            <a:picLocks noChangeAspect="1"/>
          </p:cNvPicPr>
          <p:nvPr/>
        </p:nvPicPr>
        <p:blipFill>
          <a:blip r:embed="rId5">
            <a:alphaModFix amt="51899"/>
            <a:extLst/>
          </a:blip>
          <a:stretch>
            <a:fillRect/>
          </a:stretch>
        </p:blipFill>
        <p:spPr>
          <a:xfrm>
            <a:off x="4572000" y="3284487"/>
            <a:ext cx="3871846" cy="1778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93" name="FIGURE 15-4 An insertion sort of book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pPr/>
            <a:r>
              <a:t>FIGURE 15-4 An insertion sort of books</a:t>
            </a:r>
          </a:p>
        </p:txBody>
      </p:sp>
      <p:pic>
        <p:nvPicPr>
          <p:cNvPr id="94" name="A diagram explains how books arranged by insertion sort procedure in a book shelf.&#10;&#10;Picture 2" descr="A diagram explains how books arranged by insertion sort procedure in a book shelf.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50000" b="33958"/>
          <a:stretch>
            <a:fillRect/>
          </a:stretch>
        </p:blipFill>
        <p:spPr>
          <a:xfrm>
            <a:off x="419100" y="1278390"/>
            <a:ext cx="4152900" cy="284057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move the next unsorted book.…"/>
          <p:cNvSpPr txBox="1"/>
          <p:nvPr/>
        </p:nvSpPr>
        <p:spPr>
          <a:xfrm>
            <a:off x="1841499" y="3983088"/>
            <a:ext cx="6269824" cy="1201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7157" indent="-187157">
              <a:buSzPct val="100000"/>
              <a:buAutoNum type="arabicPeriod" startAt="1"/>
              <a:defRPr sz="1900"/>
            </a:pPr>
            <a:r>
              <a:t>Remove the next unsorted book.</a:t>
            </a:r>
          </a:p>
          <a:p>
            <a:pPr marL="187157" indent="-187157">
              <a:buSzPct val="100000"/>
              <a:buAutoNum type="arabicPeriod" startAt="1"/>
              <a:defRPr sz="1900"/>
            </a:pPr>
            <a:r>
              <a:t>Slide the sorted books to the right one by one until you find the right spot for the removed book.</a:t>
            </a:r>
          </a:p>
          <a:p>
            <a:pPr marL="187157" indent="-187157">
              <a:buSzPct val="100000"/>
              <a:buAutoNum type="arabicPeriod" startAt="1"/>
              <a:defRPr sz="1900"/>
            </a:pPr>
            <a:r>
              <a:t>Insert the book into its new position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98" name="FIGURE 15-5 Inserting the next unsorted entry into its proper location within the sorted portion of an array during an insertion sort"/>
          <p:cNvSpPr txBox="1"/>
          <p:nvPr>
            <p:ph type="body" sz="quarter" idx="1"/>
          </p:nvPr>
        </p:nvSpPr>
        <p:spPr>
          <a:xfrm>
            <a:off x="457200" y="5569596"/>
            <a:ext cx="8229600" cy="842420"/>
          </a:xfrm>
          <a:prstGeom prst="rect">
            <a:avLst/>
          </a:prstGeom>
        </p:spPr>
        <p:txBody>
          <a:bodyPr/>
          <a:lstStyle>
            <a:lvl1pPr defTabSz="438911">
              <a:defRPr sz="2112"/>
            </a:lvl1pPr>
          </a:lstStyle>
          <a:p>
            <a:pPr/>
            <a:r>
              <a:t>FIGURE 15-5 Inserting the next unsorted entry into its proper location within the sorted portion of an array during an insertion sort</a:t>
            </a:r>
          </a:p>
        </p:txBody>
      </p:sp>
      <p:pic>
        <p:nvPicPr>
          <p:cNvPr id="99" name="A diagram shows an unsorted entry being inserted into its proper location.&#10;&#10;Picture 2" descr="A diagram shows an unsorted entry being inserted into its proper location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6759" y="807814"/>
            <a:ext cx="5118916" cy="4761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102" name="FIGURE 15-6 An insertion sort of an array of integers into ascending ord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15-6 An insertion sort of an array of integers into ascending order</a:t>
            </a:r>
          </a:p>
        </p:txBody>
      </p:sp>
      <p:pic>
        <p:nvPicPr>
          <p:cNvPr id="103" name="A diagram explains an entire insertion sort of an array of integers in 8 arrays of 7 elements.&#10;&#10;Picture 2" descr="A diagram explains an entire insertion sort of an array of integers in 8 arrays of 7 element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0910" y="714795"/>
            <a:ext cx="4130614" cy="4735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Iterative Insertion Sort</a:t>
            </a:r>
          </a:p>
        </p:txBody>
      </p:sp>
      <p:sp>
        <p:nvSpPr>
          <p:cNvPr id="106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40079">
              <a:defRPr sz="2520"/>
            </a:pPr>
            <a:r>
              <a:t>Iterative algorithm describes an insertion sort of the entries at indices first through last of the array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</a:t>
            </a:r>
          </a:p>
        </p:txBody>
      </p:sp>
      <p:sp>
        <p:nvSpPr>
          <p:cNvPr id="107" name="Algorithm insertionSort(a, first, last)…"/>
          <p:cNvSpPr txBox="1"/>
          <p:nvPr/>
        </p:nvSpPr>
        <p:spPr>
          <a:xfrm>
            <a:off x="650938" y="1406111"/>
            <a:ext cx="8223124" cy="2441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insertionSort(a, first,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Sorts the array entries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a[first]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a[last] </a:t>
            </a:r>
            <a:r>
              <a:t>iteratively</a:t>
            </a:r>
            <a:r>
              <a:rPr i="0"/>
              <a:t>.</a:t>
            </a:r>
            <a:endParaRPr i="0"/>
          </a:p>
          <a:p>
            <a:pPr defTabSz="457200">
              <a:spcBef>
                <a:spcPts val="600"/>
              </a:spcBef>
              <a:defRPr sz="1800"/>
            </a:pPr>
            <a:r>
              <a:rPr b="1"/>
              <a:t>for </a:t>
            </a:r>
            <a:r>
              <a:t>(unsorted = first + 1 through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marR="2121535" indent="457200" defTabSz="457200">
              <a:spcBef>
                <a:spcPts val="600"/>
              </a:spcBef>
              <a:defRPr sz="1800"/>
            </a:pPr>
            <a:r>
              <a:t>nextToInsert = a[unsorted] insertInOrder(nextToInsert, a, first, unsorted − 1)</a:t>
            </a: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Iterative Insertion Sort</a:t>
            </a:r>
          </a:p>
        </p:txBody>
      </p:sp>
      <p:sp>
        <p:nvSpPr>
          <p:cNvPr id="110" name="Text Placeholder 2"/>
          <p:cNvSpPr txBox="1"/>
          <p:nvPr>
            <p:ph type="body" sz="quarter" idx="1"/>
          </p:nvPr>
        </p:nvSpPr>
        <p:spPr>
          <a:xfrm>
            <a:off x="443971" y="5526215"/>
            <a:ext cx="8229601" cy="581001"/>
          </a:xfrm>
          <a:prstGeom prst="rect">
            <a:avLst/>
          </a:prstGeom>
        </p:spPr>
        <p:txBody>
          <a:bodyPr/>
          <a:lstStyle/>
          <a:p>
            <a:pPr defTabSz="640079">
              <a:defRPr sz="2520"/>
            </a:pPr>
            <a:r>
              <a:t>Pseudocode of method,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insertInOrder</a:t>
            </a:r>
            <a:r>
              <a:t>, to perform the insertions.</a:t>
            </a:r>
          </a:p>
        </p:txBody>
      </p:sp>
      <p:sp>
        <p:nvSpPr>
          <p:cNvPr id="111" name="Algorithm insertInOrder(anEntry, a, begin, end)…"/>
          <p:cNvSpPr txBox="1"/>
          <p:nvPr/>
        </p:nvSpPr>
        <p:spPr>
          <a:xfrm>
            <a:off x="902971" y="1080700"/>
            <a:ext cx="7055369" cy="417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insertInOrder(anEntry, a, begin, end)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Inserts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anEntry </a:t>
            </a:r>
            <a:r>
              <a:t>into the sorted entries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a[begin]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a[end].</a:t>
            </a:r>
            <a:endParaRPr i="0"/>
          </a:p>
          <a:p>
            <a:pPr defTabSz="457200">
              <a:spcBef>
                <a:spcPts val="600"/>
              </a:spcBef>
              <a:tabLst>
                <a:tab pos="3200400" algn="l"/>
              </a:tabLst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index </a:t>
            </a:r>
            <a:r>
              <a:rPr i="0" spc="7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= </a:t>
            </a:r>
            <a:r>
              <a:rPr i="0" spc="37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end	//</a:t>
            </a:r>
            <a:r>
              <a:rPr i="0" spc="-360">
                <a:latin typeface="+mn-lt"/>
                <a:ea typeface="+mn-ea"/>
                <a:cs typeface="+mn-cs"/>
                <a:sym typeface="Arial"/>
              </a:rPr>
              <a:t> </a:t>
            </a:r>
            <a:r>
              <a:t>Index</a:t>
            </a:r>
            <a:r>
              <a:rPr spc="-60"/>
              <a:t> </a:t>
            </a:r>
            <a:r>
              <a:t>of</a:t>
            </a:r>
            <a:r>
              <a:rPr spc="22"/>
              <a:t> </a:t>
            </a:r>
            <a:r>
              <a:t>last</a:t>
            </a:r>
            <a:r>
              <a:rPr spc="-60"/>
              <a:t> </a:t>
            </a:r>
            <a:r>
              <a:t>entry</a:t>
            </a:r>
            <a:r>
              <a:rPr spc="-60"/>
              <a:t> </a:t>
            </a:r>
            <a:r>
              <a:t>in</a:t>
            </a:r>
            <a:r>
              <a:rPr spc="-60"/>
              <a:t> </a:t>
            </a:r>
            <a:r>
              <a:t>the</a:t>
            </a:r>
            <a:r>
              <a:rPr spc="-60"/>
              <a:t> </a:t>
            </a:r>
            <a:r>
              <a:t>sorted</a:t>
            </a:r>
            <a:r>
              <a:rPr spc="-60"/>
              <a:t> </a:t>
            </a:r>
            <a:r>
              <a:t>portion</a:t>
            </a:r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Make room, if needed, in sorted portion for another entry</a:t>
            </a:r>
          </a:p>
          <a:p>
            <a:pPr defTabSz="457200">
              <a:spcBef>
                <a:spcPts val="600"/>
              </a:spcBef>
              <a:defRPr sz="1800"/>
            </a:pPr>
            <a:r>
              <a:rPr b="1"/>
              <a:t>while </a:t>
            </a:r>
            <a:r>
              <a:t>( (index &gt;= begin)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t>(anEntry &lt; a[index]) 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indent="457200" defTabSz="457200">
              <a:spcBef>
                <a:spcPts val="600"/>
              </a:spcBef>
              <a:defRPr sz="1800"/>
            </a:pPr>
            <a:r>
              <a:t>a[index + 1] = a[index] //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Make room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indent="457200" defTabSz="457200">
              <a:spcBef>
                <a:spcPts val="600"/>
              </a:spcBef>
              <a:defRPr sz="1800"/>
            </a:pPr>
            <a:r>
              <a:t>index−−</a:t>
            </a: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600"/>
              </a:spcBef>
              <a:defRPr sz="1800"/>
            </a:pPr>
            <a:r>
              <a:t>//</a:t>
            </a:r>
            <a:r>
              <a:rPr spc="-37"/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Asse</a:t>
            </a:r>
            <a:r>
              <a:rPr i="1" spc="-45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tio</a:t>
            </a:r>
            <a:r>
              <a:rPr i="1" spc="-7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i="1" spc="112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a[index </a:t>
            </a:r>
            <a:r>
              <a:rPr spc="45"/>
              <a:t> </a:t>
            </a:r>
            <a:r>
              <a:t>+ </a:t>
            </a:r>
            <a:r>
              <a:rPr spc="45"/>
              <a:t> </a:t>
            </a:r>
            <a:r>
              <a:t>1]</a:t>
            </a:r>
            <a:r>
              <a:rPr spc="-30"/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is a</a:t>
            </a:r>
            <a:r>
              <a:rPr i="1" spc="-22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aila</a:t>
            </a:r>
            <a:r>
              <a:rPr i="1" spc="-45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i="1" spc="-255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tabLst>
                <a:tab pos="3136900" algn="l"/>
              </a:tabLst>
              <a:defRPr sz="1800"/>
            </a:pPr>
            <a:r>
              <a:t>a[index + 1]</a:t>
            </a:r>
            <a:r>
              <a:rPr spc="262"/>
              <a:t> </a:t>
            </a:r>
            <a:r>
              <a:t>=</a:t>
            </a:r>
            <a:r>
              <a:rPr spc="97"/>
              <a:t> </a:t>
            </a:r>
            <a:r>
              <a:t>anEntry	//</a:t>
            </a:r>
            <a:r>
              <a:rPr spc="-277"/>
              <a:t> </a:t>
            </a:r>
            <a:r>
              <a:t>Insert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 Insertion Sort</a:t>
            </a:r>
          </a:p>
        </p:txBody>
      </p:sp>
      <p:sp>
        <p:nvSpPr>
          <p:cNvPr id="114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13231">
              <a:defRPr sz="2807"/>
            </a:lvl1pPr>
          </a:lstStyle>
          <a:p>
            <a:pPr/>
            <a:r>
              <a:t>This pseudocode describes a recursive insertion sort.</a:t>
            </a:r>
          </a:p>
        </p:txBody>
      </p:sp>
      <p:sp>
        <p:nvSpPr>
          <p:cNvPr id="115" name="Algorithm insertionSort(a, first, last)…"/>
          <p:cNvSpPr txBox="1"/>
          <p:nvPr/>
        </p:nvSpPr>
        <p:spPr>
          <a:xfrm>
            <a:off x="313004" y="1808730"/>
            <a:ext cx="8386426" cy="279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insertionSort(a, first,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Sorts the array entries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a[first]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a[last] </a:t>
            </a:r>
            <a:r>
              <a:t>recursively</a:t>
            </a:r>
            <a:r>
              <a:rPr i="0"/>
              <a:t>.</a:t>
            </a:r>
            <a:endParaRPr i="0"/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</a:t>
            </a:r>
            <a:r>
              <a:t>the array contains more than one entry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</a:t>
            </a:r>
            <a:endParaRPr i="0"/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indent="457200"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Sort the array entries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a[first]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a[last − 1]</a:t>
            </a:r>
            <a:endParaRPr i="0">
              <a:latin typeface="+mn-lt"/>
              <a:ea typeface="+mn-ea"/>
              <a:cs typeface="+mn-cs"/>
              <a:sym typeface="Arial"/>
            </a:endParaRPr>
          </a:p>
          <a:p>
            <a:pPr lvl="2" indent="457200"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Insert the last entry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a[last] </a:t>
            </a:r>
            <a:r>
              <a:t>into its correct sorted position within the rest of the array</a:t>
            </a: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 Insertion Sort</a:t>
            </a:r>
          </a:p>
        </p:txBody>
      </p:sp>
      <p:sp>
        <p:nvSpPr>
          <p:cNvPr id="118" name="Text Placeholder 2"/>
          <p:cNvSpPr txBox="1"/>
          <p:nvPr>
            <p:ph type="body" sz="quarter" idx="1"/>
          </p:nvPr>
        </p:nvSpPr>
        <p:spPr>
          <a:xfrm>
            <a:off x="459728" y="5599847"/>
            <a:ext cx="8229601" cy="807815"/>
          </a:xfrm>
          <a:prstGeom prst="rect">
            <a:avLst/>
          </a:prstGeom>
        </p:spPr>
        <p:txBody>
          <a:bodyPr/>
          <a:lstStyle/>
          <a:p>
            <a:pPr/>
            <a:r>
              <a:t>Implementing the algorithm in Java</a:t>
            </a:r>
          </a:p>
        </p:txBody>
      </p:sp>
      <p:sp>
        <p:nvSpPr>
          <p:cNvPr id="119" name="public static &lt;T extends Comparable&lt;? super T&gt;&gt;…"/>
          <p:cNvSpPr txBox="1"/>
          <p:nvPr/>
        </p:nvSpPr>
        <p:spPr>
          <a:xfrm>
            <a:off x="618937" y="1675129"/>
            <a:ext cx="7461980" cy="330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insertionSort(T[] a,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 &lt; last)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Sort all but the last entry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insertionSort(a, first, last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Insert the last entry in sorted order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insertInOrder(a[last], a, first, last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insertionSort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 Insertion Sort</a:t>
            </a:r>
          </a:p>
        </p:txBody>
      </p:sp>
      <p:sp>
        <p:nvSpPr>
          <p:cNvPr id="122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77823">
              <a:defRPr sz="3455"/>
            </a:pPr>
            <a:r>
              <a:t>First draft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insertInOrder</a:t>
            </a:r>
            <a:r>
              <a:t> algorithm.</a:t>
            </a:r>
          </a:p>
        </p:txBody>
      </p:sp>
      <p:sp>
        <p:nvSpPr>
          <p:cNvPr id="123" name="Algorithm insertInOrder(anEntry, a, begin, end)…"/>
          <p:cNvSpPr txBox="1"/>
          <p:nvPr/>
        </p:nvSpPr>
        <p:spPr>
          <a:xfrm>
            <a:off x="457200" y="1297617"/>
            <a:ext cx="7023718" cy="3473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insertInOrder(anEntry, a, begin, end)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Inserts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anEntry </a:t>
            </a:r>
            <a:r>
              <a:t>into the sorted array entries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a[begin]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a[end].</a:t>
            </a:r>
            <a:endParaRPr i="0"/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</a:t>
            </a:r>
            <a:r>
              <a:rPr i="0" spc="-419">
                <a:latin typeface="+mn-lt"/>
                <a:ea typeface="+mn-ea"/>
                <a:cs typeface="+mn-cs"/>
                <a:sym typeface="Arial"/>
              </a:rPr>
              <a:t> </a:t>
            </a:r>
            <a:r>
              <a:t>First draft.</a:t>
            </a:r>
          </a:p>
          <a:p>
            <a:pPr marR="2663189" defTabSz="457200">
              <a:spcBef>
                <a:spcPts val="600"/>
              </a:spcBef>
              <a:defRPr sz="1800"/>
            </a:pPr>
            <a:r>
              <a:rPr b="1"/>
              <a:t>if </a:t>
            </a:r>
            <a:r>
              <a:t>(anEntry &gt;= a[end]) </a:t>
            </a:r>
          </a:p>
          <a:p>
            <a:pPr lvl="2" marR="2663189" indent="457200" defTabSz="457200">
              <a:spcBef>
                <a:spcPts val="600"/>
              </a:spcBef>
              <a:defRPr sz="1800"/>
            </a:pPr>
            <a:r>
              <a:t>a[end + 1] =</a:t>
            </a:r>
            <a:r>
              <a:rPr spc="375"/>
              <a:t> </a:t>
            </a:r>
            <a:r>
              <a:t>anEntry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b="1" sz="1800"/>
            </a:pP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marR="1569719" indent="457200" defTabSz="457200">
              <a:spcBef>
                <a:spcPts val="600"/>
              </a:spcBef>
              <a:defRPr sz="1800"/>
            </a:pPr>
            <a:r>
              <a:t>a[end  +  1]  =  a[end]  insertInOrder(anEntry, a, begin, end −</a:t>
            </a:r>
            <a:r>
              <a:rPr spc="37"/>
              <a:t> </a:t>
            </a:r>
            <a:r>
              <a:t>1)</a:t>
            </a: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Sorting</a:t>
            </a:r>
          </a:p>
        </p:txBody>
      </p:sp>
      <p:sp>
        <p:nvSpPr>
          <p:cNvPr id="50" name="Content Placeholder 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seek algorithms to arrange items,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baseline="-5999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t>such that:</a:t>
            </a:r>
            <a:br/>
            <a:br/>
            <a:r>
              <a:t>	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entry 1 ≤ entry 2 ≤ . . . ≤ entry n</a:t>
            </a:r>
          </a:p>
          <a:p>
            <a:pPr/>
            <a:r>
              <a:t>Sorting an array is usually easier than sorting a chain of linked nodes</a:t>
            </a:r>
          </a:p>
          <a:p>
            <a:pPr/>
            <a:r>
              <a:t>Efficiency of a sorting algorithm is significant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126" name="FIGURE 15-7 Inserting the first unsorted entry into the sorted portion of the arra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15-7 Inserting the first unsorted entry into the sorted portion of the array</a:t>
            </a:r>
          </a:p>
        </p:txBody>
      </p:sp>
      <p:pic>
        <p:nvPicPr>
          <p:cNvPr id="127" name="A diagram explains 5 arrays which represents sorting of integers. The entry is greater than or equal to the last sorted entry." descr="A diagram explains 5 arrays which represents sorting of integers. The entry is greater than or equal to the last sorted entry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983486"/>
            <a:ext cx="4126784" cy="2137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A diagram explains 5 arrays which represents sorting of integers.The entry is smaller than or equal to the last sorted entry." descr="A diagram explains 5 arrays which represents sorting of integers.The entry is smaller than or equal to the last sorted entry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3066" y="2425662"/>
            <a:ext cx="4682735" cy="3160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 Insertion Sort</a:t>
            </a:r>
          </a:p>
        </p:txBody>
      </p:sp>
      <p:sp>
        <p:nvSpPr>
          <p:cNvPr id="131" name="Text Placeholder 2"/>
          <p:cNvSpPr txBox="1"/>
          <p:nvPr>
            <p:ph type="body" sz="quarter" idx="1"/>
          </p:nvPr>
        </p:nvSpPr>
        <p:spPr>
          <a:xfrm>
            <a:off x="457200" y="5460284"/>
            <a:ext cx="8229600" cy="951732"/>
          </a:xfrm>
          <a:prstGeom prst="rect">
            <a:avLst/>
          </a:prstGeom>
        </p:spPr>
        <p:txBody>
          <a:bodyPr/>
          <a:lstStyle/>
          <a:p>
            <a:pPr defTabSz="640079">
              <a:defRPr sz="2520"/>
            </a:pPr>
            <a:r>
              <a:t>The algorithm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insertInOrder</a:t>
            </a:r>
            <a:r>
              <a:t>: final draft.</a:t>
            </a:r>
            <a:br/>
            <a:r>
              <a:t>Note: insertion sort efficiency (worst case) is O(</a:t>
            </a:r>
            <a:r>
              <a:rPr i="1"/>
              <a:t>n</a:t>
            </a:r>
            <a:r>
              <a:rPr baseline="31999"/>
              <a:t>2</a:t>
            </a:r>
            <a:r>
              <a:t>)</a:t>
            </a:r>
          </a:p>
        </p:txBody>
      </p:sp>
      <p:sp>
        <p:nvSpPr>
          <p:cNvPr id="132" name="Algorithm insertInOrder(anEntry, a, begin, end)…"/>
          <p:cNvSpPr txBox="1"/>
          <p:nvPr/>
        </p:nvSpPr>
        <p:spPr>
          <a:xfrm>
            <a:off x="497477" y="833214"/>
            <a:ext cx="7023719" cy="534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5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insertInOrder(anEntry, a, begin, end)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Inserts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anEntry </a:t>
            </a:r>
            <a:r>
              <a:t>into the sorted array entries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a[begin]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a[end].</a:t>
            </a:r>
            <a:endParaRPr i="0"/>
          </a:p>
          <a:p>
            <a:pPr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</a:t>
            </a:r>
            <a:r>
              <a:rPr i="0" spc="-404">
                <a:latin typeface="+mn-lt"/>
                <a:ea typeface="+mn-ea"/>
                <a:cs typeface="+mn-cs"/>
                <a:sym typeface="Arial"/>
              </a:rPr>
              <a:t> </a:t>
            </a:r>
            <a:r>
              <a:t>Revised draft.</a:t>
            </a:r>
          </a:p>
          <a:p>
            <a:pPr marR="2891789" defTabSz="457200">
              <a:spcBef>
                <a:spcPts val="500"/>
              </a:spcBef>
              <a:defRPr sz="1800"/>
            </a:pPr>
            <a:r>
              <a:rPr b="1"/>
              <a:t>if </a:t>
            </a:r>
            <a:r>
              <a:t>(anEntry &gt;= a[end]) </a:t>
            </a:r>
          </a:p>
          <a:p>
            <a:pPr lvl="2" marR="2891789" indent="457200" defTabSz="457200">
              <a:spcBef>
                <a:spcPts val="500"/>
              </a:spcBef>
              <a:defRPr sz="1800"/>
            </a:pPr>
            <a:r>
              <a:t>a[end + 1] =</a:t>
            </a:r>
            <a:r>
              <a:rPr spc="375"/>
              <a:t> </a:t>
            </a:r>
            <a:r>
              <a:t>anEntry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500"/>
              </a:spcBef>
              <a:defRPr sz="1800"/>
            </a:pPr>
            <a:r>
              <a:rPr b="1"/>
              <a:t>else if </a:t>
            </a:r>
            <a:r>
              <a:t>(begin &lt; end)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5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marR="1798320" indent="457200" defTabSz="457200">
              <a:spcBef>
                <a:spcPts val="500"/>
              </a:spcBef>
              <a:defRPr sz="1800"/>
            </a:pPr>
            <a:r>
              <a:t>a[end  +  1]  =  a[end]  insertInOrder(anEntry, a, begin, end −</a:t>
            </a:r>
            <a:r>
              <a:rPr spc="37"/>
              <a:t> </a:t>
            </a:r>
            <a:r>
              <a:t>1)</a:t>
            </a:r>
          </a:p>
          <a:p>
            <a:pPr defTabSz="457200">
              <a:spcBef>
                <a:spcPts val="5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500"/>
              </a:spcBef>
              <a:defRPr sz="1800"/>
            </a:pPr>
            <a:r>
              <a:rPr b="1"/>
              <a:t>else </a:t>
            </a:r>
            <a:r>
              <a:t>// begin == end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t>anEntry &lt; a[end]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5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2" marR="3588384" indent="457200" defTabSz="457200">
              <a:spcBef>
                <a:spcPts val="500"/>
              </a:spcBef>
              <a:defRPr sz="1800"/>
            </a:pPr>
            <a:r>
              <a:t>a[end + 1] =</a:t>
            </a:r>
            <a:r>
              <a:rPr spc="375"/>
              <a:t> </a:t>
            </a:r>
            <a:r>
              <a:t>a[end] </a:t>
            </a:r>
          </a:p>
          <a:p>
            <a:pPr lvl="2" marR="3588384" indent="457200" defTabSz="457200">
              <a:spcBef>
                <a:spcPts val="500"/>
              </a:spcBef>
              <a:defRPr sz="1800"/>
            </a:pPr>
            <a:r>
              <a:t>a[end] = anEntry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5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defTabSz="457200">
              <a:spcBef>
                <a:spcPts val="5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Insertion Sort with a Linked Chain</a:t>
            </a:r>
          </a:p>
        </p:txBody>
      </p:sp>
      <p:sp>
        <p:nvSpPr>
          <p:cNvPr id="135" name="FIGURE 15-8 A chain of integers sorted into ascending ord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15-8 A chain of integers sorted into ascending order</a:t>
            </a:r>
          </a:p>
        </p:txBody>
      </p:sp>
      <p:pic>
        <p:nvPicPr>
          <p:cNvPr id="136" name="An illustration represents linked nodes.&#10;&#10;Picture 2" descr="An illustration represents linked node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2950464"/>
            <a:ext cx="8458200" cy="948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Insertion Sort with a Linked Chain</a:t>
            </a:r>
          </a:p>
        </p:txBody>
      </p:sp>
      <p:sp>
        <p:nvSpPr>
          <p:cNvPr id="139" name="FIGURE 15-9 During the traversal of a chain to locate the insertion point, save a reference to the node before the current one"/>
          <p:cNvSpPr txBox="1"/>
          <p:nvPr>
            <p:ph type="body" sz="quarter" idx="1"/>
          </p:nvPr>
        </p:nvSpPr>
        <p:spPr>
          <a:xfrm>
            <a:off x="457200" y="5449767"/>
            <a:ext cx="8229600" cy="962249"/>
          </a:xfrm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pPr/>
            <a:r>
              <a:t>FIGURE 15-9 During the traversal of a chain to locate the insertion point, save a reference to the node before the current one</a:t>
            </a:r>
          </a:p>
        </p:txBody>
      </p:sp>
      <p:pic>
        <p:nvPicPr>
          <p:cNvPr id="140" name="An illustration represents linked nodes.&#10;&#10;Picture 2" descr="An illustration represents linked node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710907"/>
            <a:ext cx="8382000" cy="2556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Insertion Sort with a Linked Chain</a:t>
            </a:r>
          </a:p>
        </p:txBody>
      </p:sp>
      <p:sp>
        <p:nvSpPr>
          <p:cNvPr id="143" name="FIGURE 15-10 Breaking a chain of nodes into two pieces as the first step in an insertion sor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15-10 Breaking a chain of nodes into two pieces as the first step in an insertion sort</a:t>
            </a:r>
          </a:p>
        </p:txBody>
      </p:sp>
      <p:pic>
        <p:nvPicPr>
          <p:cNvPr id="144" name="An illustration represents linked nodes before and after breaking the chain. The original chain." descr="An illustration represents linked nodes before and after breaking the chain. The original chain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061" y="1347542"/>
            <a:ext cx="8433878" cy="1391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An illustration represents linked nodes before and after breaking the chain. The two pieces." descr="An illustration represents linked nodes before and after breaking the chain. The two pieces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278" y="3429000"/>
            <a:ext cx="8433878" cy="1843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Insertion Sort with a Linked Chain</a:t>
            </a:r>
          </a:p>
        </p:txBody>
      </p:sp>
      <p:sp>
        <p:nvSpPr>
          <p:cNvPr id="148" name="Text Placeholder 2"/>
          <p:cNvSpPr txBox="1"/>
          <p:nvPr>
            <p:ph type="body" sz="quarter" idx="1"/>
          </p:nvPr>
        </p:nvSpPr>
        <p:spPr>
          <a:xfrm>
            <a:off x="443971" y="5435724"/>
            <a:ext cx="8229601" cy="947615"/>
          </a:xfrm>
          <a:prstGeom prst="rect">
            <a:avLst/>
          </a:prstGeom>
        </p:spPr>
        <p:txBody>
          <a:bodyPr/>
          <a:lstStyle/>
          <a:p>
            <a:pPr defTabSz="640079">
              <a:defRPr sz="2520"/>
            </a:pPr>
            <a:r>
              <a:t>Add a sort method to a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LinkedGroup </a:t>
            </a:r>
            <a:r>
              <a:t>that uses a linked chain to represent a certain collection</a:t>
            </a:r>
          </a:p>
        </p:txBody>
      </p:sp>
      <p:sp>
        <p:nvSpPr>
          <p:cNvPr id="149" name="public class LinkedGroup&lt;T extends Comparable&lt;? super T&gt;&gt;…"/>
          <p:cNvSpPr txBox="1"/>
          <p:nvPr/>
        </p:nvSpPr>
        <p:spPr>
          <a:xfrm>
            <a:off x="666624" y="1681479"/>
            <a:ext cx="8012495" cy="2811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LinkedGroup&lt;T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rPr>
                <a:solidFill>
                  <a:srgbClr val="000000"/>
                </a:solidFill>
              </a:rPr>
              <a:t> length; </a:t>
            </a:r>
            <a:r>
              <a:t>// Number of objects in the group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 . . 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      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 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           </a:t>
            </a:r>
            <a:r>
              <a:rPr>
                <a:solidFill>
                  <a:srgbClr val="008400"/>
                </a:solidFill>
              </a:rPr>
              <a:t>//  private inner class Node is implemented here.</a:t>
            </a:r>
            <a:endParaRPr>
              <a:solidFill>
                <a:srgbClr val="008400"/>
              </a:solidFill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        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/>
          <p:nvPr>
            <p:ph type="title"/>
          </p:nvPr>
        </p:nvSpPr>
        <p:spPr>
          <a:xfrm>
            <a:off x="249435" y="-63501"/>
            <a:ext cx="8513565" cy="807816"/>
          </a:xfrm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Insertion Sort with a Linked Chain</a:t>
            </a:r>
          </a:p>
        </p:txBody>
      </p:sp>
      <p:sp>
        <p:nvSpPr>
          <p:cNvPr id="152" name="Text Placeholder 2"/>
          <p:cNvSpPr txBox="1"/>
          <p:nvPr>
            <p:ph type="body" sz="quarter" idx="1"/>
          </p:nvPr>
        </p:nvSpPr>
        <p:spPr>
          <a:xfrm>
            <a:off x="443971" y="5625872"/>
            <a:ext cx="8229601" cy="943795"/>
          </a:xfrm>
          <a:prstGeom prst="rect">
            <a:avLst/>
          </a:prstGeom>
        </p:spPr>
        <p:txBody>
          <a:bodyPr/>
          <a:lstStyle/>
          <a:p>
            <a:pPr defTabSz="649223">
              <a:defRPr sz="2556"/>
            </a:pPr>
            <a:r>
              <a:t>Class has an inner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t> with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set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t> methods</a:t>
            </a:r>
          </a:p>
        </p:txBody>
      </p:sp>
      <p:sp>
        <p:nvSpPr>
          <p:cNvPr id="153" name="private void insertInOrder(Node nodeToInsert)…"/>
          <p:cNvSpPr txBox="1"/>
          <p:nvPr/>
        </p:nvSpPr>
        <p:spPr>
          <a:xfrm>
            <a:off x="329671" y="608330"/>
            <a:ext cx="6469173" cy="561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insertInOrder(Node nodeToInsert)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T item = nodeToInsert.getData();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Node currentNode =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Node previousNode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Locate insertion point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  (item.compareTo(currentNode.getData()) &gt;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) 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previousNode = currentNode;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currentNode = currentNode.getNextNode();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Make the insertion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(previousNode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{  </a:t>
            </a:r>
            <a:r>
              <a:t>// Insert between previousNode and currentNode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previousNode.setNextNode(nodeToInsert);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nodeToInsert.setNextNode(currentNode);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rPr>
                <a:solidFill>
                  <a:srgbClr val="000000"/>
                </a:solidFill>
              </a:rPr>
              <a:t> </a:t>
            </a:r>
            <a:r>
              <a:t>// Insert at beginning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nodeToInsert.setNextNode(firstNode);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firstNode = nodeToInsert;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insertInOrder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Insertion Sort with a Linked Chain</a:t>
            </a:r>
          </a:p>
        </p:txBody>
      </p:sp>
      <p:sp>
        <p:nvSpPr>
          <p:cNvPr id="156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 method</a:t>
            </a:r>
          </a:p>
        </p:txBody>
      </p:sp>
      <p:sp>
        <p:nvSpPr>
          <p:cNvPr id="157" name="public void insertionSort()…"/>
          <p:cNvSpPr txBox="1"/>
          <p:nvPr/>
        </p:nvSpPr>
        <p:spPr>
          <a:xfrm>
            <a:off x="457200" y="665480"/>
            <a:ext cx="8601830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insertionSort()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If fewer than two items are in the list, there is nothing to do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(length &gt;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firstNode != null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Break chain into 2 pieces: sorted and unsorted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Node unsortedPart = firstNode.getNextNode();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unsortedPart != null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firstNode.setNextNode(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(unsortedPart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Node nodeToInsert = unsortedPart;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unsortedPart = unsortedPart.getNextNode();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insertInOrder(nodeToInsert);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insertionSort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Shell Sort</a:t>
            </a:r>
          </a:p>
        </p:txBody>
      </p:sp>
      <p:sp>
        <p:nvSpPr>
          <p:cNvPr id="160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Algorithms so far are simple </a:t>
            </a:r>
          </a:p>
          <a:p>
            <a:pPr lvl="3"/>
            <a:r>
              <a:t>but inefficient for large arrays at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1999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t>The more sorted an array is, the less work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insertInOrder</a:t>
            </a:r>
            <a:r>
              <a:t> must do</a:t>
            </a:r>
          </a:p>
          <a:p>
            <a:pPr/>
            <a:r>
              <a:t>Improved insertion sort developed by Donald Shell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Shell Sort</a:t>
            </a:r>
          </a:p>
        </p:txBody>
      </p:sp>
      <p:sp>
        <p:nvSpPr>
          <p:cNvPr id="163" name="FIGURE 15-11 An array and the groups of entries whose indices are 6 apart before and after ordering group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15-11 An array and the groups of entries whose indices are 6 apart before and after ordering groups</a:t>
            </a:r>
          </a:p>
        </p:txBody>
      </p:sp>
      <p:sp>
        <p:nvSpPr>
          <p:cNvPr id="164" name="Before Ordering"/>
          <p:cNvSpPr txBox="1"/>
          <p:nvPr/>
        </p:nvSpPr>
        <p:spPr>
          <a:xfrm>
            <a:off x="231058" y="2137754"/>
            <a:ext cx="1130914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Before Ordering</a:t>
            </a:r>
          </a:p>
        </p:txBody>
      </p:sp>
      <p:pic>
        <p:nvPicPr>
          <p:cNvPr id="165" name="A diagram explains an array of 13 elements and groups obtained.&#10;" descr="A diagram explains an array of 13 elements and groups obtained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340" y="807814"/>
            <a:ext cx="6244554" cy="228372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After Ordering"/>
          <p:cNvSpPr txBox="1"/>
          <p:nvPr/>
        </p:nvSpPr>
        <p:spPr>
          <a:xfrm>
            <a:off x="337514" y="3802988"/>
            <a:ext cx="1130914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After Ordering</a:t>
            </a:r>
          </a:p>
        </p:txBody>
      </p:sp>
      <p:pic>
        <p:nvPicPr>
          <p:cNvPr id="167" name="A diagram explains sorted group and the corresponding array of 13 elements.&#10;&#10;Picture 2" descr="A diagram explains sorted group and the corresponding array of 13 elements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1971" y="3286099"/>
            <a:ext cx="6331110" cy="228372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Line"/>
          <p:cNvSpPr/>
          <p:nvPr/>
        </p:nvSpPr>
        <p:spPr>
          <a:xfrm>
            <a:off x="8980" y="3139755"/>
            <a:ext cx="9126040" cy="1"/>
          </a:xfrm>
          <a:prstGeom prst="line">
            <a:avLst/>
          </a:prstGeom>
          <a:ln w="25400">
            <a:solidFill>
              <a:srgbClr val="DDDDDD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53" name="FIGURE 15-1 Before and after exchanging the shortest book and the first book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15-1 Before and after exchanging the shortest book and the first book</a:t>
            </a:r>
          </a:p>
        </p:txBody>
      </p:sp>
      <p:pic>
        <p:nvPicPr>
          <p:cNvPr id="54" name="Diagram explains before and after exchanging books in a shelf.&#10;&#10;Picture 1" descr="Diagram explains before and after exchanging books in a shelf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1602" y="933001"/>
            <a:ext cx="4879396" cy="4142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Shell Sort</a:t>
            </a:r>
          </a:p>
        </p:txBody>
      </p:sp>
      <p:sp>
        <p:nvSpPr>
          <p:cNvPr id="171" name="Grouped entries in the array in Figure 15-12 whose indices are 3 apart before and after ordering group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Grouped entries in the array in Figure 15-12 whose indices are 3 apart before and after ordering groups</a:t>
            </a:r>
          </a:p>
        </p:txBody>
      </p:sp>
      <p:pic>
        <p:nvPicPr>
          <p:cNvPr id="172" name="A diagram explains an array of 13 elements and groups obtained.&#10;&#10;Picture 2" descr="A diagram explains an array of 13 elements and groups obtained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807814"/>
            <a:ext cx="8458200" cy="202392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Before Ordering"/>
          <p:cNvSpPr txBox="1"/>
          <p:nvPr/>
        </p:nvSpPr>
        <p:spPr>
          <a:xfrm>
            <a:off x="31443" y="2137754"/>
            <a:ext cx="1130914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Before Ordering</a:t>
            </a:r>
          </a:p>
        </p:txBody>
      </p:sp>
      <p:sp>
        <p:nvSpPr>
          <p:cNvPr id="174" name="Line"/>
          <p:cNvSpPr/>
          <p:nvPr/>
        </p:nvSpPr>
        <p:spPr>
          <a:xfrm>
            <a:off x="8980" y="3139755"/>
            <a:ext cx="9126040" cy="1"/>
          </a:xfrm>
          <a:prstGeom prst="line">
            <a:avLst/>
          </a:prstGeom>
          <a:ln w="25400">
            <a:solidFill>
              <a:srgbClr val="DDDDDD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75" name="A diagram explains sorted group and the corresponding array of 13 elements.&#10;&#10;Picture 2" descr="A diagram explains sorted group and the corresponding array of 13 elements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117" y="3522836"/>
            <a:ext cx="8458201" cy="194538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After Ordering"/>
          <p:cNvSpPr txBox="1"/>
          <p:nvPr/>
        </p:nvSpPr>
        <p:spPr>
          <a:xfrm>
            <a:off x="31443" y="3802988"/>
            <a:ext cx="1130914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After Ordering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Algorithms</a:t>
            </a:r>
          </a:p>
        </p:txBody>
      </p:sp>
      <p:sp>
        <p:nvSpPr>
          <p:cNvPr id="179" name="FIGURE 15-15 The time efficiencies of three sorting algorithms, expressed in Big Oh notatio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15-15 The time efficiencies of three sorting algorithms, expressed in Big Oh notation</a:t>
            </a:r>
          </a:p>
        </p:txBody>
      </p:sp>
      <p:graphicFrame>
        <p:nvGraphicFramePr>
          <p:cNvPr id="180" name="Table"/>
          <p:cNvGraphicFramePr/>
          <p:nvPr/>
        </p:nvGraphicFramePr>
        <p:xfrm>
          <a:off x="749300" y="2107207"/>
          <a:ext cx="7175500" cy="178633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790699"/>
                <a:gridCol w="1790699"/>
                <a:gridCol w="1790699"/>
                <a:gridCol w="1790699"/>
              </a:tblGrid>
              <a:tr h="35472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Best Case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Average Case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Worst Case</a:t>
                      </a:r>
                    </a:p>
                  </a:txBody>
                  <a:tcPr marL="0" marR="0" marT="0" marB="0" anchor="ctr" anchorCtr="0" horzOverflow="overflow"/>
                </a:tc>
              </a:tr>
              <a:tr h="643531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Selection Sort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/>
                </a:tc>
              </a:tr>
              <a:tr h="621293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Insertion Sort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2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/>
                </a:tc>
              </a:tr>
              <a:tr h="621293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Shell Sort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1.5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rPr baseline="31999"/>
                        <a:t>1.5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183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57" name="FIGURE 15-2 A selection sort of an array of integers into ascending ord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15-2 A selection sort of an array of integers into ascending order</a:t>
            </a:r>
          </a:p>
        </p:txBody>
      </p:sp>
      <p:pic>
        <p:nvPicPr>
          <p:cNvPr id="58" name="A diagram explains 9 arrays of 5 elements, a left bracket 0 right bracket, a left bracket 1 right bracket, a left bracket 2 right bracket, a left bracket 3 right bracket, and a left bracket 4 right bracket.&#10;&#10;Picture 2" descr="A diagram explains 9 arrays of 5 elements, a left bracket 0 right bracket, a left bracket 1 right bracket, a left bracket 2 right bracket, a left bracket 3 right bracket, and a left bracket 4 right bracket.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45212"/>
          <a:stretch>
            <a:fillRect/>
          </a:stretch>
        </p:blipFill>
        <p:spPr>
          <a:xfrm>
            <a:off x="457200" y="1047948"/>
            <a:ext cx="3316064" cy="3695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A diagram explains 9 arrays of 5 elements, a left bracket 0 right bracket, a left bracket 1 right bracket, a left bracket 2 right bracket, a left bracket 3 right bracket, and a left bracket 4 right bracket.&#10;&#10;Picture 2" descr="A diagram explains 9 arrays of 5 elements, a left bracket 0 right bracket, a left bracket 1 right bracket, a left bracket 2 right bracket, a left bracket 3 right bracket, and a left bracket 4 right bracket.Picture 2"/>
          <p:cNvPicPr>
            <a:picLocks noChangeAspect="1"/>
          </p:cNvPicPr>
          <p:nvPr/>
        </p:nvPicPr>
        <p:blipFill>
          <a:blip r:embed="rId2">
            <a:extLst/>
          </a:blip>
          <a:srcRect l="0" t="54169" r="0" b="0"/>
          <a:stretch>
            <a:fillRect/>
          </a:stretch>
        </p:blipFill>
        <p:spPr>
          <a:xfrm>
            <a:off x="4998996" y="2496145"/>
            <a:ext cx="3337008" cy="311055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Line"/>
          <p:cNvSpPr/>
          <p:nvPr/>
        </p:nvSpPr>
        <p:spPr>
          <a:xfrm>
            <a:off x="1838821" y="1077920"/>
            <a:ext cx="4791514" cy="4420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14423" fill="norm" stroke="1" extrusionOk="0">
                <a:moveTo>
                  <a:pt x="0" y="12052"/>
                </a:moveTo>
                <a:cubicBezTo>
                  <a:pt x="10434" y="19827"/>
                  <a:pt x="12101" y="6292"/>
                  <a:pt x="12760" y="2808"/>
                </a:cubicBezTo>
                <a:cubicBezTo>
                  <a:pt x="13418" y="-676"/>
                  <a:pt x="21600" y="-1773"/>
                  <a:pt x="21526" y="4577"/>
                </a:cubicBezTo>
              </a:path>
            </a:pathLst>
          </a:custGeom>
          <a:ln w="50800">
            <a:solidFill>
              <a:srgbClr val="A7A7A7"/>
            </a:solidFill>
            <a:tailEnd type="arrow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Iterative Selection Sort</a:t>
            </a:r>
          </a:p>
        </p:txBody>
      </p:sp>
      <p:sp>
        <p:nvSpPr>
          <p:cNvPr id="63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2628"/>
            </a:lvl1pPr>
          </a:lstStyle>
          <a:p>
            <a:pPr/>
            <a:r>
              <a:t>This pseudocode describes an iterative algorithm for the selection sort</a:t>
            </a:r>
          </a:p>
        </p:txBody>
      </p:sp>
      <p:sp>
        <p:nvSpPr>
          <p:cNvPr id="64" name="Algorithm selectionSort(a, n)…"/>
          <p:cNvSpPr txBox="1"/>
          <p:nvPr/>
        </p:nvSpPr>
        <p:spPr>
          <a:xfrm>
            <a:off x="457200" y="1406168"/>
            <a:ext cx="7881534" cy="3826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6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selectionSort(a, n)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Sorts the first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 </a:t>
            </a:r>
            <a:r>
              <a:t>entries of an array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a.</a:t>
            </a:r>
            <a:endParaRPr i="0"/>
          </a:p>
          <a:p>
            <a:pPr defTabSz="457200">
              <a:spcBef>
                <a:spcPts val="600"/>
              </a:spcBef>
              <a:defRPr sz="1800"/>
            </a:pPr>
            <a:r>
              <a:rPr b="1"/>
              <a:t>for </a:t>
            </a:r>
            <a:r>
              <a:t>(index = 0; index &lt; n − 1; index++)</a:t>
            </a:r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1" indent="228600"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indexOfNextSmallest = </a:t>
            </a:r>
            <a:r>
              <a:t>the index of the smallest value among</a:t>
            </a:r>
          </a:p>
          <a:p>
            <a:pPr lvl="1" indent="228600" defTabSz="457200">
              <a:spcBef>
                <a:spcPts val="600"/>
              </a:spcBef>
              <a:defRPr sz="1800"/>
            </a:pPr>
            <a:r>
              <a:t>									a[index], a[index + 1], . . . , a[n − 1]</a:t>
            </a:r>
          </a:p>
          <a:p>
            <a:pPr lvl="1" indent="228600"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Interchange the values of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a[index] </a:t>
            </a:r>
            <a:r>
              <a:t>and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a[indexOfNextSmallest]</a:t>
            </a:r>
            <a:endParaRPr i="0"/>
          </a:p>
          <a:p>
            <a:pPr lvl="1" indent="228600" defTabSz="457200">
              <a:spcBef>
                <a:spcPts val="600"/>
              </a:spcBef>
              <a:defRPr sz="1800"/>
            </a:pPr>
            <a:r>
              <a:t>//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Assertion: </a:t>
            </a:r>
            <a:r>
              <a:t>a[0] ≤ a[1] ≤ . . . ≤ a[index]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, and these are the smallest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</a:t>
            </a:r>
            <a:r>
              <a:rPr i="0" spc="-397">
                <a:latin typeface="+mn-lt"/>
                <a:ea typeface="+mn-ea"/>
                <a:cs typeface="+mn-cs"/>
                <a:sym typeface="Arial"/>
              </a:rPr>
              <a:t> </a:t>
            </a:r>
            <a:r>
              <a:t>of the original array entries. The remaining array entries begin at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a[index + 1].</a:t>
            </a:r>
            <a:endParaRPr i="0"/>
          </a:p>
          <a:p>
            <a:pPr defTabSz="457200">
              <a:spcBef>
                <a:spcPts val="6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Iterative Selection Sort (Part 1)</a:t>
            </a:r>
          </a:p>
        </p:txBody>
      </p:sp>
      <p:sp>
        <p:nvSpPr>
          <p:cNvPr id="67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2628"/>
            </a:lvl1pPr>
          </a:lstStyle>
          <a:p>
            <a:pPr/>
            <a:r>
              <a:t>LISTING 15-1 A class for sorting an array using selection sort</a:t>
            </a:r>
          </a:p>
        </p:txBody>
      </p:sp>
      <p:sp>
        <p:nvSpPr>
          <p:cNvPr id="68" name="/**  A class of static, iterative methods for sorting an array of…"/>
          <p:cNvSpPr txBox="1"/>
          <p:nvPr/>
        </p:nvSpPr>
        <p:spPr>
          <a:xfrm>
            <a:off x="249435" y="1100804"/>
            <a:ext cx="8846503" cy="443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 A class of static, iterative methods for sorting an array of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Comparable objects from smallest to largest.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SortArray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Sorts the first n objects in an array into ascending order.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a  An array of Comparable objects.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n  An integer &gt; 0.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selectionSort(T[] a,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index &lt; n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; index++)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indexOfNextSmallest = getIndexOfSmallest(a, index, n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swap(a, index, indexOfNextSmallest);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a[0] &lt;= a[1] &lt;= . . . &lt;= a[index] &lt;= all other a[i]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selectionSort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Iterative Selection Sort (Part 2)</a:t>
            </a:r>
          </a:p>
        </p:txBody>
      </p:sp>
      <p:sp>
        <p:nvSpPr>
          <p:cNvPr id="71" name="Text Placeholder 2"/>
          <p:cNvSpPr txBox="1"/>
          <p:nvPr>
            <p:ph type="body" sz="quarter" idx="1"/>
          </p:nvPr>
        </p:nvSpPr>
        <p:spPr>
          <a:xfrm>
            <a:off x="457200" y="5843269"/>
            <a:ext cx="8229600" cy="568747"/>
          </a:xfrm>
          <a:prstGeom prst="rect">
            <a:avLst/>
          </a:prstGeom>
        </p:spPr>
        <p:txBody>
          <a:bodyPr/>
          <a:lstStyle>
            <a:lvl1pPr defTabSz="603504">
              <a:defRPr sz="2376"/>
            </a:lvl1pPr>
          </a:lstStyle>
          <a:p>
            <a:pPr/>
            <a:r>
              <a:t>LISTING 15-1 A class for sorting an array using selection sort</a:t>
            </a:r>
          </a:p>
        </p:txBody>
      </p:sp>
      <p:sp>
        <p:nvSpPr>
          <p:cNvPr id="72" name="// Finds the index of the smallest value in a portion of an array a.…"/>
          <p:cNvSpPr txBox="1"/>
          <p:nvPr/>
        </p:nvSpPr>
        <p:spPr>
          <a:xfrm>
            <a:off x="87580" y="684530"/>
            <a:ext cx="8968840" cy="51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</a:t>
            </a:r>
            <a:r>
              <a:t>// Finds the index of the smallest value in a portion of an array a.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Precondition: a.length &gt; last &gt;= first &gt;= 0.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Returns the index of the smallest value among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a[first], a[first + 1], . . . , a[last].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getIndexOfSmallest(T[] a,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T min = a[first];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indexOfMin = first;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first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; index &lt;= last; index++)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(a[index].compareTo(min) &lt;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min = a[index];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indexOfMin = index;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} </a:t>
            </a:r>
            <a:r>
              <a:rPr>
                <a:solidFill>
                  <a:srgbClr val="008400"/>
                </a:solidFill>
              </a:rPr>
              <a:t>// end if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// Assertion: min is the smallest of a[first] through a[index].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indexOfMin;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getIndexOfSmallest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Iterative Selection Sort (Part 3)</a:t>
            </a:r>
          </a:p>
        </p:txBody>
      </p:sp>
      <p:sp>
        <p:nvSpPr>
          <p:cNvPr id="75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2628"/>
            </a:lvl1pPr>
          </a:lstStyle>
          <a:p>
            <a:pPr/>
            <a:r>
              <a:t>LISTING 15-1 A class for sorting an array using selection sort</a:t>
            </a:r>
          </a:p>
        </p:txBody>
      </p:sp>
      <p:sp>
        <p:nvSpPr>
          <p:cNvPr id="76" name="// Swaps the array entries a[i] and a[j].…"/>
          <p:cNvSpPr txBox="1"/>
          <p:nvPr/>
        </p:nvSpPr>
        <p:spPr>
          <a:xfrm>
            <a:off x="443971" y="2297430"/>
            <a:ext cx="6644443" cy="226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</a:t>
            </a:r>
            <a:r>
              <a:t>// Swaps the array entries a[i] and a[j].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swap(Object[] a,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j)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Object temp = a[i];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a[i] = a[j];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a[j] = temp;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swap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SortArray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 Selection Sort</a:t>
            </a:r>
          </a:p>
        </p:txBody>
      </p:sp>
      <p:sp>
        <p:nvSpPr>
          <p:cNvPr id="79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 selection sort algorithm</a:t>
            </a:r>
          </a:p>
        </p:txBody>
      </p:sp>
      <p:sp>
        <p:nvSpPr>
          <p:cNvPr id="80" name="Algorithm selectionSort(a, first, last)…"/>
          <p:cNvSpPr txBox="1"/>
          <p:nvPr/>
        </p:nvSpPr>
        <p:spPr>
          <a:xfrm>
            <a:off x="443971" y="1375581"/>
            <a:ext cx="7512166" cy="3699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82904" indent="-382904" defTabSz="457200">
              <a:spcBef>
                <a:spcPts val="500"/>
              </a:spcBef>
              <a:defRPr b="1" sz="18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selectionSort(a, first,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2904" indent="-382904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Sorts the array entries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a[first]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a[last] </a:t>
            </a:r>
            <a:r>
              <a:t>recursively.</a:t>
            </a:r>
          </a:p>
          <a:p>
            <a:pPr marL="382904" indent="-382904" defTabSz="457200">
              <a:spcBef>
                <a:spcPts val="500"/>
              </a:spcBef>
              <a:defRPr sz="1800"/>
            </a:pPr>
            <a:r>
              <a:rPr b="1"/>
              <a:t>if </a:t>
            </a:r>
            <a:r>
              <a:t>(first &lt;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2904" indent="-382904" defTabSz="457200">
              <a:spcBef>
                <a:spcPts val="5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lvl="1" marL="1680845" indent="-1452245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indexOfNextSmallest = </a:t>
            </a:r>
            <a:r>
              <a:t>the index of the smallest value among</a:t>
            </a:r>
          </a:p>
          <a:p>
            <a:pPr lvl="1" marL="3021964" indent="-2793364" defTabSz="457200">
              <a:spcBef>
                <a:spcPts val="500"/>
              </a:spcBef>
              <a:defRPr sz="1800"/>
            </a:pPr>
            <a:r>
              <a:t>				a[first], a[first + 1], . . . ,</a:t>
            </a:r>
            <a:r>
              <a:rPr spc="375"/>
              <a:t> </a:t>
            </a:r>
            <a:r>
              <a:t>a[last]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1680845" indent="-1452245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Interchange the values of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a[first] </a:t>
            </a:r>
            <a:r>
              <a:t>and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a[indexOfNextSmallest]</a:t>
            </a:r>
            <a:endParaRPr i="0"/>
          </a:p>
          <a:p>
            <a:pPr lvl="1" marL="1681479" indent="-1452879" defTabSz="457200">
              <a:spcBef>
                <a:spcPts val="500"/>
              </a:spcBef>
              <a:defRPr sz="1800"/>
            </a:pPr>
            <a:r>
              <a:t>//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Assertion: </a:t>
            </a:r>
            <a:r>
              <a:t>a[0] ≤ a[1] ≤ . . . ≤ a[first]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and these are the smallest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1681479" marR="102870" indent="-1452879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</a:t>
            </a:r>
            <a:r>
              <a:rPr i="0" spc="-217">
                <a:latin typeface="+mn-lt"/>
                <a:ea typeface="+mn-ea"/>
                <a:cs typeface="+mn-cs"/>
                <a:sym typeface="Arial"/>
              </a:rPr>
              <a:t> </a:t>
            </a:r>
            <a:r>
              <a:t>of</a:t>
            </a:r>
            <a:r>
              <a:rPr spc="-157"/>
              <a:t> </a:t>
            </a:r>
            <a:r>
              <a:t>the</a:t>
            </a:r>
            <a:r>
              <a:rPr spc="-209"/>
              <a:t> </a:t>
            </a:r>
            <a:r>
              <a:t>original</a:t>
            </a:r>
            <a:r>
              <a:rPr spc="-209"/>
              <a:t> </a:t>
            </a:r>
            <a:r>
              <a:t>array</a:t>
            </a:r>
            <a:r>
              <a:rPr spc="-209"/>
              <a:t> </a:t>
            </a:r>
            <a:r>
              <a:t>entries.</a:t>
            </a:r>
            <a:r>
              <a:rPr spc="-209"/>
              <a:t> </a:t>
            </a:r>
            <a:r>
              <a:t>The</a:t>
            </a:r>
            <a:r>
              <a:rPr spc="-209"/>
              <a:t> </a:t>
            </a:r>
            <a:r>
              <a:t>remaining</a:t>
            </a:r>
            <a:r>
              <a:rPr spc="-209"/>
              <a:t> </a:t>
            </a:r>
            <a:r>
              <a:t>array</a:t>
            </a:r>
            <a:r>
              <a:rPr spc="-209"/>
              <a:t> </a:t>
            </a:r>
            <a:r>
              <a:t>entries</a:t>
            </a:r>
            <a:r>
              <a:rPr spc="-209"/>
              <a:t> </a:t>
            </a:r>
            <a:r>
              <a:t>begin</a:t>
            </a:r>
            <a:r>
              <a:rPr spc="-209"/>
              <a:t> </a:t>
            </a:r>
            <a:r>
              <a:t>at</a:t>
            </a:r>
            <a:r>
              <a:rPr spc="-217"/>
              <a:t>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a[first</a:t>
            </a:r>
            <a:r>
              <a:rPr i="0" spc="15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+</a:t>
            </a:r>
            <a:r>
              <a:rPr i="0" spc="15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1]. </a:t>
            </a:r>
            <a:endParaRPr i="0">
              <a:latin typeface="+mn-lt"/>
              <a:ea typeface="+mn-ea"/>
              <a:cs typeface="+mn-cs"/>
              <a:sym typeface="Arial"/>
            </a:endParaRPr>
          </a:p>
          <a:p>
            <a:pPr lvl="1" marL="1681479" marR="102870" indent="-1452879" defTabSz="457200">
              <a:spcBef>
                <a:spcPts val="5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selectionSort(a, first + 1,</a:t>
            </a:r>
            <a:r>
              <a:rPr i="0" spc="75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last)</a:t>
            </a:r>
            <a:endParaRPr i="0"/>
          </a:p>
          <a:p>
            <a:pPr marL="1498600" indent="-1498600" defTabSz="457200">
              <a:spcBef>
                <a:spcPts val="5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