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/>
      <a:tcStyle>
        <a:tcBdr/>
        <a:fill>
          <a:solidFill>
            <a:srgbClr val="F6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738799" y="1205140"/>
            <a:ext cx="3657601" cy="81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Chapter 16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730332" y="3147927"/>
            <a:ext cx="4032668" cy="1322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lnSpcReduction="10000"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Faster Sorting Methods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Iterative Merge Sort</a:t>
            </a:r>
          </a:p>
        </p:txBody>
      </p:sp>
      <p:sp>
        <p:nvSpPr>
          <p:cNvPr id="83" name="Content Placeholder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Less simple than recursive version.</a:t>
            </a:r>
          </a:p>
          <a:p>
            <a:pPr lvl="1"/>
            <a:r>
              <a:t>Need to control the merges.</a:t>
            </a:r>
          </a:p>
          <a:p>
            <a:r>
              <a:t>Will be more efficient of both time and space.</a:t>
            </a:r>
          </a:p>
          <a:p>
            <a:pPr lvl="1"/>
            <a:r>
              <a:t>But, trickier to code without error.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Iterative Merge Sort</a:t>
            </a:r>
          </a:p>
        </p:txBody>
      </p:sp>
      <p:sp>
        <p:nvSpPr>
          <p:cNvPr id="86" name="Content Placeholder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Starts at beginning of array</a:t>
            </a:r>
          </a:p>
          <a:p>
            <a:pPr lvl="1"/>
            <a:r>
              <a:t>Merges pairs of individual entries to form two-entry subarrays</a:t>
            </a:r>
          </a:p>
          <a:p>
            <a:r>
              <a:t>Returns to the beginning of array and merges pairs of the two-entry subarrays to form four-entry subarrays</a:t>
            </a:r>
          </a:p>
          <a:p>
            <a:pPr lvl="1"/>
            <a:r>
              <a:t>And so on</a:t>
            </a:r>
          </a:p>
          <a:p>
            <a:r>
              <a:t>After merging all pairs of subarrays of a particular length, might have entries left over.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r>
              <a:t>Merge Sort in the Java Class Library</a:t>
            </a:r>
          </a:p>
        </p:txBody>
      </p:sp>
      <p:sp>
        <p:nvSpPr>
          <p:cNvPr id="8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Arrays</a:t>
            </a:r>
            <a:r>
              <a:t> in the package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java.util</a:t>
            </a:r>
            <a:r>
              <a:t> defines versions of a static method sort</a:t>
            </a:r>
          </a:p>
        </p:txBody>
      </p:sp>
      <p:sp>
        <p:nvSpPr>
          <p:cNvPr id="90" name="public static void sort(Object[] a)…"/>
          <p:cNvSpPr txBox="1"/>
          <p:nvPr/>
        </p:nvSpPr>
        <p:spPr>
          <a:xfrm>
            <a:off x="258233" y="2716530"/>
            <a:ext cx="8012495" cy="118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sort(Object[] a)</a:t>
            </a: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sort(Object[] a,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after)</a:t>
            </a: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</a:t>
            </a:r>
          </a:p>
        </p:txBody>
      </p:sp>
      <p:sp>
        <p:nvSpPr>
          <p:cNvPr id="9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Divides an array into two pieces</a:t>
            </a:r>
          </a:p>
          <a:p>
            <a:pPr lvl="1"/>
            <a:r>
              <a:t>Pieces are not necessarily halves of the array</a:t>
            </a:r>
          </a:p>
          <a:p>
            <a:pPr lvl="1"/>
            <a:r>
              <a:t>Chooses one entry in the array—called the pivot</a:t>
            </a:r>
          </a:p>
          <a:p>
            <a:r>
              <a:t>Partitions the array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</a:t>
            </a:r>
          </a:p>
        </p:txBody>
      </p:sp>
      <p:sp>
        <p:nvSpPr>
          <p:cNvPr id="9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pivot chosen, array rearranged such that:</a:t>
            </a:r>
          </a:p>
          <a:p>
            <a:pPr lvl="1"/>
            <a:r>
              <a:t>Pivot is in position that it will occupy in final sorted array</a:t>
            </a:r>
          </a:p>
          <a:p>
            <a:pPr lvl="1"/>
            <a:r>
              <a:t>Entries in positions before pivot are less than or equal to pivot</a:t>
            </a:r>
          </a:p>
          <a:p>
            <a:pPr lvl="1"/>
            <a:r>
              <a:t>Entries in positions after pivot are greater than or equal to pivot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</a:t>
            </a:r>
          </a:p>
        </p:txBody>
      </p:sp>
      <p:sp>
        <p:nvSpPr>
          <p:cNvPr id="99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457200" y="5613623"/>
            <a:ext cx="8229600" cy="798393"/>
          </a:xfrm>
          <a:prstGeom prst="rect">
            <a:avLst/>
          </a:prstGeom>
        </p:spPr>
        <p:txBody>
          <a:bodyPr/>
          <a:lstStyle>
            <a:lvl1pPr defTabSz="832104">
              <a:defRPr sz="3276"/>
            </a:lvl1pPr>
          </a:lstStyle>
          <a:p>
            <a:r>
              <a:t>Algorithm that describes our sorting strategy</a:t>
            </a:r>
          </a:p>
        </p:txBody>
      </p:sp>
      <p:sp>
        <p:nvSpPr>
          <p:cNvPr id="100" name="Algorithm quickSort(a, first, last)…"/>
          <p:cNvSpPr txBox="1"/>
          <p:nvPr/>
        </p:nvSpPr>
        <p:spPr>
          <a:xfrm>
            <a:off x="902971" y="1470541"/>
            <a:ext cx="5306242" cy="3480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sz="1800" b="1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quickSort(a, first,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Sorts the array entries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a[first..last] </a:t>
            </a:r>
            <a:r>
              <a:t>recursively.</a:t>
            </a:r>
          </a:p>
          <a:p>
            <a:pPr defTabSz="457200">
              <a:spcBef>
                <a:spcPts val="600"/>
              </a:spcBef>
              <a:defRPr sz="1800"/>
            </a:pPr>
            <a:r>
              <a:rPr b="1"/>
              <a:t>if </a:t>
            </a:r>
            <a:r>
              <a:t>(first &lt;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indent="457200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Choose a pivot</a:t>
            </a:r>
          </a:p>
          <a:p>
            <a:pPr lvl="2" indent="457200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Partition the array about the pivot</a:t>
            </a:r>
          </a:p>
          <a:p>
            <a:pPr lvl="2" indent="457200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pivotIndex = </a:t>
            </a:r>
            <a:r>
              <a:t>index of pivot</a:t>
            </a:r>
          </a:p>
          <a:p>
            <a:pPr lvl="2" indent="457200" defTabSz="457200">
              <a:spcBef>
                <a:spcPts val="600"/>
              </a:spcBef>
              <a:defRPr sz="1800"/>
            </a:pPr>
            <a:r>
              <a:t>quickSort(a, first, pivotIndex − 1) //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Sort Smaller</a:t>
            </a:r>
          </a:p>
          <a:p>
            <a:pPr lvl="2" indent="457200" defTabSz="457200">
              <a:spcBef>
                <a:spcPts val="600"/>
              </a:spcBef>
              <a:defRPr sz="1800"/>
            </a:pPr>
            <a:r>
              <a:t>quickSort(a, pivotIndex + 1, last) //</a:t>
            </a:r>
            <a:r>
              <a:rPr spc="-464"/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Sort Larger</a:t>
            </a: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</a:t>
            </a:r>
          </a:p>
        </p:txBody>
      </p:sp>
      <p:sp>
        <p:nvSpPr>
          <p:cNvPr id="103" name="FIGURE 16-5 A partition of an array during a quick sor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>
            <a:lvl1pPr defTabSz="539495">
              <a:defRPr sz="2596"/>
            </a:lvl1pPr>
          </a:lstStyle>
          <a:p>
            <a:r>
              <a:t>FIGURE 16-5 A partition of an array during a quick sort</a:t>
            </a:r>
          </a:p>
        </p:txBody>
      </p:sp>
      <p:pic>
        <p:nvPicPr>
          <p:cNvPr id="104" name="A diagram displays an array of 3 elements. The first pivot is less than or equal to the middle. pivot and the third pivot is greater than or equal to the middle pivot. &#10;&#10;Picture 2" descr="A diagram displays an array of 3 elements. The first pivot is less than or equal to the middle. pivot and the third pivot is greater than or equal to the middle pivot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648711"/>
            <a:ext cx="8382000" cy="1532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 Partitioning (Part 1)</a:t>
            </a:r>
          </a:p>
        </p:txBody>
      </p:sp>
      <p:sp>
        <p:nvSpPr>
          <p:cNvPr id="107" name="FIGURE 16-6 A partitioning strategy for quick sor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94359">
              <a:defRPr sz="2859"/>
            </a:lvl1pPr>
          </a:lstStyle>
          <a:p>
            <a:r>
              <a:t>FIGURE 16-6 A partitioning strategy for quick sort</a:t>
            </a:r>
          </a:p>
        </p:txBody>
      </p:sp>
      <p:pic>
        <p:nvPicPr>
          <p:cNvPr id="108" name="A diagram displays partition strategy applied in an array.&#10;&#10;Picture 2" descr="A diagram displays partition strategy applied in an array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399" y="807814"/>
            <a:ext cx="6612533" cy="793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A diagram displays partition strategy applied in an array.&#10;&#10;Picture 2" descr="A diagram displays partition strategy applied in an array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399" y="1881073"/>
            <a:ext cx="8483973" cy="1218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A diagram displays partition strategy applied in an array.&#10;&#10;Picture 2" descr="A diagram displays partition strategy applied in an array.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399" y="3275688"/>
            <a:ext cx="8483973" cy="999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A diagram displays partition strategy applied in an array.&#10;&#10;Picture 2" descr="A diagram displays partition strategy applied in an array.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399" y="4433991"/>
            <a:ext cx="8483601" cy="1254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 Partitioning (Part 2)</a:t>
            </a:r>
          </a:p>
        </p:txBody>
      </p:sp>
      <p:sp>
        <p:nvSpPr>
          <p:cNvPr id="114" name="FIGURE 16-6 A partitioning strategy for quick sor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94359">
              <a:defRPr sz="2859"/>
            </a:lvl1pPr>
          </a:lstStyle>
          <a:p>
            <a:r>
              <a:t>FIGURE 16-6 A partitioning strategy for quick sort</a:t>
            </a:r>
          </a:p>
        </p:txBody>
      </p:sp>
      <p:pic>
        <p:nvPicPr>
          <p:cNvPr id="115" name="Continuation of A partitioning strategy for quick sort&#10;&#10;Picture 2" descr="Continuation of A partitioning strategy for quick sort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187" y="807814"/>
            <a:ext cx="8238061" cy="1012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Continuation of A partitioning strategy for quick sort&#10;&#10;Picture 2" descr="Continuation of A partitioning strategy for quick sort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187" y="2149282"/>
            <a:ext cx="8190436" cy="1012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Continuation of A partitioning strategy for quick sort&#10;&#10;Picture 2" descr="Continuation of A partitioning strategy for quick sort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187" y="3490750"/>
            <a:ext cx="7871921" cy="1012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Continuation of A partitioning strategy for quick sort&#10;&#10;Picture 2" descr="Continuation of A partitioning strategy for quick sort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187" y="4865991"/>
            <a:ext cx="6010821" cy="944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 Partitioning</a:t>
            </a:r>
          </a:p>
        </p:txBody>
      </p:sp>
      <p:sp>
        <p:nvSpPr>
          <p:cNvPr id="121" name="FIGURE 16-7 Median-of-three pivot selecti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3212"/>
            </a:lvl1pPr>
          </a:lstStyle>
          <a:p>
            <a:r>
              <a:t>FIGURE 16-7 Median-of-three pivot selection</a:t>
            </a:r>
          </a:p>
        </p:txBody>
      </p:sp>
      <p:pic>
        <p:nvPicPr>
          <p:cNvPr id="122" name="A diagram displays the median of 3 pivot section in an array.&#10;&#10;Picture 2" descr="A diagram displays the median of 3 pivot section in an array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871" y="1869817"/>
            <a:ext cx="7347794" cy="451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A diagram displays the median of 3 pivot section in an array.&#10;&#10;Picture 2" descr="A diagram displays the median of 3 pivot section in an array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17" y="3624263"/>
            <a:ext cx="8177811" cy="1057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Merge Sort</a:t>
            </a:r>
          </a:p>
        </p:txBody>
      </p:sp>
      <p:sp>
        <p:nvSpPr>
          <p:cNvPr id="51" name="Content Placeholder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Divides an array into halves</a:t>
            </a:r>
          </a:p>
          <a:p>
            <a:r>
              <a:t>Sorts the two halves, </a:t>
            </a:r>
          </a:p>
          <a:p>
            <a:pPr lvl="1"/>
            <a:r>
              <a:t>Then merges them into one sorted array. </a:t>
            </a:r>
          </a:p>
          <a:p>
            <a:r>
              <a:t>The algorithm for merge sort is usually stated recursively.</a:t>
            </a:r>
          </a:p>
          <a:p>
            <a:r>
              <a:t>Major programming effort is in the merge process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 Partitioning</a:t>
            </a:r>
          </a:p>
        </p:txBody>
      </p:sp>
      <p:sp>
        <p:nvSpPr>
          <p:cNvPr id="126" name="FIGURE 16-8 The array after selecting and positioning the pivot and just before partition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448055">
              <a:defRPr sz="2156"/>
            </a:lvl1pPr>
          </a:lstStyle>
          <a:p>
            <a:r>
              <a:t>FIGURE 16-8 The array after selecting and positioning the pivot and just before partitioning</a:t>
            </a:r>
          </a:p>
        </p:txBody>
      </p:sp>
      <p:pic>
        <p:nvPicPr>
          <p:cNvPr id="127" name="A diagram displays array after selecting and positioning the pivot and just before partitioning.&#10;&#10;Picture 2" descr="A diagram displays array after selecting and positioning the pivot and just before partitioning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" y="1782026"/>
            <a:ext cx="8458201" cy="918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A diagram displays array after selecting and positioning the pivot and just before partitioning.&#10;&#10;Picture 2" descr="A diagram displays array after selecting and positioning the pivot and just before partitioning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435" y="3605511"/>
            <a:ext cx="8458201" cy="1093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249435" y="-101601"/>
            <a:ext cx="8513565" cy="8078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 Partitioning (Part 1)</a:t>
            </a:r>
          </a:p>
        </p:txBody>
      </p:sp>
      <p:sp>
        <p:nvSpPr>
          <p:cNvPr id="131" name="Adjusting the Partition Algorithm"/>
          <p:cNvSpPr txBox="1">
            <a:spLocks noGrp="1"/>
          </p:cNvSpPr>
          <p:nvPr>
            <p:ph type="body" sz="quarter" idx="1"/>
          </p:nvPr>
        </p:nvSpPr>
        <p:spPr>
          <a:xfrm>
            <a:off x="457200" y="5899079"/>
            <a:ext cx="8229600" cy="5129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75487">
              <a:defRPr sz="2288"/>
            </a:lvl1pPr>
          </a:lstStyle>
          <a:p>
            <a:r>
              <a:t>Adjusting the Partition Algorithm</a:t>
            </a:r>
          </a:p>
        </p:txBody>
      </p:sp>
      <p:sp>
        <p:nvSpPr>
          <p:cNvPr id="132" name="Algorithm partition(a, first, last)…"/>
          <p:cNvSpPr txBox="1"/>
          <p:nvPr/>
        </p:nvSpPr>
        <p:spPr>
          <a:xfrm>
            <a:off x="457200" y="1011014"/>
            <a:ext cx="8531087" cy="405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00"/>
              </a:spcBef>
              <a:defRPr sz="1800" b="1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partition(a, first,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Partitions an array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a[first..last] </a:t>
            </a:r>
            <a:r>
              <a:t>as part of quick sort into two subarrays named</a:t>
            </a: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Smaller </a:t>
            </a:r>
            <a:r>
              <a:t>and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Larger </a:t>
            </a:r>
            <a:r>
              <a:t>that are separated by a single entry—the pivot—named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</a:t>
            </a:r>
            <a:r>
              <a:rPr i="0"/>
              <a:t>.</a:t>
            </a: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rPr i="0" spc="-60">
                <a:latin typeface="+mj-lt"/>
                <a:ea typeface="+mj-ea"/>
                <a:cs typeface="+mj-cs"/>
                <a:sym typeface="Arial"/>
              </a:rPr>
              <a:t> </a:t>
            </a:r>
            <a:r>
              <a:t>Entries in</a:t>
            </a:r>
            <a:r>
              <a:rPr spc="-7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Smaller</a:t>
            </a:r>
            <a:r>
              <a:rPr i="0" spc="-30">
                <a:latin typeface="+mj-lt"/>
                <a:ea typeface="+mj-ea"/>
                <a:cs typeface="+mj-cs"/>
                <a:sym typeface="Arial"/>
              </a:rPr>
              <a:t> </a:t>
            </a:r>
            <a:r>
              <a:t>a</a:t>
            </a:r>
            <a:r>
              <a:rPr spc="-45"/>
              <a:t>r</a:t>
            </a:r>
            <a:r>
              <a:t>e  </a:t>
            </a:r>
            <a:r>
              <a:rPr i="0"/>
              <a:t>&lt;= 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</a:t>
            </a:r>
            <a:r>
              <a:rPr i="0" spc="-30">
                <a:latin typeface="+mj-lt"/>
                <a:ea typeface="+mj-ea"/>
                <a:cs typeface="+mj-cs"/>
                <a:sym typeface="Arial"/>
              </a:rPr>
              <a:t> </a:t>
            </a:r>
            <a:r>
              <a:t>and appear be</a:t>
            </a:r>
            <a:r>
              <a:rPr spc="-30"/>
              <a:t>f</a:t>
            </a:r>
            <a:r>
              <a:t>o</a:t>
            </a:r>
            <a:r>
              <a:rPr spc="-45"/>
              <a:t>r</a:t>
            </a:r>
            <a:r>
              <a:t>e</a:t>
            </a:r>
            <a:r>
              <a:rPr spc="-7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</a:t>
            </a:r>
            <a:r>
              <a:rPr i="0" spc="-30">
                <a:latin typeface="+mj-lt"/>
                <a:ea typeface="+mj-ea"/>
                <a:cs typeface="+mj-cs"/>
                <a:sym typeface="Arial"/>
              </a:rPr>
              <a:t> </a:t>
            </a:r>
            <a:r>
              <a:t>in the ar</a:t>
            </a:r>
            <a:r>
              <a:rPr spc="-45"/>
              <a:t>r</a:t>
            </a:r>
            <a:r>
              <a:t>a</a:t>
            </a:r>
            <a:r>
              <a:rPr spc="-7"/>
              <a:t>y</a:t>
            </a:r>
            <a:r>
              <a:rPr i="0"/>
              <a:t>.</a:t>
            </a: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Entries in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Larger </a:t>
            </a:r>
            <a:r>
              <a:t>are </a:t>
            </a:r>
            <a:r>
              <a:rPr i="0"/>
              <a:t>&gt;=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 </a:t>
            </a:r>
            <a:r>
              <a:t>and appear after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 </a:t>
            </a:r>
            <a:r>
              <a:t>in the array.</a:t>
            </a:r>
          </a:p>
          <a:p>
            <a:pPr defTabSz="457200">
              <a:spcBef>
                <a:spcPts val="100"/>
              </a:spcBef>
              <a:defRPr sz="1800">
                <a:solidFill>
                  <a:schemeClr val="accent6"/>
                </a:solidFill>
              </a:defRPr>
            </a:pPr>
            <a:r>
              <a:t>// 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Precondition</a:t>
            </a:r>
            <a:r>
              <a:t>:  first  &gt;=  0;  first  &lt;  a.length;  last  –  first  &gt;=  3;  last  &lt; a.length.</a:t>
            </a: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Returns the index of the pivot.</a:t>
            </a:r>
          </a:p>
          <a:p>
            <a:pPr defTabSz="457200">
              <a:spcBef>
                <a:spcPts val="1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mid = </a:t>
            </a:r>
            <a:r>
              <a:t>index of the array’s middle entry</a:t>
            </a:r>
          </a:p>
          <a:p>
            <a:pPr defTabSz="457200">
              <a:spcBef>
                <a:spcPts val="100"/>
              </a:spcBef>
              <a:defRPr sz="1800"/>
            </a:pPr>
            <a:r>
              <a:t>sortFirstMiddleLast(a, first, mid,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Assertion: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a[mid] </a:t>
            </a:r>
            <a:r>
              <a:t>is the pivot, that is,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</a:t>
            </a:r>
            <a:r>
              <a:t>;</a:t>
            </a: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a[first] </a:t>
            </a:r>
            <a:r>
              <a:rPr i="0"/>
              <a:t>&lt;=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 </a:t>
            </a:r>
            <a:r>
              <a:t>and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a[last] &gt;= pivotValue</a:t>
            </a:r>
            <a:r>
              <a:t>, so do not compare these two</a:t>
            </a: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array entries with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pivotValue.</a:t>
            </a:r>
            <a:endParaRPr i="0"/>
          </a:p>
          <a:p>
            <a:pPr marR="1619250"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</a:t>
            </a:r>
            <a:r>
              <a:rPr i="0" spc="-33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pc="-22"/>
              <a:t>Move</a:t>
            </a:r>
            <a:r>
              <a:rPr spc="-292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</a:t>
            </a:r>
            <a:r>
              <a:rPr i="0" spc="-337">
                <a:latin typeface="+mj-lt"/>
                <a:ea typeface="+mj-ea"/>
                <a:cs typeface="+mj-cs"/>
                <a:sym typeface="Arial"/>
              </a:rPr>
              <a:t> </a:t>
            </a:r>
            <a:r>
              <a:t>to</a:t>
            </a:r>
            <a:r>
              <a:rPr spc="-292"/>
              <a:t> </a:t>
            </a:r>
            <a:r>
              <a:t>next-to-last</a:t>
            </a:r>
            <a:r>
              <a:rPr spc="-292"/>
              <a:t> </a:t>
            </a:r>
            <a:r>
              <a:t>position</a:t>
            </a:r>
            <a:r>
              <a:rPr spc="-292"/>
              <a:t> </a:t>
            </a:r>
            <a:r>
              <a:t>in</a:t>
            </a:r>
            <a:r>
              <a:rPr spc="-292"/>
              <a:t> </a:t>
            </a:r>
            <a:r>
              <a:t>array Exchange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a[mid] </a:t>
            </a:r>
            <a:r>
              <a:t>and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a[last –</a:t>
            </a:r>
            <a:r>
              <a:rPr i="0" spc="225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1]</a:t>
            </a:r>
          </a:p>
          <a:p>
            <a:pPr marR="2604135" defTabSz="457200">
              <a:spcBef>
                <a:spcPts val="100"/>
              </a:spcBef>
              <a:defRPr sz="1800"/>
            </a:pPr>
            <a:r>
              <a:t>pivotIndex = last – 1 pivotValue = a[pivotIndex]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249435" y="-101601"/>
            <a:ext cx="8513565" cy="8078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 Partitioning (Part 2)</a:t>
            </a:r>
          </a:p>
        </p:txBody>
      </p:sp>
      <p:sp>
        <p:nvSpPr>
          <p:cNvPr id="135" name="Adjusting the Partition Algorithm"/>
          <p:cNvSpPr txBox="1">
            <a:spLocks noGrp="1"/>
          </p:cNvSpPr>
          <p:nvPr>
            <p:ph type="body" sz="quarter" idx="1"/>
          </p:nvPr>
        </p:nvSpPr>
        <p:spPr>
          <a:xfrm>
            <a:off x="457200" y="5905561"/>
            <a:ext cx="8229600" cy="5064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75487">
              <a:defRPr sz="2288"/>
            </a:lvl1pPr>
          </a:lstStyle>
          <a:p>
            <a:r>
              <a:t>Adjusting the Partition Algorithm</a:t>
            </a:r>
          </a:p>
        </p:txBody>
      </p:sp>
      <p:sp>
        <p:nvSpPr>
          <p:cNvPr id="136" name="// Determine two subarrays:…"/>
          <p:cNvSpPr txBox="1"/>
          <p:nvPr/>
        </p:nvSpPr>
        <p:spPr>
          <a:xfrm>
            <a:off x="443971" y="703834"/>
            <a:ext cx="8607995" cy="5450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Determine two subarrays:</a:t>
            </a:r>
          </a:p>
          <a:p>
            <a:pPr defTabSz="457200">
              <a:tabLst>
                <a:tab pos="787400" algn="l"/>
              </a:tabLst>
              <a:defRPr sz="1800">
                <a:solidFill>
                  <a:schemeClr val="accent6"/>
                </a:solidFill>
              </a:defRPr>
            </a:pPr>
            <a:r>
              <a:t>//	Smaller = a[first..endSmaller]</a:t>
            </a:r>
            <a:r>
              <a:rPr spc="-22"/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</a:p>
          <a:p>
            <a:pPr defTabSz="457200">
              <a:tabLst>
                <a:tab pos="787400" algn="l"/>
              </a:tabLst>
              <a:defRPr sz="1800">
                <a:solidFill>
                  <a:schemeClr val="accent6"/>
                </a:solidFill>
              </a:defRPr>
            </a:pPr>
            <a:r>
              <a:t>//	Larger =</a:t>
            </a:r>
            <a:r>
              <a:rPr spc="120"/>
              <a:t> </a:t>
            </a:r>
            <a:r>
              <a:t>a[endSmaller+1..last–1]</a:t>
            </a:r>
          </a:p>
          <a:p>
            <a:pPr defTabSz="457200"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such that entries in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Smaller </a:t>
            </a:r>
            <a:r>
              <a:t>are </a:t>
            </a:r>
            <a:r>
              <a:rPr i="0"/>
              <a:t>&lt;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= pivotValue </a:t>
            </a:r>
            <a:r>
              <a:t>and entries in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Larger </a:t>
            </a:r>
            <a:r>
              <a:t>are </a:t>
            </a:r>
            <a:r>
              <a:rPr i="0"/>
              <a:t>&gt;=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pivotValue.</a:t>
            </a:r>
            <a:endParaRPr i="0"/>
          </a:p>
          <a:p>
            <a:pPr marR="2061845" defTabSz="457200">
              <a:defRPr sz="1800">
                <a:solidFill>
                  <a:schemeClr val="accent6"/>
                </a:solidFill>
              </a:defRPr>
            </a:pPr>
            <a:r>
              <a:t>// 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Initially, these subarrays are empty</a:t>
            </a:r>
            <a:r>
              <a:t>. </a:t>
            </a:r>
          </a:p>
          <a:p>
            <a:pPr marR="2061845" defTabSz="457200">
              <a:defRPr sz="1800"/>
            </a:pPr>
            <a:r>
              <a:t>indexFromLeft = first + 1 indexFromRight = last − 2</a:t>
            </a:r>
          </a:p>
          <a:p>
            <a:pPr marR="3337559" defTabSz="457200">
              <a:defRPr sz="1800" b="1"/>
            </a:pPr>
            <a:r>
              <a:rPr b="0"/>
              <a:t>done = </a:t>
            </a:r>
            <a:r>
              <a:t>false </a:t>
            </a:r>
          </a:p>
          <a:p>
            <a:pPr marR="3337559" defTabSz="457200">
              <a:defRPr sz="1800" b="1"/>
            </a:pPr>
            <a:r>
              <a:t>while </a:t>
            </a:r>
            <a:r>
              <a:rPr b="0"/>
              <a:t>(!done)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indent="457200" defTabSz="457200"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Starting at the beginning of the array, leave entries that are </a:t>
            </a:r>
            <a:r>
              <a:rPr i="0"/>
              <a:t>&lt;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 </a:t>
            </a:r>
            <a:r>
              <a:t>and</a:t>
            </a:r>
          </a:p>
          <a:p>
            <a:pPr lvl="2" indent="457200" defTabSz="457200"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locate the first entry that is </a:t>
            </a:r>
            <a:r>
              <a:rPr i="0"/>
              <a:t>&gt;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= pivotValue. </a:t>
            </a:r>
            <a:r>
              <a:t>You will find one, since the last</a:t>
            </a:r>
          </a:p>
          <a:p>
            <a:pPr lvl="2" indent="457200" defTabSz="457200">
              <a:defRPr sz="1800">
                <a:solidFill>
                  <a:schemeClr val="accent6"/>
                </a:solidFill>
              </a:defRPr>
            </a:pPr>
            <a:r>
              <a:t>//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entry is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&gt;= </a:t>
            </a:r>
            <a:r>
              <a:t>pivotValue.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627504" lvl="2" indent="457200" defTabSz="457200">
              <a:defRPr sz="1800"/>
            </a:pPr>
            <a:r>
              <a:rPr b="1"/>
              <a:t>while</a:t>
            </a:r>
            <a:r>
              <a:rPr b="1" spc="390"/>
              <a:t> </a:t>
            </a:r>
            <a:r>
              <a:t>(a[indexFromLeft]</a:t>
            </a:r>
            <a:r>
              <a:rPr spc="390"/>
              <a:t> </a:t>
            </a:r>
            <a:r>
              <a:t>&lt;</a:t>
            </a:r>
            <a:r>
              <a:rPr spc="390"/>
              <a:t> </a:t>
            </a:r>
            <a:r>
              <a:t>pivotValue) </a:t>
            </a:r>
          </a:p>
          <a:p>
            <a:pPr marR="1627504" lvl="3" indent="685800" defTabSz="457200">
              <a:defRPr sz="1800"/>
            </a:pPr>
            <a:r>
              <a:t>indexFromLeft++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Starting at the end of the array, leave entries that are &gt;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 </a:t>
            </a:r>
            <a:r>
              <a:t>and</a:t>
            </a:r>
          </a:p>
          <a:p>
            <a:pPr lvl="2" indent="457200" defTabSz="457200"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locate the first entry that is &lt;</a:t>
            </a:r>
            <a:r>
              <a:rPr i="0"/>
              <a:t>=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pivotValue. </a:t>
            </a:r>
            <a:r>
              <a:t>You will find one, since the first</a:t>
            </a:r>
          </a:p>
          <a:p>
            <a:pPr lvl="2" indent="457200" defTabSz="457200"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entry is &lt;</a:t>
            </a:r>
            <a:r>
              <a:rPr i="0"/>
              <a:t>=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</a:t>
            </a:r>
            <a:r>
              <a:rPr i="0"/>
              <a:t>.</a:t>
            </a:r>
          </a:p>
          <a:p>
            <a:pPr marR="2402204" lvl="2" indent="457200" defTabSz="457200">
              <a:defRPr sz="1800"/>
            </a:pPr>
            <a:r>
              <a:rPr b="1"/>
              <a:t>while</a:t>
            </a:r>
            <a:r>
              <a:rPr b="1" spc="390"/>
              <a:t> </a:t>
            </a:r>
            <a:r>
              <a:t>(a[indexFromRight]</a:t>
            </a:r>
            <a:r>
              <a:rPr spc="390"/>
              <a:t> </a:t>
            </a:r>
            <a:r>
              <a:t>&gt;</a:t>
            </a:r>
            <a:r>
              <a:rPr spc="390"/>
              <a:t> </a:t>
            </a:r>
            <a:r>
              <a:t>pivotValue) </a:t>
            </a:r>
          </a:p>
          <a:p>
            <a:pPr marR="2402204" lvl="3" indent="685800" defTabSz="457200">
              <a:defRPr sz="1800"/>
            </a:pPr>
            <a:r>
              <a:t>indexFromRight−−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249435" y="-101601"/>
            <a:ext cx="8513565" cy="8078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Quick Sort Partitioning (Part 3)</a:t>
            </a:r>
          </a:p>
        </p:txBody>
      </p:sp>
      <p:sp>
        <p:nvSpPr>
          <p:cNvPr id="139" name="Adjusting the Partition Algorithm"/>
          <p:cNvSpPr txBox="1">
            <a:spLocks noGrp="1"/>
          </p:cNvSpPr>
          <p:nvPr>
            <p:ph type="body" sz="quarter" idx="1"/>
          </p:nvPr>
        </p:nvSpPr>
        <p:spPr>
          <a:xfrm>
            <a:off x="457200" y="5909827"/>
            <a:ext cx="8229600" cy="5021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75487">
              <a:defRPr sz="2288"/>
            </a:lvl1pPr>
          </a:lstStyle>
          <a:p>
            <a:r>
              <a:t>Adjusting the Partition Algorithm</a:t>
            </a:r>
          </a:p>
        </p:txBody>
      </p:sp>
      <p:sp>
        <p:nvSpPr>
          <p:cNvPr id="140" name="// Assertion: a[indexFromLeft] &gt;= pivotValue and…"/>
          <p:cNvSpPr txBox="1"/>
          <p:nvPr/>
        </p:nvSpPr>
        <p:spPr>
          <a:xfrm>
            <a:off x="787400" y="806494"/>
            <a:ext cx="6235274" cy="539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00"/>
              </a:spcBef>
              <a:defRPr sz="1800"/>
            </a:pPr>
            <a:r>
              <a:t>/</a:t>
            </a:r>
            <a:r>
              <a:rPr>
                <a:solidFill>
                  <a:schemeClr val="accent6"/>
                </a:solidFill>
              </a:rPr>
              <a:t>/ </a:t>
            </a:r>
            <a:r>
              <a:rPr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Assertion: </a:t>
            </a:r>
            <a:r>
              <a:rPr>
                <a:solidFill>
                  <a:schemeClr val="accent6"/>
                </a:solidFill>
              </a:rPr>
              <a:t>a[indexFromLeft] &gt;= pivotValue </a:t>
            </a:r>
            <a:r>
              <a:rPr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</a:p>
          <a:p>
            <a:pPr defTabSz="457200">
              <a:spcBef>
                <a:spcPts val="100"/>
              </a:spcBef>
              <a:tabLst>
                <a:tab pos="2705100" algn="l"/>
              </a:tabLst>
              <a:defRPr sz="1800">
                <a:solidFill>
                  <a:schemeClr val="accent6"/>
                </a:solidFill>
              </a:defRPr>
            </a:pPr>
            <a:r>
              <a:t>//	a[indexFromRight]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t>=</a:t>
            </a:r>
            <a:r>
              <a:rPr spc="187"/>
              <a:t> </a:t>
            </a:r>
            <a:r>
              <a:t>pivotValue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800"/>
            </a:pPr>
            <a:r>
              <a:rPr b="1"/>
              <a:t>if </a:t>
            </a:r>
            <a:r>
              <a:t>(indexFromLeft &lt; indexFromRight)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marR="1298575" lvl="1" indent="228600" defTabSz="457200">
              <a:spcBef>
                <a:spcPts val="100"/>
              </a:spcBef>
              <a:defRPr sz="18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Exchange </a:t>
            </a:r>
            <a:r>
              <a:t>a[indexFromLeft]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t>a[indexFromRight] </a:t>
            </a:r>
          </a:p>
          <a:p>
            <a:pPr marR="1298575" lvl="1" indent="228600" defTabSz="457200">
              <a:spcBef>
                <a:spcPts val="100"/>
              </a:spcBef>
              <a:defRPr sz="1800"/>
            </a:pPr>
            <a:r>
              <a:t>indexFromLeft++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100"/>
              </a:spcBef>
              <a:defRPr sz="1800"/>
            </a:pPr>
            <a:r>
              <a:t>indexFromRight−−</a:t>
            </a:r>
          </a:p>
          <a:p>
            <a:pPr defTabSz="457200">
              <a:spcBef>
                <a:spcPts val="1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100"/>
              </a:spcBef>
              <a:defRPr sz="1800" b="1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100"/>
              </a:spcBef>
              <a:defRPr sz="1800"/>
            </a:pPr>
            <a:r>
              <a:t>done = </a:t>
            </a:r>
            <a:r>
              <a:rPr b="1"/>
              <a:t>true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  // </a:t>
            </a:r>
            <a:r>
              <a:rPr i="1">
                <a:solidFill>
                  <a:schemeClr val="accent6"/>
                </a:solidFill>
              </a:rPr>
              <a:t>while (!done)</a:t>
            </a:r>
          </a:p>
          <a:p>
            <a:pPr defTabSz="457200">
              <a:spcBef>
                <a:spcPts val="1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Place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pivotValue </a:t>
            </a:r>
            <a:r>
              <a:t>between the subarrays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Smaller </a:t>
            </a:r>
            <a:r>
              <a:t>and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Larger</a:t>
            </a:r>
            <a:endParaRPr i="0"/>
          </a:p>
          <a:p>
            <a:pPr marR="1815464" defTabSz="457200">
              <a:spcBef>
                <a:spcPts val="100"/>
              </a:spcBef>
              <a:defRPr sz="18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Exchange </a:t>
            </a:r>
            <a:r>
              <a:t>a[pivotIndex]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and a</a:t>
            </a:r>
            <a:r>
              <a:t>[indexFromLeft] </a:t>
            </a:r>
          </a:p>
          <a:p>
            <a:pPr marR="1815464" defTabSz="457200">
              <a:spcBef>
                <a:spcPts val="100"/>
              </a:spcBef>
              <a:defRPr sz="1800"/>
            </a:pPr>
            <a:r>
              <a:t>pivotIndex = indexFromLeft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800">
                <a:solidFill>
                  <a:schemeClr val="accent6"/>
                </a:solidFill>
              </a:defRPr>
            </a:pPr>
            <a:r>
              <a:t>//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Assertion: </a:t>
            </a:r>
            <a:r>
              <a:t>Smaller = a[first..pivotIndex–1]</a:t>
            </a:r>
          </a:p>
          <a:p>
            <a:pPr defTabSz="457200">
              <a:spcBef>
                <a:spcPts val="100"/>
              </a:spcBef>
              <a:tabLst>
                <a:tab pos="1295400" algn="l"/>
              </a:tabLst>
              <a:defRPr sz="1800">
                <a:solidFill>
                  <a:schemeClr val="accent6"/>
                </a:solidFill>
              </a:defRPr>
            </a:pPr>
            <a:r>
              <a:t>//	pivotValue =</a:t>
            </a:r>
            <a:r>
              <a:rPr spc="15"/>
              <a:t> </a:t>
            </a:r>
            <a:r>
              <a:t>a[pivotIndex]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tabLst>
                <a:tab pos="1295400" algn="l"/>
              </a:tabLst>
              <a:defRPr sz="1800">
                <a:solidFill>
                  <a:schemeClr val="accent6"/>
                </a:solidFill>
              </a:defRPr>
            </a:pPr>
            <a:r>
              <a:t>//	Larger =</a:t>
            </a:r>
            <a:r>
              <a:rPr spc="-30"/>
              <a:t> </a:t>
            </a:r>
            <a:r>
              <a:t>a[pivotIndex+1..last]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800"/>
            </a:pPr>
            <a:r>
              <a:rPr b="1"/>
              <a:t>return </a:t>
            </a:r>
            <a:r>
              <a:t>pivotIndex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Quick Sort Method</a:t>
            </a:r>
          </a:p>
        </p:txBody>
      </p:sp>
      <p:sp>
        <p:nvSpPr>
          <p:cNvPr id="143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Implementation of the quick sort.</a:t>
            </a:r>
          </a:p>
        </p:txBody>
      </p:sp>
      <p:sp>
        <p:nvSpPr>
          <p:cNvPr id="144" name="public static &lt;T extends Comparable&lt;? super T&gt;&gt;…"/>
          <p:cNvSpPr txBox="1"/>
          <p:nvPr/>
        </p:nvSpPr>
        <p:spPr>
          <a:xfrm>
            <a:off x="637598" y="966161"/>
            <a:ext cx="7737238" cy="463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quickSort(T[] a,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(last - first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 &lt; MIN_SIZE)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insertionSort(a, first, last);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Create the partition: Smaller | Pivot | Larger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pivotIndex = partition(a, first, last);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Sort subarrays Smaller and Larger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quickSort(a, first, pivotIndex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quickSort(a, pivotIndex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last);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quickSort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4136"/>
            </a:lvl1pPr>
          </a:lstStyle>
          <a:p>
            <a:r>
              <a:t>Quick Sort in the Java Class Library</a:t>
            </a:r>
          </a:p>
        </p:txBody>
      </p:sp>
      <p:sp>
        <p:nvSpPr>
          <p:cNvPr id="14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Arrays</a:t>
            </a:r>
            <a:r>
              <a:t> in the package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java.util</a:t>
            </a:r>
            <a:r>
              <a:t> defines versions of a static method sort</a:t>
            </a:r>
          </a:p>
        </p:txBody>
      </p:sp>
      <p:sp>
        <p:nvSpPr>
          <p:cNvPr id="148" name="public static void sort(type[] a)…"/>
          <p:cNvSpPr txBox="1"/>
          <p:nvPr/>
        </p:nvSpPr>
        <p:spPr>
          <a:xfrm>
            <a:off x="258233" y="2716529"/>
            <a:ext cx="7737238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sort(</a:t>
            </a:r>
            <a:r>
              <a:rPr i="1"/>
              <a:t>type</a:t>
            </a:r>
            <a:r>
              <a:t>[] a)</a:t>
            </a: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sort(</a:t>
            </a:r>
            <a:r>
              <a:rPr i="1"/>
              <a:t>type</a:t>
            </a:r>
            <a:r>
              <a:t>[] a,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after)</a:t>
            </a: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Radix Sort</a:t>
            </a:r>
          </a:p>
        </p:txBody>
      </p:sp>
      <p:sp>
        <p:nvSpPr>
          <p:cNvPr id="151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Does not use comparison</a:t>
            </a:r>
          </a:p>
          <a:p>
            <a:r>
              <a:t>Treats array entries as if they were strings that have the same length.</a:t>
            </a:r>
          </a:p>
          <a:p>
            <a:pPr lvl="1"/>
            <a:r>
              <a:t>Group integers according to their rightmost character (digit) into “buckets”</a:t>
            </a:r>
          </a:p>
          <a:p>
            <a:pPr lvl="1"/>
            <a:r>
              <a:t>Repeat with next character (digit), etc.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Radix Sort (Part 1)</a:t>
            </a:r>
          </a:p>
        </p:txBody>
      </p:sp>
      <p:sp>
        <p:nvSpPr>
          <p:cNvPr id="154" name="FIGURE 16-9 The steps of a radix sor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FIGURE 16-9 The steps of a radix sort</a:t>
            </a:r>
          </a:p>
        </p:txBody>
      </p:sp>
      <p:pic>
        <p:nvPicPr>
          <p:cNvPr id="155" name="A diagram illustrates steps of radix sort in an array.&#10;&#10;Picture 2" descr="A diagram illustrates steps of radix sort in an array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85" y="919164"/>
            <a:ext cx="8299315" cy="2074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A diagram illustrates steps of radix sort in an array.&#10;&#10;Picture 2" descr="A diagram illustrates steps of radix sort in an array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343" y="3429000"/>
            <a:ext cx="8138919" cy="2081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Radix Sort (Part 2)</a:t>
            </a:r>
          </a:p>
        </p:txBody>
      </p:sp>
      <p:sp>
        <p:nvSpPr>
          <p:cNvPr id="159" name="FIGURE 16-9 The steps of a radix sort"/>
          <p:cNvSpPr txBox="1">
            <a:spLocks noGrp="1"/>
          </p:cNvSpPr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FIGURE 16-9 The steps of a radix sort</a:t>
            </a:r>
          </a:p>
        </p:txBody>
      </p:sp>
      <p:pic>
        <p:nvPicPr>
          <p:cNvPr id="160" name="A diagram illustrates steps of radix sort in an array.&#10;&#10;Picture 2" descr="A diagram illustrates steps of radix sort in an array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37" y="1439864"/>
            <a:ext cx="8241263" cy="2125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A diagram illustrates steps of radix sort in an array.&#10;&#10;Picture 2" descr="A diagram illustrates steps of radix sort in an array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737" y="4345259"/>
            <a:ext cx="8272360" cy="478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Algorithm Comparison</a:t>
            </a:r>
          </a:p>
        </p:txBody>
      </p:sp>
      <p:sp>
        <p:nvSpPr>
          <p:cNvPr id="164" name="FIGURE 16-10 The time efficiency of various sorting algorithms, expressed in Big Oh notati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448055">
              <a:defRPr sz="2156"/>
            </a:lvl1pPr>
          </a:lstStyle>
          <a:p>
            <a:r>
              <a:t>FIGURE 16-10 The time efficiency of various sorting algorithms, expressed in Big Oh notation</a:t>
            </a:r>
          </a:p>
        </p:txBody>
      </p:sp>
      <p:graphicFrame>
        <p:nvGraphicFramePr>
          <p:cNvPr id="165" name="Table"/>
          <p:cNvGraphicFramePr/>
          <p:nvPr/>
        </p:nvGraphicFramePr>
        <p:xfrm>
          <a:off x="762000" y="1209285"/>
          <a:ext cx="7162796" cy="417143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79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72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Best Case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Average Case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Worst Case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3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Radix Sort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53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Merge Sort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 </a:t>
                      </a:r>
                      <a:r>
                        <a:t>log</a:t>
                      </a:r>
                      <a:r>
                        <a:rPr i="1"/>
                        <a:t> 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 </a:t>
                      </a:r>
                      <a:r>
                        <a:t>log</a:t>
                      </a:r>
                      <a:r>
                        <a:rPr i="1"/>
                        <a:t> 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 </a:t>
                      </a:r>
                      <a:r>
                        <a:t>log</a:t>
                      </a:r>
                      <a:r>
                        <a:rPr i="1"/>
                        <a:t> 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53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Quick Sort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 </a:t>
                      </a:r>
                      <a:r>
                        <a:t>log</a:t>
                      </a:r>
                      <a:r>
                        <a:rPr i="1"/>
                        <a:t> 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 </a:t>
                      </a:r>
                      <a:r>
                        <a:t>log</a:t>
                      </a:r>
                      <a:r>
                        <a:rPr i="1"/>
                        <a:t> 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29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Shell Sort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1.5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1.5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29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Insertion Sort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53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Selection Sort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Merge Sort</a:t>
            </a:r>
          </a:p>
        </p:txBody>
      </p:sp>
      <p:sp>
        <p:nvSpPr>
          <p:cNvPr id="54" name="FIGURE 16-1 Merging two sorted arrays into one sorted array"/>
          <p:cNvSpPr txBox="1">
            <a:spLocks noGrp="1"/>
          </p:cNvSpPr>
          <p:nvPr>
            <p:ph type="body" sz="quarter" idx="1"/>
          </p:nvPr>
        </p:nvSpPr>
        <p:spPr>
          <a:xfrm>
            <a:off x="457200" y="5722122"/>
            <a:ext cx="8229600" cy="689894"/>
          </a:xfrm>
          <a:prstGeom prst="rect">
            <a:avLst/>
          </a:prstGeom>
        </p:spPr>
        <p:txBody>
          <a:bodyPr/>
          <a:lstStyle>
            <a:lvl1pPr defTabSz="484631">
              <a:defRPr sz="2332"/>
            </a:lvl1pPr>
          </a:lstStyle>
          <a:p>
            <a:r>
              <a:t>FIGURE 16-1 Merging two sorted arrays into one sorted array</a:t>
            </a:r>
          </a:p>
        </p:txBody>
      </p:sp>
      <p:pic>
        <p:nvPicPr>
          <p:cNvPr id="55" name="A diagram illustrates 3 arrays, first array and secondary array and new merged array.&#10;&#10;Picture 1" descr="A diagram illustrates 3 arrays, first array and secondary array and new merged array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9010" y="807814"/>
            <a:ext cx="6165179" cy="5129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312"/>
            </a:lvl1pPr>
          </a:lstStyle>
          <a:p>
            <a:r>
              <a:t>Comparing Function Growth Rates</a:t>
            </a:r>
          </a:p>
        </p:txBody>
      </p:sp>
      <p:sp>
        <p:nvSpPr>
          <p:cNvPr id="168" name="FIGURE 16-11 A comparison of growth-rate functions as n increas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448055">
              <a:defRPr sz="2156"/>
            </a:lvl1pPr>
          </a:lstStyle>
          <a:p>
            <a:r>
              <a:t>FIGURE 16-11 A comparison of growth-rate functions as n increases</a:t>
            </a:r>
          </a:p>
        </p:txBody>
      </p:sp>
      <p:graphicFrame>
        <p:nvGraphicFramePr>
          <p:cNvPr id="169" name="Table"/>
          <p:cNvGraphicFramePr/>
          <p:nvPr/>
        </p:nvGraphicFramePr>
        <p:xfrm>
          <a:off x="315217" y="1885232"/>
          <a:ext cx="8513561" cy="371896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4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4999">
                <a:tc>
                  <a:txBody>
                    <a:bodyPr/>
                    <a:lstStyle/>
                    <a:p>
                      <a:pPr algn="ctr">
                        <a:defRPr sz="2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999"/>
                        <a:t>2</a:t>
                      </a:r>
                    </a:p>
                  </a:txBody>
                  <a:tcPr marL="0" marR="0" marT="0" marB="0" anchor="b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999"/>
                        <a:t>3</a:t>
                      </a:r>
                    </a:p>
                  </a:txBody>
                  <a:tcPr marL="0" marR="0" marT="0" marB="0" anchor="b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999"/>
                        <a:t>4</a:t>
                      </a:r>
                    </a:p>
                  </a:txBody>
                  <a:tcPr marL="0" marR="0" marT="0" marB="0" anchor="b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999"/>
                        <a:t>5</a:t>
                      </a:r>
                    </a:p>
                  </a:txBody>
                  <a:tcPr marL="0" marR="0" marT="0" marB="0" anchor="b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999"/>
                        <a:t>6</a:t>
                      </a:r>
                    </a:p>
                  </a:txBody>
                  <a:tcPr marL="0" marR="0" marT="0" marB="0" anchor="b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9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10,000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100,000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1,000,000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992">
                <a:tc>
                  <a:txBody>
                    <a:bodyPr/>
                    <a:lstStyle/>
                    <a:p>
                      <a:pPr algn="ctr">
                        <a:defRPr sz="21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i="1"/>
                        <a:t>n </a:t>
                      </a:r>
                      <a:r>
                        <a:t>log </a:t>
                      </a:r>
                      <a:r>
                        <a:rPr i="1"/>
                        <a:t>n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664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9,966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132,877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1,660,964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19,931,569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992">
                <a:tc>
                  <a:txBody>
                    <a:bodyPr/>
                    <a:lstStyle/>
                    <a:p>
                      <a:pPr algn="ctr">
                        <a:defRPr sz="21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</a:t>
                      </a:r>
                      <a:r>
                        <a:rPr i="0" baseline="31999"/>
                        <a:t>1.5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31,623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1,000,000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319,622,777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992">
                <a:tc>
                  <a:txBody>
                    <a:bodyPr/>
                    <a:lstStyle/>
                    <a:p>
                      <a:pPr algn="ctr">
                        <a:defRPr sz="21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</a:t>
                      </a:r>
                      <a:r>
                        <a:rPr i="0" baseline="31999"/>
                        <a:t>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10,000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1,000,000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1,010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1,012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chemeClr val="accent1">
                          <a:lumOff val="-5882"/>
                        </a:schemeClr>
                      </a:solidFill>
                    </a:lnL>
                    <a:lnR w="6350">
                      <a:solidFill>
                        <a:schemeClr val="accent1">
                          <a:lumOff val="-5882"/>
                        </a:schemeClr>
                      </a:solidFill>
                    </a:lnR>
                    <a:lnT w="6350">
                      <a:solidFill>
                        <a:schemeClr val="accent1">
                          <a:lumOff val="-5882"/>
                        </a:schemeClr>
                      </a:solidFill>
                    </a:lnT>
                    <a:lnB w="635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</a:t>
            </a:r>
          </a:p>
        </p:txBody>
      </p:sp>
      <p:sp>
        <p:nvSpPr>
          <p:cNvPr id="172" name="Subtitle 2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16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Marge Sort</a:t>
            </a:r>
          </a:p>
        </p:txBody>
      </p:sp>
      <p:sp>
        <p:nvSpPr>
          <p:cNvPr id="58" name="FIGURE 16-2 The major steps in a merge sor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58368">
              <a:defRPr sz="3168"/>
            </a:lvl1pPr>
          </a:lstStyle>
          <a:p>
            <a:r>
              <a:t>FIGURE 16-2 The major steps in a merge sort</a:t>
            </a:r>
          </a:p>
        </p:txBody>
      </p:sp>
      <p:pic>
        <p:nvPicPr>
          <p:cNvPr id="59" name="A diagram illustrates an array of 8 elements which explains steps in merge sort.&#10;&#10;Picture 2" descr="A diagram illustrates an array of 8 elements which explains steps in merge sort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" y="1562154"/>
            <a:ext cx="8458201" cy="3733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Recursive Merge Sort</a:t>
            </a:r>
          </a:p>
        </p:txBody>
      </p:sp>
      <p:sp>
        <p:nvSpPr>
          <p:cNvPr id="62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Recursive algorithm for merge sort.</a:t>
            </a:r>
          </a:p>
        </p:txBody>
      </p:sp>
      <p:sp>
        <p:nvSpPr>
          <p:cNvPr id="63" name="Algorithm  mergeSort(a,  tempArray,  first, last)…"/>
          <p:cNvSpPr txBox="1"/>
          <p:nvPr/>
        </p:nvSpPr>
        <p:spPr>
          <a:xfrm>
            <a:off x="249435" y="1718183"/>
            <a:ext cx="8536950" cy="320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sz="1800"/>
            </a:pPr>
            <a:r>
              <a:rPr b="1" i="1" dirty="0">
                <a:latin typeface="Times"/>
                <a:ea typeface="Times"/>
                <a:cs typeface="Times"/>
                <a:sym typeface="Times"/>
              </a:rPr>
              <a:t>Algorithm  </a:t>
            </a:r>
            <a:r>
              <a:rPr dirty="0" err="1"/>
              <a:t>mergeSort</a:t>
            </a:r>
            <a:r>
              <a:rPr dirty="0"/>
              <a:t>(a,  </a:t>
            </a:r>
            <a:r>
              <a:rPr dirty="0" err="1"/>
              <a:t>tempArray</a:t>
            </a:r>
            <a:r>
              <a:rPr dirty="0"/>
              <a:t>,  </a:t>
            </a:r>
            <a:r>
              <a:rPr b="1" dirty="0"/>
              <a:t>first</a:t>
            </a:r>
            <a:r>
              <a:rPr dirty="0"/>
              <a:t>, last)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rPr dirty="0"/>
              <a:t>Sorts the array entries 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a[</a:t>
            </a:r>
            <a:r>
              <a:rPr i="0" dirty="0" err="1">
                <a:latin typeface="+mj-lt"/>
                <a:ea typeface="+mj-ea"/>
                <a:cs typeface="+mj-cs"/>
                <a:sym typeface="Arial"/>
              </a:rPr>
              <a:t>first..last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] </a:t>
            </a:r>
            <a:r>
              <a:rPr dirty="0"/>
              <a:t>recursively.</a:t>
            </a:r>
          </a:p>
          <a:p>
            <a:pPr defTabSz="457200">
              <a:spcBef>
                <a:spcPts val="600"/>
              </a:spcBef>
              <a:defRPr sz="1800"/>
            </a:pPr>
            <a:r>
              <a:rPr dirty="0"/>
              <a:t>if (first &lt; last)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{</a:t>
            </a:r>
          </a:p>
          <a:p>
            <a:pPr marR="2146300" lvl="2" indent="457200" defTabSz="457200">
              <a:spcBef>
                <a:spcPts val="600"/>
              </a:spcBef>
              <a:defRPr sz="1800"/>
            </a:pPr>
            <a:r>
              <a:rPr dirty="0"/>
              <a:t>mid</a:t>
            </a:r>
            <a:r>
              <a:rPr spc="-127" dirty="0"/>
              <a:t> </a:t>
            </a:r>
            <a:r>
              <a:rPr dirty="0"/>
              <a:t>=</a:t>
            </a:r>
            <a:r>
              <a:rPr spc="-172" dirty="0"/>
              <a:t>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approximate</a:t>
            </a:r>
            <a:r>
              <a:rPr i="1" spc="-28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midpoint</a:t>
            </a:r>
            <a:r>
              <a:rPr i="1" spc="-28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between</a:t>
            </a:r>
            <a:r>
              <a:rPr i="1" spc="-292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/>
              <a:t>first</a:t>
            </a:r>
            <a:r>
              <a:rPr spc="-464" dirty="0"/>
              <a:t>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i="1" spc="-28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/>
              <a:t>last </a:t>
            </a:r>
            <a:endParaRPr lang="en-US" dirty="0"/>
          </a:p>
          <a:p>
            <a:pPr marR="2146300" lvl="2" indent="457200" defTabSz="457200">
              <a:spcBef>
                <a:spcPts val="600"/>
              </a:spcBef>
              <a:defRPr sz="1800"/>
            </a:pPr>
            <a:r>
              <a:rPr dirty="0" err="1"/>
              <a:t>mergeSort</a:t>
            </a:r>
            <a:r>
              <a:rPr dirty="0"/>
              <a:t>(a, </a:t>
            </a:r>
            <a:r>
              <a:rPr dirty="0" err="1"/>
              <a:t>tempArray</a:t>
            </a:r>
            <a:r>
              <a:rPr dirty="0"/>
              <a:t>,  first,  mid) </a:t>
            </a:r>
            <a:endParaRPr lang="en-US" dirty="0"/>
          </a:p>
          <a:p>
            <a:pPr marR="2146300" lvl="2" indent="457200" defTabSz="457200">
              <a:spcBef>
                <a:spcPts val="600"/>
              </a:spcBef>
              <a:defRPr sz="1800"/>
            </a:pPr>
            <a:r>
              <a:rPr dirty="0" err="1"/>
              <a:t>mergeSort</a:t>
            </a:r>
            <a:r>
              <a:rPr dirty="0"/>
              <a:t>(a, </a:t>
            </a:r>
            <a:r>
              <a:rPr dirty="0" err="1"/>
              <a:t>tempArray</a:t>
            </a:r>
            <a:r>
              <a:rPr dirty="0"/>
              <a:t>, mid + 1,</a:t>
            </a:r>
            <a:r>
              <a:rPr spc="172" dirty="0"/>
              <a:t> </a:t>
            </a:r>
            <a:r>
              <a:rPr dirty="0"/>
              <a:t>last)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Merge the sorted halves 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a[</a:t>
            </a:r>
            <a:r>
              <a:rPr i="0" dirty="0" err="1">
                <a:latin typeface="+mj-lt"/>
                <a:ea typeface="+mj-ea"/>
                <a:cs typeface="+mj-cs"/>
                <a:sym typeface="Arial"/>
              </a:rPr>
              <a:t>first..mid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] </a:t>
            </a:r>
            <a:r>
              <a:rPr dirty="0"/>
              <a:t>and 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a[mid + 1..last] </a:t>
            </a:r>
            <a:r>
              <a:rPr dirty="0"/>
              <a:t>using the array </a:t>
            </a:r>
            <a:r>
              <a:rPr i="0" dirty="0" err="1">
                <a:latin typeface="+mj-lt"/>
                <a:ea typeface="+mj-ea"/>
                <a:cs typeface="+mj-cs"/>
                <a:sym typeface="Arial"/>
              </a:rPr>
              <a:t>tempArray</a:t>
            </a:r>
            <a:endParaRPr i="0" dirty="0"/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Recursive Merge Sort</a:t>
            </a:r>
          </a:p>
        </p:txBody>
      </p:sp>
      <p:sp>
        <p:nvSpPr>
          <p:cNvPr id="66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9011"/>
            <a:ext cx="8229600" cy="4530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defTabSz="640079">
              <a:defRPr sz="2520"/>
            </a:lvl1pPr>
          </a:lstStyle>
          <a:p>
            <a:r>
              <a:rPr dirty="0"/>
              <a:t>Pseudocode which describes the merge step.</a:t>
            </a:r>
          </a:p>
        </p:txBody>
      </p:sp>
      <p:sp>
        <p:nvSpPr>
          <p:cNvPr id="67" name="Algorithm merge(a, tempArray, first, mid, last)…"/>
          <p:cNvSpPr txBox="1"/>
          <p:nvPr/>
        </p:nvSpPr>
        <p:spPr>
          <a:xfrm>
            <a:off x="571500" y="634295"/>
            <a:ext cx="6507494" cy="5179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00"/>
              </a:spcBef>
              <a:defRPr sz="1600"/>
            </a:pPr>
            <a:r>
              <a:rPr b="1" i="1" dirty="0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rPr dirty="0"/>
              <a:t>merge(a, </a:t>
            </a:r>
            <a:r>
              <a:rPr dirty="0" err="1"/>
              <a:t>tempArray</a:t>
            </a:r>
            <a:r>
              <a:rPr dirty="0"/>
              <a:t>, </a:t>
            </a:r>
            <a:r>
              <a:rPr b="1" dirty="0"/>
              <a:t>first, mid, last)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rPr dirty="0"/>
              <a:t>Merges the adjacent subarrays 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a[</a:t>
            </a:r>
            <a:r>
              <a:rPr i="0" dirty="0" err="1">
                <a:latin typeface="+mj-lt"/>
                <a:ea typeface="+mj-ea"/>
                <a:cs typeface="+mj-cs"/>
                <a:sym typeface="Arial"/>
              </a:rPr>
              <a:t>first..mid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] </a:t>
            </a:r>
            <a:r>
              <a:rPr dirty="0"/>
              <a:t>and 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a[mid + 1..last].</a:t>
            </a:r>
            <a:endParaRPr i="0" dirty="0"/>
          </a:p>
          <a:p>
            <a:pPr marR="3648075" defTabSz="457200">
              <a:spcBef>
                <a:spcPts val="100"/>
              </a:spcBef>
              <a:defRPr sz="1600"/>
            </a:pPr>
            <a:r>
              <a:rPr dirty="0"/>
              <a:t>beginHalf1 = first endHalf1 = mid beginHalf2 = mid + 1</a:t>
            </a:r>
            <a:r>
              <a:rPr spc="346" dirty="0"/>
              <a:t> </a:t>
            </a:r>
            <a:r>
              <a:rPr dirty="0"/>
              <a:t>endHalf2 = last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>
                <a:latin typeface="+mj-lt"/>
                <a:ea typeface="+mj-ea"/>
                <a:cs typeface="+mj-cs"/>
                <a:sym typeface="Arial"/>
              </a:rPr>
              <a:t>//</a:t>
            </a:r>
            <a:r>
              <a:rPr i="0" spc="-353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dirty="0"/>
              <a:t>While both subarrays are not </a:t>
            </a:r>
            <a:r>
              <a:rPr spc="-20" dirty="0"/>
              <a:t>empty, </a:t>
            </a:r>
            <a:r>
              <a:rPr dirty="0"/>
              <a:t>compare an entry in one subarray with</a:t>
            </a:r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rPr dirty="0"/>
              <a:t>an entry in the other; then copy the smaller item into the temporary array</a:t>
            </a:r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>
                <a:latin typeface="+mj-lt"/>
                <a:ea typeface="+mj-ea"/>
                <a:cs typeface="+mj-cs"/>
                <a:sym typeface="Arial"/>
              </a:rPr>
              <a:t>index = 0 //</a:t>
            </a:r>
            <a:r>
              <a:rPr i="0" spc="-473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dirty="0"/>
              <a:t>Next available location in </a:t>
            </a:r>
            <a:r>
              <a:rPr i="0" dirty="0" err="1">
                <a:latin typeface="+mj-lt"/>
                <a:ea typeface="+mj-ea"/>
                <a:cs typeface="+mj-cs"/>
                <a:sym typeface="Arial"/>
              </a:rPr>
              <a:t>tempArray</a:t>
            </a:r>
            <a:endParaRPr i="0" dirty="0"/>
          </a:p>
          <a:p>
            <a:pPr defTabSz="457200">
              <a:spcBef>
                <a:spcPts val="100"/>
              </a:spcBef>
              <a:defRPr sz="1600"/>
            </a:pPr>
            <a:r>
              <a:rPr dirty="0"/>
              <a:t>while ( (beginHalf1 &lt;= endHalf1)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dirty="0"/>
              <a:t>(beginHalf2 &lt;= endHalf2) 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{</a:t>
            </a:r>
          </a:p>
          <a:p>
            <a:pPr lvl="2" indent="457200" defTabSz="457200">
              <a:spcBef>
                <a:spcPts val="100"/>
              </a:spcBef>
              <a:defRPr sz="1600"/>
            </a:pPr>
            <a:r>
              <a:rPr dirty="0"/>
              <a:t>if (a[beginHalf1] &lt;= a[beginHalf2])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{</a:t>
            </a:r>
          </a:p>
          <a:p>
            <a:pPr marR="1627504" lvl="4" indent="914400" defTabSz="457200">
              <a:spcBef>
                <a:spcPts val="100"/>
              </a:spcBef>
              <a:defRPr sz="1600"/>
            </a:pPr>
            <a:r>
              <a:rPr dirty="0" err="1"/>
              <a:t>tempArray</a:t>
            </a:r>
            <a:r>
              <a:rPr dirty="0"/>
              <a:t>[index]</a:t>
            </a:r>
            <a:r>
              <a:rPr spc="346" dirty="0"/>
              <a:t> </a:t>
            </a:r>
            <a:r>
              <a:rPr dirty="0"/>
              <a:t>=</a:t>
            </a:r>
            <a:r>
              <a:rPr spc="346" dirty="0"/>
              <a:t> </a:t>
            </a:r>
            <a:r>
              <a:rPr dirty="0"/>
              <a:t>a[beginHalf1] beginHalf1++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}</a:t>
            </a:r>
          </a:p>
          <a:p>
            <a:pPr lvl="2" indent="457200" defTabSz="457200">
              <a:spcBef>
                <a:spcPts val="100"/>
              </a:spcBef>
              <a:defRPr sz="1600"/>
            </a:pPr>
            <a:r>
              <a:rPr dirty="0"/>
              <a:t>else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{</a:t>
            </a:r>
          </a:p>
          <a:p>
            <a:pPr marR="1627504" lvl="4" indent="914400" defTabSz="457200">
              <a:spcBef>
                <a:spcPts val="100"/>
              </a:spcBef>
              <a:defRPr sz="1600"/>
            </a:pPr>
            <a:r>
              <a:rPr dirty="0" err="1"/>
              <a:t>tempArray</a:t>
            </a:r>
            <a:r>
              <a:rPr dirty="0"/>
              <a:t>[index]</a:t>
            </a:r>
            <a:r>
              <a:rPr spc="346" dirty="0"/>
              <a:t> </a:t>
            </a:r>
            <a:r>
              <a:rPr dirty="0"/>
              <a:t>=</a:t>
            </a:r>
            <a:r>
              <a:rPr spc="346" dirty="0"/>
              <a:t> </a:t>
            </a:r>
            <a:r>
              <a:rPr dirty="0"/>
              <a:t>a[beginHalf2] beginHalf2++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}</a:t>
            </a:r>
          </a:p>
          <a:p>
            <a:pPr lvl="2" indent="457200" defTabSz="457200">
              <a:spcBef>
                <a:spcPts val="100"/>
              </a:spcBef>
              <a:defRPr sz="1600"/>
            </a:pPr>
            <a:r>
              <a:rPr dirty="0"/>
              <a:t>index++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}</a:t>
            </a:r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rPr dirty="0"/>
              <a:t>Assertion: One subarray has been completely copied to </a:t>
            </a:r>
            <a:r>
              <a:rPr i="0" dirty="0" err="1">
                <a:latin typeface="+mj-lt"/>
                <a:ea typeface="+mj-ea"/>
                <a:cs typeface="+mj-cs"/>
                <a:sym typeface="Arial"/>
              </a:rPr>
              <a:t>tempArray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.</a:t>
            </a:r>
            <a:endParaRPr i="0" dirty="0"/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Copy remaining entries from other subarray to </a:t>
            </a:r>
            <a:r>
              <a:rPr i="0" dirty="0" err="1">
                <a:latin typeface="+mj-lt"/>
                <a:ea typeface="+mj-ea"/>
                <a:cs typeface="+mj-cs"/>
                <a:sym typeface="Arial"/>
              </a:rPr>
              <a:t>tempArray</a:t>
            </a:r>
            <a:endParaRPr i="0" dirty="0"/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Copy entries from </a:t>
            </a:r>
            <a:r>
              <a:rPr i="0" dirty="0" err="1">
                <a:latin typeface="+mj-lt"/>
                <a:ea typeface="+mj-ea"/>
                <a:cs typeface="+mj-cs"/>
                <a:sym typeface="Arial"/>
              </a:rPr>
              <a:t>tempArray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dirty="0"/>
              <a:t>to array </a:t>
            </a:r>
            <a:r>
              <a:rPr i="0" dirty="0">
                <a:latin typeface="+mj-lt"/>
                <a:ea typeface="+mj-ea"/>
                <a:cs typeface="+mj-cs"/>
                <a:sym typeface="Arial"/>
              </a:rPr>
              <a:t>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Merge Sort</a:t>
            </a:r>
          </a:p>
        </p:txBody>
      </p:sp>
      <p:sp>
        <p:nvSpPr>
          <p:cNvPr id="70" name="FIGURE 16-3 The effect of the recursive calls and the merges during a merge sor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448055">
              <a:defRPr sz="2156"/>
            </a:lvl1pPr>
          </a:lstStyle>
          <a:p>
            <a:r>
              <a:t>FIGURE 16-3 The effect of the recursive calls and the merges during a merge sort	</a:t>
            </a:r>
          </a:p>
        </p:txBody>
      </p:sp>
      <p:pic>
        <p:nvPicPr>
          <p:cNvPr id="71" name="A diagram illustrates an array during merge sort.&#10;&#10;Picture 2" descr="A diagram illustrates an array during merge sort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99" y="832122"/>
            <a:ext cx="7010401" cy="4772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Recursive Merge Sort</a:t>
            </a:r>
          </a:p>
        </p:txBody>
      </p:sp>
      <p:sp>
        <p:nvSpPr>
          <p:cNvPr id="74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13231">
              <a:defRPr sz="2807"/>
            </a:lvl1pPr>
          </a:lstStyle>
          <a:p>
            <a:r>
              <a:t>Be careful to allocate the temporary array only once.</a:t>
            </a:r>
          </a:p>
        </p:txBody>
      </p:sp>
      <p:sp>
        <p:nvSpPr>
          <p:cNvPr id="75" name="public static &lt;T extends Comparable&lt;? super T&gt;&gt;…"/>
          <p:cNvSpPr txBox="1"/>
          <p:nvPr/>
        </p:nvSpPr>
        <p:spPr>
          <a:xfrm>
            <a:off x="249435" y="2316480"/>
            <a:ext cx="8701961" cy="2205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spcBef>
                <a:spcPts val="200"/>
              </a:spcBef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spcBef>
                <a:spcPts val="200"/>
              </a:spcBef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						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mergeSort(T[] a,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</a:t>
            </a:r>
          </a:p>
          <a:p>
            <a:pPr defTabSz="344804">
              <a:spcBef>
                <a:spcPts val="200"/>
              </a:spcBef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spcBef>
                <a:spcPts val="200"/>
              </a:spcBef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t>// The cast is safe because the new array contains null entries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spcBef>
                <a:spcPts val="200"/>
              </a:spcBef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t>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spcBef>
                <a:spcPts val="200"/>
              </a:spcBef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t>T[] tempArray = (T[])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Comparable&lt;?&gt;[a.length]; </a:t>
            </a:r>
            <a:r>
              <a:rPr>
                <a:solidFill>
                  <a:srgbClr val="008400"/>
                </a:solidFill>
              </a:rPr>
              <a:t>// Unchecked cast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spcBef>
                <a:spcPts val="200"/>
              </a:spcBef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	</a:t>
            </a:r>
            <a:r>
              <a:t>mergeSort(a, tempArray, first, last);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spcBef>
                <a:spcPts val="200"/>
              </a:spcBef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mergeSort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Merge Sort</a:t>
            </a:r>
          </a:p>
        </p:txBody>
      </p:sp>
      <p:sp>
        <p:nvSpPr>
          <p:cNvPr id="78" name="FIGURE 16-4 A worst-case merge of two sorted array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57784">
              <a:defRPr sz="2684"/>
            </a:lvl1pPr>
          </a:lstStyle>
          <a:p>
            <a:r>
              <a:t>FIGURE 16-4 A worst-case merge of two sorted arrays</a:t>
            </a:r>
          </a:p>
        </p:txBody>
      </p:sp>
      <p:pic>
        <p:nvPicPr>
          <p:cNvPr id="79" name="A diagram displays a worst case merge of 2 sorted arrays.&#10;&#10;Picture 2" descr="A diagram displays a worst case merge of 2 sorted array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1740916"/>
            <a:ext cx="8370278" cy="248716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Efficiency is  O(n log n)"/>
          <p:cNvSpPr txBox="1"/>
          <p:nvPr/>
        </p:nvSpPr>
        <p:spPr>
          <a:xfrm>
            <a:off x="902971" y="4751891"/>
            <a:ext cx="4688643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Efficiency is  O(</a:t>
            </a:r>
            <a:r>
              <a:rPr i="1"/>
              <a:t>n</a:t>
            </a:r>
            <a:r>
              <a:t> log </a:t>
            </a:r>
            <a:r>
              <a:rPr i="1"/>
              <a:t>n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1427</Words>
  <Application>Microsoft Macintosh PowerPoint</Application>
  <PresentationFormat>On-screen Show (4:3)</PresentationFormat>
  <Paragraphs>268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Courier New</vt:lpstr>
      <vt:lpstr>Helvetica</vt:lpstr>
      <vt:lpstr>Menlo</vt:lpstr>
      <vt:lpstr>Times</vt:lpstr>
      <vt:lpstr>Times New Roman</vt:lpstr>
      <vt:lpstr>Verdana</vt:lpstr>
      <vt:lpstr>508 Lecture</vt:lpstr>
      <vt:lpstr>Data Structures and Abstractions with Java™</vt:lpstr>
      <vt:lpstr>Merge Sort</vt:lpstr>
      <vt:lpstr>Merge Sort</vt:lpstr>
      <vt:lpstr>Marge Sort</vt:lpstr>
      <vt:lpstr>Recursive Merge Sort</vt:lpstr>
      <vt:lpstr>Recursive Merge Sort</vt:lpstr>
      <vt:lpstr>Merge Sort</vt:lpstr>
      <vt:lpstr>Recursive Merge Sort</vt:lpstr>
      <vt:lpstr>Merge Sort</vt:lpstr>
      <vt:lpstr>Iterative Merge Sort</vt:lpstr>
      <vt:lpstr>Iterative Merge Sort</vt:lpstr>
      <vt:lpstr>Merge Sort in the Java Class Library</vt:lpstr>
      <vt:lpstr>Quick Sort</vt:lpstr>
      <vt:lpstr>Quick Sort</vt:lpstr>
      <vt:lpstr>Quick Sort</vt:lpstr>
      <vt:lpstr>Quick Sort</vt:lpstr>
      <vt:lpstr>Quick Sort Partitioning (Part 1)</vt:lpstr>
      <vt:lpstr>Quick Sort Partitioning (Part 2)</vt:lpstr>
      <vt:lpstr>Quick Sort Partitioning</vt:lpstr>
      <vt:lpstr>Quick Sort Partitioning</vt:lpstr>
      <vt:lpstr>Quick Sort Partitioning (Part 1)</vt:lpstr>
      <vt:lpstr>Quick Sort Partitioning (Part 2)</vt:lpstr>
      <vt:lpstr>Quick Sort Partitioning (Part 3)</vt:lpstr>
      <vt:lpstr>The Quick Sort Method</vt:lpstr>
      <vt:lpstr>Quick Sort in the Java Class Library</vt:lpstr>
      <vt:lpstr>Radix Sort</vt:lpstr>
      <vt:lpstr>Radix Sort (Part 1)</vt:lpstr>
      <vt:lpstr>Radix Sort (Part 2)</vt:lpstr>
      <vt:lpstr>Algorithm Comparison</vt:lpstr>
      <vt:lpstr>Comparing Function Growth Rates</vt:lpstr>
      <vt:lpstr>End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Abstractions with Java™</dc:title>
  <cp:lastModifiedBy>Henry, Timothy</cp:lastModifiedBy>
  <cp:revision>2</cp:revision>
  <dcterms:modified xsi:type="dcterms:W3CDTF">2018-04-15T13:48:28Z</dcterms:modified>
</cp:coreProperties>
</file>