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 b="def" i="def"/>
      <a:tcStyle>
        <a:tcBdr/>
        <a:fill>
          <a:solidFill>
            <a:srgbClr val="E7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 b="def" i="def"/>
      <a:tcStyle>
        <a:tcBdr/>
        <a:fill>
          <a:solidFill>
            <a:srgbClr val="F6EB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Arial"/>
      </a:defRPr>
    </a:lvl1pPr>
    <a:lvl2pPr indent="228600" defTabSz="457200" latinLnBrk="0">
      <a:defRPr sz="1200">
        <a:latin typeface="+mj-lt"/>
        <a:ea typeface="+mj-ea"/>
        <a:cs typeface="+mj-cs"/>
        <a:sym typeface="Arial"/>
      </a:defRPr>
    </a:lvl2pPr>
    <a:lvl3pPr indent="457200" defTabSz="457200" latinLnBrk="0">
      <a:defRPr sz="1200">
        <a:latin typeface="+mj-lt"/>
        <a:ea typeface="+mj-ea"/>
        <a:cs typeface="+mj-cs"/>
        <a:sym typeface="Arial"/>
      </a:defRPr>
    </a:lvl3pPr>
    <a:lvl4pPr indent="685800" defTabSz="457200" latinLnBrk="0">
      <a:defRPr sz="1200">
        <a:latin typeface="+mj-lt"/>
        <a:ea typeface="+mj-ea"/>
        <a:cs typeface="+mj-cs"/>
        <a:sym typeface="Arial"/>
      </a:defRPr>
    </a:lvl4pPr>
    <a:lvl5pPr indent="914400" defTabSz="457200" latinLnBrk="0">
      <a:defRPr sz="1200">
        <a:latin typeface="+mj-lt"/>
        <a:ea typeface="+mj-ea"/>
        <a:cs typeface="+mj-cs"/>
        <a:sym typeface="Arial"/>
      </a:defRPr>
    </a:lvl5pPr>
    <a:lvl6pPr indent="1143000" defTabSz="457200" latinLnBrk="0">
      <a:defRPr sz="1200">
        <a:latin typeface="+mj-lt"/>
        <a:ea typeface="+mj-ea"/>
        <a:cs typeface="+mj-cs"/>
        <a:sym typeface="Arial"/>
      </a:defRPr>
    </a:lvl6pPr>
    <a:lvl7pPr indent="1371600" defTabSz="457200" latinLnBrk="0">
      <a:defRPr sz="1200">
        <a:latin typeface="+mj-lt"/>
        <a:ea typeface="+mj-ea"/>
        <a:cs typeface="+mj-cs"/>
        <a:sym typeface="Arial"/>
      </a:defRPr>
    </a:lvl7pPr>
    <a:lvl8pPr indent="1600200" defTabSz="457200" latinLnBrk="0">
      <a:defRPr sz="1200">
        <a:latin typeface="+mj-lt"/>
        <a:ea typeface="+mj-ea"/>
        <a:cs typeface="+mj-cs"/>
        <a:sym typeface="Arial"/>
      </a:defRPr>
    </a:lvl8pPr>
    <a:lvl9pPr indent="1828800" defTabSz="4572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" name="Title Text"/>
          <p:cNvSpPr txBox="1"/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xfrm>
            <a:off x="249435" y="-1"/>
            <a:ext cx="8513565" cy="80781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457200" y="5831015"/>
            <a:ext cx="8229600" cy="581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58233" y="0"/>
            <a:ext cx="8513234" cy="8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pic>
        <p:nvPicPr>
          <p:cNvPr id="3" name="Shape 15" descr="Shap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Copyright © 2019, 2015, 2012 Pearson Education, Inc. All Rights Reserved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00049" y="913012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defTabSz="713231">
              <a:defRPr sz="3432"/>
            </a:pPr>
            <a:r>
              <a:t>Data Structures and Abstractions with Java</a:t>
            </a:r>
            <a:r>
              <a:rPr baseline="30018"/>
              <a:t>™</a:t>
            </a:r>
          </a:p>
        </p:txBody>
      </p:sp>
      <p:sp>
        <p:nvSpPr>
          <p:cNvPr id="44" name="Shape 19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713399" y="1421040"/>
            <a:ext cx="3657601" cy="452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defTabSz="685800">
              <a:defRPr b="1" sz="33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Java Interlude 6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713399" y="2961482"/>
            <a:ext cx="4124641" cy="1322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defTabSz="813816">
              <a:defRPr b="1" sz="3916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Mutable and</a:t>
            </a:r>
          </a:p>
          <a:p>
            <a:pPr defTabSz="813816">
              <a:defRPr b="1" sz="3916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Immutable Objects</a:t>
            </a:r>
          </a:p>
        </p:txBody>
      </p:sp>
      <p:pic>
        <p:nvPicPr>
          <p:cNvPr id="4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421040"/>
            <a:ext cx="4124641" cy="47765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Mutable Objects</a:t>
            </a:r>
          </a:p>
        </p:txBody>
      </p:sp>
      <p:sp>
        <p:nvSpPr>
          <p:cNvPr id="50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Consider classes studied that have private data fields and public methods that either look at or change these fields</a:t>
            </a:r>
          </a:p>
          <a:p>
            <a:pPr lvl="1"/>
            <a:r>
              <a:t>Such methods called accessor methods and mutator methods</a:t>
            </a:r>
          </a:p>
          <a:p>
            <a:pPr/>
            <a:r>
              <a:t>An object that belongs to a class that has public mutator methods said to be mutable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Mutable Objects</a:t>
            </a:r>
          </a:p>
        </p:txBody>
      </p:sp>
      <p:sp>
        <p:nvSpPr>
          <p:cNvPr id="53" name="FIGURE J6-1 An object and its reference variable chri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48640">
              <a:defRPr sz="2640"/>
            </a:lvl1pPr>
          </a:lstStyle>
          <a:p>
            <a:pPr/>
            <a:r>
              <a:t>FIGURE J6-1 An object and its reference variable chris</a:t>
            </a:r>
          </a:p>
        </p:txBody>
      </p:sp>
      <p:pic>
        <p:nvPicPr>
          <p:cNvPr id="54" name="A diagram displays an object. its reference variable chris points to the value double quote chris double quote  double quote coffee double quote.&#10;&#10;Picture 1" descr="A diagram displays an object. its reference variable chris points to the value double quote chris double quote  double quote coffee double quote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6922" y="2602359"/>
            <a:ext cx="7050158" cy="1737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Mutable Objects</a:t>
            </a:r>
          </a:p>
        </p:txBody>
      </p:sp>
      <p:sp>
        <p:nvSpPr>
          <p:cNvPr id="57" name="FIGURE J6-2 An object in the list nameList before and after the object is change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65760">
              <a:defRPr sz="1760"/>
            </a:pPr>
            <a:r>
              <a:t>FIGURE J6-2 An object in the list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nameList</a:t>
            </a:r>
            <a:r>
              <a:t> before and after the object is changed</a:t>
            </a:r>
          </a:p>
        </p:txBody>
      </p:sp>
      <p:pic>
        <p:nvPicPr>
          <p:cNvPr id="58" name="A diagram displays before and after changing an object from a name list. Initial object." descr="A diagram displays before and after changing an object from a name list. Initial object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4293" y="921325"/>
            <a:ext cx="7655429" cy="2274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A diagram displays before and after changing an object from a name list.&#10;After using the reference variable chris to change the object." descr="A diagram displays before and after changing an object from a name list.After using the reference variable chris to change the object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8506" y="3538933"/>
            <a:ext cx="7655423" cy="2274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76072">
              <a:defRPr sz="2772"/>
            </a:pPr>
            <a:r>
              <a:t>FIGURE J6-3 The classes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t> and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ImmutableName</a:t>
            </a:r>
          </a:p>
        </p:txBody>
      </p:sp>
      <p:sp>
        <p:nvSpPr>
          <p:cNvPr id="62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49808">
              <a:defRPr sz="2952"/>
            </a:pPr>
          </a:p>
        </p:txBody>
      </p:sp>
      <p:graphicFrame>
        <p:nvGraphicFramePr>
          <p:cNvPr id="63" name="Table"/>
          <p:cNvGraphicFramePr/>
          <p:nvPr/>
        </p:nvGraphicFramePr>
        <p:xfrm>
          <a:off x="558800" y="1997132"/>
          <a:ext cx="4430961" cy="528763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013200"/>
              </a:tblGrid>
              <a:tr h="513221">
                <a:tc>
                  <a:txBody>
                    <a:bodyPr/>
                    <a:lstStyle/>
                    <a:p>
                      <a:pPr marL="6350" marR="768984" algn="ctr" defTabSz="457200">
                        <a:spcBef>
                          <a:spcPts val="600"/>
                        </a:spcBef>
                        <a:defRPr sz="1800"/>
                      </a:pPr>
                      <a:r>
                        <a:rPr>
                          <a:solidFill>
                            <a:srgbClr val="2F2A2B"/>
                          </a:solidFill>
                        </a:rPr>
                        <a:t>Name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2F2A2B"/>
                      </a:solidFill>
                      <a:miter lim="400000"/>
                    </a:lnL>
                    <a:lnR w="12700">
                      <a:solidFill>
                        <a:srgbClr val="2F2A2B"/>
                      </a:solidFill>
                      <a:miter lim="400000"/>
                    </a:lnR>
                    <a:lnT w="12700">
                      <a:solidFill>
                        <a:srgbClr val="2F2A2B"/>
                      </a:solidFill>
                      <a:miter lim="400000"/>
                    </a:lnT>
                    <a:lnB w="1270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81914" marR="1198244" algn="l" defTabSz="457200">
                        <a:spcBef>
                          <a:spcPts val="600"/>
                        </a:spcBef>
                        <a:defRPr sz="1800"/>
                      </a:pPr>
                      <a:r>
                        <a:rPr>
                          <a:solidFill>
                            <a:srgbClr val="2F2A2B"/>
                          </a:solidFill>
                        </a:rPr>
                        <a:t>first 
last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2F2A2B"/>
                      </a:solidFill>
                      <a:miter lim="400000"/>
                    </a:lnL>
                    <a:lnR w="12700">
                      <a:solidFill>
                        <a:srgbClr val="2F2A2B"/>
                      </a:solidFill>
                      <a:miter lim="400000"/>
                    </a:lnR>
                    <a:lnT w="12700">
                      <a:solidFill>
                        <a:srgbClr val="2F2A2B"/>
                      </a:solidFill>
                      <a:miter lim="400000"/>
                    </a:lnT>
                    <a:lnB w="1270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</a:tr>
              <a:tr h="1757821">
                <a:tc>
                  <a:txBody>
                    <a:bodyPr/>
                    <a:lstStyle/>
                    <a:p>
                      <a:pPr marL="80644" marR="713105" algn="l" defTabSz="457200">
                        <a:spcBef>
                          <a:spcPts val="600"/>
                        </a:spcBef>
                        <a:defRPr sz="1800">
                          <a:solidFill>
                            <a:srgbClr val="2F2A2B"/>
                          </a:solidFill>
                        </a:defRPr>
                      </a:pPr>
                      <a:r>
                        <a:t>getFirst() getLast() getName()</a:t>
                      </a:r>
                      <a:endParaRPr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80644" algn="l" defTabSz="457200">
                        <a:spcBef>
                          <a:spcPts val="600"/>
                        </a:spcBef>
                        <a:defRPr sz="1800">
                          <a:solidFill>
                            <a:srgbClr val="2F2A2B"/>
                          </a:solidFill>
                        </a:defRPr>
                      </a:pPr>
                      <a:r>
                        <a:t>setFirst(firstName) setLast(lastName) setName(firstName, lastName) giveLastNameTo(aName) toString()</a:t>
                      </a:r>
                      <a:endParaRPr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80644" algn="l" defTabSz="457200">
                        <a:spcBef>
                          <a:spcPts val="600"/>
                        </a:spcBef>
                        <a:defRPr sz="1800">
                          <a:solidFill>
                            <a:srgbClr val="2F2A2B"/>
                          </a:solidFill>
                        </a:defRPr>
                      </a:pPr>
                      <a:r>
                        <a:t>getImmutable()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2F2A2B"/>
                      </a:solidFill>
                      <a:miter lim="400000"/>
                    </a:lnL>
                    <a:lnR w="12700">
                      <a:solidFill>
                        <a:srgbClr val="2F2A2B"/>
                      </a:solidFill>
                      <a:miter lim="400000"/>
                    </a:lnR>
                    <a:lnT w="12700">
                      <a:solidFill>
                        <a:srgbClr val="2F2A2B"/>
                      </a:solidFill>
                      <a:miter lim="400000"/>
                    </a:lnT>
                    <a:lnB w="1270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4" name="Table"/>
          <p:cNvGraphicFramePr/>
          <p:nvPr/>
        </p:nvGraphicFramePr>
        <p:xfrm>
          <a:off x="5314950" y="2037843"/>
          <a:ext cx="3601294" cy="416925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238500"/>
              </a:tblGrid>
              <a:tr h="513221">
                <a:tc>
                  <a:txBody>
                    <a:bodyPr/>
                    <a:lstStyle/>
                    <a:p>
                      <a:pPr marL="56514" algn="ctr" defTabSz="457200">
                        <a:spcBef>
                          <a:spcPts val="600"/>
                        </a:spcBef>
                        <a:defRPr sz="1800"/>
                      </a:pPr>
                      <a:r>
                        <a:rPr>
                          <a:solidFill>
                            <a:srgbClr val="2F2A2B"/>
                          </a:solidFill>
                        </a:rPr>
                        <a:t>ImmutableName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2F2A2B"/>
                      </a:solidFill>
                      <a:miter lim="400000"/>
                    </a:lnL>
                    <a:lnR w="12700">
                      <a:solidFill>
                        <a:srgbClr val="2F2A2B"/>
                      </a:solidFill>
                      <a:miter lim="400000"/>
                    </a:lnR>
                    <a:lnT w="12700">
                      <a:solidFill>
                        <a:srgbClr val="2F2A2B"/>
                      </a:solidFill>
                      <a:miter lim="400000"/>
                    </a:lnT>
                    <a:lnB w="1270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80010" marR="273050" algn="l" defTabSz="457200">
                        <a:spcBef>
                          <a:spcPts val="600"/>
                        </a:spcBef>
                        <a:defRPr sz="1800"/>
                      </a:pPr>
                      <a:r>
                        <a:rPr>
                          <a:solidFill>
                            <a:srgbClr val="2F2A2B"/>
                          </a:solidFill>
                        </a:rPr>
                        <a:t>first 
last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2F2A2B"/>
                      </a:solidFill>
                      <a:miter lim="400000"/>
                    </a:lnL>
                    <a:lnR w="12700">
                      <a:solidFill>
                        <a:srgbClr val="2F2A2B"/>
                      </a:solidFill>
                      <a:miter lim="400000"/>
                    </a:lnR>
                    <a:lnT w="12700">
                      <a:solidFill>
                        <a:srgbClr val="2F2A2B"/>
                      </a:solidFill>
                      <a:miter lim="400000"/>
                    </a:lnT>
                    <a:lnB w="1270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</a:tr>
              <a:tr h="805321">
                <a:tc>
                  <a:txBody>
                    <a:bodyPr/>
                    <a:lstStyle/>
                    <a:p>
                      <a:pPr marL="82550" algn="l" defTabSz="457200">
                        <a:spcBef>
                          <a:spcPts val="600"/>
                        </a:spcBef>
                        <a:defRPr sz="1800"/>
                      </a:pPr>
                      <a:r>
                        <a:rPr>
                          <a:solidFill>
                            <a:srgbClr val="2F2A2B"/>
                          </a:solidFill>
                        </a:rPr>
                        <a:t>getFirst() getLast() getName() toString() getMutable()</a:t>
                      </a:r>
                    </a:p>
                  </a:txBody>
                  <a:tcPr marL="63500" marR="63500" marT="0" marB="0" anchor="b" anchorCtr="0" horzOverflow="overflow">
                    <a:lnL w="12700">
                      <a:solidFill>
                        <a:srgbClr val="2F2A2B"/>
                      </a:solidFill>
                      <a:miter lim="400000"/>
                    </a:lnL>
                    <a:lnR w="12700">
                      <a:solidFill>
                        <a:srgbClr val="2F2A2B"/>
                      </a:solidFill>
                      <a:miter lim="400000"/>
                    </a:lnR>
                    <a:lnT w="12700">
                      <a:solidFill>
                        <a:srgbClr val="2F2A2B"/>
                      </a:solidFill>
                      <a:miter lim="400000"/>
                    </a:lnT>
                    <a:lnB w="1270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1"/>
          <p:cNvSpPr txBox="1"/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/>
          <a:p>
            <a:pPr/>
            <a:r>
              <a:t>End</a:t>
            </a:r>
          </a:p>
        </p:txBody>
      </p:sp>
      <p:sp>
        <p:nvSpPr>
          <p:cNvPr id="67" name="Subtitle 2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Java Interlude 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