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 b="def" i="def"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 b="def" i="def"/>
      <a:tcStyle>
        <a:tcBdr/>
        <a:fill>
          <a:solidFill>
            <a:srgbClr val="F6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457200" y="5604201"/>
            <a:ext cx="8229600" cy="80781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0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572000" y="1128940"/>
            <a:ext cx="3657600" cy="816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17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572000" y="2257881"/>
            <a:ext cx="3657600" cy="133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Sorted Lists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/>
            <a:r>
              <a:t>Linked Sorted List Implementation</a:t>
            </a:r>
          </a:p>
        </p:txBody>
      </p:sp>
      <p:sp>
        <p:nvSpPr>
          <p:cNvPr id="79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iterative 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</a:p>
        </p:txBody>
      </p:sp>
      <p:sp>
        <p:nvSpPr>
          <p:cNvPr id="80" name="public void add(T newEntry)…"/>
          <p:cNvSpPr txBox="1"/>
          <p:nvPr/>
        </p:nvSpPr>
        <p:spPr>
          <a:xfrm>
            <a:off x="1361970" y="807814"/>
            <a:ext cx="5662221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add(T newEntry)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Node newNode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Node(newEntry);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Node nodeBefore = getNodeBefore(newEntry);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 || (nodeBefore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Add at beginning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newNode.setNextNode(firstNode);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firstNode = newNode;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Add after nodeBefore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Node nodeAfter = nodeBefore.getNextNode();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newNode.setNextNode(nodeAfter);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nodeBefore.setNextNode(newNode);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numberOfEntries++;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/>
            <a:r>
              <a:t>Linked Sorted List Implementation</a:t>
            </a:r>
          </a:p>
        </p:txBody>
      </p:sp>
      <p:sp>
        <p:nvSpPr>
          <p:cNvPr id="83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private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getNodeBefore</a:t>
            </a:r>
          </a:p>
        </p:txBody>
      </p:sp>
      <p:sp>
        <p:nvSpPr>
          <p:cNvPr id="84" name="// Finds the node that is before the node that should or does…"/>
          <p:cNvSpPr txBox="1"/>
          <p:nvPr/>
        </p:nvSpPr>
        <p:spPr>
          <a:xfrm>
            <a:off x="443971" y="807814"/>
            <a:ext cx="7956034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Finds the node that is before the node that should or does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contain a given entry.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Returns either a reference to the node that is before the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that contains--or should contain--anEntry, </a:t>
            </a: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or null if no prior node exists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(that is, if anEntry is or belongs at the beginning of the list).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Node getNodeBefore(T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Node currentNode = firstNode;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Node nodeBefore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  (anEntry.compareTo(currentNode.getData()) &gt; </a:t>
            </a:r>
            <a:r>
              <a:rPr>
                <a:solidFill>
                  <a:srgbClr val="272AD8"/>
                </a:solidFill>
              </a:rPr>
              <a:t>0</a:t>
            </a:r>
            <a:r>
              <a:t>) 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nodeBefore = currentNode;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currentNode = currentNode.getNextNode();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nodeBefore;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getNodeBefore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 Add to Sorted List</a:t>
            </a:r>
          </a:p>
        </p:txBody>
      </p:sp>
      <p:sp>
        <p:nvSpPr>
          <p:cNvPr id="87" name="FIGURE 17-2 Recursively adding Luke to a sorted chain of name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2200"/>
            </a:lvl1pPr>
          </a:lstStyle>
          <a:p>
            <a:pPr/>
            <a:r>
              <a:t>FIGURE 17-2 Recursively adding Luke to a sorted chain of names</a:t>
            </a:r>
          </a:p>
        </p:txBody>
      </p:sp>
      <p:pic>
        <p:nvPicPr>
          <p:cNvPr id="88" name="A set of 3 diagram represents a linked list comprising of a series of nodes with pointers pointing to the next node.&#10;&#10;Picture 2" descr="A set of 3 diagram represents a linked list comprising of a series of nodes with pointers pointing to the next node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797" y="807814"/>
            <a:ext cx="5442407" cy="4914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pPr/>
            <a:r>
              <a:t>Recursive Add to Sorted List (Part 1)</a:t>
            </a:r>
          </a:p>
        </p:txBody>
      </p:sp>
      <p:sp>
        <p:nvSpPr>
          <p:cNvPr id="91" name="FIGURE 17-3 Recursively adding a node at the beginning of a chai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17-3 Recursively adding a node at the beginning of a chain</a:t>
            </a:r>
          </a:p>
        </p:txBody>
      </p:sp>
      <p:pic>
        <p:nvPicPr>
          <p:cNvPr id="92" name="A set of 4 diagrams represents a linked list comprising of a series of nodes with pointers pointing to the next node. &#10;&#10;Picture 2" descr="A set of 4 diagrams represents a linked list comprising of a series of nodes with pointers pointing to the next node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807814"/>
            <a:ext cx="7865209" cy="893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 set of 4 diagrams represents a linked list comprising of a series of nodes with pointers pointing to the next node. &#10;&#10;Picture 2" descr="A set of 4 diagrams represents a linked list comprising of a series of nodes with pointers pointing to the next node. 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959301"/>
            <a:ext cx="7869836" cy="137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A set of 4 diagrams represents a linked list comprising of a series of nodes with pointers pointing to the next node. &#10;&#10;Picture 2" descr="A set of 4 diagrams represents a linked list comprising of a series of nodes with pointers pointing to the next node. 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3464934"/>
            <a:ext cx="7723307" cy="2543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pPr/>
            <a:r>
              <a:t>Recursive Add to Sorted List (Part 2)</a:t>
            </a:r>
          </a:p>
        </p:txBody>
      </p:sp>
      <p:sp>
        <p:nvSpPr>
          <p:cNvPr id="97" name="FIGURE 17-3 Recursively adding a node at the beginning of a chai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17-3 Recursively adding a node at the beginning of a chain</a:t>
            </a:r>
          </a:p>
        </p:txBody>
      </p:sp>
      <p:pic>
        <p:nvPicPr>
          <p:cNvPr id="98" name="A set of 4 diagrams represents a linked list comprising of a series of nodes with pointers pointing to the next node. &#10;&#10;Picture 2" descr="A set of 4 diagrams represents a linked list comprising of a series of nodes with pointers pointing to the next node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950" y="885825"/>
            <a:ext cx="7723307" cy="254317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[from previous slide]"/>
          <p:cNvSpPr txBox="1"/>
          <p:nvPr/>
        </p:nvSpPr>
        <p:spPr>
          <a:xfrm>
            <a:off x="4166388" y="846188"/>
            <a:ext cx="169505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[from previous slide]</a:t>
            </a:r>
          </a:p>
        </p:txBody>
      </p:sp>
      <p:pic>
        <p:nvPicPr>
          <p:cNvPr id="100" name="A set of 4 diagrams represents a linked list comprising of a series of nodes with pointers pointing to the next node. &#10;&#10;Picture 2" descr="A set of 4 diagrams represents a linked list comprising of a series of nodes with pointers pointing to the next node. 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950" y="3953581"/>
            <a:ext cx="7723307" cy="1632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/>
            <a:r>
              <a:t>Linked Sorted List Implementation</a:t>
            </a:r>
          </a:p>
        </p:txBody>
      </p:sp>
      <p:sp>
        <p:nvSpPr>
          <p:cNvPr id="103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recursive 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</a:p>
        </p:txBody>
      </p:sp>
      <p:sp>
        <p:nvSpPr>
          <p:cNvPr id="104" name="public void add(T newEntry)…"/>
          <p:cNvSpPr txBox="1"/>
          <p:nvPr/>
        </p:nvSpPr>
        <p:spPr>
          <a:xfrm>
            <a:off x="457200" y="807814"/>
            <a:ext cx="7497271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add(T newEntry)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firstNode = add(newEntry, firstNode);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numberOfEntries++;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Node add(T newEntry, Node currentNode)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 (currentNode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||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(newEntry.compareTo(currentNode.getData()) &lt;= </a:t>
            </a:r>
            <a:r>
              <a:rPr>
                <a:solidFill>
                  <a:srgbClr val="272AD8"/>
                </a:solidFill>
              </a:rPr>
              <a:t>0</a:t>
            </a:r>
            <a:r>
              <a:t>) 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currentNode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Node(newEntry, currentNode);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Node nodeAfter = add(newEntry, currentNode.getNextNode());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currentNode.setNextNode(nodeAfter);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currentNode;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pPr/>
            <a:r>
              <a:t>Recursive Add to Sorted List (Part 1)</a:t>
            </a:r>
          </a:p>
        </p:txBody>
      </p:sp>
      <p:sp>
        <p:nvSpPr>
          <p:cNvPr id="107" name="FIGURE 17-4 Recursively adding a node between existing nodes in a chain"/>
          <p:cNvSpPr txBox="1"/>
          <p:nvPr>
            <p:ph type="body" sz="quarter" idx="1"/>
          </p:nvPr>
        </p:nvSpPr>
        <p:spPr>
          <a:xfrm>
            <a:off x="142230" y="5621894"/>
            <a:ext cx="9001770" cy="807816"/>
          </a:xfrm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17-4 Recursively adding a node between existing nodes in a chain</a:t>
            </a:r>
          </a:p>
        </p:txBody>
      </p:sp>
      <p:pic>
        <p:nvPicPr>
          <p:cNvPr id="108" name="A set of 6 diagrams represents Recursively adding a node between existing nodes in a chain &#10;&#10;Picture 2" descr="A set of 6 diagrams represents Recursively adding a node between existing nodes in a chain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807814"/>
            <a:ext cx="6350001" cy="1106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A set of 6 diagrams represents Recursively adding a node between existing nodes in a chain &#10;&#10;Picture 2" descr="A set of 6 diagrams represents Recursively adding a node between existing nodes in a chain 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971" y="2201785"/>
            <a:ext cx="6350001" cy="1242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A set of 6 diagrams represents Recursively adding a node between existing nodes in a chain &#10;&#10;Picture 2" descr="A set of 6 diagrams represents Recursively adding a node between existing nodes in a chain 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971" y="3731827"/>
            <a:ext cx="6350001" cy="2090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pPr/>
            <a:r>
              <a:t>Recursive Add to Sorted List (Part 2)</a:t>
            </a:r>
          </a:p>
        </p:txBody>
      </p:sp>
      <p:sp>
        <p:nvSpPr>
          <p:cNvPr id="113" name="FIGURE 17-4 Recursively adding a node between existing nodes in a chain"/>
          <p:cNvSpPr txBox="1"/>
          <p:nvPr>
            <p:ph type="body" sz="quarter" idx="1"/>
          </p:nvPr>
        </p:nvSpPr>
        <p:spPr>
          <a:xfrm>
            <a:off x="142230" y="5621894"/>
            <a:ext cx="9001770" cy="807816"/>
          </a:xfrm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17-4 Recursively adding a node between existing nodes in a chain</a:t>
            </a:r>
          </a:p>
        </p:txBody>
      </p:sp>
      <p:pic>
        <p:nvPicPr>
          <p:cNvPr id="114" name="A set of 6 diagrams represents Recursively adding a node between existing nodes in a chain &#10;&#10;Picture 2" descr="A set of 6 diagrams represents Recursively adding a node between existing nodes in a chain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268" y="3236303"/>
            <a:ext cx="6350001" cy="2195286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[from previous slide]"/>
          <p:cNvSpPr txBox="1"/>
          <p:nvPr/>
        </p:nvSpPr>
        <p:spPr>
          <a:xfrm>
            <a:off x="3607588" y="744588"/>
            <a:ext cx="169505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[from previous slide]</a:t>
            </a:r>
          </a:p>
        </p:txBody>
      </p:sp>
      <p:pic>
        <p:nvPicPr>
          <p:cNvPr id="116" name="A set of 6 diagrams represents Recursively adding a node between existing nodes in a chain &#10;&#10;Picture 2" descr="A set of 6 diagrams represents Recursively adding a node between existing nodes in a chain 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268" y="807814"/>
            <a:ext cx="6350001" cy="2090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pPr/>
            <a:r>
              <a:t>Recursive Add to Sorted List (Part 2)</a:t>
            </a:r>
          </a:p>
        </p:txBody>
      </p:sp>
      <p:sp>
        <p:nvSpPr>
          <p:cNvPr id="119" name="FIGURE 17-4 Recursively adding a node between existing nodes in a chain"/>
          <p:cNvSpPr txBox="1"/>
          <p:nvPr>
            <p:ph type="body" sz="quarter" idx="1"/>
          </p:nvPr>
        </p:nvSpPr>
        <p:spPr>
          <a:xfrm>
            <a:off x="142230" y="5621894"/>
            <a:ext cx="9001770" cy="807816"/>
          </a:xfrm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17-4 Recursively adding a node between existing nodes in a chain</a:t>
            </a:r>
          </a:p>
        </p:txBody>
      </p:sp>
      <p:pic>
        <p:nvPicPr>
          <p:cNvPr id="120" name="A set of 6 diagrams represents Recursively adding a node between existing nodes in a chain &#10;&#10;Picture 2" descr="A set of 6 diagrams represents Recursively adding a node between existing nodes in a chain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868" y="2585071"/>
            <a:ext cx="6350001" cy="160110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[from previous slide]"/>
          <p:cNvSpPr txBox="1"/>
          <p:nvPr/>
        </p:nvSpPr>
        <p:spPr>
          <a:xfrm>
            <a:off x="3696488" y="719188"/>
            <a:ext cx="169505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[from previous slide]</a:t>
            </a:r>
          </a:p>
        </p:txBody>
      </p:sp>
      <p:pic>
        <p:nvPicPr>
          <p:cNvPr id="122" name="A set of 6 diagrams represents Recursively adding a node between existing nodes in a chain &#10;&#10;Picture 2" descr="A set of 6 diagrams represents Recursively adding a node between existing nodes in a chain 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868" y="4424694"/>
            <a:ext cx="6350001" cy="1601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A set of 6 diagrams represents Recursively adding a node between existing nodes in a chain &#10;&#10;Picture 2" descr="A set of 6 diagrams represents Recursively adding a node between existing nodes in a chain Picture 2"/>
          <p:cNvPicPr>
            <a:picLocks noChangeAspect="1"/>
          </p:cNvPicPr>
          <p:nvPr/>
        </p:nvPicPr>
        <p:blipFill>
          <a:blip r:embed="rId4">
            <a:extLst/>
          </a:blip>
          <a:srcRect l="0" t="0" r="0" b="32751"/>
          <a:stretch>
            <a:fillRect/>
          </a:stretch>
        </p:blipFill>
        <p:spPr>
          <a:xfrm>
            <a:off x="659868" y="807814"/>
            <a:ext cx="6350001" cy="1476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Comparison of Implementations</a:t>
            </a:r>
          </a:p>
        </p:txBody>
      </p:sp>
      <p:sp>
        <p:nvSpPr>
          <p:cNvPr id="126" name="FIGURE 17-5 The worst-case efficiencies of the operations on the ADT sorted list for two implementation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17-5 The worst-case efficiencies of the operations on the ADT sorted list for two implementations</a:t>
            </a:r>
          </a:p>
        </p:txBody>
      </p:sp>
      <p:graphicFrame>
        <p:nvGraphicFramePr>
          <p:cNvPr id="127" name="Table"/>
          <p:cNvGraphicFramePr/>
          <p:nvPr/>
        </p:nvGraphicFramePr>
        <p:xfrm>
          <a:off x="714186" y="1458332"/>
          <a:ext cx="5080001" cy="508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4948069"/>
                <a:gridCol w="1547911"/>
                <a:gridCol w="1219646"/>
              </a:tblGrid>
              <a:tr h="25400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Operation</a:t>
                      </a:r>
                    </a:p>
                  </a:txBody>
                  <a:tcPr marL="0" marR="0" marT="0" marB="0" anchor="t" anchorCtr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Array</a:t>
                      </a:r>
                    </a:p>
                  </a:txBody>
                  <a:tcPr marL="0" marR="0" marT="0" marB="0" anchor="t" anchorCtr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Linked</a:t>
                      </a:r>
                    </a:p>
                  </a:txBody>
                  <a:tcPr marL="0" marR="0" marT="0" marB="0" anchor="t" anchorCtr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add(newEntry) 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remove(anEntry)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getPosition(anEntry) 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getEntry(givenPosition) 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contains(anEntry)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remove(givenPosition)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display()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clear(), getLength(), isEmpty()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</a:t>
            </a:r>
          </a:p>
        </p:txBody>
      </p:sp>
      <p:sp>
        <p:nvSpPr>
          <p:cNvPr id="50" name="Content Placeholder 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Entries in a list are ordered simply by positions within list</a:t>
            </a:r>
          </a:p>
          <a:p>
            <a:pPr/>
            <a:r>
              <a:t>Can add a sort operation to the ADT list</a:t>
            </a:r>
          </a:p>
          <a:p>
            <a:pPr/>
            <a:r>
              <a:t>Add an entry to, remove an entry from sorted list</a:t>
            </a:r>
          </a:p>
          <a:p>
            <a:pPr lvl="1"/>
            <a:r>
              <a:t>Provide only the entry.</a:t>
            </a:r>
          </a:p>
          <a:p>
            <a:pPr lvl="1"/>
            <a:r>
              <a:t>No specification where entry belongs or exists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/>
          <p:nvPr>
            <p:ph type="title"/>
          </p:nvPr>
        </p:nvSpPr>
        <p:spPr>
          <a:xfrm>
            <a:off x="249435" y="-1"/>
            <a:ext cx="8771484" cy="807816"/>
          </a:xfrm>
          <a:prstGeom prst="rect">
            <a:avLst/>
          </a:prstGeom>
        </p:spPr>
        <p:txBody>
          <a:bodyPr/>
          <a:lstStyle/>
          <a:p>
            <a:pPr/>
            <a:r>
              <a:t>Implementation that uses ADT List</a:t>
            </a:r>
          </a:p>
        </p:txBody>
      </p:sp>
      <p:sp>
        <p:nvSpPr>
          <p:cNvPr id="130" name="FIGURE 17-6 An instance of a sorted list that contains a list of its entrie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17-6 An instance of a sorted list that contains a list of its entries</a:t>
            </a:r>
          </a:p>
        </p:txBody>
      </p:sp>
      <p:pic>
        <p:nvPicPr>
          <p:cNvPr id="131" name="The diagram illustrates a sorted list which contains a list of entries.&#10;&#10;Picture 2" descr="The diagram illustrates a sorted list which contains a list of entries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99" y="1065062"/>
            <a:ext cx="5755614" cy="4033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249435" y="-1"/>
            <a:ext cx="8756751" cy="807816"/>
          </a:xfrm>
          <a:prstGeom prst="rect">
            <a:avLst/>
          </a:prstGeom>
        </p:spPr>
        <p:txBody>
          <a:bodyPr/>
          <a:lstStyle>
            <a:lvl1pPr defTabSz="813816">
              <a:defRPr sz="3916"/>
            </a:lvl1pPr>
          </a:lstStyle>
          <a:p>
            <a:pPr/>
            <a:r>
              <a:t>Implementation That Uses the ADT List</a:t>
            </a:r>
          </a:p>
        </p:txBody>
      </p:sp>
      <p:sp>
        <p:nvSpPr>
          <p:cNvPr id="134" name="Text Placeholder 2"/>
          <p:cNvSpPr txBox="1"/>
          <p:nvPr>
            <p:ph type="body" sz="quarter" idx="1"/>
          </p:nvPr>
        </p:nvSpPr>
        <p:spPr>
          <a:xfrm>
            <a:off x="428284" y="5320453"/>
            <a:ext cx="8155866" cy="1109256"/>
          </a:xfrm>
          <a:prstGeom prst="rect">
            <a:avLst/>
          </a:prstGeom>
        </p:spPr>
        <p:txBody>
          <a:bodyPr/>
          <a:lstStyle/>
          <a:p>
            <a:pPr defTabSz="758951">
              <a:defRPr sz="2988"/>
            </a:pPr>
            <a:r>
              <a:t>Our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SortedList</a:t>
            </a:r>
            <a:r>
              <a:t> will implement the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SortedListInterface</a:t>
            </a:r>
          </a:p>
        </p:txBody>
      </p:sp>
      <p:sp>
        <p:nvSpPr>
          <p:cNvPr id="135" name="/** A class that implements the ADT sorted list by…"/>
          <p:cNvSpPr txBox="1"/>
          <p:nvPr/>
        </p:nvSpPr>
        <p:spPr>
          <a:xfrm>
            <a:off x="346258" y="1126948"/>
            <a:ext cx="8451483" cy="4158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A class that implements the ADT sorted list by </a:t>
            </a: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using an instance of LList.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SortedList&lt;T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Comparable&lt;? 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 T&gt;&gt;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   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SortedListInterface&lt;T&gt;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ListInterface&lt;T&gt; list;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SortedList()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list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LList&lt;T&gt;();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default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</a:t>
            </a:r>
            <a:r>
              <a:t>// . . 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SortedList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 txBox="1"/>
          <p:nvPr>
            <p:ph type="title"/>
          </p:nvPr>
        </p:nvSpPr>
        <p:spPr>
          <a:xfrm>
            <a:off x="249435" y="-1"/>
            <a:ext cx="8778628" cy="807816"/>
          </a:xfrm>
          <a:prstGeom prst="rect">
            <a:avLst/>
          </a:prstGeom>
        </p:spPr>
        <p:txBody>
          <a:bodyPr/>
          <a:lstStyle>
            <a:lvl1pPr defTabSz="813816">
              <a:defRPr sz="3916"/>
            </a:lvl1pPr>
          </a:lstStyle>
          <a:p>
            <a:pPr/>
            <a:r>
              <a:t>Implementation That Uses the ADT List</a:t>
            </a:r>
          </a:p>
        </p:txBody>
      </p:sp>
      <p:sp>
        <p:nvSpPr>
          <p:cNvPr id="138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t>.</a:t>
            </a:r>
          </a:p>
        </p:txBody>
      </p:sp>
      <p:sp>
        <p:nvSpPr>
          <p:cNvPr id="139" name="public void add(T newEntry)…"/>
          <p:cNvSpPr txBox="1"/>
          <p:nvPr/>
        </p:nvSpPr>
        <p:spPr>
          <a:xfrm>
            <a:off x="669737" y="2493537"/>
            <a:ext cx="7461980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add(T newEntry)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newPosition = Math.abs(getPosition(newEntry));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list.add(newPosition, newEntry);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/>
          <p:nvPr>
            <p:ph type="title"/>
          </p:nvPr>
        </p:nvSpPr>
        <p:spPr>
          <a:xfrm>
            <a:off x="230658" y="0"/>
            <a:ext cx="8682684" cy="807815"/>
          </a:xfrm>
          <a:prstGeom prst="rect">
            <a:avLst/>
          </a:prstGeom>
        </p:spPr>
        <p:txBody>
          <a:bodyPr/>
          <a:lstStyle>
            <a:lvl1pPr defTabSz="804672">
              <a:defRPr sz="3872"/>
            </a:lvl1pPr>
          </a:lstStyle>
          <a:p>
            <a:pPr/>
            <a:r>
              <a:t>Implementation That Uses the ADT List</a:t>
            </a:r>
          </a:p>
        </p:txBody>
      </p:sp>
      <p:sp>
        <p:nvSpPr>
          <p:cNvPr id="142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</a:t>
            </a:r>
            <a:r>
              <a:t>.</a:t>
            </a:r>
          </a:p>
        </p:txBody>
      </p:sp>
      <p:sp>
        <p:nvSpPr>
          <p:cNvPr id="143" name="public boolean remove(T anEntry)…"/>
          <p:cNvSpPr txBox="1"/>
          <p:nvPr/>
        </p:nvSpPr>
        <p:spPr>
          <a:xfrm>
            <a:off x="1080682" y="1497329"/>
            <a:ext cx="5535177" cy="386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remove(T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result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position = getPosition(anEntry);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(position &gt; </a:t>
            </a:r>
            <a:r>
              <a:rPr>
                <a:solidFill>
                  <a:srgbClr val="272AD8"/>
                </a:solidFill>
              </a:rPr>
              <a:t>0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list.remove(position);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result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remove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/>
          <p:nvPr>
            <p:ph type="title"/>
          </p:nvPr>
        </p:nvSpPr>
        <p:spPr>
          <a:xfrm>
            <a:off x="100856" y="-1"/>
            <a:ext cx="8942288" cy="807816"/>
          </a:xfrm>
          <a:prstGeom prst="rect">
            <a:avLst/>
          </a:prstGeom>
        </p:spPr>
        <p:txBody>
          <a:bodyPr/>
          <a:lstStyle>
            <a:lvl1pPr defTabSz="832104">
              <a:defRPr sz="4004"/>
            </a:lvl1pPr>
          </a:lstStyle>
          <a:p>
            <a:pPr/>
            <a:r>
              <a:t>Implementation That Uses the ADT List</a:t>
            </a:r>
          </a:p>
        </p:txBody>
      </p:sp>
      <p:sp>
        <p:nvSpPr>
          <p:cNvPr id="146" name="FIGURE 17-7 A sorted list in which Jamie belongs after Carlos but before Sarah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17-7 A sorted list in which Jamie belongs after Carlos but before Sarah</a:t>
            </a:r>
          </a:p>
        </p:txBody>
      </p:sp>
      <p:pic>
        <p:nvPicPr>
          <p:cNvPr id="147" name="A diagram illustrates a sorted list.&#10;&#10;Picture 2" descr="A diagram illustrates a sorted list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99" y="1203274"/>
            <a:ext cx="5041477" cy="3770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title"/>
          </p:nvPr>
        </p:nvSpPr>
        <p:spPr>
          <a:xfrm>
            <a:off x="249435" y="-1"/>
            <a:ext cx="8772526" cy="807816"/>
          </a:xfrm>
          <a:prstGeom prst="rect">
            <a:avLst/>
          </a:prstGeom>
        </p:spPr>
        <p:txBody>
          <a:bodyPr/>
          <a:lstStyle>
            <a:lvl1pPr defTabSz="813816">
              <a:defRPr sz="3916"/>
            </a:lvl1pPr>
          </a:lstStyle>
          <a:p>
            <a:pPr/>
            <a:r>
              <a:t>Implementation That Uses the ADT List</a:t>
            </a:r>
          </a:p>
        </p:txBody>
      </p:sp>
      <p:sp>
        <p:nvSpPr>
          <p:cNvPr id="150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getPosition</a:t>
            </a:r>
          </a:p>
        </p:txBody>
      </p:sp>
      <p:sp>
        <p:nvSpPr>
          <p:cNvPr id="151" name="public int getPosition(T anEntry)…"/>
          <p:cNvSpPr txBox="1"/>
          <p:nvPr/>
        </p:nvSpPr>
        <p:spPr>
          <a:xfrm>
            <a:off x="443971" y="807814"/>
            <a:ext cx="7153200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getPosition(T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position = </a:t>
            </a:r>
            <a:r>
              <a:rPr>
                <a:solidFill>
                  <a:srgbClr val="272AD8"/>
                </a:solidFill>
              </a:rPr>
              <a:t>1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length = list.getLength();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Find position of anEntry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 (position &lt;= length) &amp;&amp;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  (anEntry.compareTo(list.getEntry(position)) &gt; </a:t>
            </a:r>
            <a:r>
              <a:rPr>
                <a:solidFill>
                  <a:srgbClr val="272AD8"/>
                </a:solidFill>
              </a:rPr>
              <a:t>0</a:t>
            </a:r>
            <a:r>
              <a:t>) 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position++;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See whether anEntry is in list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 (position &gt; length) ||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(anEntry.compareTo(list.getEntry(position)) != </a:t>
            </a:r>
            <a:r>
              <a:rPr>
                <a:solidFill>
                  <a:srgbClr val="272AD8"/>
                </a:solidFill>
              </a:rPr>
              <a:t>0</a:t>
            </a:r>
            <a:r>
              <a:t>) 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position = -position; </a:t>
            </a:r>
            <a:r>
              <a:rPr>
                <a:solidFill>
                  <a:srgbClr val="008400"/>
                </a:solidFill>
              </a:rPr>
              <a:t>// anEntry is not in list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position;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getPosition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Comparison of Implementations</a:t>
            </a:r>
          </a:p>
        </p:txBody>
      </p:sp>
      <p:sp>
        <p:nvSpPr>
          <p:cNvPr id="154" name="FIGURE 17-8 The worst-case efficiencies of the operations on the ADT sorted list for two implementation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17-8 The worst-case efficiencies of the operations on the ADT sorted list for two implementations</a:t>
            </a:r>
          </a:p>
        </p:txBody>
      </p:sp>
      <p:graphicFrame>
        <p:nvGraphicFramePr>
          <p:cNvPr id="155" name="Table"/>
          <p:cNvGraphicFramePr/>
          <p:nvPr/>
        </p:nvGraphicFramePr>
        <p:xfrm>
          <a:off x="714186" y="1521141"/>
          <a:ext cx="5080001" cy="508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4948069"/>
                <a:gridCol w="1547911"/>
                <a:gridCol w="1219646"/>
              </a:tblGrid>
              <a:tr h="25400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Operation</a:t>
                      </a:r>
                    </a:p>
                  </a:txBody>
                  <a:tcPr marL="0" marR="0" marT="0" marB="0" anchor="t" anchorCtr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Array</a:t>
                      </a:r>
                    </a:p>
                  </a:txBody>
                  <a:tcPr marL="0" marR="0" marT="0" marB="0" anchor="t" anchorCtr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Linked</a:t>
                      </a:r>
                    </a:p>
                  </a:txBody>
                  <a:tcPr marL="0" marR="0" marT="0" marB="0" anchor="t" anchorCtr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add(newEntry) 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remove(anEntry)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getPosition(anEntry) 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getEntry(givenPosition) 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contains(anEntry)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remove(givenPosition)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display()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clear(), getLength(), isEmpty()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Comparison of Implementations</a:t>
            </a:r>
          </a:p>
        </p:txBody>
      </p:sp>
      <p:sp>
        <p:nvSpPr>
          <p:cNvPr id="158" name="FIGURE 17-9 The worst-case efficiencies of the ADT sorted list operations when implemented using an instance of the ADT li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17-9 The worst-case efficiencies of the ADT sorted list operations when implemented using an instance of the ADT list</a:t>
            </a:r>
          </a:p>
        </p:txBody>
      </p:sp>
      <p:graphicFrame>
        <p:nvGraphicFramePr>
          <p:cNvPr id="159" name="Table"/>
          <p:cNvGraphicFramePr/>
          <p:nvPr/>
        </p:nvGraphicFramePr>
        <p:xfrm>
          <a:off x="457200" y="1298149"/>
          <a:ext cx="5080000" cy="508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4458176"/>
                <a:gridCol w="863848"/>
                <a:gridCol w="972939"/>
                <a:gridCol w="1212403"/>
                <a:gridCol w="733474"/>
              </a:tblGrid>
              <a:tr h="25400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Operation</a:t>
                      </a:r>
                    </a:p>
                  </a:txBody>
                  <a:tcPr marL="0" marR="0" marT="0" marB="0" anchor="t" anchorCtr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Array</a:t>
                      </a:r>
                    </a:p>
                  </a:txBody>
                  <a:tcPr marL="0" marR="0" marT="0" marB="0" anchor="ctr" anchorCtr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Linked</a:t>
                      </a:r>
                    </a:p>
                  </a:txBody>
                  <a:tcPr marL="0" marR="0" marT="0" marB="0" anchor="ctr" anchorCtr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ArraryList</a:t>
                      </a:r>
                    </a:p>
                  </a:txBody>
                  <a:tcPr marL="0" marR="0" marT="0" marB="0" anchor="ctr" anchorCtr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LList</a:t>
                      </a:r>
                    </a:p>
                  </a:txBody>
                  <a:tcPr marL="0" marR="0" marT="0" marB="0" anchor="ctr" anchorCtr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add(newEntry) 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 i="1"/>
                        <a:t>2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remove(anEntry)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 i="1"/>
                        <a:t>2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getPosition(anEntry) 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 i="1"/>
                        <a:t>2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getEntry(givenPosition) 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contains(anEntry)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remove(givenPosition)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display()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clear(), getLength(), isEmpty()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  <p:sp>
        <p:nvSpPr>
          <p:cNvPr id="162" name="Subtitle 2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Specifications for ADT Sorted List</a:t>
            </a:r>
          </a:p>
        </p:txBody>
      </p:sp>
      <p:sp>
        <p:nvSpPr>
          <p:cNvPr id="5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</a:t>
            </a:r>
          </a:p>
          <a:p>
            <a:pPr lvl="1"/>
            <a:r>
              <a:t>A collection of objects in sorted order and having the same data type</a:t>
            </a:r>
          </a:p>
          <a:p>
            <a:pPr lvl="1"/>
            <a:r>
              <a:t>The number of objects in the collection</a:t>
            </a:r>
          </a:p>
          <a:p>
            <a:pPr/>
            <a:r>
              <a:t>Operations requiring special consideration</a:t>
            </a:r>
          </a:p>
          <a:p>
            <a:pPr lvl="1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add(newEntry)</a:t>
            </a:r>
          </a:p>
          <a:p>
            <a:pPr lvl="1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remove(anEntry)</a:t>
            </a:r>
          </a:p>
          <a:p>
            <a:pPr lvl="1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getPosition(anEntry)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Specifications for ADT Sorted List</a:t>
            </a:r>
          </a:p>
        </p:txBody>
      </p:sp>
      <p:sp>
        <p:nvSpPr>
          <p:cNvPr id="5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Additional Operations </a:t>
            </a:r>
          </a:p>
          <a:p>
            <a:pPr lvl="1"/>
            <a:r>
              <a:t>These behave as they do for the ADT List</a:t>
            </a:r>
          </a:p>
          <a:p>
            <a:pPr lvl="2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getEntry(givenPosition)</a:t>
            </a:r>
          </a:p>
          <a:p>
            <a:pPr lvl="2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contains(anEntry)</a:t>
            </a:r>
          </a:p>
          <a:p>
            <a:pPr lvl="2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remove(givenPosition)</a:t>
            </a:r>
          </a:p>
          <a:p>
            <a:pPr lvl="2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clear()</a:t>
            </a:r>
          </a:p>
          <a:p>
            <a:pPr lvl="2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getLength()</a:t>
            </a:r>
          </a:p>
          <a:p>
            <a:pPr lvl="2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isEmpty()</a:t>
            </a:r>
          </a:p>
          <a:p>
            <a:pPr lvl="2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toArray()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 txBox="1"/>
          <p:nvPr>
            <p:ph type="title"/>
          </p:nvPr>
        </p:nvSpPr>
        <p:spPr>
          <a:xfrm>
            <a:off x="249435" y="-127001"/>
            <a:ext cx="8513565" cy="807816"/>
          </a:xfrm>
          <a:prstGeom prst="rect">
            <a:avLst/>
          </a:prstGeom>
        </p:spPr>
        <p:txBody>
          <a:bodyPr/>
          <a:lstStyle>
            <a:lvl1pPr defTabSz="740663">
              <a:defRPr sz="3564"/>
            </a:lvl1pPr>
          </a:lstStyle>
          <a:p>
            <a:pPr/>
            <a:r>
              <a:t>Specifications for ADT Sorted List (Part 1)</a:t>
            </a:r>
          </a:p>
        </p:txBody>
      </p:sp>
      <p:sp>
        <p:nvSpPr>
          <p:cNvPr id="59" name="Text Placeholder 4"/>
          <p:cNvSpPr txBox="1"/>
          <p:nvPr>
            <p:ph type="body" sz="quarter" idx="1"/>
          </p:nvPr>
        </p:nvSpPr>
        <p:spPr>
          <a:xfrm>
            <a:off x="457200" y="5898335"/>
            <a:ext cx="8229600" cy="513681"/>
          </a:xfrm>
          <a:prstGeom prst="rect">
            <a:avLst/>
          </a:prstGeom>
        </p:spPr>
        <p:txBody>
          <a:bodyPr/>
          <a:lstStyle>
            <a:lvl1pPr defTabSz="576072">
              <a:defRPr sz="2268"/>
            </a:lvl1pPr>
          </a:lstStyle>
          <a:p>
            <a:pPr/>
            <a:r>
              <a:t>LISTING 17-1 The interface SortedListInterface</a:t>
            </a:r>
          </a:p>
        </p:txBody>
      </p:sp>
      <p:sp>
        <p:nvSpPr>
          <p:cNvPr id="60" name="/** An interface for the ADT sorted list.…"/>
          <p:cNvSpPr txBox="1"/>
          <p:nvPr/>
        </p:nvSpPr>
        <p:spPr>
          <a:xfrm>
            <a:off x="272004" y="601421"/>
            <a:ext cx="8414797" cy="535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An interface for the ADT sorted list.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Entries in the list have positions that begin with 1.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interface</a:t>
            </a:r>
            <a:r>
              <a:t> SortedListInterface&lt;T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Comparable&lt;? 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 T&gt;&gt;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Adds a new entry to this sorted list in its proper order.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The list's size is increased by 1.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newEntry  The object to be added as a new entry.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add(T newEntry);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Removes the first or only occurrence of a specified entry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from this sorted list.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anEntry  The object to be removed.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anEntry was located and removed; 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     otherwise returns false.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remove(T anEntry);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Gets the position of an entry in this sorted list.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anEntry  The object to be found.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position of the first or only occurrence of anEntry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     if it occurs in the list; otherwise returns the position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     where anEntry would occur in the list, but as a negative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     integer.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getPosition(T anEntry);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 txBox="1"/>
          <p:nvPr>
            <p:ph type="title"/>
          </p:nvPr>
        </p:nvSpPr>
        <p:spPr>
          <a:xfrm>
            <a:off x="249435" y="-127001"/>
            <a:ext cx="8513565" cy="807816"/>
          </a:xfrm>
          <a:prstGeom prst="rect">
            <a:avLst/>
          </a:prstGeom>
        </p:spPr>
        <p:txBody>
          <a:bodyPr/>
          <a:lstStyle>
            <a:lvl1pPr defTabSz="740663">
              <a:defRPr sz="3564"/>
            </a:lvl1pPr>
          </a:lstStyle>
          <a:p>
            <a:pPr/>
            <a:r>
              <a:t>Specifications for ADT Sorted List (Part 2)</a:t>
            </a:r>
          </a:p>
        </p:txBody>
      </p:sp>
      <p:sp>
        <p:nvSpPr>
          <p:cNvPr id="63" name="Text Placeholder 4"/>
          <p:cNvSpPr txBox="1"/>
          <p:nvPr>
            <p:ph type="body" sz="quarter" idx="1"/>
          </p:nvPr>
        </p:nvSpPr>
        <p:spPr>
          <a:xfrm>
            <a:off x="457200" y="5905925"/>
            <a:ext cx="8229600" cy="506091"/>
          </a:xfrm>
          <a:prstGeom prst="rect">
            <a:avLst/>
          </a:prstGeom>
        </p:spPr>
        <p:txBody>
          <a:bodyPr/>
          <a:lstStyle>
            <a:lvl1pPr defTabSz="576072">
              <a:defRPr sz="2268"/>
            </a:lvl1pPr>
          </a:lstStyle>
          <a:p>
            <a:pPr/>
            <a:r>
              <a:t>LISTING 17-1 The interface SortedListInterface</a:t>
            </a:r>
          </a:p>
        </p:txBody>
      </p:sp>
      <p:sp>
        <p:nvSpPr>
          <p:cNvPr id="64" name="// The following methods are described in Segment 10.9 of Chapter 10…"/>
          <p:cNvSpPr txBox="1"/>
          <p:nvPr/>
        </p:nvSpPr>
        <p:spPr>
          <a:xfrm>
            <a:off x="421947" y="1433830"/>
            <a:ext cx="8300106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The following methods are described in Segment 10.9 of Chapter 10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as part of the ADT list: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getEntry(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givenPosition);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contains(T anEntry);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remove(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givenPosition);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clear();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getLength();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isEmpty();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T[] toArray();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SortedListInterface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/>
            <a:r>
              <a:t>Linked Sorted List Implementation</a:t>
            </a:r>
          </a:p>
        </p:txBody>
      </p:sp>
      <p:sp>
        <p:nvSpPr>
          <p:cNvPr id="67" name="Text Placeholder 2"/>
          <p:cNvSpPr txBox="1"/>
          <p:nvPr>
            <p:ph type="body" sz="quarter" idx="1"/>
          </p:nvPr>
        </p:nvSpPr>
        <p:spPr>
          <a:xfrm>
            <a:off x="891530" y="5604201"/>
            <a:ext cx="7360940" cy="807815"/>
          </a:xfrm>
          <a:prstGeom prst="rect">
            <a:avLst/>
          </a:prstGeom>
        </p:spPr>
        <p:txBody>
          <a:bodyPr/>
          <a:lstStyle>
            <a:lvl1pPr defTabSz="548640">
              <a:defRPr sz="2160"/>
            </a:lvl1pPr>
          </a:lstStyle>
          <a:p>
            <a:pPr/>
            <a:r>
              <a:t>LISTING 17-2 An outline of a linked implementation of the ADT sorted list</a:t>
            </a:r>
          </a:p>
        </p:txBody>
      </p:sp>
      <p:sp>
        <p:nvSpPr>
          <p:cNvPr id="68" name="/**  A class that implements the ADT sorted list by using a chain of linked nodes.…"/>
          <p:cNvSpPr txBox="1"/>
          <p:nvPr/>
        </p:nvSpPr>
        <p:spPr>
          <a:xfrm>
            <a:off x="135224" y="989477"/>
            <a:ext cx="8873553" cy="4614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 A class that implements the ADT sorted list by using a chain of linked nodes.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Duplicate entries are allowed.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LinkedSortedList&lt;T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Comparable&lt;? 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 T&gt;&gt;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SortedListInterface&lt;T&gt;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firstNode;       </a:t>
            </a:r>
            <a:r>
              <a:t>// Reference to first node of chain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numberOfEntries;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LinkedSortedList()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firstNode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numberOfEntries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default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1" indent="228600"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&lt; Implementations of the sorted list operations go here.&gt;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. . 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</a:p>
          <a:p>
            <a:pPr lvl="3" indent="685800"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&lt; Implementations of the Node operations go here.&gt;</a:t>
            </a: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LinkedSortedList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/>
            <a:r>
              <a:t>Linked Sorted List Implementation</a:t>
            </a:r>
          </a:p>
        </p:txBody>
      </p:sp>
      <p:sp>
        <p:nvSpPr>
          <p:cNvPr id="71" name="FIGURE 17-1 Places to insert additional names into a sorted chain of linked node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17-1 Places to insert additional names into a sorted chain of linked nodes</a:t>
            </a:r>
          </a:p>
        </p:txBody>
      </p:sp>
      <p:pic>
        <p:nvPicPr>
          <p:cNvPr id="72" name="An illustration represents Places to insert additional names into a sorted chain of linked nodes&#10;&#10;Picture 2" descr="An illustration represents Places to insert additional names into a sorted chain of linked nodes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2474976"/>
            <a:ext cx="8458200" cy="1891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/>
            <a:r>
              <a:t>Linked Sorted List Implementation</a:t>
            </a:r>
          </a:p>
        </p:txBody>
      </p:sp>
      <p:sp>
        <p:nvSpPr>
          <p:cNvPr id="75" name="Text Placeholder 2"/>
          <p:cNvSpPr txBox="1"/>
          <p:nvPr>
            <p:ph type="body" sz="quarter" idx="1"/>
          </p:nvPr>
        </p:nvSpPr>
        <p:spPr>
          <a:xfrm>
            <a:off x="443971" y="5489901"/>
            <a:ext cx="8229601" cy="807815"/>
          </a:xfrm>
          <a:prstGeom prst="rect">
            <a:avLst/>
          </a:prstGeom>
        </p:spPr>
        <p:txBody>
          <a:bodyPr/>
          <a:lstStyle/>
          <a:p>
            <a:pPr/>
            <a:r>
              <a:t>Algorithm for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t> method.</a:t>
            </a:r>
          </a:p>
        </p:txBody>
      </p:sp>
      <p:sp>
        <p:nvSpPr>
          <p:cNvPr id="76" name="Algorithm add(newEntry)…"/>
          <p:cNvSpPr txBox="1"/>
          <p:nvPr/>
        </p:nvSpPr>
        <p:spPr>
          <a:xfrm>
            <a:off x="902971" y="1023640"/>
            <a:ext cx="7311602" cy="396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591308" indent="-1591308" defTabSz="457200">
              <a:spcBef>
                <a:spcPts val="5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add(newEntry)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591308" indent="-1591308" defTabSz="457200">
              <a:spcBef>
                <a:spcPts val="500"/>
              </a:spcBef>
              <a:defRPr i="1" sz="18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/>
              <a:t>// </a:t>
            </a:r>
            <a:r>
              <a:t>Adds a new entry to the sorted list.</a:t>
            </a:r>
          </a:p>
          <a:p>
            <a:pPr marL="1591308" indent="-1591308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Allocate a new node containing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newEntry</a:t>
            </a:r>
            <a:endParaRPr i="0"/>
          </a:p>
          <a:p>
            <a:pPr marL="1591308" indent="-1591308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Search the chain until either you find a node containing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newEntry </a:t>
            </a:r>
            <a:r>
              <a:t>or you pass the point where it should be</a:t>
            </a:r>
          </a:p>
          <a:p>
            <a:pPr marL="1591308" indent="-1591308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nodeBefore </a:t>
            </a:r>
            <a:r>
              <a:t>reference the node before the insertion point</a:t>
            </a:r>
          </a:p>
          <a:p>
            <a:pPr marL="1591308" indent="-1591308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if </a:t>
            </a:r>
            <a:r>
              <a:rPr i="0"/>
              <a:t>(</a:t>
            </a:r>
            <a:r>
              <a:t>the chain is empty or the new node belongs at the beginning of the chain</a:t>
            </a:r>
            <a:r>
              <a:rPr i="0"/>
              <a:t>)</a:t>
            </a:r>
            <a:endParaRPr i="0"/>
          </a:p>
          <a:p>
            <a:pPr lvl="1" marL="1591308" indent="-1362708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the new node to the beginning of the chain</a:t>
            </a:r>
          </a:p>
          <a:p>
            <a:pPr marL="1591308" indent="-1591308" defTabSz="457200">
              <a:spcBef>
                <a:spcPts val="500"/>
              </a:spcBef>
              <a:defRPr b="1" sz="1800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1591308" indent="-1362708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Insert the new node after the node referenced by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nodeBefore</a:t>
            </a:r>
            <a:endParaRPr i="0">
              <a:latin typeface="+mn-lt"/>
              <a:ea typeface="+mn-ea"/>
              <a:cs typeface="+mn-cs"/>
              <a:sym typeface="Arial"/>
            </a:endParaRPr>
          </a:p>
          <a:p>
            <a:pPr lvl="1" marL="1591308" indent="-1362708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i="0"/>
          </a:p>
          <a:p>
            <a:pPr marL="1591308" indent="-1591308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Increment the length of the sorted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