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Arial"/>
      </a:defRPr>
    </a:lvl1pPr>
    <a:lvl2pPr indent="228600" defTabSz="457200" latinLnBrk="0">
      <a:defRPr sz="1200">
        <a:latin typeface="+mn-lt"/>
        <a:ea typeface="+mn-ea"/>
        <a:cs typeface="+mn-cs"/>
        <a:sym typeface="Arial"/>
      </a:defRPr>
    </a:lvl2pPr>
    <a:lvl3pPr indent="457200" defTabSz="457200" latinLnBrk="0">
      <a:defRPr sz="1200">
        <a:latin typeface="+mn-lt"/>
        <a:ea typeface="+mn-ea"/>
        <a:cs typeface="+mn-cs"/>
        <a:sym typeface="Arial"/>
      </a:defRPr>
    </a:lvl3pPr>
    <a:lvl4pPr indent="685800" defTabSz="457200" latinLnBrk="0">
      <a:defRPr sz="1200">
        <a:latin typeface="+mn-lt"/>
        <a:ea typeface="+mn-ea"/>
        <a:cs typeface="+mn-cs"/>
        <a:sym typeface="Arial"/>
      </a:defRPr>
    </a:lvl4pPr>
    <a:lvl5pPr indent="914400" defTabSz="457200" latinLnBrk="0">
      <a:defRPr sz="1200">
        <a:latin typeface="+mn-lt"/>
        <a:ea typeface="+mn-ea"/>
        <a:cs typeface="+mn-cs"/>
        <a:sym typeface="Arial"/>
      </a:defRPr>
    </a:lvl5pPr>
    <a:lvl6pPr indent="1143000" defTabSz="457200" latinLnBrk="0">
      <a:defRPr sz="1200">
        <a:latin typeface="+mn-lt"/>
        <a:ea typeface="+mn-ea"/>
        <a:cs typeface="+mn-cs"/>
        <a:sym typeface="Arial"/>
      </a:defRPr>
    </a:lvl6pPr>
    <a:lvl7pPr indent="1371600" defTabSz="457200" latinLnBrk="0">
      <a:defRPr sz="1200">
        <a:latin typeface="+mn-lt"/>
        <a:ea typeface="+mn-ea"/>
        <a:cs typeface="+mn-cs"/>
        <a:sym typeface="Arial"/>
      </a:defRPr>
    </a:lvl7pPr>
    <a:lvl8pPr indent="1600200" defTabSz="457200" latinLnBrk="0">
      <a:defRPr sz="1200">
        <a:latin typeface="+mn-lt"/>
        <a:ea typeface="+mn-ea"/>
        <a:cs typeface="+mn-cs"/>
        <a:sym typeface="Arial"/>
      </a:defRPr>
    </a:lvl8pPr>
    <a:lvl9pPr indent="1828800" defTabSz="4572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249435" y="-1"/>
            <a:ext cx="8513565" cy="80781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831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2286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4572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6858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9144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58233" y="0"/>
            <a:ext cx="8513234" cy="8160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3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00049" y="913012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713231">
              <a:defRPr sz="3432"/>
            </a:pPr>
            <a:r>
              <a:t>Data Structures and Abstractions with Java</a:t>
            </a:r>
            <a:r>
              <a:rPr baseline="30018"/>
              <a:t>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641850" y="1294040"/>
            <a:ext cx="4057650" cy="6881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>
              <a:defRPr b="1" sz="4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Chapter 18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699000" y="3147927"/>
            <a:ext cx="4199467" cy="949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749808">
              <a:defRPr b="1" sz="3607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Inheritance and Lists</a:t>
            </a:r>
          </a:p>
        </p:txBody>
      </p:sp>
      <p:pic>
        <p:nvPicPr>
          <p:cNvPr id="4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85" name="Content Placeholder 4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Definition of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addFirstNode</a:t>
            </a:r>
            <a:r>
              <a:t>.</a:t>
            </a:r>
          </a:p>
        </p:txBody>
      </p:sp>
      <p:sp>
        <p:nvSpPr>
          <p:cNvPr id="86" name="/** Adds a node to the beginning of a chain. */…"/>
          <p:cNvSpPr txBox="1"/>
          <p:nvPr/>
        </p:nvSpPr>
        <p:spPr>
          <a:xfrm>
            <a:off x="756956" y="1884679"/>
            <a:ext cx="6636208" cy="222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Adds a node to the beginning of a chain.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protected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addFirstNode(Node theNode)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Assertion: theNode != null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theNode.setNextNode(firstNode);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firstNode = theNode;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numberOfEntries++;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addFirstNode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89" name="Content Placeholder 4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Revision of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</a:t>
            </a:r>
            <a:r>
              <a:t>’s method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remove</a:t>
            </a:r>
          </a:p>
        </p:txBody>
      </p:sp>
      <p:sp>
        <p:nvSpPr>
          <p:cNvPr id="90" name="public T remove(int givenPosition)…"/>
          <p:cNvSpPr txBox="1"/>
          <p:nvPr/>
        </p:nvSpPr>
        <p:spPr>
          <a:xfrm>
            <a:off x="329644" y="807814"/>
            <a:ext cx="8357156" cy="4917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T remove(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givenPosition)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T result 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((givenPosition &gt;= </a:t>
            </a:r>
            <a:r>
              <a:rPr>
                <a:solidFill>
                  <a:srgbClr val="272AD8"/>
                </a:solidFill>
              </a:rPr>
              <a:t>1</a:t>
            </a:r>
            <a:r>
              <a:t>) &amp;&amp; (givenPosition &lt;= getLength()))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t>// Assertion: The list is not empty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rPr>
                <a:solidFill>
                  <a:srgbClr val="BA2DA2"/>
                </a:solidFill>
              </a:rPr>
              <a:t>if</a:t>
            </a:r>
            <a:r>
              <a:rPr>
                <a:solidFill>
                  <a:srgbClr val="000000"/>
                </a:solidFill>
              </a:rPr>
              <a:t> (givenPosition == </a:t>
            </a:r>
            <a:r>
              <a:rPr>
                <a:solidFill>
                  <a:srgbClr val="272AD8"/>
                </a:solidFill>
              </a:rPr>
              <a:t>1</a:t>
            </a:r>
            <a:r>
              <a:rPr>
                <a:solidFill>
                  <a:srgbClr val="000000"/>
                </a:solidFill>
              </a:rPr>
              <a:t>)         </a:t>
            </a:r>
            <a:r>
              <a:t>// Case 1: Remove first entry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result = removeFirstNode();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else</a:t>
            </a:r>
            <a:r>
              <a:t>                            </a:t>
            </a:r>
            <a:r>
              <a:rPr>
                <a:solidFill>
                  <a:srgbClr val="008400"/>
                </a:solidFill>
              </a:rPr>
              <a:t>// Case 2: givenPosition &gt; 1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Node nodeBefore = getNodeAt(givenPosition - </a:t>
            </a:r>
            <a:r>
              <a:rPr>
                <a:solidFill>
                  <a:srgbClr val="272AD8"/>
                </a:solidFill>
              </a:rPr>
              <a:t>1</a:t>
            </a:r>
            <a:r>
              <a:t>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result = removeAfterNode(nodeBefore);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} </a:t>
            </a:r>
            <a:r>
              <a:t>// end if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result;                  </a:t>
            </a:r>
            <a:r>
              <a:rPr>
                <a:solidFill>
                  <a:srgbClr val="008400"/>
                </a:solidFill>
              </a:rPr>
              <a:t>// Return removed entry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}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else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rPr>
                <a:solidFill>
                  <a:srgbClr val="000000"/>
                </a:solidFill>
              </a:rPr>
              <a:t> IndexOutOfBoundsException(</a:t>
            </a:r>
            <a:endParaRPr>
              <a:solidFill>
                <a:srgbClr val="000000"/>
              </a:solidFill>
            </a:endParaRPr>
          </a:p>
          <a:p>
            <a:pPr lvl="1" indent="228600" defTabSz="344804">
              <a:tabLst>
                <a:tab pos="342900" algn="l"/>
              </a:tabLst>
              <a:defRPr sz="1600"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					</a:t>
            </a:r>
            <a:r>
              <a:t>“Illegal position given to remove operation."</a:t>
            </a:r>
            <a:r>
              <a:rPr>
                <a:solidFill>
                  <a:srgbClr val="000000"/>
                </a:solidFill>
              </a:rPr>
              <a:t>);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remove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93" name="Content Placeholder 4"/>
          <p:cNvSpPr txBox="1"/>
          <p:nvPr>
            <p:ph type="body" sz="quarter" idx="1"/>
          </p:nvPr>
        </p:nvSpPr>
        <p:spPr>
          <a:xfrm>
            <a:off x="443971" y="5816823"/>
            <a:ext cx="8229601" cy="581002"/>
          </a:xfrm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Node</a:t>
            </a:r>
            <a:r>
              <a:t> has these four methods.</a:t>
            </a:r>
          </a:p>
        </p:txBody>
      </p:sp>
      <p:sp>
        <p:nvSpPr>
          <p:cNvPr id="94" name="protected final T getData()…"/>
          <p:cNvSpPr txBox="1"/>
          <p:nvPr/>
        </p:nvSpPr>
        <p:spPr>
          <a:xfrm>
            <a:off x="1027678" y="2291968"/>
            <a:ext cx="6435066" cy="172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457200">
              <a:spcBef>
                <a:spcPts val="600"/>
              </a:spcBef>
              <a:defRPr b="1"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A53B99"/>
                </a:solidFill>
              </a:rPr>
              <a:t>protected final</a:t>
            </a:r>
            <a:r>
              <a:t> </a:t>
            </a:r>
            <a:r>
              <a:rPr b="0"/>
              <a:t>T getData()</a:t>
            </a:r>
            <a:endParaRPr b="0"/>
          </a:p>
          <a:p>
            <a:pPr defTabSz="457200">
              <a:spcBef>
                <a:spcPts val="600"/>
              </a:spcBef>
              <a:defRPr b="1"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A53B99"/>
                </a:solidFill>
              </a:rPr>
              <a:t>protected final</a:t>
            </a:r>
            <a:r>
              <a:t> </a:t>
            </a:r>
            <a:r>
              <a:rPr>
                <a:solidFill>
                  <a:srgbClr val="A53B99"/>
                </a:solidFill>
              </a:rPr>
              <a:t>void</a:t>
            </a:r>
            <a:r>
              <a:t> </a:t>
            </a:r>
            <a:r>
              <a:rPr b="0"/>
              <a:t>setData(T newData)</a:t>
            </a:r>
            <a:endParaRPr b="0"/>
          </a:p>
          <a:p>
            <a:pPr defTabSz="457200">
              <a:spcBef>
                <a:spcPts val="600"/>
              </a:spcBef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 b="1">
                <a:solidFill>
                  <a:srgbClr val="A53B99"/>
                </a:solidFill>
              </a:rPr>
              <a:t>protected final</a:t>
            </a:r>
            <a:r>
              <a:rPr b="1"/>
              <a:t> </a:t>
            </a:r>
            <a:r>
              <a:t>Node getNextNode()</a:t>
            </a:r>
          </a:p>
          <a:p>
            <a:pPr defTabSz="457200">
              <a:spcBef>
                <a:spcPts val="600"/>
              </a:spcBef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 b="1">
                <a:solidFill>
                  <a:srgbClr val="A53B99"/>
                </a:solidFill>
              </a:rPr>
              <a:t>private final void</a:t>
            </a:r>
            <a:r>
              <a:rPr b="1"/>
              <a:t> </a:t>
            </a:r>
            <a:r>
              <a:t>setNextNode(Node nextNode)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"/>
          <p:cNvGrpSpPr/>
          <p:nvPr/>
        </p:nvGrpSpPr>
        <p:grpSpPr>
          <a:xfrm>
            <a:off x="5770608" y="4028184"/>
            <a:ext cx="424763" cy="605963"/>
            <a:chOff x="0" y="0"/>
            <a:chExt cx="424762" cy="605962"/>
          </a:xfrm>
        </p:grpSpPr>
        <p:sp>
          <p:nvSpPr>
            <p:cNvPr id="96" name="Line"/>
            <p:cNvSpPr/>
            <p:nvPr/>
          </p:nvSpPr>
          <p:spPr>
            <a:xfrm flipV="1">
              <a:off x="214861" y="18017"/>
              <a:ext cx="1" cy="58794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7" name="Arrow"/>
            <p:cNvSpPr/>
            <p:nvPr/>
          </p:nvSpPr>
          <p:spPr>
            <a:xfrm rot="16200000">
              <a:off x="46710" y="-46711"/>
              <a:ext cx="331342" cy="424763"/>
            </a:xfrm>
            <a:prstGeom prst="rightArrow">
              <a:avLst>
                <a:gd name="adj1" fmla="val 32000"/>
                <a:gd name="adj2" fmla="val 123645"/>
              </a:avLst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3000" dir="540000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sp>
        <p:nvSpPr>
          <p:cNvPr id="99" name="Title 1"/>
          <p:cNvSpPr txBox="1"/>
          <p:nvPr>
            <p:ph type="title"/>
          </p:nvPr>
        </p:nvSpPr>
        <p:spPr>
          <a:xfrm>
            <a:off x="249435" y="-1"/>
            <a:ext cx="3452218" cy="1698010"/>
          </a:xfrm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100" name="FIGURE 18-2 Access available to a class derived from the class LListRevised"/>
          <p:cNvSpPr txBox="1"/>
          <p:nvPr>
            <p:ph type="body" sz="quarter" idx="1"/>
          </p:nvPr>
        </p:nvSpPr>
        <p:spPr>
          <a:xfrm>
            <a:off x="443971" y="3656849"/>
            <a:ext cx="2599434" cy="2780126"/>
          </a:xfrm>
          <a:prstGeom prst="rect">
            <a:avLst/>
          </a:prstGeom>
        </p:spPr>
        <p:txBody>
          <a:bodyPr/>
          <a:lstStyle/>
          <a:p>
            <a:pPr defTabSz="548640">
              <a:defRPr sz="2640"/>
            </a:pPr>
            <a:r>
              <a:t>FIGURE 18-2 Access available to a class derived from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LListRevised</a:t>
            </a:r>
          </a:p>
        </p:txBody>
      </p:sp>
      <p:graphicFrame>
        <p:nvGraphicFramePr>
          <p:cNvPr id="101" name="Table"/>
          <p:cNvGraphicFramePr/>
          <p:nvPr/>
        </p:nvGraphicFramePr>
        <p:xfrm>
          <a:off x="4357732" y="147414"/>
          <a:ext cx="3353079" cy="208808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327678"/>
              </a:tblGrid>
              <a:tr h="267234">
                <a:tc>
                  <a:txBody>
                    <a:bodyPr/>
                    <a:lstStyle/>
                    <a:p>
                      <a:pPr marL="377190" indent="-377190" algn="ctr" defTabSz="457200">
                        <a:spcBef>
                          <a:spcPts val="700"/>
                        </a:spcBef>
                        <a:defRPr sz="1800"/>
                      </a:pPr>
                      <a:r>
                        <a:rPr sz="1500">
                          <a:solidFill>
                            <a:srgbClr val="2F2A2B"/>
                          </a:solidFill>
                        </a:rPr>
                        <a:t>LListRevised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2F2A2B"/>
                      </a:solidFill>
                      <a:miter lim="400000"/>
                    </a:lnL>
                    <a:lnR w="12700">
                      <a:solidFill>
                        <a:srgbClr val="2F2A2B"/>
                      </a:solidFill>
                      <a:miter lim="400000"/>
                    </a:lnR>
                    <a:lnT w="12700">
                      <a:solidFill>
                        <a:srgbClr val="2F2A2B"/>
                      </a:solidFill>
                      <a:miter lim="400000"/>
                    </a:lnT>
                    <a:lnB w="12700">
                      <a:solidFill>
                        <a:srgbClr val="2F2A2B"/>
                      </a:solidFill>
                      <a:miter lim="400000"/>
                    </a:lnB>
                  </a:tcPr>
                </a:tc>
              </a:tr>
              <a:tr h="583734">
                <a:tc>
                  <a:txBody>
                    <a:bodyPr/>
                    <a:lstStyle/>
                    <a:p>
                      <a:pPr marL="279400" marR="334009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Private data fields: 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79400" marR="334009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firstNode </a:t>
                      </a:r>
                    </a:p>
                    <a:p>
                      <a:pPr marL="279400" marR="334009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numberOfEntries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2F2A2B"/>
                      </a:solidFill>
                      <a:miter lim="400000"/>
                    </a:lnL>
                    <a:lnR w="12700">
                      <a:solidFill>
                        <a:srgbClr val="2F2A2B"/>
                      </a:solidFill>
                      <a:miter lim="400000"/>
                    </a:lnR>
                    <a:lnT w="12700">
                      <a:solidFill>
                        <a:srgbClr val="2F2A2B"/>
                      </a:solidFill>
                      <a:miter lim="400000"/>
                    </a:lnT>
                    <a:lnB w="12700">
                      <a:solidFill>
                        <a:srgbClr val="2F2A2B"/>
                      </a:solidFill>
                      <a:miter lim="400000"/>
                    </a:lnB>
                    <a:solidFill>
                      <a:srgbClr val="B6B8BA"/>
                    </a:solidFill>
                  </a:tcPr>
                </a:tc>
              </a:tr>
              <a:tr h="267234">
                <a:tc>
                  <a:txBody>
                    <a:bodyPr/>
                    <a:lstStyle/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Protected, final methods: 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getFirstNode </a:t>
                      </a: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addFirstNode </a:t>
                      </a: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addAfterNode </a:t>
                      </a: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removeFirstNode </a:t>
                      </a: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removeAfterNode </a:t>
                      </a: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getNodeAt </a:t>
                      </a: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initializeDataFields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algn="l" defTabSz="457200">
                        <a:defRPr sz="15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>
                        <a:solidFill>
                          <a:srgbClr val="000000"/>
                        </a:solidFill>
                      </a:endParaRPr>
                    </a:p>
                    <a:p>
                      <a:pPr marL="279400" algn="l" defTabSz="457200">
                        <a:defRPr b="1" sz="15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Protected, final inner class:</a:t>
                      </a:r>
                      <a:endParaRPr>
                        <a:solidFill>
                          <a:srgbClr val="000000"/>
                        </a:solidFill>
                      </a:endParaRPr>
                    </a:p>
                    <a:p>
                      <a:pPr marL="279400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Node</a:t>
                      </a:r>
                      <a:r>
                        <a:rPr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t>(Has protected methods getData, setData, and getNextNode and private method setNextNode)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2F2A2B"/>
                      </a:solidFill>
                      <a:miter lim="400000"/>
                    </a:lnL>
                    <a:lnR w="12700">
                      <a:solidFill>
                        <a:srgbClr val="2F2A2B"/>
                      </a:solidFill>
                      <a:miter lim="400000"/>
                    </a:lnR>
                    <a:lnT w="12700">
                      <a:solidFill>
                        <a:srgbClr val="2F2A2B"/>
                      </a:solidFill>
                      <a:miter lim="400000"/>
                    </a:lnT>
                    <a:lnB w="12700">
                      <a:solidFill>
                        <a:srgbClr val="2F2A2B"/>
                      </a:solidFill>
                      <a:miter lim="400000"/>
                    </a:lnB>
                    <a:solidFill>
                      <a:srgbClr val="EBECE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2" name="Table"/>
          <p:cNvGraphicFramePr/>
          <p:nvPr/>
        </p:nvGraphicFramePr>
        <p:xfrm>
          <a:off x="3824610" y="4647449"/>
          <a:ext cx="4822179" cy="230146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4796778"/>
              </a:tblGrid>
              <a:tr h="254000">
                <a:tc>
                  <a:txBody>
                    <a:bodyPr/>
                    <a:lstStyle/>
                    <a:p>
                      <a:pPr algn="ctr" defTabSz="457200">
                        <a:spcBef>
                          <a:spcPts val="100"/>
                        </a:spcBef>
                        <a:defRPr sz="1800"/>
                      </a:pPr>
                      <a:r>
                        <a:rPr sz="1600">
                          <a:solidFill>
                            <a:srgbClr val="2F2A2B"/>
                          </a:solidFill>
                        </a:rPr>
                        <a:t>Any subclass (derived class)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200192" indent="-130342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3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 access </a:t>
                      </a: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firstNode</a:t>
                      </a: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and </a:t>
                      </a: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numberOfEntries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00192" indent="-130342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3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 invoke the protected methods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00192" indent="-130342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3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 create an instance of </a:t>
                      </a: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Node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00192" indent="-130342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3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 access the ﬁelds of an existing  node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00192" indent="-130342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3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 change the data in an existing node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00192" indent="-130342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3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Cannot override </a:t>
                      </a: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Node</a:t>
                      </a: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and the </a:t>
                      </a: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ﬁnal</a:t>
                      </a: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methods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/>
          <p:nvPr>
            <p:ph type="title"/>
          </p:nvPr>
        </p:nvSpPr>
        <p:spPr>
          <a:xfrm>
            <a:off x="249435" y="-1"/>
            <a:ext cx="3555605" cy="1763690"/>
          </a:xfrm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105" name="FIGURE 18-3 The separation of linked-chain operations and list operations"/>
          <p:cNvSpPr txBox="1"/>
          <p:nvPr>
            <p:ph type="body" sz="quarter" idx="1"/>
          </p:nvPr>
        </p:nvSpPr>
        <p:spPr>
          <a:xfrm>
            <a:off x="457200" y="4648327"/>
            <a:ext cx="3140075" cy="1763689"/>
          </a:xfrm>
          <a:prstGeom prst="rect">
            <a:avLst/>
          </a:prstGeom>
        </p:spPr>
        <p:txBody>
          <a:bodyPr/>
          <a:lstStyle>
            <a:lvl1pPr defTabSz="539495">
              <a:defRPr sz="2596"/>
            </a:lvl1pPr>
          </a:lstStyle>
          <a:p>
            <a:pPr/>
            <a:r>
              <a:t>FIGURE 18-3 The separation of linked-chain operations and list operations</a:t>
            </a:r>
          </a:p>
        </p:txBody>
      </p:sp>
      <p:grpSp>
        <p:nvGrpSpPr>
          <p:cNvPr id="108" name="Group"/>
          <p:cNvGrpSpPr/>
          <p:nvPr/>
        </p:nvGrpSpPr>
        <p:grpSpPr>
          <a:xfrm>
            <a:off x="6784390" y="4556143"/>
            <a:ext cx="340895" cy="486317"/>
            <a:chOff x="0" y="0"/>
            <a:chExt cx="340893" cy="486316"/>
          </a:xfrm>
        </p:grpSpPr>
        <p:sp>
          <p:nvSpPr>
            <p:cNvPr id="106" name="Line"/>
            <p:cNvSpPr/>
            <p:nvPr/>
          </p:nvSpPr>
          <p:spPr>
            <a:xfrm flipV="1">
              <a:off x="172437" y="14460"/>
              <a:ext cx="1" cy="47185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7" name="Arrow"/>
            <p:cNvSpPr/>
            <p:nvPr/>
          </p:nvSpPr>
          <p:spPr>
            <a:xfrm rot="16200000">
              <a:off x="37487" y="-37488"/>
              <a:ext cx="265920" cy="340895"/>
            </a:xfrm>
            <a:prstGeom prst="rightArrow">
              <a:avLst>
                <a:gd name="adj1" fmla="val 32000"/>
                <a:gd name="adj2" fmla="val 123645"/>
              </a:avLst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3000" dir="540000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graphicFrame>
        <p:nvGraphicFramePr>
          <p:cNvPr id="109" name="Table"/>
          <p:cNvGraphicFramePr/>
          <p:nvPr/>
        </p:nvGraphicFramePr>
        <p:xfrm>
          <a:off x="5411211" y="240548"/>
          <a:ext cx="3353079" cy="208808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327678"/>
              </a:tblGrid>
              <a:tr h="267234">
                <a:tc>
                  <a:txBody>
                    <a:bodyPr/>
                    <a:lstStyle/>
                    <a:p>
                      <a:pPr marL="377190" indent="-377190" algn="ctr" defTabSz="457200">
                        <a:spcBef>
                          <a:spcPts val="700"/>
                        </a:spcBef>
                        <a:defRPr sz="1800"/>
                      </a:pPr>
                      <a:r>
                        <a:rPr sz="1200">
                          <a:solidFill>
                            <a:srgbClr val="2F2A2B"/>
                          </a:solidFill>
                        </a:rPr>
                        <a:t>LinkedChainBase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2F2A2B"/>
                      </a:solidFill>
                      <a:miter lim="400000"/>
                    </a:lnL>
                    <a:lnR w="12700">
                      <a:solidFill>
                        <a:srgbClr val="2F2A2B"/>
                      </a:solidFill>
                      <a:miter lim="400000"/>
                    </a:lnR>
                    <a:lnT w="12700">
                      <a:solidFill>
                        <a:srgbClr val="2F2A2B"/>
                      </a:solidFill>
                      <a:miter lim="400000"/>
                    </a:lnT>
                    <a:lnB w="12700">
                      <a:solidFill>
                        <a:srgbClr val="2F2A2B"/>
                      </a:solidFill>
                      <a:miter lim="400000"/>
                    </a:lnB>
                  </a:tcPr>
                </a:tc>
              </a:tr>
              <a:tr h="583734">
                <a:tc>
                  <a:txBody>
                    <a:bodyPr/>
                    <a:lstStyle/>
                    <a:p>
                      <a:pPr marL="279400" marR="334009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Private data fields: 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79400" marR="334009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firstNode </a:t>
                      </a:r>
                    </a:p>
                    <a:p>
                      <a:pPr marL="279400" marR="334009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numberOfEntries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2F2A2B"/>
                      </a:solidFill>
                      <a:miter lim="400000"/>
                    </a:lnL>
                    <a:lnR w="12700">
                      <a:solidFill>
                        <a:srgbClr val="2F2A2B"/>
                      </a:solidFill>
                      <a:miter lim="400000"/>
                    </a:lnR>
                    <a:lnT w="12700">
                      <a:solidFill>
                        <a:srgbClr val="2F2A2B"/>
                      </a:solidFill>
                      <a:miter lim="400000"/>
                    </a:lnT>
                    <a:lnB w="12700">
                      <a:solidFill>
                        <a:srgbClr val="2F2A2B"/>
                      </a:solidFill>
                      <a:miter lim="400000"/>
                    </a:lnB>
                    <a:solidFill>
                      <a:srgbClr val="B6B8BA"/>
                    </a:solidFill>
                  </a:tcPr>
                </a:tc>
              </a:tr>
              <a:tr h="267234">
                <a:tc>
                  <a:txBody>
                    <a:bodyPr/>
                    <a:lstStyle/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Public methods: 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clear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getLength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isEmpty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toArray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Protected, final methods: 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getFirstNode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addFirstNode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addAfterNode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removeFirstNode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removeAfterNode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getNodeAt </a:t>
                      </a: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initializeDataFields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algn="l" defTabSz="457200">
                        <a:defRPr sz="12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>
                        <a:solidFill>
                          <a:srgbClr val="000000"/>
                        </a:solidFill>
                      </a:endParaRPr>
                    </a:p>
                    <a:p>
                      <a:pPr marL="279400" algn="l" defTabSz="457200">
                        <a:defRPr b="1" sz="12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Protected, final inner class:</a:t>
                      </a:r>
                      <a:endParaRPr>
                        <a:solidFill>
                          <a:srgbClr val="000000"/>
                        </a:solidFill>
                      </a:endParaRPr>
                    </a:p>
                    <a:p>
                      <a:pPr marL="279400"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Node</a:t>
                      </a:r>
                      <a:r>
                        <a:rPr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t>(Has protected methods getData, setData, and getNextNode and private method setNextNode)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2F2A2B"/>
                      </a:solidFill>
                      <a:miter lim="400000"/>
                    </a:lnL>
                    <a:lnR w="12700">
                      <a:solidFill>
                        <a:srgbClr val="2F2A2B"/>
                      </a:solidFill>
                      <a:miter lim="400000"/>
                    </a:lnR>
                    <a:lnT w="12700">
                      <a:solidFill>
                        <a:srgbClr val="2F2A2B"/>
                      </a:solidFill>
                      <a:miter lim="400000"/>
                    </a:lnT>
                    <a:lnB w="12700">
                      <a:solidFill>
                        <a:srgbClr val="2F2A2B"/>
                      </a:solidFill>
                      <a:miter lim="400000"/>
                    </a:lnB>
                    <a:solidFill>
                      <a:srgbClr val="EBECE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" name="Table"/>
          <p:cNvGraphicFramePr/>
          <p:nvPr/>
        </p:nvGraphicFramePr>
        <p:xfrm>
          <a:off x="5770745" y="5055159"/>
          <a:ext cx="2393585" cy="168850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368184"/>
              </a:tblGrid>
              <a:tr h="256942">
                <a:tc>
                  <a:txBody>
                    <a:bodyPr/>
                    <a:lstStyle/>
                    <a:p>
                      <a:pPr algn="ctr" defTabSz="457200">
                        <a:spcBef>
                          <a:spcPts val="100"/>
                        </a:spcBef>
                        <a:defRPr sz="1800"/>
                      </a:pPr>
                      <a:r>
                        <a:rPr sz="1200">
                          <a:solidFill>
                            <a:srgbClr val="2F2A2B"/>
                          </a:solidFill>
                        </a:rPr>
                        <a:t>LinkedChainList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1099914">
                <a:tc>
                  <a:txBody>
                    <a:bodyPr/>
                    <a:lstStyle/>
                    <a:p>
                      <a:pPr marL="279400" algn="l" defTabSz="457200">
                        <a:spcBef>
                          <a:spcPts val="500"/>
                        </a:spcBef>
                        <a:defRPr b="1" sz="12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Public methods:</a:t>
                      </a:r>
                      <a:endParaRPr>
                        <a:solidFill>
                          <a:srgbClr val="000000"/>
                        </a:solidFill>
                      </a:endParaRPr>
                    </a:p>
                    <a:p>
                      <a:pPr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add </a:t>
                      </a:r>
                    </a:p>
                    <a:p>
                      <a:pPr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remove </a:t>
                      </a:r>
                    </a:p>
                    <a:p>
                      <a:pPr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replace </a:t>
                      </a:r>
                    </a:p>
                    <a:p>
                      <a:pPr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getEntry </a:t>
                      </a:r>
                    </a:p>
                    <a:p>
                      <a:pPr algn="l" defTabSz="457200">
                        <a:defRPr sz="1200">
                          <a:solidFill>
                            <a:srgbClr val="2F2A2B"/>
                          </a:solidFill>
                        </a:defRPr>
                      </a:pPr>
                      <a:r>
                        <a:t>contains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Creating an Abstract Base Class</a:t>
            </a:r>
          </a:p>
        </p:txBody>
      </p:sp>
      <p:sp>
        <p:nvSpPr>
          <p:cNvPr id="113" name="Conten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21791">
              <a:defRPr sz="2448"/>
            </a:pPr>
            <a:r>
              <a:t>LISTING 18-2 The abstract base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LinkedChainBase</a:t>
            </a:r>
          </a:p>
        </p:txBody>
      </p:sp>
      <p:sp>
        <p:nvSpPr>
          <p:cNvPr id="114" name="/**  An abstract base class for use in implementing the ADT list…"/>
          <p:cNvSpPr txBox="1"/>
          <p:nvPr/>
        </p:nvSpPr>
        <p:spPr>
          <a:xfrm>
            <a:off x="249435" y="730640"/>
            <a:ext cx="8679468" cy="4893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 An abstract base class for use in implementing the ADT list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by using a chain of nodes. All methods are implemented, but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since the class is abstract, no instances can be created.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abstract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LinkedChainBase&lt;T&gt;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rPr>
                <a:solidFill>
                  <a:srgbClr val="000000"/>
                </a:solidFill>
              </a:rPr>
              <a:t> Node firstNode; </a:t>
            </a:r>
            <a:r>
              <a:t>// Reference to first node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 numberOfEntries;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LinkedChainBase()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	initializeDataFields();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default constructor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 &lt; Implementations of the public methods clear, getLength, isEmpty, and toArray go here. &gt;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. . 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&lt; Implementations of the protected, final methods getFirstNode, addFirstNode,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addAfterNode, removeFirstNode, removeAfterNode, getNodeAt, and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lvl="2" indent="457200"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initializeDataFields go here. &gt;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2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protected</a:t>
            </a:r>
            <a:r>
              <a:rPr>
                <a:solidFill>
                  <a:srgbClr val="000000"/>
                </a:solidFill>
              </a:rPr>
              <a:t> </a:t>
            </a:r>
            <a:r>
              <a:t>final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class</a:t>
            </a:r>
            <a:r>
              <a:rPr>
                <a:solidFill>
                  <a:srgbClr val="000000"/>
                </a:solidFill>
              </a:rPr>
              <a:t> Node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    &lt; Implementations of the protected methods getData, setData, and getNextNode go here. &gt;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&lt; Implementation of the private method setNextNode goes here. &gt;     . . 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Node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2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LinkedChainBase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68095">
              <a:defRPr sz="3696"/>
            </a:lvl1pPr>
          </a:lstStyle>
          <a:p>
            <a:pPr/>
            <a:r>
              <a:t>Efficient Implementation of a Sorted List</a:t>
            </a:r>
          </a:p>
        </p:txBody>
      </p:sp>
      <p:sp>
        <p:nvSpPr>
          <p:cNvPr id="117" name="Conten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We want our class to extend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LinkedChainBase</a:t>
            </a:r>
          </a:p>
        </p:txBody>
      </p:sp>
      <p:sp>
        <p:nvSpPr>
          <p:cNvPr id="118" name="public class LinkedChainSortedList&lt;T extends Comparable&lt;? super T&gt;&gt;…"/>
          <p:cNvSpPr txBox="1"/>
          <p:nvPr/>
        </p:nvSpPr>
        <p:spPr>
          <a:xfrm>
            <a:off x="249435" y="2399030"/>
            <a:ext cx="8645130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LinkedChainSortedList&lt;T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Comparable&lt;? </a:t>
            </a:r>
            <a:r>
              <a:rPr>
                <a:solidFill>
                  <a:srgbClr val="BA2DA2"/>
                </a:solidFill>
              </a:rPr>
              <a:t>super</a:t>
            </a:r>
            <a:r>
              <a:t> T&gt;&gt;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   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LinkedChainBase&lt;T&gt;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   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SortedListInterface&lt;T&gt;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68095">
              <a:defRPr sz="3696"/>
            </a:lvl1pPr>
          </a:lstStyle>
          <a:p>
            <a:pPr/>
            <a:r>
              <a:t>Efficient Implementation of a Sorted List</a:t>
            </a:r>
          </a:p>
        </p:txBody>
      </p:sp>
      <p:sp>
        <p:nvSpPr>
          <p:cNvPr id="121" name="Content Placeholder 2"/>
          <p:cNvSpPr txBox="1"/>
          <p:nvPr>
            <p:ph type="body" sz="quarter" idx="1"/>
          </p:nvPr>
        </p:nvSpPr>
        <p:spPr>
          <a:xfrm>
            <a:off x="457200" y="5221415"/>
            <a:ext cx="8229600" cy="1208295"/>
          </a:xfrm>
          <a:prstGeom prst="rect">
            <a:avLst/>
          </a:prstGeom>
        </p:spPr>
        <p:txBody>
          <a:bodyPr/>
          <a:lstStyle/>
          <a:p>
            <a:pPr defTabSz="576072">
              <a:defRPr sz="2268"/>
            </a:pPr>
            <a:r>
              <a:t>Details of a previous add method now hidden within the protected methods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addFirstNode</a:t>
            </a:r>
            <a:r>
              <a:t> and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addAfterNode</a:t>
            </a:r>
            <a:r>
              <a:t> of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LinkedChainBase</a:t>
            </a:r>
          </a:p>
        </p:txBody>
      </p:sp>
      <p:sp>
        <p:nvSpPr>
          <p:cNvPr id="122" name="public void add(T newEntry)…"/>
          <p:cNvSpPr txBox="1"/>
          <p:nvPr/>
        </p:nvSpPr>
        <p:spPr>
          <a:xfrm>
            <a:off x="457200" y="1629044"/>
            <a:ext cx="7461980" cy="277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add(T newEntry)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Node theNode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Node(newEntry);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Node nodeBefore = getNodeBefore(newEntry);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rPr>
                <a:solidFill>
                  <a:srgbClr val="BA2DA2"/>
                </a:solidFill>
              </a:rPr>
              <a:t>if</a:t>
            </a:r>
            <a:r>
              <a:rPr>
                <a:solidFill>
                  <a:srgbClr val="000000"/>
                </a:solidFill>
              </a:rPr>
              <a:t> (nodeBefore ==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rPr>
                <a:solidFill>
                  <a:srgbClr val="000000"/>
                </a:solidFill>
              </a:rPr>
              <a:t>) </a:t>
            </a:r>
            <a:r>
              <a:t>// No need to call isEmpty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addFirstNode(theNode);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else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addAfterNode(nodeBefore, theNode);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add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68095">
              <a:defRPr sz="3696"/>
            </a:lvl1pPr>
          </a:lstStyle>
          <a:p>
            <a:pPr/>
            <a:r>
              <a:t>Efficient Implementation of a Sorted List</a:t>
            </a:r>
          </a:p>
        </p:txBody>
      </p:sp>
      <p:sp>
        <p:nvSpPr>
          <p:cNvPr id="125" name="Conten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The private method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getNodeBefore</a:t>
            </a:r>
          </a:p>
        </p:txBody>
      </p:sp>
      <p:sp>
        <p:nvSpPr>
          <p:cNvPr id="126" name="private Node getNodeBefore(T anEntry)…"/>
          <p:cNvSpPr txBox="1"/>
          <p:nvPr/>
        </p:nvSpPr>
        <p:spPr>
          <a:xfrm>
            <a:off x="568784" y="1376679"/>
            <a:ext cx="7874866" cy="410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private</a:t>
            </a:r>
            <a:r>
              <a:t> Node getNodeBefore(T anEntry)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Node currentNode = getFirstNode();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Node nodeBefore 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r>
              <a:rPr>
                <a:solidFill>
                  <a:srgbClr val="BA2DA2"/>
                </a:solidFill>
              </a:rPr>
              <a:t>while</a:t>
            </a:r>
            <a:r>
              <a:t> ((currentNode !=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) &amp;&amp;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(anEntry.compareTo(currentNode.getData()) &gt; </a:t>
            </a:r>
            <a:r>
              <a:rPr>
                <a:solidFill>
                  <a:srgbClr val="272AD8"/>
                </a:solidFill>
              </a:rPr>
              <a:t>0</a:t>
            </a:r>
            <a:r>
              <a:t>))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nodeBefore = currentNode;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currentNode = currentNode.getNextNode();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} </a:t>
            </a:r>
            <a:r>
              <a:t>// end while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nodeBefore;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getNodeBefore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129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Chapter 18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13816">
              <a:defRPr sz="3916"/>
            </a:lvl1pPr>
          </a:lstStyle>
          <a:p>
            <a:pPr/>
            <a:r>
              <a:t>Inheritance to Implement a Sorted List</a:t>
            </a:r>
          </a:p>
        </p:txBody>
      </p:sp>
      <p:sp>
        <p:nvSpPr>
          <p:cNvPr id="50" name="Content Placeholder 2"/>
          <p:cNvSpPr txBox="1"/>
          <p:nvPr>
            <p:ph type="body" sz="quarter" idx="1"/>
          </p:nvPr>
        </p:nvSpPr>
        <p:spPr>
          <a:xfrm>
            <a:off x="457200" y="5500865"/>
            <a:ext cx="8229600" cy="911151"/>
          </a:xfrm>
          <a:prstGeom prst="rect">
            <a:avLst/>
          </a:prstGeom>
        </p:spPr>
        <p:txBody>
          <a:bodyPr/>
          <a:lstStyle/>
          <a:p>
            <a:pPr defTabSz="640079">
              <a:defRPr sz="2520"/>
            </a:pPr>
            <a:r>
              <a:t>If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SortedList</a:t>
            </a:r>
            <a:r>
              <a:t> inherited methods from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</a:t>
            </a:r>
            <a:r>
              <a:t>, we would not have to implement them again.</a:t>
            </a:r>
          </a:p>
        </p:txBody>
      </p:sp>
      <p:sp>
        <p:nvSpPr>
          <p:cNvPr id="51" name="/**  A class that implements the ADT sorted list by extending LList.…"/>
          <p:cNvSpPr txBox="1"/>
          <p:nvPr/>
        </p:nvSpPr>
        <p:spPr>
          <a:xfrm>
            <a:off x="249435" y="1268730"/>
            <a:ext cx="8758868" cy="3522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 A class that implements the ADT sorted list by extending LList.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Duplicate entries are allowed.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 </a:t>
            </a:r>
            <a:r>
              <a:t>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SortedList&lt;T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Comparable&lt;? </a:t>
            </a:r>
            <a:r>
              <a:rPr>
                <a:solidFill>
                  <a:srgbClr val="BA2DA2"/>
                </a:solidFill>
              </a:rPr>
              <a:t>super</a:t>
            </a:r>
            <a:r>
              <a:t> T&gt;&gt;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     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LList&lt;T&gt;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SortedListInterface&lt;T&gt;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add(T newEntry)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newPosition = Math.abs(getPosition(newEntry));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super</a:t>
            </a:r>
            <a:r>
              <a:t>.add(newPosition, newEntry);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add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 &lt; Implementations of remove(anEntry) and getPosition(anEntry) go here. &gt;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. . 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SortedList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Inheritance to Implement  a Sorted List</a:t>
            </a:r>
          </a:p>
        </p:txBody>
      </p:sp>
      <p:sp>
        <p:nvSpPr>
          <p:cNvPr id="54" name="Content Placeholder 2"/>
          <p:cNvSpPr txBox="1"/>
          <p:nvPr>
            <p:ph type="body" sz="quarter" idx="1"/>
          </p:nvPr>
        </p:nvSpPr>
        <p:spPr>
          <a:xfrm>
            <a:off x="443971" y="4910644"/>
            <a:ext cx="8229601" cy="1519065"/>
          </a:xfrm>
          <a:prstGeom prst="rect">
            <a:avLst/>
          </a:prstGeom>
        </p:spPr>
        <p:txBody>
          <a:bodyPr/>
          <a:lstStyle/>
          <a:p>
            <a:pPr defTabSz="630936">
              <a:defRPr sz="2484"/>
            </a:pPr>
            <a:r>
              <a:t>Although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SortedList</a:t>
            </a:r>
            <a:r>
              <a:t> conveniently inherits methods such as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isEmpty</a:t>
            </a:r>
            <a:r>
              <a:t> from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</a:t>
            </a:r>
            <a:r>
              <a:t>, it also inherits two methods that a client can use to destroy the order of a sorted list.</a:t>
            </a:r>
          </a:p>
        </p:txBody>
      </p:sp>
      <p:sp>
        <p:nvSpPr>
          <p:cNvPr id="55" name="/** Adds newEntry to the list at position newPosition. */…"/>
          <p:cNvSpPr txBox="1"/>
          <p:nvPr/>
        </p:nvSpPr>
        <p:spPr>
          <a:xfrm>
            <a:off x="249435" y="2062479"/>
            <a:ext cx="8563010" cy="1742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spcBef>
                <a:spcPts val="600"/>
              </a:spcBef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</a:t>
            </a:r>
            <a:r>
              <a:t>/** Adds newEntry to the list at position newPosition.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spcBef>
                <a:spcPts val="600"/>
              </a:spcBef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add(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newPosition, T newEntry);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spcBef>
                <a:spcPts val="600"/>
              </a:spcBef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</a:t>
            </a:r>
            <a:r>
              <a:t>/** Replaces the entry at givenPosition with newEntry.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spcBef>
                <a:spcPts val="600"/>
              </a:spcBef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replace(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givenPosition, T newEntry);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13816">
              <a:defRPr sz="3916"/>
            </a:lvl1pPr>
          </a:lstStyle>
          <a:p>
            <a:pPr/>
            <a:r>
              <a:t>Inheritance to Implement a Sorted List</a:t>
            </a:r>
          </a:p>
        </p:txBody>
      </p:sp>
      <p:sp>
        <p:nvSpPr>
          <p:cNvPr id="58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Possible ways to avoid the pitfall</a:t>
            </a:r>
          </a:p>
          <a:p>
            <a:pPr lvl="1"/>
            <a:r>
              <a:t>Use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SortedListInterface</a:t>
            </a:r>
            <a:r>
              <a:t> in the declaration of the sorted list.</a:t>
            </a:r>
          </a:p>
          <a:p>
            <a:pPr lvl="1"/>
            <a:r>
              <a:t>Implement the list’s add and replace methods within the class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SortedList</a:t>
            </a:r>
          </a:p>
          <a:p>
            <a:pPr lvl="1"/>
            <a:r>
              <a:t>Implement the list’s add and replace methods within the class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SortedList</a:t>
            </a:r>
            <a:r>
              <a:t> and have them throw an exception when invoked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 (Part 1)</a:t>
            </a:r>
          </a:p>
        </p:txBody>
      </p:sp>
      <p:sp>
        <p:nvSpPr>
          <p:cNvPr id="61" name="Content Placeholder 4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LISTING 18-1 Relevant aspects of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</a:t>
            </a:r>
          </a:p>
        </p:txBody>
      </p:sp>
      <p:sp>
        <p:nvSpPr>
          <p:cNvPr id="62" name="/** A class that implements the ADT list by using a chain of…"/>
          <p:cNvSpPr txBox="1"/>
          <p:nvPr/>
        </p:nvSpPr>
        <p:spPr>
          <a:xfrm>
            <a:off x="443971" y="807814"/>
            <a:ext cx="7498005" cy="5121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 class that implements the ADT list by using a chain of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linked nodes that has a head reference.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LList&lt;T&gt;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ListInterface&lt;T&gt;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Node firstNode;            </a:t>
            </a:r>
            <a:r>
              <a:rPr>
                <a:solidFill>
                  <a:srgbClr val="008400"/>
                </a:solidFill>
              </a:rPr>
              <a:t>// Reference to first node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 numberOfEntries;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LList()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	initializeDataFields();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default constructor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clear()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initializeDataFields();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clear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  &lt; Implementations of the public methods add, remove, </a:t>
            </a:r>
          </a:p>
          <a:p>
            <a:pPr lvl="2" indent="457200"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replace, getEntry, contains,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getLength, isEmpty, and toArray go here. &gt;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. . 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 (Part 2)</a:t>
            </a:r>
          </a:p>
        </p:txBody>
      </p:sp>
      <p:sp>
        <p:nvSpPr>
          <p:cNvPr id="65" name="Content Placeholder 4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LISTING 18-1 Relevant aspects of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</a:t>
            </a:r>
          </a:p>
        </p:txBody>
      </p:sp>
      <p:sp>
        <p:nvSpPr>
          <p:cNvPr id="66" name="// Initializes the class’s data fields to indicate an empty list.…"/>
          <p:cNvSpPr txBox="1"/>
          <p:nvPr/>
        </p:nvSpPr>
        <p:spPr>
          <a:xfrm>
            <a:off x="443971" y="807814"/>
            <a:ext cx="7841344" cy="512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</a:t>
            </a:r>
            <a:r>
              <a:t>// Initializes the class’s data fields to indicate an empty list.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initializeDataFields()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firstNode = </a:t>
            </a:r>
            <a:r>
              <a:rPr>
                <a:solidFill>
                  <a:srgbClr val="BA2DA2"/>
                </a:solidFill>
              </a:rPr>
              <a:t>null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numberOfEntries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initializeDataFields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Returns a reference to the node at a given position. 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Node getNodeAt(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givenPosition)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  . . 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getNodeAt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private</a:t>
            </a:r>
            <a:r>
              <a:rPr>
                <a:solidFill>
                  <a:srgbClr val="000000"/>
                </a:solidFill>
              </a:rPr>
              <a:t> </a:t>
            </a:r>
            <a:r>
              <a:t>class</a:t>
            </a:r>
            <a:r>
              <a:rPr>
                <a:solidFill>
                  <a:srgbClr val="000000"/>
                </a:solidFill>
              </a:rPr>
              <a:t> Node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T data;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Node next;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//    . . 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Node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LList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69" name="FIGURE 18-1 A derived class of the class LList cannot access or change anything that is private within LList"/>
          <p:cNvSpPr txBox="1"/>
          <p:nvPr>
            <p:ph type="body" sz="quarter" idx="1"/>
          </p:nvPr>
        </p:nvSpPr>
        <p:spPr>
          <a:xfrm>
            <a:off x="457200" y="5604201"/>
            <a:ext cx="8229600" cy="807815"/>
          </a:xfrm>
          <a:prstGeom prst="rect">
            <a:avLst/>
          </a:prstGeom>
        </p:spPr>
        <p:txBody>
          <a:bodyPr/>
          <a:lstStyle/>
          <a:p>
            <a:pPr defTabSz="429768">
              <a:defRPr sz="2068"/>
            </a:pPr>
            <a:r>
              <a:t>FIGURE 18-1 A derived class of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</a:t>
            </a:r>
            <a:r>
              <a:t> cannot access or change anything that is private within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LList</a:t>
            </a:r>
          </a:p>
        </p:txBody>
      </p:sp>
      <p:graphicFrame>
        <p:nvGraphicFramePr>
          <p:cNvPr id="70" name="Table"/>
          <p:cNvGraphicFramePr/>
          <p:nvPr/>
        </p:nvGraphicFramePr>
        <p:xfrm>
          <a:off x="2425421" y="807814"/>
          <a:ext cx="3353079" cy="208808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327678"/>
              </a:tblGrid>
              <a:tr h="267234">
                <a:tc>
                  <a:txBody>
                    <a:bodyPr/>
                    <a:lstStyle/>
                    <a:p>
                      <a:pPr algn="ctr" defTabSz="457200">
                        <a:spcBef>
                          <a:spcPts val="100"/>
                        </a:spcBef>
                        <a:defRPr sz="1800"/>
                      </a:pPr>
                      <a:r>
                        <a:rPr sz="1600">
                          <a:solidFill>
                            <a:srgbClr val="2F2A2B"/>
                          </a:solidFill>
                        </a:rPr>
                        <a:t>LList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1529536">
                <a:tc>
                  <a:txBody>
                    <a:bodyPr/>
                    <a:lstStyle/>
                    <a:p>
                      <a:pPr marL="69850" algn="l" defTabSz="457200">
                        <a:lnSpc>
                          <a:spcPct val="103750"/>
                        </a:lnSpc>
                        <a:spcBef>
                          <a:spcPts val="200"/>
                        </a:spcBef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Private data fields: </a:t>
                      </a:r>
                      <a:r>
                        <a:t>firstNode numberOfEntries </a:t>
                      </a:r>
                    </a:p>
                    <a:p>
                      <a:pPr marL="69850" algn="l" defTabSz="457200">
                        <a:lnSpc>
                          <a:spcPct val="103750"/>
                        </a:lnSpc>
                        <a:spcBef>
                          <a:spcPts val="200"/>
                        </a:spcBef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Private methods: </a:t>
                      </a:r>
                      <a:r>
                        <a:t>initializeDataFields getNodeAt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69850" algn="l" defTabSz="457200">
                        <a:spcBef>
                          <a:spcPts val="200"/>
                        </a:spcBef>
                        <a:defRPr b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Private inner class:</a:t>
                      </a:r>
                      <a:endParaRPr>
                        <a:solidFill>
                          <a:srgbClr val="000000"/>
                        </a:solidFill>
                      </a:endParaRPr>
                    </a:p>
                    <a:p>
                      <a:pPr marL="69850" algn="l" defTabSz="457200">
                        <a:spcBef>
                          <a:spcPts val="200"/>
                        </a:spcBef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t>Node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67234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1" name="Table"/>
          <p:cNvGraphicFramePr/>
          <p:nvPr/>
        </p:nvGraphicFramePr>
        <p:xfrm>
          <a:off x="1690871" y="3547296"/>
          <a:ext cx="4822179" cy="230146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4796778"/>
              </a:tblGrid>
              <a:tr h="254000">
                <a:tc>
                  <a:txBody>
                    <a:bodyPr/>
                    <a:lstStyle/>
                    <a:p>
                      <a:pPr algn="ctr" defTabSz="457200">
                        <a:spcBef>
                          <a:spcPts val="100"/>
                        </a:spcBef>
                        <a:defRPr sz="1800"/>
                      </a:pPr>
                      <a:r>
                        <a:rPr sz="1600">
                          <a:solidFill>
                            <a:srgbClr val="2F2A2B"/>
                          </a:solidFill>
                        </a:rPr>
                        <a:t>Any subclass (derived class)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230271" indent="-160421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Cannot access or change firstNode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30271" indent="-160421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Cannot change numberOfEntries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30271" indent="-160421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Cannot invoke initializeDataFields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30271" indent="-160421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Cannot invoke getNodeAt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30271" indent="-160421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Cannot create an instance of Node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30271" indent="-160421" algn="l" defTabSz="457200">
                        <a:lnSpc>
                          <a:spcPct val="103750"/>
                        </a:lnSpc>
                        <a:spcBef>
                          <a:spcPts val="100"/>
                        </a:spcBef>
                        <a:buSzPct val="100000"/>
                        <a:buChar char="•"/>
                        <a:defRPr sz="1600">
                          <a:solidFill>
                            <a:srgbClr val="2F2A2B"/>
                          </a:solidFill>
                        </a:defRPr>
                      </a:pPr>
                      <a:r>
                        <a:rPr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Cannot access or change ﬁelds of an existing node</a:t>
                      </a: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</a:p>
                  </a:txBody>
                  <a:tcPr marL="63500" marR="63500" marT="0" marB="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4" name="Group"/>
          <p:cNvGrpSpPr/>
          <p:nvPr/>
        </p:nvGrpSpPr>
        <p:grpSpPr>
          <a:xfrm>
            <a:off x="3954508" y="2864530"/>
            <a:ext cx="424763" cy="670067"/>
            <a:chOff x="0" y="0"/>
            <a:chExt cx="424762" cy="670065"/>
          </a:xfrm>
        </p:grpSpPr>
        <p:sp>
          <p:nvSpPr>
            <p:cNvPr id="72" name="Line"/>
            <p:cNvSpPr/>
            <p:nvPr/>
          </p:nvSpPr>
          <p:spPr>
            <a:xfrm flipV="1">
              <a:off x="209901" y="18017"/>
              <a:ext cx="4961" cy="652049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" name="Arrow"/>
            <p:cNvSpPr/>
            <p:nvPr/>
          </p:nvSpPr>
          <p:spPr>
            <a:xfrm rot="16200000">
              <a:off x="46710" y="-46711"/>
              <a:ext cx="331342" cy="424763"/>
            </a:xfrm>
            <a:prstGeom prst="rightArrow">
              <a:avLst>
                <a:gd name="adj1" fmla="val 32000"/>
                <a:gd name="adj2" fmla="val 123645"/>
              </a:avLst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3000" dir="540000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77" name="Content Placeholder 4"/>
          <p:cNvSpPr txBox="1"/>
          <p:nvPr>
            <p:ph type="body" sz="quarter" idx="1"/>
          </p:nvPr>
        </p:nvSpPr>
        <p:spPr>
          <a:xfrm>
            <a:off x="457200" y="5436968"/>
            <a:ext cx="8229600" cy="975048"/>
          </a:xfrm>
          <a:prstGeom prst="rect">
            <a:avLst/>
          </a:prstGeom>
        </p:spPr>
        <p:txBody>
          <a:bodyPr/>
          <a:lstStyle/>
          <a:p>
            <a:pPr defTabSz="640079">
              <a:defRPr sz="2520"/>
            </a:pPr>
            <a:r>
              <a:t>Protected method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getFirstNode</a:t>
            </a:r>
            <a:r>
              <a:t>, enabling the subclass to access the head reference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firstNode</a:t>
            </a:r>
          </a:p>
        </p:txBody>
      </p:sp>
      <p:sp>
        <p:nvSpPr>
          <p:cNvPr id="78" name="protected final Node getFirstNode()…"/>
          <p:cNvSpPr txBox="1"/>
          <p:nvPr/>
        </p:nvSpPr>
        <p:spPr>
          <a:xfrm>
            <a:off x="2013886" y="2270760"/>
            <a:ext cx="4984662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protected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Node getFirstNode()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firstNode;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getFirstNode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Designing a Base Class</a:t>
            </a:r>
          </a:p>
        </p:txBody>
      </p:sp>
      <p:sp>
        <p:nvSpPr>
          <p:cNvPr id="81" name="Content Placeholder 4"/>
          <p:cNvSpPr txBox="1"/>
          <p:nvPr>
            <p:ph type="body" sz="quarter" idx="1"/>
          </p:nvPr>
        </p:nvSpPr>
        <p:spPr>
          <a:xfrm>
            <a:off x="457200" y="5251825"/>
            <a:ext cx="8229600" cy="1160191"/>
          </a:xfrm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Protected methods to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add</a:t>
            </a:r>
            <a:r>
              <a:t> and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remove</a:t>
            </a:r>
            <a:r>
              <a:t> nodes, changing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firstNode</a:t>
            </a:r>
            <a:r>
              <a:t> and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numberOfEntries</a:t>
            </a:r>
            <a:r>
              <a:t> as necessary</a:t>
            </a:r>
          </a:p>
        </p:txBody>
      </p:sp>
      <p:sp>
        <p:nvSpPr>
          <p:cNvPr id="82" name="/** Adds a node to the beginning of a chain. */…"/>
          <p:cNvSpPr txBox="1"/>
          <p:nvPr/>
        </p:nvSpPr>
        <p:spPr>
          <a:xfrm>
            <a:off x="443971" y="1061814"/>
            <a:ext cx="8483022" cy="313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Adds a node to the beginning of a chain.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protected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addFirstNode(Node theNode)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Adds a node to a chain after a given node.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protected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addAfterNode(Node nodeBefore, Node theNode)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Removes a chain’s first node.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protected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T removeFirstNode()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Removes the node after a given one.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protected</a:t>
            </a:r>
            <a:r>
              <a:t> </a:t>
            </a:r>
            <a:r>
              <a:rPr>
                <a:solidFill>
                  <a:srgbClr val="BA2DA2"/>
                </a:solidFill>
              </a:rPr>
              <a:t>final</a:t>
            </a:r>
            <a:r>
              <a:t> T removeAfterNode(Node nodeBefore)</a:t>
            </a:r>
            <a:endParaRPr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