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721031"/>
            <a:ext cx="8229600" cy="69098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xfrm>
            <a:off x="249766" y="0"/>
            <a:ext cx="8513234" cy="816042"/>
          </a:xfrm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571999" y="1146269"/>
            <a:ext cx="4057651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Chapter 19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572000" y="2292539"/>
            <a:ext cx="4057650" cy="1363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Searching</a:t>
            </a:r>
          </a:p>
        </p:txBody>
      </p:sp>
      <p:pic>
        <p:nvPicPr>
          <p:cNvPr id="4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049" y="1466711"/>
            <a:ext cx="3867070" cy="4478277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r>
              <a:t>Efficiency of a Sequential Search of an Array</a:t>
            </a:r>
          </a:p>
        </p:txBody>
      </p:sp>
      <p:sp>
        <p:nvSpPr>
          <p:cNvPr id="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time efficiency of a sequential search of an array.</a:t>
            </a:r>
          </a:p>
          <a:p>
            <a:pPr lvl="1"/>
            <a:r>
              <a:t>Best case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O(1)</a:t>
            </a:r>
          </a:p>
          <a:p>
            <a:pPr lvl="1"/>
            <a:r>
              <a:t>Worst case: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1"/>
            <a:r>
              <a:t>Average case: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4224"/>
            </a:lvl1pPr>
          </a:lstStyle>
          <a:p>
            <a:r>
              <a:t>Sequential Search of a Sorted Array</a:t>
            </a:r>
          </a:p>
        </p:txBody>
      </p:sp>
      <p:sp>
        <p:nvSpPr>
          <p:cNvPr id="93" name="FIGURE 19-4 Coins sorted by their mint dat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58368">
              <a:defRPr sz="3168"/>
            </a:lvl1pPr>
          </a:lstStyle>
          <a:p>
            <a:r>
              <a:t>FIGURE 19-4 Coins sorted by their mint dates</a:t>
            </a:r>
          </a:p>
        </p:txBody>
      </p:sp>
      <p:pic>
        <p:nvPicPr>
          <p:cNvPr id="94" name="A diagram represents series of 8 coins sorted by their mint class. " descr="A diagram represents series of 8 coins sorted by their mint class.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849879"/>
            <a:ext cx="8534400" cy="1158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Array</a:t>
            </a:r>
          </a:p>
        </p:txBody>
      </p:sp>
      <p:sp>
        <p:nvSpPr>
          <p:cNvPr id="97" name="FIGURE 19-5 Ignoring one half of the data when the data is sorted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r>
              <a:t>FIGURE 19-5 Ignoring one half of the data when the data is sorted</a:t>
            </a:r>
          </a:p>
        </p:txBody>
      </p:sp>
      <p:pic>
        <p:nvPicPr>
          <p:cNvPr id="98" name="A diagram illustrates a boy tearing a notebook with a call out message reads, I don’t need this half of the book. I’ll just throw it away.&#10;&#10;Picture 2" descr="A diagram illustrates a boy tearing a notebook with a call out message reads, I don’t need this half of the book. I’ll just throw it away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764" y="1326818"/>
            <a:ext cx="6084473" cy="4098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Array</a:t>
            </a:r>
          </a:p>
        </p:txBody>
      </p:sp>
      <p:sp>
        <p:nvSpPr>
          <p:cNvPr id="101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49223">
              <a:defRPr sz="2556"/>
            </a:lvl1pPr>
          </a:lstStyle>
          <a:p>
            <a:r>
              <a:t>First draft of an algorithm for a binary search of an array</a:t>
            </a:r>
          </a:p>
        </p:txBody>
      </p:sp>
      <p:sp>
        <p:nvSpPr>
          <p:cNvPr id="102" name="Algorithm to search a[0] through a[n − 1] for desiredItem…"/>
          <p:cNvSpPr txBox="1"/>
          <p:nvPr/>
        </p:nvSpPr>
        <p:spPr>
          <a:xfrm>
            <a:off x="737871" y="1520508"/>
            <a:ext cx="6194843" cy="279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10515" defTabSz="457200">
              <a:spcBef>
                <a:spcPts val="600"/>
              </a:spcBef>
              <a:defRPr sz="1800" b="1" i="1">
                <a:solidFill>
                  <a:schemeClr val="accent6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Algorithm to search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a[0]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a[n − 1] </a:t>
            </a:r>
            <a:r>
              <a:t>for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desiredItem</a:t>
            </a:r>
          </a:p>
          <a:p>
            <a:pPr marL="310515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mid = </a:t>
            </a:r>
            <a:r>
              <a:t>approximate midpoint between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0 </a:t>
            </a:r>
            <a:r>
              <a:t>and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 – 1</a:t>
            </a: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if </a:t>
            </a:r>
            <a:r>
              <a:t>(desiredItem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equals </a:t>
            </a:r>
            <a:r>
              <a:t>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 b="1"/>
            </a:pPr>
            <a:r>
              <a:t>return true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else if </a:t>
            </a:r>
            <a:r>
              <a:t>(desiredItem &lt; 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return </a:t>
            </a:r>
            <a:r>
              <a:t>the result of searching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a[0]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a[mid – 1]</a:t>
            </a: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else if </a:t>
            </a:r>
            <a:r>
              <a:t>(desiredItem &gt; 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return </a:t>
            </a:r>
            <a:r>
              <a:t>the result of searching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a[mid + 1]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a[n – 1]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Array</a:t>
            </a:r>
          </a:p>
        </p:txBody>
      </p:sp>
      <p:sp>
        <p:nvSpPr>
          <p:cNvPr id="105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168"/>
            </a:lvl1pPr>
          </a:lstStyle>
          <a:p>
            <a:r>
              <a:t>Revision of binary search algorithm as method</a:t>
            </a:r>
          </a:p>
        </p:txBody>
      </p:sp>
      <p:sp>
        <p:nvSpPr>
          <p:cNvPr id="106" name="Algorithm binarySearch(a, first, last, desiredItem)…"/>
          <p:cNvSpPr txBox="1"/>
          <p:nvPr/>
        </p:nvSpPr>
        <p:spPr>
          <a:xfrm>
            <a:off x="902971" y="1519490"/>
            <a:ext cx="7438748" cy="313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10515" defTabSz="457200">
              <a:spcBef>
                <a:spcPts val="600"/>
              </a:spcBef>
              <a:defRPr sz="1800" b="1">
                <a:solidFill>
                  <a:schemeClr val="accent6"/>
                </a:solidFill>
              </a:defRPr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binarySearch(a, first, last, desiredItem)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mid = </a:t>
            </a:r>
            <a:r>
              <a:t>approximate midpoint between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first </a:t>
            </a:r>
            <a:r>
              <a:t>and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last</a:t>
            </a:r>
            <a:endParaRPr i="0"/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if </a:t>
            </a:r>
            <a:r>
              <a:t>(desiredItem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equals </a:t>
            </a:r>
            <a:r>
              <a:t>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 b="1"/>
            </a:pPr>
            <a:r>
              <a:t>return true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else if </a:t>
            </a:r>
            <a:r>
              <a:t>(desiredItem &lt; 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/>
            </a:pPr>
            <a:r>
              <a:rPr b="1"/>
              <a:t>return </a:t>
            </a:r>
            <a:r>
              <a:t>binarySearch(a, first, mid − 1, desiredItem)</a:t>
            </a: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else if </a:t>
            </a:r>
            <a:r>
              <a:t>(desiredItem &gt; 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/>
            </a:pPr>
            <a:r>
              <a:rPr b="1"/>
              <a:t>return </a:t>
            </a:r>
            <a:r>
              <a:t>binarySearch(a, mid + 1, last, desiredItem)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Array</a:t>
            </a:r>
          </a:p>
        </p:txBody>
      </p:sp>
      <p:sp>
        <p:nvSpPr>
          <p:cNvPr id="109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r>
              <a:t>Refine the logic a bit, get a more complete algorithm</a:t>
            </a:r>
          </a:p>
        </p:txBody>
      </p:sp>
      <p:sp>
        <p:nvSpPr>
          <p:cNvPr id="110" name="Algorithm binarySearch(a, first, last, desiredItem)…"/>
          <p:cNvSpPr txBox="1"/>
          <p:nvPr/>
        </p:nvSpPr>
        <p:spPr>
          <a:xfrm>
            <a:off x="457200" y="1520609"/>
            <a:ext cx="8098035" cy="3816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10515" defTabSz="457200">
              <a:spcBef>
                <a:spcPts val="600"/>
              </a:spcBef>
              <a:defRPr sz="1800" b="1">
                <a:solidFill>
                  <a:schemeClr val="accent6"/>
                </a:solidFill>
              </a:defRPr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binarySearch(a, first, last, desiredItem)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sz="1800"/>
            </a:pPr>
            <a:r>
              <a:t>mid = (first + last) / 2 //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Approximate midpoint</a:t>
            </a: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if </a:t>
            </a:r>
            <a:r>
              <a:t>(first &gt; last)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 b="1"/>
            </a:pPr>
            <a:r>
              <a:t>return false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else if </a:t>
            </a:r>
            <a:r>
              <a:t>(desiredItem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equals </a:t>
            </a:r>
            <a:r>
              <a:t>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 b="1"/>
            </a:pPr>
            <a:r>
              <a:t>return true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else if </a:t>
            </a:r>
            <a:r>
              <a:t>(desiredItem &lt; a[mid])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/>
            </a:pPr>
            <a:r>
              <a:rPr b="1"/>
              <a:t>return </a:t>
            </a:r>
            <a:r>
              <a:t>binarySearch(a, first, mid − 1, desiredItem)</a:t>
            </a:r>
          </a:p>
          <a:p>
            <a:pPr marL="310515" defTabSz="457200">
              <a:spcBef>
                <a:spcPts val="600"/>
              </a:spcBef>
              <a:defRPr sz="1800"/>
            </a:pPr>
            <a:r>
              <a:rPr b="1"/>
              <a:t>else </a:t>
            </a:r>
            <a:r>
              <a:t>// desiredItem &gt; a[mid]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315" defTabSz="457200">
              <a:spcBef>
                <a:spcPts val="600"/>
              </a:spcBef>
              <a:defRPr sz="1800"/>
            </a:pPr>
            <a:r>
              <a:rPr b="1"/>
              <a:t>return </a:t>
            </a:r>
            <a:r>
              <a:t>binarySearch(a, mid + 1, last, desiredItem)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Array</a:t>
            </a:r>
          </a:p>
        </p:txBody>
      </p:sp>
      <p:sp>
        <p:nvSpPr>
          <p:cNvPr id="113" name="FIGURE 19-6a A recursive binary search of a sorted arra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21208">
              <a:defRPr sz="2508"/>
            </a:lvl1pPr>
          </a:lstStyle>
          <a:p>
            <a:r>
              <a:t>FIGURE 19-6a A recursive binary search of a sorted array</a:t>
            </a:r>
          </a:p>
        </p:txBody>
      </p:sp>
      <p:pic>
        <p:nvPicPr>
          <p:cNvPr id="114" name="A successful binary search of an array for the value 8" descr="A successful binary search of an array for the valu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342" y="955653"/>
            <a:ext cx="6253316" cy="4748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Array</a:t>
            </a:r>
          </a:p>
        </p:txBody>
      </p:sp>
      <p:sp>
        <p:nvSpPr>
          <p:cNvPr id="117" name="FIGURE 19-6b A recursive binary search of a sorted arra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21208">
              <a:defRPr sz="2508"/>
            </a:lvl1pPr>
          </a:lstStyle>
          <a:p>
            <a:r>
              <a:t>FIGURE 19-6b A recursive binary search of a sorted array</a:t>
            </a:r>
          </a:p>
        </p:txBody>
      </p:sp>
      <p:pic>
        <p:nvPicPr>
          <p:cNvPr id="118" name="An unsuccessful binary search of an array for the value 6" descr="An unsuccessful binary search of an array for the valu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99" y="807814"/>
            <a:ext cx="6028530" cy="5094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Array</a:t>
            </a:r>
          </a:p>
        </p:txBody>
      </p:sp>
      <p:sp>
        <p:nvSpPr>
          <p:cNvPr id="121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86384">
              <a:defRPr sz="3096"/>
            </a:pPr>
            <a:r>
              <a:t>Implementation of 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binarySearch</a:t>
            </a:r>
          </a:p>
        </p:txBody>
      </p:sp>
      <p:sp>
        <p:nvSpPr>
          <p:cNvPr id="122" name="private static &lt;T extends Comparable&lt;? super T&gt;&gt;…"/>
          <p:cNvSpPr txBox="1"/>
          <p:nvPr/>
        </p:nvSpPr>
        <p:spPr>
          <a:xfrm>
            <a:off x="367024" y="807814"/>
            <a:ext cx="8395976" cy="458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binarySearch(T[] anArray,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last, T desiredItem)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boolean</a:t>
            </a:r>
            <a:r>
              <a:rPr>
                <a:solidFill>
                  <a:srgbClr val="000000"/>
                </a:solidFill>
              </a:rPr>
              <a:t> found;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mid = first + (last - first) / </a:t>
            </a:r>
            <a:r>
              <a:rPr>
                <a:solidFill>
                  <a:srgbClr val="272AD8"/>
                </a:solidFill>
              </a:rPr>
              <a:t>2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&gt; last)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(desiredItem.equals(anArray[mid]))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(desiredItem.compareTo(anArray[mid]) &lt;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found = binarySearch(anArray, first, mid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desiredItem);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found = binarySearch(anArray, mid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last, desiredItem);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binarySearch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Comparable&lt;? </a:t>
            </a:r>
            <a:r>
              <a:rPr>
                <a:solidFill>
                  <a:srgbClr val="BA2DA2"/>
                </a:solidFill>
              </a:rPr>
              <a:t>super</a:t>
            </a:r>
            <a:r>
              <a:t> T&gt;&gt;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inArray(T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binarySearch(anArray, </a:t>
            </a:r>
            <a:r>
              <a:rPr>
                <a:solidFill>
                  <a:srgbClr val="272AD8"/>
                </a:solidFill>
              </a:rPr>
              <a:t>0</a:t>
            </a:r>
            <a:r>
              <a:t>, anArray.length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anEntry);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inArray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30936">
              <a:defRPr sz="3036"/>
            </a:pPr>
            <a:r>
              <a:t>Java Class Library: 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binarySearch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3276"/>
            </a:pPr>
            <a:r>
              <a:t> Static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binarySearch</a:t>
            </a:r>
            <a:r>
              <a:t> specification</a:t>
            </a:r>
          </a:p>
        </p:txBody>
      </p:sp>
      <p:sp>
        <p:nvSpPr>
          <p:cNvPr id="126" name="/** Searches an entire array for a given item.…"/>
          <p:cNvSpPr txBox="1"/>
          <p:nvPr/>
        </p:nvSpPr>
        <p:spPr>
          <a:xfrm>
            <a:off x="271085" y="1929130"/>
            <a:ext cx="8601830" cy="246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spcBef>
                <a:spcPts val="5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Searches an entire array for a given item.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spcBef>
                <a:spcPts val="5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r>
              <a:rPr b="1"/>
              <a:t>@param</a:t>
            </a:r>
            <a:r>
              <a:t> array    An array sorted in ascending order.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spcBef>
                <a:spcPts val="5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r>
              <a:rPr b="1"/>
              <a:t>@param</a:t>
            </a:r>
            <a:r>
              <a:t> desiredItem The item to be found in the array.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spcBef>
                <a:spcPts val="5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r>
              <a:rPr b="1"/>
              <a:t>@return</a:t>
            </a:r>
            <a:r>
              <a:t> Index of the array entry that equals desiredItem; </a:t>
            </a:r>
          </a:p>
          <a:p>
            <a:pPr lvl="2" indent="457200" defTabSz="344804">
              <a:spcBef>
                <a:spcPts val="5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otherwise returns –belongsAt – 1, where belongsAt is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spcBef>
                <a:spcPts val="500"/>
              </a:spcBef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the index of the array element that should contain desiredItem.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spcBef>
                <a:spcPts val="500"/>
              </a:spcBef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 binarySearch(type[]  array,  type  desiredItem);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Problem</a:t>
            </a:r>
          </a:p>
        </p:txBody>
      </p:sp>
      <p:sp>
        <p:nvSpPr>
          <p:cNvPr id="50" name="FIGURE 19-1 Searching is an everyday occurrenc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r>
              <a:t>FIGURE 19-1 Searching is an everyday occurrence</a:t>
            </a:r>
          </a:p>
        </p:txBody>
      </p:sp>
      <p:pic>
        <p:nvPicPr>
          <p:cNvPr id="51" name="A diagram represents 2 women and 1 man searching for their things.&#10;&#10;Picture 1" descr="A diagram represents 2 women and 1 man searching for their things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648967"/>
            <a:ext cx="8534400" cy="3560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58951">
              <a:defRPr sz="3652"/>
            </a:lvl1pPr>
          </a:lstStyle>
          <a:p>
            <a:r>
              <a:t>Efficiency of a Binary  Search of an Array</a:t>
            </a:r>
          </a:p>
        </p:txBody>
      </p:sp>
      <p:sp>
        <p:nvSpPr>
          <p:cNvPr id="129" name="Content Placeholder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time efficiency of a binary search of an array</a:t>
            </a:r>
          </a:p>
          <a:p>
            <a:pPr lvl="1"/>
            <a:r>
              <a:t>Best case: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O(1)</a:t>
            </a:r>
          </a:p>
          <a:p>
            <a:pPr lvl="1"/>
            <a:r>
              <a:t>Worst case: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O(log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lvl="1"/>
            <a:r>
              <a:t>Average case: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O(log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0079">
              <a:defRPr sz="3080"/>
            </a:lvl1pPr>
          </a:lstStyle>
          <a:p>
            <a:r>
              <a:t>Iterative Sequential Search of an Unsorted Chain</a:t>
            </a:r>
          </a:p>
        </p:txBody>
      </p:sp>
      <p:sp>
        <p:nvSpPr>
          <p:cNvPr id="132" name="FIGURE 19-7 A chain of linked nodes that contain the entries in a lis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38911">
              <a:defRPr sz="2112"/>
            </a:lvl1pPr>
          </a:lstStyle>
          <a:p>
            <a:r>
              <a:t>FIGURE 19-7 A chain of linked nodes that contain the entries in a list</a:t>
            </a:r>
          </a:p>
        </p:txBody>
      </p:sp>
      <p:pic>
        <p:nvPicPr>
          <p:cNvPr id="133" name="A diagram illustrates list of linked node.&#10;&#10;Picture 2" descr="A diagram illustrates list of linked nod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2761488"/>
            <a:ext cx="8001000" cy="1251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0079">
              <a:defRPr sz="3080"/>
            </a:lvl1pPr>
          </a:lstStyle>
          <a:p>
            <a:r>
              <a:t>Iterative Sequential Search of an Unsorted Chain</a:t>
            </a:r>
          </a:p>
        </p:txBody>
      </p:sp>
      <p:sp>
        <p:nvSpPr>
          <p:cNvPr id="136" name="Implementation of iterative search in contains"/>
          <p:cNvSpPr txBox="1">
            <a:spLocks noGrp="1"/>
          </p:cNvSpPr>
          <p:nvPr>
            <p:ph type="body" sz="quarter" idx="1"/>
          </p:nvPr>
        </p:nvSpPr>
        <p:spPr>
          <a:xfrm>
            <a:off x="457200" y="5721031"/>
            <a:ext cx="8229600" cy="69098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630936">
              <a:defRPr sz="3036"/>
            </a:pPr>
            <a:r>
              <a:t>Implementation of iterative search 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</a:p>
        </p:txBody>
      </p:sp>
      <p:sp>
        <p:nvSpPr>
          <p:cNvPr id="137" name="public boolean contains(T anEntry)…"/>
          <p:cNvSpPr txBox="1"/>
          <p:nvPr/>
        </p:nvSpPr>
        <p:spPr>
          <a:xfrm>
            <a:off x="902971" y="1205752"/>
            <a:ext cx="6911465" cy="41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(anEntry.equals(currentNode.getData()))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contains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0936">
              <a:defRPr sz="3036"/>
            </a:lvl1pPr>
          </a:lstStyle>
          <a:p>
            <a:r>
              <a:t>Recursive Sequential Search of an Unsorted Chain</a:t>
            </a:r>
          </a:p>
        </p:txBody>
      </p:sp>
      <p:sp>
        <p:nvSpPr>
          <p:cNvPr id="140" name="Implementation of recursive search in search"/>
          <p:cNvSpPr txBox="1">
            <a:spLocks noGrp="1"/>
          </p:cNvSpPr>
          <p:nvPr>
            <p:ph type="body" sz="quarter" idx="1"/>
          </p:nvPr>
        </p:nvSpPr>
        <p:spPr>
          <a:xfrm>
            <a:off x="457200" y="5721031"/>
            <a:ext cx="8229600" cy="690985"/>
          </a:xfrm>
          <a:prstGeom prst="rect">
            <a:avLst/>
          </a:prstGeom>
        </p:spPr>
        <p:txBody>
          <a:bodyPr/>
          <a:lstStyle/>
          <a:p>
            <a:pPr defTabSz="649223">
              <a:defRPr sz="3124"/>
            </a:pPr>
            <a:r>
              <a:t>Implementation of recursive search 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search</a:t>
            </a:r>
          </a:p>
        </p:txBody>
      </p:sp>
      <p:sp>
        <p:nvSpPr>
          <p:cNvPr id="141" name="private boolean search(Node currentNode, T desiredItem)…"/>
          <p:cNvSpPr txBox="1"/>
          <p:nvPr/>
        </p:nvSpPr>
        <p:spPr>
          <a:xfrm>
            <a:off x="457200" y="807814"/>
            <a:ext cx="8563010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search(Node currentNode, T desiredItem)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boolean</a:t>
            </a:r>
            <a:r>
              <a:rPr>
                <a:solidFill>
                  <a:srgbClr val="000000"/>
                </a:solidFill>
              </a:rPr>
              <a:t> found;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(currentNode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(desiredItem.equals(currentNode.getData()))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found = search(currentNode.getNextNode(), desiredItem);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search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search(firstNode, anEntry);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contains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4944">
              <a:defRPr sz="3343"/>
            </a:lvl1pPr>
          </a:lstStyle>
          <a:p>
            <a:r>
              <a:t>Iterative Sequential Search of a Sorted Chain</a:t>
            </a:r>
          </a:p>
        </p:txBody>
      </p:sp>
      <p:sp>
        <p:nvSpPr>
          <p:cNvPr id="144" name="Implementation of iterative search in contains"/>
          <p:cNvSpPr txBox="1">
            <a:spLocks noGrp="1"/>
          </p:cNvSpPr>
          <p:nvPr>
            <p:ph type="body" sz="quarter" idx="1"/>
          </p:nvPr>
        </p:nvSpPr>
        <p:spPr>
          <a:xfrm>
            <a:off x="457200" y="5721031"/>
            <a:ext cx="8229600" cy="69098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630936">
              <a:defRPr sz="3036"/>
            </a:pPr>
            <a:r>
              <a:t>Implementation of iterative search 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</a:p>
        </p:txBody>
      </p:sp>
      <p:sp>
        <p:nvSpPr>
          <p:cNvPr id="145" name="public boolean contains(T anEntry)…"/>
          <p:cNvSpPr txBox="1"/>
          <p:nvPr/>
        </p:nvSpPr>
        <p:spPr>
          <a:xfrm>
            <a:off x="475246" y="1332752"/>
            <a:ext cx="8287753" cy="38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  (anEntry.compareTo(currentNode.getData()) &gt;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 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currentNode = currentNode.getNextNode();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  anEntry.equals(currentNode.getData());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contains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Search of a Sorted Chain</a:t>
            </a:r>
          </a:p>
        </p:txBody>
      </p:sp>
      <p:sp>
        <p:nvSpPr>
          <p:cNvPr id="148" name="First find middle of the chain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find middle of the chain:</a:t>
            </a:r>
          </a:p>
          <a:p>
            <a:pPr lvl="1"/>
            <a:r>
              <a:t>You must traverse the whole chain</a:t>
            </a:r>
          </a:p>
          <a:p>
            <a:pPr lvl="1"/>
            <a:r>
              <a:t>Then traverse one of the halves to find the middle of that half</a:t>
            </a:r>
          </a:p>
          <a:p>
            <a:r>
              <a:t>Conclusion</a:t>
            </a:r>
          </a:p>
          <a:p>
            <a:pPr lvl="1"/>
            <a:r>
              <a:t>Hard to implement</a:t>
            </a:r>
          </a:p>
          <a:p>
            <a:pPr lvl="1"/>
            <a:r>
              <a:t>Less efficient than sequential search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7784">
              <a:defRPr sz="2684"/>
            </a:lvl1pPr>
          </a:lstStyle>
          <a:p>
            <a:r>
              <a:t>Choosing between Iterative Search and Recursive Search</a:t>
            </a:r>
          </a:p>
        </p:txBody>
      </p:sp>
      <p:sp>
        <p:nvSpPr>
          <p:cNvPr id="151" name="FIGURE 19-8 The time efficiency of searching, expressed in Big Oh notati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2336">
              <a:defRPr sz="1936"/>
            </a:lvl1pPr>
          </a:lstStyle>
          <a:p>
            <a:r>
              <a:t>FIGURE 19-8 The time efficiency of searching, expressed in Big Oh notation</a:t>
            </a:r>
          </a:p>
        </p:txBody>
      </p:sp>
      <p:graphicFrame>
        <p:nvGraphicFramePr>
          <p:cNvPr id="152" name="Table"/>
          <p:cNvGraphicFramePr/>
          <p:nvPr/>
        </p:nvGraphicFramePr>
        <p:xfrm>
          <a:off x="714186" y="1521141"/>
          <a:ext cx="6833373" cy="338265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1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39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Operation</a:t>
                      </a:r>
                    </a:p>
                  </a:txBody>
                  <a:tcPr marL="0" marR="0" marT="0" marB="0" anchor="b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Best Case</a:t>
                      </a:r>
                    </a:p>
                  </a:txBody>
                  <a:tcPr marL="0" marR="0" marT="0" marB="0" anchor="b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Average Case</a:t>
                      </a:r>
                    </a:p>
                  </a:txBody>
                  <a:tcPr marL="0" marR="0" marT="0" marB="0" anchor="b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Linked</a:t>
                      </a:r>
                    </a:p>
                  </a:txBody>
                  <a:tcPr marL="0" marR="0" marT="0" marB="0" anchor="b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058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Sequential Search (unsorted data)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058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Sequential Search (sorted data)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20">
                <a:tc>
                  <a:txBody>
                    <a:bodyPr/>
                    <a:lstStyle/>
                    <a:p>
                      <a:pPr marL="50800" marR="274320" indent="-634" algn="l" defTabSz="457200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Search
(sorted array)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O(log 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O(log 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7784">
              <a:defRPr sz="2684"/>
            </a:lvl1pPr>
          </a:lstStyle>
          <a:p>
            <a:r>
              <a:t>Choosing between Iterative Search and Recursive Search</a:t>
            </a:r>
          </a:p>
        </p:txBody>
      </p:sp>
      <p:sp>
        <p:nvSpPr>
          <p:cNvPr id="155" name="Content Placeholder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Iterative Searches</a:t>
            </a:r>
          </a:p>
          <a:p>
            <a:pPr lvl="1"/>
            <a:r>
              <a:t>Can save some time and space</a:t>
            </a:r>
          </a:p>
          <a:p>
            <a:r>
              <a:t>Recursive Searches</a:t>
            </a:r>
          </a:p>
          <a:p>
            <a:pPr lvl="1"/>
            <a:r>
              <a:t>Will not require much additional space for the recursive calls</a:t>
            </a:r>
          </a:p>
          <a:p>
            <a:pPr lvl="1"/>
            <a:r>
              <a:t>Coding binary search recursively is easier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58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19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49223">
              <a:defRPr sz="3124"/>
            </a:lvl1pPr>
          </a:lstStyle>
          <a:p>
            <a:r>
              <a:t>Iterative Sequential Search of an Unsorted Array</a:t>
            </a:r>
          </a:p>
        </p:txBody>
      </p:sp>
      <p:sp>
        <p:nvSpPr>
          <p:cNvPr id="54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68095">
              <a:defRPr sz="3024"/>
            </a:lvl1pPr>
          </a:lstStyle>
          <a:p>
            <a:r>
              <a:t>Using a loop to search for a specific valued entry.</a:t>
            </a:r>
          </a:p>
        </p:txBody>
      </p:sp>
      <p:sp>
        <p:nvSpPr>
          <p:cNvPr id="55" name="public static &lt;T&gt; boolean inArray(T[] anArray, T anEntry)…"/>
          <p:cNvSpPr txBox="1"/>
          <p:nvPr/>
        </p:nvSpPr>
        <p:spPr>
          <a:xfrm>
            <a:off x="674305" y="1503679"/>
            <a:ext cx="8012496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&lt;T&gt;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inArray(T[] anArray, 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(index &lt; anArray.length))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(anEntry.equals(anArray[index]))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index++;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inArray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49223">
              <a:defRPr sz="3124"/>
            </a:lvl1pPr>
          </a:lstStyle>
          <a:p>
            <a:r>
              <a:t>Iterative Sequential Search of an Unsorted Array</a:t>
            </a:r>
          </a:p>
        </p:txBody>
      </p:sp>
      <p:sp>
        <p:nvSpPr>
          <p:cNvPr id="62" name="FIGURE 19-2a An iterative sequential search of an arra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>
            <a:lvl1pPr defTabSz="539495">
              <a:defRPr sz="2596"/>
            </a:lvl1pPr>
          </a:lstStyle>
          <a:p>
            <a:r>
              <a:t>FIGURE 19-2a An iterative sequential search of an array</a:t>
            </a:r>
          </a:p>
        </p:txBody>
      </p:sp>
      <p:pic>
        <p:nvPicPr>
          <p:cNvPr id="63" name="A successful search of an array for the value 8" descr="A successful search of an array for the valu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3902" y="1012974"/>
            <a:ext cx="3156197" cy="4502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49223">
              <a:defRPr sz="3124"/>
            </a:lvl1pPr>
          </a:lstStyle>
          <a:p>
            <a:r>
              <a:t>Iterative Sequential Search of an Unsorted Array</a:t>
            </a:r>
          </a:p>
        </p:txBody>
      </p:sp>
      <p:sp>
        <p:nvSpPr>
          <p:cNvPr id="66" name="FIGURE 19-2b An iterative sequential search of an arra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0351">
              <a:defRPr sz="2551"/>
            </a:lvl1pPr>
          </a:lstStyle>
          <a:p>
            <a:r>
              <a:t>FIGURE 19-2b An iterative sequential search of an array</a:t>
            </a:r>
          </a:p>
        </p:txBody>
      </p:sp>
      <p:pic>
        <p:nvPicPr>
          <p:cNvPr id="67" name="An unsuccessful search of an array for the value 6" descr="An unsuccessful search of an array for the value 6"/>
          <p:cNvPicPr>
            <a:picLocks noChangeAspect="1"/>
          </p:cNvPicPr>
          <p:nvPr/>
        </p:nvPicPr>
        <p:blipFill>
          <a:blip r:embed="rId2">
            <a:extLst/>
          </a:blip>
          <a:srcRect b="43596"/>
          <a:stretch>
            <a:fillRect/>
          </a:stretch>
        </p:blipFill>
        <p:spPr>
          <a:xfrm>
            <a:off x="443971" y="807814"/>
            <a:ext cx="3027204" cy="429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An unsuccessful search of an array for the value 6" descr="An unsuccessful search of an array for the value 6"/>
          <p:cNvPicPr>
            <a:picLocks noChangeAspect="1"/>
          </p:cNvPicPr>
          <p:nvPr/>
        </p:nvPicPr>
        <p:blipFill>
          <a:blip r:embed="rId2">
            <a:extLst/>
          </a:blip>
          <a:srcRect t="56801"/>
          <a:stretch>
            <a:fillRect/>
          </a:stretch>
        </p:blipFill>
        <p:spPr>
          <a:xfrm>
            <a:off x="4851399" y="1632671"/>
            <a:ext cx="3000734" cy="326338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Line"/>
          <p:cNvSpPr/>
          <p:nvPr/>
        </p:nvSpPr>
        <p:spPr>
          <a:xfrm>
            <a:off x="1703931" y="860334"/>
            <a:ext cx="4551515" cy="4737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0" h="19916" extrusionOk="0">
                <a:moveTo>
                  <a:pt x="0" y="17784"/>
                </a:moveTo>
                <a:cubicBezTo>
                  <a:pt x="-50" y="21113"/>
                  <a:pt x="10228" y="20350"/>
                  <a:pt x="10355" y="16832"/>
                </a:cubicBezTo>
                <a:cubicBezTo>
                  <a:pt x="10481" y="13314"/>
                  <a:pt x="9725" y="5031"/>
                  <a:pt x="11345" y="2272"/>
                </a:cubicBezTo>
                <a:cubicBezTo>
                  <a:pt x="12964" y="-487"/>
                  <a:pt x="18731" y="-207"/>
                  <a:pt x="20140" y="408"/>
                </a:cubicBezTo>
                <a:cubicBezTo>
                  <a:pt x="21550" y="1023"/>
                  <a:pt x="21303" y="4160"/>
                  <a:pt x="21303" y="4160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0936">
              <a:defRPr sz="3036"/>
            </a:lvl1pPr>
          </a:lstStyle>
          <a:p>
            <a:r>
              <a:t>Recursive Sequential Search of an Unsorted Array</a:t>
            </a:r>
          </a:p>
        </p:txBody>
      </p:sp>
      <p:sp>
        <p:nvSpPr>
          <p:cNvPr id="72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2916"/>
            </a:lvl1pPr>
          </a:lstStyle>
          <a:p>
            <a:r>
              <a:t>Pseudocode of the logic of our recursive algorithm.</a:t>
            </a:r>
          </a:p>
        </p:txBody>
      </p:sp>
      <p:sp>
        <p:nvSpPr>
          <p:cNvPr id="73" name="Algorithm to search a[first] through a[last] for desiredItem…"/>
          <p:cNvSpPr txBox="1"/>
          <p:nvPr/>
        </p:nvSpPr>
        <p:spPr>
          <a:xfrm>
            <a:off x="1243579" y="1835374"/>
            <a:ext cx="5992496" cy="2448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R="2011679" defTabSz="457200">
              <a:spcBef>
                <a:spcPts val="600"/>
              </a:spcBef>
              <a:defRPr sz="1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latin typeface="Times"/>
                <a:ea typeface="Times"/>
                <a:cs typeface="Times"/>
                <a:sym typeface="Times"/>
              </a:rPr>
              <a:t>Algorithm</a:t>
            </a:r>
            <a:r>
              <a:rPr b="1" spc="-112"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>
                <a:latin typeface="Times"/>
                <a:ea typeface="Times"/>
                <a:cs typeface="Times"/>
                <a:sym typeface="Times"/>
              </a:rPr>
              <a:t>to</a:t>
            </a:r>
            <a:r>
              <a:rPr b="1" spc="-112"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>
                <a:latin typeface="Times"/>
                <a:ea typeface="Times"/>
                <a:cs typeface="Times"/>
                <a:sym typeface="Times"/>
              </a:rPr>
              <a:t>search</a:t>
            </a:r>
            <a:r>
              <a:rPr b="1" spc="-112"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a[first]</a:t>
            </a:r>
            <a:r>
              <a:rPr b="1" i="0" spc="-217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Times"/>
                <a:ea typeface="Times"/>
                <a:cs typeface="Times"/>
                <a:sym typeface="Times"/>
              </a:rPr>
              <a:t>through</a:t>
            </a:r>
            <a:r>
              <a:rPr b="1" spc="-112"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a[last]</a:t>
            </a:r>
            <a:r>
              <a:rPr b="1" i="0" spc="-217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Times"/>
                <a:ea typeface="Times"/>
                <a:cs typeface="Times"/>
                <a:sym typeface="Times"/>
              </a:rPr>
              <a:t>for</a:t>
            </a:r>
            <a:r>
              <a:rPr b="1" spc="-112"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desiredItem </a:t>
            </a:r>
          </a:p>
          <a:p>
            <a:pPr marR="2011679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</a:t>
            </a:r>
            <a:r>
              <a:t>there are no elements to</a:t>
            </a:r>
            <a:r>
              <a:rPr spc="-142"/>
              <a:t> </a:t>
            </a:r>
            <a:r>
              <a:t>search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defTabSz="457200">
              <a:spcBef>
                <a:spcPts val="600"/>
              </a:spcBef>
              <a:defRPr sz="1800" b="1"/>
            </a:pPr>
            <a:r>
              <a:t>return false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600"/>
              </a:spcBef>
              <a:defRPr sz="1800"/>
            </a:pPr>
            <a:r>
              <a:rPr b="1"/>
              <a:t>else if </a:t>
            </a:r>
            <a:r>
              <a:t>(desiredItem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equals </a:t>
            </a:r>
            <a:r>
              <a:t>a[first])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215765" defTabSz="457200">
              <a:spcBef>
                <a:spcPts val="600"/>
              </a:spcBef>
              <a:defRPr sz="1800" b="1"/>
            </a:pPr>
            <a:r>
              <a:t>return true 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228600" defTabSz="457200">
              <a:spcBef>
                <a:spcPts val="600"/>
              </a:spcBef>
              <a:defRPr sz="18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return </a:t>
            </a:r>
            <a:r>
              <a:t>the result of searching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a[first + 1] </a:t>
            </a:r>
            <a:r>
              <a:t>through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a[last]</a:t>
            </a:r>
            <a:endParaRPr i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0936">
              <a:defRPr sz="3036"/>
            </a:lvl1pPr>
          </a:lstStyle>
          <a:p>
            <a:r>
              <a:t>Recursive Sequential Search of an Unsorted Array</a:t>
            </a:r>
          </a:p>
        </p:txBody>
      </p:sp>
      <p:sp>
        <p:nvSpPr>
          <p:cNvPr id="76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02920">
              <a:defRPr sz="1980"/>
            </a:lvl1pPr>
          </a:lstStyle>
          <a:p>
            <a:r>
              <a:t>Method that implements this algorithm will need parameters first and last.</a:t>
            </a:r>
          </a:p>
        </p:txBody>
      </p:sp>
      <p:sp>
        <p:nvSpPr>
          <p:cNvPr id="77" name="/** Searches an array for anEntry. */…"/>
          <p:cNvSpPr txBox="1"/>
          <p:nvPr/>
        </p:nvSpPr>
        <p:spPr>
          <a:xfrm>
            <a:off x="443971" y="807814"/>
            <a:ext cx="8132489" cy="534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Searches an array for anEntry.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&lt;T&gt;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inArray(T[] anArray, 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search(anArray, </a:t>
            </a:r>
            <a:r>
              <a:rPr>
                <a:solidFill>
                  <a:srgbClr val="272AD8"/>
                </a:solidFill>
              </a:rPr>
              <a:t>0</a:t>
            </a:r>
            <a:r>
              <a:t>, anArray.length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anEntry);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inArray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Searches anArray[first] through anArray[last] for desiredItem.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first &gt;= 0 and &lt; anArray.length.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last &gt;= 0 and &lt; anArray.length.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&lt;T&gt;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search(T[] anArray,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first,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last, T desiredItem)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boolean</a:t>
            </a:r>
            <a:r>
              <a:rPr>
                <a:solidFill>
                  <a:srgbClr val="000000"/>
                </a:solidFill>
              </a:rPr>
              <a:t> found;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 &gt; last)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No elements to search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(desiredItem.equals(anArray[first]))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found = search(anArray, first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, last, desiredItem);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search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0936">
              <a:defRPr sz="3036"/>
            </a:lvl1pPr>
          </a:lstStyle>
          <a:p>
            <a:r>
              <a:t>Recursive Sequential Search of an Unsorted Array</a:t>
            </a:r>
          </a:p>
        </p:txBody>
      </p:sp>
      <p:sp>
        <p:nvSpPr>
          <p:cNvPr id="80" name="FIGURE 19-3a A recursive sequential search of an arra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r>
              <a:t>FIGURE 19-3a A recursive sequential search of an array</a:t>
            </a:r>
          </a:p>
        </p:txBody>
      </p:sp>
      <p:pic>
        <p:nvPicPr>
          <p:cNvPr id="81" name="A successful recursive search of an array for the value 8" descr="A successful recursive search of an array for the valu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1332" y="919437"/>
            <a:ext cx="3371136" cy="4784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0936">
              <a:defRPr sz="3036"/>
            </a:lvl1pPr>
          </a:lstStyle>
          <a:p>
            <a:r>
              <a:t>Recursive Sequential Search of an Unsorted Array</a:t>
            </a:r>
          </a:p>
        </p:txBody>
      </p:sp>
      <p:sp>
        <p:nvSpPr>
          <p:cNvPr id="84" name="FIGURE 19-3b A recursive sequential search of an arra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r>
              <a:t>FIGURE 19-3b A recursive sequential search of an array</a:t>
            </a:r>
          </a:p>
        </p:txBody>
      </p:sp>
      <p:pic>
        <p:nvPicPr>
          <p:cNvPr id="85" name="An unsuccessful recursive search of an array for the value 6" descr="An unsuccessful recursive search of an array for the value 6"/>
          <p:cNvPicPr>
            <a:picLocks noChangeAspect="1"/>
          </p:cNvPicPr>
          <p:nvPr/>
        </p:nvPicPr>
        <p:blipFill>
          <a:blip r:embed="rId2">
            <a:extLst/>
          </a:blip>
          <a:srcRect b="42254"/>
          <a:stretch>
            <a:fillRect/>
          </a:stretch>
        </p:blipFill>
        <p:spPr>
          <a:xfrm>
            <a:off x="700299" y="919437"/>
            <a:ext cx="3022601" cy="4373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An unsuccessful recursive search of an array for the value 6" descr="An unsuccessful recursive search of an array for the value 6"/>
          <p:cNvPicPr>
            <a:picLocks noChangeAspect="1"/>
          </p:cNvPicPr>
          <p:nvPr/>
        </p:nvPicPr>
        <p:blipFill>
          <a:blip r:embed="rId2">
            <a:extLst/>
          </a:blip>
          <a:srcRect t="56588"/>
          <a:stretch>
            <a:fillRect/>
          </a:stretch>
        </p:blipFill>
        <p:spPr>
          <a:xfrm>
            <a:off x="5181599" y="1620368"/>
            <a:ext cx="3022601" cy="328802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Line"/>
          <p:cNvSpPr/>
          <p:nvPr/>
        </p:nvSpPr>
        <p:spPr>
          <a:xfrm>
            <a:off x="1885831" y="873030"/>
            <a:ext cx="4517808" cy="4924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0098" extrusionOk="0">
                <a:moveTo>
                  <a:pt x="0" y="18028"/>
                </a:moveTo>
                <a:cubicBezTo>
                  <a:pt x="-51" y="21260"/>
                  <a:pt x="10340" y="20520"/>
                  <a:pt x="10468" y="17104"/>
                </a:cubicBezTo>
                <a:cubicBezTo>
                  <a:pt x="10596" y="13689"/>
                  <a:pt x="10858" y="4890"/>
                  <a:pt x="12106" y="2440"/>
                </a:cubicBezTo>
                <a:cubicBezTo>
                  <a:pt x="13354" y="-9"/>
                  <a:pt x="18699" y="-340"/>
                  <a:pt x="20124" y="257"/>
                </a:cubicBezTo>
                <a:cubicBezTo>
                  <a:pt x="21549" y="854"/>
                  <a:pt x="21390" y="3288"/>
                  <a:pt x="21390" y="3288"/>
                </a:cubicBezTo>
              </a:path>
            </a:pathLst>
          </a:custGeom>
          <a:ln w="381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Macintosh PowerPoint</Application>
  <PresentationFormat>On-screen Show (4:3)</PresentationFormat>
  <Paragraphs>230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Courier New</vt:lpstr>
      <vt:lpstr>Helvetica</vt:lpstr>
      <vt:lpstr>Menlo</vt:lpstr>
      <vt:lpstr>Times</vt:lpstr>
      <vt:lpstr>Times New Roman</vt:lpstr>
      <vt:lpstr>Verdana</vt:lpstr>
      <vt:lpstr>508 Lecture</vt:lpstr>
      <vt:lpstr>Data Structures and Abstractions with Java™</vt:lpstr>
      <vt:lpstr>The Problem</vt:lpstr>
      <vt:lpstr>Iterative Sequential Search of an Unsorted Array</vt:lpstr>
      <vt:lpstr>Iterative Sequential Search of an Unsorted Array</vt:lpstr>
      <vt:lpstr>Iterative Sequential Search of an Unsorted Array</vt:lpstr>
      <vt:lpstr>Recursive Sequential Search of an Unsorted Array</vt:lpstr>
      <vt:lpstr>Recursive Sequential Search of an Unsorted Array</vt:lpstr>
      <vt:lpstr>Recursive Sequential Search of an Unsorted Array</vt:lpstr>
      <vt:lpstr>Recursive Sequential Search of an Unsorted Array</vt:lpstr>
      <vt:lpstr>Efficiency of a Sequential Search of an Array</vt:lpstr>
      <vt:lpstr>Sequential Search of a Sorted Array</vt:lpstr>
      <vt:lpstr>Binary Search of a Sorted Array</vt:lpstr>
      <vt:lpstr>Binary Search of a Sorted Array</vt:lpstr>
      <vt:lpstr>Binary Search of a Sorted Array</vt:lpstr>
      <vt:lpstr>Binary Search of a Sorted Array</vt:lpstr>
      <vt:lpstr>Binary Search of a Sorted Array</vt:lpstr>
      <vt:lpstr>Binary Search of a Sorted Array</vt:lpstr>
      <vt:lpstr>Binary Search of a Sorted Array</vt:lpstr>
      <vt:lpstr>Java Class Library: The Method binarySearch</vt:lpstr>
      <vt:lpstr>Efficiency of a Binary  Search of an Array</vt:lpstr>
      <vt:lpstr>Iterative Sequential Search of an Unsorted Chain</vt:lpstr>
      <vt:lpstr>Iterative Sequential Search of an Unsorted Chain</vt:lpstr>
      <vt:lpstr>Recursive Sequential Search of an Unsorted Chain</vt:lpstr>
      <vt:lpstr>Iterative Sequential Search of a Sorted Chain</vt:lpstr>
      <vt:lpstr>Binary Search of a Sorted Chain</vt:lpstr>
      <vt:lpstr>Choosing between Iterative Search and Recursive Search</vt:lpstr>
      <vt:lpstr>Choosing between Iterative Search and Recursive Search</vt:lpstr>
      <vt:lpstr>End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1</cp:revision>
  <dcterms:modified xsi:type="dcterms:W3CDTF">2018-04-16T15:09:19Z</dcterms:modified>
</cp:coreProperties>
</file>